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95"/>
  </p:notesMasterIdLst>
  <p:handoutMasterIdLst>
    <p:handoutMasterId r:id="rId96"/>
  </p:handoutMasterIdLst>
  <p:sldIdLst>
    <p:sldId id="1155" r:id="rId2"/>
    <p:sldId id="1156" r:id="rId3"/>
    <p:sldId id="973" r:id="rId4"/>
    <p:sldId id="1022" r:id="rId5"/>
    <p:sldId id="1157" r:id="rId6"/>
    <p:sldId id="972" r:id="rId7"/>
    <p:sldId id="1023" r:id="rId8"/>
    <p:sldId id="1024" r:id="rId9"/>
    <p:sldId id="982" r:id="rId10"/>
    <p:sldId id="1025" r:id="rId11"/>
    <p:sldId id="1026" r:id="rId12"/>
    <p:sldId id="1027" r:id="rId13"/>
    <p:sldId id="1028" r:id="rId14"/>
    <p:sldId id="1029" r:id="rId15"/>
    <p:sldId id="1030" r:id="rId16"/>
    <p:sldId id="1031" r:id="rId17"/>
    <p:sldId id="1078" r:id="rId18"/>
    <p:sldId id="1032" r:id="rId19"/>
    <p:sldId id="1033" r:id="rId20"/>
    <p:sldId id="1036" r:id="rId21"/>
    <p:sldId id="1035" r:id="rId22"/>
    <p:sldId id="1088" r:id="rId23"/>
    <p:sldId id="1034" r:id="rId24"/>
    <p:sldId id="1037" r:id="rId25"/>
    <p:sldId id="1038" r:id="rId26"/>
    <p:sldId id="1039" r:id="rId27"/>
    <p:sldId id="1040" r:id="rId28"/>
    <p:sldId id="1079" r:id="rId29"/>
    <p:sldId id="1081" r:id="rId30"/>
    <p:sldId id="1080" r:id="rId31"/>
    <p:sldId id="1082" r:id="rId32"/>
    <p:sldId id="1083" r:id="rId33"/>
    <p:sldId id="1084" r:id="rId34"/>
    <p:sldId id="1085" r:id="rId35"/>
    <p:sldId id="1086" r:id="rId36"/>
    <p:sldId id="983" r:id="rId37"/>
    <p:sldId id="1059" r:id="rId38"/>
    <p:sldId id="1094" r:id="rId39"/>
    <p:sldId id="1095" r:id="rId40"/>
    <p:sldId id="1096" r:id="rId41"/>
    <p:sldId id="1097" r:id="rId42"/>
    <p:sldId id="1098" r:id="rId43"/>
    <p:sldId id="1099" r:id="rId44"/>
    <p:sldId id="1100" r:id="rId45"/>
    <p:sldId id="1101" r:id="rId46"/>
    <p:sldId id="1102" r:id="rId47"/>
    <p:sldId id="1103" r:id="rId48"/>
    <p:sldId id="1104" r:id="rId49"/>
    <p:sldId id="1105" r:id="rId50"/>
    <p:sldId id="1106" r:id="rId51"/>
    <p:sldId id="1107" r:id="rId52"/>
    <p:sldId id="1108" r:id="rId53"/>
    <p:sldId id="1109" r:id="rId54"/>
    <p:sldId id="1110" r:id="rId55"/>
    <p:sldId id="1111" r:id="rId56"/>
    <p:sldId id="1112" r:id="rId57"/>
    <p:sldId id="1113" r:id="rId58"/>
    <p:sldId id="1119" r:id="rId59"/>
    <p:sldId id="1120" r:id="rId60"/>
    <p:sldId id="1121" r:id="rId61"/>
    <p:sldId id="1122" r:id="rId62"/>
    <p:sldId id="1123" r:id="rId63"/>
    <p:sldId id="1124" r:id="rId64"/>
    <p:sldId id="1125" r:id="rId65"/>
    <p:sldId id="1126" r:id="rId66"/>
    <p:sldId id="1127" r:id="rId67"/>
    <p:sldId id="1128" r:id="rId68"/>
    <p:sldId id="1129" r:id="rId69"/>
    <p:sldId id="1130" r:id="rId70"/>
    <p:sldId id="1131" r:id="rId71"/>
    <p:sldId id="1132" r:id="rId72"/>
    <p:sldId id="1133" r:id="rId73"/>
    <p:sldId id="1134" r:id="rId74"/>
    <p:sldId id="1135" r:id="rId75"/>
    <p:sldId id="1136" r:id="rId76"/>
    <p:sldId id="1137" r:id="rId77"/>
    <p:sldId id="1138" r:id="rId78"/>
    <p:sldId id="1139" r:id="rId79"/>
    <p:sldId id="1140" r:id="rId80"/>
    <p:sldId id="1141" r:id="rId81"/>
    <p:sldId id="1142" r:id="rId82"/>
    <p:sldId id="1143" r:id="rId83"/>
    <p:sldId id="1144" r:id="rId84"/>
    <p:sldId id="1145" r:id="rId85"/>
    <p:sldId id="1146" r:id="rId86"/>
    <p:sldId id="1148" r:id="rId87"/>
    <p:sldId id="1149" r:id="rId88"/>
    <p:sldId id="1150" r:id="rId89"/>
    <p:sldId id="1151" r:id="rId90"/>
    <p:sldId id="1152" r:id="rId91"/>
    <p:sldId id="1158" r:id="rId92"/>
    <p:sldId id="1159" r:id="rId93"/>
    <p:sldId id="1160" r:id="rId94"/>
  </p:sldIdLst>
  <p:sldSz cx="9144000" cy="6858000" type="screen4x3"/>
  <p:notesSz cx="6805613" cy="993933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CC0000"/>
    <a:srgbClr val="FFFFFF"/>
    <a:srgbClr val="1E7FB8"/>
    <a:srgbClr val="008000"/>
    <a:srgbClr val="006600"/>
    <a:srgbClr val="6666FF"/>
    <a:srgbClr val="00FF99"/>
    <a:srgbClr val="0000C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4914" autoAdjust="0"/>
    <p:restoredTop sz="93372" autoAdjust="0"/>
  </p:normalViewPr>
  <p:slideViewPr>
    <p:cSldViewPr snapToGrid="0">
      <p:cViewPr>
        <p:scale>
          <a:sx n="141" d="100"/>
          <a:sy n="141" d="100"/>
        </p:scale>
        <p:origin x="-164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2100" y="-78"/>
      </p:cViewPr>
      <p:guideLst>
        <p:guide orient="horz" pos="3131"/>
        <p:guide pos="21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75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t" anchorCtr="0" compatLnSpc="1">
            <a:prstTxWarp prst="textNoShape">
              <a:avLst/>
            </a:prstTxWarp>
          </a:bodyPr>
          <a:lstStyle>
            <a:lvl1pPr defTabSz="904875">
              <a:defRPr sz="1100" b="0" smtClean="0">
                <a:cs typeface="+mn-cs"/>
              </a:defRPr>
            </a:lvl1pPr>
          </a:lstStyle>
          <a:p>
            <a:pPr>
              <a:defRPr/>
            </a:pPr>
            <a:r>
              <a:rPr lang="en-GB"/>
              <a:t>2013 Cairo Surveillance EZD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878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t" anchorCtr="0" compatLnSpc="1">
            <a:prstTxWarp prst="textNoShape">
              <a:avLst/>
            </a:prstTxWarp>
          </a:bodyPr>
          <a:lstStyle>
            <a:lvl1pPr algn="r" defTabSz="904875">
              <a:defRPr sz="11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72613"/>
            <a:ext cx="29575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b" anchorCtr="0" compatLnSpc="1">
            <a:prstTxWarp prst="textNoShape">
              <a:avLst/>
            </a:prstTxWarp>
          </a:bodyPr>
          <a:lstStyle>
            <a:lvl1pPr defTabSz="904875">
              <a:defRPr sz="1100" b="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9472613"/>
            <a:ext cx="28781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b" anchorCtr="0" compatLnSpc="1">
            <a:prstTxWarp prst="textNoShape">
              <a:avLst/>
            </a:prstTxWarp>
          </a:bodyPr>
          <a:lstStyle>
            <a:lvl1pPr algn="r" defTabSz="904875">
              <a:defRPr sz="1100" b="0">
                <a:cs typeface="+mn-cs"/>
              </a:defRPr>
            </a:lvl1pPr>
          </a:lstStyle>
          <a:p>
            <a:pPr>
              <a:defRPr/>
            </a:pPr>
            <a:fld id="{BEB1ECBB-6C55-4C6F-B3F5-9856628914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82217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75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t" anchorCtr="0" compatLnSpc="1">
            <a:prstTxWarp prst="textNoShape">
              <a:avLst/>
            </a:prstTxWarp>
          </a:bodyPr>
          <a:lstStyle>
            <a:lvl1pPr defTabSz="904875">
              <a:defRPr sz="1100" b="0" smtClean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2013 Cairo Surveillance EZD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4138" y="0"/>
            <a:ext cx="2878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t" anchorCtr="0" compatLnSpc="1">
            <a:prstTxWarp prst="textNoShape">
              <a:avLst/>
            </a:prstTxWarp>
          </a:bodyPr>
          <a:lstStyle>
            <a:lvl1pPr algn="r" defTabSz="904875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8850" y="77152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699000"/>
            <a:ext cx="49815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72613"/>
            <a:ext cx="295751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b" anchorCtr="0" compatLnSpc="1">
            <a:prstTxWarp prst="textNoShape">
              <a:avLst/>
            </a:prstTxWarp>
          </a:bodyPr>
          <a:lstStyle>
            <a:lvl1pPr defTabSz="904875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4138" y="9472613"/>
            <a:ext cx="28781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71" tIns="45236" rIns="90471" bIns="45236" numCol="1" anchor="b" anchorCtr="0" compatLnSpc="1">
            <a:prstTxWarp prst="textNoShape">
              <a:avLst/>
            </a:prstTxWarp>
          </a:bodyPr>
          <a:lstStyle>
            <a:lvl1pPr algn="r" defTabSz="904875">
              <a:defRPr sz="11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D419831-6FD2-4684-90A9-7B39FD9A41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2796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PACOTE</a:t>
            </a:r>
            <a:r>
              <a:rPr lang="en-GB" dirty="0" smtClean="0"/>
              <a:t> DE </a:t>
            </a:r>
            <a:r>
              <a:rPr lang="en-GB" dirty="0" err="1" smtClean="0"/>
              <a:t>FORMAÇÃO</a:t>
            </a:r>
            <a:r>
              <a:rPr lang="en-GB" dirty="0" smtClean="0"/>
              <a:t> </a:t>
            </a:r>
            <a:r>
              <a:rPr lang="en-GB" dirty="0" err="1" smtClean="0"/>
              <a:t>SOBRE</a:t>
            </a:r>
            <a:r>
              <a:rPr lang="en-GB" dirty="0" smtClean="0"/>
              <a:t> </a:t>
            </a:r>
            <a:r>
              <a:rPr lang="en-GB" dirty="0" err="1" smtClean="0"/>
              <a:t>PREPARAÇÃO</a:t>
            </a:r>
            <a:r>
              <a:rPr lang="en-GB" dirty="0" smtClean="0"/>
              <a:t> E </a:t>
            </a:r>
            <a:r>
              <a:rPr lang="en-GB" dirty="0" err="1" smtClean="0"/>
              <a:t>RESPOSTA</a:t>
            </a:r>
            <a:r>
              <a:rPr lang="en-GB" baseline="0" dirty="0" smtClean="0"/>
              <a:t> À </a:t>
            </a:r>
            <a:r>
              <a:rPr lang="en-GB" baseline="0" dirty="0" err="1" smtClean="0"/>
              <a:t>DVE</a:t>
            </a:r>
            <a:endParaRPr lang="en-GB" baseline="0" dirty="0" smtClean="0"/>
          </a:p>
          <a:p>
            <a:r>
              <a:rPr lang="en-GB" baseline="0" dirty="0" err="1" smtClean="0"/>
              <a:t>Enterro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Seguro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2013 Cairo Surveillance EZD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D419831-6FD2-4684-90A9-7B39FD9A4102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866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15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18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</a:t>
            </a:r>
            <a:r>
              <a:rPr lang="pt-BR" baseline="0" dirty="0" smtClean="0"/>
              <a:t> os</a:t>
            </a:r>
            <a:r>
              <a:rPr lang="pt-BR" dirty="0" smtClean="0"/>
              <a:t>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19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23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25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28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29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35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36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37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38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 </a:t>
            </a:r>
          </a:p>
          <a:p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39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 </a:t>
            </a:r>
          </a:p>
          <a:p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6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en-GB" dirty="0" smtClean="0"/>
              <a:t>O </a:t>
            </a:r>
            <a:r>
              <a:rPr lang="en-GB" dirty="0" err="1" smtClean="0"/>
              <a:t>nosso</a:t>
            </a:r>
            <a:r>
              <a:rPr lang="en-GB" dirty="0" smtClean="0"/>
              <a:t> </a:t>
            </a:r>
            <a:r>
              <a:rPr lang="en-GB" dirty="0" err="1" smtClean="0"/>
              <a:t>mundo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está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mudar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cada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vez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depressa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micróbios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evoluíram</a:t>
            </a:r>
            <a:r>
              <a:rPr lang="en-GB" baseline="0" dirty="0" smtClean="0"/>
              <a:t> e a </a:t>
            </a:r>
            <a:r>
              <a:rPr lang="en-GB" baseline="0" dirty="0" err="1" smtClean="0"/>
              <a:t>saúde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mundial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está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ameaçada</a:t>
            </a:r>
            <a:r>
              <a:rPr lang="en-GB" baseline="0" dirty="0" smtClean="0"/>
              <a:t>. </a:t>
            </a:r>
          </a:p>
          <a:p>
            <a:r>
              <a:rPr lang="en-US" altLang="zh-CN" dirty="0" err="1" smtClean="0"/>
              <a:t>Os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surtos</a:t>
            </a:r>
            <a:r>
              <a:rPr lang="en-US" altLang="zh-CN" dirty="0" smtClean="0"/>
              <a:t> de </a:t>
            </a:r>
            <a:r>
              <a:rPr lang="en-US" altLang="zh-CN" dirty="0" err="1" smtClean="0"/>
              <a:t>doenças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infecciosas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emergentes</a:t>
            </a:r>
            <a:r>
              <a:rPr lang="en-US" altLang="zh-CN" dirty="0" smtClean="0"/>
              <a:t> </a:t>
            </a:r>
            <a:r>
              <a:rPr lang="en-US" altLang="zh-CN" baseline="0" dirty="0" err="1" smtClean="0"/>
              <a:t>tendem</a:t>
            </a:r>
            <a:r>
              <a:rPr lang="en-US" altLang="zh-CN" baseline="0" dirty="0" smtClean="0"/>
              <a:t> a </a:t>
            </a:r>
            <a:r>
              <a:rPr lang="en-US" altLang="zh-CN" baseline="0" dirty="0" err="1" smtClean="0"/>
              <a:t>ocorrer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nas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zonas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rurais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onde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os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serviços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médicos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ou</a:t>
            </a:r>
            <a:r>
              <a:rPr lang="en-US" altLang="zh-CN" baseline="0" dirty="0" smtClean="0"/>
              <a:t> de </a:t>
            </a:r>
            <a:r>
              <a:rPr lang="en-US" altLang="zh-CN" baseline="0" dirty="0" err="1" smtClean="0"/>
              <a:t>saúde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pública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são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limitados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ou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inexistentes</a:t>
            </a:r>
            <a:r>
              <a:rPr lang="en-US" altLang="zh-CN" baseline="0" dirty="0" smtClean="0"/>
              <a:t> mas </a:t>
            </a:r>
            <a:r>
              <a:rPr lang="en-US" altLang="zh-CN" baseline="0" dirty="0" err="1" smtClean="0"/>
              <a:t>têm</a:t>
            </a:r>
            <a:r>
              <a:rPr lang="en-US" altLang="zh-CN" baseline="0" dirty="0" smtClean="0"/>
              <a:t> o </a:t>
            </a:r>
            <a:r>
              <a:rPr lang="en-US" altLang="zh-CN" baseline="0" dirty="0" err="1" smtClean="0"/>
              <a:t>potencial</a:t>
            </a:r>
            <a:r>
              <a:rPr lang="en-US" altLang="zh-CN" baseline="0" dirty="0" smtClean="0"/>
              <a:t> para se </a:t>
            </a:r>
            <a:r>
              <a:rPr lang="en-US" altLang="zh-CN" baseline="0" dirty="0" err="1" smtClean="0"/>
              <a:t>espalharem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grandes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zonas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metropolitanas</a:t>
            </a:r>
            <a:r>
              <a:rPr lang="en-US" altLang="zh-CN" dirty="0" smtClean="0"/>
              <a:t> (</a:t>
            </a:r>
            <a:r>
              <a:rPr lang="en-US" altLang="zh-CN" dirty="0" err="1" smtClean="0"/>
              <a:t>por</a:t>
            </a:r>
            <a:r>
              <a:rPr lang="en-US" altLang="zh-CN" dirty="0" smtClean="0"/>
              <a:t> ex. </a:t>
            </a:r>
            <a:r>
              <a:rPr lang="en-US" altLang="zh-CN" dirty="0" err="1" smtClean="0"/>
              <a:t>SRA</a:t>
            </a:r>
            <a:r>
              <a:rPr lang="en-US" altLang="zh-CN" dirty="0" smtClean="0"/>
              <a:t>, </a:t>
            </a:r>
            <a:r>
              <a:rPr lang="en-US" altLang="zh-CN" dirty="0" err="1" smtClean="0"/>
              <a:t>febre</a:t>
            </a:r>
            <a:r>
              <a:rPr lang="en-US" altLang="zh-CN" dirty="0" smtClean="0"/>
              <a:t> de dengue / </a:t>
            </a:r>
            <a:r>
              <a:rPr lang="en-US" altLang="zh-CN" dirty="0" err="1" smtClean="0"/>
              <a:t>febre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hemorrágica</a:t>
            </a:r>
            <a:r>
              <a:rPr lang="en-US" altLang="zh-CN" dirty="0" smtClean="0"/>
              <a:t> de dengue, </a:t>
            </a:r>
            <a:r>
              <a:rPr lang="pt-BR" altLang="zh-CN" dirty="0" smtClean="0"/>
              <a:t>vírus da febre do Vale do Nilo</a:t>
            </a:r>
            <a:r>
              <a:rPr lang="en-US" altLang="zh-CN" dirty="0" smtClean="0"/>
              <a:t>) </a:t>
            </a:r>
            <a:r>
              <a:rPr lang="en-US" altLang="zh-CN" dirty="0" err="1" smtClean="0"/>
              <a:t>desafiando</a:t>
            </a:r>
            <a:r>
              <a:rPr lang="en-US" altLang="zh-CN" baseline="0" dirty="0" smtClean="0"/>
              <a:t> as </a:t>
            </a:r>
            <a:r>
              <a:rPr lang="en-US" altLang="zh-CN" baseline="0" dirty="0" err="1" smtClean="0"/>
              <a:t>capacidades</a:t>
            </a:r>
            <a:r>
              <a:rPr lang="en-US" altLang="zh-CN" baseline="0" dirty="0" smtClean="0"/>
              <a:t> das </a:t>
            </a:r>
            <a:r>
              <a:rPr lang="en-US" altLang="zh-CN" baseline="0" dirty="0" err="1" smtClean="0"/>
              <a:t>grandes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cidades</a:t>
            </a:r>
            <a:r>
              <a:rPr lang="en-US" altLang="zh-CN" baseline="0" dirty="0" smtClean="0"/>
              <a:t> de </a:t>
            </a:r>
            <a:r>
              <a:rPr lang="en-US" altLang="zh-CN" baseline="0" dirty="0" err="1" smtClean="0"/>
              <a:t>controlar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epidemias</a:t>
            </a:r>
            <a:r>
              <a:rPr lang="en-US" altLang="zh-CN" baseline="0" dirty="0" smtClean="0"/>
              <a:t> de </a:t>
            </a:r>
            <a:r>
              <a:rPr lang="en-US" altLang="zh-CN" baseline="0" dirty="0" err="1" smtClean="0"/>
              <a:t>grande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envergadura</a:t>
            </a:r>
            <a:r>
              <a:rPr lang="en-US" altLang="zh-CN" dirty="0" smtClean="0"/>
              <a:t>.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44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45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48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49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55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57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58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59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65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68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69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9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75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78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79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80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10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82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83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84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85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86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87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88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1pPr>
            <a:lvl2pPr marL="511670" indent="-196796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2pPr>
            <a:lvl3pPr marL="787184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3pPr>
            <a:lvl4pPr marL="1102058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4pPr>
            <a:lvl5pPr marL="1416931" indent="-157437" defTabSz="904169">
              <a:defRPr sz="1700">
                <a:solidFill>
                  <a:schemeClr val="tx1"/>
                </a:solidFill>
                <a:latin typeface="Arial Black" pitchFamily="34" charset="0"/>
              </a:defRPr>
            </a:lvl5pPr>
            <a:lvl6pPr marL="1731805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6pPr>
            <a:lvl7pPr marL="2046679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7pPr>
            <a:lvl8pPr marL="2361552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8pPr>
            <a:lvl9pPr marL="2676426" indent="-157437" defTabSz="904169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fld id="{7B082E40-64C3-4DB9-9E47-9DE3EA94B6DE}" type="slidenum">
              <a:rPr lang="en-GB" sz="1100">
                <a:latin typeface="Times New Roman" pitchFamily="18" charset="0"/>
                <a:cs typeface="Arial" pitchFamily="34" charset="0"/>
              </a:rPr>
              <a:pPr/>
              <a:t>89</a:t>
            </a:fld>
            <a:endParaRPr lang="en-GB" sz="110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7713"/>
            <a:ext cx="4967288" cy="372586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23" y="4721515"/>
            <a:ext cx="5442968" cy="4470067"/>
          </a:xfrm>
          <a:noFill/>
        </p:spPr>
        <p:txBody>
          <a:bodyPr/>
          <a:lstStyle/>
          <a:p>
            <a:r>
              <a:rPr lang="pt-BR" dirty="0" smtClean="0"/>
              <a:t>O nosso mundo está a mudar cada vez mais depressa. Os micróbios evoluíram e a saúde mundial está ameaçada. </a:t>
            </a:r>
          </a:p>
          <a:p>
            <a:r>
              <a:rPr lang="pt-BR" dirty="0" smtClean="0"/>
              <a:t>Os surtos de doenças infecciosas emergentes tendem a ocorrer nas zonas rurais onde os serviços médicos ou de saúde pública são limitados ou inexistentes mas têm o potencial para se espalharem em grandes zonas metropolitanas (por ex. </a:t>
            </a:r>
            <a:r>
              <a:rPr lang="pt-BR" dirty="0" err="1" smtClean="0"/>
              <a:t>SRA</a:t>
            </a:r>
            <a:r>
              <a:rPr lang="pt-BR" dirty="0" smtClean="0"/>
              <a:t>, febre de dengue / febre hemorrágica de dengue, vírus da febre do Vale do Nilo) desafiando as capacidades das grandes cidades de controlar epidemias de grande envergadura.</a:t>
            </a:r>
            <a:r>
              <a:rPr lang="en-US" altLang="zh-CN" dirty="0" smtClean="0"/>
              <a:t> </a:t>
            </a:r>
            <a:endParaRPr lang="en-US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11 November 2013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EDPLN and GP working group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90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91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defTabSz="927100"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fld id="{780FA9E5-7866-479D-B17E-629985707D8F}" type="slidenum">
              <a:rPr lang="en-GB" sz="1200" smtClean="0">
                <a:latin typeface="Times New Roman" pitchFamily="18" charset="0"/>
              </a:rPr>
              <a:pPr/>
              <a:t>11</a:t>
            </a:fld>
            <a:endParaRPr lang="en-GB" sz="1200" dirty="0" smtClean="0">
              <a:latin typeface="Times New Roman" pitchFamily="18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972050" cy="3729038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59325"/>
            <a:ext cx="4992687" cy="4473575"/>
          </a:xfrm>
          <a:noFill/>
        </p:spPr>
        <p:txBody>
          <a:bodyPr/>
          <a:lstStyle/>
          <a:p>
            <a:endParaRPr lang="fr-FR" dirty="0" smtClean="0">
              <a:ea typeface="SimSun" pitchFamily="2" charset="-122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2012 EID for SEARO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2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Tx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629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6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437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524000"/>
            <a:ext cx="8399463" cy="247015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466355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78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4000" tIns="144000" rIns="144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524000"/>
            <a:ext cx="8399463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 userDrawn="1"/>
        </p:nvSpPr>
        <p:spPr bwMode="auto">
          <a:xfrm>
            <a:off x="1588" y="6146800"/>
            <a:ext cx="9144000" cy="719138"/>
          </a:xfrm>
          <a:prstGeom prst="rect">
            <a:avLst/>
          </a:prstGeom>
          <a:solidFill>
            <a:srgbClr val="1E7FB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3" name="Picture 5" descr="WHO-EN-white-H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6216650"/>
            <a:ext cx="1727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Line 7"/>
          <p:cNvSpPr>
            <a:spLocks noChangeShapeType="1"/>
          </p:cNvSpPr>
          <p:nvPr userDrawn="1"/>
        </p:nvSpPr>
        <p:spPr bwMode="auto">
          <a:xfrm>
            <a:off x="0" y="815975"/>
            <a:ext cx="9144000" cy="0"/>
          </a:xfrm>
          <a:prstGeom prst="line">
            <a:avLst/>
          </a:prstGeom>
          <a:noFill/>
          <a:ln w="38100">
            <a:solidFill>
              <a:srgbClr val="1E7FB8"/>
            </a:solidFill>
            <a:round/>
            <a:headEnd/>
            <a:tailEnd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buClrTx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755650" y="6391275"/>
            <a:ext cx="6192838" cy="25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20700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42988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63688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85975" defTabSz="10429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431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003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575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914775" algn="r" defTabSz="1042988" rtl="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EVD PREPAREDNESS AND RESPONSE TRAINING PACKAGE</a:t>
            </a:r>
          </a:p>
          <a:p>
            <a:pPr>
              <a:defRPr/>
            </a:pPr>
            <a:r>
              <a:rPr lang="en-US" altLang="en-US" sz="1200" b="1" dirty="0" smtClean="0">
                <a:solidFill>
                  <a:schemeClr val="bg1"/>
                </a:solidFill>
                <a:latin typeface="Arial Narrow" pitchFamily="34" charset="0"/>
              </a:rPr>
              <a:t>Safe Burial</a:t>
            </a:r>
            <a:endParaRPr lang="en-GB" altLang="en-US" sz="1200" b="1" dirty="0" smtClean="0">
              <a:solidFill>
                <a:schemeClr val="bg1"/>
              </a:solidFill>
              <a:latin typeface="Arial Narrow" pitchFamily="34" charset="0"/>
            </a:endParaRPr>
          </a:p>
          <a:p>
            <a:pPr>
              <a:defRPr/>
            </a:pPr>
            <a:endParaRPr lang="en-GB" altLang="en-US" sz="1200" b="1" dirty="0" smtClean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9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buClrTx/>
        <a:defRPr sz="3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rgbClr val="1E7FB8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Tx/>
        <a:buFont typeface="Arial Narrow" pitchFamily="34" charset="0"/>
        <a:buChar char="●"/>
        <a:defRPr sz="3000" b="1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Tx/>
        <a:buFont typeface="Arial Narrow" pitchFamily="34" charset="0"/>
        <a:buChar char="●"/>
        <a:defRPr sz="2600" b="1">
          <a:solidFill>
            <a:schemeClr val="tx1"/>
          </a:solidFill>
          <a:latin typeface="+mj-lt"/>
          <a:cs typeface="+mn-cs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Tx/>
        <a:buFont typeface="Arial Narrow" pitchFamily="34" charset="0"/>
        <a:buChar char="●"/>
        <a:defRPr sz="2400">
          <a:solidFill>
            <a:schemeClr val="tx1"/>
          </a:solidFill>
          <a:latin typeface="+mj-lt"/>
          <a:cs typeface="+mn-cs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Tx/>
        <a:buFont typeface="Arial Narrow" pitchFamily="34" charset="0"/>
        <a:buChar char="●"/>
        <a:defRPr sz="2000">
          <a:solidFill>
            <a:schemeClr val="tx1"/>
          </a:solidFill>
          <a:latin typeface="+mj-lt"/>
          <a:cs typeface="+mn-cs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Tx/>
        <a:buFont typeface="Arial Narrow" pitchFamily="34" charset="0"/>
        <a:buChar char="●"/>
        <a:defRPr sz="2000">
          <a:solidFill>
            <a:schemeClr val="tx1"/>
          </a:solidFill>
          <a:latin typeface="+mj-lt"/>
          <a:cs typeface="+mn-cs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rgbClr val="800000"/>
        </a:buClr>
        <a:buFont typeface="Arial Narrow" pitchFamily="34" charset="0"/>
        <a:buChar char="●"/>
        <a:defRPr sz="2000">
          <a:solidFill>
            <a:srgbClr val="1E7FB8"/>
          </a:solidFill>
          <a:latin typeface="+mj-lt"/>
          <a:cs typeface="+mn-cs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rgbClr val="800000"/>
        </a:buClr>
        <a:buFont typeface="Arial Narrow" pitchFamily="34" charset="0"/>
        <a:buChar char="●"/>
        <a:defRPr sz="2000">
          <a:solidFill>
            <a:srgbClr val="1E7FB8"/>
          </a:solidFill>
          <a:latin typeface="+mj-lt"/>
          <a:cs typeface="+mn-cs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rgbClr val="800000"/>
        </a:buClr>
        <a:buFont typeface="Arial Narrow" pitchFamily="34" charset="0"/>
        <a:buChar char="●"/>
        <a:defRPr sz="2000">
          <a:solidFill>
            <a:srgbClr val="1E7FB8"/>
          </a:solidFill>
          <a:latin typeface="+mj-lt"/>
          <a:cs typeface="+mn-cs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rgbClr val="800000"/>
        </a:buClr>
        <a:buFont typeface="Arial Narrow" pitchFamily="34" charset="0"/>
        <a:buChar char="●"/>
        <a:defRPr sz="2000">
          <a:solidFill>
            <a:srgbClr val="1E7FB8"/>
          </a:solidFill>
          <a:latin typeface="+mj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624" y="3068113"/>
            <a:ext cx="7017482" cy="815975"/>
          </a:xfrm>
        </p:spPr>
        <p:txBody>
          <a:bodyPr/>
          <a:lstStyle/>
          <a:p>
            <a:r>
              <a:rPr lang="en-US" sz="2400" b="1" dirty="0" smtClean="0">
                <a:solidFill>
                  <a:schemeClr val="tx1"/>
                </a:solidFill>
                <a:effectLst/>
              </a:rPr>
              <a:t>Como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realizar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,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>
                <a:effectLst/>
              </a:rPr>
              <a:t>de forma </a:t>
            </a:r>
            <a:r>
              <a:rPr lang="en-US" sz="2400" b="1" dirty="0" err="1" smtClean="0">
                <a:effectLst/>
              </a:rPr>
              <a:t>segura</a:t>
            </a:r>
            <a:r>
              <a:rPr lang="en-US" sz="2400" b="1" dirty="0" smtClean="0">
                <a:effectLst/>
              </a:rPr>
              <a:t>, o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enterro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de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doentes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que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faleceram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devido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a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doença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suspeita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ou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confirmada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por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vírus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Marburgo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ou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Ébola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acções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 de </a:t>
            </a:r>
            <a:r>
              <a:rPr lang="en-US" sz="2400" b="1" dirty="0" err="1" smtClean="0">
                <a:solidFill>
                  <a:schemeClr val="tx1"/>
                </a:solidFill>
                <a:effectLst/>
              </a:rPr>
              <a:t>proximidade</a:t>
            </a:r>
            <a:r>
              <a:rPr lang="en-US" sz="2400" b="1" dirty="0" smtClean="0">
                <a:solidFill>
                  <a:schemeClr val="tx1"/>
                </a:solidFill>
                <a:effectLst/>
              </a:rPr>
              <a:t>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125888" y="857664"/>
            <a:ext cx="7018112" cy="1657350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buFontTx/>
              <a:buNone/>
              <a:defRPr/>
            </a:pPr>
            <a:endParaRPr lang="en-GB" altLang="en-US" sz="4800" dirty="0" smtClean="0">
              <a:solidFill>
                <a:schemeClr val="bg1"/>
              </a:solidFill>
            </a:endParaRPr>
          </a:p>
          <a:p>
            <a:pPr marL="0" indent="0" algn="ctr">
              <a:lnSpc>
                <a:spcPct val="80000"/>
              </a:lnSpc>
              <a:buFontTx/>
              <a:buNone/>
              <a:defRPr/>
            </a:pPr>
            <a:r>
              <a:rPr lang="en-GB" altLang="en-US" sz="4800" dirty="0" err="1" smtClean="0">
                <a:solidFill>
                  <a:schemeClr val="bg1"/>
                </a:solidFill>
              </a:rPr>
              <a:t>Enterro</a:t>
            </a:r>
            <a:r>
              <a:rPr lang="en-GB" altLang="en-US" sz="4800" dirty="0" smtClean="0">
                <a:solidFill>
                  <a:schemeClr val="bg1"/>
                </a:solidFill>
              </a:rPr>
              <a:t> </a:t>
            </a:r>
            <a:r>
              <a:rPr lang="en-GB" altLang="en-US" sz="4800" dirty="0" err="1">
                <a:solidFill>
                  <a:schemeClr val="bg1"/>
                </a:solidFill>
              </a:rPr>
              <a:t>S</a:t>
            </a:r>
            <a:r>
              <a:rPr lang="en-GB" altLang="en-US" sz="4800" dirty="0" err="1" smtClean="0">
                <a:solidFill>
                  <a:schemeClr val="bg1"/>
                </a:solidFill>
              </a:rPr>
              <a:t>eguro</a:t>
            </a:r>
            <a:endParaRPr lang="en-US" sz="48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2298092" y="5060160"/>
            <a:ext cx="1263650" cy="9810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fr-FR" sz="800" b="0" dirty="0"/>
          </a:p>
          <a:p>
            <a:pPr algn="ctr"/>
            <a:r>
              <a:rPr lang="fr-FR" sz="1000" dirty="0"/>
              <a:t>Crédit photos</a:t>
            </a:r>
          </a:p>
          <a:p>
            <a:pPr algn="ctr"/>
            <a:r>
              <a:rPr lang="fr-FR" sz="1000" dirty="0"/>
              <a:t>C. Black and </a:t>
            </a:r>
          </a:p>
          <a:p>
            <a:pPr algn="ctr"/>
            <a:r>
              <a:rPr lang="fr-FR" sz="1000" dirty="0"/>
              <a:t>P. Formenty, </a:t>
            </a:r>
          </a:p>
          <a:p>
            <a:pPr algn="ctr"/>
            <a:r>
              <a:rPr lang="fr-FR" sz="1000" dirty="0"/>
              <a:t>WHO</a:t>
            </a:r>
          </a:p>
        </p:txBody>
      </p:sp>
      <p:pic>
        <p:nvPicPr>
          <p:cNvPr id="6" name="Picture 31" descr="mi-fromCam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067" y="4682335"/>
            <a:ext cx="6969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SHOC 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" y="2161719"/>
            <a:ext cx="2101701" cy="131438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1" descr="Uganda Marburg 2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" y="4749209"/>
            <a:ext cx="2101701" cy="13853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3" descr="040603SocMobMeet01 Sm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" y="850603"/>
            <a:ext cx="2104247" cy="1304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" y="3497364"/>
            <a:ext cx="2101701" cy="1246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GB" sz="2000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5" y="519112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O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enterro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de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doentes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com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Ébola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12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passos</a:t>
            </a:r>
            <a:endParaRPr lang="en-US" sz="440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solidFill>
                  <a:schemeClr val="tx1"/>
                </a:solidFill>
                <a:latin typeface="Arial" charset="0"/>
              </a:rPr>
              <a:t>Passo</a:t>
            </a:r>
            <a:r>
              <a:rPr lang="en-GB" sz="4400" b="1" dirty="0" smtClean="0">
                <a:solidFill>
                  <a:schemeClr val="tx1"/>
                </a:solidFill>
                <a:latin typeface="Arial" charset="0"/>
              </a:rPr>
              <a:t> 2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3373438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GB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Reunir</a:t>
            </a:r>
            <a:r>
              <a:rPr lang="en-GB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</a:t>
            </a:r>
            <a:r>
              <a:rPr lang="en-GB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 </a:t>
            </a:r>
            <a:r>
              <a:rPr lang="en-GB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equipamento</a:t>
            </a:r>
            <a:r>
              <a:rPr lang="en-GB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necessário</a:t>
            </a:r>
            <a:endParaRPr lang="en-GB" sz="4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6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5747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noProof="0" dirty="0" err="1" smtClean="0">
                <a:effectLst/>
              </a:rPr>
              <a:t>Passo</a:t>
            </a:r>
            <a:r>
              <a:rPr lang="en-US" sz="2800" b="1" noProof="0" dirty="0" smtClean="0">
                <a:effectLst/>
              </a:rPr>
              <a:t> </a:t>
            </a:r>
            <a:r>
              <a:rPr lang="en-US" sz="2800" b="1" dirty="0" smtClean="0">
                <a:effectLst/>
              </a:rPr>
              <a:t>2</a:t>
            </a:r>
            <a:r>
              <a:rPr lang="en-US" sz="2800" b="1" noProof="0" dirty="0" smtClean="0">
                <a:effectLst/>
              </a:rPr>
              <a:t>/12: </a:t>
            </a:r>
            <a:r>
              <a:rPr lang="en-US" sz="2800" b="1" noProof="0" dirty="0" err="1" smtClean="0">
                <a:effectLst/>
              </a:rPr>
              <a:t>Reunir</a:t>
            </a:r>
            <a:r>
              <a:rPr lang="en-US" sz="2800" b="1" noProof="0" dirty="0" smtClean="0">
                <a:effectLst/>
              </a:rPr>
              <a:t> </a:t>
            </a:r>
            <a:r>
              <a:rPr lang="en-US" sz="2800" b="1" noProof="0" dirty="0" err="1" smtClean="0">
                <a:effectLst/>
              </a:rPr>
              <a:t>todo</a:t>
            </a:r>
            <a:r>
              <a:rPr lang="en-US" sz="2800" b="1" noProof="0" dirty="0" smtClean="0">
                <a:effectLst/>
              </a:rPr>
              <a:t> o </a:t>
            </a:r>
            <a:r>
              <a:rPr lang="en-US" sz="2800" b="1" noProof="0" dirty="0" err="1" smtClean="0">
                <a:effectLst/>
              </a:rPr>
              <a:t>equipamento</a:t>
            </a:r>
            <a:r>
              <a:rPr lang="en-US" sz="2800" b="1" noProof="0" dirty="0" smtClean="0">
                <a:effectLst/>
              </a:rPr>
              <a:t> </a:t>
            </a:r>
            <a:r>
              <a:rPr lang="en-US" sz="2800" b="1" noProof="0" dirty="0" err="1" smtClean="0">
                <a:effectLst/>
              </a:rPr>
              <a:t>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1248021"/>
            <a:ext cx="8358389" cy="4739759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800" dirty="0"/>
              <a:t>S</a:t>
            </a:r>
            <a:r>
              <a:rPr lang="en-US" sz="2800" dirty="0" smtClean="0"/>
              <a:t>aco para </a:t>
            </a:r>
            <a:r>
              <a:rPr lang="en-US" sz="2800" dirty="0" err="1" smtClean="0"/>
              <a:t>cadáveres</a:t>
            </a:r>
            <a:r>
              <a:rPr lang="en-US" sz="2800" dirty="0" smtClean="0"/>
              <a:t> </a:t>
            </a:r>
            <a:r>
              <a:rPr lang="en-US" sz="2800" dirty="0" err="1" smtClean="0"/>
              <a:t>onde</a:t>
            </a:r>
            <a:r>
              <a:rPr lang="en-US" sz="2800" dirty="0" smtClean="0"/>
              <a:t> </a:t>
            </a:r>
            <a:r>
              <a:rPr lang="en-US" sz="2800" dirty="0" err="1" smtClean="0"/>
              <a:t>será</a:t>
            </a:r>
            <a:r>
              <a:rPr lang="en-US" sz="2800" dirty="0" smtClean="0"/>
              <a:t> </a:t>
            </a:r>
            <a:r>
              <a:rPr lang="en-US" sz="2800" dirty="0" err="1" smtClean="0"/>
              <a:t>colocado</a:t>
            </a:r>
            <a:r>
              <a:rPr lang="en-US" sz="2800" dirty="0" smtClean="0"/>
              <a:t> o </a:t>
            </a:r>
            <a:r>
              <a:rPr lang="en-US" sz="2800" dirty="0" err="1" smtClean="0"/>
              <a:t>corpo</a:t>
            </a:r>
            <a:r>
              <a:rPr lang="en-US" sz="2800" dirty="0" smtClean="0"/>
              <a:t> do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800" dirty="0" err="1" smtClean="0"/>
              <a:t>Reunir</a:t>
            </a:r>
            <a:r>
              <a:rPr lang="en-US" sz="2800" dirty="0" smtClean="0"/>
              <a:t> </a:t>
            </a:r>
            <a:r>
              <a:rPr lang="en-US" sz="2800" dirty="0" err="1" smtClean="0"/>
              <a:t>todo</a:t>
            </a:r>
            <a:r>
              <a:rPr lang="en-US" sz="2800" dirty="0" smtClean="0"/>
              <a:t> o </a:t>
            </a:r>
            <a:r>
              <a:rPr lang="en-US" sz="2800" dirty="0" err="1" smtClean="0"/>
              <a:t>equipamento</a:t>
            </a:r>
            <a:r>
              <a:rPr lang="en-US" sz="2800" dirty="0" smtClean="0"/>
              <a:t> </a:t>
            </a:r>
            <a:r>
              <a:rPr lang="en-US" sz="2800" dirty="0" err="1" smtClean="0"/>
              <a:t>necessário</a:t>
            </a:r>
            <a:r>
              <a:rPr lang="en-US" sz="2800" dirty="0" smtClean="0"/>
              <a:t> para </a:t>
            </a:r>
            <a:r>
              <a:rPr lang="en-US" sz="2800" dirty="0" err="1" smtClean="0"/>
              <a:t>evitar</a:t>
            </a:r>
            <a:r>
              <a:rPr lang="en-US" sz="2800" dirty="0" smtClean="0"/>
              <a:t> </a:t>
            </a:r>
            <a:r>
              <a:rPr lang="en-US" sz="2800" dirty="0" err="1" smtClean="0"/>
              <a:t>infecções</a:t>
            </a:r>
            <a:r>
              <a:rPr lang="en-US" sz="2800" dirty="0" smtClean="0"/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Para a </a:t>
            </a:r>
            <a:r>
              <a:rPr lang="en-US" sz="2800" dirty="0" err="1" smtClean="0"/>
              <a:t>higiene</a:t>
            </a:r>
            <a:r>
              <a:rPr lang="en-US" sz="2800" dirty="0" smtClean="0"/>
              <a:t> das </a:t>
            </a:r>
            <a:r>
              <a:rPr lang="en-US" sz="2800" dirty="0" err="1" smtClean="0"/>
              <a:t>mãos</a:t>
            </a:r>
            <a:endParaRPr lang="en-US" sz="2800" dirty="0" smtClean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/>
              <a:t>Equipamento</a:t>
            </a:r>
            <a:r>
              <a:rPr lang="en-US" sz="2800" dirty="0" smtClean="0"/>
              <a:t> de </a:t>
            </a:r>
            <a:r>
              <a:rPr lang="en-US" sz="2800" dirty="0" err="1" smtClean="0"/>
              <a:t>Protecção</a:t>
            </a:r>
            <a:r>
              <a:rPr lang="en-US" sz="2800" dirty="0" smtClean="0"/>
              <a:t> Individual (</a:t>
            </a:r>
            <a:r>
              <a:rPr lang="en-US" sz="2800" dirty="0" err="1" smtClean="0"/>
              <a:t>EPI</a:t>
            </a:r>
            <a:r>
              <a:rPr lang="en-US" sz="2800" dirty="0" smtClean="0"/>
              <a:t>) </a:t>
            </a:r>
            <a:endParaRPr lang="en-US" sz="28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dirty="0" smtClean="0"/>
              <a:t>Material para a </a:t>
            </a:r>
            <a:r>
              <a:rPr lang="en-US" sz="2800" dirty="0" err="1" smtClean="0"/>
              <a:t>gestão</a:t>
            </a:r>
            <a:r>
              <a:rPr lang="en-US" sz="2800" dirty="0" smtClean="0"/>
              <a:t> dos </a:t>
            </a:r>
            <a:r>
              <a:rPr lang="en-US" sz="2800" dirty="0" err="1" smtClean="0"/>
              <a:t>resíduos</a:t>
            </a:r>
            <a:r>
              <a:rPr lang="en-US" sz="2800" dirty="0" smtClean="0"/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 smtClean="0"/>
              <a:t>Solução</a:t>
            </a:r>
            <a:r>
              <a:rPr lang="en-US" sz="2800" dirty="0" smtClean="0"/>
              <a:t> </a:t>
            </a:r>
            <a:r>
              <a:rPr lang="en-US" sz="2800" dirty="0" err="1" smtClean="0"/>
              <a:t>desinfectante</a:t>
            </a:r>
            <a:r>
              <a:rPr lang="en-US" sz="2800" dirty="0" smtClean="0"/>
              <a:t> </a:t>
            </a:r>
            <a:r>
              <a:rPr lang="en-US" sz="2800" dirty="0" err="1" smtClean="0"/>
              <a:t>preparada</a:t>
            </a:r>
            <a:r>
              <a:rPr lang="en-US" sz="2800" dirty="0" smtClean="0"/>
              <a:t> no </a:t>
            </a:r>
            <a:r>
              <a:rPr lang="en-US" sz="2800" dirty="0" err="1" smtClean="0"/>
              <a:t>mesmo</a:t>
            </a:r>
            <a:r>
              <a:rPr lang="en-US" sz="2800" dirty="0" smtClean="0"/>
              <a:t> </a:t>
            </a:r>
            <a:r>
              <a:rPr lang="en-US" sz="2800" dirty="0" err="1" smtClean="0"/>
              <a:t>dia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743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2/12: Reunir todo o equipamento 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6846" y="946945"/>
            <a:ext cx="8771408" cy="2862322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000" dirty="0"/>
              <a:t>S</a:t>
            </a:r>
            <a:r>
              <a:rPr lang="en-US" sz="2000" dirty="0" smtClean="0"/>
              <a:t>aco para </a:t>
            </a:r>
            <a:r>
              <a:rPr lang="en-US" sz="2000" dirty="0" err="1" smtClean="0"/>
              <a:t>cadáveres</a:t>
            </a:r>
            <a:r>
              <a:rPr lang="en-US" sz="2000" dirty="0" smtClean="0"/>
              <a:t> </a:t>
            </a:r>
            <a:r>
              <a:rPr lang="en-US" sz="2000" dirty="0" err="1" smtClean="0"/>
              <a:t>onde</a:t>
            </a:r>
            <a:r>
              <a:rPr lang="en-US" sz="2000" dirty="0" smtClean="0"/>
              <a:t> </a:t>
            </a:r>
            <a:r>
              <a:rPr lang="en-US" sz="2000" dirty="0" err="1" smtClean="0"/>
              <a:t>será</a:t>
            </a:r>
            <a:r>
              <a:rPr lang="en-US" sz="2000" dirty="0" smtClean="0"/>
              <a:t> </a:t>
            </a:r>
            <a:r>
              <a:rPr lang="en-US" sz="2000" dirty="0" err="1" smtClean="0"/>
              <a:t>colocado</a:t>
            </a:r>
            <a:r>
              <a:rPr lang="en-US" sz="2000" dirty="0" smtClean="0"/>
              <a:t> o </a:t>
            </a:r>
            <a:r>
              <a:rPr lang="en-US" sz="2000" dirty="0" err="1" smtClean="0"/>
              <a:t>corpo</a:t>
            </a:r>
            <a:r>
              <a:rPr lang="en-US" sz="2000" dirty="0" smtClean="0"/>
              <a:t> do </a:t>
            </a:r>
            <a:r>
              <a:rPr lang="en-US" sz="2000" dirty="0" err="1" smtClean="0"/>
              <a:t>falecido</a:t>
            </a:r>
            <a:endParaRPr lang="en-US" sz="2000" dirty="0" smtClean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/>
              <a:t>Impermeável</a:t>
            </a:r>
            <a:r>
              <a:rPr lang="en-US" sz="2000" dirty="0" smtClean="0"/>
              <a:t>,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vinil</a:t>
            </a:r>
            <a:r>
              <a:rPr lang="en-US" sz="2000" dirty="0" smtClean="0"/>
              <a:t>, </a:t>
            </a:r>
            <a:r>
              <a:rPr lang="en-US" sz="2000" dirty="0" err="1" smtClean="0"/>
              <a:t>grossura</a:t>
            </a:r>
            <a:r>
              <a:rPr lang="en-US" sz="2000" dirty="0" smtClean="0"/>
              <a:t> </a:t>
            </a:r>
            <a:r>
              <a:rPr lang="en-US" sz="2000" dirty="0" err="1" smtClean="0"/>
              <a:t>mínima</a:t>
            </a:r>
            <a:r>
              <a:rPr lang="en-US" sz="2000" dirty="0" smtClean="0"/>
              <a:t> de 400 </a:t>
            </a:r>
            <a:r>
              <a:rPr lang="en-US" sz="2000" dirty="0" err="1" smtClean="0"/>
              <a:t>mícrons</a:t>
            </a:r>
            <a:r>
              <a:rPr lang="en-US" sz="2000" dirty="0" smtClean="0"/>
              <a:t> </a:t>
            </a:r>
            <a:endParaRPr lang="en-US" sz="20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/>
              <a:t>Deve</a:t>
            </a:r>
            <a:r>
              <a:rPr lang="en-US" sz="2000" dirty="0" smtClean="0"/>
              <a:t> </a:t>
            </a:r>
            <a:r>
              <a:rPr lang="en-US" sz="2000" dirty="0" err="1" smtClean="0"/>
              <a:t>poder</a:t>
            </a:r>
            <a:r>
              <a:rPr lang="en-US" sz="2000" dirty="0" smtClean="0"/>
              <a:t> </a:t>
            </a:r>
            <a:r>
              <a:rPr lang="en-US" sz="2000" dirty="0" err="1" smtClean="0"/>
              <a:t>aguentar</a:t>
            </a:r>
            <a:r>
              <a:rPr lang="en-US" sz="2000" dirty="0" smtClean="0"/>
              <a:t> 100-125 kg</a:t>
            </a:r>
            <a:endParaRPr lang="en-US" sz="20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dirty="0" smtClean="0"/>
              <a:t>O </a:t>
            </a:r>
            <a:r>
              <a:rPr lang="en-US" sz="2000" dirty="0" err="1" smtClean="0"/>
              <a:t>saco</a:t>
            </a:r>
            <a:r>
              <a:rPr lang="en-US" sz="2000" dirty="0" smtClean="0"/>
              <a:t> para </a:t>
            </a:r>
            <a:r>
              <a:rPr lang="en-US" sz="2000" dirty="0" err="1" smtClean="0"/>
              <a:t>cadáveres</a:t>
            </a:r>
            <a:r>
              <a:rPr lang="en-US" sz="2000" dirty="0" smtClean="0"/>
              <a:t> </a:t>
            </a:r>
            <a:r>
              <a:rPr lang="en-US" sz="2000" dirty="0" err="1" smtClean="0"/>
              <a:t>deve</a:t>
            </a:r>
            <a:r>
              <a:rPr lang="en-US" sz="2000" dirty="0" smtClean="0"/>
              <a:t> </a:t>
            </a:r>
            <a:r>
              <a:rPr lang="en-US" sz="2000" dirty="0" err="1" smtClean="0"/>
              <a:t>ter</a:t>
            </a:r>
            <a:r>
              <a:rPr lang="en-US" sz="2000" dirty="0" smtClean="0"/>
              <a:t>, </a:t>
            </a:r>
            <a:r>
              <a:rPr lang="en-US" sz="2000" dirty="0" err="1" smtClean="0"/>
              <a:t>pelo</a:t>
            </a:r>
            <a:r>
              <a:rPr lang="en-US" sz="2000" dirty="0" smtClean="0"/>
              <a:t> </a:t>
            </a:r>
            <a:r>
              <a:rPr lang="en-US" sz="2000" dirty="0" err="1" smtClean="0"/>
              <a:t>menos</a:t>
            </a:r>
            <a:r>
              <a:rPr lang="en-US" sz="2000" dirty="0" smtClean="0"/>
              <a:t>, 4 </a:t>
            </a:r>
            <a:r>
              <a:rPr lang="en-US" sz="2000" dirty="0" err="1" smtClean="0"/>
              <a:t>alças</a:t>
            </a:r>
            <a:r>
              <a:rPr lang="en-US" sz="2000" dirty="0" smtClean="0"/>
              <a:t> para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possa</a:t>
            </a:r>
            <a:r>
              <a:rPr lang="en-US" sz="2000" dirty="0" smtClean="0"/>
              <a:t> </a:t>
            </a:r>
            <a:r>
              <a:rPr lang="en-US" sz="2000" dirty="0" err="1" smtClean="0"/>
              <a:t>ser</a:t>
            </a:r>
            <a:r>
              <a:rPr lang="en-US" sz="2000" dirty="0" smtClean="0"/>
              <a:t> </a:t>
            </a:r>
            <a:r>
              <a:rPr lang="en-US" sz="2000" dirty="0" err="1" smtClean="0"/>
              <a:t>carregado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segurança</a:t>
            </a:r>
            <a:r>
              <a:rPr lang="en-US" sz="2000" dirty="0" smtClean="0"/>
              <a:t>.</a:t>
            </a:r>
            <a:endParaRPr lang="en-US" sz="20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 smtClean="0"/>
              <a:t>Ser</a:t>
            </a:r>
            <a:r>
              <a:rPr lang="en-US" sz="2000" dirty="0" smtClean="0"/>
              <a:t> </a:t>
            </a:r>
            <a:r>
              <a:rPr lang="en-US" sz="2000" dirty="0" err="1" smtClean="0"/>
              <a:t>capaz</a:t>
            </a:r>
            <a:r>
              <a:rPr lang="en-US" sz="2000" dirty="0" smtClean="0"/>
              <a:t> de </a:t>
            </a:r>
            <a:r>
              <a:rPr lang="en-US" sz="2000" dirty="0" err="1" smtClean="0"/>
              <a:t>reter</a:t>
            </a:r>
            <a:r>
              <a:rPr lang="en-US" sz="2000" dirty="0" smtClean="0"/>
              <a:t> </a:t>
            </a:r>
            <a:r>
              <a:rPr lang="en-US" sz="2000" dirty="0" err="1" smtClean="0"/>
              <a:t>totalmente</a:t>
            </a:r>
            <a:r>
              <a:rPr lang="en-US" sz="2000" dirty="0" smtClean="0"/>
              <a:t> </a:t>
            </a:r>
            <a:r>
              <a:rPr lang="en-US" sz="2000" dirty="0" err="1" smtClean="0"/>
              <a:t>os</a:t>
            </a:r>
            <a:r>
              <a:rPr lang="en-US" sz="2000" dirty="0" smtClean="0"/>
              <a:t> </a:t>
            </a:r>
            <a:r>
              <a:rPr lang="en-US" sz="2000" dirty="0" err="1" smtClean="0"/>
              <a:t>agentes</a:t>
            </a:r>
            <a:r>
              <a:rPr lang="en-US" sz="2000" dirty="0" smtClean="0"/>
              <a:t> </a:t>
            </a:r>
            <a:r>
              <a:rPr lang="en-US" sz="2000" dirty="0" err="1" smtClean="0"/>
              <a:t>patogénicos</a:t>
            </a:r>
            <a:r>
              <a:rPr lang="en-US" sz="2000" dirty="0" smtClean="0"/>
              <a:t> </a:t>
            </a:r>
            <a:r>
              <a:rPr lang="en-US" sz="2000" dirty="0" err="1" smtClean="0"/>
              <a:t>transmitidos</a:t>
            </a:r>
            <a:r>
              <a:rPr lang="en-US" sz="2000" dirty="0" smtClean="0"/>
              <a:t> </a:t>
            </a:r>
            <a:r>
              <a:rPr lang="en-US" sz="2000" dirty="0" err="1" smtClean="0"/>
              <a:t>pelo</a:t>
            </a:r>
            <a:r>
              <a:rPr lang="en-US" sz="2000" dirty="0" smtClean="0"/>
              <a:t> </a:t>
            </a:r>
            <a:r>
              <a:rPr lang="en-US" sz="2000" dirty="0" err="1" smtClean="0"/>
              <a:t>sangue</a:t>
            </a:r>
            <a:endParaRPr lang="en-US" sz="20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4630133" y="3805320"/>
            <a:ext cx="4188361" cy="2415654"/>
            <a:chOff x="974725" y="1916113"/>
            <a:chExt cx="7721600" cy="4465637"/>
          </a:xfrm>
        </p:grpSpPr>
        <p:sp>
          <p:nvSpPr>
            <p:cNvPr id="17" name="Oval 2"/>
            <p:cNvSpPr>
              <a:spLocks noChangeArrowheads="1"/>
            </p:cNvSpPr>
            <p:nvPr/>
          </p:nvSpPr>
          <p:spPr bwMode="auto">
            <a:xfrm>
              <a:off x="1443038" y="4724400"/>
              <a:ext cx="544512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8" name="Oval 3"/>
            <p:cNvSpPr>
              <a:spLocks noChangeArrowheads="1"/>
            </p:cNvSpPr>
            <p:nvPr/>
          </p:nvSpPr>
          <p:spPr bwMode="auto">
            <a:xfrm>
              <a:off x="4484688" y="4724400"/>
              <a:ext cx="546100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" name="Oval 4"/>
            <p:cNvSpPr>
              <a:spLocks noChangeArrowheads="1"/>
            </p:cNvSpPr>
            <p:nvPr/>
          </p:nvSpPr>
          <p:spPr bwMode="auto">
            <a:xfrm>
              <a:off x="7607300" y="4724400"/>
              <a:ext cx="544513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" name="Oval 5"/>
            <p:cNvSpPr>
              <a:spLocks noChangeArrowheads="1"/>
            </p:cNvSpPr>
            <p:nvPr/>
          </p:nvSpPr>
          <p:spPr bwMode="auto">
            <a:xfrm>
              <a:off x="1443038" y="1916113"/>
              <a:ext cx="544512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4484688" y="1916113"/>
              <a:ext cx="546100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2" name="Oval 7"/>
            <p:cNvSpPr>
              <a:spLocks noChangeArrowheads="1"/>
            </p:cNvSpPr>
            <p:nvPr/>
          </p:nvSpPr>
          <p:spPr bwMode="auto">
            <a:xfrm>
              <a:off x="7607300" y="1916113"/>
              <a:ext cx="544513" cy="4318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974725" y="2133600"/>
              <a:ext cx="7721600" cy="2808288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Freeform 9"/>
            <p:cNvSpPr>
              <a:spLocks/>
            </p:cNvSpPr>
            <p:nvPr/>
          </p:nvSpPr>
          <p:spPr bwMode="auto">
            <a:xfrm>
              <a:off x="1255713" y="2216150"/>
              <a:ext cx="7207250" cy="2292350"/>
            </a:xfrm>
            <a:custGeom>
              <a:avLst/>
              <a:gdLst>
                <a:gd name="T0" fmla="*/ 7 w 4112"/>
                <a:gd name="T1" fmla="*/ 1430 h 1444"/>
                <a:gd name="T2" fmla="*/ 0 w 4112"/>
                <a:gd name="T3" fmla="*/ 372 h 1444"/>
                <a:gd name="T4" fmla="*/ 241 w 4112"/>
                <a:gd name="T5" fmla="*/ 77 h 1444"/>
                <a:gd name="T6" fmla="*/ 3925 w 4112"/>
                <a:gd name="T7" fmla="*/ 84 h 1444"/>
                <a:gd name="T8" fmla="*/ 4112 w 4112"/>
                <a:gd name="T9" fmla="*/ 399 h 1444"/>
                <a:gd name="T10" fmla="*/ 4112 w 4112"/>
                <a:gd name="T11" fmla="*/ 1444 h 1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2" h="1444">
                  <a:moveTo>
                    <a:pt x="7" y="1430"/>
                  </a:moveTo>
                  <a:lnTo>
                    <a:pt x="0" y="372"/>
                  </a:lnTo>
                  <a:cubicBezTo>
                    <a:pt x="6" y="352"/>
                    <a:pt x="230" y="96"/>
                    <a:pt x="241" y="77"/>
                  </a:cubicBezTo>
                  <a:cubicBezTo>
                    <a:pt x="806" y="0"/>
                    <a:pt x="3348" y="48"/>
                    <a:pt x="3925" y="84"/>
                  </a:cubicBezTo>
                  <a:cubicBezTo>
                    <a:pt x="3963" y="125"/>
                    <a:pt x="4084" y="350"/>
                    <a:pt x="4112" y="399"/>
                  </a:cubicBezTo>
                  <a:lnTo>
                    <a:pt x="4112" y="1444"/>
                  </a:lnTo>
                </a:path>
              </a:pathLst>
            </a:custGeom>
            <a:solidFill>
              <a:srgbClr val="CCFFFF"/>
            </a:solidFill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0"/>
            <p:cNvSpPr>
              <a:spLocks/>
            </p:cNvSpPr>
            <p:nvPr/>
          </p:nvSpPr>
          <p:spPr bwMode="auto">
            <a:xfrm flipV="1">
              <a:off x="1274763" y="4508500"/>
              <a:ext cx="7207250" cy="1873250"/>
            </a:xfrm>
            <a:custGeom>
              <a:avLst/>
              <a:gdLst>
                <a:gd name="T0" fmla="*/ 7 w 4112"/>
                <a:gd name="T1" fmla="*/ 1430 h 1444"/>
                <a:gd name="T2" fmla="*/ 0 w 4112"/>
                <a:gd name="T3" fmla="*/ 372 h 1444"/>
                <a:gd name="T4" fmla="*/ 241 w 4112"/>
                <a:gd name="T5" fmla="*/ 77 h 1444"/>
                <a:gd name="T6" fmla="*/ 3925 w 4112"/>
                <a:gd name="T7" fmla="*/ 84 h 1444"/>
                <a:gd name="T8" fmla="*/ 4112 w 4112"/>
                <a:gd name="T9" fmla="*/ 399 h 1444"/>
                <a:gd name="T10" fmla="*/ 4112 w 4112"/>
                <a:gd name="T11" fmla="*/ 1444 h 1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12" h="1444">
                  <a:moveTo>
                    <a:pt x="7" y="1430"/>
                  </a:moveTo>
                  <a:lnTo>
                    <a:pt x="0" y="372"/>
                  </a:lnTo>
                  <a:cubicBezTo>
                    <a:pt x="6" y="352"/>
                    <a:pt x="230" y="96"/>
                    <a:pt x="241" y="77"/>
                  </a:cubicBezTo>
                  <a:cubicBezTo>
                    <a:pt x="806" y="0"/>
                    <a:pt x="3348" y="48"/>
                    <a:pt x="3925" y="84"/>
                  </a:cubicBezTo>
                  <a:cubicBezTo>
                    <a:pt x="3963" y="125"/>
                    <a:pt x="4084" y="350"/>
                    <a:pt x="4112" y="399"/>
                  </a:cubicBezTo>
                  <a:lnTo>
                    <a:pt x="4112" y="1444"/>
                  </a:lnTo>
                </a:path>
              </a:pathLst>
            </a:custGeom>
            <a:solidFill>
              <a:srgbClr val="BBE0E3">
                <a:alpha val="80000"/>
              </a:srgbClr>
            </a:solidFill>
            <a:ln w="28575" cap="flat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" name="Group 11"/>
            <p:cNvGrpSpPr>
              <a:grpSpLocks/>
            </p:cNvGrpSpPr>
            <p:nvPr/>
          </p:nvGrpSpPr>
          <p:grpSpPr bwMode="auto">
            <a:xfrm rot="16200000">
              <a:off x="4052094" y="505619"/>
              <a:ext cx="1800225" cy="5773737"/>
              <a:chOff x="3967" y="1647"/>
              <a:chExt cx="207" cy="448"/>
            </a:xfrm>
          </p:grpSpPr>
          <p:sp>
            <p:nvSpPr>
              <p:cNvPr id="27" name="Freeform 12"/>
              <p:cNvSpPr>
                <a:spLocks/>
              </p:cNvSpPr>
              <p:nvPr/>
            </p:nvSpPr>
            <p:spPr bwMode="auto">
              <a:xfrm>
                <a:off x="3967" y="1647"/>
                <a:ext cx="207" cy="448"/>
              </a:xfrm>
              <a:custGeom>
                <a:avLst/>
                <a:gdLst>
                  <a:gd name="T0" fmla="*/ 81 w 207"/>
                  <a:gd name="T1" fmla="*/ 7 h 448"/>
                  <a:gd name="T2" fmla="*/ 75 w 207"/>
                  <a:gd name="T3" fmla="*/ 31 h 448"/>
                  <a:gd name="T4" fmla="*/ 80 w 207"/>
                  <a:gd name="T5" fmla="*/ 44 h 448"/>
                  <a:gd name="T6" fmla="*/ 84 w 207"/>
                  <a:gd name="T7" fmla="*/ 71 h 448"/>
                  <a:gd name="T8" fmla="*/ 43 w 207"/>
                  <a:gd name="T9" fmla="*/ 86 h 448"/>
                  <a:gd name="T10" fmla="*/ 27 w 207"/>
                  <a:gd name="T11" fmla="*/ 110 h 448"/>
                  <a:gd name="T12" fmla="*/ 25 w 207"/>
                  <a:gd name="T13" fmla="*/ 165 h 448"/>
                  <a:gd name="T14" fmla="*/ 14 w 207"/>
                  <a:gd name="T15" fmla="*/ 223 h 448"/>
                  <a:gd name="T16" fmla="*/ 3 w 207"/>
                  <a:gd name="T17" fmla="*/ 233 h 448"/>
                  <a:gd name="T18" fmla="*/ 3 w 207"/>
                  <a:gd name="T19" fmla="*/ 248 h 448"/>
                  <a:gd name="T20" fmla="*/ 6 w 207"/>
                  <a:gd name="T21" fmla="*/ 249 h 448"/>
                  <a:gd name="T22" fmla="*/ 14 w 207"/>
                  <a:gd name="T23" fmla="*/ 260 h 448"/>
                  <a:gd name="T24" fmla="*/ 20 w 207"/>
                  <a:gd name="T25" fmla="*/ 258 h 448"/>
                  <a:gd name="T26" fmla="*/ 26 w 207"/>
                  <a:gd name="T27" fmla="*/ 252 h 448"/>
                  <a:gd name="T28" fmla="*/ 32 w 207"/>
                  <a:gd name="T29" fmla="*/ 227 h 448"/>
                  <a:gd name="T30" fmla="*/ 51 w 207"/>
                  <a:gd name="T31" fmla="*/ 167 h 448"/>
                  <a:gd name="T32" fmla="*/ 55 w 207"/>
                  <a:gd name="T33" fmla="*/ 147 h 448"/>
                  <a:gd name="T34" fmla="*/ 58 w 207"/>
                  <a:gd name="T35" fmla="*/ 210 h 448"/>
                  <a:gd name="T36" fmla="*/ 51 w 207"/>
                  <a:gd name="T37" fmla="*/ 238 h 448"/>
                  <a:gd name="T38" fmla="*/ 60 w 207"/>
                  <a:gd name="T39" fmla="*/ 313 h 448"/>
                  <a:gd name="T40" fmla="*/ 67 w 207"/>
                  <a:gd name="T41" fmla="*/ 335 h 448"/>
                  <a:gd name="T42" fmla="*/ 79 w 207"/>
                  <a:gd name="T43" fmla="*/ 417 h 448"/>
                  <a:gd name="T44" fmla="*/ 71 w 207"/>
                  <a:gd name="T45" fmla="*/ 437 h 448"/>
                  <a:gd name="T46" fmla="*/ 75 w 207"/>
                  <a:gd name="T47" fmla="*/ 444 h 448"/>
                  <a:gd name="T48" fmla="*/ 88 w 207"/>
                  <a:gd name="T49" fmla="*/ 446 h 448"/>
                  <a:gd name="T50" fmla="*/ 97 w 207"/>
                  <a:gd name="T51" fmla="*/ 447 h 448"/>
                  <a:gd name="T52" fmla="*/ 95 w 207"/>
                  <a:gd name="T53" fmla="*/ 417 h 448"/>
                  <a:gd name="T54" fmla="*/ 98 w 207"/>
                  <a:gd name="T55" fmla="*/ 366 h 448"/>
                  <a:gd name="T56" fmla="*/ 94 w 207"/>
                  <a:gd name="T57" fmla="*/ 332 h 448"/>
                  <a:gd name="T58" fmla="*/ 96 w 207"/>
                  <a:gd name="T59" fmla="*/ 304 h 448"/>
                  <a:gd name="T60" fmla="*/ 101 w 207"/>
                  <a:gd name="T61" fmla="*/ 252 h 448"/>
                  <a:gd name="T62" fmla="*/ 105 w 207"/>
                  <a:gd name="T63" fmla="*/ 267 h 448"/>
                  <a:gd name="T64" fmla="*/ 110 w 207"/>
                  <a:gd name="T65" fmla="*/ 321 h 448"/>
                  <a:gd name="T66" fmla="*/ 110 w 207"/>
                  <a:gd name="T67" fmla="*/ 336 h 448"/>
                  <a:gd name="T68" fmla="*/ 113 w 207"/>
                  <a:gd name="T69" fmla="*/ 403 h 448"/>
                  <a:gd name="T70" fmla="*/ 112 w 207"/>
                  <a:gd name="T71" fmla="*/ 428 h 448"/>
                  <a:gd name="T72" fmla="*/ 112 w 207"/>
                  <a:gd name="T73" fmla="*/ 448 h 448"/>
                  <a:gd name="T74" fmla="*/ 122 w 207"/>
                  <a:gd name="T75" fmla="*/ 446 h 448"/>
                  <a:gd name="T76" fmla="*/ 133 w 207"/>
                  <a:gd name="T77" fmla="*/ 444 h 448"/>
                  <a:gd name="T78" fmla="*/ 134 w 207"/>
                  <a:gd name="T79" fmla="*/ 435 h 448"/>
                  <a:gd name="T80" fmla="*/ 129 w 207"/>
                  <a:gd name="T81" fmla="*/ 419 h 448"/>
                  <a:gd name="T82" fmla="*/ 141 w 207"/>
                  <a:gd name="T83" fmla="*/ 345 h 448"/>
                  <a:gd name="T84" fmla="*/ 142 w 207"/>
                  <a:gd name="T85" fmla="*/ 322 h 448"/>
                  <a:gd name="T86" fmla="*/ 155 w 207"/>
                  <a:gd name="T87" fmla="*/ 244 h 448"/>
                  <a:gd name="T88" fmla="*/ 146 w 207"/>
                  <a:gd name="T89" fmla="*/ 213 h 448"/>
                  <a:gd name="T90" fmla="*/ 152 w 207"/>
                  <a:gd name="T91" fmla="*/ 161 h 448"/>
                  <a:gd name="T92" fmla="*/ 157 w 207"/>
                  <a:gd name="T93" fmla="*/ 162 h 448"/>
                  <a:gd name="T94" fmla="*/ 168 w 207"/>
                  <a:gd name="T95" fmla="*/ 204 h 448"/>
                  <a:gd name="T96" fmla="*/ 176 w 207"/>
                  <a:gd name="T97" fmla="*/ 236 h 448"/>
                  <a:gd name="T98" fmla="*/ 182 w 207"/>
                  <a:gd name="T99" fmla="*/ 259 h 448"/>
                  <a:gd name="T100" fmla="*/ 189 w 207"/>
                  <a:gd name="T101" fmla="*/ 262 h 448"/>
                  <a:gd name="T102" fmla="*/ 195 w 207"/>
                  <a:gd name="T103" fmla="*/ 261 h 448"/>
                  <a:gd name="T104" fmla="*/ 200 w 207"/>
                  <a:gd name="T105" fmla="*/ 244 h 448"/>
                  <a:gd name="T106" fmla="*/ 207 w 207"/>
                  <a:gd name="T107" fmla="*/ 250 h 448"/>
                  <a:gd name="T108" fmla="*/ 200 w 207"/>
                  <a:gd name="T109" fmla="*/ 229 h 448"/>
                  <a:gd name="T110" fmla="*/ 187 w 207"/>
                  <a:gd name="T111" fmla="*/ 180 h 448"/>
                  <a:gd name="T112" fmla="*/ 181 w 207"/>
                  <a:gd name="T113" fmla="*/ 122 h 448"/>
                  <a:gd name="T114" fmla="*/ 176 w 207"/>
                  <a:gd name="T115" fmla="*/ 93 h 448"/>
                  <a:gd name="T116" fmla="*/ 142 w 207"/>
                  <a:gd name="T117" fmla="*/ 79 h 448"/>
                  <a:gd name="T118" fmla="*/ 129 w 207"/>
                  <a:gd name="T119" fmla="*/ 54 h 448"/>
                  <a:gd name="T120" fmla="*/ 138 w 207"/>
                  <a:gd name="T121" fmla="*/ 36 h 448"/>
                  <a:gd name="T122" fmla="*/ 139 w 207"/>
                  <a:gd name="T123" fmla="*/ 18 h 448"/>
                  <a:gd name="T124" fmla="*/ 116 w 207"/>
                  <a:gd name="T125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7" h="448">
                    <a:moveTo>
                      <a:pt x="106" y="0"/>
                    </a:moveTo>
                    <a:lnTo>
                      <a:pt x="101" y="0"/>
                    </a:lnTo>
                    <a:lnTo>
                      <a:pt x="97" y="1"/>
                    </a:lnTo>
                    <a:lnTo>
                      <a:pt x="91" y="3"/>
                    </a:lnTo>
                    <a:lnTo>
                      <a:pt x="84" y="5"/>
                    </a:lnTo>
                    <a:lnTo>
                      <a:pt x="81" y="7"/>
                    </a:lnTo>
                    <a:lnTo>
                      <a:pt x="77" y="10"/>
                    </a:lnTo>
                    <a:lnTo>
                      <a:pt x="75" y="14"/>
                    </a:lnTo>
                    <a:lnTo>
                      <a:pt x="73" y="18"/>
                    </a:lnTo>
                    <a:lnTo>
                      <a:pt x="73" y="25"/>
                    </a:lnTo>
                    <a:lnTo>
                      <a:pt x="73" y="28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4" y="35"/>
                    </a:lnTo>
                    <a:lnTo>
                      <a:pt x="74" y="36"/>
                    </a:lnTo>
                    <a:lnTo>
                      <a:pt x="74" y="38"/>
                    </a:lnTo>
                    <a:lnTo>
                      <a:pt x="78" y="41"/>
                    </a:lnTo>
                    <a:lnTo>
                      <a:pt x="80" y="44"/>
                    </a:lnTo>
                    <a:lnTo>
                      <a:pt x="81" y="47"/>
                    </a:lnTo>
                    <a:lnTo>
                      <a:pt x="82" y="51"/>
                    </a:lnTo>
                    <a:lnTo>
                      <a:pt x="83" y="53"/>
                    </a:lnTo>
                    <a:lnTo>
                      <a:pt x="84" y="56"/>
                    </a:lnTo>
                    <a:lnTo>
                      <a:pt x="84" y="64"/>
                    </a:lnTo>
                    <a:lnTo>
                      <a:pt x="84" y="71"/>
                    </a:lnTo>
                    <a:lnTo>
                      <a:pt x="79" y="73"/>
                    </a:lnTo>
                    <a:lnTo>
                      <a:pt x="71" y="77"/>
                    </a:lnTo>
                    <a:lnTo>
                      <a:pt x="65" y="80"/>
                    </a:lnTo>
                    <a:lnTo>
                      <a:pt x="57" y="83"/>
                    </a:lnTo>
                    <a:lnTo>
                      <a:pt x="45" y="85"/>
                    </a:lnTo>
                    <a:lnTo>
                      <a:pt x="43" y="86"/>
                    </a:lnTo>
                    <a:lnTo>
                      <a:pt x="40" y="87"/>
                    </a:lnTo>
                    <a:lnTo>
                      <a:pt x="33" y="93"/>
                    </a:lnTo>
                    <a:lnTo>
                      <a:pt x="31" y="96"/>
                    </a:lnTo>
                    <a:lnTo>
                      <a:pt x="29" y="100"/>
                    </a:lnTo>
                    <a:lnTo>
                      <a:pt x="27" y="105"/>
                    </a:lnTo>
                    <a:lnTo>
                      <a:pt x="27" y="110"/>
                    </a:lnTo>
                    <a:lnTo>
                      <a:pt x="28" y="116"/>
                    </a:lnTo>
                    <a:lnTo>
                      <a:pt x="29" y="122"/>
                    </a:lnTo>
                    <a:lnTo>
                      <a:pt x="28" y="129"/>
                    </a:lnTo>
                    <a:lnTo>
                      <a:pt x="26" y="138"/>
                    </a:lnTo>
                    <a:lnTo>
                      <a:pt x="26" y="146"/>
                    </a:lnTo>
                    <a:lnTo>
                      <a:pt x="25" y="165"/>
                    </a:lnTo>
                    <a:lnTo>
                      <a:pt x="24" y="175"/>
                    </a:lnTo>
                    <a:lnTo>
                      <a:pt x="23" y="181"/>
                    </a:lnTo>
                    <a:lnTo>
                      <a:pt x="20" y="190"/>
                    </a:lnTo>
                    <a:lnTo>
                      <a:pt x="18" y="202"/>
                    </a:lnTo>
                    <a:lnTo>
                      <a:pt x="16" y="213"/>
                    </a:lnTo>
                    <a:lnTo>
                      <a:pt x="14" y="223"/>
                    </a:lnTo>
                    <a:lnTo>
                      <a:pt x="13" y="224"/>
                    </a:lnTo>
                    <a:lnTo>
                      <a:pt x="12" y="224"/>
                    </a:lnTo>
                    <a:lnTo>
                      <a:pt x="9" y="225"/>
                    </a:lnTo>
                    <a:lnTo>
                      <a:pt x="7" y="227"/>
                    </a:lnTo>
                    <a:lnTo>
                      <a:pt x="5" y="229"/>
                    </a:lnTo>
                    <a:lnTo>
                      <a:pt x="3" y="233"/>
                    </a:lnTo>
                    <a:lnTo>
                      <a:pt x="2" y="235"/>
                    </a:lnTo>
                    <a:lnTo>
                      <a:pt x="1" y="238"/>
                    </a:lnTo>
                    <a:lnTo>
                      <a:pt x="0" y="244"/>
                    </a:lnTo>
                    <a:lnTo>
                      <a:pt x="0" y="246"/>
                    </a:lnTo>
                    <a:lnTo>
                      <a:pt x="0" y="248"/>
                    </a:lnTo>
                    <a:lnTo>
                      <a:pt x="3" y="248"/>
                    </a:lnTo>
                    <a:lnTo>
                      <a:pt x="5" y="247"/>
                    </a:lnTo>
                    <a:lnTo>
                      <a:pt x="6" y="244"/>
                    </a:lnTo>
                    <a:lnTo>
                      <a:pt x="7" y="242"/>
                    </a:lnTo>
                    <a:lnTo>
                      <a:pt x="8" y="241"/>
                    </a:lnTo>
                    <a:lnTo>
                      <a:pt x="6" y="245"/>
                    </a:lnTo>
                    <a:lnTo>
                      <a:pt x="6" y="249"/>
                    </a:lnTo>
                    <a:lnTo>
                      <a:pt x="7" y="257"/>
                    </a:lnTo>
                    <a:lnTo>
                      <a:pt x="7" y="258"/>
                    </a:lnTo>
                    <a:lnTo>
                      <a:pt x="9" y="258"/>
                    </a:lnTo>
                    <a:lnTo>
                      <a:pt x="11" y="258"/>
                    </a:lnTo>
                    <a:lnTo>
                      <a:pt x="11" y="259"/>
                    </a:lnTo>
                    <a:lnTo>
                      <a:pt x="14" y="260"/>
                    </a:lnTo>
                    <a:lnTo>
                      <a:pt x="15" y="259"/>
                    </a:lnTo>
                    <a:lnTo>
                      <a:pt x="15" y="258"/>
                    </a:lnTo>
                    <a:lnTo>
                      <a:pt x="15" y="259"/>
                    </a:lnTo>
                    <a:lnTo>
                      <a:pt x="17" y="259"/>
                    </a:lnTo>
                    <a:lnTo>
                      <a:pt x="18" y="259"/>
                    </a:lnTo>
                    <a:lnTo>
                      <a:pt x="20" y="258"/>
                    </a:lnTo>
                    <a:lnTo>
                      <a:pt x="20" y="258"/>
                    </a:lnTo>
                    <a:lnTo>
                      <a:pt x="21" y="258"/>
                    </a:lnTo>
                    <a:lnTo>
                      <a:pt x="22" y="258"/>
                    </a:lnTo>
                    <a:lnTo>
                      <a:pt x="24" y="257"/>
                    </a:lnTo>
                    <a:lnTo>
                      <a:pt x="25" y="256"/>
                    </a:lnTo>
                    <a:lnTo>
                      <a:pt x="26" y="252"/>
                    </a:lnTo>
                    <a:lnTo>
                      <a:pt x="27" y="247"/>
                    </a:lnTo>
                    <a:lnTo>
                      <a:pt x="29" y="243"/>
                    </a:lnTo>
                    <a:lnTo>
                      <a:pt x="31" y="239"/>
                    </a:lnTo>
                    <a:lnTo>
                      <a:pt x="32" y="234"/>
                    </a:lnTo>
                    <a:lnTo>
                      <a:pt x="32" y="230"/>
                    </a:lnTo>
                    <a:lnTo>
                      <a:pt x="32" y="227"/>
                    </a:lnTo>
                    <a:lnTo>
                      <a:pt x="34" y="224"/>
                    </a:lnTo>
                    <a:lnTo>
                      <a:pt x="36" y="220"/>
                    </a:lnTo>
                    <a:lnTo>
                      <a:pt x="42" y="201"/>
                    </a:lnTo>
                    <a:lnTo>
                      <a:pt x="49" y="182"/>
                    </a:lnTo>
                    <a:lnTo>
                      <a:pt x="50" y="175"/>
                    </a:lnTo>
                    <a:lnTo>
                      <a:pt x="51" y="167"/>
                    </a:lnTo>
                    <a:lnTo>
                      <a:pt x="52" y="159"/>
                    </a:lnTo>
                    <a:lnTo>
                      <a:pt x="54" y="153"/>
                    </a:lnTo>
                    <a:lnTo>
                      <a:pt x="55" y="147"/>
                    </a:lnTo>
                    <a:lnTo>
                      <a:pt x="54" y="133"/>
                    </a:lnTo>
                    <a:lnTo>
                      <a:pt x="55" y="140"/>
                    </a:lnTo>
                    <a:lnTo>
                      <a:pt x="55" y="147"/>
                    </a:lnTo>
                    <a:lnTo>
                      <a:pt x="58" y="161"/>
                    </a:lnTo>
                    <a:lnTo>
                      <a:pt x="62" y="175"/>
                    </a:lnTo>
                    <a:lnTo>
                      <a:pt x="62" y="181"/>
                    </a:lnTo>
                    <a:lnTo>
                      <a:pt x="61" y="191"/>
                    </a:lnTo>
                    <a:lnTo>
                      <a:pt x="58" y="207"/>
                    </a:lnTo>
                    <a:lnTo>
                      <a:pt x="58" y="210"/>
                    </a:lnTo>
                    <a:lnTo>
                      <a:pt x="59" y="213"/>
                    </a:lnTo>
                    <a:lnTo>
                      <a:pt x="58" y="211"/>
                    </a:lnTo>
                    <a:lnTo>
                      <a:pt x="56" y="215"/>
                    </a:lnTo>
                    <a:lnTo>
                      <a:pt x="54" y="221"/>
                    </a:lnTo>
                    <a:lnTo>
                      <a:pt x="52" y="230"/>
                    </a:lnTo>
                    <a:lnTo>
                      <a:pt x="51" y="238"/>
                    </a:lnTo>
                    <a:lnTo>
                      <a:pt x="51" y="244"/>
                    </a:lnTo>
                    <a:lnTo>
                      <a:pt x="51" y="259"/>
                    </a:lnTo>
                    <a:lnTo>
                      <a:pt x="53" y="279"/>
                    </a:lnTo>
                    <a:lnTo>
                      <a:pt x="56" y="298"/>
                    </a:lnTo>
                    <a:lnTo>
                      <a:pt x="58" y="306"/>
                    </a:lnTo>
                    <a:lnTo>
                      <a:pt x="60" y="313"/>
                    </a:lnTo>
                    <a:lnTo>
                      <a:pt x="64" y="323"/>
                    </a:lnTo>
                    <a:lnTo>
                      <a:pt x="66" y="327"/>
                    </a:lnTo>
                    <a:lnTo>
                      <a:pt x="67" y="330"/>
                    </a:lnTo>
                    <a:lnTo>
                      <a:pt x="68" y="331"/>
                    </a:lnTo>
                    <a:lnTo>
                      <a:pt x="68" y="332"/>
                    </a:lnTo>
                    <a:lnTo>
                      <a:pt x="67" y="335"/>
                    </a:lnTo>
                    <a:lnTo>
                      <a:pt x="65" y="345"/>
                    </a:lnTo>
                    <a:lnTo>
                      <a:pt x="66" y="353"/>
                    </a:lnTo>
                    <a:lnTo>
                      <a:pt x="68" y="371"/>
                    </a:lnTo>
                    <a:lnTo>
                      <a:pt x="72" y="390"/>
                    </a:lnTo>
                    <a:lnTo>
                      <a:pt x="79" y="415"/>
                    </a:lnTo>
                    <a:lnTo>
                      <a:pt x="79" y="417"/>
                    </a:lnTo>
                    <a:lnTo>
                      <a:pt x="78" y="420"/>
                    </a:lnTo>
                    <a:lnTo>
                      <a:pt x="77" y="424"/>
                    </a:lnTo>
                    <a:lnTo>
                      <a:pt x="78" y="426"/>
                    </a:lnTo>
                    <a:lnTo>
                      <a:pt x="78" y="428"/>
                    </a:lnTo>
                    <a:lnTo>
                      <a:pt x="75" y="433"/>
                    </a:lnTo>
                    <a:lnTo>
                      <a:pt x="71" y="437"/>
                    </a:lnTo>
                    <a:lnTo>
                      <a:pt x="70" y="440"/>
                    </a:lnTo>
                    <a:lnTo>
                      <a:pt x="70" y="443"/>
                    </a:lnTo>
                    <a:lnTo>
                      <a:pt x="72" y="443"/>
                    </a:lnTo>
                    <a:lnTo>
                      <a:pt x="73" y="443"/>
                    </a:lnTo>
                    <a:lnTo>
                      <a:pt x="74" y="444"/>
                    </a:lnTo>
                    <a:lnTo>
                      <a:pt x="75" y="444"/>
                    </a:lnTo>
                    <a:lnTo>
                      <a:pt x="77" y="444"/>
                    </a:lnTo>
                    <a:lnTo>
                      <a:pt x="79" y="445"/>
                    </a:lnTo>
                    <a:lnTo>
                      <a:pt x="81" y="445"/>
                    </a:lnTo>
                    <a:lnTo>
                      <a:pt x="83" y="446"/>
                    </a:lnTo>
                    <a:lnTo>
                      <a:pt x="85" y="446"/>
                    </a:lnTo>
                    <a:lnTo>
                      <a:pt x="88" y="446"/>
                    </a:lnTo>
                    <a:lnTo>
                      <a:pt x="88" y="446"/>
                    </a:lnTo>
                    <a:lnTo>
                      <a:pt x="88" y="446"/>
                    </a:lnTo>
                    <a:lnTo>
                      <a:pt x="90" y="447"/>
                    </a:lnTo>
                    <a:lnTo>
                      <a:pt x="92" y="448"/>
                    </a:lnTo>
                    <a:lnTo>
                      <a:pt x="94" y="448"/>
                    </a:lnTo>
                    <a:lnTo>
                      <a:pt x="97" y="447"/>
                    </a:lnTo>
                    <a:lnTo>
                      <a:pt x="98" y="445"/>
                    </a:lnTo>
                    <a:lnTo>
                      <a:pt x="98" y="443"/>
                    </a:lnTo>
                    <a:lnTo>
                      <a:pt x="95" y="429"/>
                    </a:lnTo>
                    <a:lnTo>
                      <a:pt x="95" y="426"/>
                    </a:lnTo>
                    <a:lnTo>
                      <a:pt x="95" y="423"/>
                    </a:lnTo>
                    <a:lnTo>
                      <a:pt x="95" y="417"/>
                    </a:lnTo>
                    <a:lnTo>
                      <a:pt x="94" y="412"/>
                    </a:lnTo>
                    <a:lnTo>
                      <a:pt x="94" y="404"/>
                    </a:lnTo>
                    <a:lnTo>
                      <a:pt x="95" y="396"/>
                    </a:lnTo>
                    <a:lnTo>
                      <a:pt x="97" y="384"/>
                    </a:lnTo>
                    <a:lnTo>
                      <a:pt x="98" y="376"/>
                    </a:lnTo>
                    <a:lnTo>
                      <a:pt x="98" y="366"/>
                    </a:lnTo>
                    <a:lnTo>
                      <a:pt x="98" y="347"/>
                    </a:lnTo>
                    <a:lnTo>
                      <a:pt x="98" y="341"/>
                    </a:lnTo>
                    <a:lnTo>
                      <a:pt x="96" y="336"/>
                    </a:lnTo>
                    <a:lnTo>
                      <a:pt x="94" y="332"/>
                    </a:lnTo>
                    <a:lnTo>
                      <a:pt x="94" y="332"/>
                    </a:lnTo>
                    <a:lnTo>
                      <a:pt x="94" y="332"/>
                    </a:lnTo>
                    <a:lnTo>
                      <a:pt x="95" y="330"/>
                    </a:lnTo>
                    <a:lnTo>
                      <a:pt x="96" y="327"/>
                    </a:lnTo>
                    <a:lnTo>
                      <a:pt x="96" y="321"/>
                    </a:lnTo>
                    <a:lnTo>
                      <a:pt x="96" y="315"/>
                    </a:lnTo>
                    <a:lnTo>
                      <a:pt x="96" y="309"/>
                    </a:lnTo>
                    <a:lnTo>
                      <a:pt x="96" y="304"/>
                    </a:lnTo>
                    <a:lnTo>
                      <a:pt x="98" y="293"/>
                    </a:lnTo>
                    <a:lnTo>
                      <a:pt x="100" y="280"/>
                    </a:lnTo>
                    <a:lnTo>
                      <a:pt x="101" y="267"/>
                    </a:lnTo>
                    <a:lnTo>
                      <a:pt x="101" y="257"/>
                    </a:lnTo>
                    <a:lnTo>
                      <a:pt x="101" y="253"/>
                    </a:lnTo>
                    <a:lnTo>
                      <a:pt x="101" y="252"/>
                    </a:lnTo>
                    <a:lnTo>
                      <a:pt x="103" y="251"/>
                    </a:lnTo>
                    <a:lnTo>
                      <a:pt x="103" y="251"/>
                    </a:lnTo>
                    <a:lnTo>
                      <a:pt x="104" y="252"/>
                    </a:lnTo>
                    <a:lnTo>
                      <a:pt x="105" y="253"/>
                    </a:lnTo>
                    <a:lnTo>
                      <a:pt x="105" y="257"/>
                    </a:lnTo>
                    <a:lnTo>
                      <a:pt x="105" y="267"/>
                    </a:lnTo>
                    <a:lnTo>
                      <a:pt x="106" y="280"/>
                    </a:lnTo>
                    <a:lnTo>
                      <a:pt x="108" y="293"/>
                    </a:lnTo>
                    <a:lnTo>
                      <a:pt x="110" y="303"/>
                    </a:lnTo>
                    <a:lnTo>
                      <a:pt x="110" y="309"/>
                    </a:lnTo>
                    <a:lnTo>
                      <a:pt x="110" y="315"/>
                    </a:lnTo>
                    <a:lnTo>
                      <a:pt x="110" y="321"/>
                    </a:lnTo>
                    <a:lnTo>
                      <a:pt x="110" y="327"/>
                    </a:lnTo>
                    <a:lnTo>
                      <a:pt x="111" y="330"/>
                    </a:lnTo>
                    <a:lnTo>
                      <a:pt x="111" y="332"/>
                    </a:lnTo>
                    <a:lnTo>
                      <a:pt x="112" y="332"/>
                    </a:lnTo>
                    <a:lnTo>
                      <a:pt x="112" y="332"/>
                    </a:lnTo>
                    <a:lnTo>
                      <a:pt x="110" y="336"/>
                    </a:lnTo>
                    <a:lnTo>
                      <a:pt x="108" y="341"/>
                    </a:lnTo>
                    <a:lnTo>
                      <a:pt x="108" y="346"/>
                    </a:lnTo>
                    <a:lnTo>
                      <a:pt x="109" y="365"/>
                    </a:lnTo>
                    <a:lnTo>
                      <a:pt x="111" y="384"/>
                    </a:lnTo>
                    <a:lnTo>
                      <a:pt x="113" y="397"/>
                    </a:lnTo>
                    <a:lnTo>
                      <a:pt x="113" y="403"/>
                    </a:lnTo>
                    <a:lnTo>
                      <a:pt x="113" y="409"/>
                    </a:lnTo>
                    <a:lnTo>
                      <a:pt x="112" y="415"/>
                    </a:lnTo>
                    <a:lnTo>
                      <a:pt x="111" y="420"/>
                    </a:lnTo>
                    <a:lnTo>
                      <a:pt x="111" y="423"/>
                    </a:lnTo>
                    <a:lnTo>
                      <a:pt x="112" y="426"/>
                    </a:lnTo>
                    <a:lnTo>
                      <a:pt x="112" y="428"/>
                    </a:lnTo>
                    <a:lnTo>
                      <a:pt x="112" y="431"/>
                    </a:lnTo>
                    <a:lnTo>
                      <a:pt x="110" y="437"/>
                    </a:lnTo>
                    <a:lnTo>
                      <a:pt x="109" y="443"/>
                    </a:lnTo>
                    <a:lnTo>
                      <a:pt x="109" y="445"/>
                    </a:lnTo>
                    <a:lnTo>
                      <a:pt x="110" y="447"/>
                    </a:lnTo>
                    <a:lnTo>
                      <a:pt x="112" y="448"/>
                    </a:lnTo>
                    <a:lnTo>
                      <a:pt x="115" y="448"/>
                    </a:lnTo>
                    <a:lnTo>
                      <a:pt x="117" y="447"/>
                    </a:lnTo>
                    <a:lnTo>
                      <a:pt x="118" y="446"/>
                    </a:lnTo>
                    <a:lnTo>
                      <a:pt x="119" y="446"/>
                    </a:lnTo>
                    <a:lnTo>
                      <a:pt x="119" y="446"/>
                    </a:lnTo>
                    <a:lnTo>
                      <a:pt x="122" y="446"/>
                    </a:lnTo>
                    <a:lnTo>
                      <a:pt x="124" y="445"/>
                    </a:lnTo>
                    <a:lnTo>
                      <a:pt x="126" y="445"/>
                    </a:lnTo>
                    <a:lnTo>
                      <a:pt x="128" y="445"/>
                    </a:lnTo>
                    <a:lnTo>
                      <a:pt x="130" y="444"/>
                    </a:lnTo>
                    <a:lnTo>
                      <a:pt x="132" y="444"/>
                    </a:lnTo>
                    <a:lnTo>
                      <a:pt x="133" y="444"/>
                    </a:lnTo>
                    <a:lnTo>
                      <a:pt x="134" y="443"/>
                    </a:lnTo>
                    <a:lnTo>
                      <a:pt x="135" y="443"/>
                    </a:lnTo>
                    <a:lnTo>
                      <a:pt x="137" y="442"/>
                    </a:lnTo>
                    <a:lnTo>
                      <a:pt x="137" y="440"/>
                    </a:lnTo>
                    <a:lnTo>
                      <a:pt x="135" y="437"/>
                    </a:lnTo>
                    <a:lnTo>
                      <a:pt x="134" y="435"/>
                    </a:lnTo>
                    <a:lnTo>
                      <a:pt x="133" y="433"/>
                    </a:lnTo>
                    <a:lnTo>
                      <a:pt x="132" y="430"/>
                    </a:lnTo>
                    <a:lnTo>
                      <a:pt x="131" y="427"/>
                    </a:lnTo>
                    <a:lnTo>
                      <a:pt x="131" y="425"/>
                    </a:lnTo>
                    <a:lnTo>
                      <a:pt x="130" y="421"/>
                    </a:lnTo>
                    <a:lnTo>
                      <a:pt x="129" y="419"/>
                    </a:lnTo>
                    <a:lnTo>
                      <a:pt x="129" y="417"/>
                    </a:lnTo>
                    <a:lnTo>
                      <a:pt x="135" y="395"/>
                    </a:lnTo>
                    <a:lnTo>
                      <a:pt x="137" y="384"/>
                    </a:lnTo>
                    <a:lnTo>
                      <a:pt x="138" y="372"/>
                    </a:lnTo>
                    <a:lnTo>
                      <a:pt x="140" y="353"/>
                    </a:lnTo>
                    <a:lnTo>
                      <a:pt x="141" y="345"/>
                    </a:lnTo>
                    <a:lnTo>
                      <a:pt x="139" y="335"/>
                    </a:lnTo>
                    <a:lnTo>
                      <a:pt x="138" y="332"/>
                    </a:lnTo>
                    <a:lnTo>
                      <a:pt x="138" y="330"/>
                    </a:lnTo>
                    <a:lnTo>
                      <a:pt x="138" y="329"/>
                    </a:lnTo>
                    <a:lnTo>
                      <a:pt x="140" y="327"/>
                    </a:lnTo>
                    <a:lnTo>
                      <a:pt x="142" y="322"/>
                    </a:lnTo>
                    <a:lnTo>
                      <a:pt x="146" y="313"/>
                    </a:lnTo>
                    <a:lnTo>
                      <a:pt x="148" y="306"/>
                    </a:lnTo>
                    <a:lnTo>
                      <a:pt x="150" y="298"/>
                    </a:lnTo>
                    <a:lnTo>
                      <a:pt x="153" y="278"/>
                    </a:lnTo>
                    <a:lnTo>
                      <a:pt x="154" y="259"/>
                    </a:lnTo>
                    <a:lnTo>
                      <a:pt x="155" y="244"/>
                    </a:lnTo>
                    <a:lnTo>
                      <a:pt x="155" y="238"/>
                    </a:lnTo>
                    <a:lnTo>
                      <a:pt x="154" y="230"/>
                    </a:lnTo>
                    <a:lnTo>
                      <a:pt x="151" y="220"/>
                    </a:lnTo>
                    <a:lnTo>
                      <a:pt x="150" y="215"/>
                    </a:lnTo>
                    <a:lnTo>
                      <a:pt x="147" y="210"/>
                    </a:lnTo>
                    <a:lnTo>
                      <a:pt x="146" y="213"/>
                    </a:lnTo>
                    <a:lnTo>
                      <a:pt x="147" y="210"/>
                    </a:lnTo>
                    <a:lnTo>
                      <a:pt x="148" y="207"/>
                    </a:lnTo>
                    <a:lnTo>
                      <a:pt x="147" y="191"/>
                    </a:lnTo>
                    <a:lnTo>
                      <a:pt x="147" y="181"/>
                    </a:lnTo>
                    <a:lnTo>
                      <a:pt x="148" y="175"/>
                    </a:lnTo>
                    <a:lnTo>
                      <a:pt x="152" y="161"/>
                    </a:lnTo>
                    <a:lnTo>
                      <a:pt x="155" y="147"/>
                    </a:lnTo>
                    <a:lnTo>
                      <a:pt x="155" y="140"/>
                    </a:lnTo>
                    <a:lnTo>
                      <a:pt x="155" y="133"/>
                    </a:lnTo>
                    <a:lnTo>
                      <a:pt x="155" y="142"/>
                    </a:lnTo>
                    <a:lnTo>
                      <a:pt x="156" y="152"/>
                    </a:lnTo>
                    <a:lnTo>
                      <a:pt x="157" y="162"/>
                    </a:lnTo>
                    <a:lnTo>
                      <a:pt x="160" y="170"/>
                    </a:lnTo>
                    <a:lnTo>
                      <a:pt x="161" y="175"/>
                    </a:lnTo>
                    <a:lnTo>
                      <a:pt x="161" y="180"/>
                    </a:lnTo>
                    <a:lnTo>
                      <a:pt x="161" y="183"/>
                    </a:lnTo>
                    <a:lnTo>
                      <a:pt x="161" y="185"/>
                    </a:lnTo>
                    <a:lnTo>
                      <a:pt x="168" y="204"/>
                    </a:lnTo>
                    <a:lnTo>
                      <a:pt x="172" y="215"/>
                    </a:lnTo>
                    <a:lnTo>
                      <a:pt x="175" y="224"/>
                    </a:lnTo>
                    <a:lnTo>
                      <a:pt x="176" y="226"/>
                    </a:lnTo>
                    <a:lnTo>
                      <a:pt x="177" y="228"/>
                    </a:lnTo>
                    <a:lnTo>
                      <a:pt x="177" y="231"/>
                    </a:lnTo>
                    <a:lnTo>
                      <a:pt x="176" y="236"/>
                    </a:lnTo>
                    <a:lnTo>
                      <a:pt x="177" y="241"/>
                    </a:lnTo>
                    <a:lnTo>
                      <a:pt x="178" y="245"/>
                    </a:lnTo>
                    <a:lnTo>
                      <a:pt x="179" y="249"/>
                    </a:lnTo>
                    <a:lnTo>
                      <a:pt x="180" y="254"/>
                    </a:lnTo>
                    <a:lnTo>
                      <a:pt x="181" y="258"/>
                    </a:lnTo>
                    <a:lnTo>
                      <a:pt x="182" y="259"/>
                    </a:lnTo>
                    <a:lnTo>
                      <a:pt x="184" y="260"/>
                    </a:lnTo>
                    <a:lnTo>
                      <a:pt x="185" y="261"/>
                    </a:lnTo>
                    <a:lnTo>
                      <a:pt x="186" y="261"/>
                    </a:lnTo>
                    <a:lnTo>
                      <a:pt x="187" y="260"/>
                    </a:lnTo>
                    <a:lnTo>
                      <a:pt x="188" y="261"/>
                    </a:lnTo>
                    <a:lnTo>
                      <a:pt x="189" y="262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3" y="262"/>
                    </a:lnTo>
                    <a:lnTo>
                      <a:pt x="195" y="262"/>
                    </a:lnTo>
                    <a:lnTo>
                      <a:pt x="195" y="261"/>
                    </a:lnTo>
                    <a:lnTo>
                      <a:pt x="197" y="261"/>
                    </a:lnTo>
                    <a:lnTo>
                      <a:pt x="199" y="261"/>
                    </a:lnTo>
                    <a:lnTo>
                      <a:pt x="200" y="260"/>
                    </a:lnTo>
                    <a:lnTo>
                      <a:pt x="201" y="252"/>
                    </a:lnTo>
                    <a:lnTo>
                      <a:pt x="201" y="248"/>
                    </a:lnTo>
                    <a:lnTo>
                      <a:pt x="200" y="244"/>
                    </a:lnTo>
                    <a:lnTo>
                      <a:pt x="200" y="246"/>
                    </a:lnTo>
                    <a:lnTo>
                      <a:pt x="201" y="247"/>
                    </a:lnTo>
                    <a:lnTo>
                      <a:pt x="202" y="250"/>
                    </a:lnTo>
                    <a:lnTo>
                      <a:pt x="204" y="252"/>
                    </a:lnTo>
                    <a:lnTo>
                      <a:pt x="206" y="252"/>
                    </a:lnTo>
                    <a:lnTo>
                      <a:pt x="207" y="250"/>
                    </a:lnTo>
                    <a:lnTo>
                      <a:pt x="207" y="247"/>
                    </a:lnTo>
                    <a:lnTo>
                      <a:pt x="206" y="241"/>
                    </a:lnTo>
                    <a:lnTo>
                      <a:pt x="205" y="237"/>
                    </a:lnTo>
                    <a:lnTo>
                      <a:pt x="203" y="232"/>
                    </a:lnTo>
                    <a:lnTo>
                      <a:pt x="202" y="230"/>
                    </a:lnTo>
                    <a:lnTo>
                      <a:pt x="200" y="229"/>
                    </a:lnTo>
                    <a:lnTo>
                      <a:pt x="197" y="227"/>
                    </a:lnTo>
                    <a:lnTo>
                      <a:pt x="195" y="226"/>
                    </a:lnTo>
                    <a:lnTo>
                      <a:pt x="193" y="215"/>
                    </a:lnTo>
                    <a:lnTo>
                      <a:pt x="192" y="203"/>
                    </a:lnTo>
                    <a:lnTo>
                      <a:pt x="190" y="190"/>
                    </a:lnTo>
                    <a:lnTo>
                      <a:pt x="187" y="180"/>
                    </a:lnTo>
                    <a:lnTo>
                      <a:pt x="186" y="172"/>
                    </a:lnTo>
                    <a:lnTo>
                      <a:pt x="185" y="163"/>
                    </a:lnTo>
                    <a:lnTo>
                      <a:pt x="184" y="146"/>
                    </a:lnTo>
                    <a:lnTo>
                      <a:pt x="183" y="139"/>
                    </a:lnTo>
                    <a:lnTo>
                      <a:pt x="181" y="129"/>
                    </a:lnTo>
                    <a:lnTo>
                      <a:pt x="181" y="122"/>
                    </a:lnTo>
                    <a:lnTo>
                      <a:pt x="182" y="116"/>
                    </a:lnTo>
                    <a:lnTo>
                      <a:pt x="182" y="110"/>
                    </a:lnTo>
                    <a:lnTo>
                      <a:pt x="182" y="105"/>
                    </a:lnTo>
                    <a:lnTo>
                      <a:pt x="181" y="100"/>
                    </a:lnTo>
                    <a:lnTo>
                      <a:pt x="179" y="96"/>
                    </a:lnTo>
                    <a:lnTo>
                      <a:pt x="176" y="93"/>
                    </a:lnTo>
                    <a:lnTo>
                      <a:pt x="169" y="88"/>
                    </a:lnTo>
                    <a:lnTo>
                      <a:pt x="167" y="86"/>
                    </a:lnTo>
                    <a:lnTo>
                      <a:pt x="164" y="85"/>
                    </a:lnTo>
                    <a:lnTo>
                      <a:pt x="157" y="84"/>
                    </a:lnTo>
                    <a:lnTo>
                      <a:pt x="152" y="83"/>
                    </a:lnTo>
                    <a:lnTo>
                      <a:pt x="142" y="79"/>
                    </a:lnTo>
                    <a:lnTo>
                      <a:pt x="135" y="75"/>
                    </a:lnTo>
                    <a:lnTo>
                      <a:pt x="128" y="71"/>
                    </a:lnTo>
                    <a:lnTo>
                      <a:pt x="129" y="63"/>
                    </a:lnTo>
                    <a:lnTo>
                      <a:pt x="129" y="59"/>
                    </a:lnTo>
                    <a:lnTo>
                      <a:pt x="129" y="55"/>
                    </a:lnTo>
                    <a:lnTo>
                      <a:pt x="129" y="54"/>
                    </a:lnTo>
                    <a:lnTo>
                      <a:pt x="130" y="53"/>
                    </a:lnTo>
                    <a:lnTo>
                      <a:pt x="132" y="50"/>
                    </a:lnTo>
                    <a:lnTo>
                      <a:pt x="133" y="47"/>
                    </a:lnTo>
                    <a:lnTo>
                      <a:pt x="134" y="44"/>
                    </a:lnTo>
                    <a:lnTo>
                      <a:pt x="135" y="40"/>
                    </a:lnTo>
                    <a:lnTo>
                      <a:pt x="138" y="36"/>
                    </a:lnTo>
                    <a:lnTo>
                      <a:pt x="139" y="34"/>
                    </a:lnTo>
                    <a:lnTo>
                      <a:pt x="138" y="32"/>
                    </a:lnTo>
                    <a:lnTo>
                      <a:pt x="138" y="30"/>
                    </a:lnTo>
                    <a:lnTo>
                      <a:pt x="140" y="27"/>
                    </a:lnTo>
                    <a:lnTo>
                      <a:pt x="140" y="24"/>
                    </a:lnTo>
                    <a:lnTo>
                      <a:pt x="139" y="18"/>
                    </a:lnTo>
                    <a:lnTo>
                      <a:pt x="138" y="14"/>
                    </a:lnTo>
                    <a:lnTo>
                      <a:pt x="135" y="10"/>
                    </a:lnTo>
                    <a:lnTo>
                      <a:pt x="132" y="6"/>
                    </a:lnTo>
                    <a:lnTo>
                      <a:pt x="128" y="5"/>
                    </a:lnTo>
                    <a:lnTo>
                      <a:pt x="122" y="2"/>
                    </a:lnTo>
                    <a:lnTo>
                      <a:pt x="116" y="0"/>
                    </a:lnTo>
                    <a:lnTo>
                      <a:pt x="111" y="0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13"/>
              <p:cNvSpPr>
                <a:spLocks/>
              </p:cNvSpPr>
              <p:nvPr/>
            </p:nvSpPr>
            <p:spPr bwMode="auto">
              <a:xfrm>
                <a:off x="3967" y="1647"/>
                <a:ext cx="207" cy="448"/>
              </a:xfrm>
              <a:custGeom>
                <a:avLst/>
                <a:gdLst>
                  <a:gd name="T0" fmla="*/ 81 w 207"/>
                  <a:gd name="T1" fmla="*/ 7 h 448"/>
                  <a:gd name="T2" fmla="*/ 75 w 207"/>
                  <a:gd name="T3" fmla="*/ 31 h 448"/>
                  <a:gd name="T4" fmla="*/ 80 w 207"/>
                  <a:gd name="T5" fmla="*/ 44 h 448"/>
                  <a:gd name="T6" fmla="*/ 84 w 207"/>
                  <a:gd name="T7" fmla="*/ 71 h 448"/>
                  <a:gd name="T8" fmla="*/ 43 w 207"/>
                  <a:gd name="T9" fmla="*/ 86 h 448"/>
                  <a:gd name="T10" fmla="*/ 27 w 207"/>
                  <a:gd name="T11" fmla="*/ 110 h 448"/>
                  <a:gd name="T12" fmla="*/ 25 w 207"/>
                  <a:gd name="T13" fmla="*/ 165 h 448"/>
                  <a:gd name="T14" fmla="*/ 14 w 207"/>
                  <a:gd name="T15" fmla="*/ 223 h 448"/>
                  <a:gd name="T16" fmla="*/ 3 w 207"/>
                  <a:gd name="T17" fmla="*/ 233 h 448"/>
                  <a:gd name="T18" fmla="*/ 3 w 207"/>
                  <a:gd name="T19" fmla="*/ 248 h 448"/>
                  <a:gd name="T20" fmla="*/ 6 w 207"/>
                  <a:gd name="T21" fmla="*/ 249 h 448"/>
                  <a:gd name="T22" fmla="*/ 14 w 207"/>
                  <a:gd name="T23" fmla="*/ 260 h 448"/>
                  <a:gd name="T24" fmla="*/ 20 w 207"/>
                  <a:gd name="T25" fmla="*/ 258 h 448"/>
                  <a:gd name="T26" fmla="*/ 26 w 207"/>
                  <a:gd name="T27" fmla="*/ 252 h 448"/>
                  <a:gd name="T28" fmla="*/ 32 w 207"/>
                  <a:gd name="T29" fmla="*/ 227 h 448"/>
                  <a:gd name="T30" fmla="*/ 51 w 207"/>
                  <a:gd name="T31" fmla="*/ 167 h 448"/>
                  <a:gd name="T32" fmla="*/ 55 w 207"/>
                  <a:gd name="T33" fmla="*/ 147 h 448"/>
                  <a:gd name="T34" fmla="*/ 58 w 207"/>
                  <a:gd name="T35" fmla="*/ 210 h 448"/>
                  <a:gd name="T36" fmla="*/ 51 w 207"/>
                  <a:gd name="T37" fmla="*/ 238 h 448"/>
                  <a:gd name="T38" fmla="*/ 60 w 207"/>
                  <a:gd name="T39" fmla="*/ 313 h 448"/>
                  <a:gd name="T40" fmla="*/ 67 w 207"/>
                  <a:gd name="T41" fmla="*/ 335 h 448"/>
                  <a:gd name="T42" fmla="*/ 79 w 207"/>
                  <a:gd name="T43" fmla="*/ 417 h 448"/>
                  <a:gd name="T44" fmla="*/ 71 w 207"/>
                  <a:gd name="T45" fmla="*/ 437 h 448"/>
                  <a:gd name="T46" fmla="*/ 75 w 207"/>
                  <a:gd name="T47" fmla="*/ 444 h 448"/>
                  <a:gd name="T48" fmla="*/ 88 w 207"/>
                  <a:gd name="T49" fmla="*/ 446 h 448"/>
                  <a:gd name="T50" fmla="*/ 97 w 207"/>
                  <a:gd name="T51" fmla="*/ 447 h 448"/>
                  <a:gd name="T52" fmla="*/ 95 w 207"/>
                  <a:gd name="T53" fmla="*/ 417 h 448"/>
                  <a:gd name="T54" fmla="*/ 98 w 207"/>
                  <a:gd name="T55" fmla="*/ 366 h 448"/>
                  <a:gd name="T56" fmla="*/ 94 w 207"/>
                  <a:gd name="T57" fmla="*/ 332 h 448"/>
                  <a:gd name="T58" fmla="*/ 96 w 207"/>
                  <a:gd name="T59" fmla="*/ 304 h 448"/>
                  <a:gd name="T60" fmla="*/ 101 w 207"/>
                  <a:gd name="T61" fmla="*/ 252 h 448"/>
                  <a:gd name="T62" fmla="*/ 105 w 207"/>
                  <a:gd name="T63" fmla="*/ 267 h 448"/>
                  <a:gd name="T64" fmla="*/ 110 w 207"/>
                  <a:gd name="T65" fmla="*/ 321 h 448"/>
                  <a:gd name="T66" fmla="*/ 110 w 207"/>
                  <a:gd name="T67" fmla="*/ 336 h 448"/>
                  <a:gd name="T68" fmla="*/ 113 w 207"/>
                  <a:gd name="T69" fmla="*/ 403 h 448"/>
                  <a:gd name="T70" fmla="*/ 112 w 207"/>
                  <a:gd name="T71" fmla="*/ 428 h 448"/>
                  <a:gd name="T72" fmla="*/ 112 w 207"/>
                  <a:gd name="T73" fmla="*/ 448 h 448"/>
                  <a:gd name="T74" fmla="*/ 122 w 207"/>
                  <a:gd name="T75" fmla="*/ 446 h 448"/>
                  <a:gd name="T76" fmla="*/ 133 w 207"/>
                  <a:gd name="T77" fmla="*/ 444 h 448"/>
                  <a:gd name="T78" fmla="*/ 134 w 207"/>
                  <a:gd name="T79" fmla="*/ 435 h 448"/>
                  <a:gd name="T80" fmla="*/ 129 w 207"/>
                  <a:gd name="T81" fmla="*/ 419 h 448"/>
                  <a:gd name="T82" fmla="*/ 141 w 207"/>
                  <a:gd name="T83" fmla="*/ 345 h 448"/>
                  <a:gd name="T84" fmla="*/ 142 w 207"/>
                  <a:gd name="T85" fmla="*/ 322 h 448"/>
                  <a:gd name="T86" fmla="*/ 155 w 207"/>
                  <a:gd name="T87" fmla="*/ 244 h 448"/>
                  <a:gd name="T88" fmla="*/ 146 w 207"/>
                  <a:gd name="T89" fmla="*/ 213 h 448"/>
                  <a:gd name="T90" fmla="*/ 152 w 207"/>
                  <a:gd name="T91" fmla="*/ 161 h 448"/>
                  <a:gd name="T92" fmla="*/ 157 w 207"/>
                  <a:gd name="T93" fmla="*/ 162 h 448"/>
                  <a:gd name="T94" fmla="*/ 168 w 207"/>
                  <a:gd name="T95" fmla="*/ 204 h 448"/>
                  <a:gd name="T96" fmla="*/ 176 w 207"/>
                  <a:gd name="T97" fmla="*/ 236 h 448"/>
                  <a:gd name="T98" fmla="*/ 182 w 207"/>
                  <a:gd name="T99" fmla="*/ 259 h 448"/>
                  <a:gd name="T100" fmla="*/ 189 w 207"/>
                  <a:gd name="T101" fmla="*/ 262 h 448"/>
                  <a:gd name="T102" fmla="*/ 195 w 207"/>
                  <a:gd name="T103" fmla="*/ 261 h 448"/>
                  <a:gd name="T104" fmla="*/ 200 w 207"/>
                  <a:gd name="T105" fmla="*/ 244 h 448"/>
                  <a:gd name="T106" fmla="*/ 207 w 207"/>
                  <a:gd name="T107" fmla="*/ 250 h 448"/>
                  <a:gd name="T108" fmla="*/ 200 w 207"/>
                  <a:gd name="T109" fmla="*/ 229 h 448"/>
                  <a:gd name="T110" fmla="*/ 187 w 207"/>
                  <a:gd name="T111" fmla="*/ 180 h 448"/>
                  <a:gd name="T112" fmla="*/ 181 w 207"/>
                  <a:gd name="T113" fmla="*/ 122 h 448"/>
                  <a:gd name="T114" fmla="*/ 176 w 207"/>
                  <a:gd name="T115" fmla="*/ 93 h 448"/>
                  <a:gd name="T116" fmla="*/ 142 w 207"/>
                  <a:gd name="T117" fmla="*/ 79 h 448"/>
                  <a:gd name="T118" fmla="*/ 129 w 207"/>
                  <a:gd name="T119" fmla="*/ 54 h 448"/>
                  <a:gd name="T120" fmla="*/ 138 w 207"/>
                  <a:gd name="T121" fmla="*/ 36 h 448"/>
                  <a:gd name="T122" fmla="*/ 139 w 207"/>
                  <a:gd name="T123" fmla="*/ 18 h 448"/>
                  <a:gd name="T124" fmla="*/ 116 w 207"/>
                  <a:gd name="T125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7" h="448">
                    <a:moveTo>
                      <a:pt x="106" y="0"/>
                    </a:moveTo>
                    <a:lnTo>
                      <a:pt x="101" y="0"/>
                    </a:lnTo>
                    <a:lnTo>
                      <a:pt x="97" y="1"/>
                    </a:lnTo>
                    <a:lnTo>
                      <a:pt x="91" y="3"/>
                    </a:lnTo>
                    <a:lnTo>
                      <a:pt x="84" y="5"/>
                    </a:lnTo>
                    <a:lnTo>
                      <a:pt x="81" y="7"/>
                    </a:lnTo>
                    <a:lnTo>
                      <a:pt x="77" y="10"/>
                    </a:lnTo>
                    <a:lnTo>
                      <a:pt x="75" y="14"/>
                    </a:lnTo>
                    <a:lnTo>
                      <a:pt x="73" y="18"/>
                    </a:lnTo>
                    <a:lnTo>
                      <a:pt x="73" y="25"/>
                    </a:lnTo>
                    <a:lnTo>
                      <a:pt x="73" y="28"/>
                    </a:lnTo>
                    <a:lnTo>
                      <a:pt x="75" y="31"/>
                    </a:lnTo>
                    <a:lnTo>
                      <a:pt x="75" y="33"/>
                    </a:lnTo>
                    <a:lnTo>
                      <a:pt x="74" y="35"/>
                    </a:lnTo>
                    <a:lnTo>
                      <a:pt x="74" y="36"/>
                    </a:lnTo>
                    <a:lnTo>
                      <a:pt x="74" y="38"/>
                    </a:lnTo>
                    <a:lnTo>
                      <a:pt x="78" y="41"/>
                    </a:lnTo>
                    <a:lnTo>
                      <a:pt x="80" y="44"/>
                    </a:lnTo>
                    <a:lnTo>
                      <a:pt x="81" y="47"/>
                    </a:lnTo>
                    <a:lnTo>
                      <a:pt x="82" y="51"/>
                    </a:lnTo>
                    <a:lnTo>
                      <a:pt x="83" y="53"/>
                    </a:lnTo>
                    <a:lnTo>
                      <a:pt x="84" y="56"/>
                    </a:lnTo>
                    <a:lnTo>
                      <a:pt x="84" y="64"/>
                    </a:lnTo>
                    <a:lnTo>
                      <a:pt x="84" y="71"/>
                    </a:lnTo>
                    <a:lnTo>
                      <a:pt x="79" y="73"/>
                    </a:lnTo>
                    <a:lnTo>
                      <a:pt x="71" y="77"/>
                    </a:lnTo>
                    <a:lnTo>
                      <a:pt x="65" y="80"/>
                    </a:lnTo>
                    <a:lnTo>
                      <a:pt x="57" y="83"/>
                    </a:lnTo>
                    <a:lnTo>
                      <a:pt x="45" y="85"/>
                    </a:lnTo>
                    <a:lnTo>
                      <a:pt x="43" y="86"/>
                    </a:lnTo>
                    <a:lnTo>
                      <a:pt x="40" y="87"/>
                    </a:lnTo>
                    <a:lnTo>
                      <a:pt x="33" y="93"/>
                    </a:lnTo>
                    <a:lnTo>
                      <a:pt x="31" y="96"/>
                    </a:lnTo>
                    <a:lnTo>
                      <a:pt x="29" y="100"/>
                    </a:lnTo>
                    <a:lnTo>
                      <a:pt x="27" y="105"/>
                    </a:lnTo>
                    <a:lnTo>
                      <a:pt x="27" y="110"/>
                    </a:lnTo>
                    <a:lnTo>
                      <a:pt x="28" y="116"/>
                    </a:lnTo>
                    <a:lnTo>
                      <a:pt x="29" y="122"/>
                    </a:lnTo>
                    <a:lnTo>
                      <a:pt x="28" y="129"/>
                    </a:lnTo>
                    <a:lnTo>
                      <a:pt x="26" y="138"/>
                    </a:lnTo>
                    <a:lnTo>
                      <a:pt x="26" y="146"/>
                    </a:lnTo>
                    <a:lnTo>
                      <a:pt x="25" y="165"/>
                    </a:lnTo>
                    <a:lnTo>
                      <a:pt x="24" y="175"/>
                    </a:lnTo>
                    <a:lnTo>
                      <a:pt x="23" y="181"/>
                    </a:lnTo>
                    <a:lnTo>
                      <a:pt x="20" y="190"/>
                    </a:lnTo>
                    <a:lnTo>
                      <a:pt x="18" y="202"/>
                    </a:lnTo>
                    <a:lnTo>
                      <a:pt x="16" y="213"/>
                    </a:lnTo>
                    <a:lnTo>
                      <a:pt x="14" y="223"/>
                    </a:lnTo>
                    <a:lnTo>
                      <a:pt x="13" y="224"/>
                    </a:lnTo>
                    <a:lnTo>
                      <a:pt x="12" y="224"/>
                    </a:lnTo>
                    <a:lnTo>
                      <a:pt x="9" y="225"/>
                    </a:lnTo>
                    <a:lnTo>
                      <a:pt x="7" y="227"/>
                    </a:lnTo>
                    <a:lnTo>
                      <a:pt x="5" y="229"/>
                    </a:lnTo>
                    <a:lnTo>
                      <a:pt x="3" y="233"/>
                    </a:lnTo>
                    <a:lnTo>
                      <a:pt x="2" y="235"/>
                    </a:lnTo>
                    <a:lnTo>
                      <a:pt x="1" y="238"/>
                    </a:lnTo>
                    <a:lnTo>
                      <a:pt x="0" y="244"/>
                    </a:lnTo>
                    <a:lnTo>
                      <a:pt x="0" y="246"/>
                    </a:lnTo>
                    <a:lnTo>
                      <a:pt x="0" y="248"/>
                    </a:lnTo>
                    <a:lnTo>
                      <a:pt x="3" y="248"/>
                    </a:lnTo>
                    <a:lnTo>
                      <a:pt x="5" y="247"/>
                    </a:lnTo>
                    <a:lnTo>
                      <a:pt x="6" y="244"/>
                    </a:lnTo>
                    <a:lnTo>
                      <a:pt x="7" y="242"/>
                    </a:lnTo>
                    <a:lnTo>
                      <a:pt x="8" y="241"/>
                    </a:lnTo>
                    <a:lnTo>
                      <a:pt x="6" y="245"/>
                    </a:lnTo>
                    <a:lnTo>
                      <a:pt x="6" y="249"/>
                    </a:lnTo>
                    <a:lnTo>
                      <a:pt x="7" y="257"/>
                    </a:lnTo>
                    <a:lnTo>
                      <a:pt x="7" y="258"/>
                    </a:lnTo>
                    <a:lnTo>
                      <a:pt x="9" y="258"/>
                    </a:lnTo>
                    <a:lnTo>
                      <a:pt x="11" y="258"/>
                    </a:lnTo>
                    <a:lnTo>
                      <a:pt x="11" y="259"/>
                    </a:lnTo>
                    <a:lnTo>
                      <a:pt x="14" y="260"/>
                    </a:lnTo>
                    <a:lnTo>
                      <a:pt x="15" y="259"/>
                    </a:lnTo>
                    <a:lnTo>
                      <a:pt x="15" y="258"/>
                    </a:lnTo>
                    <a:lnTo>
                      <a:pt x="15" y="259"/>
                    </a:lnTo>
                    <a:lnTo>
                      <a:pt x="17" y="259"/>
                    </a:lnTo>
                    <a:lnTo>
                      <a:pt x="18" y="259"/>
                    </a:lnTo>
                    <a:lnTo>
                      <a:pt x="20" y="258"/>
                    </a:lnTo>
                    <a:lnTo>
                      <a:pt x="20" y="258"/>
                    </a:lnTo>
                    <a:lnTo>
                      <a:pt x="21" y="258"/>
                    </a:lnTo>
                    <a:lnTo>
                      <a:pt x="22" y="258"/>
                    </a:lnTo>
                    <a:lnTo>
                      <a:pt x="24" y="257"/>
                    </a:lnTo>
                    <a:lnTo>
                      <a:pt x="25" y="256"/>
                    </a:lnTo>
                    <a:lnTo>
                      <a:pt x="26" y="252"/>
                    </a:lnTo>
                    <a:lnTo>
                      <a:pt x="27" y="247"/>
                    </a:lnTo>
                    <a:lnTo>
                      <a:pt x="29" y="243"/>
                    </a:lnTo>
                    <a:lnTo>
                      <a:pt x="31" y="239"/>
                    </a:lnTo>
                    <a:lnTo>
                      <a:pt x="32" y="234"/>
                    </a:lnTo>
                    <a:lnTo>
                      <a:pt x="32" y="230"/>
                    </a:lnTo>
                    <a:lnTo>
                      <a:pt x="32" y="227"/>
                    </a:lnTo>
                    <a:lnTo>
                      <a:pt x="34" y="224"/>
                    </a:lnTo>
                    <a:lnTo>
                      <a:pt x="36" y="220"/>
                    </a:lnTo>
                    <a:lnTo>
                      <a:pt x="42" y="201"/>
                    </a:lnTo>
                    <a:lnTo>
                      <a:pt x="49" y="182"/>
                    </a:lnTo>
                    <a:lnTo>
                      <a:pt x="50" y="175"/>
                    </a:lnTo>
                    <a:lnTo>
                      <a:pt x="51" y="167"/>
                    </a:lnTo>
                    <a:lnTo>
                      <a:pt x="52" y="159"/>
                    </a:lnTo>
                    <a:lnTo>
                      <a:pt x="54" y="153"/>
                    </a:lnTo>
                    <a:lnTo>
                      <a:pt x="55" y="147"/>
                    </a:lnTo>
                    <a:lnTo>
                      <a:pt x="54" y="133"/>
                    </a:lnTo>
                    <a:lnTo>
                      <a:pt x="55" y="140"/>
                    </a:lnTo>
                    <a:lnTo>
                      <a:pt x="55" y="147"/>
                    </a:lnTo>
                    <a:lnTo>
                      <a:pt x="58" y="161"/>
                    </a:lnTo>
                    <a:lnTo>
                      <a:pt x="62" y="175"/>
                    </a:lnTo>
                    <a:lnTo>
                      <a:pt x="62" y="181"/>
                    </a:lnTo>
                    <a:lnTo>
                      <a:pt x="61" y="191"/>
                    </a:lnTo>
                    <a:lnTo>
                      <a:pt x="58" y="207"/>
                    </a:lnTo>
                    <a:lnTo>
                      <a:pt x="58" y="210"/>
                    </a:lnTo>
                    <a:lnTo>
                      <a:pt x="59" y="213"/>
                    </a:lnTo>
                    <a:lnTo>
                      <a:pt x="58" y="211"/>
                    </a:lnTo>
                    <a:lnTo>
                      <a:pt x="56" y="215"/>
                    </a:lnTo>
                    <a:lnTo>
                      <a:pt x="54" y="221"/>
                    </a:lnTo>
                    <a:lnTo>
                      <a:pt x="52" y="230"/>
                    </a:lnTo>
                    <a:lnTo>
                      <a:pt x="51" y="238"/>
                    </a:lnTo>
                    <a:lnTo>
                      <a:pt x="51" y="244"/>
                    </a:lnTo>
                    <a:lnTo>
                      <a:pt x="51" y="259"/>
                    </a:lnTo>
                    <a:lnTo>
                      <a:pt x="53" y="279"/>
                    </a:lnTo>
                    <a:lnTo>
                      <a:pt x="56" y="298"/>
                    </a:lnTo>
                    <a:lnTo>
                      <a:pt x="58" y="306"/>
                    </a:lnTo>
                    <a:lnTo>
                      <a:pt x="60" y="313"/>
                    </a:lnTo>
                    <a:lnTo>
                      <a:pt x="64" y="323"/>
                    </a:lnTo>
                    <a:lnTo>
                      <a:pt x="66" y="327"/>
                    </a:lnTo>
                    <a:lnTo>
                      <a:pt x="67" y="330"/>
                    </a:lnTo>
                    <a:lnTo>
                      <a:pt x="68" y="331"/>
                    </a:lnTo>
                    <a:lnTo>
                      <a:pt x="68" y="332"/>
                    </a:lnTo>
                    <a:lnTo>
                      <a:pt x="67" y="335"/>
                    </a:lnTo>
                    <a:lnTo>
                      <a:pt x="65" y="345"/>
                    </a:lnTo>
                    <a:lnTo>
                      <a:pt x="66" y="353"/>
                    </a:lnTo>
                    <a:lnTo>
                      <a:pt x="68" y="371"/>
                    </a:lnTo>
                    <a:lnTo>
                      <a:pt x="72" y="390"/>
                    </a:lnTo>
                    <a:lnTo>
                      <a:pt x="79" y="415"/>
                    </a:lnTo>
                    <a:lnTo>
                      <a:pt x="79" y="417"/>
                    </a:lnTo>
                    <a:lnTo>
                      <a:pt x="78" y="420"/>
                    </a:lnTo>
                    <a:lnTo>
                      <a:pt x="77" y="424"/>
                    </a:lnTo>
                    <a:lnTo>
                      <a:pt x="78" y="426"/>
                    </a:lnTo>
                    <a:lnTo>
                      <a:pt x="78" y="428"/>
                    </a:lnTo>
                    <a:lnTo>
                      <a:pt x="75" y="433"/>
                    </a:lnTo>
                    <a:lnTo>
                      <a:pt x="71" y="437"/>
                    </a:lnTo>
                    <a:lnTo>
                      <a:pt x="70" y="440"/>
                    </a:lnTo>
                    <a:lnTo>
                      <a:pt x="70" y="443"/>
                    </a:lnTo>
                    <a:lnTo>
                      <a:pt x="72" y="443"/>
                    </a:lnTo>
                    <a:lnTo>
                      <a:pt x="73" y="443"/>
                    </a:lnTo>
                    <a:lnTo>
                      <a:pt x="74" y="444"/>
                    </a:lnTo>
                    <a:lnTo>
                      <a:pt x="75" y="444"/>
                    </a:lnTo>
                    <a:lnTo>
                      <a:pt x="77" y="444"/>
                    </a:lnTo>
                    <a:lnTo>
                      <a:pt x="79" y="445"/>
                    </a:lnTo>
                    <a:lnTo>
                      <a:pt x="81" y="445"/>
                    </a:lnTo>
                    <a:lnTo>
                      <a:pt x="83" y="446"/>
                    </a:lnTo>
                    <a:lnTo>
                      <a:pt x="85" y="446"/>
                    </a:lnTo>
                    <a:lnTo>
                      <a:pt x="88" y="446"/>
                    </a:lnTo>
                    <a:lnTo>
                      <a:pt x="88" y="446"/>
                    </a:lnTo>
                    <a:lnTo>
                      <a:pt x="88" y="446"/>
                    </a:lnTo>
                    <a:lnTo>
                      <a:pt x="90" y="447"/>
                    </a:lnTo>
                    <a:lnTo>
                      <a:pt x="92" y="448"/>
                    </a:lnTo>
                    <a:lnTo>
                      <a:pt x="94" y="448"/>
                    </a:lnTo>
                    <a:lnTo>
                      <a:pt x="97" y="447"/>
                    </a:lnTo>
                    <a:lnTo>
                      <a:pt x="98" y="445"/>
                    </a:lnTo>
                    <a:lnTo>
                      <a:pt x="98" y="443"/>
                    </a:lnTo>
                    <a:lnTo>
                      <a:pt x="95" y="429"/>
                    </a:lnTo>
                    <a:lnTo>
                      <a:pt x="95" y="426"/>
                    </a:lnTo>
                    <a:lnTo>
                      <a:pt x="95" y="423"/>
                    </a:lnTo>
                    <a:lnTo>
                      <a:pt x="95" y="417"/>
                    </a:lnTo>
                    <a:lnTo>
                      <a:pt x="94" y="412"/>
                    </a:lnTo>
                    <a:lnTo>
                      <a:pt x="94" y="404"/>
                    </a:lnTo>
                    <a:lnTo>
                      <a:pt x="95" y="396"/>
                    </a:lnTo>
                    <a:lnTo>
                      <a:pt x="97" y="384"/>
                    </a:lnTo>
                    <a:lnTo>
                      <a:pt x="98" y="376"/>
                    </a:lnTo>
                    <a:lnTo>
                      <a:pt x="98" y="366"/>
                    </a:lnTo>
                    <a:lnTo>
                      <a:pt x="98" y="347"/>
                    </a:lnTo>
                    <a:lnTo>
                      <a:pt x="98" y="341"/>
                    </a:lnTo>
                    <a:lnTo>
                      <a:pt x="96" y="336"/>
                    </a:lnTo>
                    <a:lnTo>
                      <a:pt x="94" y="332"/>
                    </a:lnTo>
                    <a:lnTo>
                      <a:pt x="94" y="332"/>
                    </a:lnTo>
                    <a:lnTo>
                      <a:pt x="94" y="332"/>
                    </a:lnTo>
                    <a:lnTo>
                      <a:pt x="95" y="330"/>
                    </a:lnTo>
                    <a:lnTo>
                      <a:pt x="96" y="327"/>
                    </a:lnTo>
                    <a:lnTo>
                      <a:pt x="96" y="321"/>
                    </a:lnTo>
                    <a:lnTo>
                      <a:pt x="96" y="315"/>
                    </a:lnTo>
                    <a:lnTo>
                      <a:pt x="96" y="309"/>
                    </a:lnTo>
                    <a:lnTo>
                      <a:pt x="96" y="304"/>
                    </a:lnTo>
                    <a:lnTo>
                      <a:pt x="98" y="293"/>
                    </a:lnTo>
                    <a:lnTo>
                      <a:pt x="100" y="280"/>
                    </a:lnTo>
                    <a:lnTo>
                      <a:pt x="101" y="267"/>
                    </a:lnTo>
                    <a:lnTo>
                      <a:pt x="101" y="257"/>
                    </a:lnTo>
                    <a:lnTo>
                      <a:pt x="101" y="253"/>
                    </a:lnTo>
                    <a:lnTo>
                      <a:pt x="101" y="252"/>
                    </a:lnTo>
                    <a:lnTo>
                      <a:pt x="103" y="251"/>
                    </a:lnTo>
                    <a:lnTo>
                      <a:pt x="103" y="251"/>
                    </a:lnTo>
                    <a:lnTo>
                      <a:pt x="104" y="252"/>
                    </a:lnTo>
                    <a:lnTo>
                      <a:pt x="105" y="253"/>
                    </a:lnTo>
                    <a:lnTo>
                      <a:pt x="105" y="257"/>
                    </a:lnTo>
                    <a:lnTo>
                      <a:pt x="105" y="267"/>
                    </a:lnTo>
                    <a:lnTo>
                      <a:pt x="106" y="280"/>
                    </a:lnTo>
                    <a:lnTo>
                      <a:pt x="108" y="293"/>
                    </a:lnTo>
                    <a:lnTo>
                      <a:pt x="110" y="303"/>
                    </a:lnTo>
                    <a:lnTo>
                      <a:pt x="110" y="309"/>
                    </a:lnTo>
                    <a:lnTo>
                      <a:pt x="110" y="315"/>
                    </a:lnTo>
                    <a:lnTo>
                      <a:pt x="110" y="321"/>
                    </a:lnTo>
                    <a:lnTo>
                      <a:pt x="110" y="327"/>
                    </a:lnTo>
                    <a:lnTo>
                      <a:pt x="111" y="330"/>
                    </a:lnTo>
                    <a:lnTo>
                      <a:pt x="111" y="332"/>
                    </a:lnTo>
                    <a:lnTo>
                      <a:pt x="112" y="332"/>
                    </a:lnTo>
                    <a:lnTo>
                      <a:pt x="112" y="332"/>
                    </a:lnTo>
                    <a:lnTo>
                      <a:pt x="110" y="336"/>
                    </a:lnTo>
                    <a:lnTo>
                      <a:pt x="108" y="341"/>
                    </a:lnTo>
                    <a:lnTo>
                      <a:pt x="108" y="346"/>
                    </a:lnTo>
                    <a:lnTo>
                      <a:pt x="109" y="365"/>
                    </a:lnTo>
                    <a:lnTo>
                      <a:pt x="111" y="384"/>
                    </a:lnTo>
                    <a:lnTo>
                      <a:pt x="113" y="397"/>
                    </a:lnTo>
                    <a:lnTo>
                      <a:pt x="113" y="403"/>
                    </a:lnTo>
                    <a:lnTo>
                      <a:pt x="113" y="409"/>
                    </a:lnTo>
                    <a:lnTo>
                      <a:pt x="112" y="415"/>
                    </a:lnTo>
                    <a:lnTo>
                      <a:pt x="111" y="420"/>
                    </a:lnTo>
                    <a:lnTo>
                      <a:pt x="111" y="423"/>
                    </a:lnTo>
                    <a:lnTo>
                      <a:pt x="112" y="426"/>
                    </a:lnTo>
                    <a:lnTo>
                      <a:pt x="112" y="428"/>
                    </a:lnTo>
                    <a:lnTo>
                      <a:pt x="112" y="431"/>
                    </a:lnTo>
                    <a:lnTo>
                      <a:pt x="110" y="437"/>
                    </a:lnTo>
                    <a:lnTo>
                      <a:pt x="109" y="443"/>
                    </a:lnTo>
                    <a:lnTo>
                      <a:pt x="109" y="445"/>
                    </a:lnTo>
                    <a:lnTo>
                      <a:pt x="110" y="447"/>
                    </a:lnTo>
                    <a:lnTo>
                      <a:pt x="112" y="448"/>
                    </a:lnTo>
                    <a:lnTo>
                      <a:pt x="115" y="448"/>
                    </a:lnTo>
                    <a:lnTo>
                      <a:pt x="117" y="447"/>
                    </a:lnTo>
                    <a:lnTo>
                      <a:pt x="118" y="446"/>
                    </a:lnTo>
                    <a:lnTo>
                      <a:pt x="119" y="446"/>
                    </a:lnTo>
                    <a:lnTo>
                      <a:pt x="119" y="446"/>
                    </a:lnTo>
                    <a:lnTo>
                      <a:pt x="122" y="446"/>
                    </a:lnTo>
                    <a:lnTo>
                      <a:pt x="124" y="445"/>
                    </a:lnTo>
                    <a:lnTo>
                      <a:pt x="126" y="445"/>
                    </a:lnTo>
                    <a:lnTo>
                      <a:pt x="128" y="445"/>
                    </a:lnTo>
                    <a:lnTo>
                      <a:pt x="130" y="444"/>
                    </a:lnTo>
                    <a:lnTo>
                      <a:pt x="132" y="444"/>
                    </a:lnTo>
                    <a:lnTo>
                      <a:pt x="133" y="444"/>
                    </a:lnTo>
                    <a:lnTo>
                      <a:pt x="134" y="443"/>
                    </a:lnTo>
                    <a:lnTo>
                      <a:pt x="135" y="443"/>
                    </a:lnTo>
                    <a:lnTo>
                      <a:pt x="137" y="442"/>
                    </a:lnTo>
                    <a:lnTo>
                      <a:pt x="137" y="440"/>
                    </a:lnTo>
                    <a:lnTo>
                      <a:pt x="135" y="437"/>
                    </a:lnTo>
                    <a:lnTo>
                      <a:pt x="134" y="435"/>
                    </a:lnTo>
                    <a:lnTo>
                      <a:pt x="133" y="433"/>
                    </a:lnTo>
                    <a:lnTo>
                      <a:pt x="132" y="430"/>
                    </a:lnTo>
                    <a:lnTo>
                      <a:pt x="131" y="427"/>
                    </a:lnTo>
                    <a:lnTo>
                      <a:pt x="131" y="425"/>
                    </a:lnTo>
                    <a:lnTo>
                      <a:pt x="130" y="421"/>
                    </a:lnTo>
                    <a:lnTo>
                      <a:pt x="129" y="419"/>
                    </a:lnTo>
                    <a:lnTo>
                      <a:pt x="129" y="417"/>
                    </a:lnTo>
                    <a:lnTo>
                      <a:pt x="135" y="395"/>
                    </a:lnTo>
                    <a:lnTo>
                      <a:pt x="137" y="384"/>
                    </a:lnTo>
                    <a:lnTo>
                      <a:pt x="138" y="372"/>
                    </a:lnTo>
                    <a:lnTo>
                      <a:pt x="140" y="353"/>
                    </a:lnTo>
                    <a:lnTo>
                      <a:pt x="141" y="345"/>
                    </a:lnTo>
                    <a:lnTo>
                      <a:pt x="139" y="335"/>
                    </a:lnTo>
                    <a:lnTo>
                      <a:pt x="138" y="332"/>
                    </a:lnTo>
                    <a:lnTo>
                      <a:pt x="138" y="330"/>
                    </a:lnTo>
                    <a:lnTo>
                      <a:pt x="138" y="329"/>
                    </a:lnTo>
                    <a:lnTo>
                      <a:pt x="140" y="327"/>
                    </a:lnTo>
                    <a:lnTo>
                      <a:pt x="142" y="322"/>
                    </a:lnTo>
                    <a:lnTo>
                      <a:pt x="146" y="313"/>
                    </a:lnTo>
                    <a:lnTo>
                      <a:pt x="148" y="306"/>
                    </a:lnTo>
                    <a:lnTo>
                      <a:pt x="150" y="298"/>
                    </a:lnTo>
                    <a:lnTo>
                      <a:pt x="153" y="278"/>
                    </a:lnTo>
                    <a:lnTo>
                      <a:pt x="154" y="259"/>
                    </a:lnTo>
                    <a:lnTo>
                      <a:pt x="155" y="244"/>
                    </a:lnTo>
                    <a:lnTo>
                      <a:pt x="155" y="238"/>
                    </a:lnTo>
                    <a:lnTo>
                      <a:pt x="154" y="230"/>
                    </a:lnTo>
                    <a:lnTo>
                      <a:pt x="151" y="220"/>
                    </a:lnTo>
                    <a:lnTo>
                      <a:pt x="150" y="215"/>
                    </a:lnTo>
                    <a:lnTo>
                      <a:pt x="147" y="210"/>
                    </a:lnTo>
                    <a:lnTo>
                      <a:pt x="146" y="213"/>
                    </a:lnTo>
                    <a:lnTo>
                      <a:pt x="147" y="210"/>
                    </a:lnTo>
                    <a:lnTo>
                      <a:pt x="148" y="207"/>
                    </a:lnTo>
                    <a:lnTo>
                      <a:pt x="147" y="191"/>
                    </a:lnTo>
                    <a:lnTo>
                      <a:pt x="147" y="181"/>
                    </a:lnTo>
                    <a:lnTo>
                      <a:pt x="148" y="175"/>
                    </a:lnTo>
                    <a:lnTo>
                      <a:pt x="152" y="161"/>
                    </a:lnTo>
                    <a:lnTo>
                      <a:pt x="155" y="147"/>
                    </a:lnTo>
                    <a:lnTo>
                      <a:pt x="155" y="140"/>
                    </a:lnTo>
                    <a:lnTo>
                      <a:pt x="155" y="133"/>
                    </a:lnTo>
                    <a:lnTo>
                      <a:pt x="155" y="142"/>
                    </a:lnTo>
                    <a:lnTo>
                      <a:pt x="156" y="152"/>
                    </a:lnTo>
                    <a:lnTo>
                      <a:pt x="157" y="162"/>
                    </a:lnTo>
                    <a:lnTo>
                      <a:pt x="160" y="170"/>
                    </a:lnTo>
                    <a:lnTo>
                      <a:pt x="161" y="175"/>
                    </a:lnTo>
                    <a:lnTo>
                      <a:pt x="161" y="180"/>
                    </a:lnTo>
                    <a:lnTo>
                      <a:pt x="161" y="183"/>
                    </a:lnTo>
                    <a:lnTo>
                      <a:pt x="161" y="185"/>
                    </a:lnTo>
                    <a:lnTo>
                      <a:pt x="168" y="204"/>
                    </a:lnTo>
                    <a:lnTo>
                      <a:pt x="172" y="215"/>
                    </a:lnTo>
                    <a:lnTo>
                      <a:pt x="175" y="224"/>
                    </a:lnTo>
                    <a:lnTo>
                      <a:pt x="176" y="226"/>
                    </a:lnTo>
                    <a:lnTo>
                      <a:pt x="177" y="228"/>
                    </a:lnTo>
                    <a:lnTo>
                      <a:pt x="177" y="231"/>
                    </a:lnTo>
                    <a:lnTo>
                      <a:pt x="176" y="236"/>
                    </a:lnTo>
                    <a:lnTo>
                      <a:pt x="177" y="241"/>
                    </a:lnTo>
                    <a:lnTo>
                      <a:pt x="178" y="245"/>
                    </a:lnTo>
                    <a:lnTo>
                      <a:pt x="179" y="249"/>
                    </a:lnTo>
                    <a:lnTo>
                      <a:pt x="180" y="254"/>
                    </a:lnTo>
                    <a:lnTo>
                      <a:pt x="181" y="258"/>
                    </a:lnTo>
                    <a:lnTo>
                      <a:pt x="182" y="259"/>
                    </a:lnTo>
                    <a:lnTo>
                      <a:pt x="184" y="260"/>
                    </a:lnTo>
                    <a:lnTo>
                      <a:pt x="185" y="261"/>
                    </a:lnTo>
                    <a:lnTo>
                      <a:pt x="186" y="261"/>
                    </a:lnTo>
                    <a:lnTo>
                      <a:pt x="187" y="260"/>
                    </a:lnTo>
                    <a:lnTo>
                      <a:pt x="188" y="261"/>
                    </a:lnTo>
                    <a:lnTo>
                      <a:pt x="189" y="262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1" y="261"/>
                    </a:lnTo>
                    <a:lnTo>
                      <a:pt x="193" y="262"/>
                    </a:lnTo>
                    <a:lnTo>
                      <a:pt x="195" y="262"/>
                    </a:lnTo>
                    <a:lnTo>
                      <a:pt x="195" y="261"/>
                    </a:lnTo>
                    <a:lnTo>
                      <a:pt x="197" y="261"/>
                    </a:lnTo>
                    <a:lnTo>
                      <a:pt x="199" y="261"/>
                    </a:lnTo>
                    <a:lnTo>
                      <a:pt x="200" y="260"/>
                    </a:lnTo>
                    <a:lnTo>
                      <a:pt x="201" y="252"/>
                    </a:lnTo>
                    <a:lnTo>
                      <a:pt x="201" y="248"/>
                    </a:lnTo>
                    <a:lnTo>
                      <a:pt x="200" y="244"/>
                    </a:lnTo>
                    <a:lnTo>
                      <a:pt x="200" y="246"/>
                    </a:lnTo>
                    <a:lnTo>
                      <a:pt x="201" y="247"/>
                    </a:lnTo>
                    <a:lnTo>
                      <a:pt x="202" y="250"/>
                    </a:lnTo>
                    <a:lnTo>
                      <a:pt x="204" y="252"/>
                    </a:lnTo>
                    <a:lnTo>
                      <a:pt x="206" y="252"/>
                    </a:lnTo>
                    <a:lnTo>
                      <a:pt x="207" y="250"/>
                    </a:lnTo>
                    <a:lnTo>
                      <a:pt x="207" y="247"/>
                    </a:lnTo>
                    <a:lnTo>
                      <a:pt x="206" y="241"/>
                    </a:lnTo>
                    <a:lnTo>
                      <a:pt x="205" y="237"/>
                    </a:lnTo>
                    <a:lnTo>
                      <a:pt x="203" y="232"/>
                    </a:lnTo>
                    <a:lnTo>
                      <a:pt x="202" y="230"/>
                    </a:lnTo>
                    <a:lnTo>
                      <a:pt x="200" y="229"/>
                    </a:lnTo>
                    <a:lnTo>
                      <a:pt x="197" y="227"/>
                    </a:lnTo>
                    <a:lnTo>
                      <a:pt x="195" y="226"/>
                    </a:lnTo>
                    <a:lnTo>
                      <a:pt x="193" y="215"/>
                    </a:lnTo>
                    <a:lnTo>
                      <a:pt x="192" y="203"/>
                    </a:lnTo>
                    <a:lnTo>
                      <a:pt x="190" y="190"/>
                    </a:lnTo>
                    <a:lnTo>
                      <a:pt x="187" y="180"/>
                    </a:lnTo>
                    <a:lnTo>
                      <a:pt x="186" y="172"/>
                    </a:lnTo>
                    <a:lnTo>
                      <a:pt x="185" y="163"/>
                    </a:lnTo>
                    <a:lnTo>
                      <a:pt x="184" y="146"/>
                    </a:lnTo>
                    <a:lnTo>
                      <a:pt x="183" y="139"/>
                    </a:lnTo>
                    <a:lnTo>
                      <a:pt x="181" y="129"/>
                    </a:lnTo>
                    <a:lnTo>
                      <a:pt x="181" y="122"/>
                    </a:lnTo>
                    <a:lnTo>
                      <a:pt x="182" y="116"/>
                    </a:lnTo>
                    <a:lnTo>
                      <a:pt x="182" y="110"/>
                    </a:lnTo>
                    <a:lnTo>
                      <a:pt x="182" y="105"/>
                    </a:lnTo>
                    <a:lnTo>
                      <a:pt x="181" y="100"/>
                    </a:lnTo>
                    <a:lnTo>
                      <a:pt x="179" y="96"/>
                    </a:lnTo>
                    <a:lnTo>
                      <a:pt x="176" y="93"/>
                    </a:lnTo>
                    <a:lnTo>
                      <a:pt x="169" y="88"/>
                    </a:lnTo>
                    <a:lnTo>
                      <a:pt x="167" y="86"/>
                    </a:lnTo>
                    <a:lnTo>
                      <a:pt x="164" y="85"/>
                    </a:lnTo>
                    <a:lnTo>
                      <a:pt x="157" y="84"/>
                    </a:lnTo>
                    <a:lnTo>
                      <a:pt x="152" y="83"/>
                    </a:lnTo>
                    <a:lnTo>
                      <a:pt x="142" y="79"/>
                    </a:lnTo>
                    <a:lnTo>
                      <a:pt x="135" y="75"/>
                    </a:lnTo>
                    <a:lnTo>
                      <a:pt x="128" y="71"/>
                    </a:lnTo>
                    <a:lnTo>
                      <a:pt x="129" y="63"/>
                    </a:lnTo>
                    <a:lnTo>
                      <a:pt x="129" y="59"/>
                    </a:lnTo>
                    <a:lnTo>
                      <a:pt x="129" y="55"/>
                    </a:lnTo>
                    <a:lnTo>
                      <a:pt x="129" y="54"/>
                    </a:lnTo>
                    <a:lnTo>
                      <a:pt x="130" y="53"/>
                    </a:lnTo>
                    <a:lnTo>
                      <a:pt x="132" y="50"/>
                    </a:lnTo>
                    <a:lnTo>
                      <a:pt x="133" y="47"/>
                    </a:lnTo>
                    <a:lnTo>
                      <a:pt x="134" y="44"/>
                    </a:lnTo>
                    <a:lnTo>
                      <a:pt x="135" y="40"/>
                    </a:lnTo>
                    <a:lnTo>
                      <a:pt x="138" y="36"/>
                    </a:lnTo>
                    <a:lnTo>
                      <a:pt x="139" y="34"/>
                    </a:lnTo>
                    <a:lnTo>
                      <a:pt x="138" y="32"/>
                    </a:lnTo>
                    <a:lnTo>
                      <a:pt x="138" y="30"/>
                    </a:lnTo>
                    <a:lnTo>
                      <a:pt x="140" y="27"/>
                    </a:lnTo>
                    <a:lnTo>
                      <a:pt x="140" y="24"/>
                    </a:lnTo>
                    <a:lnTo>
                      <a:pt x="139" y="18"/>
                    </a:lnTo>
                    <a:lnTo>
                      <a:pt x="138" y="14"/>
                    </a:lnTo>
                    <a:lnTo>
                      <a:pt x="135" y="10"/>
                    </a:lnTo>
                    <a:lnTo>
                      <a:pt x="132" y="6"/>
                    </a:lnTo>
                    <a:lnTo>
                      <a:pt x="128" y="5"/>
                    </a:lnTo>
                    <a:lnTo>
                      <a:pt x="122" y="2"/>
                    </a:lnTo>
                    <a:lnTo>
                      <a:pt x="116" y="0"/>
                    </a:lnTo>
                    <a:lnTo>
                      <a:pt x="111" y="0"/>
                    </a:lnTo>
                    <a:lnTo>
                      <a:pt x="106" y="0"/>
                    </a:lnTo>
                  </a:path>
                </a:pathLst>
              </a:custGeom>
              <a:noFill/>
              <a:ln w="11113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170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2/12: Reunir todo o equipamento 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8207" y="1084245"/>
            <a:ext cx="7842465" cy="3631763"/>
          </a:xfrm>
          <a:noFill/>
        </p:spPr>
        <p:txBody>
          <a:bodyPr/>
          <a:lstStyle/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 smtClean="0"/>
              <a:t>Para a </a:t>
            </a:r>
            <a:r>
              <a:rPr lang="en-US" sz="2800" u="sng" dirty="0" err="1" smtClean="0"/>
              <a:t>higiene</a:t>
            </a:r>
            <a:r>
              <a:rPr lang="en-US" sz="2800" u="sng" dirty="0" smtClean="0"/>
              <a:t> das </a:t>
            </a:r>
            <a:r>
              <a:rPr lang="en-US" sz="2800" u="sng" dirty="0" err="1" smtClean="0"/>
              <a:t>mãos</a:t>
            </a:r>
            <a:endParaRPr lang="en-US" sz="2800" u="sng" dirty="0" smtClean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200" dirty="0" err="1" smtClean="0"/>
              <a:t>Utilizar</a:t>
            </a:r>
            <a:r>
              <a:rPr lang="en-US" sz="3200" dirty="0" smtClean="0"/>
              <a:t> a </a:t>
            </a:r>
            <a:r>
              <a:rPr lang="en-US" sz="3200" dirty="0" err="1" smtClean="0"/>
              <a:t>solução</a:t>
            </a:r>
            <a:r>
              <a:rPr lang="en-US" sz="3200" dirty="0" smtClean="0"/>
              <a:t> de </a:t>
            </a:r>
            <a:r>
              <a:rPr lang="en-US" sz="3200" dirty="0" err="1" smtClean="0"/>
              <a:t>cloro</a:t>
            </a:r>
            <a:r>
              <a:rPr lang="en-US" sz="3200" dirty="0" smtClean="0"/>
              <a:t> a </a:t>
            </a:r>
            <a:r>
              <a:rPr lang="en-US" sz="3200" dirty="0" smtClean="0">
                <a:solidFill>
                  <a:schemeClr val="tx1"/>
                </a:solidFill>
              </a:rPr>
              <a:t>0,05</a:t>
            </a:r>
            <a:r>
              <a:rPr lang="en-US" sz="3200" dirty="0">
                <a:solidFill>
                  <a:schemeClr val="tx1"/>
                </a:solidFill>
              </a:rPr>
              <a:t>%</a:t>
            </a:r>
            <a:r>
              <a:rPr lang="en-US" sz="3200" dirty="0"/>
              <a:t> </a:t>
            </a:r>
            <a:endParaRPr lang="en-US" sz="28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uma</a:t>
            </a:r>
            <a:r>
              <a:rPr lang="en-US" sz="2800" dirty="0" smtClean="0"/>
              <a:t> </a:t>
            </a:r>
            <a:r>
              <a:rPr lang="en-US" sz="2800" dirty="0" err="1" smtClean="0"/>
              <a:t>solução</a:t>
            </a:r>
            <a:r>
              <a:rPr lang="en-US" sz="2800" dirty="0" smtClean="0"/>
              <a:t> à base de </a:t>
            </a:r>
            <a:r>
              <a:rPr lang="en-US" sz="2800" dirty="0" err="1" smtClean="0"/>
              <a:t>álcool</a:t>
            </a:r>
            <a:r>
              <a:rPr lang="en-US" sz="2800" dirty="0" smtClean="0"/>
              <a:t> para as </a:t>
            </a:r>
            <a:r>
              <a:rPr lang="en-US" sz="2800" dirty="0" err="1" smtClean="0"/>
              <a:t>mãos</a:t>
            </a:r>
            <a:r>
              <a:rPr lang="en-US" sz="2800" dirty="0" smtClean="0"/>
              <a:t> (</a:t>
            </a:r>
            <a:r>
              <a:rPr lang="en-US" sz="2800" dirty="0" err="1" smtClean="0"/>
              <a:t>recomendado</a:t>
            </a:r>
            <a:r>
              <a:rPr lang="en-US" sz="2800" dirty="0" smtClean="0"/>
              <a:t>)</a:t>
            </a:r>
            <a:endParaRPr lang="en-US" sz="28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lavar</a:t>
            </a:r>
            <a:r>
              <a:rPr lang="en-US" sz="2800" dirty="0" smtClean="0"/>
              <a:t> com </a:t>
            </a:r>
            <a:r>
              <a:rPr lang="en-US" sz="2800" dirty="0" err="1" smtClean="0"/>
              <a:t>sabão</a:t>
            </a:r>
            <a:r>
              <a:rPr lang="en-US" sz="2800" dirty="0" smtClean="0"/>
              <a:t> e </a:t>
            </a:r>
            <a:r>
              <a:rPr lang="en-US" sz="2800" dirty="0" err="1" smtClean="0"/>
              <a:t>secar</a:t>
            </a:r>
            <a:r>
              <a:rPr lang="en-US" sz="2800" dirty="0" smtClean="0"/>
              <a:t> com </a:t>
            </a:r>
            <a:r>
              <a:rPr lang="en-US" sz="2800" dirty="0" err="1" smtClean="0"/>
              <a:t>toalha</a:t>
            </a:r>
            <a:r>
              <a:rPr lang="en-US" sz="2800" dirty="0" smtClean="0"/>
              <a:t> </a:t>
            </a:r>
            <a:r>
              <a:rPr lang="en-US" sz="2800" dirty="0" err="1" smtClean="0"/>
              <a:t>limpa</a:t>
            </a:r>
            <a:r>
              <a:rPr lang="en-US" sz="2800" dirty="0"/>
              <a:t> </a:t>
            </a:r>
            <a:r>
              <a:rPr lang="en-US" sz="2800" dirty="0" smtClean="0"/>
              <a:t>(</a:t>
            </a:r>
            <a:r>
              <a:rPr lang="en-US" sz="2800" dirty="0" err="1" smtClean="0"/>
              <a:t>recomendado</a:t>
            </a:r>
            <a:r>
              <a:rPr lang="en-US" sz="2800" dirty="0" smtClean="0"/>
              <a:t>); </a:t>
            </a:r>
            <a:r>
              <a:rPr lang="en-US" sz="2800" dirty="0" err="1" smtClean="0"/>
              <a:t>levar</a:t>
            </a:r>
            <a:r>
              <a:rPr lang="en-US" sz="2800" dirty="0" smtClean="0"/>
              <a:t> um </a:t>
            </a:r>
            <a:r>
              <a:rPr lang="en-US" sz="2800" dirty="0" err="1" smtClean="0"/>
              <a:t>recipiente</a:t>
            </a:r>
            <a:r>
              <a:rPr lang="en-US" sz="2800" dirty="0" smtClean="0"/>
              <a:t> com </a:t>
            </a:r>
            <a:r>
              <a:rPr lang="en-US" sz="2800" dirty="0" err="1" smtClean="0"/>
              <a:t>água</a:t>
            </a:r>
            <a:r>
              <a:rPr lang="en-US" sz="2800" dirty="0" smtClean="0"/>
              <a:t> </a:t>
            </a:r>
            <a:r>
              <a:rPr lang="en-US" sz="2800" dirty="0" err="1" smtClean="0"/>
              <a:t>limpa</a:t>
            </a:r>
            <a:r>
              <a:rPr lang="en-US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9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437109" y="4349852"/>
            <a:ext cx="1536186" cy="1754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D:\@A-Datas130203\A-PROJECTS and ADMIN\DTRA and GPP\Documents for DTRA project\1. Safe Collection of Samples\Jessica SHULL drawings\Old drawings\Masque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043" y="3713383"/>
            <a:ext cx="798622" cy="12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132" y="4034842"/>
            <a:ext cx="1183039" cy="76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36901" y="4055773"/>
            <a:ext cx="381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 smtClean="0">
                <a:latin typeface="Arial Narrow" panose="020B0606020202030204" pitchFamily="34" charset="0"/>
              </a:rPr>
              <a:t>+</a:t>
            </a:r>
            <a:endParaRPr lang="en-GB" sz="3200" b="1" dirty="0">
              <a:latin typeface="Arial Narrow" panose="020B0606020202030204" pitchFamily="34" charset="0"/>
            </a:endParaRPr>
          </a:p>
        </p:txBody>
      </p:sp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noProof="0" dirty="0" err="1" smtClean="0">
                <a:effectLst/>
              </a:rPr>
              <a:t>Passo</a:t>
            </a:r>
            <a:r>
              <a:rPr lang="en-US" sz="2800" b="1" noProof="0" dirty="0" smtClean="0">
                <a:effectLst/>
              </a:rPr>
              <a:t> </a:t>
            </a:r>
            <a:r>
              <a:rPr lang="en-US" sz="2800" b="1" dirty="0" smtClean="0">
                <a:effectLst/>
              </a:rPr>
              <a:t>2</a:t>
            </a:r>
            <a:r>
              <a:rPr lang="en-US" sz="2800" b="1" noProof="0" dirty="0" smtClean="0">
                <a:effectLst/>
              </a:rPr>
              <a:t>/12: </a:t>
            </a:r>
            <a:r>
              <a:rPr lang="en-US" sz="2800" b="1" noProof="0" dirty="0" err="1" smtClean="0">
                <a:effectLst/>
              </a:rPr>
              <a:t>Reunir</a:t>
            </a:r>
            <a:r>
              <a:rPr lang="en-US" sz="2800" b="1" noProof="0" dirty="0" smtClean="0">
                <a:effectLst/>
              </a:rPr>
              <a:t> </a:t>
            </a:r>
            <a:r>
              <a:rPr lang="en-US" sz="2800" b="1" noProof="0" dirty="0" err="1" smtClean="0">
                <a:effectLst/>
              </a:rPr>
              <a:t>todo</a:t>
            </a:r>
            <a:r>
              <a:rPr lang="en-US" sz="2800" b="1" noProof="0" dirty="0" smtClean="0">
                <a:effectLst/>
              </a:rPr>
              <a:t> o </a:t>
            </a:r>
            <a:r>
              <a:rPr lang="en-US" sz="2800" b="1" noProof="0" dirty="0" err="1" smtClean="0">
                <a:effectLst/>
              </a:rPr>
              <a:t>equipamento</a:t>
            </a:r>
            <a:r>
              <a:rPr lang="en-US" sz="2800" b="1" noProof="0" dirty="0" smtClean="0">
                <a:effectLst/>
              </a:rPr>
              <a:t> </a:t>
            </a:r>
            <a:r>
              <a:rPr lang="en-US" sz="2800" b="1" noProof="0" dirty="0" err="1" smtClean="0">
                <a:effectLst/>
              </a:rPr>
              <a:t>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851061"/>
            <a:ext cx="8205203" cy="5293757"/>
          </a:xfrm>
          <a:noFill/>
        </p:spPr>
        <p:txBody>
          <a:bodyPr/>
          <a:lstStyle/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 err="1" smtClean="0"/>
              <a:t>Equipamento</a:t>
            </a:r>
            <a:r>
              <a:rPr lang="en-US" sz="2800" u="sng" dirty="0" smtClean="0"/>
              <a:t> de </a:t>
            </a:r>
            <a:r>
              <a:rPr lang="en-US" sz="2800" u="sng" dirty="0" err="1" smtClean="0"/>
              <a:t>Protecção</a:t>
            </a:r>
            <a:r>
              <a:rPr lang="en-US" sz="2800" u="sng" dirty="0" smtClean="0"/>
              <a:t> Individual (</a:t>
            </a:r>
            <a:r>
              <a:rPr lang="en-US" sz="2800" u="sng" dirty="0" err="1" smtClean="0"/>
              <a:t>EPI</a:t>
            </a:r>
            <a:r>
              <a:rPr lang="en-US" sz="2800" u="sng" dirty="0" smtClean="0"/>
              <a:t>)</a:t>
            </a:r>
            <a:endParaRPr lang="en-US" sz="2800" u="sng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Um par de </a:t>
            </a:r>
            <a:r>
              <a:rPr lang="en-US" sz="2400" dirty="0" err="1" smtClean="0"/>
              <a:t>luvas</a:t>
            </a:r>
            <a:r>
              <a:rPr lang="en-US" sz="2400" dirty="0" smtClean="0"/>
              <a:t> </a:t>
            </a:r>
            <a:r>
              <a:rPr lang="en-US" sz="2400" dirty="0" err="1" smtClean="0"/>
              <a:t>descartáveis</a:t>
            </a:r>
            <a:r>
              <a:rPr lang="en-US" sz="2400" dirty="0" smtClean="0"/>
              <a:t> (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esterelizadas</a:t>
            </a:r>
            <a:r>
              <a:rPr lang="en-US" sz="2400" dirty="0" smtClean="0"/>
              <a:t>)</a:t>
            </a:r>
            <a:endParaRPr lang="en-US" sz="24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Um par de </a:t>
            </a:r>
            <a:r>
              <a:rPr lang="en-US" sz="2400" dirty="0" err="1" smtClean="0"/>
              <a:t>luvas</a:t>
            </a:r>
            <a:r>
              <a:rPr lang="en-US" sz="2400" dirty="0" smtClean="0"/>
              <a:t> </a:t>
            </a:r>
            <a:r>
              <a:rPr lang="en-US" sz="2400" dirty="0" err="1" smtClean="0"/>
              <a:t>grossas</a:t>
            </a:r>
            <a:endParaRPr lang="en-US" sz="24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Um </a:t>
            </a:r>
            <a:r>
              <a:rPr lang="en-US" sz="2400" dirty="0" err="1" smtClean="0"/>
              <a:t>macacão</a:t>
            </a:r>
            <a:r>
              <a:rPr lang="en-US" sz="2400" dirty="0" smtClean="0"/>
              <a:t> </a:t>
            </a:r>
            <a:r>
              <a:rPr lang="en-US" sz="2400" dirty="0" err="1" smtClean="0"/>
              <a:t>descartável</a:t>
            </a:r>
            <a:r>
              <a:rPr lang="en-US" sz="2400" dirty="0" smtClean="0"/>
              <a:t> (ex. </a:t>
            </a:r>
            <a:r>
              <a:rPr lang="en-US" sz="2400" dirty="0" err="1"/>
              <a:t>f</a:t>
            </a:r>
            <a:r>
              <a:rPr lang="en-US" sz="2400" dirty="0" err="1" smtClean="0"/>
              <a:t>ato</a:t>
            </a:r>
            <a:r>
              <a:rPr lang="en-US" sz="2400" dirty="0" smtClean="0"/>
              <a:t> Tyvek) </a:t>
            </a:r>
            <a:r>
              <a:rPr lang="en-US" sz="2400" dirty="0"/>
              <a:t>+ </a:t>
            </a:r>
            <a:r>
              <a:rPr lang="en-US" sz="2400" dirty="0" err="1" smtClean="0"/>
              <a:t>avental</a:t>
            </a:r>
            <a:r>
              <a:rPr lang="en-US" sz="2400" dirty="0" smtClean="0"/>
              <a:t> de </a:t>
            </a:r>
            <a:r>
              <a:rPr lang="en-US" sz="2400" dirty="0" err="1" smtClean="0"/>
              <a:t>plástico</a:t>
            </a:r>
            <a:r>
              <a:rPr lang="en-US" sz="2400" dirty="0" smtClean="0"/>
              <a:t> </a:t>
            </a:r>
            <a:r>
              <a:rPr lang="en-US" sz="2400" dirty="0" err="1" smtClean="0"/>
              <a:t>impermeável</a:t>
            </a:r>
            <a:r>
              <a:rPr lang="en-US" sz="2400" dirty="0" smtClean="0"/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 smtClean="0"/>
              <a:t>Protecção</a:t>
            </a:r>
            <a:r>
              <a:rPr lang="en-US" sz="2400" dirty="0" smtClean="0"/>
              <a:t> facial: </a:t>
            </a:r>
            <a:r>
              <a:rPr lang="en-US" sz="2400" dirty="0" err="1" smtClean="0"/>
              <a:t>óculos</a:t>
            </a:r>
            <a:r>
              <a:rPr lang="en-US" sz="2400" dirty="0" smtClean="0"/>
              <a:t> de </a:t>
            </a:r>
            <a:r>
              <a:rPr lang="en-US" sz="2400" dirty="0" err="1" smtClean="0"/>
              <a:t>protecção</a:t>
            </a:r>
            <a:r>
              <a:rPr lang="en-US" sz="2400" dirty="0" smtClean="0"/>
              <a:t> e </a:t>
            </a:r>
            <a:r>
              <a:rPr lang="en-US" sz="2400" dirty="0" err="1" smtClean="0"/>
              <a:t>máscara</a:t>
            </a:r>
            <a:r>
              <a:rPr lang="en-US" sz="2400" dirty="0" smtClean="0"/>
              <a:t> </a:t>
            </a:r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 smtClean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 smtClean="0"/>
              <a:t>Calçado</a:t>
            </a:r>
            <a:r>
              <a:rPr lang="en-US" sz="2400" dirty="0" smtClean="0"/>
              <a:t>: </a:t>
            </a:r>
            <a:r>
              <a:rPr lang="en-US" sz="2400" dirty="0" err="1" smtClean="0"/>
              <a:t>calçar</a:t>
            </a:r>
            <a:r>
              <a:rPr lang="en-US" sz="2400" dirty="0" smtClean="0"/>
              <a:t> </a:t>
            </a:r>
            <a:r>
              <a:rPr lang="en-US" sz="2400" dirty="0" err="1" smtClean="0"/>
              <a:t>botas</a:t>
            </a:r>
            <a:r>
              <a:rPr lang="en-US" sz="2400" dirty="0" smtClean="0"/>
              <a:t> de </a:t>
            </a:r>
            <a:r>
              <a:rPr lang="en-US" sz="2400" dirty="0" err="1" smtClean="0"/>
              <a:t>borracha</a:t>
            </a:r>
            <a:r>
              <a:rPr lang="en-US" sz="2400" dirty="0" smtClean="0"/>
              <a:t> </a:t>
            </a:r>
            <a:r>
              <a:rPr lang="en-US" sz="2400" dirty="0" err="1" smtClean="0"/>
              <a:t>ou</a:t>
            </a:r>
            <a:r>
              <a:rPr lang="en-US" sz="2400" dirty="0" smtClean="0"/>
              <a:t> </a:t>
            </a:r>
            <a:r>
              <a:rPr lang="en-US" sz="2400" dirty="0" err="1" smtClean="0"/>
              <a:t>sapatos</a:t>
            </a:r>
            <a:r>
              <a:rPr lang="en-US" sz="2400" dirty="0" smtClean="0"/>
              <a:t> </a:t>
            </a:r>
            <a:r>
              <a:rPr lang="en-US" sz="2400" dirty="0" err="1" smtClean="0"/>
              <a:t>fechados</a:t>
            </a:r>
            <a:r>
              <a:rPr lang="en-US" sz="2400" dirty="0" smtClean="0"/>
              <a:t>, </a:t>
            </a:r>
            <a:r>
              <a:rPr lang="en-US" sz="2400" dirty="0" err="1" smtClean="0"/>
              <a:t>resistentes</a:t>
            </a:r>
            <a:r>
              <a:rPr lang="en-US" sz="2400" dirty="0" smtClean="0"/>
              <a:t> a </a:t>
            </a:r>
            <a:r>
              <a:rPr lang="en-US" sz="2400" dirty="0" err="1" smtClean="0"/>
              <a:t>perfurações</a:t>
            </a:r>
            <a:r>
              <a:rPr lang="en-US" sz="2400" dirty="0" smtClean="0"/>
              <a:t> e </a:t>
            </a:r>
            <a:r>
              <a:rPr lang="en-US" sz="2400" dirty="0" err="1" smtClean="0"/>
              <a:t>impermeáveis</a:t>
            </a:r>
            <a:endParaRPr lang="en-US" sz="2400" dirty="0" smtClean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4573" y="1336944"/>
            <a:ext cx="808721" cy="80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69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091" y="3544881"/>
            <a:ext cx="2433540" cy="250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2/12: Reunir todo o equipamento 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47765"/>
            <a:ext cx="7066832" cy="4585871"/>
          </a:xfrm>
          <a:noFill/>
        </p:spPr>
        <p:txBody>
          <a:bodyPr/>
          <a:lstStyle/>
          <a:p>
            <a:pPr lvl="1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800" u="sng" dirty="0" smtClean="0"/>
              <a:t>Material para a </a:t>
            </a:r>
            <a:r>
              <a:rPr lang="en-US" sz="2800" u="sng" dirty="0" err="1" smtClean="0"/>
              <a:t>gestão</a:t>
            </a:r>
            <a:r>
              <a:rPr lang="en-US" sz="2800" u="sng" dirty="0" smtClean="0"/>
              <a:t> dos </a:t>
            </a:r>
            <a:r>
              <a:rPr lang="en-US" sz="2800" u="sng" dirty="0" err="1" smtClean="0"/>
              <a:t>resíduos</a:t>
            </a:r>
            <a:r>
              <a:rPr lang="en-US" sz="2800" u="sng" dirty="0" smtClean="0"/>
              <a:t> </a:t>
            </a:r>
            <a:endParaRPr lang="en-US" sz="2800" dirty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 </a:t>
            </a:r>
            <a:r>
              <a:rPr lang="en-US" sz="2400" dirty="0" err="1" smtClean="0"/>
              <a:t>Contentores</a:t>
            </a:r>
            <a:r>
              <a:rPr lang="en-US" sz="2400" dirty="0" smtClean="0"/>
              <a:t> para </a:t>
            </a:r>
            <a:r>
              <a:rPr lang="en-US" sz="2400" dirty="0" err="1" smtClean="0"/>
              <a:t>objectos</a:t>
            </a:r>
            <a:r>
              <a:rPr lang="en-US" sz="2400" dirty="0" smtClean="0"/>
              <a:t> </a:t>
            </a:r>
            <a:r>
              <a:rPr lang="en-US" sz="2400" dirty="0" err="1" smtClean="0"/>
              <a:t>cortantes</a:t>
            </a:r>
            <a:r>
              <a:rPr lang="en-US" sz="2400" dirty="0" smtClean="0"/>
              <a:t> à </a:t>
            </a:r>
            <a:r>
              <a:rPr lang="en-US" sz="2400" dirty="0" err="1" smtClean="0"/>
              <a:t>prova</a:t>
            </a:r>
            <a:r>
              <a:rPr lang="en-US" sz="2400" dirty="0" smtClean="0"/>
              <a:t> de </a:t>
            </a:r>
            <a:r>
              <a:rPr lang="en-US" sz="2400" dirty="0" err="1" smtClean="0"/>
              <a:t>vazamentos</a:t>
            </a:r>
            <a:r>
              <a:rPr lang="en-US" sz="2400" dirty="0" smtClean="0"/>
              <a:t> e </a:t>
            </a:r>
            <a:r>
              <a:rPr lang="en-US" sz="2400" dirty="0" err="1" smtClean="0"/>
              <a:t>resistentes</a:t>
            </a:r>
            <a:r>
              <a:rPr lang="en-US" sz="2400" dirty="0" smtClean="0"/>
              <a:t> a </a:t>
            </a:r>
            <a:r>
              <a:rPr lang="en-US" sz="2400" dirty="0" err="1" smtClean="0"/>
              <a:t>perfurações</a:t>
            </a:r>
            <a:endParaRPr lang="en-US" sz="2400" dirty="0" smtClean="0"/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/>
          </a:p>
          <a:p>
            <a:pPr marL="457200" lvl="1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 smtClean="0"/>
          </a:p>
          <a:p>
            <a:pPr lvl="1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 err="1" smtClean="0"/>
              <a:t>Dois</a:t>
            </a:r>
            <a:r>
              <a:rPr lang="en-US" sz="2400" dirty="0" smtClean="0"/>
              <a:t> </a:t>
            </a:r>
            <a:r>
              <a:rPr lang="en-US" sz="2400" dirty="0" err="1" smtClean="0"/>
              <a:t>sacos</a:t>
            </a:r>
            <a:r>
              <a:rPr lang="en-US" sz="2400" dirty="0" smtClean="0"/>
              <a:t> para </a:t>
            </a:r>
            <a:r>
              <a:rPr lang="en-US" sz="2400" dirty="0" err="1" smtClean="0"/>
              <a:t>resíduos</a:t>
            </a:r>
            <a:r>
              <a:rPr lang="en-US" sz="2400" dirty="0" smtClean="0"/>
              <a:t> </a:t>
            </a:r>
            <a:r>
              <a:rPr lang="en-US" sz="2400" dirty="0" err="1" smtClean="0"/>
              <a:t>infecciosos</a:t>
            </a:r>
            <a:r>
              <a:rPr lang="en-US" sz="2400" dirty="0" smtClean="0"/>
              <a:t> à </a:t>
            </a:r>
            <a:r>
              <a:rPr lang="en-US" sz="2400" dirty="0" err="1" smtClean="0"/>
              <a:t>prova</a:t>
            </a:r>
            <a:r>
              <a:rPr lang="en-US" sz="2400" dirty="0" smtClean="0"/>
              <a:t> de </a:t>
            </a:r>
            <a:r>
              <a:rPr lang="en-US" sz="2400" dirty="0" err="1" smtClean="0"/>
              <a:t>vazamentos</a:t>
            </a:r>
            <a:r>
              <a:rPr lang="en-US" sz="2400" dirty="0" smtClean="0"/>
              <a:t>: um para o material </a:t>
            </a:r>
            <a:r>
              <a:rPr lang="en-US" sz="2400" dirty="0" err="1" smtClean="0"/>
              <a:t>descartável</a:t>
            </a:r>
            <a:r>
              <a:rPr lang="en-US" sz="2400" dirty="0" smtClean="0"/>
              <a:t> (</a:t>
            </a:r>
            <a:r>
              <a:rPr lang="en-US" sz="2800" dirty="0" err="1" smtClean="0"/>
              <a:t>destruição</a:t>
            </a:r>
            <a:r>
              <a:rPr lang="en-US" sz="2400" dirty="0" smtClean="0"/>
              <a:t>) e um para o material </a:t>
            </a:r>
            <a:r>
              <a:rPr lang="en-US" sz="2400" dirty="0" err="1" smtClean="0"/>
              <a:t>reutilizável</a:t>
            </a:r>
            <a:r>
              <a:rPr lang="en-US" sz="2400" dirty="0" smtClean="0"/>
              <a:t> (</a:t>
            </a:r>
            <a:r>
              <a:rPr lang="en-US" sz="2800" dirty="0" err="1" smtClean="0"/>
              <a:t>desinfecção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7304" y="1548792"/>
            <a:ext cx="1343704" cy="134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5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2/12: Reunir todo o equipamento 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5492" y="1346481"/>
            <a:ext cx="5704764" cy="4555093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As </a:t>
            </a:r>
            <a:r>
              <a:rPr lang="en-US" sz="2400" dirty="0" err="1" smtClean="0">
                <a:solidFill>
                  <a:schemeClr val="tx1"/>
                </a:solidFill>
              </a:rPr>
              <a:t>soluções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desinfectantes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devem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ser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preparadas</a:t>
            </a:r>
            <a:r>
              <a:rPr lang="en-US" sz="2400" dirty="0" smtClean="0">
                <a:solidFill>
                  <a:schemeClr val="tx1"/>
                </a:solidFill>
              </a:rPr>
              <a:t> no </a:t>
            </a:r>
            <a:r>
              <a:rPr lang="en-US" sz="2400" dirty="0" err="1" smtClean="0">
                <a:solidFill>
                  <a:schemeClr val="tx1"/>
                </a:solidFill>
              </a:rPr>
              <a:t>próprio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dia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/>
              <a:t>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cloro</a:t>
            </a:r>
            <a:r>
              <a:rPr lang="en-US" sz="2400" dirty="0" smtClean="0"/>
              <a:t> a 0,05</a:t>
            </a:r>
            <a:r>
              <a:rPr lang="en-US" sz="2400" dirty="0"/>
              <a:t>% </a:t>
            </a:r>
            <a:r>
              <a:rPr lang="en-US" sz="2400" dirty="0" smtClean="0"/>
              <a:t>para a </a:t>
            </a:r>
            <a:r>
              <a:rPr lang="en-US" sz="2400" dirty="0" err="1" smtClean="0"/>
              <a:t>higiene</a:t>
            </a:r>
            <a:r>
              <a:rPr lang="en-US" sz="2400" dirty="0" smtClean="0"/>
              <a:t> das </a:t>
            </a:r>
            <a:r>
              <a:rPr lang="en-US" sz="2400" dirty="0" err="1" smtClean="0"/>
              <a:t>mãos</a:t>
            </a:r>
            <a:endParaRPr lang="en-US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/>
              <a:t>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cloro</a:t>
            </a:r>
            <a:r>
              <a:rPr lang="en-US" sz="2400" dirty="0" smtClean="0"/>
              <a:t> a 0,5</a:t>
            </a:r>
            <a:r>
              <a:rPr lang="en-US" sz="2400" dirty="0"/>
              <a:t>% </a:t>
            </a:r>
            <a:r>
              <a:rPr lang="en-US" sz="2400" dirty="0" smtClean="0"/>
              <a:t>para a </a:t>
            </a:r>
            <a:r>
              <a:rPr lang="en-US" sz="2400" dirty="0" err="1" smtClean="0"/>
              <a:t>desinfecção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objectos</a:t>
            </a:r>
            <a:r>
              <a:rPr lang="en-US" sz="2400" dirty="0" smtClean="0"/>
              <a:t> e </a:t>
            </a:r>
            <a:r>
              <a:rPr lang="en-US" sz="2400" dirty="0" err="1" smtClean="0"/>
              <a:t>superfícies</a:t>
            </a:r>
            <a:endParaRPr lang="en-US" sz="2400" dirty="0"/>
          </a:p>
        </p:txBody>
      </p:sp>
      <p:pic>
        <p:nvPicPr>
          <p:cNvPr id="4" name="Picture 2" descr="D:\@A-Datas130203\1 EBOLA\@Ebola Marburg SOPs\Protocole Enterrements\BackS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88" y="2358228"/>
            <a:ext cx="2518722" cy="37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@A-Datas130203\1 EBOLA\@Ebola Marburg SOPs\Protocole Enterrements\HanSpray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94" y="1492898"/>
            <a:ext cx="1010404" cy="16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2/12: Reunir todo o equipamento necessário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546" y="979686"/>
            <a:ext cx="8598090" cy="1015663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sz="2000" dirty="0" err="1" smtClean="0"/>
              <a:t>Os</a:t>
            </a:r>
            <a:r>
              <a:rPr lang="en-GB" sz="2000" dirty="0" smtClean="0"/>
              <a:t> </a:t>
            </a:r>
            <a:r>
              <a:rPr lang="en-GB" sz="2000" dirty="0" err="1" smtClean="0"/>
              <a:t>montantes</a:t>
            </a:r>
            <a:r>
              <a:rPr lang="en-GB" sz="2000" dirty="0" smtClean="0"/>
              <a:t> </a:t>
            </a:r>
            <a:r>
              <a:rPr lang="en-GB" sz="2000" dirty="0" err="1" smtClean="0"/>
              <a:t>aproximados</a:t>
            </a:r>
            <a:r>
              <a:rPr lang="en-GB" sz="2000" dirty="0" smtClean="0"/>
              <a:t> </a:t>
            </a:r>
            <a:r>
              <a:rPr lang="en-GB" sz="2000" dirty="0" err="1" smtClean="0"/>
              <a:t>necessários</a:t>
            </a:r>
            <a:r>
              <a:rPr lang="en-GB" sz="2000" dirty="0" smtClean="0"/>
              <a:t> para </a:t>
            </a:r>
            <a:r>
              <a:rPr lang="en-GB" sz="2000" dirty="0" err="1" smtClean="0"/>
              <a:t>preparar</a:t>
            </a:r>
            <a:r>
              <a:rPr lang="en-GB" sz="2000" dirty="0" smtClean="0"/>
              <a:t> </a:t>
            </a:r>
            <a:r>
              <a:rPr lang="en-GB" sz="2000" dirty="0" err="1" smtClean="0"/>
              <a:t>soluções</a:t>
            </a:r>
            <a:r>
              <a:rPr lang="en-GB" sz="2000" dirty="0" smtClean="0"/>
              <a:t> de </a:t>
            </a:r>
            <a:r>
              <a:rPr lang="en-GB" sz="2000" dirty="0" err="1" smtClean="0"/>
              <a:t>cloro</a:t>
            </a:r>
            <a:r>
              <a:rPr lang="en-GB" sz="2000" dirty="0" smtClean="0"/>
              <a:t> a 0,05</a:t>
            </a:r>
            <a:r>
              <a:rPr lang="en-GB" sz="2000" dirty="0"/>
              <a:t>% </a:t>
            </a:r>
            <a:r>
              <a:rPr lang="en-GB" sz="2000" dirty="0" smtClean="0"/>
              <a:t>e 0,5</a:t>
            </a:r>
            <a:r>
              <a:rPr lang="en-GB" sz="2000" dirty="0"/>
              <a:t>% </a:t>
            </a:r>
            <a:r>
              <a:rPr lang="en-GB" sz="2000" dirty="0" smtClean="0"/>
              <a:t>para </a:t>
            </a:r>
            <a:r>
              <a:rPr lang="en-GB" sz="2000" dirty="0" err="1" smtClean="0"/>
              <a:t>vários</a:t>
            </a:r>
            <a:r>
              <a:rPr lang="en-GB" sz="2000" dirty="0" smtClean="0"/>
              <a:t> </a:t>
            </a:r>
            <a:r>
              <a:rPr lang="en-GB" sz="2000" dirty="0" err="1" smtClean="0"/>
              <a:t>compostos</a:t>
            </a:r>
            <a:r>
              <a:rPr lang="en-GB" sz="2000" dirty="0" smtClean="0"/>
              <a:t> </a:t>
            </a:r>
            <a:r>
              <a:rPr lang="en-GB" sz="2000" dirty="0" err="1" smtClean="0"/>
              <a:t>que</a:t>
            </a:r>
            <a:r>
              <a:rPr lang="en-GB" sz="2000" dirty="0" smtClean="0"/>
              <a:t> </a:t>
            </a:r>
            <a:r>
              <a:rPr lang="en-GB" sz="2000" dirty="0" err="1" smtClean="0"/>
              <a:t>libertam</a:t>
            </a:r>
            <a:r>
              <a:rPr lang="en-GB" sz="2000" dirty="0" smtClean="0"/>
              <a:t> </a:t>
            </a:r>
            <a:r>
              <a:rPr lang="en-GB" sz="2000" dirty="0" err="1" smtClean="0"/>
              <a:t>cloro</a:t>
            </a:r>
            <a:r>
              <a:rPr lang="en-GB" sz="2000" dirty="0" smtClean="0"/>
              <a:t> </a:t>
            </a:r>
            <a:r>
              <a:rPr lang="en-GB" sz="2000" dirty="0" err="1" smtClean="0"/>
              <a:t>disponíveis</a:t>
            </a:r>
            <a:r>
              <a:rPr lang="en-GB" sz="2000" dirty="0" smtClean="0"/>
              <a:t> no </a:t>
            </a:r>
            <a:r>
              <a:rPr lang="en-GB" sz="2000" dirty="0" err="1" smtClean="0"/>
              <a:t>mercado</a:t>
            </a:r>
            <a:r>
              <a:rPr lang="en-GB" sz="2000" dirty="0" smtClean="0"/>
              <a:t> </a:t>
            </a:r>
            <a:r>
              <a:rPr lang="en-GB" sz="2000" dirty="0" err="1" smtClean="0"/>
              <a:t>encontram</a:t>
            </a:r>
            <a:r>
              <a:rPr lang="en-GB" sz="2000" dirty="0" smtClean="0"/>
              <a:t>-se </a:t>
            </a:r>
            <a:r>
              <a:rPr lang="en-GB" sz="2000" dirty="0" err="1" smtClean="0"/>
              <a:t>indicados</a:t>
            </a:r>
            <a:r>
              <a:rPr lang="en-GB" sz="2000" dirty="0" smtClean="0"/>
              <a:t> no </a:t>
            </a:r>
            <a:r>
              <a:rPr lang="en-GB" sz="2000" dirty="0" err="1" smtClean="0"/>
              <a:t>quadro</a:t>
            </a:r>
            <a:r>
              <a:rPr lang="en-GB" sz="2000" dirty="0" smtClean="0"/>
              <a:t> </a:t>
            </a:r>
            <a:r>
              <a:rPr lang="en-GB" sz="2000" dirty="0" err="1" smtClean="0"/>
              <a:t>abaixo</a:t>
            </a:r>
            <a:r>
              <a:rPr lang="en-GB" sz="2000" dirty="0" smtClean="0"/>
              <a:t>:</a:t>
            </a:r>
            <a:endParaRPr lang="en-GB" sz="2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433552"/>
              </p:ext>
            </p:extLst>
          </p:nvPr>
        </p:nvGraphicFramePr>
        <p:xfrm>
          <a:off x="327019" y="2105239"/>
          <a:ext cx="8598089" cy="391661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{C083E6E3-FA7D-4D7B-A595-EF9225AFEA82}</a:tableStyleId>
              </a:tblPr>
              <a:tblGrid>
                <a:gridCol w="1478632"/>
                <a:gridCol w="1319514"/>
                <a:gridCol w="2947560"/>
                <a:gridCol w="2852383"/>
              </a:tblGrid>
              <a:tr h="806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Produto</a:t>
                      </a:r>
                      <a:endParaRPr lang="en-GB" sz="1800" noProof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Cloro</a:t>
                      </a:r>
                      <a:r>
                        <a:rPr lang="en-GB" sz="180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aseline="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disponível</a:t>
                      </a:r>
                      <a:endParaRPr lang="en-GB" sz="1800" noProof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 </a:t>
                      </a: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diluir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</a:t>
                      </a: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obter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0,05</a:t>
                      </a:r>
                      <a:r>
                        <a:rPr lang="en-GB" sz="18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(0,5 g/l </a:t>
                      </a: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ppm)</a:t>
                      </a:r>
                      <a:endParaRPr lang="en-GB" sz="18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Como </a:t>
                      </a: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diluir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para </a:t>
                      </a: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obter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0,5% (5 </a:t>
                      </a:r>
                      <a:r>
                        <a:rPr lang="en-GB" sz="18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g/l </a:t>
                      </a:r>
                      <a:r>
                        <a:rPr lang="en-GB" sz="1800" noProof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 </a:t>
                      </a:r>
                      <a:r>
                        <a:rPr lang="en-GB" sz="18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ppm)</a:t>
                      </a:r>
                      <a:endParaRPr lang="en-GB" sz="18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4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Hipoclorito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sódio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líquido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lixívia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GB" sz="1800" b="1" noProof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GB" sz="1800" b="1" noProof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(1: 100)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baseline="0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Adicio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nar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litro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solução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à</a:t>
                      </a:r>
                      <a:r>
                        <a:rPr lang="en-GB" sz="1800" b="1" baseline="0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base de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lixívia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1:10 a 9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litros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água</a:t>
                      </a:r>
                      <a:endParaRPr lang="en-GB" sz="1800" b="1" noProof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noProof="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(1:10)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Adicionar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litro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lixívia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9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litros</a:t>
                      </a:r>
                      <a:r>
                        <a:rPr lang="en-GB" sz="1800" b="1" noProof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800" b="1" noProof="0" dirty="0" err="1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água</a:t>
                      </a:r>
                      <a:endParaRPr lang="en-GB" sz="1800" b="1" noProof="0" dirty="0" smtClean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800" b="1" noProof="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40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noProof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800" noProof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b="1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Para </a:t>
                      </a:r>
                      <a:r>
                        <a:rPr lang="en-GB" sz="1800" b="1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desinfectar</a:t>
                      </a:r>
                      <a:r>
                        <a:rPr lang="en-GB" sz="1800" b="1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Mãos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com </a:t>
                      </a: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luvas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Mãos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nuas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pele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Para </a:t>
                      </a:r>
                      <a:r>
                        <a:rPr lang="en-GB" sz="180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desinfectar</a:t>
                      </a:r>
                      <a:r>
                        <a:rPr lang="en-GB" sz="180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Excreções</a:t>
                      </a:r>
                      <a:endParaRPr lang="en-GB" sz="1800" b="0" noProof="0" dirty="0" smtClean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Derrames</a:t>
                      </a:r>
                      <a:endParaRPr lang="en-GB" sz="1800" b="0" noProof="0" dirty="0" smtClean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Luvas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exteriores</a:t>
                      </a:r>
                      <a:endParaRPr lang="en-GB" sz="1800" b="0" noProof="0" dirty="0" smtClean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Luvas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borracha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GB" sz="1800" b="0" noProof="0" dirty="0" err="1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avental</a:t>
                      </a:r>
                      <a:r>
                        <a:rPr lang="en-GB" sz="1800" b="0" noProof="0" dirty="0" smtClean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endParaRPr lang="en-GB" sz="1800" noProof="0" dirty="0">
                        <a:solidFill>
                          <a:sysClr val="windowText" lastClr="000000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35627" marR="3562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22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GB" sz="2000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5" y="519112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US" sz="4400" dirty="0" smtClean="0">
                <a:latin typeface="+mj-lt"/>
              </a:rPr>
              <a:t>O </a:t>
            </a:r>
            <a:r>
              <a:rPr lang="en-US" sz="4400" dirty="0" err="1" smtClean="0">
                <a:latin typeface="+mj-lt"/>
              </a:rPr>
              <a:t>enterro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seguro</a:t>
            </a:r>
            <a:r>
              <a:rPr lang="en-US" sz="4400" dirty="0" smtClean="0">
                <a:latin typeface="+mj-lt"/>
              </a:rPr>
              <a:t> de </a:t>
            </a:r>
            <a:r>
              <a:rPr lang="en-US" sz="4400" dirty="0" err="1" smtClean="0">
                <a:latin typeface="+mj-lt"/>
              </a:rPr>
              <a:t>doentes</a:t>
            </a:r>
            <a:r>
              <a:rPr lang="en-US" sz="4400" dirty="0" smtClean="0">
                <a:latin typeface="+mj-lt"/>
              </a:rPr>
              <a:t> com </a:t>
            </a:r>
            <a:r>
              <a:rPr lang="en-US" sz="4400" dirty="0" err="1" smtClean="0">
                <a:latin typeface="+mj-lt"/>
              </a:rPr>
              <a:t>Ébola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em</a:t>
            </a:r>
            <a:r>
              <a:rPr lang="en-US" sz="4400" dirty="0" smtClean="0">
                <a:latin typeface="+mj-lt"/>
              </a:rPr>
              <a:t> 12 </a:t>
            </a:r>
            <a:r>
              <a:rPr lang="en-US" sz="4400" dirty="0" err="1" smtClean="0">
                <a:latin typeface="+mj-lt"/>
              </a:rPr>
              <a:t>passos</a:t>
            </a:r>
            <a:endParaRPr lang="en-US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3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3469094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Chegada</a:t>
            </a:r>
            <a:r>
              <a:rPr lang="en-US" sz="4000" dirty="0" smtClean="0">
                <a:latin typeface="+mj-lt"/>
                <a:cs typeface="Calibri" pitchFamily="34" charset="0"/>
              </a:rPr>
              <a:t>: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preparar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enterro</a:t>
            </a:r>
            <a:r>
              <a:rPr lang="en-US" sz="4000" dirty="0" smtClean="0">
                <a:latin typeface="+mj-lt"/>
                <a:cs typeface="Calibri" pitchFamily="34" charset="0"/>
              </a:rPr>
              <a:t> com a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família</a:t>
            </a:r>
            <a:r>
              <a:rPr lang="en-US" sz="4000" dirty="0" smtClean="0">
                <a:latin typeface="+mj-lt"/>
                <a:cs typeface="Calibri" pitchFamily="34" charset="0"/>
              </a:rPr>
              <a:t> e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avaliar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os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riscos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67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noProof="0" dirty="0" err="1" smtClean="0">
                <a:effectLst/>
              </a:rPr>
              <a:t>Passo</a:t>
            </a:r>
            <a:r>
              <a:rPr lang="en-US" sz="3200" b="1" noProof="0" dirty="0" smtClean="0">
                <a:effectLst/>
              </a:rPr>
              <a:t> </a:t>
            </a:r>
            <a:r>
              <a:rPr lang="en-US" sz="3200" b="1" dirty="0" smtClean="0">
                <a:effectLst/>
              </a:rPr>
              <a:t>3/12: </a:t>
            </a:r>
            <a:r>
              <a:rPr lang="en-US" sz="3200" b="1" dirty="0" err="1" smtClean="0">
                <a:effectLst/>
              </a:rPr>
              <a:t>Chegada</a:t>
            </a:r>
            <a:r>
              <a:rPr lang="en-US" sz="3200" b="1" dirty="0" smtClean="0">
                <a:effectLst/>
              </a:rPr>
              <a:t>: </a:t>
            </a:r>
            <a:r>
              <a:rPr lang="en-US" sz="3200" b="1" dirty="0" err="1" smtClean="0">
                <a:effectLst/>
              </a:rPr>
              <a:t>conversa</a:t>
            </a:r>
            <a:r>
              <a:rPr lang="en-US" sz="3200" b="1" dirty="0" smtClean="0">
                <a:effectLst/>
              </a:rPr>
              <a:t> com a </a:t>
            </a:r>
            <a:r>
              <a:rPr lang="en-US" sz="3200" b="1" dirty="0" err="1" smtClean="0">
                <a:effectLst/>
              </a:rPr>
              <a:t>família</a:t>
            </a:r>
            <a:endParaRPr lang="en-US" sz="2800" b="1" noProof="0" dirty="0" smtClean="0">
              <a:effectLst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866" y="791105"/>
            <a:ext cx="8752710" cy="5355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8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9144000" cy="844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600" kern="0" dirty="0" err="1" smtClean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Objectivo</a:t>
            </a:r>
            <a:r>
              <a:rPr lang="en-US" sz="3600" kern="0" dirty="0" smtClean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geral</a:t>
            </a:r>
            <a:endParaRPr lang="en-US" sz="3600" kern="0" dirty="0" smtClean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1023753"/>
            <a:ext cx="9260958" cy="1981717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Garantir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que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as </a:t>
            </a:r>
            <a:r>
              <a:rPr lang="en-US" sz="2800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equipas</a:t>
            </a:r>
            <a:r>
              <a:rPr lang="en-US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de </a:t>
            </a:r>
            <a:r>
              <a:rPr lang="en-US" sz="2800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Gestão</a:t>
            </a:r>
            <a:r>
              <a:rPr lang="en-US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de </a:t>
            </a:r>
            <a:r>
              <a:rPr lang="en-US" sz="2800" kern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Cadáveres</a:t>
            </a:r>
            <a:r>
              <a:rPr lang="en-US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(GC)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saibam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como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realizar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e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realizem</a:t>
            </a:r>
            <a:r>
              <a:rPr lang="en-US" sz="2800" kern="0" dirty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de forma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segura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o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enterro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de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doentes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que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faleceram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devido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a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doença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suspeita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ou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confirmada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por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vírus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Marburgo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ou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Ébola</a:t>
            </a:r>
            <a:endParaRPr lang="en-US" sz="2400" kern="0" dirty="0" smtClean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3346216"/>
            <a:ext cx="9144000" cy="8445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6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</a:t>
            </a:r>
            <a:r>
              <a:rPr lang="en-US" sz="3600" kern="0" dirty="0" err="1" smtClean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Objectivo</a:t>
            </a:r>
            <a:r>
              <a:rPr lang="en-US" sz="3600" kern="0" dirty="0" smtClean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 </a:t>
            </a:r>
            <a:r>
              <a:rPr lang="en-US" sz="3600" kern="0" dirty="0" err="1" smtClean="0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intermédio</a:t>
            </a:r>
            <a:r>
              <a:rPr lang="en-US" sz="36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16958" y="4124903"/>
            <a:ext cx="9144000" cy="1481999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1E7FB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Enumeração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e </a:t>
            </a:r>
            <a:r>
              <a:rPr lang="en-US" sz="2800" kern="0" dirty="0" err="1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compreensão</a:t>
            </a:r>
            <a:r>
              <a:rPr lang="en-US" sz="2800" kern="0" dirty="0" smtClean="0">
                <a:solidFill>
                  <a:schemeClr val="tx1"/>
                </a:solidFill>
                <a:effectLst/>
                <a:cs typeface="Calibri" panose="020F0502020204030204" pitchFamily="34" charset="0"/>
              </a:rPr>
              <a:t> dos </a:t>
            </a:r>
            <a:r>
              <a:rPr lang="en-GB" sz="2800" dirty="0" smtClean="0">
                <a:solidFill>
                  <a:schemeClr val="tx1"/>
                </a:solidFill>
              </a:rPr>
              <a:t>doze </a:t>
            </a:r>
            <a:r>
              <a:rPr lang="en-GB" sz="2800" dirty="0" err="1" smtClean="0">
                <a:solidFill>
                  <a:schemeClr val="tx1"/>
                </a:solidFill>
              </a:rPr>
              <a:t>passos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que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descrevem</a:t>
            </a:r>
            <a:r>
              <a:rPr lang="en-GB" sz="2800" dirty="0" smtClean="0">
                <a:solidFill>
                  <a:schemeClr val="tx1"/>
                </a:solidFill>
              </a:rPr>
              <a:t> as </a:t>
            </a:r>
            <a:r>
              <a:rPr lang="en-GB" sz="2800" dirty="0" err="1" smtClean="0">
                <a:solidFill>
                  <a:schemeClr val="tx1"/>
                </a:solidFill>
              </a:rPr>
              <a:t>diferentes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fases</a:t>
            </a:r>
            <a:r>
              <a:rPr lang="en-GB" sz="2800" dirty="0" smtClean="0">
                <a:solidFill>
                  <a:schemeClr val="tx1"/>
                </a:solidFill>
              </a:rPr>
              <a:t> do </a:t>
            </a:r>
            <a:r>
              <a:rPr lang="en-GB" sz="2800" dirty="0" err="1" smtClean="0">
                <a:solidFill>
                  <a:schemeClr val="tx1"/>
                </a:solidFill>
              </a:rPr>
              <a:t>enterro</a:t>
            </a:r>
            <a:r>
              <a:rPr lang="en-GB" sz="2800" dirty="0" smtClean="0">
                <a:solidFill>
                  <a:schemeClr val="tx1"/>
                </a:solidFill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</a:rPr>
              <a:t>seguro</a:t>
            </a:r>
            <a:r>
              <a:rPr lang="en-GB" sz="2800" dirty="0" smtClean="0">
                <a:solidFill>
                  <a:schemeClr val="tx1"/>
                </a:solidFill>
              </a:rPr>
              <a:t> de </a:t>
            </a:r>
            <a:r>
              <a:rPr lang="en-GB" sz="2800" dirty="0" err="1" smtClean="0">
                <a:solidFill>
                  <a:schemeClr val="tx1"/>
                </a:solidFill>
              </a:rPr>
              <a:t>doentes</a:t>
            </a:r>
            <a:r>
              <a:rPr lang="en-GB" sz="2800" dirty="0" smtClean="0">
                <a:solidFill>
                  <a:schemeClr val="tx1"/>
                </a:solidFill>
              </a:rPr>
              <a:t> com </a:t>
            </a:r>
            <a:r>
              <a:rPr lang="en-GB" sz="2800" dirty="0" err="1" smtClean="0">
                <a:solidFill>
                  <a:schemeClr val="tx1"/>
                </a:solidFill>
              </a:rPr>
              <a:t>DVE</a:t>
            </a:r>
            <a:endParaRPr lang="en-US" sz="2400" kern="0" dirty="0" smtClean="0">
              <a:solidFill>
                <a:schemeClr val="tx1"/>
              </a:solidFill>
              <a:effectLst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5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noProof="0" dirty="0" smtClean="0">
                <a:effectLst/>
              </a:rPr>
              <a:t>Step </a:t>
            </a:r>
            <a:r>
              <a:rPr lang="en-US" sz="3200" b="1" dirty="0" smtClean="0">
                <a:effectLst/>
              </a:rPr>
              <a:t>3/12: </a:t>
            </a:r>
            <a:r>
              <a:rPr lang="en-US" sz="3200" b="1" dirty="0" err="1" smtClean="0">
                <a:effectLst/>
              </a:rPr>
              <a:t>Chegada</a:t>
            </a:r>
            <a:r>
              <a:rPr lang="en-US" sz="3200" b="1" dirty="0" smtClean="0">
                <a:effectLst/>
              </a:rPr>
              <a:t>: </a:t>
            </a:r>
            <a:r>
              <a:rPr lang="en-US" sz="3200" b="1" dirty="0" err="1" smtClean="0">
                <a:effectLst/>
              </a:rPr>
              <a:t>conversa</a:t>
            </a:r>
            <a:r>
              <a:rPr lang="en-US" sz="3200" b="1" dirty="0" smtClean="0">
                <a:effectLst/>
              </a:rPr>
              <a:t> com a </a:t>
            </a:r>
            <a:r>
              <a:rPr lang="en-US" sz="3200" b="1" dirty="0" err="1" smtClean="0">
                <a:effectLst/>
              </a:rPr>
              <a:t>família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5223" y="958966"/>
            <a:ext cx="8620041" cy="5355312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/>
              <a:t>Chegada</a:t>
            </a:r>
            <a:r>
              <a:rPr lang="en-US" sz="2400" dirty="0" smtClean="0"/>
              <a:t> da </a:t>
            </a:r>
            <a:r>
              <a:rPr lang="en-US" sz="2400" dirty="0" err="1" smtClean="0"/>
              <a:t>equipa</a:t>
            </a:r>
            <a:r>
              <a:rPr lang="en-US" sz="2400" dirty="0" smtClean="0"/>
              <a:t> de </a:t>
            </a:r>
            <a:r>
              <a:rPr lang="en-US" sz="2400" dirty="0" err="1" smtClean="0"/>
              <a:t>Gestão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Cadáveres</a:t>
            </a:r>
            <a:r>
              <a:rPr lang="en-US" sz="24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À </a:t>
            </a:r>
            <a:r>
              <a:rPr lang="en-US" sz="2400" dirty="0" err="1" smtClean="0"/>
              <a:t>chegada</a:t>
            </a:r>
            <a:r>
              <a:rPr lang="en-US" sz="2400" dirty="0" smtClean="0"/>
              <a:t>, a </a:t>
            </a:r>
            <a:r>
              <a:rPr lang="en-US" sz="2400" dirty="0" err="1" smtClean="0"/>
              <a:t>equipa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deve</a:t>
            </a:r>
            <a:r>
              <a:rPr lang="en-US" sz="2400" dirty="0" smtClean="0"/>
              <a:t> </a:t>
            </a:r>
            <a:r>
              <a:rPr lang="en-US" sz="2400" dirty="0" err="1" smtClean="0"/>
              <a:t>estar</a:t>
            </a:r>
            <a:r>
              <a:rPr lang="en-US" sz="2400" dirty="0" smtClean="0"/>
              <a:t> </a:t>
            </a:r>
            <a:r>
              <a:rPr lang="en-US" sz="2400" dirty="0" err="1" smtClean="0"/>
              <a:t>vestida</a:t>
            </a:r>
            <a:r>
              <a:rPr lang="en-US" sz="2400" dirty="0" smtClean="0"/>
              <a:t> com o </a:t>
            </a:r>
            <a:r>
              <a:rPr lang="en-US" sz="2400" dirty="0" err="1" smtClean="0"/>
              <a:t>EPI</a:t>
            </a:r>
            <a:r>
              <a:rPr lang="en-US" sz="2400" dirty="0" smtClean="0"/>
              <a:t>.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/>
              <a:t>Cumprimentar</a:t>
            </a:r>
            <a:r>
              <a:rPr lang="en-US" sz="2400" dirty="0" smtClean="0"/>
              <a:t> a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 e </a:t>
            </a:r>
            <a:r>
              <a:rPr lang="en-US" sz="2400" dirty="0" err="1" smtClean="0"/>
              <a:t>apresentar</a:t>
            </a:r>
            <a:r>
              <a:rPr lang="en-US" sz="2400" dirty="0" smtClean="0"/>
              <a:t> as </a:t>
            </a:r>
            <a:r>
              <a:rPr lang="en-US" sz="2400" dirty="0" err="1" smtClean="0"/>
              <a:t>condolências</a:t>
            </a:r>
            <a:r>
              <a:rPr lang="en-US" sz="2400" dirty="0" smtClean="0"/>
              <a:t> antes de </a:t>
            </a:r>
            <a:r>
              <a:rPr lang="en-US" sz="2400" dirty="0" err="1" smtClean="0"/>
              <a:t>começar</a:t>
            </a:r>
            <a:r>
              <a:rPr lang="en-US" sz="2400" dirty="0" smtClean="0"/>
              <a:t> a </a:t>
            </a:r>
            <a:r>
              <a:rPr lang="en-US" sz="2400" dirty="0" err="1" smtClean="0"/>
              <a:t>descarregar</a:t>
            </a:r>
            <a:r>
              <a:rPr lang="en-US" sz="2400" dirty="0" smtClean="0"/>
              <a:t> o material </a:t>
            </a:r>
            <a:r>
              <a:rPr lang="en-US" sz="2400" dirty="0" err="1" smtClean="0"/>
              <a:t>necessário</a:t>
            </a:r>
            <a:r>
              <a:rPr lang="en-US" sz="2400" dirty="0" smtClean="0"/>
              <a:t> dos </a:t>
            </a:r>
            <a:r>
              <a:rPr lang="en-US" sz="2400" dirty="0" err="1" smtClean="0"/>
              <a:t>carros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/>
              <a:t>p</a:t>
            </a:r>
            <a:r>
              <a:rPr lang="en-US" sz="2400" dirty="0" err="1" smtClean="0"/>
              <a:t>edir</a:t>
            </a:r>
            <a:r>
              <a:rPr lang="en-US" sz="2400" dirty="0" smtClean="0"/>
              <a:t> </a:t>
            </a:r>
            <a:r>
              <a:rPr lang="en-US" sz="2400" dirty="0" err="1" smtClean="0"/>
              <a:t>respeitosamente</a:t>
            </a:r>
            <a:r>
              <a:rPr lang="en-US" sz="2400" dirty="0" smtClean="0"/>
              <a:t> para </a:t>
            </a:r>
            <a:r>
              <a:rPr lang="en-US" sz="2400" dirty="0" err="1" smtClean="0"/>
              <a:t>falar</a:t>
            </a:r>
            <a:r>
              <a:rPr lang="en-US" sz="2400" dirty="0" smtClean="0"/>
              <a:t> com um </a:t>
            </a:r>
            <a:r>
              <a:rPr lang="en-US" sz="2400" dirty="0" err="1" smtClean="0"/>
              <a:t>representante</a:t>
            </a:r>
            <a:r>
              <a:rPr lang="en-US" sz="2400" dirty="0" smtClean="0"/>
              <a:t> da </a:t>
            </a:r>
            <a:r>
              <a:rPr lang="en-US" sz="2400" dirty="0" err="1" smtClean="0"/>
              <a:t>família</a:t>
            </a:r>
            <a:endParaRPr lang="en-US" sz="24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/>
              <a:t>Conversar</a:t>
            </a:r>
            <a:r>
              <a:rPr lang="en-US" sz="2400" dirty="0" smtClean="0"/>
              <a:t> com a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 </a:t>
            </a:r>
            <a:r>
              <a:rPr lang="en-US" sz="2400" dirty="0" err="1" smtClean="0"/>
              <a:t>sobre</a:t>
            </a:r>
            <a:r>
              <a:rPr lang="en-US" sz="2400" dirty="0" smtClean="0"/>
              <a:t> a </a:t>
            </a:r>
            <a:r>
              <a:rPr lang="en-US" sz="2400" dirty="0" err="1" smtClean="0"/>
              <a:t>organização</a:t>
            </a:r>
            <a:r>
              <a:rPr lang="en-US" sz="2400" dirty="0" smtClean="0"/>
              <a:t> da </a:t>
            </a:r>
            <a:r>
              <a:rPr lang="en-US" sz="2400" dirty="0" err="1" smtClean="0"/>
              <a:t>recolha</a:t>
            </a:r>
            <a:r>
              <a:rPr lang="en-US" sz="2400" dirty="0" smtClean="0"/>
              <a:t> do </a:t>
            </a:r>
            <a:r>
              <a:rPr lang="en-US" sz="2400" dirty="0" err="1" smtClean="0"/>
              <a:t>corpo</a:t>
            </a:r>
            <a:r>
              <a:rPr lang="en-US" sz="2400" dirty="0" smtClean="0"/>
              <a:t> e </a:t>
            </a:r>
            <a:r>
              <a:rPr lang="en-US" sz="2400" dirty="0" err="1" smtClean="0"/>
              <a:t>explicar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procedimentos</a:t>
            </a:r>
            <a:r>
              <a:rPr lang="en-US" sz="2400" dirty="0" smtClean="0"/>
              <a:t> de </a:t>
            </a:r>
            <a:r>
              <a:rPr lang="en-US" sz="2400" dirty="0" err="1" smtClean="0"/>
              <a:t>segurança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deverão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seguidos</a:t>
            </a:r>
            <a:r>
              <a:rPr lang="en-US" sz="2400" dirty="0" smtClean="0"/>
              <a:t>; </a:t>
            </a:r>
            <a:r>
              <a:rPr lang="en-US" sz="2400" dirty="0" err="1" smtClean="0"/>
              <a:t>assegurar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a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 </a:t>
            </a:r>
            <a:r>
              <a:rPr lang="en-US" sz="2400" dirty="0" err="1" smtClean="0"/>
              <a:t>tenha</a:t>
            </a:r>
            <a:r>
              <a:rPr lang="en-US" sz="2400" dirty="0" smtClean="0"/>
              <a:t> </a:t>
            </a:r>
            <a:r>
              <a:rPr lang="en-US" sz="2400" dirty="0" err="1" smtClean="0"/>
              <a:t>percebido</a:t>
            </a:r>
            <a:r>
              <a:rPr lang="en-US" sz="2400" dirty="0" smtClean="0"/>
              <a:t> o </a:t>
            </a:r>
            <a:r>
              <a:rPr lang="en-US" sz="2400" dirty="0" err="1" smtClean="0"/>
              <a:t>procedimento</a:t>
            </a:r>
            <a:r>
              <a:rPr lang="en-US" sz="2400" dirty="0" smtClean="0"/>
              <a:t> e </a:t>
            </a:r>
            <a:r>
              <a:rPr lang="en-US" sz="2400" dirty="0" err="1" smtClean="0"/>
              <a:t>obter</a:t>
            </a:r>
            <a:r>
              <a:rPr lang="en-US" sz="2400" dirty="0" smtClean="0"/>
              <a:t> o </a:t>
            </a:r>
            <a:r>
              <a:rPr lang="en-US" sz="2400" dirty="0" err="1" smtClean="0"/>
              <a:t>acordo</a:t>
            </a:r>
            <a:r>
              <a:rPr lang="en-US" sz="2400" dirty="0" smtClean="0"/>
              <a:t> formal do </a:t>
            </a:r>
            <a:r>
              <a:rPr lang="en-US" sz="2400" dirty="0" err="1" smtClean="0"/>
              <a:t>representante</a:t>
            </a:r>
            <a:r>
              <a:rPr lang="en-US" sz="2400" dirty="0" smtClean="0"/>
              <a:t> da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 antes de </a:t>
            </a:r>
            <a:r>
              <a:rPr lang="en-US" sz="2400" dirty="0" err="1" smtClean="0"/>
              <a:t>avançar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01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err="1" smtClean="0">
                <a:effectLst/>
              </a:rPr>
              <a:t>Passo</a:t>
            </a:r>
            <a:r>
              <a:rPr lang="en-US" sz="3200" b="1" dirty="0" smtClean="0">
                <a:effectLst/>
              </a:rPr>
              <a:t> 3/12: </a:t>
            </a:r>
            <a:r>
              <a:rPr lang="en-US" sz="3200" b="1" dirty="0" err="1" smtClean="0">
                <a:effectLst/>
              </a:rPr>
              <a:t>Chegada</a:t>
            </a:r>
            <a:r>
              <a:rPr lang="en-US" sz="3200" b="1" dirty="0" smtClean="0">
                <a:effectLst/>
              </a:rPr>
              <a:t>: </a:t>
            </a:r>
            <a:r>
              <a:rPr lang="en-US" sz="3200" b="1" dirty="0" err="1" smtClean="0">
                <a:effectLst/>
              </a:rPr>
              <a:t>conversa</a:t>
            </a:r>
            <a:r>
              <a:rPr lang="en-US" sz="3200" b="1" dirty="0" smtClean="0">
                <a:effectLst/>
              </a:rPr>
              <a:t> com a </a:t>
            </a:r>
            <a:r>
              <a:rPr lang="en-US" sz="3200" b="1" dirty="0" err="1" smtClean="0">
                <a:effectLst/>
              </a:rPr>
              <a:t>família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12" y="1155423"/>
            <a:ext cx="8358389" cy="5139869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err="1" smtClean="0"/>
              <a:t>Identificar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 da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irão</a:t>
            </a:r>
            <a:r>
              <a:rPr lang="en-US" sz="2800" dirty="0" smtClean="0"/>
              <a:t> </a:t>
            </a:r>
            <a:r>
              <a:rPr lang="en-US" sz="2800" dirty="0" err="1" smtClean="0"/>
              <a:t>participar</a:t>
            </a:r>
            <a:r>
              <a:rPr lang="en-US" sz="2800" dirty="0" smtClean="0"/>
              <a:t> </a:t>
            </a:r>
            <a:r>
              <a:rPr lang="en-US" sz="2800" dirty="0" err="1" smtClean="0"/>
              <a:t>nos</a:t>
            </a:r>
            <a:r>
              <a:rPr lang="en-US" sz="2800" dirty="0" smtClean="0"/>
              <a:t> </a:t>
            </a:r>
            <a:r>
              <a:rPr lang="en-US" sz="2800" dirty="0" err="1" smtClean="0"/>
              <a:t>rituais</a:t>
            </a:r>
            <a:r>
              <a:rPr lang="en-US" sz="2800" dirty="0"/>
              <a:t> </a:t>
            </a:r>
            <a:r>
              <a:rPr lang="en-US" sz="2800" dirty="0" err="1" smtClean="0"/>
              <a:t>fúnebres</a:t>
            </a:r>
            <a:r>
              <a:rPr lang="en-US" sz="2800" dirty="0" smtClean="0"/>
              <a:t> (</a:t>
            </a:r>
            <a:r>
              <a:rPr lang="en-US" sz="2800" dirty="0" err="1" smtClean="0"/>
              <a:t>orações</a:t>
            </a:r>
            <a:r>
              <a:rPr lang="en-US" sz="2800" dirty="0" smtClean="0"/>
              <a:t>, </a:t>
            </a:r>
            <a:r>
              <a:rPr lang="en-US" sz="2800" dirty="0" err="1" smtClean="0"/>
              <a:t>fechar</a:t>
            </a:r>
            <a:r>
              <a:rPr lang="en-US" sz="2800" dirty="0" smtClean="0"/>
              <a:t>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,…)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smtClean="0"/>
              <a:t>Se 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tiver</a:t>
            </a:r>
            <a:r>
              <a:rPr lang="en-US" sz="2800" dirty="0" smtClean="0"/>
              <a:t> </a:t>
            </a:r>
            <a:r>
              <a:rPr lang="en-US" sz="2800" dirty="0" err="1" smtClean="0"/>
              <a:t>preparado</a:t>
            </a:r>
            <a:r>
              <a:rPr lang="en-US" sz="2800" dirty="0" smtClean="0"/>
              <a:t> um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, </a:t>
            </a:r>
            <a:r>
              <a:rPr lang="en-US" sz="2800" dirty="0" err="1" smtClean="0"/>
              <a:t>identificar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4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 da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irão</a:t>
            </a:r>
            <a:r>
              <a:rPr lang="en-US" sz="2800" dirty="0" smtClean="0"/>
              <a:t> </a:t>
            </a:r>
            <a:r>
              <a:rPr lang="en-US" sz="2800" dirty="0" err="1" smtClean="0"/>
              <a:t>carregá</a:t>
            </a:r>
            <a:r>
              <a:rPr lang="en-US" sz="2800" dirty="0" smtClean="0"/>
              <a:t>-lo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err="1" smtClean="0"/>
              <a:t>Verificar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a </a:t>
            </a:r>
            <a:r>
              <a:rPr lang="en-US" sz="2800" dirty="0" err="1" smtClean="0"/>
              <a:t>cova</a:t>
            </a:r>
            <a:r>
              <a:rPr lang="en-US" sz="2800" dirty="0" smtClean="0"/>
              <a:t> </a:t>
            </a:r>
            <a:r>
              <a:rPr lang="en-US" sz="2800" dirty="0" err="1" smtClean="0"/>
              <a:t>esteja</a:t>
            </a:r>
            <a:r>
              <a:rPr lang="en-US" sz="2800" dirty="0" smtClean="0"/>
              <a:t> </a:t>
            </a:r>
            <a:r>
              <a:rPr lang="en-US" sz="2800" dirty="0" err="1" smtClean="0"/>
              <a:t>cavada</a:t>
            </a:r>
            <a:r>
              <a:rPr lang="en-US" sz="2800" dirty="0"/>
              <a:t>;</a:t>
            </a:r>
            <a:r>
              <a:rPr lang="en-US" sz="2800" dirty="0" smtClean="0"/>
              <a:t> </a:t>
            </a:r>
            <a:r>
              <a:rPr lang="en-US" sz="2800" dirty="0"/>
              <a:t>s</a:t>
            </a:r>
            <a:r>
              <a:rPr lang="en-US" sz="2800" dirty="0" smtClean="0"/>
              <a:t>e </a:t>
            </a:r>
            <a:r>
              <a:rPr lang="en-US" sz="2800" dirty="0" err="1" smtClean="0"/>
              <a:t>não</a:t>
            </a:r>
            <a:r>
              <a:rPr lang="en-US" sz="2800" dirty="0" smtClean="0"/>
              <a:t> for o </a:t>
            </a:r>
            <a:r>
              <a:rPr lang="en-US" sz="2800" dirty="0" err="1" smtClean="0"/>
              <a:t>caso</a:t>
            </a:r>
            <a:r>
              <a:rPr lang="en-US" sz="2800" dirty="0" smtClean="0"/>
              <a:t>, </a:t>
            </a:r>
            <a:r>
              <a:rPr lang="en-US" sz="2800" dirty="0" err="1" smtClean="0"/>
              <a:t>enviar</a:t>
            </a:r>
            <a:r>
              <a:rPr lang="en-US" sz="2800" dirty="0" smtClean="0"/>
              <a:t> </a:t>
            </a:r>
            <a:r>
              <a:rPr lang="en-US" sz="2800" dirty="0" err="1" smtClean="0"/>
              <a:t>uma</a:t>
            </a:r>
            <a:r>
              <a:rPr lang="en-US" sz="2800" dirty="0" smtClean="0"/>
              <a:t> </a:t>
            </a:r>
            <a:r>
              <a:rPr lang="en-US" sz="2800" dirty="0" err="1" smtClean="0"/>
              <a:t>equipa</a:t>
            </a:r>
            <a:r>
              <a:rPr lang="en-US" sz="2800" dirty="0" smtClean="0"/>
              <a:t> para </a:t>
            </a:r>
            <a:r>
              <a:rPr lang="en-US" sz="2800" dirty="0" err="1" smtClean="0"/>
              <a:t>abrir</a:t>
            </a:r>
            <a:r>
              <a:rPr lang="en-US" sz="2800" dirty="0" smtClean="0"/>
              <a:t> a </a:t>
            </a:r>
            <a:r>
              <a:rPr lang="en-US" sz="2800" dirty="0" err="1" smtClean="0"/>
              <a:t>cova</a:t>
            </a:r>
            <a:r>
              <a:rPr lang="en-US" sz="2800" dirty="0" smtClean="0"/>
              <a:t> no </a:t>
            </a:r>
            <a:r>
              <a:rPr lang="en-US" sz="2800" dirty="0" err="1" smtClean="0"/>
              <a:t>cemitério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no local </a:t>
            </a:r>
            <a:r>
              <a:rPr lang="en-US" sz="2800" dirty="0" err="1" smtClean="0"/>
              <a:t>identificado</a:t>
            </a:r>
            <a:r>
              <a:rPr lang="en-US" sz="2800" dirty="0" smtClean="0"/>
              <a:t> pela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e com o </a:t>
            </a:r>
            <a:r>
              <a:rPr lang="en-US" sz="2800" dirty="0" err="1" smtClean="0"/>
              <a:t>qual</a:t>
            </a:r>
            <a:r>
              <a:rPr lang="en-US" sz="2800" dirty="0" smtClean="0"/>
              <a:t> as </a:t>
            </a:r>
            <a:r>
              <a:rPr lang="en-US" sz="2800" dirty="0" err="1" smtClean="0"/>
              <a:t>autoridades</a:t>
            </a:r>
            <a:r>
              <a:rPr lang="en-US" sz="2800" dirty="0" smtClean="0"/>
              <a:t> e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vizinhos</a:t>
            </a:r>
            <a:r>
              <a:rPr lang="en-US" sz="2800" dirty="0" smtClean="0"/>
              <a:t> </a:t>
            </a:r>
            <a:r>
              <a:rPr lang="en-US" sz="2800" dirty="0" err="1" smtClean="0"/>
              <a:t>concordaram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1070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3/12: Chegada: conversa com a família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1248021"/>
            <a:ext cx="8358389" cy="3693319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en-US" sz="2800" dirty="0" err="1" smtClean="0"/>
              <a:t>Propor</a:t>
            </a:r>
            <a:r>
              <a:rPr lang="en-US" sz="2800" dirty="0" smtClean="0"/>
              <a:t> a um 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dois</a:t>
            </a:r>
            <a:r>
              <a:rPr lang="en-US" sz="2800" dirty="0" smtClean="0"/>
              <a:t>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 da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observem</a:t>
            </a:r>
            <a:r>
              <a:rPr lang="en-US" sz="2800" dirty="0" smtClean="0"/>
              <a:t> as </a:t>
            </a:r>
            <a:r>
              <a:rPr lang="en-US" sz="2800" dirty="0" err="1" smtClean="0"/>
              <a:t>actividades</a:t>
            </a:r>
            <a:r>
              <a:rPr lang="en-US" sz="2800" dirty="0" smtClean="0"/>
              <a:t> de </a:t>
            </a:r>
            <a:r>
              <a:rPr lang="en-US" sz="2800" dirty="0" err="1" smtClean="0"/>
              <a:t>preparação</a:t>
            </a:r>
            <a:r>
              <a:rPr lang="en-US" sz="2800" dirty="0" smtClean="0"/>
              <a:t> do </a:t>
            </a:r>
            <a:r>
              <a:rPr lang="en-US" sz="2800" dirty="0" err="1" smtClean="0"/>
              <a:t>corpo</a:t>
            </a:r>
            <a:r>
              <a:rPr lang="en-US" sz="2800" dirty="0" smtClean="0"/>
              <a:t> do </a:t>
            </a:r>
            <a:r>
              <a:rPr lang="en-US" sz="2800" dirty="0" err="1" smtClean="0"/>
              <a:t>doente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nome</a:t>
            </a:r>
            <a:r>
              <a:rPr lang="en-US" sz="2800" dirty="0" smtClean="0"/>
              <a:t> dos outros </a:t>
            </a:r>
            <a:r>
              <a:rPr lang="en-US" sz="2800" dirty="0" err="1" smtClean="0"/>
              <a:t>familiares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en-US" sz="2800" dirty="0" err="1" smtClean="0"/>
              <a:t>Assegurar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tenha</a:t>
            </a:r>
            <a:r>
              <a:rPr lang="en-US" sz="2800" dirty="0" smtClean="0"/>
              <a:t> </a:t>
            </a:r>
            <a:r>
              <a:rPr lang="en-US" sz="2800" dirty="0" err="1" smtClean="0"/>
              <a:t>preparado</a:t>
            </a:r>
            <a:r>
              <a:rPr lang="en-US" sz="2800" dirty="0" smtClean="0"/>
              <a:t> um </a:t>
            </a:r>
            <a:r>
              <a:rPr lang="en-US" sz="2800" dirty="0" err="1" smtClean="0"/>
              <a:t>símbolo</a:t>
            </a:r>
            <a:r>
              <a:rPr lang="en-US" sz="2800" dirty="0" smtClean="0"/>
              <a:t> civil 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religioso</a:t>
            </a:r>
            <a:r>
              <a:rPr lang="en-US" sz="2800" dirty="0" smtClean="0"/>
              <a:t> (</a:t>
            </a:r>
            <a:r>
              <a:rPr lang="en-US" sz="2800" dirty="0" err="1" smtClean="0"/>
              <a:t>por</a:t>
            </a:r>
            <a:r>
              <a:rPr lang="en-US" sz="2800" dirty="0" smtClean="0"/>
              <a:t> ex. </a:t>
            </a:r>
            <a:r>
              <a:rPr lang="en-US" sz="2800" dirty="0" err="1"/>
              <a:t>p</a:t>
            </a:r>
            <a:r>
              <a:rPr lang="en-US" sz="2800" dirty="0" err="1" smtClean="0"/>
              <a:t>laca</a:t>
            </a:r>
            <a:r>
              <a:rPr lang="en-US" sz="2800" dirty="0" smtClean="0"/>
              <a:t> com o </a:t>
            </a:r>
            <a:r>
              <a:rPr lang="en-US" sz="2800" dirty="0" err="1" smtClean="0"/>
              <a:t>nome</a:t>
            </a:r>
            <a:r>
              <a:rPr lang="en-US" sz="2800" dirty="0" smtClean="0"/>
              <a:t>, </a:t>
            </a:r>
            <a:r>
              <a:rPr lang="en-US" sz="2800" dirty="0" err="1" smtClean="0"/>
              <a:t>cruz</a:t>
            </a:r>
            <a:r>
              <a:rPr lang="en-US" sz="2800" dirty="0" smtClean="0"/>
              <a:t>,…) para a </a:t>
            </a:r>
            <a:r>
              <a:rPr lang="en-US" sz="2800" dirty="0" err="1" smtClean="0"/>
              <a:t>identificação</a:t>
            </a:r>
            <a:r>
              <a:rPr lang="en-US" sz="2800" dirty="0" smtClean="0"/>
              <a:t> do </a:t>
            </a:r>
            <a:r>
              <a:rPr lang="en-US" sz="2800" dirty="0" err="1" smtClean="0"/>
              <a:t>túmulo</a:t>
            </a:r>
            <a:r>
              <a:rPr lang="en-US" sz="2800" dirty="0" smtClean="0"/>
              <a:t> do </a:t>
            </a:r>
            <a:r>
              <a:rPr lang="en-US" sz="2800" dirty="0" err="1" smtClean="0"/>
              <a:t>doente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632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GB" sz="2000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5" y="271032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US" sz="4400" dirty="0" smtClean="0">
                <a:latin typeface="+mj-lt"/>
              </a:rPr>
              <a:t>O </a:t>
            </a:r>
            <a:r>
              <a:rPr lang="en-US" sz="4400" dirty="0" err="1" smtClean="0">
                <a:latin typeface="+mj-lt"/>
              </a:rPr>
              <a:t>enterro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seguro</a:t>
            </a:r>
            <a:r>
              <a:rPr lang="en-US" sz="4400" dirty="0" smtClean="0">
                <a:latin typeface="+mj-lt"/>
              </a:rPr>
              <a:t> de </a:t>
            </a:r>
            <a:r>
              <a:rPr lang="en-US" sz="4400" dirty="0" err="1" smtClean="0">
                <a:latin typeface="+mj-lt"/>
              </a:rPr>
              <a:t>doentes</a:t>
            </a:r>
            <a:r>
              <a:rPr lang="en-US" sz="4400" dirty="0" smtClean="0">
                <a:latin typeface="+mj-lt"/>
              </a:rPr>
              <a:t> com </a:t>
            </a:r>
            <a:r>
              <a:rPr lang="en-US" sz="4400" dirty="0" err="1" smtClean="0">
                <a:latin typeface="+mj-lt"/>
              </a:rPr>
              <a:t>Ébola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em</a:t>
            </a:r>
            <a:r>
              <a:rPr lang="en-US" sz="4400" dirty="0" smtClean="0">
                <a:latin typeface="+mj-lt"/>
              </a:rPr>
              <a:t> 12 </a:t>
            </a:r>
            <a:r>
              <a:rPr lang="en-US" sz="4400" dirty="0" err="1" smtClean="0">
                <a:latin typeface="+mj-lt"/>
              </a:rPr>
              <a:t>passos</a:t>
            </a:r>
            <a:endParaRPr lang="en-US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4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11324" y="3298973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Vestir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todo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Equipamento</a:t>
            </a:r>
            <a:r>
              <a:rPr lang="en-US" sz="4000" dirty="0" smtClean="0">
                <a:latin typeface="+mj-lt"/>
                <a:cs typeface="Calibri" pitchFamily="34" charset="0"/>
              </a:rPr>
              <a:t> de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Protecção</a:t>
            </a:r>
            <a:r>
              <a:rPr lang="en-US" sz="4000" dirty="0" smtClean="0">
                <a:latin typeface="+mj-lt"/>
                <a:cs typeface="Calibri" pitchFamily="34" charset="0"/>
              </a:rPr>
              <a:t> Individual (</a:t>
            </a:r>
            <a:r>
              <a:rPr lang="en-US" sz="4000" dirty="0" err="1" smtClean="0">
                <a:latin typeface="+mj-lt"/>
                <a:cs typeface="Calibri" pitchFamily="34" charset="0"/>
              </a:rPr>
              <a:t>EPI</a:t>
            </a:r>
            <a:r>
              <a:rPr lang="en-US" sz="4000" dirty="0" smtClean="0">
                <a:latin typeface="+mj-lt"/>
                <a:cs typeface="Calibri" pitchFamily="34" charset="0"/>
              </a:rPr>
              <a:t>) 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19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noProof="0" dirty="0" err="1" smtClean="0">
                <a:effectLst/>
              </a:rPr>
              <a:t>Passo</a:t>
            </a:r>
            <a:r>
              <a:rPr lang="en-US" sz="3200" b="1" noProof="0" dirty="0" smtClean="0">
                <a:effectLst/>
              </a:rPr>
              <a:t> 4</a:t>
            </a:r>
            <a:r>
              <a:rPr lang="en-US" sz="3200" b="1" dirty="0" smtClean="0">
                <a:effectLst/>
              </a:rPr>
              <a:t>/12: </a:t>
            </a:r>
            <a:r>
              <a:rPr lang="en-US" sz="3200" b="1" dirty="0" err="1" smtClean="0">
                <a:effectLst/>
              </a:rPr>
              <a:t>Vestir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todo</a:t>
            </a:r>
            <a:r>
              <a:rPr lang="en-US" sz="3200" b="1" dirty="0" smtClean="0">
                <a:effectLst/>
              </a:rPr>
              <a:t> o </a:t>
            </a:r>
            <a:r>
              <a:rPr lang="en-US" sz="3200" b="1" dirty="0" err="1" smtClean="0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13" y="859137"/>
            <a:ext cx="7206018" cy="534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850287"/>
            <a:ext cx="8358389" cy="5355312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2400" u="sng" dirty="0" err="1" smtClean="0">
                <a:solidFill>
                  <a:schemeClr val="tx1"/>
                </a:solidFill>
              </a:rPr>
              <a:t>Avaliar</a:t>
            </a:r>
            <a:r>
              <a:rPr lang="en-US" sz="2400" u="sng" dirty="0" smtClean="0">
                <a:solidFill>
                  <a:schemeClr val="tx1"/>
                </a:solidFill>
              </a:rPr>
              <a:t> o </a:t>
            </a:r>
            <a:r>
              <a:rPr lang="en-US" sz="2400" u="sng" dirty="0" err="1" smtClean="0">
                <a:solidFill>
                  <a:schemeClr val="tx1"/>
                </a:solidFill>
              </a:rPr>
              <a:t>enquadramento</a:t>
            </a:r>
            <a:endParaRPr lang="en-US" sz="2400" u="sng" dirty="0" smtClean="0">
              <a:solidFill>
                <a:schemeClr val="tx1"/>
              </a:solidFill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400" dirty="0" err="1" smtClean="0"/>
              <a:t>Localizar</a:t>
            </a:r>
            <a:r>
              <a:rPr lang="en-US" sz="2400" dirty="0" smtClean="0"/>
              <a:t> o quarto </a:t>
            </a:r>
            <a:r>
              <a:rPr lang="en-US" sz="2400" dirty="0" err="1" smtClean="0"/>
              <a:t>onde</a:t>
            </a:r>
            <a:r>
              <a:rPr lang="en-US" sz="2400" dirty="0" smtClean="0"/>
              <a:t> se </a:t>
            </a:r>
            <a:r>
              <a:rPr lang="en-US" sz="2400" dirty="0" err="1" smtClean="0"/>
              <a:t>encontra</a:t>
            </a:r>
            <a:r>
              <a:rPr lang="en-US" sz="2400" dirty="0" smtClean="0"/>
              <a:t> o </a:t>
            </a:r>
            <a:r>
              <a:rPr lang="en-US" sz="2400" dirty="0" err="1" smtClean="0"/>
              <a:t>corpo</a:t>
            </a:r>
            <a:r>
              <a:rPr lang="en-US" sz="2400" dirty="0" smtClean="0"/>
              <a:t> do </a:t>
            </a:r>
            <a:r>
              <a:rPr lang="en-US" sz="2400" dirty="0" err="1" smtClean="0"/>
              <a:t>doente</a:t>
            </a:r>
            <a:r>
              <a:rPr lang="en-US" sz="2400" dirty="0" smtClean="0"/>
              <a:t> </a:t>
            </a:r>
            <a:r>
              <a:rPr lang="en-US" sz="2400" dirty="0" err="1" smtClean="0"/>
              <a:t>falecido</a:t>
            </a:r>
            <a:r>
              <a:rPr lang="en-US" sz="2400" dirty="0" smtClean="0"/>
              <a:t>, </a:t>
            </a:r>
            <a:r>
              <a:rPr lang="en-US" sz="2400" dirty="0" err="1" smtClean="0"/>
              <a:t>abrir</a:t>
            </a:r>
            <a:r>
              <a:rPr lang="en-US" sz="2400" dirty="0" smtClean="0"/>
              <a:t> as </a:t>
            </a:r>
            <a:r>
              <a:rPr lang="en-US" sz="2400" dirty="0" err="1" smtClean="0"/>
              <a:t>janelas</a:t>
            </a:r>
            <a:r>
              <a:rPr lang="en-US" sz="2400" dirty="0" smtClean="0"/>
              <a:t> e as </a:t>
            </a:r>
            <a:r>
              <a:rPr lang="en-US" sz="2400" dirty="0" err="1" smtClean="0"/>
              <a:t>portas</a:t>
            </a:r>
            <a:r>
              <a:rPr lang="en-US" sz="2400" dirty="0" smtClean="0"/>
              <a:t> para </a:t>
            </a:r>
            <a:r>
              <a:rPr lang="en-US" sz="2400" dirty="0" err="1" smtClean="0"/>
              <a:t>melhor</a:t>
            </a:r>
            <a:r>
              <a:rPr lang="en-US" sz="2400" dirty="0" smtClean="0"/>
              <a:t> </a:t>
            </a:r>
            <a:r>
              <a:rPr lang="en-US" sz="2400" dirty="0" err="1" smtClean="0"/>
              <a:t>luminosidade</a:t>
            </a:r>
            <a:r>
              <a:rPr lang="en-US" sz="2400" dirty="0" smtClean="0"/>
              <a:t> e </a:t>
            </a:r>
            <a:r>
              <a:rPr lang="en-US" sz="2400" dirty="0" err="1" smtClean="0"/>
              <a:t>ventilação</a:t>
            </a:r>
            <a:r>
              <a:rPr lang="en-US" sz="2400" dirty="0" smtClean="0"/>
              <a:t> </a:t>
            </a:r>
            <a:r>
              <a:rPr lang="en-US" sz="2400" dirty="0" err="1" smtClean="0"/>
              <a:t>possível</a:t>
            </a:r>
            <a:r>
              <a:rPr lang="en-US" sz="24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400" dirty="0" err="1" smtClean="0"/>
              <a:t>Avaliar</a:t>
            </a:r>
            <a:r>
              <a:rPr lang="en-US" sz="2400" dirty="0" smtClean="0"/>
              <a:t> o </a:t>
            </a:r>
            <a:r>
              <a:rPr lang="en-US" sz="2400" dirty="0" err="1" smtClean="0"/>
              <a:t>tamanho</a:t>
            </a:r>
            <a:r>
              <a:rPr lang="en-US" sz="2400" dirty="0" smtClean="0"/>
              <a:t> e o peso do </a:t>
            </a:r>
            <a:r>
              <a:rPr lang="en-US" sz="2400" dirty="0" err="1" smtClean="0"/>
              <a:t>falecido</a:t>
            </a:r>
            <a:r>
              <a:rPr lang="en-US" sz="2400" dirty="0" smtClean="0"/>
              <a:t> para </a:t>
            </a:r>
            <a:r>
              <a:rPr lang="en-US" sz="2400" dirty="0" err="1" smtClean="0"/>
              <a:t>escolher</a:t>
            </a:r>
            <a:r>
              <a:rPr lang="en-US" sz="2400" dirty="0" smtClean="0"/>
              <a:t> o </a:t>
            </a:r>
            <a:r>
              <a:rPr lang="en-US" sz="2400" dirty="0" err="1" smtClean="0"/>
              <a:t>saco</a:t>
            </a:r>
            <a:r>
              <a:rPr lang="en-US" sz="2400" dirty="0" smtClean="0"/>
              <a:t> para </a:t>
            </a:r>
            <a:r>
              <a:rPr lang="en-US" sz="2400" dirty="0" err="1" smtClean="0"/>
              <a:t>cadáveres</a:t>
            </a:r>
            <a:r>
              <a:rPr lang="en-US" sz="2400" dirty="0" smtClean="0"/>
              <a:t> com </a:t>
            </a:r>
            <a:r>
              <a:rPr lang="en-US" sz="2400" dirty="0" err="1" smtClean="0"/>
              <a:t>tamanho</a:t>
            </a:r>
            <a:r>
              <a:rPr lang="en-US" sz="2400" dirty="0" smtClean="0"/>
              <a:t> </a:t>
            </a:r>
            <a:r>
              <a:rPr lang="en-US" sz="2400" dirty="0" err="1" smtClean="0"/>
              <a:t>adequado</a:t>
            </a:r>
            <a:r>
              <a:rPr lang="en-US" sz="2400" dirty="0"/>
              <a:t>;</a:t>
            </a:r>
            <a:r>
              <a:rPr lang="en-US" sz="2400" dirty="0" smtClean="0"/>
              <a:t> </a:t>
            </a:r>
            <a:r>
              <a:rPr lang="en-US" sz="2400" dirty="0" err="1"/>
              <a:t>e</a:t>
            </a:r>
            <a:r>
              <a:rPr lang="en-US" sz="2400" dirty="0" err="1" smtClean="0"/>
              <a:t>ste</a:t>
            </a:r>
            <a:r>
              <a:rPr lang="en-US" sz="2400" dirty="0" smtClean="0"/>
              <a:t> </a:t>
            </a:r>
            <a:r>
              <a:rPr lang="en-US" sz="2400" dirty="0" err="1" smtClean="0"/>
              <a:t>saco</a:t>
            </a:r>
            <a:r>
              <a:rPr lang="en-US" sz="2400" dirty="0" smtClean="0"/>
              <a:t> tem de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opaco</a:t>
            </a:r>
            <a:r>
              <a:rPr lang="en-US" sz="2400" dirty="0" smtClean="0"/>
              <a:t>.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400" dirty="0" smtClean="0"/>
              <a:t>Se for </a:t>
            </a:r>
            <a:r>
              <a:rPr lang="en-US" sz="2400" dirty="0" err="1" smtClean="0"/>
              <a:t>usado</a:t>
            </a:r>
            <a:r>
              <a:rPr lang="en-US" sz="2400" dirty="0" smtClean="0"/>
              <a:t> um </a:t>
            </a:r>
            <a:r>
              <a:rPr lang="en-US" sz="2400" dirty="0" err="1" smtClean="0"/>
              <a:t>caixão</a:t>
            </a:r>
            <a:r>
              <a:rPr lang="en-US" sz="2400" dirty="0" smtClean="0"/>
              <a:t>, </a:t>
            </a:r>
            <a:r>
              <a:rPr lang="en-US" sz="2400" dirty="0" err="1" smtClean="0"/>
              <a:t>colocá</a:t>
            </a:r>
            <a:r>
              <a:rPr lang="en-US" sz="2400" dirty="0" smtClean="0"/>
              <a:t>-lo no exterior da casa </a:t>
            </a:r>
            <a:endParaRPr lang="en-US" sz="2400" dirty="0"/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lphaLcPeriod"/>
            </a:pPr>
            <a:r>
              <a:rPr lang="en-US" sz="2400" dirty="0" err="1" smtClean="0"/>
              <a:t>Identificar</a:t>
            </a:r>
            <a:r>
              <a:rPr lang="en-US" sz="2400" dirty="0" smtClean="0"/>
              <a:t>, com a </a:t>
            </a:r>
            <a:r>
              <a:rPr lang="en-US" sz="2400" dirty="0" err="1" smtClean="0"/>
              <a:t>ajuda</a:t>
            </a:r>
            <a:r>
              <a:rPr lang="en-US" sz="2400" dirty="0" smtClean="0"/>
              <a:t> da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, </a:t>
            </a:r>
            <a:r>
              <a:rPr lang="en-US" sz="2400" dirty="0" err="1" smtClean="0"/>
              <a:t>os</a:t>
            </a:r>
            <a:r>
              <a:rPr lang="en-US" sz="2400" dirty="0" smtClean="0"/>
              <a:t> quartos e </a:t>
            </a:r>
            <a:r>
              <a:rPr lang="en-US" sz="2400" dirty="0" err="1" smtClean="0"/>
              <a:t>anexos</a:t>
            </a:r>
            <a:r>
              <a:rPr lang="en-US" sz="2400" dirty="0" smtClean="0"/>
              <a:t> (casa de </a:t>
            </a:r>
            <a:r>
              <a:rPr lang="en-US" sz="2400" dirty="0" err="1" smtClean="0"/>
              <a:t>banho</a:t>
            </a:r>
            <a:r>
              <a:rPr lang="en-US" sz="2400" dirty="0" smtClean="0"/>
              <a:t>, lavabos)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foram</a:t>
            </a:r>
            <a:r>
              <a:rPr lang="en-US" sz="2400" dirty="0" smtClean="0"/>
              <a:t> </a:t>
            </a:r>
            <a:r>
              <a:rPr lang="en-US" sz="2400" dirty="0" err="1" smtClean="0"/>
              <a:t>usados</a:t>
            </a:r>
            <a:r>
              <a:rPr lang="en-US" sz="2400" dirty="0" smtClean="0"/>
              <a:t> </a:t>
            </a:r>
            <a:r>
              <a:rPr lang="en-US" sz="2400" dirty="0" err="1" smtClean="0"/>
              <a:t>pelo</a:t>
            </a:r>
            <a:r>
              <a:rPr lang="en-US" sz="2400" dirty="0" smtClean="0"/>
              <a:t> </a:t>
            </a:r>
            <a:r>
              <a:rPr lang="en-US" sz="2400" dirty="0" err="1" smtClean="0"/>
              <a:t>doente</a:t>
            </a:r>
            <a:r>
              <a:rPr lang="en-US" sz="2400" dirty="0" smtClean="0"/>
              <a:t> </a:t>
            </a:r>
            <a:r>
              <a:rPr lang="en-US" sz="2400" dirty="0" err="1" smtClean="0"/>
              <a:t>falecido</a:t>
            </a:r>
            <a:r>
              <a:rPr lang="en-US" sz="2400" dirty="0" smtClean="0"/>
              <a:t>,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vez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precisam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limpos</a:t>
            </a:r>
            <a:r>
              <a:rPr lang="en-US" sz="2400" dirty="0" smtClean="0"/>
              <a:t> e </a:t>
            </a:r>
            <a:r>
              <a:rPr lang="en-US" sz="2400" dirty="0" err="1" smtClean="0"/>
              <a:t>desinfectados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78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94" y="865877"/>
            <a:ext cx="8483906" cy="4562788"/>
          </a:xfrm>
          <a:noFill/>
        </p:spPr>
        <p:txBody>
          <a:bodyPr/>
          <a:lstStyle/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400" u="sng" dirty="0" smtClean="0"/>
              <a:t>A </a:t>
            </a:r>
            <a:r>
              <a:rPr lang="en-US" sz="2400" u="sng" dirty="0" err="1" smtClean="0"/>
              <a:t>equipa</a:t>
            </a:r>
            <a:r>
              <a:rPr lang="en-US" sz="2400" u="sng" dirty="0" smtClean="0"/>
              <a:t> de GC </a:t>
            </a:r>
            <a:r>
              <a:rPr lang="en-US" sz="2400" u="sng" dirty="0" err="1" smtClean="0"/>
              <a:t>veste</a:t>
            </a:r>
            <a:r>
              <a:rPr lang="en-US" sz="2400" u="sng" dirty="0" smtClean="0"/>
              <a:t> o </a:t>
            </a:r>
            <a:r>
              <a:rPr lang="en-US" sz="2400" u="sng" dirty="0" err="1" smtClean="0"/>
              <a:t>Equipamento</a:t>
            </a:r>
            <a:r>
              <a:rPr lang="en-US" sz="2400" u="sng" dirty="0" smtClean="0"/>
              <a:t> de </a:t>
            </a:r>
            <a:r>
              <a:rPr lang="en-US" sz="2400" u="sng" dirty="0" err="1" smtClean="0"/>
              <a:t>Protecção</a:t>
            </a:r>
            <a:r>
              <a:rPr lang="en-US" sz="2400" u="sng" dirty="0" smtClean="0"/>
              <a:t> Individual (</a:t>
            </a:r>
            <a:r>
              <a:rPr lang="en-US" sz="2400" u="sng" dirty="0" err="1" smtClean="0"/>
              <a:t>EPI</a:t>
            </a:r>
            <a:r>
              <a:rPr lang="en-US" sz="2400" u="sng" dirty="0" smtClean="0"/>
              <a:t>)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presença</a:t>
            </a:r>
            <a:r>
              <a:rPr lang="en-US" sz="2400" dirty="0" smtClean="0"/>
              <a:t> da </a:t>
            </a:r>
            <a:r>
              <a:rPr lang="en-US" sz="2400" dirty="0" err="1" smtClean="0"/>
              <a:t>família</a:t>
            </a:r>
            <a:r>
              <a:rPr lang="en-US" sz="2400" dirty="0" smtClean="0"/>
              <a:t>.</a:t>
            </a:r>
            <a:endParaRPr lang="en-US" sz="2400" dirty="0" smtClean="0">
              <a:solidFill>
                <a:schemeClr val="tx1"/>
              </a:solidFill>
            </a:endParaRPr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 err="1" smtClean="0"/>
              <a:t>Cada</a:t>
            </a:r>
            <a:r>
              <a:rPr lang="en-US" sz="2200" dirty="0" smtClean="0"/>
              <a:t> </a:t>
            </a:r>
            <a:r>
              <a:rPr lang="en-US" sz="2200" dirty="0" err="1" smtClean="0"/>
              <a:t>indivíduo</a:t>
            </a:r>
            <a:r>
              <a:rPr lang="en-US" sz="2200" dirty="0" smtClean="0"/>
              <a:t> </a:t>
            </a:r>
            <a:r>
              <a:rPr lang="en-US" sz="2200" dirty="0" err="1" smtClean="0"/>
              <a:t>calça</a:t>
            </a:r>
            <a:r>
              <a:rPr lang="en-US" sz="2200" dirty="0" smtClean="0"/>
              <a:t> </a:t>
            </a:r>
            <a:r>
              <a:rPr lang="en-US" sz="2200" dirty="0" err="1" smtClean="0"/>
              <a:t>botas</a:t>
            </a:r>
            <a:r>
              <a:rPr lang="en-US" sz="2200" dirty="0" smtClean="0"/>
              <a:t> de </a:t>
            </a:r>
            <a:r>
              <a:rPr lang="en-US" sz="2200" dirty="0" err="1" smtClean="0"/>
              <a:t>borracha</a:t>
            </a:r>
            <a:r>
              <a:rPr lang="en-US" sz="2200" dirty="0" smtClean="0"/>
              <a:t> </a:t>
            </a:r>
            <a:endParaRPr lang="en-US" sz="2200" dirty="0"/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 err="1" smtClean="0"/>
              <a:t>Vestir</a:t>
            </a:r>
            <a:r>
              <a:rPr lang="en-US" sz="2200" dirty="0" smtClean="0"/>
              <a:t> o </a:t>
            </a:r>
            <a:r>
              <a:rPr lang="en-US" sz="2200" dirty="0" err="1" smtClean="0"/>
              <a:t>macacão</a:t>
            </a:r>
            <a:r>
              <a:rPr lang="en-US" sz="2200" dirty="0" smtClean="0"/>
              <a:t> </a:t>
            </a:r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 smtClean="0"/>
              <a:t>Fazer um </a:t>
            </a:r>
            <a:r>
              <a:rPr lang="en-US" sz="2200" dirty="0" err="1" smtClean="0"/>
              <a:t>buraco</a:t>
            </a:r>
            <a:r>
              <a:rPr lang="en-US" sz="2200" dirty="0" smtClean="0"/>
              <a:t> no </a:t>
            </a:r>
            <a:r>
              <a:rPr lang="en-US" sz="2200" dirty="0" err="1" smtClean="0"/>
              <a:t>fato</a:t>
            </a:r>
            <a:r>
              <a:rPr lang="en-US" sz="2200" dirty="0" smtClean="0"/>
              <a:t> para o </a:t>
            </a:r>
            <a:r>
              <a:rPr lang="en-US" sz="2200" dirty="0" err="1" smtClean="0"/>
              <a:t>polegar</a:t>
            </a:r>
            <a:r>
              <a:rPr lang="en-US" sz="2200" dirty="0" smtClean="0"/>
              <a:t> </a:t>
            </a:r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 err="1" smtClean="0"/>
              <a:t>Vestir</a:t>
            </a:r>
            <a:r>
              <a:rPr lang="en-US" sz="2200" dirty="0" smtClean="0"/>
              <a:t> o </a:t>
            </a:r>
            <a:r>
              <a:rPr lang="en-US" sz="2200" dirty="0" err="1" smtClean="0"/>
              <a:t>avental</a:t>
            </a:r>
            <a:endParaRPr lang="en-US" sz="2200" dirty="0"/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200" dirty="0" err="1" smtClean="0"/>
              <a:t>Colocar</a:t>
            </a:r>
            <a:r>
              <a:rPr lang="en-US" sz="2200" dirty="0" smtClean="0"/>
              <a:t> a </a:t>
            </a:r>
            <a:r>
              <a:rPr lang="en-US" sz="2200" dirty="0" err="1" smtClean="0"/>
              <a:t>máscara</a:t>
            </a:r>
            <a:r>
              <a:rPr lang="en-US" sz="2200" dirty="0" smtClean="0"/>
              <a:t> e </a:t>
            </a:r>
            <a:r>
              <a:rPr lang="en-US" sz="2200" dirty="0" err="1" smtClean="0"/>
              <a:t>os</a:t>
            </a:r>
            <a:r>
              <a:rPr lang="en-US" sz="2200" dirty="0" smtClean="0"/>
              <a:t> </a:t>
            </a:r>
            <a:r>
              <a:rPr lang="en-US" sz="2200" dirty="0" err="1" smtClean="0"/>
              <a:t>óculos</a:t>
            </a:r>
            <a:r>
              <a:rPr lang="en-US" sz="2200" dirty="0" smtClean="0"/>
              <a:t> de </a:t>
            </a:r>
            <a:r>
              <a:rPr lang="en-US" sz="2200" dirty="0" err="1" smtClean="0"/>
              <a:t>protecção</a:t>
            </a:r>
            <a:r>
              <a:rPr lang="en-US" sz="2200" dirty="0" smtClean="0"/>
              <a:t> (</a:t>
            </a:r>
            <a:r>
              <a:rPr lang="en-US" sz="2200" dirty="0" err="1"/>
              <a:t>p</a:t>
            </a:r>
            <a:r>
              <a:rPr lang="en-US" sz="2200" dirty="0" err="1" smtClean="0"/>
              <a:t>rotecção</a:t>
            </a:r>
            <a:r>
              <a:rPr lang="en-US" sz="2200" dirty="0" smtClean="0"/>
              <a:t> facial)</a:t>
            </a:r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2200" dirty="0" err="1" smtClean="0"/>
              <a:t>Colocar</a:t>
            </a:r>
            <a:r>
              <a:rPr lang="en-US" sz="2200" dirty="0" smtClean="0"/>
              <a:t> o </a:t>
            </a:r>
            <a:r>
              <a:rPr lang="en-US" sz="2200" dirty="0" err="1" smtClean="0"/>
              <a:t>capuz</a:t>
            </a:r>
            <a:r>
              <a:rPr lang="en-US" sz="2200" dirty="0" smtClean="0"/>
              <a:t> </a:t>
            </a:r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2200" dirty="0" err="1" smtClean="0"/>
              <a:t>Calçar</a:t>
            </a:r>
            <a:r>
              <a:rPr lang="en-US" sz="2200" dirty="0" smtClean="0"/>
              <a:t> as </a:t>
            </a:r>
            <a:r>
              <a:rPr lang="en-US" sz="2200" dirty="0" err="1" smtClean="0"/>
              <a:t>luvas</a:t>
            </a:r>
            <a:r>
              <a:rPr lang="en-US" sz="2200" dirty="0" smtClean="0"/>
              <a:t> </a:t>
            </a:r>
            <a:r>
              <a:rPr lang="en-US" sz="2200" dirty="0" err="1" smtClean="0"/>
              <a:t>interiores</a:t>
            </a:r>
            <a:r>
              <a:rPr lang="en-US" sz="2200" dirty="0" smtClean="0"/>
              <a:t> (sob as </a:t>
            </a:r>
            <a:r>
              <a:rPr lang="en-US" sz="2200" dirty="0" err="1" smtClean="0"/>
              <a:t>mangas</a:t>
            </a:r>
            <a:r>
              <a:rPr lang="en-US" sz="2200" dirty="0" smtClean="0"/>
              <a:t>)</a:t>
            </a:r>
            <a:endParaRPr lang="en-US" sz="2200" dirty="0"/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2200" dirty="0" err="1" smtClean="0"/>
              <a:t>Calçar</a:t>
            </a:r>
            <a:r>
              <a:rPr lang="en-US" sz="2200" dirty="0" smtClean="0"/>
              <a:t> as </a:t>
            </a:r>
            <a:r>
              <a:rPr lang="en-US" sz="2200" dirty="0" err="1" smtClean="0"/>
              <a:t>luvas</a:t>
            </a:r>
            <a:r>
              <a:rPr lang="en-US" sz="2200" dirty="0" smtClean="0"/>
              <a:t> </a:t>
            </a:r>
            <a:r>
              <a:rPr lang="en-US" sz="2200" dirty="0" err="1" smtClean="0"/>
              <a:t>exteriores</a:t>
            </a:r>
            <a:r>
              <a:rPr lang="en-US" sz="2200" dirty="0" smtClean="0"/>
              <a:t>  (</a:t>
            </a:r>
            <a:r>
              <a:rPr lang="en-US" sz="2200" dirty="0" err="1" smtClean="0"/>
              <a:t>sobre</a:t>
            </a:r>
            <a:r>
              <a:rPr lang="en-US" sz="2200" dirty="0" smtClean="0"/>
              <a:t> as </a:t>
            </a:r>
            <a:r>
              <a:rPr lang="en-US" sz="2200" dirty="0" err="1" smtClean="0"/>
              <a:t>mangas</a:t>
            </a:r>
            <a:r>
              <a:rPr lang="en-US" sz="2200" dirty="0" smtClean="0"/>
              <a:t>)</a:t>
            </a:r>
            <a:endParaRPr lang="en-US" sz="2200" dirty="0"/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6"/>
            </a:pPr>
            <a:r>
              <a:rPr lang="en-US" sz="2200" dirty="0" err="1" smtClean="0"/>
              <a:t>Está</a:t>
            </a:r>
            <a:r>
              <a:rPr lang="en-US" sz="2200" dirty="0" smtClean="0"/>
              <a:t> a </a:t>
            </a:r>
            <a:r>
              <a:rPr lang="en-US" sz="2200" dirty="0" err="1" smtClean="0"/>
              <a:t>chover</a:t>
            </a:r>
            <a:r>
              <a:rPr lang="en-US" sz="2200" dirty="0" smtClean="0"/>
              <a:t>? </a:t>
            </a:r>
            <a:r>
              <a:rPr lang="en-US" sz="2200" dirty="0" err="1" smtClean="0"/>
              <a:t>Selar</a:t>
            </a:r>
            <a:r>
              <a:rPr lang="en-US" sz="2200" dirty="0" smtClean="0"/>
              <a:t> as </a:t>
            </a:r>
            <a:r>
              <a:rPr lang="en-US" sz="2200" dirty="0" err="1" smtClean="0"/>
              <a:t>luvas</a:t>
            </a:r>
            <a:r>
              <a:rPr lang="en-US" sz="2200" dirty="0" smtClean="0"/>
              <a:t> </a:t>
            </a:r>
            <a:r>
              <a:rPr lang="en-US" sz="2200" dirty="0" err="1" smtClean="0"/>
              <a:t>exteriores</a:t>
            </a:r>
            <a:r>
              <a:rPr lang="en-US" sz="2200" dirty="0" smtClean="0"/>
              <a:t> com </a:t>
            </a:r>
            <a:r>
              <a:rPr lang="en-US" sz="2200" dirty="0" err="1" smtClean="0"/>
              <a:t>fita</a:t>
            </a:r>
            <a:r>
              <a:rPr lang="en-US" sz="2200" dirty="0" smtClean="0"/>
              <a:t> </a:t>
            </a:r>
            <a:r>
              <a:rPr lang="en-US" sz="2200" dirty="0" err="1" smtClean="0"/>
              <a:t>adesiva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167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43450" y="865877"/>
            <a:ext cx="610054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 indivíduo calça botas de borracha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4" y="1127487"/>
            <a:ext cx="1890713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640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0094" y="865877"/>
            <a:ext cx="8483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macacão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29" y="1569171"/>
            <a:ext cx="5454102" cy="455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0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0094" y="865877"/>
            <a:ext cx="848390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t-BR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Fazer um buraco no fato para o polegar</a:t>
            </a:r>
            <a:endParaRPr lang="en-US" sz="2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1" y="1836738"/>
            <a:ext cx="7993478" cy="374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0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231354" y="0"/>
            <a:ext cx="9551623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2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enterro</a:t>
            </a:r>
            <a:r>
              <a:rPr lang="en-US" sz="2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seguro</a:t>
            </a:r>
            <a:r>
              <a:rPr lang="en-US" sz="2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doentes</a:t>
            </a:r>
            <a:r>
              <a:rPr lang="en-US" sz="2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2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Ébola</a:t>
            </a:r>
            <a:r>
              <a:rPr lang="en-US" sz="2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600" b="1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600" b="1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passos</a:t>
            </a:r>
            <a:endParaRPr lang="en-US" sz="2600" b="1" noProof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8929" y="1403007"/>
            <a:ext cx="8593092" cy="4862870"/>
          </a:xfrm>
          <a:noFill/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OMS </a:t>
            </a:r>
            <a:r>
              <a:rPr lang="en-US" sz="2000" dirty="0" err="1" smtClean="0"/>
              <a:t>desenvolveu</a:t>
            </a:r>
            <a:r>
              <a:rPr lang="en-US" sz="2000" dirty="0" smtClean="0"/>
              <a:t> um </a:t>
            </a:r>
            <a:r>
              <a:rPr lang="en-US" sz="2000" dirty="0" err="1" smtClean="0"/>
              <a:t>protocolo</a:t>
            </a:r>
            <a:r>
              <a:rPr lang="en-US" sz="2000" dirty="0" smtClean="0"/>
              <a:t> de </a:t>
            </a:r>
            <a:r>
              <a:rPr lang="en-US" sz="2000" dirty="0" err="1" smtClean="0"/>
              <a:t>informação</a:t>
            </a:r>
            <a:r>
              <a:rPr lang="en-US" sz="2000" dirty="0" smtClean="0"/>
              <a:t> </a:t>
            </a:r>
            <a:r>
              <a:rPr lang="en-US" sz="2000" dirty="0" err="1" smtClean="0"/>
              <a:t>sobre</a:t>
            </a:r>
            <a:r>
              <a:rPr lang="en-US" sz="2000" dirty="0" smtClean="0"/>
              <a:t> a </a:t>
            </a:r>
            <a:r>
              <a:rPr lang="en-US" sz="2000" dirty="0" err="1" smtClean="0"/>
              <a:t>gestão</a:t>
            </a:r>
            <a:r>
              <a:rPr lang="en-US" sz="2000" dirty="0" smtClean="0"/>
              <a:t> </a:t>
            </a:r>
            <a:r>
              <a:rPr lang="en-US" sz="2000" dirty="0" err="1" smtClean="0"/>
              <a:t>segura</a:t>
            </a:r>
            <a:r>
              <a:rPr lang="en-US" sz="2000" dirty="0" smtClean="0"/>
              <a:t> dos </a:t>
            </a:r>
            <a:r>
              <a:rPr lang="en-US" sz="2000" dirty="0" err="1" smtClean="0"/>
              <a:t>cadáveres</a:t>
            </a:r>
            <a:r>
              <a:rPr lang="en-US" sz="2000" dirty="0" smtClean="0"/>
              <a:t> e o </a:t>
            </a:r>
            <a:r>
              <a:rPr lang="en-US" sz="2000" dirty="0" err="1" smtClean="0"/>
              <a:t>enterro</a:t>
            </a:r>
            <a:r>
              <a:rPr lang="en-US" sz="2000" dirty="0" smtClean="0"/>
              <a:t> </a:t>
            </a:r>
            <a:r>
              <a:rPr lang="en-US" sz="2000" dirty="0" err="1" smtClean="0"/>
              <a:t>seguro</a:t>
            </a:r>
            <a:r>
              <a:rPr lang="en-US" sz="2000" dirty="0" smtClean="0"/>
              <a:t> de </a:t>
            </a:r>
            <a:r>
              <a:rPr lang="en-US" sz="2000" dirty="0" err="1" smtClean="0"/>
              <a:t>doentes</a:t>
            </a:r>
            <a:r>
              <a:rPr lang="en-US" sz="2000" dirty="0" smtClean="0"/>
              <a:t> </a:t>
            </a:r>
            <a:r>
              <a:rPr lang="en-US" sz="2000" dirty="0" err="1" smtClean="0"/>
              <a:t>que</a:t>
            </a:r>
            <a:r>
              <a:rPr lang="en-US" sz="2000" dirty="0" smtClean="0"/>
              <a:t> </a:t>
            </a:r>
            <a:r>
              <a:rPr lang="en-US" sz="2000" dirty="0" err="1" smtClean="0"/>
              <a:t>faleceram</a:t>
            </a:r>
            <a:r>
              <a:rPr lang="en-US" sz="2000" dirty="0" smtClean="0"/>
              <a:t> </a:t>
            </a:r>
            <a:r>
              <a:rPr lang="en-US" sz="2000" dirty="0" err="1" smtClean="0"/>
              <a:t>devido</a:t>
            </a:r>
            <a:r>
              <a:rPr lang="en-US" sz="2000" dirty="0" smtClean="0"/>
              <a:t> a </a:t>
            </a:r>
            <a:r>
              <a:rPr lang="en-US" sz="2000" dirty="0" err="1" smtClean="0"/>
              <a:t>doença</a:t>
            </a:r>
            <a:r>
              <a:rPr lang="en-US" sz="2000" dirty="0" smtClean="0"/>
              <a:t> </a:t>
            </a:r>
            <a:r>
              <a:rPr lang="en-US" sz="2000" dirty="0" err="1" smtClean="0"/>
              <a:t>confirmada</a:t>
            </a:r>
            <a:r>
              <a:rPr lang="en-US" sz="2000" dirty="0" smtClean="0"/>
              <a:t>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suspeita</a:t>
            </a:r>
            <a:r>
              <a:rPr lang="en-US" sz="2000" dirty="0" smtClean="0"/>
              <a:t> </a:t>
            </a:r>
            <a:r>
              <a:rPr lang="en-US" sz="2000" dirty="0" err="1" smtClean="0"/>
              <a:t>por</a:t>
            </a:r>
            <a:r>
              <a:rPr lang="en-US" sz="2000" dirty="0" smtClean="0"/>
              <a:t> </a:t>
            </a:r>
            <a:r>
              <a:rPr lang="en-US" sz="2000" dirty="0" err="1" smtClean="0"/>
              <a:t>vírus</a:t>
            </a:r>
            <a:r>
              <a:rPr lang="en-US" sz="2000" dirty="0" smtClean="0"/>
              <a:t> </a:t>
            </a:r>
            <a:r>
              <a:rPr lang="en-US" sz="2000" dirty="0" err="1" smtClean="0"/>
              <a:t>Ébola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identificados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doze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12)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descrevem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quais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Cadáveres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(GC)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passar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garantir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enterros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baseiam</a:t>
            </a:r>
            <a:r>
              <a:rPr lang="en-US" sz="2000" dirty="0" smtClean="0"/>
              <a:t>-se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experiências</a:t>
            </a:r>
            <a:r>
              <a:rPr lang="en-US" sz="2000" dirty="0" smtClean="0"/>
              <a:t> </a:t>
            </a:r>
            <a:r>
              <a:rPr lang="en-US" sz="2000" dirty="0" err="1" smtClean="0"/>
              <a:t>testadas</a:t>
            </a:r>
            <a:r>
              <a:rPr lang="en-US" sz="2000" dirty="0" smtClean="0"/>
              <a:t> no </a:t>
            </a:r>
            <a:r>
              <a:rPr lang="en-US" sz="2000" dirty="0" err="1" smtClean="0"/>
              <a:t>terreno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restringir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mínimo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possível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manuseamento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mortais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sempre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consideração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culturais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religiosos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  <a:buClrTx/>
            </a:pPr>
            <a:r>
              <a:rPr lang="en-US" sz="2000" dirty="0" err="1" smtClean="0"/>
              <a:t>Apenas</a:t>
            </a:r>
            <a:r>
              <a:rPr lang="en-US" sz="2000" dirty="0" smtClean="0"/>
              <a:t> </a:t>
            </a:r>
            <a:r>
              <a:rPr lang="en-US" sz="2000" dirty="0" err="1" smtClean="0"/>
              <a:t>pessoal</a:t>
            </a:r>
            <a:r>
              <a:rPr lang="en-US" sz="2000" dirty="0" smtClean="0"/>
              <a:t> </a:t>
            </a:r>
            <a:r>
              <a:rPr lang="en-US" sz="2000" dirty="0" err="1" smtClean="0"/>
              <a:t>formado</a:t>
            </a:r>
            <a:r>
              <a:rPr lang="en-US" sz="2000" dirty="0" smtClean="0"/>
              <a:t> </a:t>
            </a:r>
            <a:r>
              <a:rPr lang="en-US" sz="2000" dirty="0" err="1" smtClean="0"/>
              <a:t>deve</a:t>
            </a:r>
            <a:r>
              <a:rPr lang="en-US" sz="2000" dirty="0" smtClean="0"/>
              <a:t> </a:t>
            </a:r>
            <a:r>
              <a:rPr lang="en-US" sz="2000" dirty="0" err="1" smtClean="0"/>
              <a:t>manusear</a:t>
            </a:r>
            <a:r>
              <a:rPr lang="en-US" sz="2000" dirty="0" smtClean="0"/>
              <a:t> </a:t>
            </a:r>
            <a:r>
              <a:rPr lang="en-US" sz="2000" dirty="0" err="1" smtClean="0"/>
              <a:t>restos</a:t>
            </a:r>
            <a:r>
              <a:rPr lang="en-US" sz="2000" dirty="0" smtClean="0"/>
              <a:t> </a:t>
            </a:r>
            <a:r>
              <a:rPr lang="en-US" sz="2000" dirty="0" err="1" smtClean="0"/>
              <a:t>mortais</a:t>
            </a:r>
            <a:r>
              <a:rPr lang="en-US" sz="2000" dirty="0" smtClean="0"/>
              <a:t> </a:t>
            </a:r>
            <a:r>
              <a:rPr lang="en-US" sz="2000" dirty="0" err="1" smtClean="0"/>
              <a:t>durante</a:t>
            </a:r>
            <a:r>
              <a:rPr lang="en-US" sz="2000" dirty="0" smtClean="0"/>
              <a:t> o </a:t>
            </a:r>
            <a:r>
              <a:rPr lang="en-US" sz="2000" dirty="0" err="1" smtClean="0"/>
              <a:t>surto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54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60094" y="865877"/>
            <a:ext cx="8483906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Vestir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avental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95" y="1634864"/>
            <a:ext cx="7397086" cy="449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333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111" y="865877"/>
            <a:ext cx="8783889" cy="1423467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2800" dirty="0" err="1" smtClean="0"/>
              <a:t>Colocar</a:t>
            </a:r>
            <a:r>
              <a:rPr lang="en-US" sz="2800" dirty="0" smtClean="0"/>
              <a:t> a </a:t>
            </a:r>
            <a:r>
              <a:rPr lang="en-US" sz="2800" dirty="0" err="1" smtClean="0"/>
              <a:t>máscara</a:t>
            </a:r>
            <a:endParaRPr lang="en-US" sz="2800" dirty="0" smtClean="0"/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5"/>
            </a:pPr>
            <a:r>
              <a:rPr lang="en-US" sz="2800" dirty="0" err="1" smtClean="0"/>
              <a:t>Colocar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óculos</a:t>
            </a:r>
            <a:r>
              <a:rPr lang="en-US" sz="2800" dirty="0" smtClean="0"/>
              <a:t> de </a:t>
            </a:r>
            <a:r>
              <a:rPr lang="en-US" sz="2800" dirty="0" err="1" smtClean="0"/>
              <a:t>protecção</a:t>
            </a:r>
            <a:r>
              <a:rPr lang="en-US" sz="2800" dirty="0" smtClean="0"/>
              <a:t> (</a:t>
            </a:r>
            <a:r>
              <a:rPr lang="en-US" sz="2800" dirty="0" err="1" smtClean="0"/>
              <a:t>Protecção</a:t>
            </a:r>
            <a:r>
              <a:rPr lang="en-US" sz="2800" dirty="0" smtClean="0"/>
              <a:t> dos </a:t>
            </a:r>
            <a:r>
              <a:rPr lang="en-US" sz="2800" dirty="0" err="1" smtClean="0"/>
              <a:t>olhos</a:t>
            </a:r>
            <a:r>
              <a:rPr lang="en-US" sz="2800" dirty="0" smtClean="0"/>
              <a:t>)</a:t>
            </a:r>
          </a:p>
        </p:txBody>
      </p:sp>
      <p:pic>
        <p:nvPicPr>
          <p:cNvPr id="5" name="Picture 4" descr="seq2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11" y="2269105"/>
            <a:ext cx="2317636" cy="216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eq2_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47" y="3888641"/>
            <a:ext cx="2412868" cy="225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us 6"/>
          <p:cNvSpPr/>
          <p:nvPr/>
        </p:nvSpPr>
        <p:spPr>
          <a:xfrm>
            <a:off x="2677747" y="2868416"/>
            <a:ext cx="660917" cy="59865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83" y="2059398"/>
            <a:ext cx="2460940" cy="29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156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94" y="865877"/>
            <a:ext cx="8483906" cy="523220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7"/>
            </a:pPr>
            <a:r>
              <a:rPr lang="en-US" sz="2800" dirty="0" err="1"/>
              <a:t>Colocar</a:t>
            </a:r>
            <a:r>
              <a:rPr lang="en-US" sz="2800" dirty="0"/>
              <a:t> o </a:t>
            </a:r>
            <a:r>
              <a:rPr lang="en-US" sz="2800" dirty="0" err="1"/>
              <a:t>capuz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536700"/>
            <a:ext cx="5927464" cy="4616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94" y="865877"/>
            <a:ext cx="8483906" cy="992579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8"/>
            </a:pPr>
            <a:r>
              <a:rPr lang="pt-BR" sz="2800" dirty="0"/>
              <a:t>Calçar as luvas interiores (sob as mangas)</a:t>
            </a:r>
          </a:p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endParaRPr lang="en-US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17" y="2203450"/>
            <a:ext cx="8023924" cy="292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54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94" y="865877"/>
            <a:ext cx="8483906" cy="992579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9"/>
            </a:pPr>
            <a:r>
              <a:rPr lang="pt-BR" sz="2800" dirty="0"/>
              <a:t>Calçar as luvas exteriores </a:t>
            </a:r>
            <a:r>
              <a:rPr lang="pt-BR" sz="2800" dirty="0" smtClean="0"/>
              <a:t>(</a:t>
            </a:r>
            <a:r>
              <a:rPr lang="pt-BR" sz="2800" dirty="0"/>
              <a:t>sobre as mangas)</a:t>
            </a:r>
          </a:p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9"/>
            </a:pP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459" y="1598787"/>
            <a:ext cx="5849138" cy="436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4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0094" y="865877"/>
            <a:ext cx="8483906" cy="1423467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300"/>
              </a:spcBef>
              <a:spcAft>
                <a:spcPts val="0"/>
              </a:spcAft>
              <a:buFont typeface="+mj-lt"/>
              <a:buAutoNum type="arabicPeriod" startAt="10"/>
            </a:pPr>
            <a:r>
              <a:rPr lang="pt-BR" sz="2800" dirty="0"/>
              <a:t>Está a chover? Selar as luvas exteriores com fita adesiva</a:t>
            </a:r>
          </a:p>
          <a:p>
            <a:pPr marL="0" indent="0" eaLnBrk="1" hangingPunct="1">
              <a:spcBef>
                <a:spcPts val="300"/>
              </a:spcBef>
              <a:spcAft>
                <a:spcPts val="0"/>
              </a:spcAft>
              <a:buNone/>
            </a:pP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087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3131" y="0"/>
            <a:ext cx="9328727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4/12: Vestir todo o </a:t>
            </a:r>
            <a:r>
              <a:rPr lang="pt-BR" sz="3200" b="1" dirty="0" err="1">
                <a:effectLst/>
              </a:rPr>
              <a:t>EPI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1067" y="904133"/>
            <a:ext cx="8007965" cy="4555093"/>
          </a:xfrm>
          <a:noFill/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noProof="0" dirty="0" err="1" smtClean="0"/>
              <a:t>Não</a:t>
            </a:r>
            <a:r>
              <a:rPr lang="en-US" sz="2400" noProof="0" dirty="0" smtClean="0"/>
              <a:t> entre no </a:t>
            </a:r>
            <a:r>
              <a:rPr lang="en-US" sz="2400" noProof="0" dirty="0" err="1" smtClean="0"/>
              <a:t>espaço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onde</a:t>
            </a:r>
            <a:r>
              <a:rPr lang="en-US" sz="2400" noProof="0" dirty="0" smtClean="0"/>
              <a:t> o </a:t>
            </a:r>
            <a:r>
              <a:rPr lang="en-US" sz="2400" noProof="0" dirty="0" err="1" smtClean="0"/>
              <a:t>doente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esteve</a:t>
            </a:r>
            <a:r>
              <a:rPr lang="en-US" sz="2400" noProof="0" dirty="0" smtClean="0"/>
              <a:t> se </a:t>
            </a:r>
            <a:r>
              <a:rPr lang="en-US" sz="2400" noProof="0" dirty="0" err="1" smtClean="0"/>
              <a:t>não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tiver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colocado</a:t>
            </a:r>
            <a:r>
              <a:rPr lang="en-US" sz="2400" noProof="0" dirty="0" smtClean="0"/>
              <a:t> o </a:t>
            </a:r>
            <a:r>
              <a:rPr lang="en-US" sz="2400" noProof="0" dirty="0" err="1" smtClean="0"/>
              <a:t>equipamento</a:t>
            </a:r>
            <a:r>
              <a:rPr lang="en-US" sz="2400" noProof="0" dirty="0" smtClean="0"/>
              <a:t> de </a:t>
            </a:r>
            <a:r>
              <a:rPr lang="en-US" sz="2400" noProof="0" dirty="0" err="1" smtClean="0"/>
              <a:t>protecção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completo</a:t>
            </a:r>
            <a:r>
              <a:rPr lang="en-US" sz="2400" dirty="0"/>
              <a:t>. </a:t>
            </a:r>
            <a:r>
              <a:rPr lang="en-US" sz="2400" dirty="0" err="1"/>
              <a:t>Lembre</a:t>
            </a:r>
            <a:r>
              <a:rPr lang="en-US" sz="2400" dirty="0"/>
              <a:t>-se</a:t>
            </a:r>
            <a:r>
              <a:rPr lang="en-US" sz="2400" dirty="0" smtClean="0"/>
              <a:t>!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noProof="0" dirty="0" err="1" smtClean="0"/>
              <a:t>Calce</a:t>
            </a:r>
            <a:r>
              <a:rPr lang="en-US" sz="2400" noProof="0" dirty="0" smtClean="0"/>
              <a:t> as </a:t>
            </a:r>
            <a:r>
              <a:rPr lang="en-US" sz="2400" noProof="0" dirty="0" err="1" smtClean="0"/>
              <a:t>botas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noProof="0" dirty="0" smtClean="0"/>
              <a:t>Lave as </a:t>
            </a:r>
            <a:r>
              <a:rPr lang="en-US" sz="2400" noProof="0" dirty="0" err="1" smtClean="0"/>
              <a:t>mãos</a:t>
            </a:r>
            <a:r>
              <a:rPr lang="en-US" sz="2400" noProof="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noProof="0" dirty="0" smtClean="0"/>
              <a:t>Vista o </a:t>
            </a:r>
            <a:r>
              <a:rPr lang="en-US" sz="2400" noProof="0" dirty="0" err="1" smtClean="0"/>
              <a:t>macacão</a:t>
            </a:r>
            <a:r>
              <a:rPr lang="en-US" sz="2400" noProof="0" dirty="0" smtClean="0"/>
              <a:t> e </a:t>
            </a:r>
            <a:r>
              <a:rPr lang="en-US" sz="2400" dirty="0" smtClean="0"/>
              <a:t>o </a:t>
            </a:r>
            <a:r>
              <a:rPr lang="en-US" sz="2400" dirty="0" err="1" smtClean="0"/>
              <a:t>avental</a:t>
            </a:r>
            <a:r>
              <a:rPr lang="en-US" sz="2400" dirty="0" smtClean="0"/>
              <a:t> 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noProof="0" dirty="0" err="1" smtClean="0"/>
              <a:t>Coloque</a:t>
            </a:r>
            <a:r>
              <a:rPr lang="en-US" sz="2400" noProof="0" dirty="0" smtClean="0"/>
              <a:t> a </a:t>
            </a:r>
            <a:r>
              <a:rPr lang="en-US" sz="2400" noProof="0" dirty="0" err="1" smtClean="0"/>
              <a:t>protecção</a:t>
            </a:r>
            <a:r>
              <a:rPr lang="en-US" sz="2400" noProof="0" dirty="0" smtClean="0"/>
              <a:t> facial: </a:t>
            </a:r>
            <a:r>
              <a:rPr lang="en-US" sz="2400" noProof="0" dirty="0" err="1" smtClean="0"/>
              <a:t>máscara</a:t>
            </a:r>
            <a:r>
              <a:rPr lang="en-US" sz="2400" noProof="0" dirty="0" smtClean="0"/>
              <a:t> e </a:t>
            </a:r>
            <a:r>
              <a:rPr lang="en-US" sz="2400" noProof="0" dirty="0" err="1" smtClean="0"/>
              <a:t>óculos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 err="1" smtClean="0"/>
              <a:t>Coloque</a:t>
            </a:r>
            <a:r>
              <a:rPr lang="en-US" sz="2400" dirty="0" smtClean="0"/>
              <a:t> o </a:t>
            </a:r>
            <a:r>
              <a:rPr lang="en-US" sz="2400" dirty="0" err="1" smtClean="0"/>
              <a:t>capuz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sz="2400" dirty="0" err="1" smtClean="0"/>
              <a:t>Calce</a:t>
            </a:r>
            <a:r>
              <a:rPr lang="en-US" sz="2400" dirty="0" smtClean="0"/>
              <a:t> as </a:t>
            </a:r>
            <a:r>
              <a:rPr lang="en-US" sz="2400" dirty="0" err="1" smtClean="0"/>
              <a:t>luvas</a:t>
            </a:r>
            <a:r>
              <a:rPr lang="en-US" sz="2400" noProof="0" dirty="0" smtClean="0"/>
              <a:t> (</a:t>
            </a:r>
            <a:r>
              <a:rPr lang="en-US" sz="2400" noProof="0" dirty="0" err="1" smtClean="0"/>
              <a:t>interiores</a:t>
            </a:r>
            <a:r>
              <a:rPr lang="en-US" sz="2400" noProof="0" dirty="0" smtClean="0"/>
              <a:t> e </a:t>
            </a:r>
            <a:r>
              <a:rPr lang="en-US" sz="2400" noProof="0" dirty="0" err="1" smtClean="0"/>
              <a:t>exteriores</a:t>
            </a:r>
            <a:r>
              <a:rPr lang="en-US" sz="2400" noProof="0" dirty="0" smtClean="0"/>
              <a:t>)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noProof="0" dirty="0" smtClean="0"/>
              <a:t>Agora </a:t>
            </a:r>
            <a:r>
              <a:rPr lang="en-US" sz="2400" noProof="0" dirty="0" err="1" smtClean="0"/>
              <a:t>está</a:t>
            </a:r>
            <a:r>
              <a:rPr lang="en-US" sz="2400" noProof="0" dirty="0" smtClean="0"/>
              <a:t> pronto para </a:t>
            </a:r>
            <a:r>
              <a:rPr lang="en-US" sz="2400" noProof="0" dirty="0" err="1" smtClean="0"/>
              <a:t>recolher</a:t>
            </a:r>
            <a:r>
              <a:rPr lang="en-US" sz="2400" noProof="0" dirty="0" smtClean="0"/>
              <a:t> o </a:t>
            </a:r>
            <a:r>
              <a:rPr lang="en-US" sz="2400" noProof="0" dirty="0" err="1" smtClean="0"/>
              <a:t>cadáver</a:t>
            </a:r>
            <a:r>
              <a:rPr lang="en-US" sz="2400" noProof="0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754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3620" y="243068"/>
            <a:ext cx="8715737" cy="634292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smtClean="0">
                <a:latin typeface="+mj-lt"/>
              </a:rPr>
              <a:t>1.ª parte do </a:t>
            </a:r>
            <a:r>
              <a:rPr lang="en-GB" sz="4400" dirty="0" err="1" smtClean="0">
                <a:latin typeface="+mj-lt"/>
              </a:rPr>
              <a:t>curso</a:t>
            </a:r>
            <a:endParaRPr lang="en-GB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en-GB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Passos</a:t>
            </a:r>
            <a:r>
              <a:rPr lang="en-GB" sz="4400" dirty="0" smtClean="0">
                <a:latin typeface="+mj-lt"/>
              </a:rPr>
              <a:t> 1 a 4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Como realizar, de forma segura, o enterro de doentes que faleceram devido a doença confirmada ou suspeita por vírus </a:t>
            </a:r>
            <a:r>
              <a:rPr lang="pt-BR" sz="4400" dirty="0" err="1">
                <a:latin typeface="+mj-lt"/>
              </a:rPr>
              <a:t>Marburgo</a:t>
            </a:r>
            <a:r>
              <a:rPr lang="pt-BR" sz="4400" dirty="0">
                <a:latin typeface="+mj-lt"/>
              </a:rPr>
              <a:t> ou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: </a:t>
            </a:r>
            <a:r>
              <a:rPr lang="pt-BR" sz="4400" dirty="0" err="1">
                <a:latin typeface="+mj-lt"/>
              </a:rPr>
              <a:t>acções</a:t>
            </a:r>
            <a:r>
              <a:rPr lang="pt-BR" sz="4400" dirty="0">
                <a:latin typeface="+mj-lt"/>
              </a:rPr>
              <a:t> de proximidade.</a:t>
            </a:r>
          </a:p>
        </p:txBody>
      </p:sp>
    </p:spTree>
    <p:extLst>
      <p:ext uri="{BB962C8B-B14F-4D97-AF65-F5344CB8AC3E}">
        <p14:creationId xmlns:p14="http://schemas.microsoft.com/office/powerpoint/2010/main" val="62262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43069" y="208345"/>
            <a:ext cx="8762036" cy="635450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 smtClean="0">
                <a:latin typeface="+mj-lt"/>
              </a:rPr>
              <a:t>2.ª </a:t>
            </a:r>
            <a:r>
              <a:rPr lang="pt-BR" sz="4400" dirty="0">
                <a:latin typeface="+mj-lt"/>
              </a:rPr>
              <a:t>parte do curso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pt-B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 smtClean="0">
                <a:latin typeface="+mj-lt"/>
              </a:rPr>
              <a:t>Passos 5 </a:t>
            </a:r>
            <a:r>
              <a:rPr lang="pt-BR" sz="4400" dirty="0">
                <a:latin typeface="+mj-lt"/>
              </a:rPr>
              <a:t>a </a:t>
            </a:r>
            <a:r>
              <a:rPr lang="pt-BR" sz="4400" dirty="0" smtClean="0">
                <a:latin typeface="+mj-lt"/>
              </a:rPr>
              <a:t>7</a:t>
            </a:r>
            <a:endParaRPr lang="pt-B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pt-B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Como realizar, de forma segura, o enterro de doentes que faleceram devido a doença confirmada ou suspeita por vírus </a:t>
            </a:r>
            <a:r>
              <a:rPr lang="pt-BR" sz="4400" dirty="0" err="1">
                <a:latin typeface="+mj-lt"/>
              </a:rPr>
              <a:t>Marburgo</a:t>
            </a:r>
            <a:r>
              <a:rPr lang="pt-BR" sz="4400" dirty="0">
                <a:latin typeface="+mj-lt"/>
              </a:rPr>
              <a:t> ou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: </a:t>
            </a:r>
            <a:r>
              <a:rPr lang="pt-BR" sz="4400" dirty="0" err="1">
                <a:latin typeface="+mj-lt"/>
              </a:rPr>
              <a:t>acções</a:t>
            </a:r>
            <a:r>
              <a:rPr lang="pt-BR" sz="4400" dirty="0">
                <a:latin typeface="+mj-lt"/>
              </a:rPr>
              <a:t> de proximidade.</a:t>
            </a:r>
          </a:p>
        </p:txBody>
      </p:sp>
    </p:spTree>
    <p:extLst>
      <p:ext uri="{BB962C8B-B14F-4D97-AF65-F5344CB8AC3E}">
        <p14:creationId xmlns:p14="http://schemas.microsoft.com/office/powerpoint/2010/main" val="109055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28977" y="782637"/>
            <a:ext cx="7657571" cy="2619375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US" sz="4400" dirty="0" smtClean="0">
                <a:latin typeface="+mj-lt"/>
              </a:rPr>
              <a:t>O </a:t>
            </a:r>
            <a:r>
              <a:rPr lang="en-US" sz="4400" dirty="0" err="1" smtClean="0">
                <a:latin typeface="+mj-lt"/>
              </a:rPr>
              <a:t>enterro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seguro</a:t>
            </a:r>
            <a:r>
              <a:rPr lang="en-US" sz="4400" dirty="0" smtClean="0">
                <a:latin typeface="+mj-lt"/>
              </a:rPr>
              <a:t> de </a:t>
            </a:r>
            <a:r>
              <a:rPr lang="en-US" sz="4400" dirty="0" err="1" smtClean="0">
                <a:latin typeface="+mj-lt"/>
              </a:rPr>
              <a:t>doentes</a:t>
            </a:r>
            <a:r>
              <a:rPr lang="en-US" sz="4400" dirty="0" smtClean="0">
                <a:latin typeface="+mj-lt"/>
              </a:rPr>
              <a:t> com </a:t>
            </a:r>
            <a:r>
              <a:rPr lang="en-US" sz="4400" dirty="0" err="1" smtClean="0">
                <a:latin typeface="+mj-lt"/>
              </a:rPr>
              <a:t>Ébola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dirty="0" err="1" smtClean="0">
                <a:latin typeface="+mj-lt"/>
              </a:rPr>
              <a:t>em</a:t>
            </a:r>
            <a:r>
              <a:rPr lang="en-US" sz="4400" dirty="0" smtClean="0">
                <a:latin typeface="+mj-lt"/>
              </a:rPr>
              <a:t> 12 </a:t>
            </a:r>
            <a:r>
              <a:rPr lang="en-US" sz="4400" dirty="0" err="1" smtClean="0">
                <a:latin typeface="+mj-lt"/>
              </a:rPr>
              <a:t>passos</a:t>
            </a:r>
            <a:endParaRPr lang="en-US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5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0059" y="3557956"/>
            <a:ext cx="7196138" cy="2619375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Colocação</a:t>
            </a:r>
            <a:r>
              <a:rPr lang="en-US" sz="4000" dirty="0" smtClean="0">
                <a:latin typeface="+mj-lt"/>
                <a:cs typeface="Calibri" pitchFamily="34" charset="0"/>
              </a:rPr>
              <a:t> do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corpo</a:t>
            </a:r>
            <a:r>
              <a:rPr lang="en-US" sz="4000" dirty="0" smtClean="0">
                <a:latin typeface="+mj-lt"/>
                <a:cs typeface="Calibri" pitchFamily="34" charset="0"/>
              </a:rPr>
              <a:t> no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saco</a:t>
            </a:r>
            <a:r>
              <a:rPr lang="en-US" sz="4000" dirty="0" smtClean="0">
                <a:latin typeface="+mj-lt"/>
                <a:cs typeface="Calibri" pitchFamily="34" charset="0"/>
              </a:rPr>
              <a:t> para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cadáveres</a:t>
            </a:r>
            <a:endParaRPr lang="en-US" sz="4000" dirty="0" smtClean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32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87287" y="0"/>
            <a:ext cx="9518574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effectLst/>
              </a:rPr>
              <a:t>Enterro seguro dos doentes com </a:t>
            </a:r>
            <a:r>
              <a:rPr lang="pt-BR" sz="2800" b="1" dirty="0" err="1">
                <a:effectLst/>
              </a:rPr>
              <a:t>Ébola</a:t>
            </a:r>
            <a:r>
              <a:rPr lang="pt-BR" sz="2800" b="1" dirty="0">
                <a:effectLst/>
              </a:rPr>
              <a:t> em 12 passos</a:t>
            </a:r>
            <a:endParaRPr lang="en-US" sz="2400" b="1" noProof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046" y="906821"/>
            <a:ext cx="8796759" cy="5301451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Antes da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partida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/>
              <a:t>c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omposição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desinfectantes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1600" dirty="0" err="1" smtClean="0"/>
              <a:t>Reunir</a:t>
            </a:r>
            <a:r>
              <a:rPr lang="en-US" sz="1600" dirty="0" smtClean="0"/>
              <a:t> </a:t>
            </a:r>
            <a:r>
              <a:rPr lang="en-US" sz="1600" dirty="0" err="1" smtClean="0"/>
              <a:t>todo</a:t>
            </a:r>
            <a:r>
              <a:rPr lang="en-US" sz="1600" dirty="0" smtClean="0"/>
              <a:t> o </a:t>
            </a:r>
            <a:r>
              <a:rPr lang="en-US" sz="1600" dirty="0" err="1" smtClean="0"/>
              <a:t>equipamento</a:t>
            </a:r>
            <a:r>
              <a:rPr lang="en-US" sz="1600" dirty="0" smtClean="0"/>
              <a:t> </a:t>
            </a:r>
            <a:r>
              <a:rPr lang="en-US" sz="1600" dirty="0" err="1" smtClean="0"/>
              <a:t>necessário</a:t>
            </a:r>
            <a:r>
              <a:rPr lang="en-US" sz="1600" dirty="0" smtClean="0"/>
              <a:t>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Chegada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à casa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doente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falecido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preparar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enterro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com 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família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avaliar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riscos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4: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Vestir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Equipamento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Protecção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Individual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Colocação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corpo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cadáveres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Colocação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contendo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cadáver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caixão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/>
              <a:t>quando</a:t>
            </a:r>
            <a:r>
              <a:rPr lang="en-US" sz="1600" dirty="0" smtClean="0"/>
              <a:t> </a:t>
            </a:r>
            <a:r>
              <a:rPr lang="en-US" sz="1600" dirty="0" err="1" smtClean="0"/>
              <a:t>apropriado</a:t>
            </a:r>
            <a:r>
              <a:rPr lang="en-US" sz="1600" dirty="0" smtClean="0"/>
              <a:t> do </a:t>
            </a:r>
            <a:r>
              <a:rPr lang="en-US" sz="1600" dirty="0" err="1" smtClean="0"/>
              <a:t>ponto</a:t>
            </a:r>
            <a:r>
              <a:rPr lang="en-US" sz="1600" dirty="0" smtClean="0"/>
              <a:t> de vista cultural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Desinfectar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ambiente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doméstico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Retirar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gerir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resíduos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desinfectar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/>
              <a:t>as </a:t>
            </a:r>
            <a:r>
              <a:rPr lang="en-US" sz="1600" dirty="0" err="1" smtClean="0"/>
              <a:t>mãos</a:t>
            </a:r>
            <a:r>
              <a:rPr lang="en-US" sz="16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9: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Transportar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caixão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contendo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cadáver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cemitério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Enterro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cemitério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colocação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caixão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contendo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cadáver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cova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Enterro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cemitério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envolver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comunidade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orações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pois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ajuda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dissipar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tensão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gera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momento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paz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12: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Regresso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hospital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236597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b="1" noProof="0" dirty="0" err="1" smtClean="0">
                <a:effectLst/>
              </a:rPr>
              <a:t>Passo</a:t>
            </a:r>
            <a:r>
              <a:rPr lang="en-US" sz="2600" b="1" noProof="0" dirty="0" smtClean="0">
                <a:effectLst/>
              </a:rPr>
              <a:t> </a:t>
            </a:r>
            <a:r>
              <a:rPr lang="en-US" sz="2600" b="1" dirty="0" smtClean="0">
                <a:effectLst/>
              </a:rPr>
              <a:t>5/12: </a:t>
            </a:r>
            <a:r>
              <a:rPr lang="en-US" sz="2600" b="1" dirty="0" err="1" smtClean="0">
                <a:effectLst/>
              </a:rPr>
              <a:t>Colocação</a:t>
            </a:r>
            <a:r>
              <a:rPr lang="en-US" sz="2600" b="1" dirty="0" smtClean="0">
                <a:effectLst/>
              </a:rPr>
              <a:t> do </a:t>
            </a:r>
            <a:r>
              <a:rPr lang="en-US" sz="2600" b="1" dirty="0" err="1" smtClean="0">
                <a:effectLst/>
              </a:rPr>
              <a:t>corpo</a:t>
            </a:r>
            <a:r>
              <a:rPr lang="en-US" sz="2600" b="1" dirty="0" smtClean="0">
                <a:effectLst/>
              </a:rPr>
              <a:t> no </a:t>
            </a:r>
            <a:r>
              <a:rPr lang="en-US" sz="2600" b="1" dirty="0" err="1" smtClean="0">
                <a:effectLst/>
              </a:rPr>
              <a:t>saco</a:t>
            </a:r>
            <a:r>
              <a:rPr lang="en-US" sz="2600" b="1" dirty="0" smtClean="0">
                <a:effectLst/>
              </a:rPr>
              <a:t> para </a:t>
            </a:r>
            <a:r>
              <a:rPr lang="en-US" sz="2600" b="1" dirty="0" err="1" smtClean="0">
                <a:effectLst/>
              </a:rPr>
              <a:t>cadáveres</a:t>
            </a:r>
            <a:r>
              <a:rPr lang="en-US" sz="3200" b="1" dirty="0" smtClean="0">
                <a:effectLst/>
              </a:rPr>
              <a:t> </a:t>
            </a:r>
            <a:endParaRPr lang="en-US" sz="2800" b="1" noProof="0" dirty="0" smtClean="0"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48" y="863442"/>
            <a:ext cx="8068992" cy="529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92597" y="0"/>
            <a:ext cx="9236597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600" b="1" dirty="0">
                <a:effectLst/>
                <a:latin typeface="+mj-lt"/>
              </a:rPr>
              <a:t>Passo 5/12: Colocação do corpo no saco para cadáveres</a:t>
            </a:r>
            <a:endParaRPr lang="en-US" sz="2600" b="1" noProof="0" dirty="0" smtClean="0">
              <a:effectLst/>
              <a:latin typeface="+mj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768" y="1235632"/>
            <a:ext cx="8773610" cy="4862870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u="sng" dirty="0" err="1" smtClean="0">
                <a:solidFill>
                  <a:schemeClr val="tx1"/>
                </a:solidFill>
                <a:latin typeface="+mj-lt"/>
              </a:rPr>
              <a:t>Pelos</a:t>
            </a:r>
            <a:r>
              <a:rPr lang="en-US" u="sng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  <a:latin typeface="+mj-lt"/>
              </a:rPr>
              <a:t>menos</a:t>
            </a:r>
            <a:r>
              <a:rPr lang="en-US" u="sng" dirty="0" smtClean="0">
                <a:solidFill>
                  <a:schemeClr val="tx1"/>
                </a:solidFill>
                <a:latin typeface="+mj-lt"/>
              </a:rPr>
              <a:t> 2 </a:t>
            </a:r>
            <a:r>
              <a:rPr lang="en-US" u="sng" dirty="0" err="1" smtClean="0">
                <a:solidFill>
                  <a:schemeClr val="tx1"/>
                </a:solidFill>
                <a:latin typeface="+mj-lt"/>
              </a:rPr>
              <a:t>pessoas</a:t>
            </a:r>
            <a:r>
              <a:rPr lang="en-US" u="sng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  <a:latin typeface="+mj-lt"/>
              </a:rPr>
              <a:t>devem</a:t>
            </a:r>
            <a:r>
              <a:rPr lang="en-US" u="sng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  <a:latin typeface="+mj-lt"/>
              </a:rPr>
              <a:t>entrar</a:t>
            </a:r>
            <a:r>
              <a:rPr lang="en-US" u="sng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u="sng" dirty="0" err="1" smtClean="0">
                <a:solidFill>
                  <a:schemeClr val="tx1"/>
                </a:solidFill>
                <a:latin typeface="+mj-lt"/>
              </a:rPr>
              <a:t>na</a:t>
            </a:r>
            <a:r>
              <a:rPr lang="en-US" u="sng" dirty="0" smtClean="0">
                <a:solidFill>
                  <a:schemeClr val="tx1"/>
                </a:solidFill>
                <a:latin typeface="+mj-lt"/>
              </a:rPr>
              <a:t> casa:</a:t>
            </a:r>
            <a:endParaRPr lang="en-US" u="sng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dirty="0" smtClean="0">
                <a:latin typeface="+mj-lt"/>
              </a:rPr>
              <a:t>A </a:t>
            </a:r>
            <a:r>
              <a:rPr lang="en-US" dirty="0" err="1" smtClean="0">
                <a:latin typeface="+mj-lt"/>
              </a:rPr>
              <a:t>equipa</a:t>
            </a:r>
            <a:r>
              <a:rPr lang="en-US" dirty="0" smtClean="0">
                <a:latin typeface="+mj-lt"/>
              </a:rPr>
              <a:t> de </a:t>
            </a:r>
            <a:r>
              <a:rPr lang="en-US" dirty="0" err="1" smtClean="0">
                <a:latin typeface="+mj-lt"/>
              </a:rPr>
              <a:t>epidemiologia</a:t>
            </a:r>
            <a:r>
              <a:rPr lang="en-US" dirty="0" smtClean="0">
                <a:latin typeface="+mj-lt"/>
              </a:rPr>
              <a:t> laboratorial </a:t>
            </a:r>
            <a:r>
              <a:rPr lang="en-US" dirty="0" err="1" smtClean="0">
                <a:latin typeface="+mj-lt"/>
              </a:rPr>
              <a:t>colhe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uma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amostra</a:t>
            </a:r>
            <a:r>
              <a:rPr lang="en-US" dirty="0" smtClean="0">
                <a:latin typeface="+mj-lt"/>
              </a:rPr>
              <a:t> </a:t>
            </a:r>
            <a:r>
              <a:rPr lang="en-US" i="1" dirty="0" smtClean="0">
                <a:latin typeface="+mj-lt"/>
              </a:rPr>
              <a:t>post-mortem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confirmação</a:t>
            </a:r>
            <a:r>
              <a:rPr lang="en-US" dirty="0" smtClean="0">
                <a:latin typeface="+mj-lt"/>
              </a:rPr>
              <a:t>.</a:t>
            </a:r>
          </a:p>
          <a:p>
            <a:pPr marL="914400" lvl="1" indent="-514350" eaLnBrk="1" hangingPunct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3000" dirty="0" err="1" smtClean="0">
                <a:latin typeface="+mj-lt"/>
              </a:rPr>
              <a:t>Ver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protocolo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sobre</a:t>
            </a:r>
            <a:r>
              <a:rPr lang="en-US" sz="3000" dirty="0" smtClean="0">
                <a:latin typeface="+mj-lt"/>
              </a:rPr>
              <a:t> a </a:t>
            </a:r>
            <a:r>
              <a:rPr lang="en-US" sz="3000" dirty="0" err="1" smtClean="0">
                <a:latin typeface="+mj-lt"/>
              </a:rPr>
              <a:t>colheita</a:t>
            </a:r>
            <a:r>
              <a:rPr lang="en-US" sz="3000" dirty="0" smtClean="0">
                <a:latin typeface="+mj-lt"/>
              </a:rPr>
              <a:t> de </a:t>
            </a:r>
            <a:r>
              <a:rPr lang="en-US" sz="3000" dirty="0" err="1" smtClean="0">
                <a:latin typeface="+mj-lt"/>
              </a:rPr>
              <a:t>amostras</a:t>
            </a:r>
            <a:r>
              <a:rPr lang="en-US" sz="3000" dirty="0" smtClean="0">
                <a:latin typeface="+mj-lt"/>
              </a:rPr>
              <a:t> </a:t>
            </a:r>
            <a:r>
              <a:rPr lang="en-US" sz="3000" dirty="0" err="1" smtClean="0">
                <a:latin typeface="+mj-lt"/>
              </a:rPr>
              <a:t>orais</a:t>
            </a:r>
            <a:r>
              <a:rPr lang="en-US" sz="3000" dirty="0" smtClean="0">
                <a:latin typeface="+mj-lt"/>
              </a:rPr>
              <a:t> </a:t>
            </a:r>
            <a:endParaRPr lang="en-US" sz="3000" dirty="0">
              <a:latin typeface="+mj-lt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dirty="0" err="1" smtClean="0">
                <a:latin typeface="+mj-lt"/>
              </a:rPr>
              <a:t>Colocar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corpo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ao</a:t>
            </a:r>
            <a:r>
              <a:rPr lang="en-US" dirty="0" smtClean="0">
                <a:latin typeface="+mj-lt"/>
              </a:rPr>
              <a:t> </a:t>
            </a:r>
            <a:r>
              <a:rPr lang="en-US" dirty="0" err="1" smtClean="0">
                <a:latin typeface="+mj-lt"/>
              </a:rPr>
              <a:t>lado</a:t>
            </a:r>
            <a:r>
              <a:rPr lang="en-US" dirty="0" smtClean="0">
                <a:latin typeface="+mj-lt"/>
              </a:rPr>
              <a:t> do </a:t>
            </a:r>
            <a:r>
              <a:rPr lang="en-US" dirty="0" err="1" smtClean="0">
                <a:latin typeface="+mj-lt"/>
              </a:rPr>
              <a:t>saco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cadáveres</a:t>
            </a:r>
            <a:r>
              <a:rPr lang="en-US" dirty="0" smtClean="0">
                <a:latin typeface="+mj-lt"/>
              </a:rPr>
              <a:t>  </a:t>
            </a:r>
            <a:endParaRPr lang="en-US" dirty="0">
              <a:latin typeface="+mj-lt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dirty="0" err="1" smtClean="0">
                <a:latin typeface="+mj-lt"/>
              </a:rPr>
              <a:t>Abrir</a:t>
            </a:r>
            <a:r>
              <a:rPr lang="en-US" dirty="0" smtClean="0">
                <a:latin typeface="+mj-lt"/>
              </a:rPr>
              <a:t> o </a:t>
            </a:r>
            <a:r>
              <a:rPr lang="en-US" dirty="0" err="1" smtClean="0">
                <a:latin typeface="+mj-lt"/>
              </a:rPr>
              <a:t>saco</a:t>
            </a:r>
            <a:r>
              <a:rPr lang="en-US" dirty="0" smtClean="0">
                <a:latin typeface="+mj-lt"/>
              </a:rPr>
              <a:t> para </a:t>
            </a:r>
            <a:r>
              <a:rPr lang="en-US" dirty="0" err="1" smtClean="0">
                <a:latin typeface="+mj-lt"/>
              </a:rPr>
              <a:t>cadáveres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705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82896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600" b="1" dirty="0">
                <a:effectLst/>
              </a:rPr>
              <a:t>Passo 5/12: Colocação do corpo no saco para cadáveres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1111541"/>
            <a:ext cx="8358389" cy="4616648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4"/>
            </a:pPr>
            <a:r>
              <a:rPr lang="en-US" sz="2400" dirty="0" err="1" smtClean="0"/>
              <a:t>Pelo</a:t>
            </a:r>
            <a:r>
              <a:rPr lang="en-US" sz="2400" dirty="0" smtClean="0"/>
              <a:t> </a:t>
            </a:r>
            <a:r>
              <a:rPr lang="en-US" sz="2400" dirty="0" err="1" smtClean="0"/>
              <a:t>menos</a:t>
            </a:r>
            <a:r>
              <a:rPr lang="en-US" sz="2400" dirty="0" smtClean="0"/>
              <a:t> </a:t>
            </a:r>
            <a:r>
              <a:rPr lang="en-US" sz="2400" dirty="0" err="1" smtClean="0"/>
              <a:t>duas</a:t>
            </a:r>
            <a:r>
              <a:rPr lang="en-US" sz="2400" dirty="0" smtClean="0"/>
              <a:t> </a:t>
            </a:r>
            <a:r>
              <a:rPr lang="en-US" sz="2400" dirty="0" err="1" smtClean="0"/>
              <a:t>pessoas</a:t>
            </a:r>
            <a:r>
              <a:rPr lang="en-US" sz="2400" dirty="0" smtClean="0"/>
              <a:t> </a:t>
            </a:r>
            <a:r>
              <a:rPr lang="en-US" sz="2400" dirty="0" err="1" smtClean="0"/>
              <a:t>agarram</a:t>
            </a:r>
            <a:r>
              <a:rPr lang="en-US" sz="2400" dirty="0" smtClean="0"/>
              <a:t> o </a:t>
            </a:r>
            <a:r>
              <a:rPr lang="en-US" sz="2400" dirty="0" err="1" smtClean="0"/>
              <a:t>corpo</a:t>
            </a:r>
            <a:r>
              <a:rPr lang="en-US" sz="2400" dirty="0" smtClean="0"/>
              <a:t> </a:t>
            </a:r>
            <a:r>
              <a:rPr lang="en-US" sz="2400" dirty="0" err="1" smtClean="0"/>
              <a:t>pelos</a:t>
            </a:r>
            <a:r>
              <a:rPr lang="en-US" sz="2400" dirty="0" smtClean="0"/>
              <a:t> </a:t>
            </a:r>
            <a:r>
              <a:rPr lang="en-US" sz="2400" dirty="0" err="1" smtClean="0"/>
              <a:t>braços</a:t>
            </a:r>
            <a:r>
              <a:rPr lang="en-US" sz="2400" dirty="0" smtClean="0"/>
              <a:t> e </a:t>
            </a:r>
            <a:r>
              <a:rPr lang="en-US" sz="2400" dirty="0" err="1" smtClean="0"/>
              <a:t>pelas</a:t>
            </a:r>
            <a:r>
              <a:rPr lang="en-US" sz="2400" dirty="0" smtClean="0"/>
              <a:t> </a:t>
            </a:r>
            <a:r>
              <a:rPr lang="en-US" sz="2400" dirty="0" err="1" smtClean="0"/>
              <a:t>pernas</a:t>
            </a:r>
            <a:r>
              <a:rPr lang="en-US" sz="2400" dirty="0" smtClean="0"/>
              <a:t>. Se a </a:t>
            </a:r>
            <a:r>
              <a:rPr lang="en-US" sz="2400" dirty="0" err="1" smtClean="0"/>
              <a:t>pessoa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estiver</a:t>
            </a:r>
            <a:r>
              <a:rPr lang="en-US" sz="2400" dirty="0" smtClean="0"/>
              <a:t> junto à parte superior do </a:t>
            </a:r>
            <a:r>
              <a:rPr lang="en-US" sz="2400" dirty="0" err="1" smtClean="0"/>
              <a:t>corpo</a:t>
            </a:r>
            <a:r>
              <a:rPr lang="en-US" sz="2400" dirty="0" smtClean="0"/>
              <a:t> </a:t>
            </a:r>
            <a:r>
              <a:rPr lang="en-US" sz="2400" dirty="0" err="1" smtClean="0"/>
              <a:t>puder</a:t>
            </a:r>
            <a:r>
              <a:rPr lang="en-US" sz="2400" dirty="0" smtClean="0"/>
              <a:t> </a:t>
            </a:r>
            <a:r>
              <a:rPr lang="en-US" sz="2400" dirty="0" err="1" smtClean="0"/>
              <a:t>estar</a:t>
            </a:r>
            <a:r>
              <a:rPr lang="en-US" sz="2400" dirty="0" smtClean="0"/>
              <a:t> de </a:t>
            </a:r>
            <a:r>
              <a:rPr lang="en-US" sz="2400" dirty="0" err="1" smtClean="0"/>
              <a:t>pé</a:t>
            </a:r>
            <a:r>
              <a:rPr lang="en-US" sz="2400" dirty="0" smtClean="0"/>
              <a:t>, </a:t>
            </a:r>
            <a:r>
              <a:rPr lang="en-US" sz="2400" dirty="0" err="1" smtClean="0"/>
              <a:t>deve</a:t>
            </a:r>
            <a:r>
              <a:rPr lang="en-US" sz="2400" dirty="0" smtClean="0"/>
              <a:t> </a:t>
            </a:r>
            <a:r>
              <a:rPr lang="en-US" sz="2400" dirty="0" err="1" smtClean="0"/>
              <a:t>agarrar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baixo</a:t>
            </a:r>
            <a:r>
              <a:rPr lang="en-US" sz="2400" dirty="0" smtClean="0"/>
              <a:t> das </a:t>
            </a:r>
            <a:r>
              <a:rPr lang="en-US" sz="2400" dirty="0" err="1" smtClean="0"/>
              <a:t>axilas</a:t>
            </a:r>
            <a:r>
              <a:rPr lang="en-US" sz="2400" dirty="0" smtClean="0"/>
              <a:t>. Uma </a:t>
            </a:r>
            <a:r>
              <a:rPr lang="en-US" sz="2400" dirty="0" err="1" smtClean="0"/>
              <a:t>terceira</a:t>
            </a:r>
            <a:r>
              <a:rPr lang="en-US" sz="2400" dirty="0" smtClean="0"/>
              <a:t> </a:t>
            </a:r>
            <a:r>
              <a:rPr lang="en-US" sz="2400" dirty="0" err="1" smtClean="0"/>
              <a:t>pessoa</a:t>
            </a:r>
            <a:r>
              <a:rPr lang="en-US" sz="2400" dirty="0" smtClean="0"/>
              <a:t> </a:t>
            </a:r>
            <a:r>
              <a:rPr lang="en-US" sz="2400" dirty="0" err="1" smtClean="0"/>
              <a:t>poderá</a:t>
            </a:r>
            <a:r>
              <a:rPr lang="en-US" sz="2400" dirty="0" smtClean="0"/>
              <a:t> </a:t>
            </a:r>
            <a:r>
              <a:rPr lang="en-US" sz="2400" dirty="0" err="1" smtClean="0"/>
              <a:t>estar</a:t>
            </a:r>
            <a:r>
              <a:rPr lang="en-US" sz="2400" dirty="0" smtClean="0"/>
              <a:t> </a:t>
            </a:r>
            <a:r>
              <a:rPr lang="en-US" sz="2400" dirty="0" err="1" smtClean="0"/>
              <a:t>presente</a:t>
            </a:r>
            <a:r>
              <a:rPr lang="en-US" sz="2400" dirty="0" smtClean="0"/>
              <a:t> para </a:t>
            </a:r>
            <a:r>
              <a:rPr lang="en-US" sz="2400" dirty="0" err="1" smtClean="0"/>
              <a:t>segurar</a:t>
            </a:r>
            <a:r>
              <a:rPr lang="en-US" sz="2400" dirty="0" smtClean="0"/>
              <a:t> a </a:t>
            </a:r>
            <a:r>
              <a:rPr lang="en-US" sz="2400" dirty="0" err="1" smtClean="0"/>
              <a:t>região</a:t>
            </a:r>
            <a:r>
              <a:rPr lang="en-US" sz="2400" dirty="0" smtClean="0"/>
              <a:t> abdominal inferior se o </a:t>
            </a:r>
            <a:r>
              <a:rPr lang="en-US" sz="2400" dirty="0" err="1" smtClean="0"/>
              <a:t>cadáver</a:t>
            </a:r>
            <a:r>
              <a:rPr lang="en-US" sz="2400" dirty="0" smtClean="0"/>
              <a:t> for </a:t>
            </a:r>
            <a:r>
              <a:rPr lang="en-US" sz="2400" dirty="0" err="1" smtClean="0"/>
              <a:t>pesado</a:t>
            </a:r>
            <a:r>
              <a:rPr lang="en-US" sz="2400" dirty="0" smtClean="0"/>
              <a:t>. </a:t>
            </a:r>
            <a:endParaRPr lang="en-US" sz="24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4"/>
            </a:pPr>
            <a:r>
              <a:rPr lang="en-US" sz="2400" dirty="0" err="1" smtClean="0"/>
              <a:t>Colocar</a:t>
            </a:r>
            <a:r>
              <a:rPr lang="en-US" sz="2400" dirty="0" smtClean="0"/>
              <a:t> o </a:t>
            </a:r>
            <a:r>
              <a:rPr lang="en-US" sz="2400" dirty="0" err="1" smtClean="0"/>
              <a:t>corpo</a:t>
            </a:r>
            <a:r>
              <a:rPr lang="en-US" sz="2400" dirty="0" smtClean="0"/>
              <a:t> no </a:t>
            </a:r>
            <a:r>
              <a:rPr lang="en-US" sz="2400" dirty="0" err="1" smtClean="0"/>
              <a:t>saco</a:t>
            </a:r>
            <a:r>
              <a:rPr lang="en-US" sz="2400" dirty="0" smtClean="0"/>
              <a:t> para </a:t>
            </a:r>
            <a:r>
              <a:rPr lang="en-US" sz="2400" dirty="0" err="1" smtClean="0"/>
              <a:t>cadáveres</a:t>
            </a:r>
            <a:r>
              <a:rPr lang="en-US" sz="2400" dirty="0" smtClean="0"/>
              <a:t> </a:t>
            </a:r>
            <a:endParaRPr lang="en-US" sz="24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4"/>
            </a:pPr>
            <a:r>
              <a:rPr lang="en-US" sz="2400" dirty="0" err="1" smtClean="0"/>
              <a:t>Fechar</a:t>
            </a:r>
            <a:r>
              <a:rPr lang="en-US" sz="2400" dirty="0" smtClean="0"/>
              <a:t> o </a:t>
            </a:r>
            <a:r>
              <a:rPr lang="en-US" sz="2400" dirty="0" err="1" smtClean="0"/>
              <a:t>saco</a:t>
            </a:r>
            <a:r>
              <a:rPr lang="en-US" sz="2400" dirty="0" smtClean="0"/>
              <a:t> 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 startAt="4"/>
            </a:pPr>
            <a:r>
              <a:rPr lang="en-US" sz="2400" dirty="0" err="1" smtClean="0"/>
              <a:t>Desinfectar</a:t>
            </a:r>
            <a:r>
              <a:rPr lang="en-US" sz="2400" dirty="0" smtClean="0"/>
              <a:t> a parte exterior do </a:t>
            </a:r>
            <a:r>
              <a:rPr lang="en-US" sz="2400" dirty="0" err="1" smtClean="0"/>
              <a:t>saco</a:t>
            </a:r>
            <a:r>
              <a:rPr lang="en-US" sz="2400" dirty="0" smtClean="0"/>
              <a:t> para </a:t>
            </a:r>
            <a:r>
              <a:rPr lang="en-US" sz="2400" dirty="0" err="1" smtClean="0"/>
              <a:t>cadáveres</a:t>
            </a:r>
            <a:r>
              <a:rPr lang="en-US" sz="2400" dirty="0" smtClean="0"/>
              <a:t> </a:t>
            </a:r>
            <a:r>
              <a:rPr lang="en-US" sz="2400" dirty="0" err="1" smtClean="0"/>
              <a:t>pulverizando</a:t>
            </a:r>
            <a:r>
              <a:rPr lang="en-US" sz="2400" dirty="0" smtClean="0"/>
              <a:t> a </a:t>
            </a:r>
            <a:r>
              <a:rPr lang="en-US" sz="2400" dirty="0" err="1" smtClean="0"/>
              <a:t>superfície</a:t>
            </a:r>
            <a:r>
              <a:rPr lang="en-US" sz="2400" dirty="0" smtClean="0"/>
              <a:t> com um </a:t>
            </a:r>
            <a:r>
              <a:rPr lang="en-US" sz="2400" dirty="0" err="1" smtClean="0"/>
              <a:t>desinfectante</a:t>
            </a:r>
            <a:r>
              <a:rPr lang="en-US" sz="2400" dirty="0" smtClean="0"/>
              <a:t> </a:t>
            </a:r>
            <a:r>
              <a:rPr lang="en-US" sz="2400" dirty="0" err="1" smtClean="0"/>
              <a:t>adequado</a:t>
            </a:r>
            <a:r>
              <a:rPr lang="en-US" sz="2400" dirty="0" smtClean="0"/>
              <a:t> (</a:t>
            </a:r>
            <a:r>
              <a:rPr lang="en-US" sz="2400" dirty="0" err="1" smtClean="0"/>
              <a:t>por</a:t>
            </a:r>
            <a:r>
              <a:rPr lang="en-US" sz="2400" dirty="0" smtClean="0"/>
              <a:t> ex. </a:t>
            </a:r>
            <a:r>
              <a:rPr lang="en-US" sz="2400" dirty="0" err="1"/>
              <a:t>s</a:t>
            </a:r>
            <a:r>
              <a:rPr lang="en-US" sz="2400" dirty="0" err="1" smtClean="0"/>
              <a:t>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cloro</a:t>
            </a:r>
            <a:r>
              <a:rPr lang="en-US" sz="2400" dirty="0" smtClean="0"/>
              <a:t> a 0,5%)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32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236597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600" b="1" dirty="0">
                <a:effectLst/>
              </a:rPr>
              <a:t>Passo 5/12: Colocação do corpo no saco para cadáveres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344" y="1439093"/>
            <a:ext cx="7451678" cy="3662541"/>
          </a:xfrm>
          <a:noFill/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3200" dirty="0" err="1" smtClean="0">
                <a:solidFill>
                  <a:schemeClr val="tx1"/>
                </a:solidFill>
              </a:rPr>
              <a:t>NOTAS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IMPORTANTES</a:t>
            </a:r>
            <a:r>
              <a:rPr lang="en-US" sz="3200" dirty="0" smtClean="0">
                <a:solidFill>
                  <a:schemeClr val="tx1"/>
                </a:solidFill>
              </a:rPr>
              <a:t>:</a:t>
            </a:r>
            <a:endParaRPr lang="en-US" sz="3200" dirty="0">
              <a:solidFill>
                <a:schemeClr val="tx1"/>
              </a:solidFill>
            </a:endParaRPr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3200" dirty="0" err="1" smtClean="0"/>
              <a:t>Deve</a:t>
            </a:r>
            <a:r>
              <a:rPr lang="en-US" sz="3200" dirty="0" smtClean="0"/>
              <a:t> </a:t>
            </a:r>
            <a:r>
              <a:rPr lang="en-US" sz="3200" dirty="0" err="1" smtClean="0"/>
              <a:t>manusear</a:t>
            </a:r>
            <a:r>
              <a:rPr lang="en-US" sz="3200" dirty="0" smtClean="0"/>
              <a:t>-se o </a:t>
            </a:r>
            <a:r>
              <a:rPr lang="en-US" sz="3200" dirty="0" err="1" smtClean="0"/>
              <a:t>corpo</a:t>
            </a:r>
            <a:r>
              <a:rPr lang="en-US" sz="3200" dirty="0" smtClean="0"/>
              <a:t> o </a:t>
            </a:r>
            <a:r>
              <a:rPr lang="en-US" sz="3200" dirty="0" err="1" smtClean="0"/>
              <a:t>mínimo</a:t>
            </a:r>
            <a:r>
              <a:rPr lang="en-US" sz="3200" dirty="0" smtClean="0"/>
              <a:t> </a:t>
            </a:r>
            <a:r>
              <a:rPr lang="en-US" sz="3200" dirty="0" err="1" smtClean="0"/>
              <a:t>possível</a:t>
            </a:r>
            <a:r>
              <a:rPr lang="en-US" sz="3200" dirty="0" smtClean="0"/>
              <a:t> </a:t>
            </a:r>
            <a:endParaRPr lang="en-US" sz="3200" dirty="0"/>
          </a:p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restos</a:t>
            </a:r>
            <a:r>
              <a:rPr lang="en-US" sz="3200" dirty="0" smtClean="0"/>
              <a:t> </a:t>
            </a:r>
            <a:r>
              <a:rPr lang="en-US" sz="3200" dirty="0" err="1" smtClean="0"/>
              <a:t>mortais</a:t>
            </a:r>
            <a:r>
              <a:rPr lang="en-US" sz="3200" dirty="0" smtClean="0"/>
              <a:t> </a:t>
            </a:r>
            <a:r>
              <a:rPr lang="en-US" sz="3200" dirty="0" err="1" smtClean="0"/>
              <a:t>não</a:t>
            </a:r>
            <a:r>
              <a:rPr lang="en-US" sz="3200" dirty="0" smtClean="0"/>
              <a:t> </a:t>
            </a:r>
            <a:r>
              <a:rPr lang="en-US" sz="3200" dirty="0" err="1" smtClean="0"/>
              <a:t>devem</a:t>
            </a:r>
            <a:r>
              <a:rPr lang="en-US" sz="3200" dirty="0" smtClean="0"/>
              <a:t> </a:t>
            </a:r>
            <a:r>
              <a:rPr lang="en-US" sz="3200" dirty="0" err="1" smtClean="0"/>
              <a:t>ser</a:t>
            </a:r>
            <a:r>
              <a:rPr lang="en-US" sz="3200" dirty="0" smtClean="0"/>
              <a:t> </a:t>
            </a:r>
            <a:r>
              <a:rPr lang="en-US" sz="3200" dirty="0" err="1" smtClean="0"/>
              <a:t>pulverizados</a:t>
            </a:r>
            <a:r>
              <a:rPr lang="en-US" sz="3200" dirty="0" smtClean="0"/>
              <a:t>, </a:t>
            </a:r>
            <a:r>
              <a:rPr lang="en-US" sz="3200" dirty="0" err="1" smtClean="0"/>
              <a:t>lavados</a:t>
            </a:r>
            <a:r>
              <a:rPr lang="en-US" sz="3200" dirty="0" smtClean="0"/>
              <a:t> </a:t>
            </a:r>
            <a:r>
              <a:rPr lang="en-US" sz="3200" dirty="0" err="1" smtClean="0"/>
              <a:t>ou</a:t>
            </a:r>
            <a:r>
              <a:rPr lang="en-US" sz="3200" dirty="0" smtClean="0"/>
              <a:t> </a:t>
            </a:r>
            <a:r>
              <a:rPr lang="en-US" sz="3200" dirty="0" err="1" smtClean="0"/>
              <a:t>embalsamados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5022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7624" y="754063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solidFill>
                  <a:schemeClr val="tx1"/>
                </a:solidFill>
                <a:latin typeface="+mj-lt"/>
              </a:rPr>
              <a:t>O enterro seguro de doentes com </a:t>
            </a:r>
            <a:r>
              <a:rPr lang="pt-BR" sz="4400" dirty="0" err="1">
                <a:solidFill>
                  <a:schemeClr val="tx1"/>
                </a:solidFill>
                <a:latin typeface="+mj-lt"/>
              </a:rPr>
              <a:t>Ébola</a:t>
            </a:r>
            <a:r>
              <a:rPr lang="pt-BR" sz="4400" dirty="0">
                <a:solidFill>
                  <a:schemeClr val="tx1"/>
                </a:solidFill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solidFill>
                <a:schemeClr val="tx1"/>
              </a:solidFill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solidFill>
                  <a:schemeClr val="tx1"/>
                </a:solidFill>
                <a:latin typeface="+mj-lt"/>
              </a:rPr>
              <a:t>Passo</a:t>
            </a:r>
            <a:r>
              <a:rPr lang="en-GB" sz="4400" b="1" dirty="0" smtClean="0">
                <a:solidFill>
                  <a:schemeClr val="tx1"/>
                </a:solidFill>
                <a:latin typeface="+mj-lt"/>
              </a:rPr>
              <a:t> 6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39678" y="3469094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Colocação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do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saco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contendo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cadáver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no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caixão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,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quando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apropriado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do </a:t>
            </a:r>
            <a:r>
              <a:rPr lang="en-US" sz="4000" dirty="0" err="1" smtClean="0">
                <a:solidFill>
                  <a:schemeClr val="tx1"/>
                </a:solidFill>
                <a:latin typeface="+mj-lt"/>
                <a:cs typeface="Calibri" pitchFamily="34" charset="0"/>
              </a:rPr>
              <a:t>ponto</a:t>
            </a:r>
            <a:r>
              <a:rPr lang="en-US" sz="4000" dirty="0" smtClean="0">
                <a:solidFill>
                  <a:schemeClr val="tx1"/>
                </a:solidFill>
                <a:latin typeface="+mj-lt"/>
                <a:cs typeface="Calibri" pitchFamily="34" charset="0"/>
              </a:rPr>
              <a:t> de vista cultural</a:t>
            </a:r>
          </a:p>
        </p:txBody>
      </p:sp>
    </p:spTree>
    <p:extLst>
      <p:ext uri="{BB962C8B-B14F-4D97-AF65-F5344CB8AC3E}">
        <p14:creationId xmlns:p14="http://schemas.microsoft.com/office/powerpoint/2010/main" val="65427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2224" y="0"/>
            <a:ext cx="9340771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noProof="0" dirty="0" err="1" smtClean="0">
                <a:effectLst/>
              </a:rPr>
              <a:t>Passo</a:t>
            </a:r>
            <a:r>
              <a:rPr lang="en-US" sz="2400" b="1" noProof="0" dirty="0" smtClean="0">
                <a:effectLst/>
              </a:rPr>
              <a:t> </a:t>
            </a:r>
            <a:r>
              <a:rPr lang="en-US" sz="2400" b="1" dirty="0" smtClean="0">
                <a:effectLst/>
              </a:rPr>
              <a:t>6/12: </a:t>
            </a:r>
            <a:r>
              <a:rPr lang="en-US" sz="2400" b="1" dirty="0" err="1" smtClean="0">
                <a:effectLst/>
              </a:rPr>
              <a:t>Colocação</a:t>
            </a:r>
            <a:r>
              <a:rPr lang="en-US" sz="2400" b="1" dirty="0" smtClean="0">
                <a:effectLst/>
              </a:rPr>
              <a:t> do </a:t>
            </a:r>
            <a:r>
              <a:rPr lang="en-US" sz="2400" b="1" dirty="0" err="1" smtClean="0">
                <a:effectLst/>
              </a:rPr>
              <a:t>saco</a:t>
            </a:r>
            <a:r>
              <a:rPr lang="en-US" sz="2400" b="1" dirty="0" smtClean="0">
                <a:effectLst/>
              </a:rPr>
              <a:t> </a:t>
            </a:r>
            <a:r>
              <a:rPr lang="en-US" sz="2400" b="1" dirty="0" err="1" smtClean="0">
                <a:effectLst/>
              </a:rPr>
              <a:t>contendo</a:t>
            </a:r>
            <a:r>
              <a:rPr lang="en-US" sz="2400" b="1" dirty="0" smtClean="0">
                <a:effectLst/>
              </a:rPr>
              <a:t> o </a:t>
            </a:r>
            <a:r>
              <a:rPr lang="en-US" sz="2400" b="1" dirty="0" err="1" smtClean="0">
                <a:effectLst/>
              </a:rPr>
              <a:t>cadáver</a:t>
            </a:r>
            <a:r>
              <a:rPr lang="en-US" sz="2400" b="1" dirty="0" smtClean="0">
                <a:effectLst/>
              </a:rPr>
              <a:t> no </a:t>
            </a:r>
            <a:r>
              <a:rPr lang="en-US" sz="2400" b="1" dirty="0" err="1" smtClean="0">
                <a:effectLst/>
              </a:rPr>
              <a:t>caixão</a:t>
            </a:r>
            <a:endParaRPr lang="en-US" sz="2400" b="1" noProof="0" dirty="0" smtClean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0" y="847376"/>
            <a:ext cx="8089324" cy="531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6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747" y="0"/>
            <a:ext cx="934077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>
                <a:effectLst/>
              </a:rPr>
              <a:t>Passo 6/12: Colocação do saco contendo o cadáver no caixão</a:t>
            </a:r>
            <a:endParaRPr lang="en-US" sz="24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13" y="1204139"/>
            <a:ext cx="8573743" cy="4278094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Duas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quatro</a:t>
            </a:r>
            <a:r>
              <a:rPr lang="en-US" sz="2800" dirty="0" smtClean="0"/>
              <a:t> </a:t>
            </a:r>
            <a:r>
              <a:rPr lang="en-US" sz="2800" dirty="0" err="1" smtClean="0"/>
              <a:t>pessoas</a:t>
            </a:r>
            <a:r>
              <a:rPr lang="en-US" sz="2800" dirty="0" smtClean="0"/>
              <a:t> </a:t>
            </a:r>
            <a:r>
              <a:rPr lang="en-US" sz="2800" dirty="0" err="1" smtClean="0"/>
              <a:t>usando</a:t>
            </a:r>
            <a:r>
              <a:rPr lang="en-US" sz="2800" dirty="0" smtClean="0"/>
              <a:t> o </a:t>
            </a:r>
            <a:r>
              <a:rPr lang="en-US" sz="2800" dirty="0" err="1" smtClean="0"/>
              <a:t>EPI</a:t>
            </a:r>
            <a:r>
              <a:rPr lang="en-US" sz="2800" dirty="0" smtClean="0"/>
              <a:t> (</a:t>
            </a:r>
            <a:r>
              <a:rPr lang="en-US" sz="2800" dirty="0" err="1" smtClean="0"/>
              <a:t>depende</a:t>
            </a:r>
            <a:r>
              <a:rPr lang="en-US" sz="2800" dirty="0" smtClean="0"/>
              <a:t> do peso do </a:t>
            </a:r>
            <a:r>
              <a:rPr lang="en-US" sz="2800" dirty="0" err="1" smtClean="0"/>
              <a:t>corpo</a:t>
            </a:r>
            <a:r>
              <a:rPr lang="en-US" sz="2800" dirty="0" smtClean="0"/>
              <a:t> e do </a:t>
            </a:r>
            <a:r>
              <a:rPr lang="en-US" sz="2800" dirty="0" err="1" smtClean="0"/>
              <a:t>número</a:t>
            </a:r>
            <a:r>
              <a:rPr lang="en-US" sz="2800" dirty="0" smtClean="0"/>
              <a:t> de </a:t>
            </a:r>
            <a:r>
              <a:rPr lang="en-US" sz="2800" dirty="0" err="1" smtClean="0"/>
              <a:t>pessoas</a:t>
            </a:r>
            <a:r>
              <a:rPr lang="en-US" sz="2800" dirty="0" smtClean="0"/>
              <a:t> com </a:t>
            </a:r>
            <a:r>
              <a:rPr lang="en-US" sz="2800" dirty="0" err="1" smtClean="0"/>
              <a:t>EPI</a:t>
            </a:r>
            <a:r>
              <a:rPr lang="en-US" sz="2800" dirty="0" smtClean="0"/>
              <a:t>) </a:t>
            </a:r>
            <a:r>
              <a:rPr lang="en-US" sz="2800" dirty="0" err="1" smtClean="0"/>
              <a:t>devem</a:t>
            </a:r>
            <a:r>
              <a:rPr lang="en-US" sz="2800" dirty="0" smtClean="0"/>
              <a:t> </a:t>
            </a:r>
            <a:r>
              <a:rPr lang="en-US" sz="2800" dirty="0" err="1" smtClean="0"/>
              <a:t>transportar</a:t>
            </a:r>
            <a:r>
              <a:rPr lang="en-US" sz="2800" dirty="0" smtClean="0"/>
              <a:t>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 smtClean="0"/>
              <a:t> para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,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deve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deixado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parte exterior da casa.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Colocar</a:t>
            </a:r>
            <a:r>
              <a:rPr lang="en-US" sz="2800" dirty="0" smtClean="0"/>
              <a:t> as </a:t>
            </a:r>
            <a:r>
              <a:rPr lang="en-US" sz="2800" dirty="0" err="1" smtClean="0"/>
              <a:t>roupas</a:t>
            </a:r>
            <a:r>
              <a:rPr lang="en-US" sz="2800" dirty="0" smtClean="0"/>
              <a:t> e/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objectos</a:t>
            </a:r>
            <a:r>
              <a:rPr lang="en-US" sz="2800" dirty="0" smtClean="0"/>
              <a:t> do </a:t>
            </a:r>
            <a:r>
              <a:rPr lang="en-US" sz="2800" dirty="0" err="1" smtClean="0"/>
              <a:t>doente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</a:t>
            </a:r>
            <a:r>
              <a:rPr lang="en-US" sz="2800" dirty="0" err="1" smtClean="0"/>
              <a:t>dentro</a:t>
            </a:r>
            <a:r>
              <a:rPr lang="en-US" sz="2800" dirty="0" smtClean="0"/>
              <a:t> do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, se 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assim</a:t>
            </a:r>
            <a:r>
              <a:rPr lang="en-US" sz="2800" dirty="0" smtClean="0"/>
              <a:t> o </a:t>
            </a:r>
            <a:r>
              <a:rPr lang="en-US" sz="2800" dirty="0" err="1" smtClean="0"/>
              <a:t>desejar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12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282896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>
                <a:effectLst/>
              </a:rPr>
              <a:t>Passo 6/12: Colocação do saco contendo o cadáver no caixão</a:t>
            </a:r>
            <a:endParaRPr lang="en-US" sz="24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1111541"/>
            <a:ext cx="8358389" cy="2985433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Autorizar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um </a:t>
            </a:r>
            <a:r>
              <a:rPr lang="en-US" sz="2800" dirty="0" err="1" smtClean="0"/>
              <a:t>membro</a:t>
            </a:r>
            <a:r>
              <a:rPr lang="en-US" sz="2800" dirty="0" smtClean="0"/>
              <a:t> da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feche</a:t>
            </a:r>
            <a:r>
              <a:rPr lang="en-US" sz="2800" dirty="0" smtClean="0"/>
              <a:t>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, </a:t>
            </a:r>
            <a:r>
              <a:rPr lang="en-US" sz="2800" dirty="0" err="1" smtClean="0"/>
              <a:t>assegurando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esteja</a:t>
            </a:r>
            <a:r>
              <a:rPr lang="en-US" sz="2800" dirty="0" smtClean="0"/>
              <a:t> </a:t>
            </a:r>
            <a:r>
              <a:rPr lang="en-US" sz="2800" dirty="0" err="1" smtClean="0"/>
              <a:t>sempre</a:t>
            </a:r>
            <a:r>
              <a:rPr lang="en-US" sz="2800" dirty="0" smtClean="0"/>
              <a:t> a </a:t>
            </a:r>
            <a:r>
              <a:rPr lang="en-US" sz="2800" dirty="0" err="1" smtClean="0"/>
              <a:t>usar</a:t>
            </a:r>
            <a:r>
              <a:rPr lang="en-US" sz="2800" dirty="0" smtClean="0"/>
              <a:t> </a:t>
            </a:r>
            <a:r>
              <a:rPr lang="en-US" sz="2800" dirty="0" err="1" smtClean="0"/>
              <a:t>luvas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Desinfectar</a:t>
            </a:r>
            <a:r>
              <a:rPr lang="en-US" sz="2800" dirty="0" smtClean="0"/>
              <a:t> o </a:t>
            </a:r>
            <a:r>
              <a:rPr lang="en-US" sz="2800" dirty="0" err="1" smtClean="0"/>
              <a:t>caixão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Respeitar</a:t>
            </a:r>
            <a:r>
              <a:rPr lang="en-US" sz="2800" dirty="0" smtClean="0"/>
              <a:t> o </a:t>
            </a:r>
            <a:r>
              <a:rPr lang="en-US" sz="2800" dirty="0" err="1" smtClean="0"/>
              <a:t>momento</a:t>
            </a:r>
            <a:r>
              <a:rPr lang="en-US" sz="2800" dirty="0" smtClean="0"/>
              <a:t> de </a:t>
            </a:r>
            <a:r>
              <a:rPr lang="en-US" sz="2800" dirty="0" err="1" smtClean="0"/>
              <a:t>recolhimento</a:t>
            </a:r>
            <a:r>
              <a:rPr lang="en-US" sz="2800" dirty="0" smtClean="0"/>
              <a:t> </a:t>
            </a:r>
            <a:r>
              <a:rPr lang="en-US" sz="2800" dirty="0" err="1" smtClean="0"/>
              <a:t>solicitado</a:t>
            </a:r>
            <a:r>
              <a:rPr lang="en-US" sz="2800" dirty="0" smtClean="0"/>
              <a:t> pela </a:t>
            </a:r>
            <a:r>
              <a:rPr lang="en-US" sz="2800" dirty="0" err="1" smtClean="0"/>
              <a:t>família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01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174" y="0"/>
            <a:ext cx="936392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400" b="1" dirty="0">
                <a:effectLst/>
              </a:rPr>
              <a:t>Passo 6/12: Colocação do saco contendo o cadáver no caixão</a:t>
            </a:r>
            <a:endParaRPr lang="en-US" sz="24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1111541"/>
            <a:ext cx="8358389" cy="3847207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No </a:t>
            </a:r>
            <a:r>
              <a:rPr lang="en-US" sz="2800" dirty="0" err="1" smtClean="0">
                <a:solidFill>
                  <a:schemeClr val="tx1"/>
                </a:solidFill>
              </a:rPr>
              <a:t>fim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deste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passo</a:t>
            </a:r>
            <a:r>
              <a:rPr lang="en-US" sz="2800" dirty="0" smtClean="0">
                <a:solidFill>
                  <a:schemeClr val="tx1"/>
                </a:solidFill>
              </a:rPr>
              <a:t>, o </a:t>
            </a:r>
            <a:r>
              <a:rPr lang="en-US" sz="2800" dirty="0" err="1" smtClean="0">
                <a:solidFill>
                  <a:schemeClr val="tx1"/>
                </a:solidFill>
              </a:rPr>
              <a:t>caixão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/>
              <a:t>é </a:t>
            </a:r>
            <a:r>
              <a:rPr lang="en-US" sz="2800" dirty="0" err="1" smtClean="0"/>
              <a:t>descontaminado</a:t>
            </a:r>
            <a:r>
              <a:rPr lang="en-US" sz="2800" dirty="0" smtClean="0"/>
              <a:t> e </a:t>
            </a:r>
            <a:r>
              <a:rPr lang="en-US" sz="2800" dirty="0" err="1" smtClean="0"/>
              <a:t>está</a:t>
            </a:r>
            <a:r>
              <a:rPr lang="en-US" sz="2800" dirty="0" smtClean="0"/>
              <a:t> pronto para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transportado</a:t>
            </a:r>
            <a:r>
              <a:rPr lang="en-US" sz="2800" dirty="0" smtClean="0"/>
              <a:t>. </a:t>
            </a:r>
            <a:endParaRPr lang="en-US" sz="2800" dirty="0" smtClean="0">
              <a:solidFill>
                <a:schemeClr val="tx1"/>
              </a:solidFill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 </a:t>
            </a:r>
            <a:endParaRPr lang="en-US" sz="2800" dirty="0"/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/>
              <a:t>Se </a:t>
            </a:r>
            <a:r>
              <a:rPr lang="en-US" sz="2800" dirty="0" err="1" smtClean="0"/>
              <a:t>não</a:t>
            </a:r>
            <a:r>
              <a:rPr lang="en-US" sz="2800" dirty="0" smtClean="0"/>
              <a:t> </a:t>
            </a:r>
            <a:r>
              <a:rPr lang="en-US" sz="2800" dirty="0" err="1" smtClean="0"/>
              <a:t>houver</a:t>
            </a:r>
            <a:r>
              <a:rPr lang="en-US" sz="2800" dirty="0" smtClean="0"/>
              <a:t>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,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 smtClean="0"/>
              <a:t> </a:t>
            </a:r>
            <a:r>
              <a:rPr lang="en-US" sz="2800" dirty="0" err="1" smtClean="0"/>
              <a:t>deve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cuidadosamente</a:t>
            </a:r>
            <a:r>
              <a:rPr lang="en-US" sz="2800" dirty="0" smtClean="0"/>
              <a:t> </a:t>
            </a:r>
            <a:r>
              <a:rPr lang="en-US" sz="2800" dirty="0" err="1" smtClean="0"/>
              <a:t>colocado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parte </a:t>
            </a:r>
            <a:r>
              <a:rPr lang="en-US" sz="2800" dirty="0" err="1" smtClean="0"/>
              <a:t>traseira</a:t>
            </a:r>
            <a:r>
              <a:rPr lang="en-US" sz="2800" dirty="0" smtClean="0"/>
              <a:t> da </a:t>
            </a:r>
            <a:r>
              <a:rPr lang="en-US" sz="2800" dirty="0" err="1" smtClean="0"/>
              <a:t>camioneta</a:t>
            </a:r>
            <a:r>
              <a:rPr lang="en-US" sz="2800" dirty="0" smtClean="0"/>
              <a:t>, </a:t>
            </a:r>
            <a:r>
              <a:rPr lang="en-US" sz="2800" dirty="0" err="1" smtClean="0"/>
              <a:t>pondo</a:t>
            </a:r>
            <a:r>
              <a:rPr lang="en-US" sz="2800" dirty="0" smtClean="0"/>
              <a:t> a </a:t>
            </a:r>
            <a:r>
              <a:rPr lang="en-US" sz="2800" dirty="0" err="1" smtClean="0"/>
              <a:t>cabeça</a:t>
            </a:r>
            <a:r>
              <a:rPr lang="en-US" sz="2800" dirty="0" smtClean="0"/>
              <a:t> para </a:t>
            </a:r>
            <a:r>
              <a:rPr lang="en-US" sz="2800" dirty="0" err="1" smtClean="0"/>
              <a:t>frente</a:t>
            </a:r>
            <a:r>
              <a:rPr lang="en-US" sz="2800" dirty="0" smtClean="0"/>
              <a:t>. </a:t>
            </a:r>
            <a:r>
              <a:rPr lang="en-US" sz="2800" dirty="0" err="1" smtClean="0"/>
              <a:t>Esta</a:t>
            </a:r>
            <a:r>
              <a:rPr lang="en-US" sz="2800" dirty="0" smtClean="0"/>
              <a:t> </a:t>
            </a:r>
            <a:r>
              <a:rPr lang="en-US" sz="2800" dirty="0" err="1" smtClean="0"/>
              <a:t>operação</a:t>
            </a:r>
            <a:r>
              <a:rPr lang="en-US" sz="2800" dirty="0" smtClean="0"/>
              <a:t> </a:t>
            </a:r>
            <a:r>
              <a:rPr lang="en-US" sz="2800" dirty="0" err="1" smtClean="0"/>
              <a:t>deve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realizada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dois</a:t>
            </a:r>
            <a:r>
              <a:rPr lang="en-US" sz="2800" dirty="0" smtClean="0"/>
              <a:t>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 da </a:t>
            </a:r>
            <a:r>
              <a:rPr lang="en-US" sz="2800" dirty="0" err="1" smtClean="0"/>
              <a:t>equipa</a:t>
            </a:r>
            <a:r>
              <a:rPr lang="en-US" sz="2800" dirty="0" smtClean="0"/>
              <a:t> com </a:t>
            </a:r>
            <a:r>
              <a:rPr lang="en-US" sz="2800" dirty="0" err="1" smtClean="0"/>
              <a:t>EPI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28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5" y="754063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O enterro seguro de doentes com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7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3561243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Desinfectar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ambiente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doméstico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9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0275" y="936434"/>
            <a:ext cx="8543388" cy="5144877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GB" sz="4000" dirty="0" smtClean="0">
                <a:latin typeface="Arial" charset="0"/>
              </a:rPr>
              <a:t>1.ª Parte do </a:t>
            </a:r>
            <a:r>
              <a:rPr lang="en-GB" sz="4000" dirty="0" err="1" smtClean="0">
                <a:latin typeface="Arial" charset="0"/>
              </a:rPr>
              <a:t>curso</a:t>
            </a:r>
            <a:endParaRPr lang="en-GB" sz="4000" dirty="0" smtClean="0"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en-GB" sz="4000" dirty="0" smtClean="0"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000" dirty="0" err="1" smtClean="0">
                <a:latin typeface="Arial" charset="0"/>
              </a:rPr>
              <a:t>Passos</a:t>
            </a:r>
            <a:r>
              <a:rPr lang="en-GB" sz="4000" dirty="0" smtClean="0">
                <a:latin typeface="Arial" charset="0"/>
              </a:rPr>
              <a:t> 1 a 4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4000" dirty="0" smtClean="0"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000" dirty="0" smtClean="0">
                <a:latin typeface="Arial" charset="0"/>
              </a:rPr>
              <a:t>Como </a:t>
            </a:r>
            <a:r>
              <a:rPr lang="en-GB" sz="4000" dirty="0" err="1" smtClean="0">
                <a:latin typeface="Arial" charset="0"/>
              </a:rPr>
              <a:t>realizar</a:t>
            </a:r>
            <a:r>
              <a:rPr lang="en-GB" sz="4000" dirty="0" smtClean="0">
                <a:latin typeface="Arial" charset="0"/>
              </a:rPr>
              <a:t>, de forma </a:t>
            </a:r>
            <a:r>
              <a:rPr lang="en-GB" sz="4000" dirty="0" err="1" smtClean="0">
                <a:latin typeface="Arial" charset="0"/>
              </a:rPr>
              <a:t>segura</a:t>
            </a:r>
            <a:r>
              <a:rPr lang="en-GB" sz="4000" dirty="0" smtClean="0">
                <a:latin typeface="Arial" charset="0"/>
              </a:rPr>
              <a:t>, o </a:t>
            </a:r>
            <a:r>
              <a:rPr lang="en-GB" sz="4000" dirty="0" err="1" smtClean="0">
                <a:latin typeface="Arial" charset="0"/>
              </a:rPr>
              <a:t>enterro</a:t>
            </a:r>
            <a:r>
              <a:rPr lang="en-GB" sz="4000" dirty="0" smtClean="0">
                <a:latin typeface="Arial" charset="0"/>
              </a:rPr>
              <a:t> de </a:t>
            </a:r>
            <a:r>
              <a:rPr lang="en-GB" sz="4000" dirty="0" err="1" smtClean="0">
                <a:latin typeface="Arial" charset="0"/>
              </a:rPr>
              <a:t>doentes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que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faleceram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devido</a:t>
            </a:r>
            <a:r>
              <a:rPr lang="en-GB" sz="4000" dirty="0" smtClean="0">
                <a:latin typeface="Arial" charset="0"/>
              </a:rPr>
              <a:t> a </a:t>
            </a:r>
            <a:r>
              <a:rPr lang="en-GB" sz="4000" dirty="0" err="1" smtClean="0">
                <a:latin typeface="Arial" charset="0"/>
              </a:rPr>
              <a:t>doença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confirmada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ou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suspeita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por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vírus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Marburgo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ou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Ébola</a:t>
            </a:r>
            <a:r>
              <a:rPr lang="en-GB" sz="4000" dirty="0">
                <a:latin typeface="Arial" charset="0"/>
              </a:rPr>
              <a:t>:</a:t>
            </a:r>
            <a:r>
              <a:rPr lang="en-GB" sz="4000" dirty="0" smtClean="0">
                <a:latin typeface="Arial" charset="0"/>
              </a:rPr>
              <a:t> </a:t>
            </a:r>
            <a:r>
              <a:rPr lang="en-GB" sz="4000" dirty="0" err="1" smtClean="0">
                <a:latin typeface="Arial" charset="0"/>
              </a:rPr>
              <a:t>acções</a:t>
            </a:r>
            <a:r>
              <a:rPr lang="en-GB" sz="4000" dirty="0" smtClean="0">
                <a:latin typeface="Arial" charset="0"/>
              </a:rPr>
              <a:t> de </a:t>
            </a:r>
            <a:r>
              <a:rPr lang="en-GB" sz="4000" dirty="0" err="1" smtClean="0">
                <a:latin typeface="Arial" charset="0"/>
              </a:rPr>
              <a:t>proximidade</a:t>
            </a:r>
            <a:r>
              <a:rPr lang="en-GB" sz="4000" dirty="0" smtClean="0">
                <a:latin typeface="Arial" charset="0"/>
              </a:rPr>
              <a:t>.</a:t>
            </a:r>
            <a:endParaRPr lang="en-GB" sz="4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59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6809" y="-574"/>
            <a:ext cx="931762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noProof="0" dirty="0" err="1" smtClean="0">
                <a:effectLst/>
              </a:rPr>
              <a:t>Passo</a:t>
            </a:r>
            <a:r>
              <a:rPr lang="en-US" sz="3200" b="1" noProof="0" dirty="0" smtClean="0">
                <a:effectLst/>
              </a:rPr>
              <a:t> 7</a:t>
            </a:r>
            <a:r>
              <a:rPr lang="en-US" sz="3200" b="1" dirty="0" smtClean="0">
                <a:effectLst/>
              </a:rPr>
              <a:t>/12: </a:t>
            </a:r>
            <a:r>
              <a:rPr lang="en-US" sz="3200" b="1" dirty="0" err="1" smtClean="0">
                <a:effectLst/>
              </a:rPr>
              <a:t>Desinfectar</a:t>
            </a:r>
            <a:r>
              <a:rPr lang="en-US" sz="3200" b="1" dirty="0" smtClean="0">
                <a:effectLst/>
              </a:rPr>
              <a:t> o </a:t>
            </a:r>
            <a:r>
              <a:rPr lang="en-US" sz="3200" b="1" dirty="0" err="1" smtClean="0">
                <a:effectLst/>
              </a:rPr>
              <a:t>ambiente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doméstico</a:t>
            </a:r>
            <a:endParaRPr lang="en-US" sz="3200" b="1" dirty="0">
              <a:effectLst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95" y="843976"/>
            <a:ext cx="6632812" cy="531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128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172" y="0"/>
            <a:ext cx="9329195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7/12: </a:t>
            </a:r>
            <a:r>
              <a:rPr lang="pt-BR" sz="3200" b="1" dirty="0" err="1">
                <a:effectLst/>
              </a:rPr>
              <a:t>Desinfectar</a:t>
            </a:r>
            <a:r>
              <a:rPr lang="pt-BR" sz="3200" b="1" dirty="0">
                <a:effectLst/>
              </a:rPr>
              <a:t> o ambiente doméstico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975061"/>
            <a:ext cx="8358389" cy="4832092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u="sng" dirty="0" err="1" smtClean="0">
                <a:solidFill>
                  <a:schemeClr val="tx1"/>
                </a:solidFill>
              </a:rPr>
              <a:t>Recolher</a:t>
            </a:r>
            <a:r>
              <a:rPr 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</a:rPr>
              <a:t>objectos</a:t>
            </a:r>
            <a:r>
              <a:rPr 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</a:rPr>
              <a:t>sujos</a:t>
            </a:r>
            <a:r>
              <a:rPr lang="en-US" sz="2400" u="sng" dirty="0"/>
              <a:t> </a:t>
            </a:r>
            <a:r>
              <a:rPr lang="en-US" sz="2400" u="sng" dirty="0" smtClean="0"/>
              <a:t>e</a:t>
            </a:r>
            <a:r>
              <a:rPr lang="en-US" sz="2400" u="sng" dirty="0" smtClean="0">
                <a:solidFill>
                  <a:schemeClr val="tx1"/>
                </a:solidFill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</a:rPr>
              <a:t>desinfectá</a:t>
            </a:r>
            <a:r>
              <a:rPr lang="en-US" sz="2400" u="sng" dirty="0" smtClean="0">
                <a:solidFill>
                  <a:schemeClr val="tx1"/>
                </a:solidFill>
              </a:rPr>
              <a:t>-los, se </a:t>
            </a:r>
            <a:r>
              <a:rPr lang="en-US" sz="2400" u="sng" dirty="0" err="1" smtClean="0">
                <a:solidFill>
                  <a:schemeClr val="tx1"/>
                </a:solidFill>
              </a:rPr>
              <a:t>necessário</a:t>
            </a:r>
            <a:r>
              <a:rPr lang="en-US" sz="2400" u="sng" dirty="0" smtClean="0">
                <a:solidFill>
                  <a:schemeClr val="tx1"/>
                </a:solidFill>
              </a:rPr>
              <a:t>, </a:t>
            </a:r>
            <a:r>
              <a:rPr lang="en-US" sz="2400" u="sng" dirty="0" err="1" smtClean="0">
                <a:solidFill>
                  <a:schemeClr val="tx1"/>
                </a:solidFill>
              </a:rPr>
              <a:t>usando</a:t>
            </a:r>
            <a:r>
              <a:rPr lang="en-US" sz="2400" u="sng" dirty="0" smtClean="0">
                <a:solidFill>
                  <a:schemeClr val="tx1"/>
                </a:solidFill>
              </a:rPr>
              <a:t> o </a:t>
            </a:r>
            <a:r>
              <a:rPr lang="en-US" sz="2400" u="sng" dirty="0" err="1" smtClean="0">
                <a:solidFill>
                  <a:schemeClr val="tx1"/>
                </a:solidFill>
              </a:rPr>
              <a:t>EPI</a:t>
            </a:r>
            <a:r>
              <a:rPr lang="en-US" sz="2400" u="sng" dirty="0" smtClean="0">
                <a:solidFill>
                  <a:schemeClr val="tx1"/>
                </a:solidFill>
              </a:rPr>
              <a:t>:</a:t>
            </a:r>
            <a:endParaRPr lang="en-US" sz="2400" u="sng" dirty="0">
              <a:solidFill>
                <a:schemeClr val="tx1"/>
              </a:solidFill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/>
              <a:t>Recolher</a:t>
            </a:r>
            <a:r>
              <a:rPr lang="en-US" sz="2400" dirty="0" smtClean="0"/>
              <a:t> </a:t>
            </a:r>
            <a:r>
              <a:rPr lang="en-US" sz="2400" dirty="0" err="1" smtClean="0"/>
              <a:t>qualquer</a:t>
            </a:r>
            <a:r>
              <a:rPr lang="en-US" sz="2400" dirty="0" smtClean="0"/>
              <a:t> </a:t>
            </a:r>
            <a:r>
              <a:rPr lang="en-US" sz="2400" dirty="0" err="1" smtClean="0"/>
              <a:t>objecto</a:t>
            </a:r>
            <a:r>
              <a:rPr lang="en-US" sz="2400" dirty="0" smtClean="0"/>
              <a:t> </a:t>
            </a:r>
            <a:r>
              <a:rPr lang="en-US" sz="2400" dirty="0" err="1" smtClean="0"/>
              <a:t>cortante</a:t>
            </a:r>
            <a:r>
              <a:rPr lang="en-US" sz="2400" dirty="0" smtClean="0"/>
              <a:t>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possa</a:t>
            </a:r>
            <a:r>
              <a:rPr lang="en-US" sz="2400" dirty="0" smtClean="0"/>
              <a:t> </a:t>
            </a:r>
            <a:r>
              <a:rPr lang="en-US" sz="2400" dirty="0" err="1" smtClean="0"/>
              <a:t>ter</a:t>
            </a:r>
            <a:r>
              <a:rPr lang="en-US" sz="2400" dirty="0" smtClean="0"/>
              <a:t> </a:t>
            </a:r>
            <a:r>
              <a:rPr lang="en-US" sz="2400" dirty="0" err="1" smtClean="0"/>
              <a:t>sido</a:t>
            </a:r>
            <a:r>
              <a:rPr lang="en-US" sz="2400" dirty="0" smtClean="0"/>
              <a:t> </a:t>
            </a:r>
            <a:r>
              <a:rPr lang="en-US" sz="2400" dirty="0" err="1" smtClean="0"/>
              <a:t>usado</a:t>
            </a:r>
            <a:r>
              <a:rPr lang="en-US" sz="2400" dirty="0" smtClean="0"/>
              <a:t> para </a:t>
            </a:r>
            <a:r>
              <a:rPr lang="en-US" sz="2400" dirty="0" err="1" smtClean="0"/>
              <a:t>tratar</a:t>
            </a:r>
            <a:r>
              <a:rPr lang="en-US" sz="2400" dirty="0" smtClean="0"/>
              <a:t> do </a:t>
            </a:r>
            <a:r>
              <a:rPr lang="en-US" sz="2400" dirty="0" err="1" smtClean="0"/>
              <a:t>doente</a:t>
            </a:r>
            <a:r>
              <a:rPr lang="en-US" sz="2400" dirty="0" smtClean="0"/>
              <a:t> e </a:t>
            </a:r>
            <a:r>
              <a:rPr lang="en-US" sz="2400" dirty="0" err="1" smtClean="0"/>
              <a:t>colocá</a:t>
            </a:r>
            <a:r>
              <a:rPr lang="en-US" sz="2400" dirty="0" smtClean="0"/>
              <a:t>-los no </a:t>
            </a:r>
            <a:r>
              <a:rPr lang="en-US" sz="2400" dirty="0" err="1" smtClean="0"/>
              <a:t>contentor</a:t>
            </a:r>
            <a:r>
              <a:rPr lang="en-US" sz="2400" dirty="0" smtClean="0"/>
              <a:t> para o </a:t>
            </a:r>
            <a:r>
              <a:rPr lang="en-US" sz="2400" dirty="0" err="1" smtClean="0"/>
              <a:t>efeito</a:t>
            </a:r>
            <a:r>
              <a:rPr lang="en-US" sz="24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/>
              <a:t>Limpar</a:t>
            </a:r>
            <a:r>
              <a:rPr lang="en-US" sz="2400" dirty="0" smtClean="0"/>
              <a:t> com </a:t>
            </a:r>
            <a:r>
              <a:rPr lang="en-US" sz="2400" dirty="0" err="1" smtClean="0"/>
              <a:t>água</a:t>
            </a:r>
            <a:r>
              <a:rPr lang="en-US" sz="2400" dirty="0" smtClean="0"/>
              <a:t> </a:t>
            </a:r>
            <a:r>
              <a:rPr lang="en-US" sz="2400" dirty="0" err="1" smtClean="0"/>
              <a:t>limpa</a:t>
            </a:r>
            <a:r>
              <a:rPr lang="en-US" sz="2400" dirty="0" smtClean="0"/>
              <a:t> e </a:t>
            </a:r>
            <a:r>
              <a:rPr lang="en-US" sz="2400" dirty="0" err="1" smtClean="0"/>
              <a:t>detergente</a:t>
            </a:r>
            <a:r>
              <a:rPr lang="en-US" sz="2400" dirty="0" smtClean="0"/>
              <a:t> e </a:t>
            </a:r>
            <a:r>
              <a:rPr lang="en-US" sz="2400" dirty="0" err="1" smtClean="0"/>
              <a:t>depois</a:t>
            </a:r>
            <a:r>
              <a:rPr lang="en-US" sz="2400" dirty="0" smtClean="0"/>
              <a:t> </a:t>
            </a:r>
            <a:r>
              <a:rPr lang="en-US" sz="2400" dirty="0" err="1" smtClean="0"/>
              <a:t>desinfectar</a:t>
            </a:r>
            <a:r>
              <a:rPr lang="en-US" sz="2400" dirty="0" smtClean="0"/>
              <a:t> com um </a:t>
            </a:r>
            <a:r>
              <a:rPr lang="en-US" sz="2400" dirty="0" err="1" smtClean="0"/>
              <a:t>desinfectante</a:t>
            </a:r>
            <a:r>
              <a:rPr lang="en-US" sz="2400" dirty="0" smtClean="0"/>
              <a:t> </a:t>
            </a:r>
            <a:r>
              <a:rPr lang="en-US" sz="2400" dirty="0" err="1" smtClean="0"/>
              <a:t>adequado</a:t>
            </a:r>
            <a:r>
              <a:rPr lang="en-US" sz="2400" dirty="0" smtClean="0"/>
              <a:t> (</a:t>
            </a:r>
            <a:r>
              <a:rPr lang="en-US" sz="2400" dirty="0" err="1" smtClean="0"/>
              <a:t>por</a:t>
            </a:r>
            <a:r>
              <a:rPr lang="en-US" sz="2400" dirty="0" smtClean="0"/>
              <a:t> ex. </a:t>
            </a:r>
            <a:r>
              <a:rPr lang="en-US" sz="2400" dirty="0" err="1" smtClean="0"/>
              <a:t>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cloro</a:t>
            </a:r>
            <a:r>
              <a:rPr lang="en-US" sz="2400" dirty="0" smtClean="0"/>
              <a:t> a 0,5%) </a:t>
            </a:r>
            <a:r>
              <a:rPr lang="en-US" sz="2400" dirty="0" err="1" smtClean="0"/>
              <a:t>todos</a:t>
            </a:r>
            <a:r>
              <a:rPr lang="en-US" sz="2400" dirty="0" smtClean="0"/>
              <a:t> quartos e </a:t>
            </a:r>
            <a:r>
              <a:rPr lang="en-US" sz="2400" dirty="0" err="1" smtClean="0"/>
              <a:t>anexos</a:t>
            </a:r>
            <a:r>
              <a:rPr lang="en-US" sz="2400" dirty="0" smtClean="0"/>
              <a:t> da casa </a:t>
            </a:r>
            <a:r>
              <a:rPr lang="en-US" sz="2400" dirty="0" err="1" smtClean="0"/>
              <a:t>que</a:t>
            </a:r>
            <a:r>
              <a:rPr lang="en-US" sz="2400" dirty="0" smtClean="0"/>
              <a:t> </a:t>
            </a:r>
            <a:r>
              <a:rPr lang="en-US" sz="2400" dirty="0" err="1" smtClean="0"/>
              <a:t>possam</a:t>
            </a:r>
            <a:r>
              <a:rPr lang="en-US" sz="2400" dirty="0" smtClean="0"/>
              <a:t> </a:t>
            </a:r>
            <a:r>
              <a:rPr lang="en-US" sz="2400" dirty="0" err="1" smtClean="0"/>
              <a:t>ter</a:t>
            </a:r>
            <a:r>
              <a:rPr lang="en-US" sz="2400" dirty="0" smtClean="0"/>
              <a:t> </a:t>
            </a:r>
            <a:r>
              <a:rPr lang="en-US" sz="2400" dirty="0" err="1" smtClean="0"/>
              <a:t>sido</a:t>
            </a:r>
            <a:r>
              <a:rPr lang="en-US" sz="2400" dirty="0" smtClean="0"/>
              <a:t> </a:t>
            </a:r>
            <a:r>
              <a:rPr lang="en-US" sz="2400" dirty="0" err="1" smtClean="0"/>
              <a:t>contaminados</a:t>
            </a:r>
            <a:r>
              <a:rPr lang="en-US" sz="2400" dirty="0" smtClean="0"/>
              <a:t> </a:t>
            </a:r>
            <a:r>
              <a:rPr lang="en-US" sz="2400" dirty="0" err="1" smtClean="0"/>
              <a:t>pelo</a:t>
            </a:r>
            <a:r>
              <a:rPr lang="en-US" sz="2400" dirty="0" smtClean="0"/>
              <a:t> </a:t>
            </a:r>
            <a:r>
              <a:rPr lang="en-US" sz="2400" dirty="0" err="1" smtClean="0"/>
              <a:t>doente</a:t>
            </a:r>
            <a:r>
              <a:rPr lang="en-US" sz="2400" dirty="0" smtClean="0"/>
              <a:t> </a:t>
            </a:r>
            <a:r>
              <a:rPr lang="en-US" sz="2400" dirty="0" err="1" smtClean="0"/>
              <a:t>falecido</a:t>
            </a:r>
            <a:r>
              <a:rPr lang="en-US" sz="2400" dirty="0"/>
              <a:t>.</a:t>
            </a:r>
            <a:r>
              <a:rPr lang="en-US" sz="2400" dirty="0" smtClean="0"/>
              <a:t> </a:t>
            </a:r>
            <a:r>
              <a:rPr lang="en-US" sz="2400" dirty="0" err="1"/>
              <a:t>D</a:t>
            </a:r>
            <a:r>
              <a:rPr lang="en-US" sz="2400" dirty="0" err="1" smtClean="0"/>
              <a:t>eve</a:t>
            </a:r>
            <a:r>
              <a:rPr lang="en-US" sz="2400" dirty="0" smtClean="0"/>
              <a:t> </a:t>
            </a:r>
            <a:r>
              <a:rPr lang="en-US" sz="2400" dirty="0" err="1" smtClean="0"/>
              <a:t>dar</a:t>
            </a:r>
            <a:r>
              <a:rPr lang="en-US" sz="2400" dirty="0" smtClean="0"/>
              <a:t>-se </a:t>
            </a:r>
            <a:r>
              <a:rPr lang="en-US" sz="2400" dirty="0" err="1" smtClean="0"/>
              <a:t>uma</a:t>
            </a:r>
            <a:r>
              <a:rPr lang="en-US" sz="2400" dirty="0" smtClean="0"/>
              <a:t> </a:t>
            </a:r>
            <a:r>
              <a:rPr lang="en-US" sz="2400" dirty="0" err="1" smtClean="0"/>
              <a:t>atenção</a:t>
            </a:r>
            <a:r>
              <a:rPr lang="en-US" sz="2400" dirty="0" smtClean="0"/>
              <a:t> particular </a:t>
            </a:r>
            <a:r>
              <a:rPr lang="en-US" sz="2400" dirty="0" err="1" smtClean="0"/>
              <a:t>aos</a:t>
            </a:r>
            <a:r>
              <a:rPr lang="en-US" sz="2400" dirty="0" smtClean="0"/>
              <a:t> </a:t>
            </a:r>
            <a:r>
              <a:rPr lang="en-US" sz="2400" dirty="0" err="1" smtClean="0"/>
              <a:t>locais</a:t>
            </a:r>
            <a:r>
              <a:rPr lang="en-US" sz="2400" dirty="0" smtClean="0"/>
              <a:t> </a:t>
            </a:r>
            <a:r>
              <a:rPr lang="en-US" sz="2400" dirty="0" err="1" smtClean="0"/>
              <a:t>sujos</a:t>
            </a:r>
            <a:r>
              <a:rPr lang="en-US" sz="2400" dirty="0" smtClean="0"/>
              <a:t> de </a:t>
            </a:r>
            <a:r>
              <a:rPr lang="en-US" sz="2400" dirty="0" err="1" smtClean="0"/>
              <a:t>sangue</a:t>
            </a:r>
            <a:r>
              <a:rPr lang="en-US" sz="2400" dirty="0" smtClean="0"/>
              <a:t>, </a:t>
            </a:r>
            <a:r>
              <a:rPr lang="en-US" sz="2400" dirty="0" err="1" smtClean="0"/>
              <a:t>secreções</a:t>
            </a:r>
            <a:r>
              <a:rPr lang="en-US" sz="2400" dirty="0" smtClean="0"/>
              <a:t> </a:t>
            </a:r>
            <a:r>
              <a:rPr lang="en-US" sz="2400" dirty="0" err="1" smtClean="0"/>
              <a:t>nasais</a:t>
            </a:r>
            <a:r>
              <a:rPr lang="en-US" sz="2400" dirty="0" smtClean="0"/>
              <a:t>, </a:t>
            </a:r>
            <a:r>
              <a:rPr lang="en-US" sz="2400" dirty="0" err="1" smtClean="0"/>
              <a:t>expectoração</a:t>
            </a:r>
            <a:r>
              <a:rPr lang="en-US" sz="2400" dirty="0" smtClean="0"/>
              <a:t>, </a:t>
            </a:r>
            <a:r>
              <a:rPr lang="en-US" sz="2400" dirty="0" err="1" smtClean="0"/>
              <a:t>urina</a:t>
            </a:r>
            <a:r>
              <a:rPr lang="en-US" sz="2400" dirty="0" smtClean="0"/>
              <a:t>, </a:t>
            </a:r>
            <a:r>
              <a:rPr lang="en-US" sz="2400" dirty="0" err="1" smtClean="0"/>
              <a:t>fezes</a:t>
            </a:r>
            <a:r>
              <a:rPr lang="en-US" sz="2400" dirty="0" smtClean="0"/>
              <a:t> e </a:t>
            </a:r>
            <a:r>
              <a:rPr lang="en-US" sz="2400" dirty="0" err="1" smtClean="0"/>
              <a:t>vómito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4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172" y="0"/>
            <a:ext cx="934077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7/12: </a:t>
            </a:r>
            <a:r>
              <a:rPr lang="pt-BR" sz="3200" b="1" dirty="0" err="1">
                <a:effectLst/>
              </a:rPr>
              <a:t>Desinfectar</a:t>
            </a:r>
            <a:r>
              <a:rPr lang="pt-BR" sz="3200" b="1" dirty="0">
                <a:effectLst/>
              </a:rPr>
              <a:t> o ambiente doméstico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975061"/>
            <a:ext cx="8492721" cy="5570756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800" dirty="0" err="1" smtClean="0"/>
              <a:t>Lavar</a:t>
            </a:r>
            <a:r>
              <a:rPr lang="en-US" sz="2800" dirty="0" smtClean="0"/>
              <a:t> com </a:t>
            </a:r>
            <a:r>
              <a:rPr lang="en-US" sz="2800" dirty="0" err="1"/>
              <a:t>á</a:t>
            </a:r>
            <a:r>
              <a:rPr lang="en-US" sz="2800" dirty="0" err="1" smtClean="0"/>
              <a:t>gua</a:t>
            </a:r>
            <a:r>
              <a:rPr lang="en-US" sz="2800" dirty="0" smtClean="0"/>
              <a:t> e </a:t>
            </a:r>
            <a:r>
              <a:rPr lang="en-US" sz="2800" dirty="0" err="1" smtClean="0"/>
              <a:t>detergente</a:t>
            </a:r>
            <a:r>
              <a:rPr lang="en-US" sz="2800" dirty="0" smtClean="0"/>
              <a:t> </a:t>
            </a:r>
            <a:r>
              <a:rPr lang="en-US" sz="2800" dirty="0" err="1" smtClean="0"/>
              <a:t>todos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objectos</a:t>
            </a:r>
            <a:r>
              <a:rPr lang="en-US" sz="2800" dirty="0" smtClean="0"/>
              <a:t> (</a:t>
            </a:r>
            <a:r>
              <a:rPr lang="en-US" sz="2800" dirty="0" err="1" smtClean="0"/>
              <a:t>por</a:t>
            </a:r>
            <a:r>
              <a:rPr lang="en-US" sz="2800" dirty="0" smtClean="0"/>
              <a:t> ex. </a:t>
            </a:r>
            <a:r>
              <a:rPr lang="en-US" sz="2800" dirty="0" err="1"/>
              <a:t>l</a:t>
            </a:r>
            <a:r>
              <a:rPr lang="en-US" sz="2800" dirty="0" err="1" smtClean="0"/>
              <a:t>ouça</a:t>
            </a:r>
            <a:r>
              <a:rPr lang="en-US" sz="2800" dirty="0" smtClean="0"/>
              <a:t>,…) </a:t>
            </a:r>
            <a:r>
              <a:rPr lang="en-US" sz="2800" dirty="0" err="1" smtClean="0"/>
              <a:t>possivelmente</a:t>
            </a:r>
            <a:r>
              <a:rPr lang="en-US" sz="2800" dirty="0" smtClean="0"/>
              <a:t> </a:t>
            </a:r>
            <a:r>
              <a:rPr lang="en-US" sz="2800" dirty="0" err="1" smtClean="0"/>
              <a:t>contaminados</a:t>
            </a:r>
            <a:r>
              <a:rPr lang="en-US" sz="2800" dirty="0" smtClean="0"/>
              <a:t> </a:t>
            </a:r>
            <a:r>
              <a:rPr lang="en-US" sz="2800" dirty="0" err="1" smtClean="0"/>
              <a:t>pelo</a:t>
            </a:r>
            <a:r>
              <a:rPr lang="en-US" sz="2800" dirty="0" smtClean="0"/>
              <a:t> </a:t>
            </a:r>
            <a:r>
              <a:rPr lang="en-US" sz="2800" dirty="0" err="1" smtClean="0"/>
              <a:t>doente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; e </a:t>
            </a:r>
            <a:r>
              <a:rPr lang="en-US" sz="2800" dirty="0" err="1" smtClean="0"/>
              <a:t>depois</a:t>
            </a:r>
            <a:r>
              <a:rPr lang="en-US" sz="2800" dirty="0" smtClean="0"/>
              <a:t> </a:t>
            </a:r>
            <a:r>
              <a:rPr lang="en-US" sz="2800" dirty="0" err="1" smtClean="0"/>
              <a:t>desinfectar</a:t>
            </a:r>
            <a:r>
              <a:rPr lang="en-US" sz="2800" dirty="0" smtClean="0"/>
              <a:t> com </a:t>
            </a:r>
            <a:r>
              <a:rPr lang="en-US" sz="2800" dirty="0" err="1" smtClean="0"/>
              <a:t>uma</a:t>
            </a:r>
            <a:r>
              <a:rPr lang="en-US" sz="2800" dirty="0" smtClean="0"/>
              <a:t> </a:t>
            </a:r>
            <a:r>
              <a:rPr lang="en-US" sz="2800" dirty="0" err="1" smtClean="0"/>
              <a:t>solução</a:t>
            </a:r>
            <a:r>
              <a:rPr lang="en-US" sz="2800" dirty="0" smtClean="0"/>
              <a:t> de </a:t>
            </a:r>
            <a:r>
              <a:rPr lang="en-US" sz="2800" dirty="0" err="1" smtClean="0"/>
              <a:t>cloro</a:t>
            </a:r>
            <a:r>
              <a:rPr lang="en-US" sz="2800" dirty="0" smtClean="0"/>
              <a:t> a 0,5%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r>
              <a:rPr lang="en-US" sz="2800" dirty="0" err="1" smtClean="0"/>
              <a:t>Recolher</a:t>
            </a:r>
            <a:r>
              <a:rPr lang="en-US" sz="2800" dirty="0" smtClean="0"/>
              <a:t>, </a:t>
            </a:r>
            <a:r>
              <a:rPr lang="en-US" sz="2800" dirty="0" err="1" smtClean="0"/>
              <a:t>num</a:t>
            </a:r>
            <a:r>
              <a:rPr lang="en-US" sz="2800" dirty="0" smtClean="0"/>
              <a:t> </a:t>
            </a:r>
            <a:r>
              <a:rPr lang="en-US" sz="2800" dirty="0" err="1" smtClean="0"/>
              <a:t>saco</a:t>
            </a:r>
            <a:r>
              <a:rPr lang="en-US" sz="2800" dirty="0" smtClean="0"/>
              <a:t> de </a:t>
            </a:r>
            <a:r>
              <a:rPr lang="en-US" sz="2800" dirty="0" err="1" smtClean="0"/>
              <a:t>plástico</a:t>
            </a:r>
            <a:r>
              <a:rPr lang="en-US" sz="2800" dirty="0" smtClean="0"/>
              <a:t>,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lençóis</a:t>
            </a:r>
            <a:r>
              <a:rPr lang="en-US" sz="2800" dirty="0" smtClean="0"/>
              <a:t>, as </a:t>
            </a:r>
            <a:r>
              <a:rPr lang="en-US" sz="2800" dirty="0" err="1" smtClean="0"/>
              <a:t>roupas</a:t>
            </a:r>
            <a:r>
              <a:rPr lang="en-US" sz="2800" dirty="0" smtClean="0"/>
              <a:t> e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objectos</a:t>
            </a:r>
            <a:r>
              <a:rPr lang="en-US" sz="2800" dirty="0" smtClean="0"/>
              <a:t> do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, se </a:t>
            </a:r>
            <a:r>
              <a:rPr lang="en-US" sz="2800" dirty="0" err="1" smtClean="0"/>
              <a:t>houver</a:t>
            </a:r>
            <a:r>
              <a:rPr lang="en-US" sz="2800" dirty="0" smtClean="0"/>
              <a:t> </a:t>
            </a:r>
            <a:r>
              <a:rPr lang="en-US" sz="2800" dirty="0" err="1" smtClean="0"/>
              <a:t>algum</a:t>
            </a:r>
            <a:r>
              <a:rPr lang="en-US" sz="2800" dirty="0" smtClean="0"/>
              <a:t>,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não</a:t>
            </a:r>
            <a:r>
              <a:rPr lang="en-US" sz="2800" dirty="0" smtClean="0"/>
              <a:t> </a:t>
            </a:r>
            <a:r>
              <a:rPr lang="en-US" sz="2800" dirty="0" err="1" smtClean="0"/>
              <a:t>tenham</a:t>
            </a:r>
            <a:r>
              <a:rPr lang="en-US" sz="2800" dirty="0" smtClean="0"/>
              <a:t> </a:t>
            </a:r>
            <a:r>
              <a:rPr lang="en-US" sz="2800" dirty="0" err="1" smtClean="0"/>
              <a:t>sido</a:t>
            </a:r>
            <a:r>
              <a:rPr lang="en-US" sz="2800" dirty="0" smtClean="0"/>
              <a:t> </a:t>
            </a:r>
            <a:r>
              <a:rPr lang="en-US" sz="2800" dirty="0" err="1" smtClean="0"/>
              <a:t>colocados</a:t>
            </a:r>
            <a:r>
              <a:rPr lang="en-US" sz="2800" dirty="0" smtClean="0"/>
              <a:t> </a:t>
            </a:r>
            <a:r>
              <a:rPr lang="en-US" sz="2800" dirty="0" err="1" smtClean="0"/>
              <a:t>dentro</a:t>
            </a:r>
            <a:r>
              <a:rPr lang="en-US" sz="2800" dirty="0" smtClean="0"/>
              <a:t> do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e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devam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enterrados</a:t>
            </a:r>
            <a:r>
              <a:rPr lang="en-US" sz="2800" dirty="0" smtClean="0"/>
              <a:t> </a:t>
            </a:r>
            <a:r>
              <a:rPr lang="en-US" sz="2800" dirty="0" err="1" smtClean="0"/>
              <a:t>juntamente</a:t>
            </a:r>
            <a:r>
              <a:rPr lang="en-US" sz="2800" dirty="0" smtClean="0"/>
              <a:t> com o </a:t>
            </a:r>
            <a:r>
              <a:rPr lang="en-US" sz="2800" dirty="0" err="1" smtClean="0"/>
              <a:t>este</a:t>
            </a:r>
            <a:r>
              <a:rPr lang="en-US" sz="2800" dirty="0" smtClean="0"/>
              <a:t>. </a:t>
            </a:r>
            <a:r>
              <a:rPr lang="en-US" sz="2800" dirty="0" err="1" smtClean="0"/>
              <a:t>Assegure</a:t>
            </a:r>
            <a:r>
              <a:rPr lang="en-US" sz="2800" dirty="0" smtClean="0"/>
              <a:t>-se de </a:t>
            </a:r>
            <a:r>
              <a:rPr lang="en-US" sz="2800" dirty="0" err="1" smtClean="0"/>
              <a:t>que</a:t>
            </a:r>
            <a:r>
              <a:rPr lang="en-US" sz="2800" dirty="0" smtClean="0"/>
              <a:t>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esteja</a:t>
            </a:r>
            <a:r>
              <a:rPr lang="en-US" sz="2800" dirty="0" smtClean="0"/>
              <a:t> </a:t>
            </a:r>
            <a:r>
              <a:rPr lang="en-US" sz="2800" dirty="0" err="1" smtClean="0"/>
              <a:t>bem</a:t>
            </a:r>
            <a:r>
              <a:rPr lang="en-US" sz="2800" dirty="0" smtClean="0"/>
              <a:t> </a:t>
            </a:r>
            <a:r>
              <a:rPr lang="en-US" sz="2800" dirty="0" err="1" smtClean="0"/>
              <a:t>fechado</a:t>
            </a:r>
            <a:r>
              <a:rPr lang="en-US" sz="2800" dirty="0" smtClean="0"/>
              <a:t> e </a:t>
            </a:r>
            <a:r>
              <a:rPr lang="en-US" sz="2800" dirty="0" err="1" smtClean="0"/>
              <a:t>desinfectado</a:t>
            </a:r>
            <a:r>
              <a:rPr lang="en-US" sz="2800" dirty="0" smtClean="0"/>
              <a:t>.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3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9532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747" y="0"/>
            <a:ext cx="9259747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7/12: </a:t>
            </a:r>
            <a:r>
              <a:rPr lang="pt-BR" sz="3200" b="1" dirty="0" err="1">
                <a:effectLst/>
              </a:rPr>
              <a:t>Desinfectar</a:t>
            </a:r>
            <a:r>
              <a:rPr lang="pt-BR" sz="3200" b="1" dirty="0">
                <a:effectLst/>
              </a:rPr>
              <a:t> o ambiente doméstico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975061"/>
            <a:ext cx="8358389" cy="4278094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colchões</a:t>
            </a:r>
            <a:r>
              <a:rPr lang="en-US" sz="2800" dirty="0" smtClean="0"/>
              <a:t> e as </a:t>
            </a:r>
            <a:r>
              <a:rPr lang="en-US" sz="2800" dirty="0" err="1" smtClean="0"/>
              <a:t>esteiras</a:t>
            </a:r>
            <a:r>
              <a:rPr lang="en-US" sz="2800" dirty="0" smtClean="0"/>
              <a:t> de </a:t>
            </a:r>
            <a:r>
              <a:rPr lang="en-US" sz="2800" dirty="0" err="1" smtClean="0"/>
              <a:t>palha</a:t>
            </a:r>
            <a:r>
              <a:rPr lang="en-US" sz="2800" dirty="0" smtClean="0"/>
              <a:t> </a:t>
            </a:r>
            <a:r>
              <a:rPr lang="en-US" sz="2800" dirty="0" err="1" smtClean="0"/>
              <a:t>sujas</a:t>
            </a:r>
            <a:r>
              <a:rPr lang="en-US" sz="2800" dirty="0" smtClean="0"/>
              <a:t> de </a:t>
            </a:r>
            <a:r>
              <a:rPr lang="en-US" sz="2800" dirty="0" err="1" smtClean="0"/>
              <a:t>fluidos</a:t>
            </a:r>
            <a:r>
              <a:rPr lang="en-US" sz="2800" dirty="0" smtClean="0"/>
              <a:t> </a:t>
            </a:r>
            <a:r>
              <a:rPr lang="en-US" sz="2800" dirty="0" err="1" smtClean="0"/>
              <a:t>corporais</a:t>
            </a:r>
            <a:r>
              <a:rPr lang="en-US" sz="2800" dirty="0" smtClean="0"/>
              <a:t> do </a:t>
            </a:r>
            <a:r>
              <a:rPr lang="en-US" sz="2800" dirty="0" err="1" smtClean="0"/>
              <a:t>doente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</a:t>
            </a:r>
            <a:r>
              <a:rPr lang="en-US" sz="2800" dirty="0" err="1" smtClean="0"/>
              <a:t>devem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queimados</a:t>
            </a:r>
            <a:r>
              <a:rPr lang="en-US" sz="2800" dirty="0" smtClean="0"/>
              <a:t> a </a:t>
            </a:r>
            <a:r>
              <a:rPr lang="en-US" sz="2800" dirty="0" err="1" smtClean="0"/>
              <a:t>certa</a:t>
            </a:r>
            <a:r>
              <a:rPr lang="en-US" sz="2800" dirty="0" smtClean="0"/>
              <a:t> </a:t>
            </a:r>
            <a:r>
              <a:rPr lang="en-US" sz="2800" dirty="0" err="1" smtClean="0"/>
              <a:t>distância</a:t>
            </a:r>
            <a:r>
              <a:rPr lang="en-US" sz="2800" dirty="0" smtClean="0"/>
              <a:t> da casa. </a:t>
            </a:r>
            <a:r>
              <a:rPr lang="en-US" sz="2800" dirty="0" err="1" smtClean="0"/>
              <a:t>Assegure</a:t>
            </a:r>
            <a:r>
              <a:rPr lang="en-US" sz="2800" dirty="0" smtClean="0"/>
              <a:t>-se </a:t>
            </a:r>
            <a:r>
              <a:rPr lang="en-US" sz="2800" dirty="0" err="1" smtClean="0"/>
              <a:t>que</a:t>
            </a:r>
            <a:r>
              <a:rPr lang="en-US" sz="2800" dirty="0" smtClean="0"/>
              <a:t> 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tenha</a:t>
            </a:r>
            <a:r>
              <a:rPr lang="en-US" sz="2800" dirty="0" smtClean="0"/>
              <a:t> dado a </a:t>
            </a:r>
            <a:r>
              <a:rPr lang="en-US" sz="2800" dirty="0" err="1" smtClean="0"/>
              <a:t>sua</a:t>
            </a:r>
            <a:r>
              <a:rPr lang="en-US" sz="2800" dirty="0" smtClean="0"/>
              <a:t> </a:t>
            </a:r>
            <a:r>
              <a:rPr lang="en-US" sz="2800" dirty="0" err="1" smtClean="0"/>
              <a:t>permissão</a:t>
            </a:r>
            <a:r>
              <a:rPr lang="en-US" sz="2800" dirty="0" smtClean="0"/>
              <a:t> para </a:t>
            </a:r>
            <a:r>
              <a:rPr lang="en-US" sz="2800" dirty="0" err="1" smtClean="0"/>
              <a:t>destruir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colchões</a:t>
            </a:r>
            <a:r>
              <a:rPr lang="en-US" sz="2800" dirty="0" smtClean="0"/>
              <a:t>, as </a:t>
            </a:r>
            <a:r>
              <a:rPr lang="en-US" sz="2800" dirty="0" err="1" smtClean="0"/>
              <a:t>esteiras</a:t>
            </a:r>
            <a:r>
              <a:rPr lang="en-US" sz="2800" dirty="0" smtClean="0"/>
              <a:t> de </a:t>
            </a:r>
            <a:r>
              <a:rPr lang="en-US" sz="2800" dirty="0" err="1" smtClean="0"/>
              <a:t>palha</a:t>
            </a:r>
            <a:r>
              <a:rPr lang="en-US" sz="2800" dirty="0" smtClean="0"/>
              <a:t>, etc.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dirty="0" err="1" smtClean="0">
                <a:solidFill>
                  <a:schemeClr val="tx1"/>
                </a:solidFill>
              </a:rPr>
              <a:t>equipa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/>
              <a:t>tem de </a:t>
            </a:r>
            <a:r>
              <a:rPr lang="en-US" sz="2800" dirty="0" err="1" smtClean="0"/>
              <a:t>substituí</a:t>
            </a:r>
            <a:r>
              <a:rPr lang="en-US" sz="2800" dirty="0" smtClean="0"/>
              <a:t>-los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itens</a:t>
            </a:r>
            <a:r>
              <a:rPr lang="en-US" sz="2800" dirty="0" smtClean="0"/>
              <a:t> </a:t>
            </a:r>
            <a:r>
              <a:rPr lang="en-US" sz="2800" dirty="0" err="1" smtClean="0"/>
              <a:t>novos</a:t>
            </a:r>
            <a:r>
              <a:rPr lang="en-US" sz="2800" dirty="0" smtClean="0"/>
              <a:t>.</a:t>
            </a:r>
            <a:endParaRPr lang="en-US" sz="2800" dirty="0">
              <a:solidFill>
                <a:schemeClr val="tx1"/>
              </a:solidFill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756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81023" y="0"/>
            <a:ext cx="931762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7/12: </a:t>
            </a:r>
            <a:r>
              <a:rPr lang="pt-BR" sz="3200" b="1" dirty="0" err="1">
                <a:effectLst/>
              </a:rPr>
              <a:t>Desinfectar</a:t>
            </a:r>
            <a:r>
              <a:rPr lang="pt-BR" sz="3200" b="1" dirty="0">
                <a:effectLst/>
              </a:rPr>
              <a:t> o ambiente doméstico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263" y="988709"/>
            <a:ext cx="8275899" cy="4893647"/>
          </a:xfrm>
          <a:noFill/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 err="1" smtClean="0"/>
              <a:t>Após</a:t>
            </a:r>
            <a:r>
              <a:rPr lang="en-US" sz="2800" dirty="0" smtClean="0"/>
              <a:t> </a:t>
            </a:r>
            <a:r>
              <a:rPr lang="en-US" sz="2800" dirty="0" err="1" smtClean="0"/>
              <a:t>esta</a:t>
            </a:r>
            <a:r>
              <a:rPr lang="en-US" sz="2800" dirty="0" smtClean="0"/>
              <a:t> </a:t>
            </a:r>
            <a:r>
              <a:rPr lang="en-US" sz="2800" dirty="0" err="1" smtClean="0"/>
              <a:t>operação</a:t>
            </a:r>
            <a:r>
              <a:rPr lang="en-US" sz="2800" dirty="0" smtClean="0"/>
              <a:t> e antes de </a:t>
            </a:r>
            <a:r>
              <a:rPr lang="en-US" sz="2800" dirty="0" err="1" smtClean="0"/>
              <a:t>retirar</a:t>
            </a:r>
            <a:r>
              <a:rPr lang="en-US" sz="2800" dirty="0" smtClean="0"/>
              <a:t> o </a:t>
            </a:r>
            <a:r>
              <a:rPr lang="en-US" sz="2800" dirty="0" err="1" smtClean="0"/>
              <a:t>EPI</a:t>
            </a:r>
            <a:r>
              <a:rPr lang="en-US" sz="2800" dirty="0" smtClean="0"/>
              <a:t>, </a:t>
            </a:r>
            <a:r>
              <a:rPr lang="en-US" sz="2800" dirty="0" err="1" smtClean="0"/>
              <a:t>reflicta</a:t>
            </a:r>
            <a:r>
              <a:rPr lang="en-US" sz="2800" dirty="0" smtClean="0"/>
              <a:t>: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 smtClean="0"/>
              <a:t>A </a:t>
            </a:r>
            <a:r>
              <a:rPr lang="en-US" sz="2800" dirty="0" err="1" smtClean="0"/>
              <a:t>equipa</a:t>
            </a:r>
            <a:r>
              <a:rPr lang="en-US" sz="2800" dirty="0" smtClean="0"/>
              <a:t> </a:t>
            </a:r>
            <a:r>
              <a:rPr lang="en-US" sz="2800" dirty="0" err="1" smtClean="0"/>
              <a:t>responsável</a:t>
            </a:r>
            <a:r>
              <a:rPr lang="en-US" sz="2800" dirty="0" smtClean="0"/>
              <a:t> </a:t>
            </a:r>
            <a:r>
              <a:rPr lang="en-US" sz="2800" dirty="0" err="1" smtClean="0"/>
              <a:t>pelo</a:t>
            </a:r>
            <a:r>
              <a:rPr lang="en-US" sz="2800" dirty="0" smtClean="0"/>
              <a:t> </a:t>
            </a:r>
            <a:r>
              <a:rPr lang="en-US" sz="2800" dirty="0" err="1" smtClean="0"/>
              <a:t>enterro</a:t>
            </a:r>
            <a:r>
              <a:rPr lang="en-US" sz="2800" dirty="0" smtClean="0"/>
              <a:t> </a:t>
            </a:r>
            <a:r>
              <a:rPr lang="en-US" sz="2800" dirty="0" err="1" smtClean="0"/>
              <a:t>desinfectou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 err="1" smtClean="0"/>
              <a:t>colocou</a:t>
            </a:r>
            <a:r>
              <a:rPr lang="en-US" sz="2800" dirty="0" smtClean="0"/>
              <a:t> </a:t>
            </a:r>
            <a:r>
              <a:rPr lang="en-US" sz="2800" dirty="0" err="1" smtClean="0"/>
              <a:t>num</a:t>
            </a:r>
            <a:r>
              <a:rPr lang="en-US" sz="2800" dirty="0" smtClean="0"/>
              <a:t>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desinfectado</a:t>
            </a:r>
            <a:r>
              <a:rPr lang="en-US" sz="2800" dirty="0" smtClean="0"/>
              <a:t> </a:t>
            </a:r>
            <a:r>
              <a:rPr lang="en-US" sz="2800" dirty="0" err="1" smtClean="0"/>
              <a:t>todos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pertences</a:t>
            </a:r>
            <a:r>
              <a:rPr lang="en-US" sz="2800" dirty="0" smtClean="0"/>
              <a:t> do </a:t>
            </a:r>
            <a:r>
              <a:rPr lang="en-US" sz="2800" dirty="0" err="1" smtClean="0"/>
              <a:t>doente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?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 smtClean="0"/>
              <a:t>A </a:t>
            </a:r>
            <a:r>
              <a:rPr lang="en-US" sz="2800" dirty="0" err="1" smtClean="0"/>
              <a:t>equipa</a:t>
            </a:r>
            <a:r>
              <a:rPr lang="en-US" sz="2800" dirty="0" smtClean="0"/>
              <a:t> </a:t>
            </a:r>
            <a:r>
              <a:rPr lang="en-US" sz="2800" dirty="0" err="1" smtClean="0"/>
              <a:t>responsável</a:t>
            </a:r>
            <a:r>
              <a:rPr lang="en-US" sz="2800" dirty="0" smtClean="0"/>
              <a:t> </a:t>
            </a:r>
            <a:r>
              <a:rPr lang="en-US" sz="2800" dirty="0" err="1" smtClean="0"/>
              <a:t>pelo</a:t>
            </a:r>
            <a:r>
              <a:rPr lang="en-US" sz="2800" dirty="0" smtClean="0"/>
              <a:t> </a:t>
            </a:r>
            <a:r>
              <a:rPr lang="en-US" sz="2800" dirty="0" err="1" smtClean="0"/>
              <a:t>enterro</a:t>
            </a:r>
            <a:r>
              <a:rPr lang="en-US" sz="2800" dirty="0" smtClean="0"/>
              <a:t> </a:t>
            </a:r>
            <a:r>
              <a:rPr lang="en-US" sz="2800" dirty="0" err="1" smtClean="0"/>
              <a:t>queimou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colchões</a:t>
            </a:r>
            <a:r>
              <a:rPr lang="en-US" sz="2800" dirty="0" smtClean="0"/>
              <a:t>? E </a:t>
            </a:r>
            <a:r>
              <a:rPr lang="en-US" sz="2800" dirty="0" err="1" smtClean="0"/>
              <a:t>substituiu-os</a:t>
            </a:r>
            <a:r>
              <a:rPr lang="en-US" sz="2800" dirty="0" smtClean="0"/>
              <a:t>? </a:t>
            </a:r>
          </a:p>
          <a:p>
            <a:pPr marL="0" indent="0" eaLnBrk="1" hangingPunct="1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No </a:t>
            </a:r>
            <a:r>
              <a:rPr lang="en-US" sz="2800" dirty="0" err="1" smtClean="0">
                <a:solidFill>
                  <a:schemeClr val="tx1"/>
                </a:solidFill>
              </a:rPr>
              <a:t>fim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deste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passo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todos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os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locais</a:t>
            </a:r>
            <a:r>
              <a:rPr lang="en-US" sz="2800" dirty="0" smtClean="0">
                <a:solidFill>
                  <a:schemeClr val="tx1"/>
                </a:solidFill>
              </a:rPr>
              <a:t> da </a:t>
            </a:r>
            <a:r>
              <a:rPr lang="en-US" sz="2800" dirty="0" smtClean="0"/>
              <a:t>casa </a:t>
            </a:r>
            <a:r>
              <a:rPr lang="en-US" sz="2800" dirty="0" err="1" smtClean="0"/>
              <a:t>devem</a:t>
            </a:r>
            <a:r>
              <a:rPr lang="en-US" sz="2800" dirty="0" smtClean="0"/>
              <a:t> </a:t>
            </a:r>
            <a:r>
              <a:rPr lang="en-US" sz="2800" dirty="0" err="1" smtClean="0"/>
              <a:t>estar</a:t>
            </a:r>
            <a:r>
              <a:rPr lang="en-US" sz="2800" dirty="0" smtClean="0"/>
              <a:t> </a:t>
            </a:r>
            <a:r>
              <a:rPr lang="en-US" sz="2800" dirty="0" err="1" smtClean="0"/>
              <a:t>desinfectados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GB" sz="2000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7792" y="370391"/>
            <a:ext cx="8646289" cy="5656922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2.ª parte do curso</a:t>
            </a: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 smtClean="0">
                <a:latin typeface="+mj-lt"/>
              </a:rPr>
              <a:t>Passos </a:t>
            </a:r>
            <a:r>
              <a:rPr lang="pt-BR" sz="4400" dirty="0">
                <a:latin typeface="+mj-lt"/>
              </a:rPr>
              <a:t>5 a 7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pt-B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Como realizar, de forma segura, o enterro de doentes que faleceram devido a doença confirmada ou suspeita por vírus </a:t>
            </a:r>
            <a:r>
              <a:rPr lang="pt-BR" sz="4400" dirty="0" err="1">
                <a:latin typeface="+mj-lt"/>
              </a:rPr>
              <a:t>Marburgo</a:t>
            </a:r>
            <a:r>
              <a:rPr lang="pt-BR" sz="4400" dirty="0">
                <a:latin typeface="+mj-lt"/>
              </a:rPr>
              <a:t> ou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: </a:t>
            </a:r>
            <a:r>
              <a:rPr lang="pt-BR" sz="4400" dirty="0" err="1">
                <a:latin typeface="+mj-lt"/>
              </a:rPr>
              <a:t>acções</a:t>
            </a:r>
            <a:r>
              <a:rPr lang="pt-BR" sz="4400" dirty="0">
                <a:latin typeface="+mj-lt"/>
              </a:rPr>
              <a:t> de proximidade.</a:t>
            </a:r>
          </a:p>
        </p:txBody>
      </p:sp>
    </p:spTree>
    <p:extLst>
      <p:ext uri="{BB962C8B-B14F-4D97-AF65-F5344CB8AC3E}">
        <p14:creationId xmlns:p14="http://schemas.microsoft.com/office/powerpoint/2010/main" val="237334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/>
              </a:rPr>
              <a:t> </a:t>
            </a:r>
            <a:r>
              <a:rPr lang="pt-BR" sz="2600" b="1" dirty="0">
                <a:effectLst/>
              </a:rPr>
              <a:t>O enterro seguro dos doentes com </a:t>
            </a:r>
            <a:r>
              <a:rPr lang="pt-BR" sz="2600" b="1" dirty="0" err="1">
                <a:effectLst/>
              </a:rPr>
              <a:t>Ébola</a:t>
            </a:r>
            <a:r>
              <a:rPr lang="pt-BR" sz="2600" b="1" dirty="0">
                <a:effectLst/>
              </a:rPr>
              <a:t> em 12 passos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906821"/>
            <a:ext cx="8593092" cy="4862870"/>
          </a:xfrm>
          <a:noFill/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A OMS desenvolveu um protocolo de informação sobre a gestão segura dos cadáveres e o enterro seguro de doentes que faleceram devido a doença confirmada ou suspeita por vírus </a:t>
            </a:r>
            <a:r>
              <a:rPr lang="pt-BR" sz="2000" dirty="0" err="1"/>
              <a:t>Ébola</a:t>
            </a:r>
            <a:r>
              <a:rPr lang="pt-BR" sz="2000" dirty="0"/>
              <a:t>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Foram identificados doze (12) passos que descrevem as diferentes fases pelas quais as equipas de Gestão de Cadáveres (</a:t>
            </a:r>
            <a:r>
              <a:rPr lang="pt-BR" sz="2000" dirty="0" err="1"/>
              <a:t>GC</a:t>
            </a:r>
            <a:r>
              <a:rPr lang="pt-BR" sz="2000" dirty="0"/>
              <a:t>) têm de passar para garantir enterros seguros.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Esses passos baseiam-se em experiências testadas no terreno.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 smtClean="0"/>
              <a:t>Deve restringir-se </a:t>
            </a:r>
            <a:r>
              <a:rPr lang="pt-BR" sz="2000" dirty="0"/>
              <a:t>ao mínimo possível o manuseamento dos restos mortais humanos.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Ter sempre em consideração os aspectos culturais e religiosos.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Apenas pessoal formado deve manusear restos mortais durante o surto.</a:t>
            </a:r>
          </a:p>
        </p:txBody>
      </p:sp>
    </p:spTree>
    <p:extLst>
      <p:ext uri="{BB962C8B-B14F-4D97-AF65-F5344CB8AC3E}">
        <p14:creationId xmlns:p14="http://schemas.microsoft.com/office/powerpoint/2010/main" val="20766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/>
              </a:rPr>
              <a:t> </a:t>
            </a:r>
            <a:r>
              <a:rPr lang="pt-BR" sz="2600" b="1" dirty="0">
                <a:effectLst/>
              </a:rPr>
              <a:t>O enterro seguro dos doentes com </a:t>
            </a:r>
            <a:r>
              <a:rPr lang="pt-BR" sz="2600" b="1" dirty="0" err="1">
                <a:effectLst/>
              </a:rPr>
              <a:t>Ébola</a:t>
            </a:r>
            <a:r>
              <a:rPr lang="pt-BR" sz="2600" b="1" dirty="0">
                <a:effectLst/>
              </a:rPr>
              <a:t> em 12 passos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770" y="906821"/>
            <a:ext cx="8831483" cy="5301451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1: Antes da partida: composição da equipa e preparação dos </a:t>
            </a:r>
            <a:r>
              <a:rPr lang="pt-BR" sz="1600" dirty="0" err="1"/>
              <a:t>desinfectantes</a:t>
            </a:r>
            <a:endParaRPr lang="pt-BR" sz="1600" dirty="0"/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2: Reunir todo o equipamento necessário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3: Chegada à casa o doente falecido: preparar o enterro com a família e avaliar os riscos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4: Vestir todo o Equipamento de </a:t>
            </a:r>
            <a:r>
              <a:rPr lang="pt-BR" sz="1600" dirty="0" err="1"/>
              <a:t>Protecção</a:t>
            </a:r>
            <a:r>
              <a:rPr lang="pt-BR" sz="1600" dirty="0"/>
              <a:t> Individual (</a:t>
            </a:r>
            <a:r>
              <a:rPr lang="pt-BR" sz="1600" dirty="0" err="1"/>
              <a:t>EPI</a:t>
            </a:r>
            <a:r>
              <a:rPr lang="pt-BR" sz="1600" dirty="0"/>
              <a:t>)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5: Colocação do corpo no saco para cadáveres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6: Colocação do saco contendo o cadáver no caixão, quando </a:t>
            </a:r>
            <a:r>
              <a:rPr lang="pt-BR" sz="1600" dirty="0" smtClean="0"/>
              <a:t>apropriado </a:t>
            </a:r>
            <a:r>
              <a:rPr lang="pt-BR" sz="1600" dirty="0"/>
              <a:t>do ponto de vista cultural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7: </a:t>
            </a:r>
            <a:r>
              <a:rPr lang="pt-BR" sz="1600" dirty="0" err="1"/>
              <a:t>Desinfectar</a:t>
            </a:r>
            <a:r>
              <a:rPr lang="pt-BR" sz="1600" dirty="0"/>
              <a:t> o ambiente doméstico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8: Retirar o </a:t>
            </a:r>
            <a:r>
              <a:rPr lang="pt-BR" sz="1600" dirty="0" err="1"/>
              <a:t>EPI</a:t>
            </a:r>
            <a:r>
              <a:rPr lang="pt-BR" sz="1600" dirty="0"/>
              <a:t>, gerir os resíduos e </a:t>
            </a:r>
            <a:r>
              <a:rPr lang="pt-BR" sz="1600" dirty="0" err="1" smtClean="0"/>
              <a:t>desinfectar</a:t>
            </a:r>
            <a:r>
              <a:rPr lang="pt-BR" sz="1600" dirty="0" smtClean="0"/>
              <a:t> as </a:t>
            </a:r>
            <a:r>
              <a:rPr lang="pt-BR" sz="1600" dirty="0"/>
              <a:t>mãos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9: Transportar o caixão ou o saco contendo o cadáver para o cemitério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10: Enterro no cemitério: </a:t>
            </a:r>
            <a:r>
              <a:rPr lang="pt-BR" sz="1600" dirty="0" smtClean="0"/>
              <a:t>colocação do </a:t>
            </a:r>
            <a:r>
              <a:rPr lang="pt-BR" sz="1600" dirty="0"/>
              <a:t>caixão ou </a:t>
            </a:r>
            <a:r>
              <a:rPr lang="pt-BR" sz="1600" dirty="0" smtClean="0"/>
              <a:t>do </a:t>
            </a:r>
            <a:r>
              <a:rPr lang="pt-BR" sz="1600" dirty="0"/>
              <a:t>saco contendo o cadáver na cova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11: Enterro no cemitério: </a:t>
            </a:r>
            <a:r>
              <a:rPr lang="pt-BR" sz="1600" dirty="0" smtClean="0"/>
              <a:t>envolver </a:t>
            </a:r>
            <a:r>
              <a:rPr lang="pt-BR" sz="1600" dirty="0"/>
              <a:t>a comunidade </a:t>
            </a:r>
            <a:r>
              <a:rPr lang="pt-BR" sz="1600" dirty="0" smtClean="0"/>
              <a:t>nas </a:t>
            </a:r>
            <a:r>
              <a:rPr lang="pt-BR" sz="1600" dirty="0"/>
              <a:t>orações pois </a:t>
            </a:r>
            <a:r>
              <a:rPr lang="pt-BR" sz="1600" dirty="0" smtClean="0"/>
              <a:t>ajuda </a:t>
            </a:r>
            <a:r>
              <a:rPr lang="pt-BR" sz="1600" dirty="0"/>
              <a:t>a dissipar a tensão e gera um momento de paz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12: Regresso ao hospital</a:t>
            </a:r>
          </a:p>
        </p:txBody>
      </p:sp>
    </p:spTree>
    <p:extLst>
      <p:ext uri="{BB962C8B-B14F-4D97-AF65-F5344CB8AC3E}">
        <p14:creationId xmlns:p14="http://schemas.microsoft.com/office/powerpoint/2010/main" val="390164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4172" y="800986"/>
            <a:ext cx="8947231" cy="5226326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 smtClean="0">
                <a:latin typeface="+mj-lt"/>
              </a:rPr>
              <a:t>3.ª </a:t>
            </a:r>
            <a:r>
              <a:rPr lang="pt-BR" sz="4400" dirty="0">
                <a:latin typeface="+mj-lt"/>
              </a:rPr>
              <a:t>parte do curso</a:t>
            </a: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Passos </a:t>
            </a:r>
            <a:r>
              <a:rPr lang="pt-BR" sz="4400" dirty="0" smtClean="0">
                <a:latin typeface="+mj-lt"/>
              </a:rPr>
              <a:t>8 </a:t>
            </a:r>
            <a:r>
              <a:rPr lang="pt-BR" sz="4400" dirty="0">
                <a:latin typeface="+mj-lt"/>
              </a:rPr>
              <a:t>a </a:t>
            </a:r>
            <a:r>
              <a:rPr lang="pt-BR" sz="4400" dirty="0" smtClean="0">
                <a:latin typeface="+mj-lt"/>
              </a:rPr>
              <a:t>12</a:t>
            </a:r>
            <a:endParaRPr lang="pt-B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pt-B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Como realizar, de forma segura, o enterro de doentes que faleceram devido a doença confirmada ou suspeita por vírus </a:t>
            </a:r>
            <a:r>
              <a:rPr lang="pt-BR" sz="4400" dirty="0" err="1">
                <a:latin typeface="+mj-lt"/>
              </a:rPr>
              <a:t>Marburgo</a:t>
            </a:r>
            <a:r>
              <a:rPr lang="pt-BR" sz="4400" dirty="0">
                <a:latin typeface="+mj-lt"/>
              </a:rPr>
              <a:t> ou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: </a:t>
            </a:r>
            <a:r>
              <a:rPr lang="pt-BR" sz="4400" dirty="0" err="1">
                <a:latin typeface="+mj-lt"/>
              </a:rPr>
              <a:t>acções</a:t>
            </a:r>
            <a:r>
              <a:rPr lang="pt-BR" sz="4400" dirty="0">
                <a:latin typeface="+mj-lt"/>
              </a:rPr>
              <a:t> de proximidade.</a:t>
            </a:r>
          </a:p>
        </p:txBody>
      </p:sp>
    </p:spTree>
    <p:extLst>
      <p:ext uri="{BB962C8B-B14F-4D97-AF65-F5344CB8AC3E}">
        <p14:creationId xmlns:p14="http://schemas.microsoft.com/office/powerpoint/2010/main" val="157571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28977" y="780755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O enterro seguro de doentes com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8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28977" y="3532889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Retirar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EPI</a:t>
            </a:r>
            <a:r>
              <a:rPr lang="en-US" sz="4000" dirty="0" smtClean="0">
                <a:latin typeface="+mj-lt"/>
                <a:cs typeface="Calibri" pitchFamily="34" charset="0"/>
              </a:rPr>
              <a:t>,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gerir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os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resíduos</a:t>
            </a:r>
            <a:r>
              <a:rPr lang="en-US" sz="4000" dirty="0" smtClean="0">
                <a:latin typeface="+mj-lt"/>
                <a:cs typeface="Calibri" pitchFamily="34" charset="0"/>
              </a:rPr>
              <a:t> e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desinfectar</a:t>
            </a:r>
            <a:r>
              <a:rPr lang="en-US" sz="4000" dirty="0" smtClean="0">
                <a:latin typeface="+mj-lt"/>
                <a:cs typeface="Calibri" pitchFamily="34" charset="0"/>
              </a:rPr>
              <a:t> as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mãos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3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5" y="519112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O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enterro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seguro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de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doentes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com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Ébola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em</a:t>
            </a:r>
            <a:r>
              <a:rPr lang="en-US" sz="4400" dirty="0" smtClean="0">
                <a:solidFill>
                  <a:schemeClr val="tx1"/>
                </a:solidFill>
                <a:latin typeface="Arial" charset="0"/>
              </a:rPr>
              <a:t> 12 </a:t>
            </a:r>
            <a:r>
              <a:rPr lang="en-US" sz="4400" dirty="0" err="1" smtClean="0">
                <a:solidFill>
                  <a:schemeClr val="tx1"/>
                </a:solidFill>
                <a:latin typeface="Arial" charset="0"/>
              </a:rPr>
              <a:t>passos</a:t>
            </a:r>
            <a:endParaRPr lang="en-US" sz="440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fr-FR" sz="2000" dirty="0" smtClean="0">
              <a:solidFill>
                <a:schemeClr val="tx1"/>
              </a:solidFill>
              <a:latin typeface="Arial" charset="0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fr-FR" sz="4400" dirty="0" err="1" smtClean="0">
                <a:solidFill>
                  <a:schemeClr val="tx1"/>
                </a:solidFill>
                <a:latin typeface="Arial" charset="0"/>
              </a:rPr>
              <a:t>Passo</a:t>
            </a:r>
            <a:r>
              <a:rPr lang="fr-FR" sz="4400" b="1" dirty="0" smtClean="0">
                <a:solidFill>
                  <a:schemeClr val="tx1"/>
                </a:solidFill>
                <a:latin typeface="Arial" charset="0"/>
              </a:rPr>
              <a:t> 1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3724275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Antes da </a:t>
            </a:r>
            <a:r>
              <a:rPr lang="en-US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partida</a:t>
            </a:r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composição</a:t>
            </a:r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da </a:t>
            </a:r>
            <a:r>
              <a:rPr lang="en-US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equipa</a:t>
            </a:r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en-US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preparação</a:t>
            </a:r>
            <a:r>
              <a:rPr lang="en-US" sz="4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dos </a:t>
            </a:r>
            <a:r>
              <a:rPr lang="en-US" sz="4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desinfectantes</a:t>
            </a:r>
            <a:endParaRPr lang="en-US" sz="4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00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noProof="0" dirty="0" err="1" smtClean="0">
                <a:effectLst/>
              </a:rPr>
              <a:t>Passo</a:t>
            </a:r>
            <a:r>
              <a:rPr lang="en-US" sz="3200" b="1" noProof="0" dirty="0" smtClean="0">
                <a:effectLst/>
              </a:rPr>
              <a:t> 8</a:t>
            </a:r>
            <a:r>
              <a:rPr lang="en-US" sz="3200" b="1" dirty="0" smtClean="0">
                <a:effectLst/>
              </a:rPr>
              <a:t>/12: </a:t>
            </a:r>
            <a:r>
              <a:rPr lang="en-US" sz="3200" b="1" dirty="0" err="1" smtClean="0">
                <a:effectLst/>
              </a:rPr>
              <a:t>Retirar</a:t>
            </a:r>
            <a:r>
              <a:rPr lang="en-US" sz="3200" b="1" dirty="0" smtClean="0">
                <a:effectLst/>
              </a:rPr>
              <a:t> o </a:t>
            </a:r>
            <a:r>
              <a:rPr lang="en-US" sz="3200" b="1" dirty="0" err="1" smtClean="0">
                <a:effectLst/>
              </a:rPr>
              <a:t>EPI</a:t>
            </a:r>
            <a:r>
              <a:rPr lang="en-US" sz="3200" b="1" dirty="0" smtClean="0">
                <a:effectLst/>
              </a:rPr>
              <a:t> e </a:t>
            </a:r>
            <a:r>
              <a:rPr lang="en-US" sz="3200" b="1" dirty="0" err="1" smtClean="0">
                <a:effectLst/>
              </a:rPr>
              <a:t>gerir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os</a:t>
            </a:r>
            <a:r>
              <a:rPr lang="en-US" sz="3200" b="1" dirty="0" smtClean="0">
                <a:effectLst/>
              </a:rPr>
              <a:t> </a:t>
            </a:r>
            <a:r>
              <a:rPr lang="en-US" sz="3200" b="1" dirty="0" err="1" smtClean="0">
                <a:effectLst/>
              </a:rPr>
              <a:t>resíduos</a:t>
            </a:r>
            <a:endParaRPr lang="en-US" sz="3200" b="1" dirty="0">
              <a:effectLst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69705" y="1485614"/>
            <a:ext cx="777825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Desinfectar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reutilizável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botas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borracha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retirá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-lo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Retirar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cuidadosamente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responsável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enterro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seguindo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passos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recomendados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desinfectar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mãos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PRÓXIMOS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DIAPOSITIVOS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49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  <a:latin typeface="+mj-lt"/>
                <a:cs typeface="Calibri" panose="020F0502020204030204" pitchFamily="34" charset="0"/>
              </a:rPr>
              <a:t>Passo 8/12: Retirar o </a:t>
            </a:r>
            <a:r>
              <a:rPr lang="pt-BR" sz="3200" b="1" dirty="0" err="1">
                <a:effectLst/>
                <a:latin typeface="+mj-lt"/>
                <a:cs typeface="Calibri" panose="020F0502020204030204" pitchFamily="34" charset="0"/>
              </a:rPr>
              <a:t>EPI</a:t>
            </a:r>
            <a:r>
              <a:rPr lang="pt-BR" sz="3200" b="1" dirty="0">
                <a:effectLst/>
                <a:latin typeface="+mj-lt"/>
                <a:cs typeface="Calibri" panose="020F0502020204030204" pitchFamily="34" charset="0"/>
              </a:rPr>
              <a:t> e gerir os resíduos</a:t>
            </a:r>
            <a:endParaRPr lang="en-US" sz="3200" b="1" dirty="0">
              <a:effectLst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69705" y="994286"/>
            <a:ext cx="8139448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ClrTx/>
              <a:buFont typeface="+mj-lt"/>
              <a:buAutoNum type="arabicPeriod" startAt="3"/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Colocar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EPI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descartável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num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saco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resíduos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adequado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preparado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pelo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supervisor. O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saco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será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fechado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desinfectado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levado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queimado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no hospital (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ou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noutro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local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previamente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designado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para a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queima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do material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descartável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).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ClrTx/>
              <a:buFont typeface="+mj-lt"/>
              <a:buAutoNum type="arabicPeriod" startAt="3"/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Reunir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todo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equipamento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reutilizável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desinfectado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num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saco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resíduos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, 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fechá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-lo 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desinfectá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-lo no local, antes de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levá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-lo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ao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hospital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ou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à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sede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da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equipa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devidamente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manuseado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ClrTx/>
              <a:buFont typeface="+mj-lt"/>
              <a:buAutoNum type="arabicPeriod" startAt="3"/>
            </a:pP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Desinfectar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as </a:t>
            </a:r>
            <a:r>
              <a:rPr lang="en-US" sz="2400" dirty="0" err="1" smtClean="0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mãos</a:t>
            </a:r>
            <a:endParaRPr lang="en-US" sz="24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99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8/12: Retirar o </a:t>
            </a:r>
            <a:r>
              <a:rPr lang="pt-BR" sz="2800" b="1" dirty="0" err="1">
                <a:effectLst/>
              </a:rPr>
              <a:t>EPI</a:t>
            </a:r>
            <a:r>
              <a:rPr lang="pt-BR" sz="2800" b="1" dirty="0">
                <a:effectLst/>
              </a:rPr>
              <a:t> e gerir os resíduos</a:t>
            </a:r>
            <a:endParaRPr lang="en-US" sz="24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705" y="994286"/>
            <a:ext cx="8139448" cy="4493538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noProof="0" dirty="0" err="1" smtClean="0"/>
              <a:t>Lembre</a:t>
            </a:r>
            <a:r>
              <a:rPr lang="en-US" sz="2400" noProof="0" dirty="0" smtClean="0"/>
              <a:t>-se de </a:t>
            </a:r>
            <a:r>
              <a:rPr lang="en-US" sz="2400" noProof="0" dirty="0" err="1" smtClean="0"/>
              <a:t>que</a:t>
            </a:r>
            <a:r>
              <a:rPr lang="en-US" sz="2400" noProof="0" dirty="0" smtClean="0"/>
              <a:t> o </a:t>
            </a:r>
            <a:r>
              <a:rPr lang="en-US" sz="2400" noProof="0" dirty="0" err="1" smtClean="0"/>
              <a:t>EPI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pode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estar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contaminado</a:t>
            </a:r>
            <a:r>
              <a:rPr lang="en-US" sz="2400" noProof="0" dirty="0" smtClean="0"/>
              <a:t> e, </a:t>
            </a:r>
            <a:r>
              <a:rPr lang="en-US" sz="2400" noProof="0" dirty="0" err="1" smtClean="0"/>
              <a:t>por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conseguinte</a:t>
            </a:r>
            <a:r>
              <a:rPr lang="en-US" sz="2400" noProof="0" dirty="0" smtClean="0"/>
              <a:t>, evite </a:t>
            </a:r>
            <a:r>
              <a:rPr lang="en-US" sz="2400" noProof="0" dirty="0" err="1" smtClean="0"/>
              <a:t>contaminar</a:t>
            </a:r>
            <a:r>
              <a:rPr lang="en-US" sz="2400" noProof="0" dirty="0" smtClean="0"/>
              <a:t>-se </a:t>
            </a:r>
            <a:r>
              <a:rPr lang="en-US" sz="2400" noProof="0" dirty="0" err="1" smtClean="0"/>
              <a:t>ao</a:t>
            </a:r>
            <a:r>
              <a:rPr lang="en-US" sz="2400" noProof="0" dirty="0" smtClean="0"/>
              <a:t> </a:t>
            </a:r>
            <a:r>
              <a:rPr lang="en-US" sz="2400" noProof="0" dirty="0" err="1" smtClean="0"/>
              <a:t>retirá</a:t>
            </a:r>
            <a:r>
              <a:rPr lang="en-US" sz="2400" noProof="0" dirty="0" smtClean="0"/>
              <a:t>-lo!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 err="1" smtClean="0"/>
              <a:t>Desinfecte</a:t>
            </a:r>
            <a:r>
              <a:rPr lang="en-US" sz="2400" dirty="0" smtClean="0"/>
              <a:t> as </a:t>
            </a:r>
            <a:r>
              <a:rPr lang="en-US" sz="2400" dirty="0" err="1" smtClean="0"/>
              <a:t>botas</a:t>
            </a:r>
            <a:r>
              <a:rPr lang="en-US" sz="2400" dirty="0" smtClean="0"/>
              <a:t> de </a:t>
            </a:r>
            <a:r>
              <a:rPr lang="en-US" sz="2400" dirty="0" err="1" smtClean="0"/>
              <a:t>borracha</a:t>
            </a:r>
            <a:r>
              <a:rPr lang="en-US" sz="2400" dirty="0" smtClean="0"/>
              <a:t> </a:t>
            </a:r>
            <a:r>
              <a:rPr lang="en-US" sz="2400" dirty="0" err="1" smtClean="0"/>
              <a:t>sem</a:t>
            </a:r>
            <a:r>
              <a:rPr lang="en-US" sz="2400" dirty="0" smtClean="0"/>
              <a:t> </a:t>
            </a:r>
            <a:r>
              <a:rPr lang="en-US" sz="2400" dirty="0" err="1" smtClean="0"/>
              <a:t>retirá-las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noProof="0" dirty="0" smtClean="0"/>
              <a:t>Retire o </a:t>
            </a:r>
            <a:r>
              <a:rPr lang="en-US" sz="2400" noProof="0" dirty="0" err="1" smtClean="0"/>
              <a:t>avental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/>
              <a:t>Retire as </a:t>
            </a:r>
            <a:r>
              <a:rPr lang="en-US" sz="2400" dirty="0" err="1" smtClean="0"/>
              <a:t>luvas</a:t>
            </a:r>
            <a:r>
              <a:rPr lang="en-US" sz="2400" dirty="0" smtClean="0"/>
              <a:t> </a:t>
            </a:r>
            <a:r>
              <a:rPr lang="en-US" sz="2400" dirty="0" err="1" smtClean="0"/>
              <a:t>exteriores</a:t>
            </a:r>
            <a:endParaRPr lang="en-US" sz="240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noProof="0" dirty="0" smtClean="0"/>
              <a:t>Retire o </a:t>
            </a:r>
            <a:r>
              <a:rPr lang="en-US" sz="2400" noProof="0" dirty="0" err="1" smtClean="0"/>
              <a:t>macacão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noProof="0" dirty="0" smtClean="0"/>
              <a:t>Retire a </a:t>
            </a:r>
            <a:r>
              <a:rPr lang="en-US" sz="2400" noProof="0" dirty="0" err="1" smtClean="0"/>
              <a:t>protecção</a:t>
            </a:r>
            <a:r>
              <a:rPr lang="en-US" sz="2400" noProof="0" dirty="0" smtClean="0"/>
              <a:t> facial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/>
              <a:t>Retire as </a:t>
            </a:r>
            <a:r>
              <a:rPr lang="en-US" sz="2400" dirty="0" err="1" smtClean="0"/>
              <a:t>luvas</a:t>
            </a:r>
            <a:r>
              <a:rPr lang="en-US" sz="2400" dirty="0" smtClean="0"/>
              <a:t> </a:t>
            </a:r>
            <a:r>
              <a:rPr lang="en-US" sz="2400" dirty="0" err="1" smtClean="0"/>
              <a:t>interiores</a:t>
            </a:r>
            <a:r>
              <a:rPr lang="en-US" sz="2400" dirty="0" smtClean="0"/>
              <a:t> </a:t>
            </a:r>
            <a:endParaRPr lang="en-US" sz="2400" noProof="0" dirty="0" smtClean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noProof="0" dirty="0" smtClean="0"/>
              <a:t> </a:t>
            </a:r>
            <a:r>
              <a:rPr lang="en-US" sz="2400" i="1" noProof="0" dirty="0" err="1" smtClean="0"/>
              <a:t>Desinfecte</a:t>
            </a:r>
            <a:r>
              <a:rPr lang="en-US" sz="2400" i="1" noProof="0" dirty="0" smtClean="0"/>
              <a:t> as </a:t>
            </a:r>
            <a:r>
              <a:rPr lang="en-US" sz="2400" i="1" noProof="0" dirty="0" err="1" smtClean="0"/>
              <a:t>mãos</a:t>
            </a:r>
            <a:r>
              <a:rPr lang="en-US" sz="2400" i="1" noProof="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2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8/12: Retirar o </a:t>
            </a:r>
            <a:r>
              <a:rPr lang="pt-BR" sz="3200" b="1" dirty="0" err="1">
                <a:effectLst/>
              </a:rPr>
              <a:t>EPI</a:t>
            </a:r>
            <a:r>
              <a:rPr lang="pt-BR" sz="3200" b="1" dirty="0">
                <a:effectLst/>
              </a:rPr>
              <a:t> e gerir os resíduos</a:t>
            </a:r>
            <a:endParaRPr lang="en-US" sz="3200" b="1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5579" y="821251"/>
            <a:ext cx="6218296" cy="334632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Passo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A: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avental</a:t>
            </a:r>
            <a:endParaRPr lang="en-GB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Desatar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avental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retirá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-lo e 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colocá-lo no saco para resíduos infecciosos para desinfecção, se </a:t>
            </a:r>
            <a:r>
              <a:rPr lang="pt-BR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reutilizável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</a:t>
            </a:r>
            <a:r>
              <a:rPr lang="pt-BR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olocá-lo no saco para resíduos infecciosos para destruição, se descartável </a:t>
            </a:r>
            <a:endParaRPr lang="en-GB" sz="2200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exteriores</a:t>
            </a:r>
            <a:endParaRPr lang="en-GB" sz="2200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10" descr="C:\Users\durskik\AppData\Local\Microsoft\Windows\Temporary Internet Files\Content.Outlook\1G33K1QX\5b_GownSte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75" y="1020959"/>
            <a:ext cx="1373780" cy="22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95420" y="4510663"/>
            <a:ext cx="5368868" cy="161719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Passo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B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exteriores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exteriores</a:t>
            </a:r>
            <a:endParaRPr lang="en-GB" sz="2200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interiores</a:t>
            </a:r>
            <a:endParaRPr lang="en-GB" sz="2200" dirty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3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8/12: Retirar o </a:t>
            </a:r>
            <a:r>
              <a:rPr lang="pt-BR" sz="3200" b="1" dirty="0" err="1">
                <a:effectLst/>
              </a:rPr>
              <a:t>EPI</a:t>
            </a:r>
            <a:r>
              <a:rPr lang="pt-BR" sz="3200" b="1" dirty="0">
                <a:effectLst/>
              </a:rPr>
              <a:t> e gerir os resíduos</a:t>
            </a:r>
            <a:endParaRPr lang="en-US" sz="3200" b="1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5580" y="1266623"/>
            <a:ext cx="5796920" cy="16812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Passo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C: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macacão</a:t>
            </a:r>
            <a:endParaRPr lang="en-GB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capuz</a:t>
            </a:r>
            <a:endParaRPr lang="en-US" dirty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Abrir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fecho-ecler</a:t>
            </a:r>
            <a:endParaRPr lang="en-US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interiores</a:t>
            </a:r>
            <a:endParaRPr lang="en-US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Despir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macacão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por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forma 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que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interior fique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virado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fora</a:t>
            </a:r>
            <a:endParaRPr lang="en-US" dirty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Colocar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o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macacão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no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saco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resíduos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infecciosos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para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destruição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interiores</a:t>
            </a:r>
            <a:endParaRPr lang="en-GB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7" descr="C:\Users\durskik\AppData\Local\Microsoft\Windows\Temporary Internet Files\Content.Outlook\1G33K1QX\5b_GownStep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54" y="2565799"/>
            <a:ext cx="1809427" cy="241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8/12: Retirar o </a:t>
            </a:r>
            <a:r>
              <a:rPr lang="pt-BR" sz="3200" b="1" dirty="0" err="1">
                <a:effectLst/>
              </a:rPr>
              <a:t>EPI</a:t>
            </a:r>
            <a:r>
              <a:rPr lang="pt-BR" sz="3200" b="1" dirty="0">
                <a:effectLst/>
              </a:rPr>
              <a:t> e gerir os resíduos</a:t>
            </a:r>
            <a:endParaRPr lang="en-US" sz="3200" b="1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4076" y="1266623"/>
            <a:ext cx="5440372" cy="16812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Passo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D: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os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óculos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de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protecção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de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trás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frente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Colocá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-los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num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saco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resíduos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para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destruição</a:t>
            </a:r>
            <a:endParaRPr lang="en-US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interiores</a:t>
            </a:r>
            <a:endParaRPr lang="en-GB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116" y="3821071"/>
            <a:ext cx="5440372" cy="1681289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Passo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E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máscara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de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trás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frente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Colocá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-la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num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saco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resíduos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para </a:t>
            </a:r>
            <a:r>
              <a:rPr lang="en-US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destruição</a:t>
            </a:r>
            <a:r>
              <a:rPr lang="en-US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interiores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48" y="1342879"/>
            <a:ext cx="2346892" cy="20099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35" y="3908089"/>
            <a:ext cx="2223371" cy="20809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249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8/12: Retirar o </a:t>
            </a:r>
            <a:r>
              <a:rPr lang="pt-BR" sz="3200" b="1" dirty="0" err="1">
                <a:effectLst/>
              </a:rPr>
              <a:t>EPI</a:t>
            </a:r>
            <a:r>
              <a:rPr lang="pt-BR" sz="3200" b="1" dirty="0">
                <a:effectLst/>
              </a:rPr>
              <a:t> e gerir os resíduos</a:t>
            </a:r>
            <a:endParaRPr lang="en-US" sz="3200" b="1" dirty="0"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5148" y="884991"/>
            <a:ext cx="5600508" cy="512032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05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rot="0" vert="horz" wrap="square" lIns="36576" tIns="36576" rIns="36576" bIns="36576" anchor="t" anchorCtr="0" upright="1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Passo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F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: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GB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GB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interiores</a:t>
            </a:r>
            <a:endParaRPr lang="en-GB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Agarrar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ponta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exterior da 1.ª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e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retirá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-la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por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forma a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que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 parte interior fique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virada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fora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Segurar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 1.ª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com a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mão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que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ainda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tem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e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enfiar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um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dedo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nú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por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baixo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da 2.ª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Retirar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 2.ª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pt-BR" sz="2200" dirty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por forma a que a parte interior fique virada para fora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criando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um “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saco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” para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ambas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luvas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e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atirá-las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para o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saco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de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resíduos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, para </a:t>
            </a:r>
            <a:r>
              <a:rPr lang="en-US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destruição</a:t>
            </a:r>
            <a:r>
              <a:rPr lang="en-US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Lavar</a:t>
            </a:r>
            <a:r>
              <a:rPr lang="en-GB" sz="2200" dirty="0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 as </a:t>
            </a:r>
            <a:r>
              <a:rPr lang="en-GB" sz="2200" dirty="0" err="1" smtClean="0">
                <a:latin typeface="Arial" panose="020B0604020202020204" pitchFamily="34" charset="0"/>
                <a:ea typeface="SimSun" pitchFamily="2" charset="-122"/>
                <a:cs typeface="Arial" panose="020B0604020202020204" pitchFamily="34" charset="0"/>
              </a:rPr>
              <a:t>mãos</a:t>
            </a:r>
            <a:endParaRPr lang="en-GB" sz="2200" dirty="0" smtClean="0">
              <a:latin typeface="Arial" panose="020B0604020202020204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8" name="Picture 6" descr="C:\Users\durskik\AppData\Local\Microsoft\Windows\Temporary Internet Files\Content.Outlook\1G33K1QX\5a_Gloves_step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349" y="884991"/>
            <a:ext cx="1794923" cy="15290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durskik\AppData\Local\Microsoft\Windows\Temporary Internet Files\Content.Outlook\1G33K1QX\5a_Gloves_ste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4" y="2457664"/>
            <a:ext cx="1658189" cy="180788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durskik\AppData\Local\Microsoft\Windows\Temporary Internet Files\Content.Outlook\1G33K1QX\5a_Gloves_step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549" y="4328455"/>
            <a:ext cx="1698579" cy="18401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3200" b="1" dirty="0">
                <a:effectLst/>
              </a:rPr>
              <a:t>Passo 8/12: Retirar o </a:t>
            </a:r>
            <a:r>
              <a:rPr lang="pt-BR" sz="3200" b="1" dirty="0" err="1">
                <a:effectLst/>
              </a:rPr>
              <a:t>EPI</a:t>
            </a:r>
            <a:r>
              <a:rPr lang="pt-BR" sz="3200" b="1" dirty="0">
                <a:effectLst/>
              </a:rPr>
              <a:t> e gerir os resíduos</a:t>
            </a:r>
            <a:endParaRPr lang="en-US" sz="3200" b="1" dirty="0">
              <a:effectLst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806185" y="1772222"/>
            <a:ext cx="7464361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3000" b="1">
                <a:solidFill>
                  <a:srgbClr val="1E7FB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600" b="1">
                <a:solidFill>
                  <a:srgbClr val="1E7FB8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400">
                <a:solidFill>
                  <a:srgbClr val="1E7FB8"/>
                </a:solidFill>
                <a:latin typeface="+mj-lt"/>
                <a:cs typeface="+mn-cs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5pPr>
            <a:lvl6pPr marL="25146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6pPr>
            <a:lvl7pPr marL="29718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7pPr>
            <a:lvl8pPr marL="34290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8pPr>
            <a:lvl9pPr marL="3886200" indent="-228600" algn="l" rtl="0" fontAlgn="base">
              <a:spcBef>
                <a:spcPct val="40000"/>
              </a:spcBef>
              <a:spcAft>
                <a:spcPct val="0"/>
              </a:spcAft>
              <a:buClr>
                <a:srgbClr val="800000"/>
              </a:buClr>
              <a:buFont typeface="Arial Narrow" pitchFamily="34" charset="0"/>
              <a:buChar char="●"/>
              <a:defRPr sz="2000">
                <a:solidFill>
                  <a:srgbClr val="1E7FB8"/>
                </a:solidFill>
                <a:latin typeface="+mj-lt"/>
                <a:cs typeface="+mn-cs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fim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deste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Cadáveres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retirou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botas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borracha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e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desinfectou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mãos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03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4" y="754063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O enterro seguro de doentes com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9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90059" y="3532889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Calçar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luvas</a:t>
            </a:r>
            <a:r>
              <a:rPr lang="en-US" sz="4000" dirty="0" smtClean="0">
                <a:latin typeface="+mj-lt"/>
                <a:cs typeface="Calibri" pitchFamily="34" charset="0"/>
              </a:rPr>
              <a:t> e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transportar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caixão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ou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saco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contendo</a:t>
            </a:r>
            <a:r>
              <a:rPr lang="en-US" sz="4000" dirty="0" smtClean="0">
                <a:latin typeface="+mj-lt"/>
                <a:cs typeface="Calibri" pitchFamily="34" charset="0"/>
              </a:rPr>
              <a:t>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cadáver</a:t>
            </a:r>
            <a:r>
              <a:rPr lang="en-US" sz="4000" dirty="0" smtClean="0">
                <a:latin typeface="+mj-lt"/>
                <a:cs typeface="Calibri" pitchFamily="34" charset="0"/>
              </a:rPr>
              <a:t> para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cemitério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6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5746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noProof="0" dirty="0" err="1" smtClean="0">
                <a:effectLst/>
              </a:rPr>
              <a:t>Passo</a:t>
            </a:r>
            <a:r>
              <a:rPr lang="en-US" sz="2800" b="1" noProof="0" dirty="0" smtClean="0">
                <a:effectLst/>
              </a:rPr>
              <a:t> 9</a:t>
            </a:r>
            <a:r>
              <a:rPr lang="en-US" sz="2800" b="1" dirty="0">
                <a:effectLst/>
              </a:rPr>
              <a:t>/12: </a:t>
            </a:r>
            <a:r>
              <a:rPr lang="en-US" sz="2800" b="1" dirty="0" err="1" smtClean="0">
                <a:effectLst/>
              </a:rPr>
              <a:t>Transportar</a:t>
            </a:r>
            <a:r>
              <a:rPr lang="en-US" sz="2800" b="1" dirty="0" smtClean="0">
                <a:effectLst/>
              </a:rPr>
              <a:t> o </a:t>
            </a:r>
            <a:r>
              <a:rPr lang="en-US" sz="2800" b="1" dirty="0" err="1" smtClean="0">
                <a:effectLst/>
              </a:rPr>
              <a:t>caixão</a:t>
            </a:r>
            <a:r>
              <a:rPr lang="en-US" sz="2800" b="1" dirty="0" smtClean="0">
                <a:effectLst/>
              </a:rPr>
              <a:t> </a:t>
            </a:r>
            <a:r>
              <a:rPr lang="en-US" sz="2800" b="1" dirty="0" err="1" smtClean="0">
                <a:effectLst/>
              </a:rPr>
              <a:t>ou</a:t>
            </a:r>
            <a:r>
              <a:rPr lang="en-US" sz="2800" b="1" dirty="0" smtClean="0">
                <a:effectLst/>
              </a:rPr>
              <a:t> o </a:t>
            </a:r>
            <a:r>
              <a:rPr lang="en-US" sz="2800" b="1" dirty="0" err="1" smtClean="0">
                <a:effectLst/>
              </a:rPr>
              <a:t>saco</a:t>
            </a:r>
            <a:r>
              <a:rPr lang="en-US" sz="2800" b="1" dirty="0" smtClean="0">
                <a:effectLst/>
              </a:rPr>
              <a:t> </a:t>
            </a:r>
            <a:r>
              <a:rPr lang="en-US" sz="2800" b="1" dirty="0" err="1" smtClean="0">
                <a:effectLst/>
              </a:rPr>
              <a:t>contendo</a:t>
            </a:r>
            <a:r>
              <a:rPr lang="en-US" sz="2800" b="1" dirty="0" smtClean="0">
                <a:effectLst/>
              </a:rPr>
              <a:t> o </a:t>
            </a:r>
            <a:r>
              <a:rPr lang="en-US" sz="2800" b="1" dirty="0" err="1" smtClean="0">
                <a:effectLst/>
              </a:rPr>
              <a:t>cadáver</a:t>
            </a:r>
            <a:r>
              <a:rPr lang="en-US" sz="2800" b="1" dirty="0" smtClean="0">
                <a:effectLst/>
              </a:rPr>
              <a:t> para o </a:t>
            </a:r>
            <a:r>
              <a:rPr lang="en-US" sz="2800" b="1" dirty="0" err="1" smtClean="0">
                <a:effectLst/>
              </a:rPr>
              <a:t>cemitério</a:t>
            </a:r>
            <a:endParaRPr lang="en-US" sz="2800" b="1" dirty="0"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89" y="872915"/>
            <a:ext cx="6499425" cy="526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919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3656"/>
            <a:ext cx="9294472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b="1" noProof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Passo</a:t>
            </a:r>
            <a:r>
              <a:rPr lang="en-US" sz="2600" b="1" noProof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1/12: A </a:t>
            </a:r>
            <a:r>
              <a:rPr lang="en-US" sz="2600" b="1" noProof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composição</a:t>
            </a:r>
            <a:r>
              <a:rPr lang="en-US" sz="2600" b="1" noProof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600" b="1" noProof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en-US" sz="2600" b="1" noProof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2600" b="1" noProof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600" b="1" noProof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noProof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desinfectantes</a:t>
            </a:r>
            <a:endParaRPr lang="en-US" sz="2600" b="1" noProof="0" dirty="0" smtClean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:\Photos 2014 Ebola Monrovia\300814Monrovia ELWA3 MSF Training Burial (320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90" y="859309"/>
            <a:ext cx="2601822" cy="438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Photos 2014 Ebola Monrovia\280814Monrovia BurialTeam #1 (400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361860" y="861507"/>
            <a:ext cx="2820572" cy="43750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06" y="5236540"/>
            <a:ext cx="3272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EPI</a:t>
            </a:r>
            <a:r>
              <a:rPr lang="en-GB" sz="2000" dirty="0" smtClean="0"/>
              <a:t> </a:t>
            </a:r>
            <a:r>
              <a:rPr lang="en-GB" sz="2000" dirty="0" err="1" smtClean="0"/>
              <a:t>completo</a:t>
            </a:r>
            <a:r>
              <a:rPr lang="en-GB" sz="2000" dirty="0" smtClean="0"/>
              <a:t> para </a:t>
            </a:r>
            <a:r>
              <a:rPr lang="en-GB" sz="2000" dirty="0" err="1" smtClean="0"/>
              <a:t>acções</a:t>
            </a:r>
            <a:r>
              <a:rPr lang="en-GB" sz="2000" dirty="0" smtClean="0"/>
              <a:t> de </a:t>
            </a:r>
            <a:r>
              <a:rPr lang="en-GB" sz="2000" dirty="0" err="1" smtClean="0"/>
              <a:t>proximidade</a:t>
            </a:r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152274" y="5246358"/>
            <a:ext cx="3441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Responsável</a:t>
            </a:r>
            <a:r>
              <a:rPr lang="en-GB" sz="2000" dirty="0" smtClean="0"/>
              <a:t> pela </a:t>
            </a:r>
            <a:r>
              <a:rPr lang="en-GB" sz="2000" dirty="0" err="1" smtClean="0"/>
              <a:t>pulverização</a:t>
            </a:r>
            <a:r>
              <a:rPr lang="en-GB" sz="2000" dirty="0" smtClean="0"/>
              <a:t>  </a:t>
            </a:r>
          </a:p>
          <a:p>
            <a:pPr algn="ctr"/>
            <a:r>
              <a:rPr lang="en-GB" sz="2000" dirty="0" smtClean="0"/>
              <a:t>e Supervisor</a:t>
            </a:r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679143" y="5300900"/>
            <a:ext cx="2039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/>
              <a:t>Comunicador</a:t>
            </a:r>
            <a:endParaRPr lang="en-GB" sz="2000" dirty="0"/>
          </a:p>
        </p:txBody>
      </p:sp>
      <p:pic>
        <p:nvPicPr>
          <p:cNvPr id="11" name="Picture 5" descr="D:\Photos 2014 Ebola Monrovia\280814Monrovia BurialTeam #1 (250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835" y="835572"/>
            <a:ext cx="1743959" cy="446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04172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9/12: Transportar o caixão ou o saco contendo o cadáver para o cemitério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956963"/>
            <a:ext cx="8194376" cy="4955203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 smtClean="0"/>
              <a:t>É </a:t>
            </a:r>
            <a:r>
              <a:rPr lang="en-US" sz="2600" dirty="0" err="1" smtClean="0"/>
              <a:t>suficiente</a:t>
            </a:r>
            <a:r>
              <a:rPr lang="en-US" sz="2600" dirty="0" smtClean="0"/>
              <a:t> </a:t>
            </a:r>
            <a:r>
              <a:rPr lang="en-US" sz="2600" dirty="0" err="1" smtClean="0"/>
              <a:t>calçar</a:t>
            </a:r>
            <a:r>
              <a:rPr lang="en-US" sz="2600" dirty="0" smtClean="0"/>
              <a:t> </a:t>
            </a:r>
            <a:r>
              <a:rPr lang="en-US" sz="2600" dirty="0" err="1" smtClean="0"/>
              <a:t>apenas</a:t>
            </a:r>
            <a:r>
              <a:rPr lang="en-US" sz="2600" dirty="0" smtClean="0"/>
              <a:t> </a:t>
            </a:r>
            <a:r>
              <a:rPr lang="en-US" sz="2600" dirty="0" err="1" smtClean="0"/>
              <a:t>luvas</a:t>
            </a:r>
            <a:r>
              <a:rPr lang="en-US" sz="2600" dirty="0" smtClean="0"/>
              <a:t> de </a:t>
            </a:r>
            <a:r>
              <a:rPr lang="en-US" sz="2600" dirty="0" err="1" smtClean="0"/>
              <a:t>uso</a:t>
            </a:r>
            <a:r>
              <a:rPr lang="en-US" sz="2600" dirty="0" smtClean="0"/>
              <a:t> </a:t>
            </a:r>
            <a:r>
              <a:rPr lang="en-US" sz="2600" dirty="0" err="1" smtClean="0"/>
              <a:t>doméstico</a:t>
            </a:r>
            <a:r>
              <a:rPr lang="en-US" sz="2600" dirty="0" smtClean="0"/>
              <a:t> para </a:t>
            </a:r>
            <a:r>
              <a:rPr lang="en-US" sz="2600" dirty="0" err="1" smtClean="0"/>
              <a:t>transportar</a:t>
            </a:r>
            <a:r>
              <a:rPr lang="en-US" sz="2600" dirty="0" smtClean="0"/>
              <a:t> o </a:t>
            </a:r>
            <a:r>
              <a:rPr lang="en-US" sz="2600" dirty="0" err="1" smtClean="0"/>
              <a:t>caixão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não</a:t>
            </a:r>
            <a:r>
              <a:rPr lang="en-US" sz="2600" dirty="0" smtClean="0"/>
              <a:t> </a:t>
            </a:r>
            <a:r>
              <a:rPr lang="en-US" sz="2600" dirty="0" err="1" smtClean="0"/>
              <a:t>foi</a:t>
            </a:r>
            <a:r>
              <a:rPr lang="en-US" sz="2600" dirty="0" smtClean="0"/>
              <a:t> </a:t>
            </a:r>
            <a:r>
              <a:rPr lang="en-US" sz="2600" dirty="0" err="1" smtClean="0"/>
              <a:t>sujo</a:t>
            </a:r>
            <a:r>
              <a:rPr lang="en-US" sz="2600" dirty="0" smtClean="0"/>
              <a:t>.</a:t>
            </a:r>
            <a:endParaRPr lang="en-US" sz="26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 err="1" smtClean="0"/>
              <a:t>Distribuir</a:t>
            </a:r>
            <a:r>
              <a:rPr lang="en-US" sz="2600" dirty="0" smtClean="0"/>
              <a:t> </a:t>
            </a:r>
            <a:r>
              <a:rPr lang="en-US" sz="2600" dirty="0" err="1" smtClean="0"/>
              <a:t>luvas</a:t>
            </a:r>
            <a:r>
              <a:rPr lang="en-US" sz="2600" dirty="0" smtClean="0"/>
              <a:t> de </a:t>
            </a:r>
            <a:r>
              <a:rPr lang="en-US" sz="2600" dirty="0" err="1" smtClean="0"/>
              <a:t>uso</a:t>
            </a:r>
            <a:r>
              <a:rPr lang="en-US" sz="2600" dirty="0" smtClean="0"/>
              <a:t> </a:t>
            </a:r>
            <a:r>
              <a:rPr lang="en-US" sz="2600" dirty="0" err="1" smtClean="0"/>
              <a:t>doméstico</a:t>
            </a:r>
            <a:r>
              <a:rPr lang="en-US" sz="2600" dirty="0" smtClean="0"/>
              <a:t> </a:t>
            </a:r>
            <a:r>
              <a:rPr lang="en-US" sz="2600" dirty="0" err="1" smtClean="0"/>
              <a:t>aos</a:t>
            </a:r>
            <a:r>
              <a:rPr lang="en-US" sz="2600" dirty="0" smtClean="0"/>
              <a:t> </a:t>
            </a:r>
            <a:r>
              <a:rPr lang="en-US" sz="2600" dirty="0" err="1" smtClean="0"/>
              <a:t>membros</a:t>
            </a:r>
            <a:r>
              <a:rPr lang="en-US" sz="2600" dirty="0" smtClean="0"/>
              <a:t> da </a:t>
            </a:r>
            <a:r>
              <a:rPr lang="en-US" sz="2600" dirty="0" err="1" smtClean="0"/>
              <a:t>família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irão</a:t>
            </a:r>
            <a:r>
              <a:rPr lang="en-US" sz="2600" dirty="0" smtClean="0"/>
              <a:t> </a:t>
            </a:r>
            <a:r>
              <a:rPr lang="en-US" sz="2600" dirty="0" err="1" smtClean="0"/>
              <a:t>carregar</a:t>
            </a:r>
            <a:r>
              <a:rPr lang="en-US" sz="2600" dirty="0" smtClean="0"/>
              <a:t> o </a:t>
            </a:r>
            <a:r>
              <a:rPr lang="en-US" sz="2600" dirty="0" err="1" smtClean="0"/>
              <a:t>caixão</a:t>
            </a:r>
            <a:endParaRPr lang="en-US" sz="26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 smtClean="0"/>
              <a:t>A parte </a:t>
            </a:r>
            <a:r>
              <a:rPr lang="en-US" sz="2600" dirty="0" err="1" smtClean="0"/>
              <a:t>traseira</a:t>
            </a:r>
            <a:r>
              <a:rPr lang="en-US" sz="2600" dirty="0" smtClean="0"/>
              <a:t> do </a:t>
            </a:r>
            <a:r>
              <a:rPr lang="en-US" sz="2600" dirty="0" err="1" smtClean="0"/>
              <a:t>carro</a:t>
            </a:r>
            <a:r>
              <a:rPr lang="en-US" sz="2600" dirty="0" smtClean="0"/>
              <a:t> </a:t>
            </a:r>
            <a:r>
              <a:rPr lang="en-US" sz="2600" dirty="0" err="1" smtClean="0"/>
              <a:t>pode</a:t>
            </a:r>
            <a:r>
              <a:rPr lang="en-US" sz="2600" dirty="0" smtClean="0"/>
              <a:t> </a:t>
            </a:r>
            <a:r>
              <a:rPr lang="en-US" sz="2600" dirty="0" err="1" smtClean="0"/>
              <a:t>servir</a:t>
            </a:r>
            <a:r>
              <a:rPr lang="en-US" sz="2600" dirty="0" smtClean="0"/>
              <a:t> de </a:t>
            </a:r>
            <a:r>
              <a:rPr lang="en-US" sz="2600" dirty="0" err="1" smtClean="0"/>
              <a:t>carro</a:t>
            </a:r>
            <a:r>
              <a:rPr lang="en-US" sz="2600" dirty="0" smtClean="0"/>
              <a:t> </a:t>
            </a:r>
            <a:r>
              <a:rPr lang="en-US" sz="2600" dirty="0" err="1" smtClean="0"/>
              <a:t>funerário</a:t>
            </a:r>
            <a:r>
              <a:rPr lang="en-US" sz="2600" dirty="0" smtClean="0"/>
              <a:t>.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600" dirty="0" smtClean="0"/>
              <a:t>O </a:t>
            </a:r>
            <a:r>
              <a:rPr lang="en-US" sz="2600" dirty="0" err="1" smtClean="0"/>
              <a:t>caixão</a:t>
            </a:r>
            <a:r>
              <a:rPr lang="en-US" sz="2600" dirty="0" smtClean="0"/>
              <a:t> é </a:t>
            </a:r>
            <a:r>
              <a:rPr lang="en-US" sz="2600" dirty="0" err="1" smtClean="0"/>
              <a:t>colocado</a:t>
            </a:r>
            <a:r>
              <a:rPr lang="en-US" sz="2600" dirty="0" smtClean="0"/>
              <a:t> (</a:t>
            </a:r>
            <a:r>
              <a:rPr lang="en-US" sz="2600" dirty="0" err="1" smtClean="0"/>
              <a:t>cuidadosamente</a:t>
            </a:r>
            <a:r>
              <a:rPr lang="en-US" sz="2600" dirty="0" smtClean="0"/>
              <a:t>) </a:t>
            </a:r>
            <a:r>
              <a:rPr lang="en-US" sz="2600" dirty="0" err="1" smtClean="0"/>
              <a:t>na</a:t>
            </a:r>
            <a:r>
              <a:rPr lang="en-US" sz="2600" dirty="0" smtClean="0"/>
              <a:t> </a:t>
            </a:r>
            <a:r>
              <a:rPr lang="en-US" sz="2600" dirty="0" err="1" smtClean="0"/>
              <a:t>plataforma</a:t>
            </a:r>
            <a:r>
              <a:rPr lang="en-US" sz="2600" dirty="0" smtClean="0"/>
              <a:t> do </a:t>
            </a:r>
            <a:r>
              <a:rPr lang="en-US" sz="2600" dirty="0" err="1" smtClean="0"/>
              <a:t>carro</a:t>
            </a:r>
            <a:r>
              <a:rPr lang="en-US" sz="2600" dirty="0" smtClean="0"/>
              <a:t> </a:t>
            </a:r>
            <a:r>
              <a:rPr lang="en-US" sz="2600" dirty="0" err="1" smtClean="0"/>
              <a:t>que</a:t>
            </a:r>
            <a:r>
              <a:rPr lang="en-US" sz="2600" dirty="0" smtClean="0"/>
              <a:t> </a:t>
            </a:r>
            <a:r>
              <a:rPr lang="en-US" sz="2600" dirty="0" err="1" smtClean="0"/>
              <a:t>irá</a:t>
            </a:r>
            <a:r>
              <a:rPr lang="en-US" sz="2600" dirty="0" smtClean="0"/>
              <a:t> </a:t>
            </a:r>
            <a:r>
              <a:rPr lang="en-US" sz="2600" dirty="0" err="1" smtClean="0"/>
              <a:t>servir</a:t>
            </a:r>
            <a:r>
              <a:rPr lang="en-US" sz="2600" dirty="0" smtClean="0"/>
              <a:t> de </a:t>
            </a:r>
            <a:r>
              <a:rPr lang="en-US" sz="2600" dirty="0" err="1" smtClean="0"/>
              <a:t>carro</a:t>
            </a:r>
            <a:r>
              <a:rPr lang="en-US" sz="2600" dirty="0" smtClean="0"/>
              <a:t> </a:t>
            </a:r>
            <a:r>
              <a:rPr lang="en-US" sz="2600" dirty="0" err="1" smtClean="0"/>
              <a:t>funerário</a:t>
            </a:r>
            <a:r>
              <a:rPr lang="en-US" sz="2600" dirty="0" smtClean="0"/>
              <a:t>, </a:t>
            </a:r>
            <a:r>
              <a:rPr lang="en-US" sz="2600" dirty="0" err="1" smtClean="0"/>
              <a:t>normalmente</a:t>
            </a:r>
            <a:r>
              <a:rPr lang="en-US" sz="2600" dirty="0" smtClean="0"/>
              <a:t> com a </a:t>
            </a:r>
            <a:r>
              <a:rPr lang="en-US" sz="2600" dirty="0" err="1" smtClean="0"/>
              <a:t>cabeça</a:t>
            </a:r>
            <a:r>
              <a:rPr lang="en-US" sz="2600" dirty="0" smtClean="0"/>
              <a:t> para </a:t>
            </a:r>
            <a:r>
              <a:rPr lang="en-US" sz="2600" dirty="0" err="1" smtClean="0"/>
              <a:t>frente</a:t>
            </a:r>
            <a:r>
              <a:rPr lang="en-US" sz="2600" dirty="0" smtClean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3316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81023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9/12: Transportar o caixão ou o saco contendo o cadáver para o cemitério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956964"/>
            <a:ext cx="8194376" cy="4955203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600" dirty="0"/>
              <a:t>É suficiente calçar apenas luvas de uso doméstico para transportar o caixão que não foi </a:t>
            </a:r>
            <a:r>
              <a:rPr lang="pt-BR" sz="2600" dirty="0" smtClean="0"/>
              <a:t>sujo.</a:t>
            </a:r>
            <a:endParaRPr lang="pt-BR" sz="26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600" dirty="0"/>
              <a:t>Distribuir luvas de uso doméstico aos membros da família que irão carregar o caixão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600" dirty="0"/>
              <a:t>A parte traseira do carro pode servir de carro </a:t>
            </a:r>
            <a:r>
              <a:rPr lang="pt-BR" sz="2600" dirty="0" smtClean="0"/>
              <a:t>funerário.</a:t>
            </a:r>
            <a:endParaRPr lang="pt-BR" sz="26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pt-BR" sz="2600" dirty="0"/>
              <a:t>O caixão é colocado (delicadamente) na plataforma do carro que irá servir de carro funerário, normalmente com a cabeça para </a:t>
            </a:r>
            <a:r>
              <a:rPr lang="pt-BR" sz="2600" dirty="0" smtClean="0"/>
              <a:t>frente.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8378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92597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9/12: Transportar o caixão ou o saco contendo o cadáver para o cemitério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863658"/>
            <a:ext cx="8343660" cy="4632037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 startAt="5"/>
            </a:pPr>
            <a:r>
              <a:rPr lang="en-US" sz="2800" dirty="0" err="1" smtClean="0"/>
              <a:t>Respeitar</a:t>
            </a:r>
            <a:r>
              <a:rPr lang="en-US" sz="2800" dirty="0" smtClean="0"/>
              <a:t> o tempo de </a:t>
            </a:r>
            <a:r>
              <a:rPr lang="en-US" sz="2800" dirty="0" err="1" smtClean="0"/>
              <a:t>recolhimento</a:t>
            </a:r>
            <a:r>
              <a:rPr lang="en-US" sz="2800" dirty="0" smtClean="0"/>
              <a:t>, </a:t>
            </a:r>
            <a:r>
              <a:rPr lang="en-US" sz="2800" dirty="0" err="1" smtClean="0"/>
              <a:t>possivelmente</a:t>
            </a:r>
            <a:r>
              <a:rPr lang="en-US" sz="2800" dirty="0" smtClean="0"/>
              <a:t> com </a:t>
            </a:r>
            <a:r>
              <a:rPr lang="en-US" sz="2800" dirty="0" err="1" smtClean="0"/>
              <a:t>elogios</a:t>
            </a:r>
            <a:r>
              <a:rPr lang="en-US" sz="2800" dirty="0" smtClean="0"/>
              <a:t> </a:t>
            </a:r>
            <a:r>
              <a:rPr lang="en-US" sz="2800" dirty="0" err="1" smtClean="0"/>
              <a:t>fúnebres</a:t>
            </a:r>
            <a:r>
              <a:rPr lang="en-US" sz="2800" dirty="0" smtClean="0"/>
              <a:t> </a:t>
            </a:r>
            <a:r>
              <a:rPr lang="en-US" sz="2800" dirty="0" err="1" smtClean="0"/>
              <a:t>ao</a:t>
            </a:r>
            <a:r>
              <a:rPr lang="en-US" sz="2800" dirty="0" smtClean="0"/>
              <a:t>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e </a:t>
            </a:r>
            <a:r>
              <a:rPr lang="en-US" sz="2800" dirty="0" err="1" smtClean="0"/>
              <a:t>cânticos</a:t>
            </a:r>
            <a:r>
              <a:rPr lang="en-US" sz="2800" dirty="0" smtClean="0"/>
              <a:t> </a:t>
            </a:r>
            <a:r>
              <a:rPr lang="en-US" sz="2800" dirty="0" err="1" smtClean="0"/>
              <a:t>religiosos</a:t>
            </a:r>
            <a:r>
              <a:rPr lang="en-US" sz="2800" dirty="0" smtClean="0"/>
              <a:t> para </a:t>
            </a:r>
            <a:r>
              <a:rPr lang="en-US" sz="2800" dirty="0" err="1" smtClean="0"/>
              <a:t>permitir</a:t>
            </a:r>
            <a:r>
              <a:rPr lang="en-US" sz="2800" dirty="0" smtClean="0"/>
              <a:t> a </a:t>
            </a:r>
            <a:r>
              <a:rPr lang="en-US" sz="2800" dirty="0" err="1" smtClean="0"/>
              <a:t>partida</a:t>
            </a:r>
            <a:r>
              <a:rPr lang="en-US" sz="2800" dirty="0" smtClean="0"/>
              <a:t> do </a:t>
            </a:r>
            <a:r>
              <a:rPr lang="en-US" sz="2800" dirty="0" err="1" smtClean="0"/>
              <a:t>defunto</a:t>
            </a:r>
            <a:r>
              <a:rPr lang="en-US" sz="2800" dirty="0" smtClean="0"/>
              <a:t> para o </a:t>
            </a:r>
            <a:r>
              <a:rPr lang="en-US" sz="2800" dirty="0" err="1" smtClean="0"/>
              <a:t>cemitério</a:t>
            </a:r>
            <a:r>
              <a:rPr lang="en-US" sz="2800" dirty="0" smtClean="0"/>
              <a:t> de </a:t>
            </a:r>
            <a:r>
              <a:rPr lang="en-US" sz="2800" dirty="0" err="1" smtClean="0"/>
              <a:t>acordo</a:t>
            </a:r>
            <a:r>
              <a:rPr lang="en-US" sz="2800" dirty="0" smtClean="0"/>
              <a:t> com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hábitos</a:t>
            </a:r>
            <a:r>
              <a:rPr lang="en-US" sz="2800" dirty="0" smtClean="0"/>
              <a:t> </a:t>
            </a:r>
            <a:r>
              <a:rPr lang="en-US" sz="2800" dirty="0" err="1" smtClean="0"/>
              <a:t>culturais</a:t>
            </a:r>
            <a:r>
              <a:rPr lang="en-US" sz="2800" dirty="0" smtClean="0"/>
              <a:t> e </a:t>
            </a:r>
            <a:r>
              <a:rPr lang="en-US" sz="2800" dirty="0" err="1" smtClean="0"/>
              <a:t>religiosos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 startAt="5"/>
            </a:pPr>
            <a:r>
              <a:rPr lang="en-US" sz="2800" dirty="0" smtClean="0"/>
              <a:t>Durante o </a:t>
            </a:r>
            <a:r>
              <a:rPr lang="en-US" sz="2800" dirty="0" err="1" smtClean="0"/>
              <a:t>cortejo</a:t>
            </a:r>
            <a:r>
              <a:rPr lang="en-US" sz="2800" dirty="0" smtClean="0"/>
              <a:t> </a:t>
            </a:r>
            <a:r>
              <a:rPr lang="en-US" sz="2800" dirty="0" err="1" smtClean="0"/>
              <a:t>fúnebre</a:t>
            </a:r>
            <a:r>
              <a:rPr lang="en-US" sz="2800" dirty="0"/>
              <a:t> </a:t>
            </a:r>
            <a:r>
              <a:rPr lang="en-US" sz="2800" dirty="0" err="1" smtClean="0"/>
              <a:t>até</a:t>
            </a:r>
            <a:r>
              <a:rPr lang="en-US" sz="2800" dirty="0" smtClean="0"/>
              <a:t> </a:t>
            </a:r>
            <a:r>
              <a:rPr lang="en-US" sz="2800" dirty="0" err="1" smtClean="0"/>
              <a:t>ao</a:t>
            </a:r>
            <a:r>
              <a:rPr lang="en-US" sz="2800" dirty="0" smtClean="0"/>
              <a:t> </a:t>
            </a:r>
            <a:r>
              <a:rPr lang="en-US" sz="2800" dirty="0" err="1" smtClean="0"/>
              <a:t>cemitério</a:t>
            </a:r>
            <a:r>
              <a:rPr lang="en-US" sz="2800" dirty="0" smtClean="0"/>
              <a:t>, </a:t>
            </a:r>
            <a:r>
              <a:rPr lang="en-US" sz="2800" dirty="0" err="1" smtClean="0"/>
              <a:t>alguns</a:t>
            </a:r>
            <a:r>
              <a:rPr lang="en-US" sz="2800" dirty="0" smtClean="0"/>
              <a:t> </a:t>
            </a:r>
            <a:r>
              <a:rPr lang="en-US" sz="2800" dirty="0" err="1" smtClean="0"/>
              <a:t>membros</a:t>
            </a:r>
            <a:r>
              <a:rPr lang="en-US" sz="2800" dirty="0" smtClean="0"/>
              <a:t> da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podem</a:t>
            </a:r>
            <a:r>
              <a:rPr lang="en-US" sz="2800" dirty="0" smtClean="0"/>
              <a:t> </a:t>
            </a:r>
            <a:r>
              <a:rPr lang="en-US" sz="2800" dirty="0" err="1" smtClean="0"/>
              <a:t>ficar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parte </a:t>
            </a:r>
            <a:r>
              <a:rPr lang="en-US" sz="2800" dirty="0" err="1" smtClean="0"/>
              <a:t>traseira</a:t>
            </a:r>
            <a:r>
              <a:rPr lang="en-US" sz="2800" dirty="0" smtClean="0"/>
              <a:t> do </a:t>
            </a:r>
            <a:r>
              <a:rPr lang="en-US" sz="2800" dirty="0" err="1" smtClean="0"/>
              <a:t>carro</a:t>
            </a:r>
            <a:r>
              <a:rPr lang="en-US" sz="2800" dirty="0" smtClean="0"/>
              <a:t> com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.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 startAt="5"/>
            </a:pPr>
            <a:r>
              <a:rPr lang="en-US" sz="2800" dirty="0" err="1" smtClean="0"/>
              <a:t>Nenhum</a:t>
            </a:r>
            <a:r>
              <a:rPr lang="en-US" sz="2800" dirty="0" smtClean="0"/>
              <a:t> </a:t>
            </a:r>
            <a:r>
              <a:rPr lang="en-US" sz="2800" dirty="0" err="1" smtClean="0"/>
              <a:t>membro</a:t>
            </a:r>
            <a:r>
              <a:rPr lang="en-US" sz="2800" dirty="0" smtClean="0"/>
              <a:t> da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</a:t>
            </a:r>
            <a:r>
              <a:rPr lang="en-US" sz="2800" dirty="0" err="1" smtClean="0"/>
              <a:t>deve</a:t>
            </a:r>
            <a:r>
              <a:rPr lang="en-US" sz="2800" dirty="0" smtClean="0"/>
              <a:t> </a:t>
            </a:r>
            <a:r>
              <a:rPr lang="en-US" sz="2800" dirty="0" err="1" smtClean="0"/>
              <a:t>sentar</a:t>
            </a:r>
            <a:r>
              <a:rPr lang="en-US" sz="2800" dirty="0" smtClean="0"/>
              <a:t>-se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cabine</a:t>
            </a:r>
            <a:r>
              <a:rPr lang="en-US" sz="2800" dirty="0" smtClean="0"/>
              <a:t> do </a:t>
            </a:r>
            <a:r>
              <a:rPr lang="en-US" sz="2800" dirty="0" err="1" smtClean="0"/>
              <a:t>carro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65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115747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9/12: Transportar o caixão ou o saco contendo o cadáver para o cemitério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863658"/>
            <a:ext cx="8343660" cy="5062924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 startAt="8"/>
            </a:pPr>
            <a:r>
              <a:rPr lang="en-US" sz="2800" dirty="0" err="1" smtClean="0"/>
              <a:t>Apenas</a:t>
            </a:r>
            <a:r>
              <a:rPr lang="en-US" sz="2800" dirty="0" smtClean="0"/>
              <a:t> a </a:t>
            </a:r>
            <a:r>
              <a:rPr lang="en-US" sz="2800" dirty="0" err="1" smtClean="0"/>
              <a:t>equipa</a:t>
            </a:r>
            <a:r>
              <a:rPr lang="en-US" sz="2800" dirty="0" smtClean="0"/>
              <a:t> </a:t>
            </a:r>
            <a:r>
              <a:rPr lang="en-US" sz="2800" dirty="0" err="1" smtClean="0"/>
              <a:t>responsável</a:t>
            </a:r>
            <a:r>
              <a:rPr lang="en-US" sz="2800" dirty="0" smtClean="0"/>
              <a:t> </a:t>
            </a:r>
            <a:r>
              <a:rPr lang="en-US" sz="2800" dirty="0" err="1" smtClean="0"/>
              <a:t>pelo</a:t>
            </a:r>
            <a:r>
              <a:rPr lang="en-US" sz="2800" dirty="0" smtClean="0"/>
              <a:t> </a:t>
            </a:r>
            <a:r>
              <a:rPr lang="en-US" sz="2800" dirty="0" err="1" smtClean="0"/>
              <a:t>enterro</a:t>
            </a:r>
            <a:r>
              <a:rPr lang="en-US" sz="2800" dirty="0" smtClean="0"/>
              <a:t>, </a:t>
            </a:r>
            <a:r>
              <a:rPr lang="en-US" sz="2800" dirty="0" err="1" smtClean="0"/>
              <a:t>sem</a:t>
            </a:r>
            <a:r>
              <a:rPr lang="en-US" sz="2800" dirty="0" smtClean="0"/>
              <a:t> </a:t>
            </a:r>
            <a:r>
              <a:rPr lang="en-US" sz="2800" dirty="0" err="1" smtClean="0"/>
              <a:t>EPI</a:t>
            </a:r>
            <a:r>
              <a:rPr lang="en-US" sz="2800" dirty="0" smtClean="0"/>
              <a:t>, tem o </a:t>
            </a:r>
            <a:r>
              <a:rPr lang="en-US" sz="2800" dirty="0" err="1" smtClean="0"/>
              <a:t>direito</a:t>
            </a:r>
            <a:r>
              <a:rPr lang="en-US" sz="2800" dirty="0" smtClean="0"/>
              <a:t> de </a:t>
            </a:r>
            <a:r>
              <a:rPr lang="en-US" sz="2800" dirty="0" err="1" smtClean="0"/>
              <a:t>ir</a:t>
            </a:r>
            <a:r>
              <a:rPr lang="en-US" sz="2800" dirty="0" smtClean="0"/>
              <a:t> </a:t>
            </a:r>
            <a:r>
              <a:rPr lang="en-US" sz="2800" dirty="0" err="1" smtClean="0"/>
              <a:t>sentada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cabine</a:t>
            </a:r>
            <a:r>
              <a:rPr lang="en-US" sz="2800" dirty="0" smtClean="0"/>
              <a:t> do </a:t>
            </a:r>
            <a:r>
              <a:rPr lang="en-US" sz="2800" dirty="0" err="1" smtClean="0"/>
              <a:t>carro</a:t>
            </a:r>
            <a:r>
              <a:rPr lang="en-US" sz="2800" dirty="0" smtClean="0"/>
              <a:t>.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 startAt="8"/>
            </a:pPr>
            <a:r>
              <a:rPr lang="en-US" sz="2800" dirty="0" err="1" smtClean="0"/>
              <a:t>Os</a:t>
            </a:r>
            <a:r>
              <a:rPr lang="en-US" sz="2800" dirty="0" smtClean="0"/>
              <a:t> outros </a:t>
            </a:r>
            <a:r>
              <a:rPr lang="en-US" sz="2800" dirty="0" err="1" smtClean="0"/>
              <a:t>participantes</a:t>
            </a:r>
            <a:r>
              <a:rPr lang="en-US" sz="2800" dirty="0" smtClean="0"/>
              <a:t> no funeral </a:t>
            </a:r>
            <a:r>
              <a:rPr lang="en-US" sz="2800" dirty="0" err="1" smtClean="0"/>
              <a:t>devem</a:t>
            </a:r>
            <a:r>
              <a:rPr lang="en-US" sz="2800" dirty="0" smtClean="0"/>
              <a:t> </a:t>
            </a:r>
            <a:r>
              <a:rPr lang="en-US" sz="2800" dirty="0" err="1" smtClean="0"/>
              <a:t>seguir</a:t>
            </a:r>
            <a:r>
              <a:rPr lang="en-US" sz="2800" dirty="0" smtClean="0"/>
              <a:t> a </a:t>
            </a:r>
            <a:r>
              <a:rPr lang="en-US" sz="2800" dirty="0" err="1" smtClean="0"/>
              <a:t>pé</a:t>
            </a:r>
            <a:r>
              <a:rPr lang="en-US" sz="2800" dirty="0" smtClean="0"/>
              <a:t>, </a:t>
            </a:r>
            <a:r>
              <a:rPr lang="en-US" sz="2800" dirty="0" err="1" smtClean="0"/>
              <a:t>atrás</a:t>
            </a:r>
            <a:r>
              <a:rPr lang="en-US" sz="2800" dirty="0" smtClean="0"/>
              <a:t> do </a:t>
            </a:r>
            <a:r>
              <a:rPr lang="en-US" sz="2800" dirty="0" err="1" smtClean="0"/>
              <a:t>carro</a:t>
            </a:r>
            <a:r>
              <a:rPr lang="en-US" sz="2800" dirty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vai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ritmo</a:t>
            </a:r>
            <a:r>
              <a:rPr lang="en-US" sz="2800" dirty="0" smtClean="0"/>
              <a:t> de </a:t>
            </a:r>
            <a:r>
              <a:rPr lang="en-US" sz="2800" dirty="0" err="1" smtClean="0"/>
              <a:t>passeio</a:t>
            </a:r>
            <a:r>
              <a:rPr lang="en-US" sz="2800" dirty="0" smtClean="0"/>
              <a:t>, com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quatro</a:t>
            </a:r>
            <a:r>
              <a:rPr lang="en-US" sz="2800" dirty="0" smtClean="0"/>
              <a:t> </a:t>
            </a:r>
            <a:r>
              <a:rPr lang="en-US" sz="2800" dirty="0" err="1" smtClean="0"/>
              <a:t>piscas</a:t>
            </a:r>
            <a:r>
              <a:rPr lang="en-US" sz="2800" dirty="0" smtClean="0"/>
              <a:t> </a:t>
            </a:r>
            <a:r>
              <a:rPr lang="en-US" sz="2800" dirty="0" err="1" smtClean="0"/>
              <a:t>ligados</a:t>
            </a:r>
            <a:r>
              <a:rPr lang="en-US" sz="2800" dirty="0" smtClean="0"/>
              <a:t>, e com </a:t>
            </a:r>
            <a:r>
              <a:rPr lang="en-US" sz="2800" dirty="0" err="1" smtClean="0"/>
              <a:t>símbolos</a:t>
            </a:r>
            <a:r>
              <a:rPr lang="en-US" sz="2800" dirty="0" smtClean="0"/>
              <a:t> </a:t>
            </a:r>
            <a:r>
              <a:rPr lang="en-US" sz="2800" dirty="0" err="1" smtClean="0"/>
              <a:t>funerários</a:t>
            </a:r>
            <a:r>
              <a:rPr lang="en-US" sz="2800" dirty="0" smtClean="0"/>
              <a:t> (</a:t>
            </a:r>
            <a:r>
              <a:rPr lang="en-US" sz="2800" dirty="0" err="1" smtClean="0"/>
              <a:t>ramos</a:t>
            </a:r>
            <a:r>
              <a:rPr lang="en-US" sz="2800" dirty="0" smtClean="0"/>
              <a:t> de </a:t>
            </a:r>
            <a:r>
              <a:rPr lang="en-US" sz="2800" dirty="0" err="1" smtClean="0"/>
              <a:t>palmeira</a:t>
            </a:r>
            <a:r>
              <a:rPr lang="en-US" sz="2800" dirty="0" smtClean="0"/>
              <a:t> no </a:t>
            </a:r>
            <a:r>
              <a:rPr lang="en-US" sz="2800" dirty="0" err="1" smtClean="0"/>
              <a:t>pára-choques</a:t>
            </a:r>
            <a:r>
              <a:rPr lang="en-US" sz="2800" dirty="0" smtClean="0"/>
              <a:t>).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 startAt="8"/>
            </a:pPr>
            <a:r>
              <a:rPr lang="en-US" sz="2800" dirty="0" smtClean="0"/>
              <a:t> </a:t>
            </a:r>
            <a:r>
              <a:rPr lang="en-US" sz="2800" dirty="0" err="1" smtClean="0"/>
              <a:t>Devem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respeitadas</a:t>
            </a:r>
            <a:r>
              <a:rPr lang="en-US" sz="2800" dirty="0" smtClean="0"/>
              <a:t> as </a:t>
            </a:r>
            <a:r>
              <a:rPr lang="en-US" sz="2800" dirty="0" err="1" smtClean="0"/>
              <a:t>demonstrações</a:t>
            </a:r>
            <a:r>
              <a:rPr lang="en-US" sz="2800" dirty="0" smtClean="0"/>
              <a:t> </a:t>
            </a:r>
            <a:r>
              <a:rPr lang="en-US" sz="2800" dirty="0" err="1" smtClean="0"/>
              <a:t>convencionais</a:t>
            </a:r>
            <a:r>
              <a:rPr lang="en-US" sz="2800" dirty="0" smtClean="0"/>
              <a:t> de </a:t>
            </a:r>
            <a:r>
              <a:rPr lang="en-US" sz="2800" dirty="0" err="1" smtClean="0"/>
              <a:t>dor</a:t>
            </a:r>
            <a:r>
              <a:rPr lang="en-US" sz="2800" dirty="0" smtClean="0"/>
              <a:t>, </a:t>
            </a:r>
            <a:r>
              <a:rPr lang="en-US" sz="2800" dirty="0" err="1" smtClean="0"/>
              <a:t>como</a:t>
            </a:r>
            <a:r>
              <a:rPr lang="en-US" sz="2800" dirty="0" smtClean="0"/>
              <a:t> </a:t>
            </a:r>
            <a:r>
              <a:rPr lang="en-US" sz="2800" dirty="0" err="1" smtClean="0"/>
              <a:t>gritos</a:t>
            </a:r>
            <a:r>
              <a:rPr lang="en-US" sz="2800" dirty="0" smtClean="0"/>
              <a:t>, </a:t>
            </a:r>
            <a:r>
              <a:rPr lang="en-US" sz="2800" dirty="0" err="1" smtClean="0"/>
              <a:t>choro</a:t>
            </a:r>
            <a:r>
              <a:rPr lang="en-US" sz="2800" dirty="0" smtClean="0"/>
              <a:t> / </a:t>
            </a:r>
            <a:r>
              <a:rPr lang="en-US" sz="2800" dirty="0" err="1" smtClean="0"/>
              <a:t>cânticos</a:t>
            </a:r>
            <a:r>
              <a:rPr lang="en-US" sz="2800" dirty="0" smtClean="0"/>
              <a:t> </a:t>
            </a:r>
            <a:r>
              <a:rPr lang="en-US" sz="2800" dirty="0" err="1" smtClean="0"/>
              <a:t>fúnebres</a:t>
            </a:r>
            <a:r>
              <a:rPr lang="en-US" sz="2800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91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92598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9/12: Transportar o caixão ou o saco contendo o cadáver para o cemitério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2748419"/>
            <a:ext cx="8343660" cy="1323439"/>
          </a:xfrm>
          <a:noFill/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300"/>
              </a:spcAft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No </a:t>
            </a:r>
            <a:r>
              <a:rPr lang="en-US" sz="4000" dirty="0" err="1" smtClean="0">
                <a:solidFill>
                  <a:schemeClr val="tx1"/>
                </a:solidFill>
              </a:rPr>
              <a:t>fim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deste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passo</a:t>
            </a:r>
            <a:r>
              <a:rPr lang="en-US" sz="4000" dirty="0" smtClean="0">
                <a:solidFill>
                  <a:schemeClr val="tx1"/>
                </a:solidFill>
              </a:rPr>
              <a:t> o </a:t>
            </a:r>
            <a:r>
              <a:rPr lang="en-US" sz="4000" dirty="0" err="1" smtClean="0">
                <a:solidFill>
                  <a:schemeClr val="tx1"/>
                </a:solidFill>
              </a:rPr>
              <a:t>caixão</a:t>
            </a:r>
            <a:r>
              <a:rPr lang="en-US" sz="4000" dirty="0" smtClean="0">
                <a:solidFill>
                  <a:schemeClr val="tx1"/>
                </a:solidFill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</a:rPr>
              <a:t>já</a:t>
            </a:r>
            <a:r>
              <a:rPr lang="en-US" sz="4000" dirty="0"/>
              <a:t> </a:t>
            </a:r>
            <a:r>
              <a:rPr lang="en-US" sz="4000" dirty="0" err="1" smtClean="0"/>
              <a:t>terá</a:t>
            </a:r>
            <a:r>
              <a:rPr lang="en-US" sz="4000" dirty="0" smtClean="0"/>
              <a:t> </a:t>
            </a:r>
            <a:r>
              <a:rPr lang="en-US" sz="4000" dirty="0" err="1" smtClean="0"/>
              <a:t>partido</a:t>
            </a:r>
            <a:r>
              <a:rPr lang="en-US" sz="4000" dirty="0" smtClean="0"/>
              <a:t> para o </a:t>
            </a:r>
            <a:r>
              <a:rPr lang="en-US" sz="4000" dirty="0" err="1" smtClean="0"/>
              <a:t>cemitério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4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GB" sz="2000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19175" y="782637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O enterro seguro de doentes com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10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3511623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Enterro</a:t>
            </a:r>
            <a:r>
              <a:rPr lang="en-US" sz="4000" dirty="0" smtClean="0">
                <a:latin typeface="+mj-lt"/>
                <a:cs typeface="Calibri" pitchFamily="34" charset="0"/>
              </a:rPr>
              <a:t> no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cemitério</a:t>
            </a:r>
            <a:r>
              <a:rPr lang="en-US" sz="4000" dirty="0" smtClean="0">
                <a:latin typeface="+mj-lt"/>
                <a:cs typeface="Calibri" pitchFamily="34" charset="0"/>
              </a:rPr>
              <a:t>: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colocação</a:t>
            </a:r>
            <a:r>
              <a:rPr lang="en-US" sz="4000" dirty="0" smtClean="0">
                <a:latin typeface="+mj-lt"/>
                <a:cs typeface="Calibri" pitchFamily="34" charset="0"/>
              </a:rPr>
              <a:t> do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caixão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ou</a:t>
            </a:r>
            <a:r>
              <a:rPr lang="en-US" sz="4000" dirty="0" smtClean="0">
                <a:latin typeface="+mj-lt"/>
                <a:cs typeface="Calibri" pitchFamily="34" charset="0"/>
              </a:rPr>
              <a:t> do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saco</a:t>
            </a:r>
            <a:r>
              <a:rPr lang="en-US" sz="4000" dirty="0" smtClean="0">
                <a:latin typeface="+mj-lt"/>
                <a:cs typeface="Calibri" pitchFamily="34" charset="0"/>
              </a:rPr>
              <a:t> com 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cadáver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na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cova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20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noProof="0" dirty="0" err="1" smtClean="0">
                <a:effectLst/>
              </a:rPr>
              <a:t>Passo</a:t>
            </a:r>
            <a:r>
              <a:rPr lang="en-US" sz="2800" b="1" noProof="0" dirty="0" smtClean="0">
                <a:effectLst/>
              </a:rPr>
              <a:t> 10</a:t>
            </a:r>
            <a:r>
              <a:rPr lang="en-US" sz="2800" b="1" dirty="0">
                <a:effectLst/>
              </a:rPr>
              <a:t>/12: N</a:t>
            </a:r>
            <a:r>
              <a:rPr lang="en-US" sz="2800" b="1" dirty="0" smtClean="0">
                <a:effectLst/>
              </a:rPr>
              <a:t>o </a:t>
            </a:r>
            <a:r>
              <a:rPr lang="en-US" sz="2800" b="1" dirty="0" err="1" smtClean="0">
                <a:effectLst/>
              </a:rPr>
              <a:t>cemitério</a:t>
            </a:r>
            <a:r>
              <a:rPr lang="en-US" sz="2800" b="1" dirty="0" smtClean="0">
                <a:effectLst/>
              </a:rPr>
              <a:t>, </a:t>
            </a:r>
            <a:r>
              <a:rPr lang="en-US" sz="2800" b="1" dirty="0" err="1" smtClean="0">
                <a:effectLst/>
              </a:rPr>
              <a:t>colocar</a:t>
            </a:r>
            <a:r>
              <a:rPr lang="en-US" sz="2800" b="1" dirty="0" smtClean="0">
                <a:effectLst/>
              </a:rPr>
              <a:t> o </a:t>
            </a:r>
            <a:r>
              <a:rPr lang="en-US" sz="2800" b="1" dirty="0" err="1" smtClean="0">
                <a:effectLst/>
              </a:rPr>
              <a:t>caixão</a:t>
            </a:r>
            <a:r>
              <a:rPr lang="en-US" sz="2800" b="1" dirty="0" smtClean="0">
                <a:effectLst/>
              </a:rPr>
              <a:t> </a:t>
            </a:r>
            <a:r>
              <a:rPr lang="en-US" sz="2800" b="1" dirty="0" err="1" smtClean="0">
                <a:effectLst/>
              </a:rPr>
              <a:t>na</a:t>
            </a:r>
            <a:r>
              <a:rPr lang="en-US" sz="2800" b="1" dirty="0" smtClean="0">
                <a:effectLst/>
              </a:rPr>
              <a:t> </a:t>
            </a:r>
            <a:r>
              <a:rPr lang="en-US" sz="2800" b="1" dirty="0" err="1" smtClean="0">
                <a:effectLst/>
              </a:rPr>
              <a:t>cova</a:t>
            </a:r>
            <a:endParaRPr lang="en-US" sz="2800" b="1" dirty="0">
              <a:effectLst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19" y="863739"/>
            <a:ext cx="7949681" cy="5286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6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10/12: </a:t>
            </a:r>
            <a:r>
              <a:rPr lang="pt-BR" sz="2800" b="1" dirty="0" smtClean="0">
                <a:effectLst/>
              </a:rPr>
              <a:t>No </a:t>
            </a:r>
            <a:r>
              <a:rPr lang="pt-BR" sz="2800" b="1" dirty="0">
                <a:effectLst/>
              </a:rPr>
              <a:t>cemitério, colocar o caixão na cova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956963"/>
            <a:ext cx="8194376" cy="4708981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Transporte</a:t>
            </a:r>
            <a:r>
              <a:rPr lang="en-US" sz="2800" dirty="0" smtClean="0"/>
              <a:t> </a:t>
            </a:r>
            <a:r>
              <a:rPr lang="en-US" sz="2800" dirty="0"/>
              <a:t>à </a:t>
            </a:r>
            <a:r>
              <a:rPr lang="en-US" sz="2800" dirty="0" err="1"/>
              <a:t>mão</a:t>
            </a:r>
            <a:r>
              <a:rPr lang="en-US" sz="2800" dirty="0"/>
              <a:t> </a:t>
            </a:r>
            <a:r>
              <a:rPr lang="en-US" sz="2800" dirty="0" smtClean="0"/>
              <a:t>do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do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 smtClean="0"/>
              <a:t> para a </a:t>
            </a:r>
            <a:r>
              <a:rPr lang="en-US" sz="2800" dirty="0" err="1" smtClean="0"/>
              <a:t>cova</a:t>
            </a:r>
            <a:r>
              <a:rPr lang="en-US" sz="2800" dirty="0" smtClean="0"/>
              <a:t>,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já</a:t>
            </a:r>
            <a:r>
              <a:rPr lang="en-US" sz="2800" dirty="0" smtClean="0"/>
              <a:t> </a:t>
            </a:r>
            <a:r>
              <a:rPr lang="en-US" sz="2800" dirty="0" err="1" smtClean="0"/>
              <a:t>está</a:t>
            </a:r>
            <a:r>
              <a:rPr lang="en-US" sz="2800" dirty="0" smtClean="0"/>
              <a:t> </a:t>
            </a:r>
            <a:r>
              <a:rPr lang="en-US" sz="2800" dirty="0" err="1" smtClean="0"/>
              <a:t>preparada</a:t>
            </a:r>
            <a:r>
              <a:rPr lang="en-US" sz="2800" dirty="0" smtClean="0"/>
              <a:t>, </a:t>
            </a:r>
            <a:r>
              <a:rPr lang="en-US" sz="2800" dirty="0" err="1" smtClean="0"/>
              <a:t>pelos</a:t>
            </a:r>
            <a:r>
              <a:rPr lang="en-US" sz="2800" dirty="0" smtClean="0"/>
              <a:t> </a:t>
            </a:r>
            <a:r>
              <a:rPr lang="en-US" sz="2800" dirty="0" err="1" smtClean="0"/>
              <a:t>carregadores</a:t>
            </a:r>
            <a:r>
              <a:rPr lang="en-US" sz="2800" dirty="0" smtClean="0"/>
              <a:t> com </a:t>
            </a:r>
            <a:r>
              <a:rPr lang="en-US" sz="2800" dirty="0" err="1" smtClean="0"/>
              <a:t>luvas</a:t>
            </a:r>
            <a:r>
              <a:rPr lang="en-US" sz="2800" dirty="0" smtClean="0"/>
              <a:t> de </a:t>
            </a:r>
            <a:r>
              <a:rPr lang="en-US" sz="2800" dirty="0" err="1" smtClean="0"/>
              <a:t>uso</a:t>
            </a:r>
            <a:r>
              <a:rPr lang="en-US" sz="2800" dirty="0" smtClean="0"/>
              <a:t> </a:t>
            </a:r>
            <a:r>
              <a:rPr lang="en-US" sz="2800" dirty="0" err="1" smtClean="0"/>
              <a:t>doméstico</a:t>
            </a:r>
            <a:r>
              <a:rPr lang="en-US" sz="2800" dirty="0" smtClean="0"/>
              <a:t>, </a:t>
            </a:r>
            <a:r>
              <a:rPr lang="en-US" sz="2800" dirty="0" err="1" smtClean="0"/>
              <a:t>seguidos</a:t>
            </a:r>
            <a:r>
              <a:rPr lang="en-US" sz="2800" dirty="0" smtClean="0"/>
              <a:t> dos </a:t>
            </a:r>
            <a:r>
              <a:rPr lang="en-US" sz="2800" dirty="0" err="1" smtClean="0"/>
              <a:t>participantes</a:t>
            </a:r>
            <a:r>
              <a:rPr lang="en-US" sz="2800" dirty="0" smtClean="0"/>
              <a:t> no funeral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Atar</a:t>
            </a:r>
            <a:r>
              <a:rPr lang="en-US" sz="2800" dirty="0" smtClean="0"/>
              <a:t> </a:t>
            </a:r>
            <a:r>
              <a:rPr lang="en-US" sz="2800" dirty="0" err="1" smtClean="0"/>
              <a:t>fios</a:t>
            </a:r>
            <a:r>
              <a:rPr lang="en-US" sz="2800" dirty="0" smtClean="0"/>
              <a:t>/</a:t>
            </a:r>
            <a:r>
              <a:rPr lang="en-US" sz="2800" dirty="0" err="1" smtClean="0"/>
              <a:t>cordas</a:t>
            </a:r>
            <a:r>
              <a:rPr lang="en-US" sz="2800" dirty="0" smtClean="0"/>
              <a:t> (e/</a:t>
            </a:r>
            <a:r>
              <a:rPr lang="en-US" sz="2800" dirty="0" err="1" smtClean="0"/>
              <a:t>ou</a:t>
            </a:r>
            <a:r>
              <a:rPr lang="en-US" sz="2800" dirty="0" smtClean="0"/>
              <a:t> </a:t>
            </a:r>
            <a:r>
              <a:rPr lang="en-US" sz="2800" dirty="0"/>
              <a:t>lianas) </a:t>
            </a:r>
            <a:r>
              <a:rPr lang="en-US" sz="2800" dirty="0" smtClean="0"/>
              <a:t>para </a:t>
            </a:r>
            <a:r>
              <a:rPr lang="en-US" sz="2800" dirty="0" err="1" smtClean="0"/>
              <a:t>descer</a:t>
            </a:r>
            <a:r>
              <a:rPr lang="en-US" sz="2800" dirty="0" smtClean="0"/>
              <a:t>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 smtClean="0"/>
              <a:t> para </a:t>
            </a:r>
            <a:r>
              <a:rPr lang="en-US" sz="2800" dirty="0" err="1" smtClean="0"/>
              <a:t>dentro</a:t>
            </a:r>
            <a:r>
              <a:rPr lang="en-US" sz="2800" dirty="0" smtClean="0"/>
              <a:t> da </a:t>
            </a:r>
            <a:r>
              <a:rPr lang="en-US" sz="2800" dirty="0" err="1" smtClean="0"/>
              <a:t>cova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Colocar</a:t>
            </a:r>
            <a:r>
              <a:rPr lang="en-US" sz="2800" dirty="0" smtClean="0"/>
              <a:t>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 smtClean="0"/>
              <a:t> </a:t>
            </a:r>
            <a:r>
              <a:rPr lang="en-US" sz="2800" dirty="0" err="1" smtClean="0"/>
              <a:t>por</a:t>
            </a:r>
            <a:r>
              <a:rPr lang="en-US" sz="2800" dirty="0" smtClean="0"/>
              <a:t> </a:t>
            </a:r>
            <a:r>
              <a:rPr lang="en-US" sz="2800" dirty="0" err="1" smtClean="0"/>
              <a:t>cima</a:t>
            </a:r>
            <a:r>
              <a:rPr lang="en-US" sz="2800" dirty="0" smtClean="0"/>
              <a:t> das </a:t>
            </a:r>
            <a:r>
              <a:rPr lang="en-US" sz="2800" dirty="0" err="1" smtClean="0"/>
              <a:t>cordas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337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10/12: </a:t>
            </a:r>
            <a:r>
              <a:rPr lang="pt-BR" sz="2800" b="1" dirty="0" smtClean="0">
                <a:effectLst/>
              </a:rPr>
              <a:t>No </a:t>
            </a:r>
            <a:r>
              <a:rPr lang="pt-BR" sz="2800" b="1" dirty="0">
                <a:effectLst/>
              </a:rPr>
              <a:t>cemitério, colocar o caixão na cova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1199556"/>
            <a:ext cx="8194376" cy="4278094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err="1" smtClean="0"/>
              <a:t>Baixar</a:t>
            </a:r>
            <a:r>
              <a:rPr lang="en-US" sz="2800" dirty="0" smtClean="0"/>
              <a:t> lentamente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 smtClean="0"/>
              <a:t> para </a:t>
            </a:r>
            <a:r>
              <a:rPr lang="en-US" sz="2800" dirty="0" err="1" smtClean="0"/>
              <a:t>dentro</a:t>
            </a:r>
            <a:r>
              <a:rPr lang="en-US" sz="2800" dirty="0" smtClean="0"/>
              <a:t> da </a:t>
            </a:r>
            <a:r>
              <a:rPr lang="en-US" sz="2800" dirty="0" err="1" smtClean="0"/>
              <a:t>cova</a:t>
            </a:r>
            <a:r>
              <a:rPr lang="en-US" sz="2800" dirty="0" smtClean="0"/>
              <a:t>, </a:t>
            </a:r>
            <a:r>
              <a:rPr lang="en-US" sz="2800" dirty="0" err="1" smtClean="0"/>
              <a:t>quer</a:t>
            </a:r>
            <a:r>
              <a:rPr lang="en-US" sz="2800" dirty="0" smtClean="0"/>
              <a:t> com a </a:t>
            </a:r>
            <a:r>
              <a:rPr lang="en-US" sz="2800" dirty="0" err="1" smtClean="0"/>
              <a:t>ajuda</a:t>
            </a:r>
            <a:r>
              <a:rPr lang="en-US" sz="2800" dirty="0" smtClean="0"/>
              <a:t> de </a:t>
            </a:r>
            <a:r>
              <a:rPr lang="en-US" sz="2800" dirty="0" err="1" smtClean="0"/>
              <a:t>cordas</a:t>
            </a:r>
            <a:r>
              <a:rPr lang="en-US" sz="2800" dirty="0" smtClean="0"/>
              <a:t> </a:t>
            </a:r>
            <a:r>
              <a:rPr lang="en-US" sz="2800" dirty="0" err="1" smtClean="0"/>
              <a:t>previamente</a:t>
            </a:r>
            <a:r>
              <a:rPr lang="en-US" sz="2800" dirty="0" smtClean="0"/>
              <a:t> </a:t>
            </a:r>
            <a:r>
              <a:rPr lang="en-US" sz="2800" dirty="0" err="1" smtClean="0"/>
              <a:t>preparadas</a:t>
            </a:r>
            <a:r>
              <a:rPr lang="en-US" sz="2800" dirty="0" smtClean="0"/>
              <a:t>, </a:t>
            </a:r>
            <a:r>
              <a:rPr lang="en-US" sz="2800" dirty="0" err="1" smtClean="0"/>
              <a:t>ou</a:t>
            </a:r>
            <a:r>
              <a:rPr lang="en-US" sz="2800" dirty="0" smtClean="0"/>
              <a:t> de </a:t>
            </a:r>
            <a:r>
              <a:rPr lang="en-US" sz="2800" dirty="0" err="1" smtClean="0"/>
              <a:t>indivíduos</a:t>
            </a:r>
            <a:r>
              <a:rPr lang="en-US" sz="2800" dirty="0" smtClean="0"/>
              <a:t> com </a:t>
            </a:r>
            <a:r>
              <a:rPr lang="en-US" sz="2800" dirty="0" err="1" smtClean="0"/>
              <a:t>luvas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entram</a:t>
            </a:r>
            <a:r>
              <a:rPr lang="en-US" sz="2800" dirty="0" smtClean="0"/>
              <a:t> </a:t>
            </a:r>
            <a:r>
              <a:rPr lang="en-US" sz="2800" dirty="0" err="1" smtClean="0"/>
              <a:t>na</a:t>
            </a:r>
            <a:r>
              <a:rPr lang="en-US" sz="2800" dirty="0" smtClean="0"/>
              <a:t> </a:t>
            </a:r>
            <a:r>
              <a:rPr lang="en-US" sz="2800" dirty="0" err="1" smtClean="0"/>
              <a:t>cova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err="1" smtClean="0"/>
              <a:t>Colocar</a:t>
            </a:r>
            <a:r>
              <a:rPr lang="en-US" sz="2800" dirty="0" smtClean="0"/>
              <a:t> 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</a:t>
            </a:r>
            <a:r>
              <a:rPr lang="en-US" sz="2800" dirty="0" err="1" smtClean="0"/>
              <a:t>ou</a:t>
            </a:r>
            <a:r>
              <a:rPr lang="en-US" sz="2800" dirty="0" smtClean="0"/>
              <a:t> o </a:t>
            </a:r>
            <a:r>
              <a:rPr lang="en-US" sz="2800" dirty="0" err="1" smtClean="0"/>
              <a:t>saco</a:t>
            </a:r>
            <a:r>
              <a:rPr lang="en-US" sz="2800" dirty="0" smtClean="0"/>
              <a:t> </a:t>
            </a:r>
            <a:r>
              <a:rPr lang="en-US" sz="2800" dirty="0" err="1" smtClean="0"/>
              <a:t>contendo</a:t>
            </a:r>
            <a:r>
              <a:rPr lang="en-US" sz="2800" dirty="0" smtClean="0"/>
              <a:t> o </a:t>
            </a:r>
            <a:r>
              <a:rPr lang="en-US" sz="2800" dirty="0" err="1" smtClean="0"/>
              <a:t>cadáver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 smtClean="0"/>
              <a:t>cova</a:t>
            </a:r>
            <a:r>
              <a:rPr lang="en-US" sz="2800" dirty="0" smtClean="0"/>
              <a:t>, </a:t>
            </a:r>
            <a:r>
              <a:rPr lang="en-US" sz="2800" dirty="0" err="1" smtClean="0"/>
              <a:t>juntamente</a:t>
            </a:r>
            <a:r>
              <a:rPr lang="en-US" sz="2800" dirty="0" smtClean="0"/>
              <a:t> com </a:t>
            </a:r>
            <a:r>
              <a:rPr lang="en-US" sz="2800" dirty="0" err="1" smtClean="0"/>
              <a:t>roupas</a:t>
            </a:r>
            <a:r>
              <a:rPr lang="en-US" sz="2800" dirty="0" smtClean="0"/>
              <a:t> e </a:t>
            </a:r>
            <a:r>
              <a:rPr lang="en-US" sz="2800" dirty="0" err="1" smtClean="0"/>
              <a:t>objectos</a:t>
            </a:r>
            <a:r>
              <a:rPr lang="en-US" sz="2800" dirty="0" smtClean="0"/>
              <a:t> </a:t>
            </a:r>
            <a:r>
              <a:rPr lang="en-US" sz="2800" dirty="0" err="1" smtClean="0"/>
              <a:t>pertencentes</a:t>
            </a:r>
            <a:r>
              <a:rPr lang="en-US" sz="2800" dirty="0" smtClean="0"/>
              <a:t> </a:t>
            </a:r>
            <a:r>
              <a:rPr lang="en-US" sz="2800" dirty="0" err="1" smtClean="0"/>
              <a:t>ao</a:t>
            </a:r>
            <a:r>
              <a:rPr lang="en-US" sz="2800" dirty="0" smtClean="0"/>
              <a:t> </a:t>
            </a:r>
            <a:r>
              <a:rPr lang="en-US" sz="2800" dirty="0" err="1" smtClean="0"/>
              <a:t>defunto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7271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10/12: </a:t>
            </a:r>
            <a:r>
              <a:rPr lang="pt-BR" sz="2800" b="1" dirty="0" smtClean="0">
                <a:effectLst/>
              </a:rPr>
              <a:t>No </a:t>
            </a:r>
            <a:r>
              <a:rPr lang="pt-BR" sz="2800" b="1" dirty="0">
                <a:effectLst/>
              </a:rPr>
              <a:t>cemitério, colocar o caixão na cova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60" y="2039301"/>
            <a:ext cx="8194376" cy="2246769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6"/>
            </a:pPr>
            <a:r>
              <a:rPr lang="en-US" sz="2800" dirty="0" err="1" smtClean="0"/>
              <a:t>Dependendo</a:t>
            </a:r>
            <a:r>
              <a:rPr lang="en-US" sz="2800" dirty="0" smtClean="0"/>
              <a:t> dos costumes </a:t>
            </a:r>
            <a:r>
              <a:rPr lang="en-US" sz="2800" dirty="0" err="1" smtClean="0"/>
              <a:t>locais</a:t>
            </a:r>
            <a:r>
              <a:rPr lang="en-US" sz="2800" dirty="0" smtClean="0"/>
              <a:t>, </a:t>
            </a:r>
            <a:r>
              <a:rPr lang="en-US" sz="2800" dirty="0" err="1" smtClean="0"/>
              <a:t>respeitar</a:t>
            </a:r>
            <a:r>
              <a:rPr lang="en-US" sz="2800" dirty="0" smtClean="0"/>
              <a:t>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rituais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permitem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o </a:t>
            </a:r>
            <a:r>
              <a:rPr lang="en-US" sz="2800" dirty="0" err="1" smtClean="0"/>
              <a:t>espírito</a:t>
            </a:r>
            <a:r>
              <a:rPr lang="en-US" sz="2800" dirty="0" smtClean="0"/>
              <a:t> do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</a:t>
            </a:r>
            <a:r>
              <a:rPr lang="en-US" sz="2800" dirty="0" err="1" smtClean="0"/>
              <a:t>seja</a:t>
            </a:r>
            <a:r>
              <a:rPr lang="en-US" sz="2800" dirty="0" smtClean="0"/>
              <a:t> </a:t>
            </a:r>
            <a:r>
              <a:rPr lang="en-US" sz="2800" dirty="0" err="1" smtClean="0"/>
              <a:t>libertado</a:t>
            </a:r>
            <a:r>
              <a:rPr lang="en-US" sz="2800" dirty="0" smtClean="0"/>
              <a:t> (</a:t>
            </a:r>
            <a:r>
              <a:rPr lang="en-US" sz="2800" dirty="0" err="1" smtClean="0"/>
              <a:t>abertura</a:t>
            </a:r>
            <a:r>
              <a:rPr lang="en-US" sz="2800" dirty="0" smtClean="0"/>
              <a:t> de um </a:t>
            </a:r>
            <a:r>
              <a:rPr lang="en-US" sz="2800" dirty="0" err="1" smtClean="0"/>
              <a:t>nó</a:t>
            </a:r>
            <a:r>
              <a:rPr lang="en-US" sz="2800" dirty="0" smtClean="0"/>
              <a:t> do </a:t>
            </a:r>
            <a:r>
              <a:rPr lang="en-US" sz="2800" dirty="0" err="1" smtClean="0"/>
              <a:t>caixão</a:t>
            </a:r>
            <a:r>
              <a:rPr lang="en-US" sz="2800" dirty="0" smtClean="0"/>
              <a:t> </a:t>
            </a:r>
            <a:r>
              <a:rPr lang="en-US" sz="2800" dirty="0" err="1" smtClean="0"/>
              <a:t>fechado</a:t>
            </a:r>
            <a:r>
              <a:rPr lang="en-US" sz="2800" dirty="0" smtClean="0"/>
              <a:t>, </a:t>
            </a:r>
            <a:r>
              <a:rPr lang="en-US" sz="2800" dirty="0" err="1" smtClean="0"/>
              <a:t>tirar</a:t>
            </a:r>
            <a:r>
              <a:rPr lang="en-US" sz="2800" dirty="0" smtClean="0"/>
              <a:t> as </a:t>
            </a:r>
            <a:r>
              <a:rPr lang="en-US" sz="2800" dirty="0" err="1" smtClean="0"/>
              <a:t>cordas</a:t>
            </a:r>
            <a:r>
              <a:rPr lang="en-US" sz="2800" dirty="0" smtClean="0"/>
              <a:t> da </a:t>
            </a:r>
            <a:r>
              <a:rPr lang="en-US" sz="2800" dirty="0" err="1" smtClean="0"/>
              <a:t>cova</a:t>
            </a:r>
            <a:r>
              <a:rPr lang="en-US" sz="2800" dirty="0" smtClean="0"/>
              <a:t>,….)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542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747" y="-84221"/>
            <a:ext cx="9259747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600" b="1" dirty="0">
                <a:effectLst/>
              </a:rPr>
              <a:t>Passo 1/12: A composição da equipa e os </a:t>
            </a:r>
            <a:r>
              <a:rPr lang="pt-BR" sz="2600" b="1" dirty="0" err="1">
                <a:effectLst/>
              </a:rPr>
              <a:t>desinfectantes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664" y="1140738"/>
            <a:ext cx="8756336" cy="5293757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US" sz="24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u="sng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incluir</a:t>
            </a:r>
            <a:r>
              <a:rPr lang="en-US" sz="2400" u="sng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4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encarregados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cadáveres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usando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acções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proximidade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responsável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pela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pulverização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usando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um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completo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acções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proximidade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supervisor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pessoa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interage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 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família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comunidade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Todos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membros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gestão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enterros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/>
              <a:t>devem</a:t>
            </a:r>
            <a:r>
              <a:rPr lang="en-US" sz="2400" dirty="0" smtClean="0"/>
              <a:t> </a:t>
            </a:r>
            <a:r>
              <a:rPr lang="en-US" sz="2400" dirty="0" err="1" smtClean="0"/>
              <a:t>conhecer</a:t>
            </a:r>
            <a:r>
              <a:rPr lang="en-US" sz="2400" dirty="0" smtClean="0"/>
              <a:t> </a:t>
            </a:r>
            <a:r>
              <a:rPr lang="en-US" sz="2400" dirty="0" err="1" smtClean="0"/>
              <a:t>bem</a:t>
            </a:r>
            <a:r>
              <a:rPr lang="en-US" sz="2400" dirty="0" smtClean="0"/>
              <a:t> as </a:t>
            </a:r>
            <a:r>
              <a:rPr lang="en-US" sz="2400" dirty="0" err="1" smtClean="0"/>
              <a:t>suas</a:t>
            </a:r>
            <a:r>
              <a:rPr lang="en-US" sz="2400" dirty="0" smtClean="0"/>
              <a:t> </a:t>
            </a:r>
            <a:r>
              <a:rPr lang="en-US" sz="2400" dirty="0" err="1" smtClean="0"/>
              <a:t>funções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responsabilidades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inclusive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é o supervisor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técnico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4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algn="ctr"/>
            <a:endParaRPr lang="en-GB" sz="2000" dirty="0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0989" y="782637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O enterro seguro de doentes com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11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973931" y="3525800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Enterro</a:t>
            </a:r>
            <a:r>
              <a:rPr lang="en-US" sz="4000" dirty="0" smtClean="0">
                <a:latin typeface="+mj-lt"/>
                <a:cs typeface="Calibri" pitchFamily="34" charset="0"/>
              </a:rPr>
              <a:t> no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cemitério</a:t>
            </a:r>
            <a:r>
              <a:rPr lang="en-US" sz="4000" dirty="0" smtClean="0">
                <a:latin typeface="+mj-lt"/>
                <a:cs typeface="Calibri" pitchFamily="34" charset="0"/>
              </a:rPr>
              <a:t>: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envolver</a:t>
            </a:r>
            <a:r>
              <a:rPr lang="en-US" sz="4000" dirty="0" smtClean="0">
                <a:latin typeface="+mj-lt"/>
                <a:cs typeface="Calibri" pitchFamily="34" charset="0"/>
              </a:rPr>
              <a:t> as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comunidades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nas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orações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2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noProof="0" dirty="0" err="1" smtClean="0">
                <a:effectLst/>
              </a:rPr>
              <a:t>Passo</a:t>
            </a:r>
            <a:r>
              <a:rPr lang="en-US" sz="2800" b="1" noProof="0" dirty="0" smtClean="0">
                <a:effectLst/>
              </a:rPr>
              <a:t> 11</a:t>
            </a:r>
            <a:r>
              <a:rPr lang="en-US" sz="2800" b="1" dirty="0" smtClean="0">
                <a:effectLst/>
              </a:rPr>
              <a:t>/12</a:t>
            </a:r>
            <a:r>
              <a:rPr lang="en-US" sz="2800" b="1" dirty="0">
                <a:effectLst/>
              </a:rPr>
              <a:t>: N</a:t>
            </a:r>
            <a:r>
              <a:rPr lang="en-US" sz="2800" b="1" dirty="0" smtClean="0">
                <a:effectLst/>
              </a:rPr>
              <a:t>o </a:t>
            </a:r>
            <a:r>
              <a:rPr lang="en-US" sz="2800" b="1" dirty="0" err="1" smtClean="0">
                <a:effectLst/>
              </a:rPr>
              <a:t>cemitério</a:t>
            </a:r>
            <a:r>
              <a:rPr lang="en-US" sz="2800" b="1" dirty="0" smtClean="0">
                <a:effectLst/>
              </a:rPr>
              <a:t>, </a:t>
            </a:r>
            <a:r>
              <a:rPr lang="en-US" sz="2800" b="1" dirty="0" err="1" smtClean="0">
                <a:effectLst/>
              </a:rPr>
              <a:t>envolver</a:t>
            </a:r>
            <a:r>
              <a:rPr lang="en-US" sz="2800" b="1" dirty="0" smtClean="0">
                <a:effectLst/>
              </a:rPr>
              <a:t> a </a:t>
            </a:r>
            <a:r>
              <a:rPr lang="en-US" sz="2800" b="1" dirty="0" err="1" smtClean="0">
                <a:effectLst/>
              </a:rPr>
              <a:t>comunidade</a:t>
            </a:r>
            <a:endParaRPr lang="en-US" sz="2800" b="1" dirty="0"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743" y="873736"/>
            <a:ext cx="8846949" cy="5321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21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11/12: </a:t>
            </a:r>
            <a:r>
              <a:rPr lang="pt-BR" sz="2800" b="1" dirty="0" smtClean="0">
                <a:effectLst/>
              </a:rPr>
              <a:t>No </a:t>
            </a:r>
            <a:r>
              <a:rPr lang="pt-BR" sz="2800" b="1" dirty="0">
                <a:effectLst/>
              </a:rPr>
              <a:t>cemitério, envolver a comunidade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1759" y="956963"/>
            <a:ext cx="8362323" cy="5016758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 smtClean="0"/>
              <a:t>Envolver</a:t>
            </a:r>
            <a:r>
              <a:rPr lang="en-US" sz="2800" dirty="0" smtClean="0"/>
              <a:t> a </a:t>
            </a:r>
            <a:r>
              <a:rPr lang="en-US" sz="2800" dirty="0" err="1" smtClean="0"/>
              <a:t>comunidade</a:t>
            </a:r>
            <a:r>
              <a:rPr lang="en-US" sz="2800" dirty="0" smtClean="0"/>
              <a:t> </a:t>
            </a:r>
            <a:r>
              <a:rPr lang="en-US" sz="2800" dirty="0" err="1" smtClean="0"/>
              <a:t>nas</a:t>
            </a:r>
            <a:r>
              <a:rPr lang="en-US" sz="2800" dirty="0" smtClean="0"/>
              <a:t> </a:t>
            </a:r>
            <a:r>
              <a:rPr lang="en-US" sz="2800" dirty="0" err="1" smtClean="0"/>
              <a:t>orações</a:t>
            </a:r>
            <a:r>
              <a:rPr lang="en-US" sz="2800" dirty="0" smtClean="0"/>
              <a:t>, </a:t>
            </a:r>
            <a:r>
              <a:rPr lang="en-US" sz="2800" dirty="0" err="1" smtClean="0"/>
              <a:t>pois</a:t>
            </a:r>
            <a:r>
              <a:rPr lang="en-US" sz="2800" dirty="0"/>
              <a:t> </a:t>
            </a:r>
            <a:r>
              <a:rPr lang="en-US" sz="2800" dirty="0" err="1" smtClean="0"/>
              <a:t>ajuda</a:t>
            </a:r>
            <a:r>
              <a:rPr lang="en-US" sz="2800" dirty="0" smtClean="0"/>
              <a:t> a </a:t>
            </a:r>
            <a:r>
              <a:rPr lang="en-US" sz="2800" dirty="0" err="1" smtClean="0"/>
              <a:t>dissipar</a:t>
            </a:r>
            <a:r>
              <a:rPr lang="en-US" sz="2800" dirty="0" smtClean="0"/>
              <a:t> a </a:t>
            </a:r>
            <a:r>
              <a:rPr lang="en-US" sz="2800" dirty="0" err="1" smtClean="0"/>
              <a:t>tensão</a:t>
            </a:r>
            <a:r>
              <a:rPr lang="en-US" sz="2800" dirty="0" smtClean="0"/>
              <a:t> e </a:t>
            </a:r>
            <a:r>
              <a:rPr lang="en-US" sz="2800" dirty="0" err="1" smtClean="0"/>
              <a:t>gera</a:t>
            </a:r>
            <a:r>
              <a:rPr lang="en-US" sz="2800" dirty="0" smtClean="0"/>
              <a:t> um </a:t>
            </a:r>
            <a:r>
              <a:rPr lang="en-US" sz="2800" dirty="0" err="1" smtClean="0"/>
              <a:t>momento</a:t>
            </a:r>
            <a:r>
              <a:rPr lang="en-US" sz="2800" dirty="0" smtClean="0"/>
              <a:t> de </a:t>
            </a:r>
            <a:r>
              <a:rPr lang="en-US" sz="2800" dirty="0" err="1" smtClean="0"/>
              <a:t>paz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Respeitar</a:t>
            </a:r>
            <a:r>
              <a:rPr lang="en-US" sz="2800" dirty="0" smtClean="0"/>
              <a:t> o tempo </a:t>
            </a:r>
            <a:r>
              <a:rPr lang="en-US" sz="2800" dirty="0" err="1" smtClean="0"/>
              <a:t>solicitado</a:t>
            </a:r>
            <a:r>
              <a:rPr lang="en-US" sz="2800" dirty="0" smtClean="0"/>
              <a:t> para </a:t>
            </a:r>
            <a:r>
              <a:rPr lang="en-US" sz="2800" dirty="0" err="1" smtClean="0"/>
              <a:t>orações</a:t>
            </a:r>
            <a:r>
              <a:rPr lang="en-US" sz="2800" dirty="0" smtClean="0"/>
              <a:t> e </a:t>
            </a:r>
            <a:r>
              <a:rPr lang="en-US" sz="2800" dirty="0" err="1" smtClean="0"/>
              <a:t>elogios</a:t>
            </a:r>
            <a:r>
              <a:rPr lang="en-US" sz="2800" dirty="0" smtClean="0"/>
              <a:t> </a:t>
            </a:r>
            <a:r>
              <a:rPr lang="en-US" sz="2800" dirty="0" err="1" smtClean="0"/>
              <a:t>fúnebres</a:t>
            </a:r>
            <a:r>
              <a:rPr lang="en-US" sz="2800" dirty="0" smtClean="0"/>
              <a:t>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smtClean="0"/>
              <a:t>A </a:t>
            </a:r>
            <a:r>
              <a:rPr lang="en-US" sz="2800" dirty="0" err="1" smtClean="0"/>
              <a:t>família</a:t>
            </a:r>
            <a:r>
              <a:rPr lang="en-US" sz="2800" dirty="0" smtClean="0"/>
              <a:t> e </a:t>
            </a:r>
            <a:r>
              <a:rPr lang="en-US" sz="2800" dirty="0" err="1" smtClean="0"/>
              <a:t>os</a:t>
            </a:r>
            <a:r>
              <a:rPr lang="en-US" sz="2800" dirty="0" smtClean="0"/>
              <a:t> </a:t>
            </a:r>
            <a:r>
              <a:rPr lang="en-US" sz="2800" dirty="0" err="1" smtClean="0"/>
              <a:t>seus</a:t>
            </a:r>
            <a:r>
              <a:rPr lang="en-US" sz="2800" dirty="0" smtClean="0"/>
              <a:t> </a:t>
            </a:r>
            <a:r>
              <a:rPr lang="en-US" sz="2800" dirty="0" err="1" smtClean="0"/>
              <a:t>assistentes</a:t>
            </a:r>
            <a:r>
              <a:rPr lang="en-US" sz="2800" dirty="0" smtClean="0"/>
              <a:t> </a:t>
            </a:r>
            <a:r>
              <a:rPr lang="en-US" sz="2800" dirty="0" err="1" smtClean="0"/>
              <a:t>devem</a:t>
            </a:r>
            <a:r>
              <a:rPr lang="en-US" sz="2800" dirty="0" smtClean="0"/>
              <a:t> </a:t>
            </a:r>
            <a:r>
              <a:rPr lang="en-US" sz="2800" dirty="0" err="1" smtClean="0"/>
              <a:t>ser</a:t>
            </a:r>
            <a:r>
              <a:rPr lang="en-US" sz="2800" dirty="0" smtClean="0"/>
              <a:t> </a:t>
            </a:r>
            <a:r>
              <a:rPr lang="en-US" sz="2800" dirty="0" err="1" smtClean="0"/>
              <a:t>autorizados</a:t>
            </a:r>
            <a:r>
              <a:rPr lang="en-US" sz="2800" dirty="0" smtClean="0"/>
              <a:t> a </a:t>
            </a:r>
            <a:r>
              <a:rPr lang="en-US" sz="2800" dirty="0" err="1" smtClean="0"/>
              <a:t>tapar</a:t>
            </a:r>
            <a:r>
              <a:rPr lang="en-US" sz="2800" dirty="0" smtClean="0"/>
              <a:t> a </a:t>
            </a:r>
            <a:r>
              <a:rPr lang="en-US" sz="2800" dirty="0" err="1" smtClean="0"/>
              <a:t>cova</a:t>
            </a:r>
            <a:r>
              <a:rPr lang="en-US" sz="2800" dirty="0" smtClean="0"/>
              <a:t>.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 err="1" smtClean="0"/>
              <a:t>Deverá</a:t>
            </a:r>
            <a:r>
              <a:rPr lang="en-US" sz="2800" dirty="0" smtClean="0"/>
              <a:t> </a:t>
            </a:r>
            <a:r>
              <a:rPr lang="en-US" sz="2800" dirty="0" err="1" smtClean="0"/>
              <a:t>dar</a:t>
            </a:r>
            <a:r>
              <a:rPr lang="en-US" sz="2800" dirty="0" smtClean="0"/>
              <a:t>-se especial </a:t>
            </a:r>
            <a:r>
              <a:rPr lang="en-US" sz="2800" dirty="0" err="1" smtClean="0"/>
              <a:t>atenção</a:t>
            </a:r>
            <a:r>
              <a:rPr lang="en-US" sz="2800" dirty="0" smtClean="0"/>
              <a:t> à </a:t>
            </a:r>
            <a:r>
              <a:rPr lang="en-US" sz="2800" dirty="0" err="1" smtClean="0"/>
              <a:t>primeira</a:t>
            </a:r>
            <a:r>
              <a:rPr lang="en-US" sz="2800" dirty="0" smtClean="0"/>
              <a:t> </a:t>
            </a:r>
            <a:r>
              <a:rPr lang="en-US" sz="2800" dirty="0" err="1" smtClean="0"/>
              <a:t>pazada</a:t>
            </a:r>
            <a:r>
              <a:rPr lang="en-US" sz="2800" dirty="0" smtClean="0"/>
              <a:t> de terra, </a:t>
            </a:r>
            <a:r>
              <a:rPr lang="en-US" sz="2800" dirty="0" err="1" smtClean="0"/>
              <a:t>que</a:t>
            </a:r>
            <a:r>
              <a:rPr lang="en-US" sz="2800" dirty="0" smtClean="0"/>
              <a:t> é </a:t>
            </a:r>
            <a:r>
              <a:rPr lang="en-US" sz="2800" dirty="0" err="1" smtClean="0"/>
              <a:t>geralmente</a:t>
            </a:r>
            <a:r>
              <a:rPr lang="en-US" sz="2800" dirty="0" smtClean="0"/>
              <a:t> </a:t>
            </a:r>
            <a:r>
              <a:rPr lang="en-US" sz="2800" dirty="0" err="1" smtClean="0"/>
              <a:t>atirada</a:t>
            </a:r>
            <a:r>
              <a:rPr lang="en-US" sz="2800" dirty="0" smtClean="0"/>
              <a:t> com </a:t>
            </a:r>
            <a:r>
              <a:rPr lang="en-US" sz="2800" dirty="0" err="1" smtClean="0"/>
              <a:t>cuidado</a:t>
            </a:r>
            <a:r>
              <a:rPr lang="en-US" sz="2800" dirty="0" smtClean="0"/>
              <a:t> para a </a:t>
            </a:r>
            <a:r>
              <a:rPr lang="en-US" sz="2800" dirty="0" err="1" smtClean="0"/>
              <a:t>zona</a:t>
            </a:r>
            <a:r>
              <a:rPr lang="en-US" sz="2800" dirty="0" smtClean="0"/>
              <a:t> da </a:t>
            </a:r>
            <a:r>
              <a:rPr lang="en-US" sz="2800" dirty="0" err="1" smtClean="0"/>
              <a:t>cabeça</a:t>
            </a:r>
            <a:r>
              <a:rPr lang="en-US" sz="2800" dirty="0" smtClean="0"/>
              <a:t>.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385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11/12: </a:t>
            </a:r>
            <a:r>
              <a:rPr lang="pt-BR" sz="2800" b="1" dirty="0" smtClean="0">
                <a:effectLst/>
              </a:rPr>
              <a:t>No </a:t>
            </a:r>
            <a:r>
              <a:rPr lang="pt-BR" sz="2800" b="1" dirty="0">
                <a:effectLst/>
              </a:rPr>
              <a:t>cemitério, envolver a comunidade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030" y="1199556"/>
            <a:ext cx="7690519" cy="4001095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err="1" smtClean="0"/>
              <a:t>Colocar</a:t>
            </a:r>
            <a:r>
              <a:rPr lang="en-US" sz="2800" dirty="0"/>
              <a:t> </a:t>
            </a:r>
            <a:r>
              <a:rPr lang="en-US" sz="2800" dirty="0" smtClean="0"/>
              <a:t>no </a:t>
            </a:r>
            <a:r>
              <a:rPr lang="en-US" sz="2800" dirty="0" err="1" smtClean="0"/>
              <a:t>túmulo</a:t>
            </a:r>
            <a:r>
              <a:rPr lang="en-US" sz="2800" dirty="0" smtClean="0"/>
              <a:t> </a:t>
            </a:r>
            <a:r>
              <a:rPr lang="en-US" sz="2800" dirty="0" err="1" smtClean="0"/>
              <a:t>uma</a:t>
            </a:r>
            <a:r>
              <a:rPr lang="en-US" sz="2800" dirty="0" smtClean="0"/>
              <a:t> </a:t>
            </a:r>
            <a:r>
              <a:rPr lang="en-US" sz="2800" dirty="0" err="1" smtClean="0"/>
              <a:t>identificação</a:t>
            </a:r>
            <a:r>
              <a:rPr lang="en-US" sz="2800" dirty="0" smtClean="0"/>
              <a:t> (</a:t>
            </a:r>
            <a:r>
              <a:rPr lang="en-US" sz="2800" dirty="0" err="1" smtClean="0"/>
              <a:t>nome</a:t>
            </a:r>
            <a:r>
              <a:rPr lang="en-US" sz="2800" dirty="0" smtClean="0"/>
              <a:t> do </a:t>
            </a:r>
            <a:r>
              <a:rPr lang="en-US" sz="2800" dirty="0" err="1" smtClean="0"/>
              <a:t>falecido</a:t>
            </a:r>
            <a:r>
              <a:rPr lang="en-US" sz="2800" dirty="0" smtClean="0"/>
              <a:t> e data) e um </a:t>
            </a:r>
            <a:r>
              <a:rPr lang="en-US" sz="2800" dirty="0" err="1" smtClean="0"/>
              <a:t>símbolo</a:t>
            </a:r>
            <a:r>
              <a:rPr lang="en-US" sz="2800" dirty="0" smtClean="0"/>
              <a:t> </a:t>
            </a:r>
            <a:r>
              <a:rPr lang="en-US" sz="2800" dirty="0" err="1" smtClean="0"/>
              <a:t>religioso</a:t>
            </a:r>
            <a:r>
              <a:rPr lang="en-US" sz="2800" dirty="0" smtClean="0"/>
              <a:t>, </a:t>
            </a:r>
            <a:r>
              <a:rPr lang="en-US" sz="2800" dirty="0" err="1" smtClean="0"/>
              <a:t>caso</a:t>
            </a:r>
            <a:r>
              <a:rPr lang="en-US" sz="2800" dirty="0" smtClean="0"/>
              <a:t> </a:t>
            </a:r>
            <a:r>
              <a:rPr lang="en-US" sz="2800" dirty="0" err="1" smtClean="0"/>
              <a:t>seja</a:t>
            </a:r>
            <a:r>
              <a:rPr lang="en-US" sz="2800" dirty="0" smtClean="0"/>
              <a:t> </a:t>
            </a:r>
            <a:r>
              <a:rPr lang="en-US" sz="2800" dirty="0" err="1" smtClean="0"/>
              <a:t>solicitado</a:t>
            </a:r>
            <a:r>
              <a:rPr lang="en-US" sz="2800" dirty="0" smtClean="0"/>
              <a:t> 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err="1" smtClean="0"/>
              <a:t>Recuperar</a:t>
            </a:r>
            <a:r>
              <a:rPr lang="en-US" sz="2800" dirty="0" smtClean="0"/>
              <a:t> </a:t>
            </a:r>
            <a:r>
              <a:rPr lang="en-US" sz="2800" dirty="0" err="1" smtClean="0"/>
              <a:t>todas</a:t>
            </a:r>
            <a:r>
              <a:rPr lang="en-US" sz="2800" dirty="0" smtClean="0"/>
              <a:t> as </a:t>
            </a:r>
            <a:r>
              <a:rPr lang="en-US" sz="2800" dirty="0" err="1" smtClean="0"/>
              <a:t>luvas</a:t>
            </a:r>
            <a:r>
              <a:rPr lang="en-US" sz="2800" dirty="0" smtClean="0"/>
              <a:t> para </a:t>
            </a:r>
            <a:r>
              <a:rPr lang="en-US" sz="2800" dirty="0" err="1" smtClean="0"/>
              <a:t>uso</a:t>
            </a:r>
            <a:r>
              <a:rPr lang="en-US" sz="2800" dirty="0" smtClean="0"/>
              <a:t> </a:t>
            </a:r>
            <a:r>
              <a:rPr lang="en-US" sz="2800" dirty="0" err="1" smtClean="0"/>
              <a:t>doméstico</a:t>
            </a:r>
            <a:r>
              <a:rPr lang="en-US" sz="2800" dirty="0" smtClean="0"/>
              <a:t> 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err="1" smtClean="0"/>
              <a:t>Colocar</a:t>
            </a:r>
            <a:r>
              <a:rPr lang="en-US" sz="2800" dirty="0" smtClean="0"/>
              <a:t> as </a:t>
            </a:r>
            <a:r>
              <a:rPr lang="en-US" sz="2800" dirty="0" err="1" smtClean="0"/>
              <a:t>luvas</a:t>
            </a:r>
            <a:r>
              <a:rPr lang="en-US" sz="2800" dirty="0" smtClean="0"/>
              <a:t> </a:t>
            </a:r>
            <a:r>
              <a:rPr lang="en-US" sz="2800" dirty="0" err="1" smtClean="0"/>
              <a:t>num</a:t>
            </a:r>
            <a:r>
              <a:rPr lang="en-US" sz="2800" dirty="0" smtClean="0"/>
              <a:t> </a:t>
            </a:r>
            <a:r>
              <a:rPr lang="en-US" sz="2800" dirty="0" err="1" smtClean="0"/>
              <a:t>saco</a:t>
            </a:r>
            <a:r>
              <a:rPr lang="en-US" sz="2800" dirty="0" smtClean="0"/>
              <a:t> para </a:t>
            </a:r>
            <a:r>
              <a:rPr lang="en-US" sz="2800" dirty="0" err="1" smtClean="0"/>
              <a:t>resíduos</a:t>
            </a:r>
            <a:r>
              <a:rPr lang="en-US" sz="2800" dirty="0" smtClean="0"/>
              <a:t> </a:t>
            </a:r>
            <a:r>
              <a:rPr lang="en-US" sz="2800" dirty="0" err="1" smtClean="0"/>
              <a:t>infecciosos</a:t>
            </a:r>
            <a:r>
              <a:rPr lang="en-US" sz="2800" dirty="0"/>
              <a:t> </a:t>
            </a:r>
            <a:r>
              <a:rPr lang="en-US" sz="2800" dirty="0" smtClean="0"/>
              <a:t>para </a:t>
            </a:r>
            <a:r>
              <a:rPr lang="en-US" sz="2800" dirty="0" err="1" smtClean="0"/>
              <a:t>desinfecção</a:t>
            </a:r>
            <a:r>
              <a:rPr lang="en-US" sz="2800" dirty="0" smtClean="0"/>
              <a:t>  </a:t>
            </a:r>
            <a:endParaRPr lang="en-US" sz="2800" dirty="0"/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4"/>
            </a:pPr>
            <a:r>
              <a:rPr lang="en-US" sz="2800" dirty="0" err="1" smtClean="0"/>
              <a:t>Agradecer</a:t>
            </a:r>
            <a:r>
              <a:rPr lang="en-US" sz="2800" dirty="0" smtClean="0"/>
              <a:t> à </a:t>
            </a:r>
            <a:r>
              <a:rPr lang="en-US" sz="2800" dirty="0" err="1" smtClean="0"/>
              <a:t>família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235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11/12: </a:t>
            </a:r>
            <a:r>
              <a:rPr lang="pt-BR" sz="2800" b="1" dirty="0" smtClean="0">
                <a:effectLst/>
              </a:rPr>
              <a:t>No </a:t>
            </a:r>
            <a:r>
              <a:rPr lang="pt-BR" sz="2800" b="1" dirty="0">
                <a:effectLst/>
              </a:rPr>
              <a:t>cemitério, envolver a comunidade</a:t>
            </a:r>
            <a:endParaRPr lang="en-US" sz="28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7030" y="1703403"/>
            <a:ext cx="7690519" cy="3970318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8"/>
            </a:pPr>
            <a:r>
              <a:rPr lang="en-US" sz="3600" dirty="0" err="1" smtClean="0"/>
              <a:t>Disponibilizar</a:t>
            </a:r>
            <a:r>
              <a:rPr lang="en-US" sz="3600" dirty="0" smtClean="0"/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uma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solução</a:t>
            </a:r>
            <a:r>
              <a:rPr lang="en-US" sz="3600" dirty="0" smtClean="0">
                <a:solidFill>
                  <a:schemeClr val="tx1"/>
                </a:solidFill>
              </a:rPr>
              <a:t> de </a:t>
            </a:r>
            <a:r>
              <a:rPr lang="en-US" sz="3600" dirty="0" err="1" smtClean="0">
                <a:solidFill>
                  <a:schemeClr val="tx1"/>
                </a:solidFill>
              </a:rPr>
              <a:t>cloro</a:t>
            </a:r>
            <a:r>
              <a:rPr lang="en-US" sz="3600" dirty="0" smtClean="0">
                <a:solidFill>
                  <a:schemeClr val="tx1"/>
                </a:solidFill>
              </a:rPr>
              <a:t> a 0,05</a:t>
            </a:r>
            <a:r>
              <a:rPr lang="en-US" sz="3600" dirty="0">
                <a:solidFill>
                  <a:schemeClr val="tx1"/>
                </a:solidFill>
              </a:rPr>
              <a:t>% </a:t>
            </a:r>
            <a:r>
              <a:rPr lang="en-US" sz="3600" dirty="0" err="1" smtClean="0">
                <a:solidFill>
                  <a:schemeClr val="tx1"/>
                </a:solidFill>
              </a:rPr>
              <a:t>ou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uma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solução</a:t>
            </a:r>
            <a:r>
              <a:rPr lang="en-US" sz="3600" dirty="0" smtClean="0">
                <a:solidFill>
                  <a:schemeClr val="tx1"/>
                </a:solidFill>
              </a:rPr>
              <a:t> para as </a:t>
            </a:r>
            <a:r>
              <a:rPr lang="en-US" sz="3600" dirty="0" err="1" smtClean="0">
                <a:solidFill>
                  <a:schemeClr val="tx1"/>
                </a:solidFill>
              </a:rPr>
              <a:t>mãos</a:t>
            </a:r>
            <a:r>
              <a:rPr lang="en-US" sz="3600" dirty="0" smtClean="0">
                <a:solidFill>
                  <a:schemeClr val="tx1"/>
                </a:solidFill>
              </a:rPr>
              <a:t> à base de </a:t>
            </a:r>
            <a:r>
              <a:rPr lang="en-US" sz="3600" dirty="0" err="1" smtClean="0">
                <a:solidFill>
                  <a:schemeClr val="tx1"/>
                </a:solidFill>
              </a:rPr>
              <a:t>álcool</a:t>
            </a:r>
            <a:r>
              <a:rPr lang="en-US" sz="3600" dirty="0" smtClean="0">
                <a:solidFill>
                  <a:schemeClr val="tx1"/>
                </a:solidFill>
              </a:rPr>
              <a:t> a </a:t>
            </a:r>
            <a:r>
              <a:rPr lang="en-US" sz="3600" dirty="0" err="1" smtClean="0">
                <a:solidFill>
                  <a:schemeClr val="tx1"/>
                </a:solidFill>
              </a:rPr>
              <a:t>todos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os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envolvidos</a:t>
            </a:r>
            <a:r>
              <a:rPr lang="en-US" sz="3600" dirty="0" smtClean="0">
                <a:solidFill>
                  <a:schemeClr val="tx1"/>
                </a:solidFill>
              </a:rPr>
              <a:t> no </a:t>
            </a:r>
            <a:r>
              <a:rPr lang="en-US" sz="3600" dirty="0" err="1" smtClean="0">
                <a:solidFill>
                  <a:schemeClr val="tx1"/>
                </a:solidFill>
              </a:rPr>
              <a:t>processo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funerário</a:t>
            </a:r>
            <a:r>
              <a:rPr lang="en-US" sz="3600" dirty="0" smtClean="0">
                <a:solidFill>
                  <a:schemeClr val="tx1"/>
                </a:solidFill>
              </a:rPr>
              <a:t> para </a:t>
            </a:r>
            <a:r>
              <a:rPr lang="en-US" sz="3600" dirty="0" err="1" smtClean="0">
                <a:solidFill>
                  <a:schemeClr val="tx1"/>
                </a:solidFill>
              </a:rPr>
              <a:t>que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desinfectem</a:t>
            </a:r>
            <a:r>
              <a:rPr lang="en-US" sz="3600" dirty="0" smtClean="0">
                <a:solidFill>
                  <a:schemeClr val="tx1"/>
                </a:solidFill>
              </a:rPr>
              <a:t> as </a:t>
            </a:r>
            <a:r>
              <a:rPr lang="en-US" sz="3600" dirty="0" err="1" smtClean="0">
                <a:solidFill>
                  <a:schemeClr val="tx1"/>
                </a:solidFill>
              </a:rPr>
              <a:t>mãos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após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retirarem</a:t>
            </a:r>
            <a:r>
              <a:rPr lang="en-US" sz="3600" dirty="0" smtClean="0">
                <a:solidFill>
                  <a:schemeClr val="tx1"/>
                </a:solidFill>
              </a:rPr>
              <a:t> as </a:t>
            </a:r>
            <a:r>
              <a:rPr lang="en-US" sz="3600" dirty="0" err="1" smtClean="0">
                <a:solidFill>
                  <a:schemeClr val="tx1"/>
                </a:solidFill>
              </a:rPr>
              <a:t>luvas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57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noFill/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1019175" y="3373438"/>
            <a:ext cx="7061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0579" y="745313"/>
            <a:ext cx="7657571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O enterro seguro de doentes com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 em 12 passos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GB" sz="20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en-GB" sz="4400" dirty="0" err="1" smtClean="0">
                <a:latin typeface="+mj-lt"/>
              </a:rPr>
              <a:t>Passo</a:t>
            </a:r>
            <a:r>
              <a:rPr lang="en-GB" sz="4400" b="1" dirty="0" smtClean="0">
                <a:latin typeface="+mj-lt"/>
              </a:rPr>
              <a:t> 12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019175" y="3561243"/>
            <a:ext cx="7196138" cy="2619375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</a:pPr>
            <a:r>
              <a:rPr lang="en-US" sz="4000" dirty="0" err="1" smtClean="0">
                <a:latin typeface="+mj-lt"/>
                <a:cs typeface="Calibri" pitchFamily="34" charset="0"/>
              </a:rPr>
              <a:t>Regresso</a:t>
            </a:r>
            <a:r>
              <a:rPr lang="en-US" sz="4000" dirty="0" smtClean="0">
                <a:latin typeface="+mj-lt"/>
                <a:cs typeface="Calibri" pitchFamily="34" charset="0"/>
              </a:rPr>
              <a:t>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ao</a:t>
            </a:r>
            <a:r>
              <a:rPr lang="en-US" sz="4000" dirty="0" smtClean="0">
                <a:latin typeface="+mj-lt"/>
                <a:cs typeface="Calibri" pitchFamily="34" charset="0"/>
              </a:rPr>
              <a:t> hospital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ou</a:t>
            </a:r>
            <a:r>
              <a:rPr lang="en-US" sz="4000" dirty="0" smtClean="0">
                <a:latin typeface="+mj-lt"/>
                <a:cs typeface="Calibri" pitchFamily="34" charset="0"/>
              </a:rPr>
              <a:t> à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sede</a:t>
            </a:r>
            <a:r>
              <a:rPr lang="en-US" sz="4000" dirty="0" smtClean="0">
                <a:latin typeface="+mj-lt"/>
                <a:cs typeface="Calibri" pitchFamily="34" charset="0"/>
              </a:rPr>
              <a:t> da </a:t>
            </a:r>
            <a:r>
              <a:rPr lang="en-US" sz="4000" dirty="0" err="1" smtClean="0">
                <a:latin typeface="+mj-lt"/>
                <a:cs typeface="Calibri" pitchFamily="34" charset="0"/>
              </a:rPr>
              <a:t>equipa</a:t>
            </a:r>
            <a:endParaRPr lang="en-US" sz="4000" dirty="0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36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 smtClean="0">
                <a:effectLst/>
                <a:latin typeface="+mj-lt"/>
              </a:rPr>
              <a:t>Passo</a:t>
            </a:r>
            <a:r>
              <a:rPr lang="en-US" sz="2800" b="1" dirty="0" smtClean="0">
                <a:effectLst/>
                <a:latin typeface="+mj-lt"/>
              </a:rPr>
              <a:t> 12/12: </a:t>
            </a:r>
            <a:r>
              <a:rPr lang="en-US" sz="2800" b="1" dirty="0" err="1" smtClean="0">
                <a:effectLst/>
                <a:latin typeface="+mj-lt"/>
              </a:rPr>
              <a:t>Regresso</a:t>
            </a:r>
            <a:r>
              <a:rPr lang="en-US" sz="2800" b="1" dirty="0" smtClean="0">
                <a:effectLst/>
                <a:latin typeface="+mj-lt"/>
              </a:rPr>
              <a:t> </a:t>
            </a:r>
            <a:r>
              <a:rPr lang="en-US" sz="2800" b="1" dirty="0" err="1" smtClean="0">
                <a:effectLst/>
                <a:latin typeface="+mj-lt"/>
              </a:rPr>
              <a:t>ao</a:t>
            </a:r>
            <a:r>
              <a:rPr lang="en-US" sz="2800" b="1" dirty="0" smtClean="0">
                <a:effectLst/>
                <a:latin typeface="+mj-lt"/>
              </a:rPr>
              <a:t> hospital </a:t>
            </a:r>
            <a:r>
              <a:rPr lang="en-US" sz="2800" b="1" dirty="0" err="1" smtClean="0">
                <a:effectLst/>
                <a:latin typeface="+mj-lt"/>
              </a:rPr>
              <a:t>ou</a:t>
            </a:r>
            <a:r>
              <a:rPr lang="en-US" sz="2800" b="1" dirty="0" smtClean="0">
                <a:effectLst/>
                <a:latin typeface="+mj-lt"/>
              </a:rPr>
              <a:t> à </a:t>
            </a:r>
            <a:r>
              <a:rPr lang="en-US" sz="2800" b="1" dirty="0" err="1" smtClean="0">
                <a:effectLst/>
                <a:latin typeface="+mj-lt"/>
              </a:rPr>
              <a:t>sede</a:t>
            </a:r>
            <a:endParaRPr lang="en-US" sz="2400" b="1" noProof="0" dirty="0" smtClean="0">
              <a:effectLst/>
              <a:latin typeface="+mj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9705" y="994286"/>
            <a:ext cx="8139448" cy="4247317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Organizar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a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incineração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do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equipamento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descartável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no hospital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ou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noutro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local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designado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para a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queima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deste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tipo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de material (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por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ex. </a:t>
            </a:r>
            <a:r>
              <a:rPr lang="en-US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o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crematório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Monróvia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)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latin typeface="+mj-lt"/>
                <a:cs typeface="Calibri" panose="020F0502020204030204" pitchFamily="34" charset="0"/>
              </a:rPr>
              <a:t>O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equipamento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reutilizável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é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novamente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desinfectado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e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secado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.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>
                <a:latin typeface="+mj-lt"/>
                <a:cs typeface="Calibri" panose="020F0502020204030204" pitchFamily="34" charset="0"/>
              </a:rPr>
              <a:t>As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amostras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i="1" dirty="0" smtClean="0">
                <a:latin typeface="+mj-lt"/>
                <a:cs typeface="Calibri" panose="020F0502020204030204" pitchFamily="34" charset="0"/>
              </a:rPr>
              <a:t>post-mortem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são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enviadas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à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equipa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laboratório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.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400" dirty="0">
                <a:latin typeface="+mj-lt"/>
                <a:cs typeface="Calibri" panose="020F0502020204030204" pitchFamily="34" charset="0"/>
              </a:rPr>
              <a:t>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carro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usado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para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os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funerais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deve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ser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limpo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e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desinfectado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,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sobretudo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 a parte </a:t>
            </a:r>
            <a:r>
              <a:rPr lang="en-US" sz="2400" dirty="0" err="1" smtClean="0">
                <a:latin typeface="+mj-lt"/>
                <a:cs typeface="Calibri" panose="020F0502020204030204" pitchFamily="34" charset="0"/>
              </a:rPr>
              <a:t>traseira</a:t>
            </a:r>
            <a:r>
              <a:rPr lang="en-US" sz="2400" dirty="0" smtClean="0">
                <a:latin typeface="+mj-lt"/>
                <a:cs typeface="Calibri" panose="020F0502020204030204" pitchFamily="34" charset="0"/>
              </a:rPr>
              <a:t>.</a:t>
            </a:r>
            <a:endParaRPr lang="en-US" sz="24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  <a:latin typeface="+mj-lt"/>
              </a:rPr>
              <a:t>Passo 12/12: Regresso ao hospital ou à sede</a:t>
            </a:r>
            <a:endParaRPr lang="en-US" sz="2400" b="1" noProof="0" dirty="0" smtClean="0">
              <a:effectLst/>
              <a:latin typeface="+mj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6939" y="994286"/>
            <a:ext cx="6582214" cy="3539430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+mj-lt"/>
              <a:buAutoNum type="arabicPeriod" startAt="5"/>
            </a:pPr>
            <a:r>
              <a:rPr lang="en-US" sz="2800" dirty="0" smtClean="0">
                <a:latin typeface="+mj-lt"/>
                <a:cs typeface="Calibri" panose="020F0502020204030204" pitchFamily="34" charset="0"/>
              </a:rPr>
              <a:t>No final do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dia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trabalho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, antes de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voltar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para casa,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cada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membro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da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equipa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deve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descalçar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as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botas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borracha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e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desinfectá-las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com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uma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solução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cloro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a 0,5%. As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botas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de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borracha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devem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ser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guardadas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no hospital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ou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na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sede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da </a:t>
            </a:r>
            <a:r>
              <a:rPr lang="en-US" sz="2800" dirty="0" err="1" smtClean="0">
                <a:latin typeface="+mj-lt"/>
                <a:cs typeface="Calibri" panose="020F0502020204030204" pitchFamily="34" charset="0"/>
              </a:rPr>
              <a:t>equipa</a:t>
            </a:r>
            <a:r>
              <a:rPr lang="en-US" sz="2800" dirty="0">
                <a:latin typeface="+mj-lt"/>
                <a:cs typeface="Calibri" panose="020F0502020204030204" pitchFamily="34" charset="0"/>
              </a:rPr>
              <a:t>.</a:t>
            </a:r>
            <a:r>
              <a:rPr lang="en-US" sz="2800" dirty="0" smtClean="0">
                <a:latin typeface="+mj-lt"/>
                <a:cs typeface="Calibri" panose="020F0502020204030204" pitchFamily="34" charset="0"/>
              </a:rPr>
              <a:t> </a:t>
            </a:r>
            <a:endParaRPr lang="en-US" sz="28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8" y="1702390"/>
            <a:ext cx="1888191" cy="4274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0409" y="4453727"/>
            <a:ext cx="2031549" cy="1523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63320" y="5022376"/>
            <a:ext cx="33630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latin typeface="+mj-lt"/>
                <a:cs typeface="Calibri" panose="020F0502020204030204" pitchFamily="34" charset="0"/>
              </a:rPr>
              <a:t>Pode</a:t>
            </a:r>
            <a:r>
              <a:rPr lang="en-GB" sz="3200" dirty="0" smtClean="0">
                <a:latin typeface="+mj-lt"/>
                <a:cs typeface="Calibri" panose="020F0502020204030204" pitchFamily="34" charset="0"/>
              </a:rPr>
              <a:t> </a:t>
            </a:r>
            <a:r>
              <a:rPr lang="en-GB" sz="3200" dirty="0" err="1" smtClean="0">
                <a:latin typeface="+mj-lt"/>
                <a:cs typeface="Calibri" panose="020F0502020204030204" pitchFamily="34" charset="0"/>
              </a:rPr>
              <a:t>usar</a:t>
            </a:r>
            <a:r>
              <a:rPr lang="en-GB" sz="3200" dirty="0" smtClean="0">
                <a:latin typeface="+mj-lt"/>
                <a:cs typeface="Calibri" panose="020F0502020204030204" pitchFamily="34" charset="0"/>
              </a:rPr>
              <a:t> um </a:t>
            </a:r>
            <a:r>
              <a:rPr lang="en-GB" sz="3200" dirty="0" err="1" smtClean="0">
                <a:latin typeface="+mj-lt"/>
                <a:cs typeface="Calibri" panose="020F0502020204030204" pitchFamily="34" charset="0"/>
              </a:rPr>
              <a:t>descalça-botas</a:t>
            </a:r>
            <a:endParaRPr lang="en-GB" sz="3200" dirty="0"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0"/>
            <a:ext cx="9144001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800" b="1" dirty="0">
                <a:effectLst/>
              </a:rPr>
              <a:t>Passo 12/12: Regresso ao hospital ou à sede</a:t>
            </a:r>
            <a:endParaRPr lang="en-US" sz="24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9809" y="1622094"/>
            <a:ext cx="7506269" cy="3693319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 err="1" smtClean="0"/>
              <a:t>Pode</a:t>
            </a:r>
            <a:r>
              <a:rPr lang="en-US" sz="3200" dirty="0" smtClean="0"/>
              <a:t> </a:t>
            </a:r>
            <a:r>
              <a:rPr lang="en-US" sz="3200" dirty="0" err="1" smtClean="0"/>
              <a:t>ser</a:t>
            </a:r>
            <a:r>
              <a:rPr lang="en-US" sz="3200" dirty="0" smtClean="0"/>
              <a:t> </a:t>
            </a:r>
            <a:r>
              <a:rPr lang="en-US" sz="3200" dirty="0" err="1" smtClean="0"/>
              <a:t>útil</a:t>
            </a:r>
            <a:r>
              <a:rPr lang="en-US" sz="3200" dirty="0" smtClean="0"/>
              <a:t> </a:t>
            </a:r>
            <a:r>
              <a:rPr lang="en-US" sz="3200" dirty="0" err="1" smtClean="0"/>
              <a:t>usar</a:t>
            </a:r>
            <a:r>
              <a:rPr lang="en-US" sz="3200" dirty="0" smtClean="0"/>
              <a:t> </a:t>
            </a:r>
            <a:r>
              <a:rPr lang="en-US" sz="3200" dirty="0" err="1" smtClean="0"/>
              <a:t>uma</a:t>
            </a:r>
            <a:r>
              <a:rPr lang="en-US" sz="3200" dirty="0" smtClean="0"/>
              <a:t> </a:t>
            </a:r>
            <a:r>
              <a:rPr lang="en-US" sz="3200" dirty="0" err="1" smtClean="0"/>
              <a:t>lista</a:t>
            </a:r>
            <a:r>
              <a:rPr lang="en-US" sz="3200" dirty="0" smtClean="0"/>
              <a:t> de </a:t>
            </a:r>
            <a:r>
              <a:rPr lang="en-US" sz="3200" dirty="0" err="1" smtClean="0"/>
              <a:t>verificação</a:t>
            </a:r>
            <a:r>
              <a:rPr lang="en-US" sz="3200" dirty="0" smtClean="0"/>
              <a:t>, para </a:t>
            </a:r>
            <a:r>
              <a:rPr lang="en-US" sz="3200" dirty="0" err="1" smtClean="0"/>
              <a:t>garantir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</a:t>
            </a:r>
            <a:r>
              <a:rPr lang="en-US" sz="3200" dirty="0" err="1" smtClean="0"/>
              <a:t>todos</a:t>
            </a:r>
            <a:r>
              <a:rPr lang="en-US" sz="3200" dirty="0" smtClean="0"/>
              <a:t> </a:t>
            </a:r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passos</a:t>
            </a:r>
            <a:r>
              <a:rPr lang="en-US" sz="3200" dirty="0" smtClean="0"/>
              <a:t> </a:t>
            </a:r>
            <a:r>
              <a:rPr lang="en-US" sz="3200" dirty="0" err="1" smtClean="0"/>
              <a:t>estão</a:t>
            </a:r>
            <a:r>
              <a:rPr lang="en-US" sz="3200" dirty="0" smtClean="0"/>
              <a:t> a </a:t>
            </a:r>
            <a:r>
              <a:rPr lang="en-US" sz="3200" dirty="0" err="1" smtClean="0"/>
              <a:t>ser</a:t>
            </a:r>
            <a:r>
              <a:rPr lang="en-US" sz="3200" dirty="0" smtClean="0"/>
              <a:t> </a:t>
            </a:r>
            <a:r>
              <a:rPr lang="en-US" sz="3200" dirty="0" err="1" smtClean="0"/>
              <a:t>seguidos</a:t>
            </a:r>
            <a:r>
              <a:rPr lang="en-US" sz="3200" dirty="0" smtClean="0"/>
              <a:t> </a:t>
            </a:r>
            <a:r>
              <a:rPr lang="en-US" sz="3200" dirty="0" err="1" smtClean="0"/>
              <a:t>durante</a:t>
            </a:r>
            <a:r>
              <a:rPr lang="en-US" sz="3200" dirty="0" smtClean="0"/>
              <a:t> </a:t>
            </a:r>
            <a:r>
              <a:rPr lang="en-US" sz="3200" dirty="0" err="1" smtClean="0"/>
              <a:t>todo</a:t>
            </a:r>
            <a:r>
              <a:rPr lang="en-US" sz="3200" dirty="0" smtClean="0"/>
              <a:t> o </a:t>
            </a:r>
            <a:r>
              <a:rPr lang="en-US" sz="3200" dirty="0" err="1" smtClean="0"/>
              <a:t>processo</a:t>
            </a:r>
            <a:r>
              <a:rPr lang="en-US" sz="3200" dirty="0" smtClean="0"/>
              <a:t>, </a:t>
            </a:r>
            <a:r>
              <a:rPr lang="en-US" sz="3200" dirty="0" err="1" smtClean="0"/>
              <a:t>desde</a:t>
            </a:r>
            <a:r>
              <a:rPr lang="en-US" sz="3200" dirty="0" smtClean="0"/>
              <a:t> a </a:t>
            </a:r>
            <a:r>
              <a:rPr lang="en-US" sz="3200" dirty="0" err="1" smtClean="0"/>
              <a:t>chegada</a:t>
            </a:r>
            <a:r>
              <a:rPr lang="en-US" sz="3200" dirty="0" smtClean="0"/>
              <a:t> à casa </a:t>
            </a:r>
            <a:r>
              <a:rPr lang="en-US" sz="3200" dirty="0" err="1" smtClean="0"/>
              <a:t>até</a:t>
            </a:r>
            <a:r>
              <a:rPr lang="en-US" sz="3200" dirty="0" smtClean="0"/>
              <a:t> </a:t>
            </a:r>
            <a:r>
              <a:rPr lang="en-US" sz="3200" dirty="0" err="1" smtClean="0"/>
              <a:t>ao</a:t>
            </a:r>
            <a:r>
              <a:rPr lang="en-US" sz="3200" dirty="0" smtClean="0"/>
              <a:t> </a:t>
            </a:r>
            <a:r>
              <a:rPr lang="en-US" sz="3200" dirty="0" err="1" smtClean="0"/>
              <a:t>fim</a:t>
            </a:r>
            <a:r>
              <a:rPr lang="en-US" sz="3200" dirty="0" smtClean="0"/>
              <a:t> do funeral. 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 err="1" smtClean="0">
                <a:solidFill>
                  <a:schemeClr val="tx1"/>
                </a:solidFill>
              </a:rPr>
              <a:t>Qualquer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problema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detectado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deve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ser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notificado</a:t>
            </a:r>
            <a:r>
              <a:rPr lang="en-US" sz="3200" dirty="0" smtClean="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4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6988"/>
            <a:ext cx="9144000" cy="685800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endParaRPr lang="en-GB" sz="2000" dirty="0">
              <a:latin typeface="+mj-lt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58247" y="254643"/>
            <a:ext cx="8253943" cy="6321521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eaLnBrk="1" hangingPunct="1">
              <a:lnSpc>
                <a:spcPct val="95000"/>
              </a:lnSpc>
              <a:defRPr/>
            </a:pPr>
            <a:r>
              <a:rPr lang="fr-FR" sz="4400" dirty="0" smtClean="0">
                <a:latin typeface="+mj-lt"/>
              </a:rPr>
              <a:t>FIM do </a:t>
            </a:r>
            <a:r>
              <a:rPr lang="fr-FR" sz="4400" dirty="0" err="1" smtClean="0">
                <a:latin typeface="+mj-lt"/>
              </a:rPr>
              <a:t>curso</a:t>
            </a:r>
            <a:endParaRPr lang="fr-FR" sz="4400" dirty="0" smtClean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endParaRPr lang="fr-FR" sz="4400" dirty="0">
              <a:latin typeface="+mj-lt"/>
            </a:endParaRPr>
          </a:p>
          <a:p>
            <a:pPr algn="ctr" eaLnBrk="1" hangingPunct="1">
              <a:lnSpc>
                <a:spcPct val="95000"/>
              </a:lnSpc>
              <a:defRPr/>
            </a:pPr>
            <a:r>
              <a:rPr lang="pt-BR" sz="4400" dirty="0">
                <a:latin typeface="+mj-lt"/>
              </a:rPr>
              <a:t>Como realizar, de forma segura, o enterro de doentes que faleceram devido a doença confirmada ou suspeita por vírus </a:t>
            </a:r>
            <a:r>
              <a:rPr lang="pt-BR" sz="4400" dirty="0" err="1">
                <a:latin typeface="+mj-lt"/>
              </a:rPr>
              <a:t>Marburgo</a:t>
            </a:r>
            <a:r>
              <a:rPr lang="pt-BR" sz="4400" dirty="0">
                <a:latin typeface="+mj-lt"/>
              </a:rPr>
              <a:t> ou </a:t>
            </a:r>
            <a:r>
              <a:rPr lang="pt-BR" sz="4400" dirty="0" err="1">
                <a:latin typeface="+mj-lt"/>
              </a:rPr>
              <a:t>Ébola</a:t>
            </a:r>
            <a:r>
              <a:rPr lang="pt-BR" sz="4400" dirty="0">
                <a:latin typeface="+mj-lt"/>
              </a:rPr>
              <a:t>: </a:t>
            </a:r>
            <a:r>
              <a:rPr lang="pt-BR" sz="4400" dirty="0" err="1">
                <a:latin typeface="+mj-lt"/>
              </a:rPr>
              <a:t>acções</a:t>
            </a:r>
            <a:r>
              <a:rPr lang="pt-BR" sz="4400" dirty="0">
                <a:latin typeface="+mj-lt"/>
              </a:rPr>
              <a:t> de proximidade.</a:t>
            </a:r>
          </a:p>
          <a:p>
            <a:pPr algn="ctr" eaLnBrk="1" hangingPunct="1">
              <a:lnSpc>
                <a:spcPct val="95000"/>
              </a:lnSpc>
              <a:defRPr/>
            </a:pP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260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15747" y="-108284"/>
            <a:ext cx="9259747" cy="844550"/>
          </a:xfrm>
        </p:spPr>
        <p:txBody>
          <a:bodyPr/>
          <a:lstStyle/>
          <a:p>
            <a:pPr eaLnBrk="1" hangingPunct="1">
              <a:defRPr/>
            </a:pPr>
            <a:r>
              <a:rPr lang="pt-BR" sz="2600" b="1" dirty="0">
                <a:effectLst/>
              </a:rPr>
              <a:t>Passo 1/12: A composição da equipa e os </a:t>
            </a:r>
            <a:r>
              <a:rPr lang="pt-BR" sz="2600" b="1" dirty="0" err="1">
                <a:effectLst/>
              </a:rPr>
              <a:t>desinfectantes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607" y="1474071"/>
            <a:ext cx="5704764" cy="4031873"/>
          </a:xfrm>
          <a:noFill/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As </a:t>
            </a:r>
            <a:r>
              <a:rPr lang="en-US" sz="2400" dirty="0" err="1" smtClean="0">
                <a:solidFill>
                  <a:schemeClr val="tx1"/>
                </a:solidFill>
              </a:rPr>
              <a:t>soluções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desinfectantes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/>
              <a:t>devem</a:t>
            </a:r>
            <a:r>
              <a:rPr lang="en-US" sz="2400" dirty="0" smtClean="0"/>
              <a:t>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preparadas</a:t>
            </a:r>
            <a:r>
              <a:rPr lang="en-US" sz="2400" dirty="0" smtClean="0"/>
              <a:t> no </a:t>
            </a:r>
            <a:r>
              <a:rPr lang="en-US" sz="2400" dirty="0" err="1" smtClean="0"/>
              <a:t>próprio</a:t>
            </a:r>
            <a:r>
              <a:rPr lang="en-US" sz="2400" dirty="0" smtClean="0"/>
              <a:t> </a:t>
            </a:r>
            <a:r>
              <a:rPr lang="en-US" sz="2400" dirty="0" err="1" smtClean="0"/>
              <a:t>dia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</a:p>
          <a:p>
            <a:pPr marL="0" indent="0" eaLnBrk="1" hangingPunct="1">
              <a:spcBef>
                <a:spcPts val="600"/>
              </a:spcBef>
              <a:spcAft>
                <a:spcPts val="600"/>
              </a:spcAft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/>
              <a:t>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cloro</a:t>
            </a:r>
            <a:r>
              <a:rPr lang="en-US" sz="2400" dirty="0" smtClean="0"/>
              <a:t> a 0,05</a:t>
            </a:r>
            <a:r>
              <a:rPr lang="en-US" sz="2400" dirty="0"/>
              <a:t>% </a:t>
            </a:r>
            <a:r>
              <a:rPr lang="en-US" sz="2400" dirty="0" smtClean="0"/>
              <a:t>para a </a:t>
            </a:r>
            <a:r>
              <a:rPr lang="en-US" sz="2400" dirty="0" err="1" smtClean="0"/>
              <a:t>higinene</a:t>
            </a:r>
            <a:r>
              <a:rPr lang="en-US" sz="2400" dirty="0" smtClean="0"/>
              <a:t> das </a:t>
            </a:r>
            <a:r>
              <a:rPr lang="en-US" sz="2400" dirty="0" err="1" smtClean="0"/>
              <a:t>mãos</a:t>
            </a:r>
            <a:endParaRPr lang="en-US" sz="2400" dirty="0" smtClean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 smtClean="0"/>
              <a:t>Solução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cloro</a:t>
            </a:r>
            <a:r>
              <a:rPr lang="en-US" sz="2400" dirty="0" smtClean="0"/>
              <a:t> a 0,5</a:t>
            </a:r>
            <a:r>
              <a:rPr lang="en-US" sz="2400" dirty="0"/>
              <a:t>% </a:t>
            </a:r>
            <a:r>
              <a:rPr lang="en-US" sz="2400" dirty="0" smtClean="0"/>
              <a:t>para </a:t>
            </a:r>
            <a:r>
              <a:rPr lang="en-US" sz="2400" dirty="0" err="1" smtClean="0"/>
              <a:t>desinfectar</a:t>
            </a:r>
            <a:r>
              <a:rPr lang="en-US" sz="2400" dirty="0" smtClean="0"/>
              <a:t> </a:t>
            </a:r>
            <a:r>
              <a:rPr lang="en-US" sz="2400" dirty="0" err="1" smtClean="0"/>
              <a:t>os</a:t>
            </a:r>
            <a:r>
              <a:rPr lang="en-US" sz="2400" dirty="0" smtClean="0"/>
              <a:t> </a:t>
            </a:r>
            <a:r>
              <a:rPr lang="en-US" sz="2400" dirty="0" err="1" smtClean="0"/>
              <a:t>objectos</a:t>
            </a:r>
            <a:r>
              <a:rPr lang="en-US" sz="2400" dirty="0" smtClean="0"/>
              <a:t> e </a:t>
            </a:r>
            <a:r>
              <a:rPr lang="en-US" sz="2400" dirty="0" err="1" smtClean="0"/>
              <a:t>superfícies</a:t>
            </a:r>
            <a:endParaRPr lang="en-US" sz="2400" dirty="0"/>
          </a:p>
        </p:txBody>
      </p:sp>
      <p:pic>
        <p:nvPicPr>
          <p:cNvPr id="4" name="Picture 2" descr="D:\@A-Datas130203\1 EBOLA\@Ebola Marburg SOPs\Protocole Enterrements\BackS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88" y="3061614"/>
            <a:ext cx="2041805" cy="301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@A-Datas130203\1 EBOLA\@Ebola Marburg SOPs\Protocole Enterrements\HanSpray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94" y="1702021"/>
            <a:ext cx="878404" cy="139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6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effectLst/>
              </a:rPr>
              <a:t> </a:t>
            </a:r>
            <a:r>
              <a:rPr lang="pt-BR" sz="2600" b="1" dirty="0">
                <a:effectLst/>
              </a:rPr>
              <a:t>O enterro seguro dos doentes com </a:t>
            </a:r>
            <a:r>
              <a:rPr lang="pt-BR" sz="2600" b="1" dirty="0" err="1">
                <a:effectLst/>
              </a:rPr>
              <a:t>Ébola</a:t>
            </a:r>
            <a:r>
              <a:rPr lang="pt-BR" sz="2600" b="1" dirty="0">
                <a:effectLst/>
              </a:rPr>
              <a:t> em 12 passos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487" y="906821"/>
            <a:ext cx="8593092" cy="4862870"/>
          </a:xfrm>
          <a:noFill/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A OMS desenvolveu um protocolo de informação sobre a gestão segura dos cadáveres e o enterro seguro de doentes que faleceram devido a doença confirmada ou suspeita por vírus </a:t>
            </a:r>
            <a:r>
              <a:rPr lang="pt-BR" sz="2000" dirty="0" err="1"/>
              <a:t>Ébola</a:t>
            </a:r>
            <a:r>
              <a:rPr lang="pt-BR" sz="2000" dirty="0"/>
              <a:t>.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Foram identificados doze (12) passos que descrevem as diferentes fases pelas quais as equipas de Gestão de Cadáveres (</a:t>
            </a:r>
            <a:r>
              <a:rPr lang="pt-BR" sz="2000" dirty="0" err="1"/>
              <a:t>GC</a:t>
            </a:r>
            <a:r>
              <a:rPr lang="pt-BR" sz="2000" dirty="0"/>
              <a:t>) têm de passar para garantir enterros seguros.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Esses passos baseiam-se em experiências testadas no terreno.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Deve-se restringir ao mínimo possível o manuseamento dos restos mortais humanos.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Ter sempre em consideração os aspectos culturais e religiosos. 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pt-BR" sz="2000" dirty="0"/>
              <a:t>Apenas pessoal formado deve manusear restos mortais durante o surto.</a:t>
            </a:r>
          </a:p>
        </p:txBody>
      </p:sp>
    </p:spTree>
    <p:extLst>
      <p:ext uri="{BB962C8B-B14F-4D97-AF65-F5344CB8AC3E}">
        <p14:creationId xmlns:p14="http://schemas.microsoft.com/office/powerpoint/2010/main" val="389061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4550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b="1" dirty="0">
                <a:effectLst/>
              </a:rPr>
              <a:t> </a:t>
            </a:r>
            <a:r>
              <a:rPr lang="pt-BR" sz="2600" b="1" dirty="0">
                <a:effectLst/>
              </a:rPr>
              <a:t>O enterro seguro dos doentes com </a:t>
            </a:r>
            <a:r>
              <a:rPr lang="pt-BR" sz="2600" b="1" dirty="0" err="1">
                <a:effectLst/>
              </a:rPr>
              <a:t>Ébola</a:t>
            </a:r>
            <a:r>
              <a:rPr lang="pt-BR" sz="2600" b="1" dirty="0">
                <a:effectLst/>
              </a:rPr>
              <a:t> em 12 passos</a:t>
            </a:r>
            <a:endParaRPr lang="en-US" sz="2600" b="1" noProof="0" dirty="0" smtClean="0">
              <a:effectLst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5195" y="883671"/>
            <a:ext cx="8796759" cy="5301451"/>
          </a:xfrm>
          <a:noFill/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1: Antes da partida: composição da equipa e preparação dos </a:t>
            </a:r>
            <a:r>
              <a:rPr lang="pt-BR" sz="1600" dirty="0" err="1"/>
              <a:t>desinfectantes</a:t>
            </a:r>
            <a:endParaRPr lang="pt-BR" sz="1600" dirty="0"/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2: Reunir todo o equipamento necessário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3: Chegada à casa o doente falecido: preparar o enterro com a família e avaliar os riscos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4: Vestir todo o Equipamento de </a:t>
            </a:r>
            <a:r>
              <a:rPr lang="pt-BR" sz="1600" dirty="0" err="1"/>
              <a:t>Protecção</a:t>
            </a:r>
            <a:r>
              <a:rPr lang="pt-BR" sz="1600" dirty="0"/>
              <a:t> Individual (</a:t>
            </a:r>
            <a:r>
              <a:rPr lang="pt-BR" sz="1600" dirty="0" err="1"/>
              <a:t>EPI</a:t>
            </a:r>
            <a:r>
              <a:rPr lang="pt-BR" sz="1600" dirty="0"/>
              <a:t>)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5: Colocação do corpo no saco para cadáveres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6: Colocação do saco contendo o cadáver no caixão, quando </a:t>
            </a:r>
            <a:r>
              <a:rPr lang="pt-BR" sz="1600" dirty="0" smtClean="0"/>
              <a:t>apropriado </a:t>
            </a:r>
            <a:r>
              <a:rPr lang="pt-BR" sz="1600" dirty="0"/>
              <a:t>do ponto de vista cultural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7: </a:t>
            </a:r>
            <a:r>
              <a:rPr lang="pt-BR" sz="1600" dirty="0" err="1"/>
              <a:t>Desinfectar</a:t>
            </a:r>
            <a:r>
              <a:rPr lang="pt-BR" sz="1600" dirty="0"/>
              <a:t> o ambiente doméstico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8: Retirar o </a:t>
            </a:r>
            <a:r>
              <a:rPr lang="pt-BR" sz="1600" dirty="0" err="1"/>
              <a:t>EPI</a:t>
            </a:r>
            <a:r>
              <a:rPr lang="pt-BR" sz="1600" dirty="0"/>
              <a:t>, gerir os resíduos e </a:t>
            </a:r>
            <a:r>
              <a:rPr lang="pt-BR" sz="1600" dirty="0" err="1"/>
              <a:t>desinfectar</a:t>
            </a:r>
            <a:r>
              <a:rPr lang="pt-BR" sz="1600" dirty="0"/>
              <a:t> as mãos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9: Transportar o caixão ou o saco contendo o cadáver para o cemitério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10: Enterro no cemitério: colocação do caixão ou do saco contendo o cadáver na cova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11: Enterro no cemitério: envolver a comunidade nas orações pois ajuda a dissipar a tensão e gera um momento de paz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pt-BR" sz="1600" dirty="0"/>
              <a:t>Passo 12: Regresso ao hospital</a:t>
            </a:r>
          </a:p>
        </p:txBody>
      </p:sp>
    </p:spTree>
    <p:extLst>
      <p:ext uri="{BB962C8B-B14F-4D97-AF65-F5344CB8AC3E}">
        <p14:creationId xmlns:p14="http://schemas.microsoft.com/office/powerpoint/2010/main" val="15830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03579" y="1368925"/>
            <a:ext cx="8385777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686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Contribuiram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apresentação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os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seguintes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peritos</a:t>
            </a:r>
            <a:r>
              <a:rPr lang="fr-F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ICRC (Comité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Internacional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da Cruz Vermelha): Stephen Cordner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Antropólogos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consultores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Alain Epelboin, Pat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Omidian</a:t>
            </a:r>
            <a:endParaRPr lang="fr-FR" sz="20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Prevenção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Controlo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das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Infecções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Sergey Eremin, Cota Vallenas-Bejar-de-Villar, Carmen Pessoa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logística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(ARO): Francis Mulemba, Kamel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Ait-Iklef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, Jean-Christophe Azé, José Rovira,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Equipa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responsável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pelas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Doenças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Zoonóticas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Emergentes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fr-FR" sz="20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Epidémicas</a:t>
            </a:r>
            <a:r>
              <a:rPr lang="en-US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: Dhamari Naidoo, </a:t>
            </a:r>
            <a:r>
              <a:rPr lang="fr-FR" sz="20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Pierre Formenty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noProof="0" dirty="0" err="1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Agradecimentos</a:t>
            </a:r>
            <a:endParaRPr lang="en-US" sz="4800" b="1" noProof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03580" y="876440"/>
            <a:ext cx="7977812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alpha val="76862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fr-FR" sz="6600" b="1" dirty="0" err="1" smtClean="0">
                <a:latin typeface="+mj-lt"/>
              </a:rPr>
              <a:t>Obrigado</a:t>
            </a:r>
            <a:r>
              <a:rPr lang="fr-FR" sz="6600" b="1" dirty="0" smtClean="0">
                <a:latin typeface="+mj-lt"/>
              </a:rPr>
              <a:t>!</a:t>
            </a:r>
          </a:p>
          <a:p>
            <a:pPr algn="ctr"/>
            <a:endParaRPr lang="fr-FR" sz="4800" b="1" dirty="0" smtClean="0">
              <a:latin typeface="+mj-lt"/>
            </a:endParaRPr>
          </a:p>
          <a:p>
            <a:pPr algn="ctr"/>
            <a:r>
              <a:rPr lang="en-US" sz="4000" b="0" dirty="0" err="1" smtClean="0">
                <a:latin typeface="+mj-lt"/>
              </a:rPr>
              <a:t>Envie</a:t>
            </a:r>
            <a:r>
              <a:rPr lang="en-US" sz="4000" b="0" dirty="0" smtClean="0">
                <a:latin typeface="+mj-lt"/>
              </a:rPr>
              <a:t> </a:t>
            </a:r>
            <a:r>
              <a:rPr lang="en-US" sz="4000" b="0" dirty="0" err="1" smtClean="0">
                <a:latin typeface="+mj-lt"/>
              </a:rPr>
              <a:t>os</a:t>
            </a:r>
            <a:r>
              <a:rPr lang="en-US" sz="4000" b="0" dirty="0" smtClean="0">
                <a:latin typeface="+mj-lt"/>
              </a:rPr>
              <a:t> </a:t>
            </a:r>
            <a:r>
              <a:rPr lang="en-US" sz="4000" b="0" dirty="0" err="1" smtClean="0">
                <a:latin typeface="+mj-lt"/>
              </a:rPr>
              <a:t>seus</a:t>
            </a:r>
            <a:r>
              <a:rPr lang="en-US" sz="4000" b="0" dirty="0" smtClean="0">
                <a:latin typeface="+mj-lt"/>
              </a:rPr>
              <a:t> </a:t>
            </a:r>
            <a:r>
              <a:rPr lang="en-US" sz="4000" b="0" dirty="0" err="1" smtClean="0">
                <a:latin typeface="+mj-lt"/>
              </a:rPr>
              <a:t>comentários</a:t>
            </a:r>
            <a:r>
              <a:rPr lang="en-US" sz="4000" b="0" dirty="0" smtClean="0">
                <a:latin typeface="+mj-lt"/>
              </a:rPr>
              <a:t>, </a:t>
            </a:r>
            <a:r>
              <a:rPr lang="en-US" sz="4000" b="0" dirty="0" err="1" smtClean="0">
                <a:latin typeface="+mj-lt"/>
              </a:rPr>
              <a:t>sugestões</a:t>
            </a:r>
            <a:r>
              <a:rPr lang="en-US" sz="4000" b="0" dirty="0" smtClean="0">
                <a:latin typeface="+mj-lt"/>
              </a:rPr>
              <a:t> e </a:t>
            </a:r>
            <a:r>
              <a:rPr lang="en-US" sz="4000" b="0" dirty="0" err="1" smtClean="0">
                <a:latin typeface="+mj-lt"/>
              </a:rPr>
              <a:t>correcções</a:t>
            </a:r>
            <a:r>
              <a:rPr lang="en-US" sz="4000" b="0" dirty="0" smtClean="0">
                <a:latin typeface="+mj-lt"/>
              </a:rPr>
              <a:t> </a:t>
            </a:r>
            <a:r>
              <a:rPr lang="en-US" sz="4000" b="0" dirty="0" err="1" smtClean="0">
                <a:latin typeface="+mj-lt"/>
              </a:rPr>
              <a:t>por</a:t>
            </a:r>
            <a:r>
              <a:rPr lang="en-US" sz="4000" b="0" dirty="0" smtClean="0">
                <a:latin typeface="+mj-lt"/>
              </a:rPr>
              <a:t> email para:</a:t>
            </a:r>
            <a:endParaRPr lang="fr-FR" sz="4000" b="0" dirty="0" smtClean="0">
              <a:latin typeface="+mj-lt"/>
            </a:endParaRPr>
          </a:p>
          <a:p>
            <a:pPr algn="ctr"/>
            <a:endParaRPr lang="fr-FR" sz="4000" b="1" dirty="0" smtClean="0">
              <a:latin typeface="+mj-lt"/>
            </a:endParaRPr>
          </a:p>
          <a:p>
            <a:pPr algn="ctr"/>
            <a:r>
              <a:rPr lang="fr-FR" sz="4000" dirty="0" smtClean="0">
                <a:latin typeface="+mj-lt"/>
              </a:rPr>
              <a:t>formentyp</a:t>
            </a:r>
            <a:r>
              <a:rPr lang="fr-FR" sz="4000" b="1" dirty="0" smtClean="0">
                <a:latin typeface="+mj-lt"/>
              </a:rPr>
              <a:t>@who.int</a:t>
            </a:r>
            <a:endParaRPr lang="fr-FR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489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econd2">
  <a:themeElements>
    <a:clrScheme name="2_second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econd2">
      <a:majorFont>
        <a:latin typeface="Arial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2_second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cond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econd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cond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cond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cond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econd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14485</TotalTime>
  <Words>7056</Words>
  <Application>Microsoft Office PowerPoint</Application>
  <PresentationFormat>On-screen Show (4:3)</PresentationFormat>
  <Paragraphs>681</Paragraphs>
  <Slides>93</Slides>
  <Notes>89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2_second2</vt:lpstr>
      <vt:lpstr>Como realizar, de forma segura, o enterro de doentes que faleceram devido a doença suspeita ou confirmada por vírus Marburgo ou Ébola: acções de proximidade.</vt:lpstr>
      <vt:lpstr>PowerPoint Presentation</vt:lpstr>
      <vt:lpstr> O enterro seguro dos doentes com Ébola em 12 passos</vt:lpstr>
      <vt:lpstr> Enterro seguro dos doentes com Ébola em 12 passos</vt:lpstr>
      <vt:lpstr>PowerPoint Presentation</vt:lpstr>
      <vt:lpstr>PowerPoint Presentation</vt:lpstr>
      <vt:lpstr>Passo 1/12: A composição da equipa e os desinfectantes</vt:lpstr>
      <vt:lpstr>Passo 1/12: A composição da equipa e os desinfectantes</vt:lpstr>
      <vt:lpstr>Passo 1/12: A composição da equipa e os desinfectantes</vt:lpstr>
      <vt:lpstr>PowerPoint Presentation</vt:lpstr>
      <vt:lpstr>Passo 2/12: Reunir todo o equipamento necessário</vt:lpstr>
      <vt:lpstr>Passo 2/12: Reunir todo o equipamento necessário</vt:lpstr>
      <vt:lpstr>Passo 2/12: Reunir todo o equipamento necessário</vt:lpstr>
      <vt:lpstr>Passo 2/12: Reunir todo o equipamento necessário</vt:lpstr>
      <vt:lpstr>Passo 2/12: Reunir todo o equipamento necessário</vt:lpstr>
      <vt:lpstr>Passo 2/12: Reunir todo o equipamento necessário</vt:lpstr>
      <vt:lpstr>Passo 2/12: Reunir todo o equipamento necessário</vt:lpstr>
      <vt:lpstr>PowerPoint Presentation</vt:lpstr>
      <vt:lpstr>Passo 3/12: Chegada: conversa com a família</vt:lpstr>
      <vt:lpstr>Step 3/12: Chegada: conversa com a família</vt:lpstr>
      <vt:lpstr>Passo 3/12: Chegada: conversa com a família</vt:lpstr>
      <vt:lpstr>Passo 3/12: Chegada: conversa com a família</vt:lpstr>
      <vt:lpstr>PowerPoint Presentation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Passo 4/12: Vestir todo o EPI</vt:lpstr>
      <vt:lpstr>PowerPoint Presentation</vt:lpstr>
      <vt:lpstr>PowerPoint Presentation</vt:lpstr>
      <vt:lpstr>PowerPoint Presentation</vt:lpstr>
      <vt:lpstr>Passo 5/12: Colocação do corpo no saco para cadáveres </vt:lpstr>
      <vt:lpstr>Passo 5/12: Colocação do corpo no saco para cadáveres</vt:lpstr>
      <vt:lpstr>Passo 5/12: Colocação do corpo no saco para cadáveres</vt:lpstr>
      <vt:lpstr>Passo 5/12: Colocação do corpo no saco para cadáveres</vt:lpstr>
      <vt:lpstr>PowerPoint Presentation</vt:lpstr>
      <vt:lpstr>Passo 6/12: Colocação do saco contendo o cadáver no caixão</vt:lpstr>
      <vt:lpstr>Passo 6/12: Colocação do saco contendo o cadáver no caixão</vt:lpstr>
      <vt:lpstr>Passo 6/12: Colocação do saco contendo o cadáver no caixão</vt:lpstr>
      <vt:lpstr>Passo 6/12: Colocação do saco contendo o cadáver no caixão</vt:lpstr>
      <vt:lpstr>PowerPoint Presentation</vt:lpstr>
      <vt:lpstr>Passo 7/12: Desinfectar o ambiente doméstico</vt:lpstr>
      <vt:lpstr>Passo 7/12: Desinfectar o ambiente doméstico</vt:lpstr>
      <vt:lpstr>Passo 7/12: Desinfectar o ambiente doméstico</vt:lpstr>
      <vt:lpstr>Passo 7/12: Desinfectar o ambiente doméstico</vt:lpstr>
      <vt:lpstr>Passo 7/12: Desinfectar o ambiente doméstico</vt:lpstr>
      <vt:lpstr>PowerPoint Presentation</vt:lpstr>
      <vt:lpstr> O enterro seguro dos doentes com Ébola em 12 passos</vt:lpstr>
      <vt:lpstr> O enterro seguro dos doentes com Ébola em 12 passos</vt:lpstr>
      <vt:lpstr>PowerPoint Presentation</vt:lpstr>
      <vt:lpstr>PowerPoint Presentation</vt:lpstr>
      <vt:lpstr>Passo 8/12: Retirar o EPI e gerir os resíduos</vt:lpstr>
      <vt:lpstr>Passo 8/12: Retirar o EPI e gerir os resíduos</vt:lpstr>
      <vt:lpstr>Passo 8/12: Retirar o EPI e gerir os resíduos</vt:lpstr>
      <vt:lpstr>Passo 8/12: Retirar o EPI e gerir os resíduos</vt:lpstr>
      <vt:lpstr>Passo 8/12: Retirar o EPI e gerir os resíduos</vt:lpstr>
      <vt:lpstr>Passo 8/12: Retirar o EPI e gerir os resíduos</vt:lpstr>
      <vt:lpstr>Passo 8/12: Retirar o EPI e gerir os resíduos</vt:lpstr>
      <vt:lpstr>Passo 8/12: Retirar o EPI e gerir os resíduos</vt:lpstr>
      <vt:lpstr>PowerPoint Presentation</vt:lpstr>
      <vt:lpstr>Passo 9/12: Transportar o caixão ou o saco contendo o cadáver para o cemitério</vt:lpstr>
      <vt:lpstr>Passo 9/12: Transportar o caixão ou o saco contendo o cadáver para o cemitério</vt:lpstr>
      <vt:lpstr>Passo 9/12: Transportar o caixão ou o saco contendo o cadáver para o cemitério</vt:lpstr>
      <vt:lpstr>Passo 9/12: Transportar o caixão ou o saco contendo o cadáver para o cemitério</vt:lpstr>
      <vt:lpstr>Passo 9/12: Transportar o caixão ou o saco contendo o cadáver para o cemitério</vt:lpstr>
      <vt:lpstr>Passo 9/12: Transportar o caixão ou o saco contendo o cadáver para o cemitério</vt:lpstr>
      <vt:lpstr>PowerPoint Presentation</vt:lpstr>
      <vt:lpstr>Passo 10/12: No cemitério, colocar o caixão na cova</vt:lpstr>
      <vt:lpstr>Passo 10/12: No cemitério, colocar o caixão na cova</vt:lpstr>
      <vt:lpstr>Passo 10/12: No cemitério, colocar o caixão na cova</vt:lpstr>
      <vt:lpstr>Passo 10/12: No cemitério, colocar o caixão na cova</vt:lpstr>
      <vt:lpstr>PowerPoint Presentation</vt:lpstr>
      <vt:lpstr>Passo 11/12: No cemitério, envolver a comunidade</vt:lpstr>
      <vt:lpstr>Passo 11/12: No cemitério, envolver a comunidade</vt:lpstr>
      <vt:lpstr>Passo 11/12: No cemitério, envolver a comunidade</vt:lpstr>
      <vt:lpstr>Passo 11/12: No cemitério, envolver a comunidade</vt:lpstr>
      <vt:lpstr>PowerPoint Presentation</vt:lpstr>
      <vt:lpstr>Passo 12/12: Regresso ao hospital ou à sede</vt:lpstr>
      <vt:lpstr>Passo 12/12: Regresso ao hospital ou à sede</vt:lpstr>
      <vt:lpstr>Passo 12/12: Regresso ao hospital ou à sede</vt:lpstr>
      <vt:lpstr>PowerPoint Presentation</vt:lpstr>
      <vt:lpstr> O enterro seguro dos doentes com Ébola em 12 passos</vt:lpstr>
      <vt:lpstr> O enterro seguro dos doentes com Ébola em 12 passos</vt:lpstr>
      <vt:lpstr>Agradecimentos</vt:lpstr>
      <vt:lpstr>PowerPoint Presentation</vt:lpstr>
    </vt:vector>
  </TitlesOfParts>
  <Company>World Health Organisation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Synergy</dc:creator>
  <cp:lastModifiedBy>Koria, Ms. Viviane - bzv</cp:lastModifiedBy>
  <cp:revision>917</cp:revision>
  <cp:lastPrinted>2014-03-04T13:52:41Z</cp:lastPrinted>
  <dcterms:created xsi:type="dcterms:W3CDTF">2002-10-05T13:45:11Z</dcterms:created>
  <dcterms:modified xsi:type="dcterms:W3CDTF">2014-12-05T07:35:21Z</dcterms:modified>
</cp:coreProperties>
</file>