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57"/>
  </p:notesMasterIdLst>
  <p:sldIdLst>
    <p:sldId id="366" r:id="rId2"/>
    <p:sldId id="426" r:id="rId3"/>
    <p:sldId id="427" r:id="rId4"/>
    <p:sldId id="367" r:id="rId5"/>
    <p:sldId id="368" r:id="rId6"/>
    <p:sldId id="398" r:id="rId7"/>
    <p:sldId id="392" r:id="rId8"/>
    <p:sldId id="393" r:id="rId9"/>
    <p:sldId id="390" r:id="rId10"/>
    <p:sldId id="394" r:id="rId11"/>
    <p:sldId id="369" r:id="rId12"/>
    <p:sldId id="399" r:id="rId13"/>
    <p:sldId id="370" r:id="rId14"/>
    <p:sldId id="395" r:id="rId15"/>
    <p:sldId id="396" r:id="rId16"/>
    <p:sldId id="371" r:id="rId17"/>
    <p:sldId id="391" r:id="rId18"/>
    <p:sldId id="372" r:id="rId19"/>
    <p:sldId id="397" r:id="rId20"/>
    <p:sldId id="373" r:id="rId21"/>
    <p:sldId id="388" r:id="rId22"/>
    <p:sldId id="374" r:id="rId23"/>
    <p:sldId id="376" r:id="rId24"/>
    <p:sldId id="387" r:id="rId25"/>
    <p:sldId id="428" r:id="rId26"/>
    <p:sldId id="379" r:id="rId27"/>
    <p:sldId id="378" r:id="rId28"/>
    <p:sldId id="389" r:id="rId29"/>
    <p:sldId id="382" r:id="rId30"/>
    <p:sldId id="400" r:id="rId31"/>
    <p:sldId id="402" r:id="rId32"/>
    <p:sldId id="401"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8" r:id="rId47"/>
    <p:sldId id="416" r:id="rId48"/>
    <p:sldId id="417" r:id="rId49"/>
    <p:sldId id="419" r:id="rId50"/>
    <p:sldId id="420" r:id="rId51"/>
    <p:sldId id="421" r:id="rId52"/>
    <p:sldId id="422" r:id="rId53"/>
    <p:sldId id="423" r:id="rId54"/>
    <p:sldId id="424" r:id="rId55"/>
    <p:sldId id="42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110" d="100"/>
          <a:sy n="110" d="100"/>
        </p:scale>
        <p:origin x="1674" y="84"/>
      </p:cViewPr>
      <p:guideLst>
        <p:guide orient="horz" pos="2160"/>
        <p:guide pos="2880"/>
      </p:guideLst>
    </p:cSldViewPr>
  </p:slideViewPr>
  <p:notesTextViewPr>
    <p:cViewPr>
      <p:scale>
        <a:sx n="1" d="1"/>
        <a:sy n="1" d="1"/>
      </p:scale>
      <p:origin x="0" y="0"/>
    </p:cViewPr>
  </p:notesTextViewPr>
  <p:sorterViewPr>
    <p:cViewPr>
      <p:scale>
        <a:sx n="83" d="100"/>
        <a:sy n="8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5C6E5-4B97-4D28-9221-8F88CC7B3F19}" type="datetimeFigureOut">
              <a:rPr lang="en-US" smtClean="0"/>
              <a:pPr/>
              <a:t>11/29/2014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3F091-85D2-467E-92A4-E7C423CC23C3}" type="slidenum">
              <a:rPr lang="en-US" smtClean="0"/>
              <a:pPr/>
              <a:t>‹nº›</a:t>
            </a:fld>
            <a:endParaRPr lang="en-US"/>
          </a:p>
        </p:txBody>
      </p:sp>
    </p:spTree>
    <p:extLst>
      <p:ext uri="{BB962C8B-B14F-4D97-AF65-F5344CB8AC3E}">
        <p14:creationId xmlns:p14="http://schemas.microsoft.com/office/powerpoint/2010/main" val="101649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Times New Roman" pitchFamily="18" charset="0"/>
              </a:defRPr>
            </a:lvl1pPr>
            <a:lvl2pPr marL="742950" indent="-285750" defTabSz="933450" eaLnBrk="0" hangingPunct="0">
              <a:defRPr sz="2400">
                <a:solidFill>
                  <a:schemeClr val="tx1"/>
                </a:solidFill>
                <a:latin typeface="Times New Roman" pitchFamily="18" charset="0"/>
              </a:defRPr>
            </a:lvl2pPr>
            <a:lvl3pPr marL="1143000" indent="-228600" defTabSz="933450" eaLnBrk="0" hangingPunct="0">
              <a:defRPr sz="2400">
                <a:solidFill>
                  <a:schemeClr val="tx1"/>
                </a:solidFill>
                <a:latin typeface="Times New Roman" pitchFamily="18" charset="0"/>
              </a:defRPr>
            </a:lvl3pPr>
            <a:lvl4pPr marL="1600200" indent="-228600" defTabSz="933450" eaLnBrk="0" hangingPunct="0">
              <a:defRPr sz="2400">
                <a:solidFill>
                  <a:schemeClr val="tx1"/>
                </a:solidFill>
                <a:latin typeface="Times New Roman" pitchFamily="18" charset="0"/>
              </a:defRPr>
            </a:lvl4pPr>
            <a:lvl5pPr marL="2057400" indent="-228600" defTabSz="933450" eaLnBrk="0" hangingPunct="0">
              <a:defRPr sz="2400">
                <a:solidFill>
                  <a:schemeClr val="tx1"/>
                </a:solidFill>
                <a:latin typeface="Times New Roman" pitchFamily="18" charset="0"/>
              </a:defRPr>
            </a:lvl5pPr>
            <a:lvl6pPr marL="2514600" indent="-228600" defTabSz="933450" eaLnBrk="0" fontAlgn="base" hangingPunct="0">
              <a:spcBef>
                <a:spcPct val="0"/>
              </a:spcBef>
              <a:spcAft>
                <a:spcPct val="0"/>
              </a:spcAft>
              <a:defRPr sz="2400">
                <a:solidFill>
                  <a:schemeClr val="tx1"/>
                </a:solidFill>
                <a:latin typeface="Times New Roman" pitchFamily="18" charset="0"/>
              </a:defRPr>
            </a:lvl6pPr>
            <a:lvl7pPr marL="2971800" indent="-228600" defTabSz="933450" eaLnBrk="0" fontAlgn="base" hangingPunct="0">
              <a:spcBef>
                <a:spcPct val="0"/>
              </a:spcBef>
              <a:spcAft>
                <a:spcPct val="0"/>
              </a:spcAft>
              <a:defRPr sz="2400">
                <a:solidFill>
                  <a:schemeClr val="tx1"/>
                </a:solidFill>
                <a:latin typeface="Times New Roman" pitchFamily="18" charset="0"/>
              </a:defRPr>
            </a:lvl7pPr>
            <a:lvl8pPr marL="3429000" indent="-228600" defTabSz="933450" eaLnBrk="0" fontAlgn="base" hangingPunct="0">
              <a:spcBef>
                <a:spcPct val="0"/>
              </a:spcBef>
              <a:spcAft>
                <a:spcPct val="0"/>
              </a:spcAft>
              <a:defRPr sz="2400">
                <a:solidFill>
                  <a:schemeClr val="tx1"/>
                </a:solidFill>
                <a:latin typeface="Times New Roman" pitchFamily="18" charset="0"/>
              </a:defRPr>
            </a:lvl8pPr>
            <a:lvl9pPr marL="3886200" indent="-228600" defTabSz="933450" eaLnBrk="0" fontAlgn="base" hangingPunct="0">
              <a:spcBef>
                <a:spcPct val="0"/>
              </a:spcBef>
              <a:spcAft>
                <a:spcPct val="0"/>
              </a:spcAft>
              <a:defRPr sz="2400">
                <a:solidFill>
                  <a:schemeClr val="tx1"/>
                </a:solidFill>
                <a:latin typeface="Times New Roman" pitchFamily="18" charset="0"/>
              </a:defRPr>
            </a:lvl9pPr>
          </a:lstStyle>
          <a:p>
            <a:pPr eaLnBrk="1" hangingPunct="1"/>
            <a:fld id="{0D3D8153-28B3-4269-9FA2-98B374231E4E}" type="slidenum">
              <a:rPr lang="en-US" sz="1200" smtClean="0"/>
              <a:pPr eaLnBrk="1" hangingPunct="1"/>
              <a:t>7</a:t>
            </a:fld>
            <a:endParaRPr lang="en-US" sz="1200" smtClean="0"/>
          </a:p>
        </p:txBody>
      </p:sp>
    </p:spTree>
    <p:extLst>
      <p:ext uri="{BB962C8B-B14F-4D97-AF65-F5344CB8AC3E}">
        <p14:creationId xmlns:p14="http://schemas.microsoft.com/office/powerpoint/2010/main" val="305148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06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D70080-37D9-43DC-9F86-1212BF035D36}" type="slidenum">
              <a:rPr lang="en-US" altLang="en-US">
                <a:cs typeface="Arial" panose="020B0604020202020204" pitchFamily="34" charset="0"/>
              </a:rPr>
              <a:pPr>
                <a:spcBef>
                  <a:spcPct val="0"/>
                </a:spcBef>
              </a:pPr>
              <a:t>29</a:t>
            </a:fld>
            <a:endParaRPr lang="en-US" altLang="en-US">
              <a:cs typeface="Arial" panose="020B0604020202020204" pitchFamily="34" charset="0"/>
            </a:endParaRPr>
          </a:p>
        </p:txBody>
      </p:sp>
    </p:spTree>
    <p:extLst>
      <p:ext uri="{BB962C8B-B14F-4D97-AF65-F5344CB8AC3E}">
        <p14:creationId xmlns:p14="http://schemas.microsoft.com/office/powerpoint/2010/main" val="315971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33FA70-ABEB-48A9-BA7F-DF0E9E2FC206}" type="slidenum">
              <a:rPr lang="en-US" altLang="en-US" smtClean="0"/>
              <a:pPr eaLnBrk="1" hangingPunct="1">
                <a:spcBef>
                  <a:spcPct val="0"/>
                </a:spcBef>
              </a:pPr>
              <a:t>30</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2783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464" y="8684460"/>
            <a:ext cx="2970470" cy="45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30" tIns="38966" rIns="77930" bIns="38966" anchor="b"/>
          <a:lstStyle>
            <a:lvl1pPr defTabSz="808038">
              <a:defRPr sz="1700">
                <a:solidFill>
                  <a:schemeClr val="tx1"/>
                </a:solidFill>
                <a:latin typeface="Times New Roman" pitchFamily="18" charset="0"/>
                <a:cs typeface="Arial" charset="0"/>
              </a:defRPr>
            </a:lvl1pPr>
            <a:lvl2pPr marL="742950" indent="-285750" defTabSz="808038">
              <a:defRPr sz="1700">
                <a:solidFill>
                  <a:schemeClr val="tx1"/>
                </a:solidFill>
                <a:latin typeface="Times New Roman" pitchFamily="18" charset="0"/>
                <a:cs typeface="Arial" charset="0"/>
              </a:defRPr>
            </a:lvl2pPr>
            <a:lvl3pPr marL="1143000" indent="-228600" defTabSz="808038">
              <a:defRPr sz="1700">
                <a:solidFill>
                  <a:schemeClr val="tx1"/>
                </a:solidFill>
                <a:latin typeface="Times New Roman" pitchFamily="18" charset="0"/>
                <a:cs typeface="Arial" charset="0"/>
              </a:defRPr>
            </a:lvl3pPr>
            <a:lvl4pPr marL="1600200" indent="-228600" defTabSz="808038">
              <a:defRPr sz="1700">
                <a:solidFill>
                  <a:schemeClr val="tx1"/>
                </a:solidFill>
                <a:latin typeface="Times New Roman" pitchFamily="18" charset="0"/>
                <a:cs typeface="Arial" charset="0"/>
              </a:defRPr>
            </a:lvl4pPr>
            <a:lvl5pPr marL="2057400" indent="-228600" defTabSz="808038">
              <a:defRPr sz="1700">
                <a:solidFill>
                  <a:schemeClr val="tx1"/>
                </a:solidFill>
                <a:latin typeface="Times New Roman" pitchFamily="18" charset="0"/>
                <a:cs typeface="Arial" charset="0"/>
              </a:defRPr>
            </a:lvl5pPr>
            <a:lvl6pPr marL="2514600" indent="-228600" defTabSz="808038" eaLnBrk="0" fontAlgn="base" hangingPunct="0">
              <a:spcBef>
                <a:spcPct val="0"/>
              </a:spcBef>
              <a:spcAft>
                <a:spcPct val="0"/>
              </a:spcAft>
              <a:defRPr sz="1700">
                <a:solidFill>
                  <a:schemeClr val="tx1"/>
                </a:solidFill>
                <a:latin typeface="Times New Roman" pitchFamily="18" charset="0"/>
                <a:cs typeface="Arial" charset="0"/>
              </a:defRPr>
            </a:lvl6pPr>
            <a:lvl7pPr marL="2971800" indent="-228600" defTabSz="808038" eaLnBrk="0" fontAlgn="base" hangingPunct="0">
              <a:spcBef>
                <a:spcPct val="0"/>
              </a:spcBef>
              <a:spcAft>
                <a:spcPct val="0"/>
              </a:spcAft>
              <a:defRPr sz="1700">
                <a:solidFill>
                  <a:schemeClr val="tx1"/>
                </a:solidFill>
                <a:latin typeface="Times New Roman" pitchFamily="18" charset="0"/>
                <a:cs typeface="Arial" charset="0"/>
              </a:defRPr>
            </a:lvl7pPr>
            <a:lvl8pPr marL="3429000" indent="-228600" defTabSz="808038" eaLnBrk="0" fontAlgn="base" hangingPunct="0">
              <a:spcBef>
                <a:spcPct val="0"/>
              </a:spcBef>
              <a:spcAft>
                <a:spcPct val="0"/>
              </a:spcAft>
              <a:defRPr sz="1700">
                <a:solidFill>
                  <a:schemeClr val="tx1"/>
                </a:solidFill>
                <a:latin typeface="Times New Roman" pitchFamily="18" charset="0"/>
                <a:cs typeface="Arial" charset="0"/>
              </a:defRPr>
            </a:lvl8pPr>
            <a:lvl9pPr marL="3886200" indent="-228600" defTabSz="808038" eaLnBrk="0" fontAlgn="base" hangingPunct="0">
              <a:spcBef>
                <a:spcPct val="0"/>
              </a:spcBef>
              <a:spcAft>
                <a:spcPct val="0"/>
              </a:spcAft>
              <a:defRPr sz="1700">
                <a:solidFill>
                  <a:schemeClr val="tx1"/>
                </a:solidFill>
                <a:latin typeface="Times New Roman" pitchFamily="18" charset="0"/>
                <a:cs typeface="Arial" charset="0"/>
              </a:defRPr>
            </a:lvl9pPr>
          </a:lstStyle>
          <a:p>
            <a:pPr algn="r" eaLnBrk="1" hangingPunct="1"/>
            <a:fld id="{D07EBC93-6F68-405F-A6BD-68EF35843DA1}" type="slidenum">
              <a:rPr lang="en-US" sz="1000">
                <a:latin typeface="Arial" charset="0"/>
              </a:rPr>
              <a:pPr algn="r" eaLnBrk="1" hangingPunct="1"/>
              <a:t>8</a:t>
            </a:fld>
            <a:endParaRPr lang="en-US" sz="1000">
              <a:latin typeface="Arial" charset="0"/>
            </a:endParaRPr>
          </a:p>
        </p:txBody>
      </p:sp>
      <p:sp>
        <p:nvSpPr>
          <p:cNvPr id="130051" name="Rectangle 2"/>
          <p:cNvSpPr>
            <a:spLocks noGrp="1" noRot="1" noChangeAspect="1" noChangeArrowheads="1" noTextEdit="1"/>
          </p:cNvSpPr>
          <p:nvPr>
            <p:ph type="sldImg"/>
          </p:nvPr>
        </p:nvSpPr>
        <p:spPr>
          <a:xfrm>
            <a:off x="1144588" y="685800"/>
            <a:ext cx="4568825" cy="3427413"/>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dirty="0" smtClean="0"/>
              <a:t>Training notes:</a:t>
            </a:r>
          </a:p>
          <a:p>
            <a:pPr eaLnBrk="1" hangingPunct="1"/>
            <a:r>
              <a:rPr lang="en-GB" b="1" dirty="0" smtClean="0"/>
              <a:t>Hand hygiene is very important to help prevent the spread of infection to the HCW or to another patient. Hand hygiene can be performed by hand washing or hand rubbing with alcohol. (This will be demonstrated in Module 3).</a:t>
            </a:r>
          </a:p>
          <a:p>
            <a:pPr eaLnBrk="1" hangingPunct="1"/>
            <a:r>
              <a:rPr lang="en-GB" b="1" dirty="0" smtClean="0"/>
              <a:t>Wearing gloves does not remove the need to perform hand hygiene after glove removal.</a:t>
            </a:r>
          </a:p>
          <a:p>
            <a:pPr eaLnBrk="1" hangingPunct="1"/>
            <a:r>
              <a:rPr lang="en-GB" b="1" dirty="0" smtClean="0"/>
              <a:t>This slide shows the typical parts missed with a poor technique of hand hygiene.</a:t>
            </a:r>
          </a:p>
          <a:p>
            <a:pPr eaLnBrk="1" hangingPunct="1"/>
            <a:r>
              <a:rPr lang="en-GB" b="1" dirty="0" smtClean="0"/>
              <a:t>(Module 3 shows how to safely remove gloves)</a:t>
            </a:r>
            <a:endParaRPr lang="en-US" b="1" dirty="0" smtClean="0"/>
          </a:p>
        </p:txBody>
      </p:sp>
    </p:spTree>
    <p:extLst>
      <p:ext uri="{BB962C8B-B14F-4D97-AF65-F5344CB8AC3E}">
        <p14:creationId xmlns:p14="http://schemas.microsoft.com/office/powerpoint/2010/main" val="98960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464" y="8684460"/>
            <a:ext cx="2970470" cy="45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30" tIns="38966" rIns="77930" bIns="38966" anchor="b"/>
          <a:lstStyle>
            <a:lvl1pPr defTabSz="808038">
              <a:defRPr sz="1700">
                <a:solidFill>
                  <a:schemeClr val="tx1"/>
                </a:solidFill>
                <a:latin typeface="Times New Roman" pitchFamily="18" charset="0"/>
                <a:cs typeface="Arial" charset="0"/>
              </a:defRPr>
            </a:lvl1pPr>
            <a:lvl2pPr marL="742950" indent="-285750" defTabSz="808038">
              <a:defRPr sz="1700">
                <a:solidFill>
                  <a:schemeClr val="tx1"/>
                </a:solidFill>
                <a:latin typeface="Times New Roman" pitchFamily="18" charset="0"/>
                <a:cs typeface="Arial" charset="0"/>
              </a:defRPr>
            </a:lvl2pPr>
            <a:lvl3pPr marL="1143000" indent="-228600" defTabSz="808038">
              <a:defRPr sz="1700">
                <a:solidFill>
                  <a:schemeClr val="tx1"/>
                </a:solidFill>
                <a:latin typeface="Times New Roman" pitchFamily="18" charset="0"/>
                <a:cs typeface="Arial" charset="0"/>
              </a:defRPr>
            </a:lvl3pPr>
            <a:lvl4pPr marL="1600200" indent="-228600" defTabSz="808038">
              <a:defRPr sz="1700">
                <a:solidFill>
                  <a:schemeClr val="tx1"/>
                </a:solidFill>
                <a:latin typeface="Times New Roman" pitchFamily="18" charset="0"/>
                <a:cs typeface="Arial" charset="0"/>
              </a:defRPr>
            </a:lvl4pPr>
            <a:lvl5pPr marL="2057400" indent="-228600" defTabSz="808038">
              <a:defRPr sz="1700">
                <a:solidFill>
                  <a:schemeClr val="tx1"/>
                </a:solidFill>
                <a:latin typeface="Times New Roman" pitchFamily="18" charset="0"/>
                <a:cs typeface="Arial" charset="0"/>
              </a:defRPr>
            </a:lvl5pPr>
            <a:lvl6pPr marL="2514600" indent="-228600" defTabSz="808038" eaLnBrk="0" fontAlgn="base" hangingPunct="0">
              <a:spcBef>
                <a:spcPct val="0"/>
              </a:spcBef>
              <a:spcAft>
                <a:spcPct val="0"/>
              </a:spcAft>
              <a:defRPr sz="1700">
                <a:solidFill>
                  <a:schemeClr val="tx1"/>
                </a:solidFill>
                <a:latin typeface="Times New Roman" pitchFamily="18" charset="0"/>
                <a:cs typeface="Arial" charset="0"/>
              </a:defRPr>
            </a:lvl6pPr>
            <a:lvl7pPr marL="2971800" indent="-228600" defTabSz="808038" eaLnBrk="0" fontAlgn="base" hangingPunct="0">
              <a:spcBef>
                <a:spcPct val="0"/>
              </a:spcBef>
              <a:spcAft>
                <a:spcPct val="0"/>
              </a:spcAft>
              <a:defRPr sz="1700">
                <a:solidFill>
                  <a:schemeClr val="tx1"/>
                </a:solidFill>
                <a:latin typeface="Times New Roman" pitchFamily="18" charset="0"/>
                <a:cs typeface="Arial" charset="0"/>
              </a:defRPr>
            </a:lvl7pPr>
            <a:lvl8pPr marL="3429000" indent="-228600" defTabSz="808038" eaLnBrk="0" fontAlgn="base" hangingPunct="0">
              <a:spcBef>
                <a:spcPct val="0"/>
              </a:spcBef>
              <a:spcAft>
                <a:spcPct val="0"/>
              </a:spcAft>
              <a:defRPr sz="1700">
                <a:solidFill>
                  <a:schemeClr val="tx1"/>
                </a:solidFill>
                <a:latin typeface="Times New Roman" pitchFamily="18" charset="0"/>
                <a:cs typeface="Arial" charset="0"/>
              </a:defRPr>
            </a:lvl8pPr>
            <a:lvl9pPr marL="3886200" indent="-228600" defTabSz="808038" eaLnBrk="0" fontAlgn="base" hangingPunct="0">
              <a:spcBef>
                <a:spcPct val="0"/>
              </a:spcBef>
              <a:spcAft>
                <a:spcPct val="0"/>
              </a:spcAft>
              <a:defRPr sz="1700">
                <a:solidFill>
                  <a:schemeClr val="tx1"/>
                </a:solidFill>
                <a:latin typeface="Times New Roman" pitchFamily="18" charset="0"/>
                <a:cs typeface="Arial" charset="0"/>
              </a:defRPr>
            </a:lvl9pPr>
          </a:lstStyle>
          <a:p>
            <a:pPr algn="r" eaLnBrk="1" hangingPunct="1"/>
            <a:fld id="{E3208E4E-08C8-431E-BC98-B37C80181F88}" type="slidenum">
              <a:rPr lang="en-GB" sz="1000">
                <a:latin typeface="Arial" charset="0"/>
              </a:rPr>
              <a:pPr algn="r" eaLnBrk="1" hangingPunct="1"/>
              <a:t>10</a:t>
            </a:fld>
            <a:endParaRPr lang="en-GB" sz="1000">
              <a:latin typeface="Arial" charset="0"/>
            </a:endParaRPr>
          </a:p>
        </p:txBody>
      </p:sp>
      <p:sp>
        <p:nvSpPr>
          <p:cNvPr id="136195" name="Rectangle 2"/>
          <p:cNvSpPr>
            <a:spLocks noGrp="1" noRot="1" noChangeAspect="1" noChangeArrowheads="1" noTextEdit="1"/>
          </p:cNvSpPr>
          <p:nvPr>
            <p:ph type="sldImg"/>
          </p:nvPr>
        </p:nvSpPr>
        <p:spPr>
          <a:xfrm>
            <a:off x="1144588" y="685800"/>
            <a:ext cx="4568825" cy="3427413"/>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2788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Times New Roman" pitchFamily="18" charset="0"/>
              </a:defRPr>
            </a:lvl1pPr>
            <a:lvl2pPr marL="742950" indent="-285750" defTabSz="933450" eaLnBrk="0" hangingPunct="0">
              <a:defRPr sz="2400">
                <a:solidFill>
                  <a:schemeClr val="tx1"/>
                </a:solidFill>
                <a:latin typeface="Times New Roman" pitchFamily="18" charset="0"/>
              </a:defRPr>
            </a:lvl2pPr>
            <a:lvl3pPr marL="1143000" indent="-228600" defTabSz="933450" eaLnBrk="0" hangingPunct="0">
              <a:defRPr sz="2400">
                <a:solidFill>
                  <a:schemeClr val="tx1"/>
                </a:solidFill>
                <a:latin typeface="Times New Roman" pitchFamily="18" charset="0"/>
              </a:defRPr>
            </a:lvl3pPr>
            <a:lvl4pPr marL="1600200" indent="-228600" defTabSz="933450" eaLnBrk="0" hangingPunct="0">
              <a:defRPr sz="2400">
                <a:solidFill>
                  <a:schemeClr val="tx1"/>
                </a:solidFill>
                <a:latin typeface="Times New Roman" pitchFamily="18" charset="0"/>
              </a:defRPr>
            </a:lvl4pPr>
            <a:lvl5pPr marL="2057400" indent="-228600" defTabSz="933450" eaLnBrk="0" hangingPunct="0">
              <a:defRPr sz="2400">
                <a:solidFill>
                  <a:schemeClr val="tx1"/>
                </a:solidFill>
                <a:latin typeface="Times New Roman" pitchFamily="18" charset="0"/>
              </a:defRPr>
            </a:lvl5pPr>
            <a:lvl6pPr marL="2514600" indent="-228600" defTabSz="933450" eaLnBrk="0" fontAlgn="base" hangingPunct="0">
              <a:spcBef>
                <a:spcPct val="0"/>
              </a:spcBef>
              <a:spcAft>
                <a:spcPct val="0"/>
              </a:spcAft>
              <a:defRPr sz="2400">
                <a:solidFill>
                  <a:schemeClr val="tx1"/>
                </a:solidFill>
                <a:latin typeface="Times New Roman" pitchFamily="18" charset="0"/>
              </a:defRPr>
            </a:lvl6pPr>
            <a:lvl7pPr marL="2971800" indent="-228600" defTabSz="933450" eaLnBrk="0" fontAlgn="base" hangingPunct="0">
              <a:spcBef>
                <a:spcPct val="0"/>
              </a:spcBef>
              <a:spcAft>
                <a:spcPct val="0"/>
              </a:spcAft>
              <a:defRPr sz="2400">
                <a:solidFill>
                  <a:schemeClr val="tx1"/>
                </a:solidFill>
                <a:latin typeface="Times New Roman" pitchFamily="18" charset="0"/>
              </a:defRPr>
            </a:lvl7pPr>
            <a:lvl8pPr marL="3429000" indent="-228600" defTabSz="933450" eaLnBrk="0" fontAlgn="base" hangingPunct="0">
              <a:spcBef>
                <a:spcPct val="0"/>
              </a:spcBef>
              <a:spcAft>
                <a:spcPct val="0"/>
              </a:spcAft>
              <a:defRPr sz="2400">
                <a:solidFill>
                  <a:schemeClr val="tx1"/>
                </a:solidFill>
                <a:latin typeface="Times New Roman" pitchFamily="18" charset="0"/>
              </a:defRPr>
            </a:lvl8pPr>
            <a:lvl9pPr marL="3886200" indent="-228600" defTabSz="933450" eaLnBrk="0" fontAlgn="base" hangingPunct="0">
              <a:spcBef>
                <a:spcPct val="0"/>
              </a:spcBef>
              <a:spcAft>
                <a:spcPct val="0"/>
              </a:spcAft>
              <a:defRPr sz="2400">
                <a:solidFill>
                  <a:schemeClr val="tx1"/>
                </a:solidFill>
                <a:latin typeface="Times New Roman" pitchFamily="18" charset="0"/>
              </a:defRPr>
            </a:lvl9pPr>
          </a:lstStyle>
          <a:p>
            <a:pPr eaLnBrk="1" hangingPunct="1"/>
            <a:fld id="{BD61E57C-30CB-460C-8AC6-B2E04EF7BD69}" type="slidenum">
              <a:rPr lang="en-US" sz="1200" smtClean="0"/>
              <a:pPr eaLnBrk="1" hangingPunct="1"/>
              <a:t>15</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smtClean="0">
              <a:latin typeface="Tahoma" pitchFamily="34" charset="0"/>
              <a:cs typeface="Tahoma" pitchFamily="34" charset="0"/>
            </a:endParaRPr>
          </a:p>
        </p:txBody>
      </p:sp>
    </p:spTree>
    <p:extLst>
      <p:ext uri="{BB962C8B-B14F-4D97-AF65-F5344CB8AC3E}">
        <p14:creationId xmlns:p14="http://schemas.microsoft.com/office/powerpoint/2010/main" val="391745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43EB2FF7-E7A4-45B0-B0CF-1947545174A7}" type="slidenum">
              <a:rPr lang="it-IT" smtClean="0">
                <a:latin typeface="Arial" pitchFamily="34" charset="0"/>
              </a:rPr>
              <a:pPr/>
              <a:t>19</a:t>
            </a:fld>
            <a:endParaRPr lang="it-IT" smtClean="0">
              <a:latin typeface="Arial" pitchFamily="34" charset="0"/>
            </a:endParaRPr>
          </a:p>
        </p:txBody>
      </p:sp>
      <p:sp>
        <p:nvSpPr>
          <p:cNvPr id="76803" name="Rectangle 7"/>
          <p:cNvSpPr txBox="1">
            <a:spLocks noGrp="1" noChangeArrowheads="1"/>
          </p:cNvSpPr>
          <p:nvPr/>
        </p:nvSpPr>
        <p:spPr bwMode="auto">
          <a:xfrm>
            <a:off x="3884120" y="8683952"/>
            <a:ext cx="2972280" cy="458587"/>
          </a:xfrm>
          <a:prstGeom prst="rect">
            <a:avLst/>
          </a:prstGeom>
          <a:noFill/>
          <a:ln w="9525">
            <a:noFill/>
            <a:miter lim="800000"/>
            <a:headEnd/>
            <a:tailEnd/>
          </a:ln>
        </p:spPr>
        <p:txBody>
          <a:bodyPr lIns="91568" tIns="45784" rIns="91568" bIns="45784" anchor="b"/>
          <a:lstStyle/>
          <a:p>
            <a:pPr algn="r" defTabSz="915988"/>
            <a:fld id="{4CC8D539-2784-4C0C-A5D2-1C2864A1B009}" type="slidenum">
              <a:rPr lang="it-IT" sz="1200">
                <a:latin typeface="Calibri" pitchFamily="34" charset="0"/>
                <a:ea typeface="Geneva"/>
                <a:cs typeface="Geneva"/>
              </a:rPr>
              <a:pPr algn="r" defTabSz="915988"/>
              <a:t>19</a:t>
            </a:fld>
            <a:endParaRPr lang="it-IT" sz="1200">
              <a:latin typeface="Calibri" pitchFamily="34" charset="0"/>
              <a:ea typeface="Geneva"/>
              <a:cs typeface="Geneva"/>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lnSpc>
                <a:spcPct val="90000"/>
              </a:lnSpc>
              <a:spcBef>
                <a:spcPct val="0"/>
              </a:spcBef>
            </a:pPr>
            <a:r>
              <a:rPr lang="en-GB" sz="1000" dirty="0" smtClean="0">
                <a:latin typeface="Arial" pitchFamily="34" charset="0"/>
              </a:rPr>
              <a:t>health care activity may be described as a succession of tasks during which health-care workers' hands touch different types of surfaces: the patient, his/her body fluids, objects or surfaces located in the patient surroundings and patients and surfaces within the health-care area. Each contact is a potential source of contamination for health-care workers' hands.</a:t>
            </a:r>
            <a:r>
              <a:rPr lang="it-IT" sz="1000" dirty="0" smtClean="0">
                <a:latin typeface="Arial" pitchFamily="34" charset="0"/>
              </a:rPr>
              <a:t> </a:t>
            </a:r>
          </a:p>
          <a:p>
            <a:pPr eaLnBrk="1" hangingPunct="1">
              <a:lnSpc>
                <a:spcPct val="90000"/>
              </a:lnSpc>
              <a:spcBef>
                <a:spcPct val="0"/>
              </a:spcBef>
            </a:pPr>
            <a:r>
              <a:rPr lang="it-IT" sz="1000" dirty="0" smtClean="0">
                <a:latin typeface="Arial" pitchFamily="34" charset="0"/>
              </a:rPr>
              <a:t>Elements or areas that are involved in hand  transmission of health care-associated germs:</a:t>
            </a:r>
          </a:p>
          <a:p>
            <a:pPr eaLnBrk="1" hangingPunct="1">
              <a:lnSpc>
                <a:spcPct val="90000"/>
              </a:lnSpc>
              <a:spcBef>
                <a:spcPct val="0"/>
              </a:spcBef>
            </a:pPr>
            <a:r>
              <a:rPr lang="it-IT" sz="1000" dirty="0" smtClean="0">
                <a:latin typeface="Arial" pitchFamily="34" charset="0"/>
              </a:rPr>
              <a:t>PATIENT: the transmission risk is especially related to </a:t>
            </a:r>
            <a:r>
              <a:rPr lang="en-GB" sz="1000" i="1" dirty="0" smtClean="0">
                <a:latin typeface="Arial" pitchFamily="34" charset="0"/>
              </a:rPr>
              <a:t>critical sites. Critical sites </a:t>
            </a:r>
            <a:r>
              <a:rPr lang="en-GB" sz="1000" dirty="0" smtClean="0">
                <a:latin typeface="Arial" pitchFamily="34" charset="0"/>
              </a:rPr>
              <a:t>can either correspond to body sites or medical devices that have to be protected against microorganisms potentially leading to HCAI (called </a:t>
            </a:r>
            <a:r>
              <a:rPr lang="en-GB" sz="1000" i="1" dirty="0" smtClean="0">
                <a:latin typeface="Arial" pitchFamily="34" charset="0"/>
              </a:rPr>
              <a:t>critical sites with infectious risk for the patient)</a:t>
            </a:r>
            <a:r>
              <a:rPr lang="en-GB" sz="1000" dirty="0" smtClean="0">
                <a:latin typeface="Arial" pitchFamily="34" charset="0"/>
              </a:rPr>
              <a:t>, or body sites or medical devices that potentially lead to hand exposure to body fluids and </a:t>
            </a:r>
            <a:r>
              <a:rPr lang="en-GB" sz="1000" dirty="0" err="1" smtClean="0">
                <a:latin typeface="Arial" pitchFamily="34" charset="0"/>
              </a:rPr>
              <a:t>bloodborne</a:t>
            </a:r>
            <a:r>
              <a:rPr lang="en-GB" sz="1000" dirty="0" smtClean="0">
                <a:latin typeface="Arial" pitchFamily="34" charset="0"/>
              </a:rPr>
              <a:t> pathogens (called </a:t>
            </a:r>
            <a:r>
              <a:rPr lang="en-GB" sz="1000" i="1" dirty="0" smtClean="0">
                <a:latin typeface="Arial" pitchFamily="34" charset="0"/>
              </a:rPr>
              <a:t>critical sites with body fluid exposure risk). </a:t>
            </a:r>
            <a:r>
              <a:rPr lang="en-GB" sz="1000" dirty="0" smtClean="0">
                <a:latin typeface="Arial" pitchFamily="34" charset="0"/>
              </a:rPr>
              <a:t>Both pre-cited risks may also occur simultaneously. </a:t>
            </a:r>
            <a:r>
              <a:rPr lang="en-US" sz="1000" i="1" dirty="0" smtClean="0">
                <a:latin typeface="Arial" pitchFamily="34" charset="0"/>
              </a:rPr>
              <a:t>Critical site with infectious risk for the patient: w</a:t>
            </a:r>
            <a:r>
              <a:rPr lang="en-US" sz="1000" dirty="0" smtClean="0">
                <a:latin typeface="Arial" pitchFamily="34" charset="0"/>
              </a:rPr>
              <a:t>here there is a risk of germs being inoculated into the patient during a care activity through contact with a mucous membrane, non-intact skin or an invasive medical device. </a:t>
            </a:r>
            <a:r>
              <a:rPr lang="en-US" sz="1000" i="1" dirty="0" smtClean="0">
                <a:latin typeface="Arial" pitchFamily="34" charset="0"/>
              </a:rPr>
              <a:t>Critical site with infectious risk for the health-care worker: w</a:t>
            </a:r>
            <a:r>
              <a:rPr lang="en-US" sz="1000" dirty="0" smtClean="0">
                <a:latin typeface="Arial" pitchFamily="34" charset="0"/>
              </a:rPr>
              <a:t>here there is a risk of potential or actual exposure to a patient’s blood or another body fluid for the health-care worker.</a:t>
            </a:r>
            <a:endParaRPr lang="en-GB" sz="1000" dirty="0" smtClean="0">
              <a:latin typeface="Arial" pitchFamily="34" charset="0"/>
            </a:endParaRPr>
          </a:p>
          <a:p>
            <a:pPr eaLnBrk="1" hangingPunct="1">
              <a:lnSpc>
                <a:spcPct val="90000"/>
              </a:lnSpc>
              <a:spcBef>
                <a:spcPct val="0"/>
              </a:spcBef>
            </a:pPr>
            <a:r>
              <a:rPr lang="it-IT" sz="1000" dirty="0" smtClean="0">
                <a:latin typeface="Arial" pitchFamily="34" charset="0"/>
              </a:rPr>
              <a:t>PATIENT SURROUNDINGS: space temporarely dedicated to a patient, including </a:t>
            </a:r>
            <a:r>
              <a:rPr lang="en-GB" sz="1000" dirty="0" smtClean="0">
                <a:latin typeface="Arial" pitchFamily="34" charset="0"/>
              </a:rPr>
              <a:t>all inanimate surfaces that are touched by or in direct physical contact with the patient (e.g. bed rails, bedside table, bed linen, </a:t>
            </a:r>
            <a:r>
              <a:rPr lang="en-GB" sz="1000" dirty="0" err="1" smtClean="0">
                <a:latin typeface="Arial" pitchFamily="34" charset="0"/>
              </a:rPr>
              <a:t>cHCAIrs</a:t>
            </a:r>
            <a:r>
              <a:rPr lang="en-GB" sz="1000" dirty="0" smtClean="0">
                <a:latin typeface="Arial" pitchFamily="34" charset="0"/>
              </a:rPr>
              <a:t>, infusion tubing, monitors, knobs and buttons, and other medical equipment).</a:t>
            </a:r>
          </a:p>
          <a:p>
            <a:pPr eaLnBrk="1" hangingPunct="1">
              <a:lnSpc>
                <a:spcPct val="90000"/>
              </a:lnSpc>
              <a:spcBef>
                <a:spcPct val="0"/>
              </a:spcBef>
            </a:pPr>
            <a:r>
              <a:rPr lang="en-GB" sz="1000" dirty="0" smtClean="0">
                <a:latin typeface="Arial" pitchFamily="34" charset="0"/>
              </a:rPr>
              <a:t>health-care ZONE:</a:t>
            </a:r>
            <a:r>
              <a:rPr lang="en-GB" sz="1000" i="1" dirty="0" smtClean="0">
                <a:latin typeface="Arial" pitchFamily="34" charset="0"/>
              </a:rPr>
              <a:t> </a:t>
            </a:r>
            <a:r>
              <a:rPr lang="en-GB" sz="1000" dirty="0" smtClean="0">
                <a:latin typeface="Arial" pitchFamily="34" charset="0"/>
              </a:rPr>
              <a:t>all those elements beyond the patient surroundings, which make up the care environment (other patients, objects, medical equipment and people present in a health-care facility, clinic or ambulatory setting).</a:t>
            </a:r>
          </a:p>
          <a:p>
            <a:pPr eaLnBrk="1" hangingPunct="1">
              <a:lnSpc>
                <a:spcPct val="90000"/>
              </a:lnSpc>
              <a:spcBef>
                <a:spcPct val="0"/>
              </a:spcBef>
            </a:pPr>
            <a:r>
              <a:rPr lang="en-GB" sz="1000" dirty="0" smtClean="0">
                <a:latin typeface="Arial" pitchFamily="34" charset="0"/>
              </a:rPr>
              <a:t>Therefore, focusing on a single patient, two virtual geographical areas can be identified from the “transmission risk point of view”, the </a:t>
            </a:r>
            <a:r>
              <a:rPr lang="en-GB" sz="1000" b="1" i="1" dirty="0" smtClean="0">
                <a:latin typeface="Arial" pitchFamily="34" charset="0"/>
              </a:rPr>
              <a:t>patient zone</a:t>
            </a:r>
            <a:r>
              <a:rPr lang="en-GB" sz="1000" dirty="0" smtClean="0">
                <a:latin typeface="Arial" pitchFamily="34" charset="0"/>
              </a:rPr>
              <a:t> (including the patient and his/her surroundings) and the </a:t>
            </a:r>
            <a:r>
              <a:rPr lang="en-GB" sz="1000" b="1" i="1" dirty="0" smtClean="0">
                <a:latin typeface="Arial" pitchFamily="34" charset="0"/>
              </a:rPr>
              <a:t>health-care zone</a:t>
            </a:r>
            <a:r>
              <a:rPr lang="it-IT" sz="1000" dirty="0" smtClean="0">
                <a:latin typeface="Arial" pitchFamily="34" charset="0"/>
              </a:rPr>
              <a:t> (</a:t>
            </a:r>
            <a:r>
              <a:rPr lang="en-GB" sz="1000" dirty="0" smtClean="0">
                <a:latin typeface="Arial" pitchFamily="34" charset="0"/>
              </a:rPr>
              <a:t>containing all surfaces outside the patient zone, i.e. all other patients and their surroundings and the health-care facility environment). </a:t>
            </a:r>
          </a:p>
          <a:p>
            <a:pPr eaLnBrk="1" hangingPunct="1">
              <a:lnSpc>
                <a:spcPct val="90000"/>
              </a:lnSpc>
              <a:spcBef>
                <a:spcPct val="0"/>
              </a:spcBef>
            </a:pPr>
            <a:r>
              <a:rPr lang="en-GB" sz="1000" b="1" dirty="0" smtClean="0">
                <a:latin typeface="Arial" pitchFamily="34" charset="0"/>
              </a:rPr>
              <a:t>Sax H, et al. “My 5 Moments for Hand Hygiene”: a user-centred design approach to understand, train, monitor and report hand hygiene. </a:t>
            </a:r>
            <a:r>
              <a:rPr lang="en-GB" sz="1000" b="1" i="1" dirty="0" smtClean="0">
                <a:latin typeface="Arial" pitchFamily="34" charset="0"/>
              </a:rPr>
              <a:t>J </a:t>
            </a:r>
            <a:r>
              <a:rPr lang="en-GB" sz="1000" b="1" i="1" dirty="0" err="1" smtClean="0">
                <a:latin typeface="Arial" pitchFamily="34" charset="0"/>
              </a:rPr>
              <a:t>Hosp</a:t>
            </a:r>
            <a:r>
              <a:rPr lang="en-GB" sz="1000" b="1" i="1" dirty="0" smtClean="0">
                <a:latin typeface="Arial" pitchFamily="34" charset="0"/>
              </a:rPr>
              <a:t> Infect </a:t>
            </a:r>
            <a:r>
              <a:rPr lang="en-GB" sz="1000" b="1" dirty="0" smtClean="0">
                <a:latin typeface="Arial" pitchFamily="34" charset="0"/>
              </a:rPr>
              <a:t>2007</a:t>
            </a:r>
            <a:endParaRPr lang="it-IT" sz="1000" b="1" dirty="0" smtClean="0">
              <a:latin typeface="Arial" pitchFamily="34" charset="0"/>
            </a:endParaRPr>
          </a:p>
          <a:p>
            <a:pPr eaLnBrk="1" hangingPunct="1">
              <a:lnSpc>
                <a:spcPct val="90000"/>
              </a:lnSpc>
              <a:spcBef>
                <a:spcPct val="0"/>
              </a:spcBef>
            </a:pPr>
            <a:endParaRPr lang="it-IT" sz="1000" b="1" dirty="0" smtClean="0">
              <a:latin typeface="Arial" pitchFamily="34" charset="0"/>
            </a:endParaRPr>
          </a:p>
          <a:p>
            <a:pPr eaLnBrk="1" hangingPunct="1">
              <a:lnSpc>
                <a:spcPct val="90000"/>
              </a:lnSpc>
              <a:spcBef>
                <a:spcPct val="0"/>
              </a:spcBef>
            </a:pPr>
            <a:endParaRPr lang="en-US" sz="1000" dirty="0" smtClean="0">
              <a:latin typeface="Arial" pitchFamily="34" charset="0"/>
            </a:endParaRPr>
          </a:p>
        </p:txBody>
      </p:sp>
    </p:spTree>
    <p:extLst>
      <p:ext uri="{BB962C8B-B14F-4D97-AF65-F5344CB8AC3E}">
        <p14:creationId xmlns:p14="http://schemas.microsoft.com/office/powerpoint/2010/main" val="206145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EF3F091-85D2-467E-92A4-E7C423CC23C3}" type="slidenum">
              <a:rPr lang="en-US" smtClean="0"/>
              <a:pPr/>
              <a:t>21</a:t>
            </a:fld>
            <a:endParaRPr lang="en-US"/>
          </a:p>
        </p:txBody>
      </p:sp>
    </p:spTree>
    <p:extLst>
      <p:ext uri="{BB962C8B-B14F-4D97-AF65-F5344CB8AC3E}">
        <p14:creationId xmlns:p14="http://schemas.microsoft.com/office/powerpoint/2010/main" val="89714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82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55C57BF-197B-47D7-8A93-A9AB6058EC6A}" type="slidenum">
              <a:rPr lang="en-US" altLang="en-US">
                <a:cs typeface="Arial" panose="020B0604020202020204" pitchFamily="34" charset="0"/>
              </a:rPr>
              <a:pPr>
                <a:spcBef>
                  <a:spcPct val="0"/>
                </a:spcBef>
              </a:pPr>
              <a:t>25</a:t>
            </a:fld>
            <a:endParaRPr lang="en-US" altLang="en-US">
              <a:cs typeface="Arial" panose="020B0604020202020204" pitchFamily="34" charset="0"/>
            </a:endParaRPr>
          </a:p>
        </p:txBody>
      </p:sp>
    </p:spTree>
    <p:extLst>
      <p:ext uri="{BB962C8B-B14F-4D97-AF65-F5344CB8AC3E}">
        <p14:creationId xmlns:p14="http://schemas.microsoft.com/office/powerpoint/2010/main" val="208340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34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0" y="0"/>
            <a:ext cx="29479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9" tIns="46990" rIns="93979" bIns="46990"/>
          <a:lstStyle>
            <a:lvl1pPr algn="r" defTabSz="939800" rtl="1">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pPr>
            <a:r>
              <a:rPr lang="en-US" altLang="en-US" b="0"/>
              <a:t>World Health Organization</a:t>
            </a:r>
          </a:p>
        </p:txBody>
      </p:sp>
      <p:sp>
        <p:nvSpPr>
          <p:cNvPr id="15363" name="Rectangle 3"/>
          <p:cNvSpPr txBox="1">
            <a:spLocks noGrp="1" noChangeArrowheads="1"/>
          </p:cNvSpPr>
          <p:nvPr/>
        </p:nvSpPr>
        <p:spPr bwMode="auto">
          <a:xfrm>
            <a:off x="3848100" y="0"/>
            <a:ext cx="29479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9" tIns="46990" rIns="93979" bIns="46990"/>
          <a:lstStyle>
            <a:lvl1pPr algn="r" defTabSz="939800" rtl="1">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D65F02AE-7256-475A-9FD8-9A91C9F448D8}" type="datetime3">
              <a:rPr lang="en-US" altLang="en-US" b="0"/>
              <a:pPr eaLnBrk="1" hangingPunct="1">
                <a:spcBef>
                  <a:spcPct val="0"/>
                </a:spcBef>
              </a:pPr>
              <a:t>29 November 2014</a:t>
            </a:fld>
            <a:endParaRPr lang="en-US" altLang="en-US" b="0"/>
          </a:p>
        </p:txBody>
      </p:sp>
      <p:sp>
        <p:nvSpPr>
          <p:cNvPr id="15364"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9" tIns="46990" rIns="93979" bIns="46990" anchor="b"/>
          <a:lstStyle>
            <a:lvl1pPr algn="r" defTabSz="939800" rtl="1">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r" defTabSz="939800" rtl="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39800" rtl="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A945C04F-0DD1-4530-828D-F9065479334D}" type="slidenum">
              <a:rPr lang="en-US" altLang="en-US" b="0"/>
              <a:pPr eaLnBrk="1" hangingPunct="1">
                <a:spcBef>
                  <a:spcPct val="0"/>
                </a:spcBef>
              </a:pPr>
              <a:t>27</a:t>
            </a:fld>
            <a:endParaRPr lang="en-US" altLang="en-US" b="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xfrm>
            <a:off x="681038" y="4713288"/>
            <a:ext cx="5435600"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9" tIns="46990" rIns="93979" bIns="46990"/>
          <a:lstStyle/>
          <a:p>
            <a:pPr algn="l"/>
            <a:endParaRPr lang="en-AU"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69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EF8107-E2F1-4EC9-949A-CD44BE18DD11}"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8A5A5-29C6-4F32-BA00-FF8C5D4322F2}"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56923-1EFA-4454-AC67-C219554DE7B9}"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E2301-4FE5-4AF8-BAD8-D94116A42DBD}"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3A9D32-86DE-409C-9313-4D54B186D0A4}"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B6EFBC-A64E-41F1-AA0D-F1D7014B7153}"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F47FCB-FC90-4625-9805-32FF70B6DA5A}"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5F33F-6BF1-4EB9-8F79-3C92F55C4E2C}"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33E383-EFAB-461C-9C54-3AFCDB1FA353}"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A75CAF-429E-4753-A24C-7A660887C502}"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6A4CD8-F0E1-4177-8A82-181CBA7E99FE}" type="slidenum">
              <a:rPr lang="en-GB" smtClean="0">
                <a:solidFill>
                  <a:srgbClr val="000000"/>
                </a:solidFill>
              </a:rPr>
              <a:pPr>
                <a:defRPr/>
              </a:pPr>
              <a:t>‹nº›</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EAA99F0-3369-49B9-9421-F135456DEFE6}" type="slidenum">
              <a:rPr lang="en-GB" smtClean="0">
                <a:solidFill>
                  <a:srgbClr val="000000"/>
                </a:solidFill>
              </a:rPr>
              <a:pPr fontAlgn="base">
                <a:spcBef>
                  <a:spcPct val="0"/>
                </a:spcBef>
                <a:spcAft>
                  <a:spcPct val="0"/>
                </a:spcAft>
                <a:defRPr/>
              </a:pPr>
              <a:t>‹nº›</a:t>
            </a:fld>
            <a:endParaRPr lang="en-GB">
              <a:solidFill>
                <a:srgbClr val="000000"/>
              </a:solidFill>
            </a:endParaRPr>
          </a:p>
        </p:txBody>
      </p:sp>
      <p:sp>
        <p:nvSpPr>
          <p:cNvPr id="1031" name="Line 14"/>
          <p:cNvSpPr>
            <a:spLocks noChangeShapeType="1"/>
          </p:cNvSpPr>
          <p:nvPr/>
        </p:nvSpPr>
        <p:spPr bwMode="auto">
          <a:xfrm>
            <a:off x="-36513" y="1052513"/>
            <a:ext cx="9180513" cy="0"/>
          </a:xfrm>
          <a:prstGeom prst="line">
            <a:avLst/>
          </a:prstGeom>
          <a:noFill/>
          <a:ln w="38100">
            <a:solidFill>
              <a:srgbClr val="1E7FB8"/>
            </a:solidFill>
            <a:round/>
            <a:headEnd/>
            <a:tailEnd/>
          </a:ln>
          <a:effectLst>
            <a:outerShdw dist="28398" dir="1593903" algn="ctr" rotWithShape="0">
              <a:schemeClr val="bg2"/>
            </a:outerShdw>
          </a:effectLst>
        </p:spPr>
        <p:txBody>
          <a:bodyPr/>
          <a:lstStyle/>
          <a:p>
            <a:pPr>
              <a:defRPr/>
            </a:pPr>
            <a:endParaRPr lang="en-US">
              <a:latin typeface="Arial" charset="0"/>
            </a:endParaRPr>
          </a:p>
        </p:txBody>
      </p:sp>
      <p:sp>
        <p:nvSpPr>
          <p:cNvPr id="1032" name="Rectangle 15"/>
          <p:cNvSpPr>
            <a:spLocks noChangeArrowheads="1"/>
          </p:cNvSpPr>
          <p:nvPr/>
        </p:nvSpPr>
        <p:spPr bwMode="auto">
          <a:xfrm>
            <a:off x="1588" y="6165850"/>
            <a:ext cx="9142412" cy="763588"/>
          </a:xfrm>
          <a:prstGeom prst="rect">
            <a:avLst/>
          </a:prstGeom>
          <a:solidFill>
            <a:srgbClr val="1E7FB8"/>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mtClean="0"/>
          </a:p>
        </p:txBody>
      </p:sp>
      <p:sp>
        <p:nvSpPr>
          <p:cNvPr id="1033" name="Rectangle 16"/>
          <p:cNvSpPr>
            <a:spLocks noChangeArrowheads="1"/>
          </p:cNvSpPr>
          <p:nvPr/>
        </p:nvSpPr>
        <p:spPr bwMode="auto">
          <a:xfrm>
            <a:off x="755650" y="6388100"/>
            <a:ext cx="6769100" cy="336550"/>
          </a:xfrm>
          <a:prstGeom prst="rect">
            <a:avLst/>
          </a:prstGeom>
          <a:noFill/>
          <a:ln>
            <a:noFill/>
          </a:ln>
          <a:extLst/>
        </p:spPr>
        <p:txBody>
          <a:bodyPr lIns="0" tIns="0" rIns="0" bIns="0"/>
          <a:lstStyle>
            <a:lvl1pPr defTabSz="1042988" eaLnBrk="0" hangingPunct="0">
              <a:defRPr>
                <a:solidFill>
                  <a:schemeClr val="tx1"/>
                </a:solidFill>
                <a:latin typeface="Arial" charset="0"/>
              </a:defRPr>
            </a:lvl1pPr>
            <a:lvl2pPr marL="742950" indent="-285750" defTabSz="1042988" eaLnBrk="0" hangingPunct="0">
              <a:defRPr>
                <a:solidFill>
                  <a:schemeClr val="tx1"/>
                </a:solidFill>
                <a:latin typeface="Arial" charset="0"/>
              </a:defRPr>
            </a:lvl2pPr>
            <a:lvl3pPr marL="1143000" indent="-228600" defTabSz="1042988" eaLnBrk="0" hangingPunct="0">
              <a:defRPr>
                <a:solidFill>
                  <a:schemeClr val="tx1"/>
                </a:solidFill>
                <a:latin typeface="Arial" charset="0"/>
              </a:defRPr>
            </a:lvl3pPr>
            <a:lvl4pPr marL="1600200" indent="-228600" defTabSz="1042988" eaLnBrk="0" hangingPunct="0">
              <a:defRPr>
                <a:solidFill>
                  <a:schemeClr val="tx1"/>
                </a:solidFill>
                <a:latin typeface="Arial" charset="0"/>
              </a:defRPr>
            </a:lvl4pPr>
            <a:lvl5pPr marL="2057400" indent="-228600" defTabSz="1042988" eaLnBrk="0" hangingPunct="0">
              <a:defRPr>
                <a:solidFill>
                  <a:schemeClr val="tx1"/>
                </a:solidFill>
                <a:latin typeface="Arial" charset="0"/>
              </a:defRPr>
            </a:lvl5pPr>
            <a:lvl6pPr marL="2514600" indent="-228600" defTabSz="1042988" eaLnBrk="0" fontAlgn="base" hangingPunct="0">
              <a:spcBef>
                <a:spcPct val="0"/>
              </a:spcBef>
              <a:spcAft>
                <a:spcPct val="0"/>
              </a:spcAft>
              <a:defRPr>
                <a:solidFill>
                  <a:schemeClr val="tx1"/>
                </a:solidFill>
                <a:latin typeface="Arial" charset="0"/>
              </a:defRPr>
            </a:lvl6pPr>
            <a:lvl7pPr marL="2971800" indent="-228600" defTabSz="1042988" eaLnBrk="0" fontAlgn="base" hangingPunct="0">
              <a:spcBef>
                <a:spcPct val="0"/>
              </a:spcBef>
              <a:spcAft>
                <a:spcPct val="0"/>
              </a:spcAft>
              <a:defRPr>
                <a:solidFill>
                  <a:schemeClr val="tx1"/>
                </a:solidFill>
                <a:latin typeface="Arial" charset="0"/>
              </a:defRPr>
            </a:lvl7pPr>
            <a:lvl8pPr marL="3429000" indent="-228600" defTabSz="1042988" eaLnBrk="0" fontAlgn="base" hangingPunct="0">
              <a:spcBef>
                <a:spcPct val="0"/>
              </a:spcBef>
              <a:spcAft>
                <a:spcPct val="0"/>
              </a:spcAft>
              <a:defRPr>
                <a:solidFill>
                  <a:schemeClr val="tx1"/>
                </a:solidFill>
                <a:latin typeface="Arial" charset="0"/>
              </a:defRPr>
            </a:lvl8pPr>
            <a:lvl9pPr marL="3886200" indent="-228600" defTabSz="1042988" eaLnBrk="0" fontAlgn="base" hangingPunct="0">
              <a:spcBef>
                <a:spcPct val="0"/>
              </a:spcBef>
              <a:spcAft>
                <a:spcPct val="0"/>
              </a:spcAft>
              <a:defRPr>
                <a:solidFill>
                  <a:schemeClr val="tx1"/>
                </a:solidFill>
                <a:latin typeface="Arial" charset="0"/>
              </a:defRPr>
            </a:lvl9pPr>
          </a:lstStyle>
          <a:p>
            <a:pPr eaLnBrk="1" hangingPunct="1">
              <a:defRPr/>
            </a:pPr>
            <a:r>
              <a:rPr lang="en-US" sz="1000" b="1" kern="1200" dirty="0" smtClean="0">
                <a:solidFill>
                  <a:schemeClr val="bg1"/>
                </a:solidFill>
                <a:effectLst>
                  <a:outerShdw blurRad="38100" dist="38100" dir="2700000" algn="tl">
                    <a:srgbClr val="000000">
                      <a:alpha val="43137"/>
                    </a:srgbClr>
                  </a:outerShdw>
                </a:effectLst>
                <a:latin typeface="Arial" charset="0"/>
                <a:ea typeface="Verdana" pitchFamily="34" charset="0"/>
                <a:cs typeface="Verdana" pitchFamily="34" charset="0"/>
              </a:rPr>
              <a:t>EVD PREPAREDNESS AND</a:t>
            </a:r>
            <a:r>
              <a:rPr lang="en-US" sz="1000" b="1" kern="1200" baseline="0" dirty="0" smtClean="0">
                <a:solidFill>
                  <a:schemeClr val="bg1"/>
                </a:solidFill>
                <a:effectLst>
                  <a:outerShdw blurRad="38100" dist="38100" dir="2700000" algn="tl">
                    <a:srgbClr val="000000">
                      <a:alpha val="43137"/>
                    </a:srgbClr>
                  </a:outerShdw>
                </a:effectLst>
                <a:latin typeface="Arial" charset="0"/>
                <a:ea typeface="Verdana" pitchFamily="34" charset="0"/>
                <a:cs typeface="Verdana" pitchFamily="34" charset="0"/>
              </a:rPr>
              <a:t> RESPONSE TRAINING PACKAGE</a:t>
            </a:r>
          </a:p>
          <a:p>
            <a:pPr eaLnBrk="1" hangingPunct="1">
              <a:defRPr/>
            </a:pPr>
            <a:r>
              <a:rPr lang="en-US" sz="1000" b="1" kern="1200" baseline="0" dirty="0" smtClean="0">
                <a:solidFill>
                  <a:schemeClr val="bg1"/>
                </a:solidFill>
                <a:effectLst>
                  <a:outerShdw blurRad="38100" dist="38100" dir="2700000" algn="tl">
                    <a:srgbClr val="000000">
                      <a:alpha val="43137"/>
                    </a:srgbClr>
                  </a:outerShdw>
                </a:effectLst>
                <a:latin typeface="Arial" charset="0"/>
                <a:ea typeface="Verdana" pitchFamily="34" charset="0"/>
                <a:cs typeface="Verdana" pitchFamily="34" charset="0"/>
              </a:rPr>
              <a:t>Infection Prevention and Control</a:t>
            </a:r>
            <a:endParaRPr lang="en-US" sz="1000" b="1" kern="1200" dirty="0" smtClean="0">
              <a:solidFill>
                <a:schemeClr val="bg1"/>
              </a:solidFill>
              <a:effectLst>
                <a:outerShdw blurRad="38100" dist="38100" dir="2700000" algn="tl">
                  <a:srgbClr val="000000">
                    <a:alpha val="43137"/>
                  </a:srgbClr>
                </a:outerShdw>
              </a:effectLst>
              <a:latin typeface="Arial" charset="0"/>
              <a:ea typeface="Verdana" pitchFamily="34" charset="0"/>
              <a:cs typeface="Verdana" pitchFamily="34" charset="0"/>
            </a:endParaRPr>
          </a:p>
          <a:p>
            <a:pPr eaLnBrk="1" hangingPunct="1">
              <a:defRPr/>
            </a:pPr>
            <a:endParaRPr lang="en-GB" altLang="en-US" sz="1000" b="1" dirty="0" smtClean="0">
              <a:solidFill>
                <a:srgbClr val="BADDE1"/>
              </a:solidFill>
              <a:latin typeface="Arial Narrow" pitchFamily="34" charset="0"/>
              <a:cs typeface="Arial" charset="0"/>
            </a:endParaRPr>
          </a:p>
        </p:txBody>
      </p:sp>
      <p:sp>
        <p:nvSpPr>
          <p:cNvPr id="1034" name="Rectangle 17"/>
          <p:cNvSpPr>
            <a:spLocks noChangeArrowheads="1"/>
          </p:cNvSpPr>
          <p:nvPr/>
        </p:nvSpPr>
        <p:spPr bwMode="auto">
          <a:xfrm>
            <a:off x="250825" y="6381750"/>
            <a:ext cx="415925" cy="366713"/>
          </a:xfrm>
          <a:prstGeom prst="rect">
            <a:avLst/>
          </a:prstGeom>
          <a:noFill/>
          <a:ln>
            <a:noFill/>
          </a:ln>
          <a:extLst/>
        </p:spPr>
        <p:txBody>
          <a:bodyPr lIns="0" tIns="0" rIns="0" bIns="0"/>
          <a:lstStyle>
            <a:lvl1pPr defTabSz="1042988" eaLnBrk="0" hangingPunct="0">
              <a:defRPr>
                <a:solidFill>
                  <a:schemeClr val="tx1"/>
                </a:solidFill>
                <a:latin typeface="Arial" charset="0"/>
              </a:defRPr>
            </a:lvl1pPr>
            <a:lvl2pPr marL="742950" indent="-285750" defTabSz="1042988" eaLnBrk="0" hangingPunct="0">
              <a:defRPr>
                <a:solidFill>
                  <a:schemeClr val="tx1"/>
                </a:solidFill>
                <a:latin typeface="Arial" charset="0"/>
              </a:defRPr>
            </a:lvl2pPr>
            <a:lvl3pPr marL="1143000" indent="-228600" defTabSz="1042988" eaLnBrk="0" hangingPunct="0">
              <a:defRPr>
                <a:solidFill>
                  <a:schemeClr val="tx1"/>
                </a:solidFill>
                <a:latin typeface="Arial" charset="0"/>
              </a:defRPr>
            </a:lvl3pPr>
            <a:lvl4pPr marL="1600200" indent="-228600" defTabSz="1042988" eaLnBrk="0" hangingPunct="0">
              <a:defRPr>
                <a:solidFill>
                  <a:schemeClr val="tx1"/>
                </a:solidFill>
                <a:latin typeface="Arial" charset="0"/>
              </a:defRPr>
            </a:lvl4pPr>
            <a:lvl5pPr marL="2057400" indent="-228600" defTabSz="1042988" eaLnBrk="0" hangingPunct="0">
              <a:defRPr>
                <a:solidFill>
                  <a:schemeClr val="tx1"/>
                </a:solidFill>
                <a:latin typeface="Arial" charset="0"/>
              </a:defRPr>
            </a:lvl5pPr>
            <a:lvl6pPr marL="2514600" indent="-228600" defTabSz="1042988" eaLnBrk="0" fontAlgn="base" hangingPunct="0">
              <a:spcBef>
                <a:spcPct val="0"/>
              </a:spcBef>
              <a:spcAft>
                <a:spcPct val="0"/>
              </a:spcAft>
              <a:defRPr>
                <a:solidFill>
                  <a:schemeClr val="tx1"/>
                </a:solidFill>
                <a:latin typeface="Arial" charset="0"/>
              </a:defRPr>
            </a:lvl6pPr>
            <a:lvl7pPr marL="2971800" indent="-228600" defTabSz="1042988" eaLnBrk="0" fontAlgn="base" hangingPunct="0">
              <a:spcBef>
                <a:spcPct val="0"/>
              </a:spcBef>
              <a:spcAft>
                <a:spcPct val="0"/>
              </a:spcAft>
              <a:defRPr>
                <a:solidFill>
                  <a:schemeClr val="tx1"/>
                </a:solidFill>
                <a:latin typeface="Arial" charset="0"/>
              </a:defRPr>
            </a:lvl7pPr>
            <a:lvl8pPr marL="3429000" indent="-228600" defTabSz="1042988" eaLnBrk="0" fontAlgn="base" hangingPunct="0">
              <a:spcBef>
                <a:spcPct val="0"/>
              </a:spcBef>
              <a:spcAft>
                <a:spcPct val="0"/>
              </a:spcAft>
              <a:defRPr>
                <a:solidFill>
                  <a:schemeClr val="tx1"/>
                </a:solidFill>
                <a:latin typeface="Arial" charset="0"/>
              </a:defRPr>
            </a:lvl8pPr>
            <a:lvl9pPr marL="3886200" indent="-228600" defTabSz="1042988" eaLnBrk="0" fontAlgn="base" hangingPunct="0">
              <a:spcBef>
                <a:spcPct val="0"/>
              </a:spcBef>
              <a:spcAft>
                <a:spcPct val="0"/>
              </a:spcAft>
              <a:defRPr>
                <a:solidFill>
                  <a:schemeClr val="tx1"/>
                </a:solidFill>
                <a:latin typeface="Arial" charset="0"/>
              </a:defRPr>
            </a:lvl9pPr>
          </a:lstStyle>
          <a:p>
            <a:pPr algn="r" eaLnBrk="1" hangingPunct="1">
              <a:defRPr/>
            </a:pPr>
            <a:fld id="{E15D6C02-A739-4940-A35D-FFFEF941DB3C}" type="slidenum">
              <a:rPr lang="ar-SA" altLang="en-US" sz="1700" b="1" smtClean="0">
                <a:solidFill>
                  <a:srgbClr val="72BBE8"/>
                </a:solidFill>
                <a:latin typeface="Arial Narrow" pitchFamily="34" charset="0"/>
                <a:cs typeface="Arial" charset="0"/>
              </a:rPr>
              <a:pPr algn="r" eaLnBrk="1" hangingPunct="1">
                <a:defRPr/>
              </a:pPr>
              <a:t>‹nº›</a:t>
            </a:fld>
            <a:r>
              <a:rPr lang="en-GB" altLang="en-US" sz="1700" b="1" smtClean="0">
                <a:solidFill>
                  <a:srgbClr val="72BBE8"/>
                </a:solidFill>
                <a:latin typeface="Arial Narrow" pitchFamily="34" charset="0"/>
                <a:cs typeface="Arial" charset="0"/>
              </a:rPr>
              <a:t> </a:t>
            </a:r>
            <a:r>
              <a:rPr lang="en-US" altLang="en-US" sz="2400" b="1" baseline="14000" smtClean="0">
                <a:solidFill>
                  <a:schemeClr val="bg1"/>
                </a:solidFill>
                <a:latin typeface="Arial Narrow" pitchFamily="34" charset="0"/>
                <a:cs typeface="Arial" charset="0"/>
              </a:rPr>
              <a:t>|</a:t>
            </a:r>
          </a:p>
        </p:txBody>
      </p:sp>
      <p:pic>
        <p:nvPicPr>
          <p:cNvPr id="1035" name="Picture 7"/>
          <p:cNvPicPr>
            <a:picLocks noChangeAspect="1" noChangeArrowheads="1"/>
          </p:cNvPicPr>
          <p:nvPr/>
        </p:nvPicPr>
        <p:blipFill>
          <a:blip r:embed="rId13"/>
          <a:srcRect/>
          <a:stretch>
            <a:fillRect/>
          </a:stretch>
        </p:blipFill>
        <p:spPr bwMode="auto">
          <a:xfrm>
            <a:off x="7596188" y="6292850"/>
            <a:ext cx="1520825"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png"/><Relationship Id="rId9"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2205038"/>
            <a:ext cx="9144000" cy="165735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80000"/>
              </a:lnSpc>
              <a:buFontTx/>
              <a:buNone/>
              <a:defRPr/>
            </a:pPr>
            <a:r>
              <a:rPr lang="pt-PT" sz="4800" b="1" kern="0" dirty="0" smtClean="0">
                <a:solidFill>
                  <a:schemeClr val="bg1"/>
                </a:solidFill>
                <a:effectLst>
                  <a:outerShdw blurRad="38100" dist="38100" dir="2700000" algn="tl">
                    <a:srgbClr val="000000">
                      <a:alpha val="43137"/>
                    </a:srgbClr>
                  </a:outerShdw>
                </a:effectLst>
                <a:ea typeface="Verdana" pitchFamily="34" charset="0"/>
                <a:cs typeface="Arial" panose="020B0604020202020204" pitchFamily="34" charset="0"/>
              </a:rPr>
              <a:t>Prevenção e Controlo de </a:t>
            </a:r>
            <a:r>
              <a:rPr lang="pt-PT" sz="4800" b="1" kern="0" dirty="0" err="1" smtClean="0">
                <a:solidFill>
                  <a:schemeClr val="bg1"/>
                </a:solidFill>
                <a:effectLst>
                  <a:outerShdw blurRad="38100" dist="38100" dir="2700000" algn="tl">
                    <a:srgbClr val="000000">
                      <a:alpha val="43137"/>
                    </a:srgbClr>
                  </a:outerShdw>
                </a:effectLst>
                <a:ea typeface="Verdana" pitchFamily="34" charset="0"/>
                <a:cs typeface="Arial" panose="020B0604020202020204" pitchFamily="34" charset="0"/>
              </a:rPr>
              <a:t>Infecções</a:t>
            </a:r>
            <a:endParaRPr lang="pt-PT" sz="4800" b="1" kern="0" dirty="0" smtClean="0">
              <a:solidFill>
                <a:schemeClr val="bg1"/>
              </a:solidFill>
              <a:effectLst>
                <a:outerShdw blurRad="38100" dist="38100" dir="2700000" algn="tl">
                  <a:srgbClr val="000000">
                    <a:alpha val="43137"/>
                  </a:srgbClr>
                </a:outerShdw>
              </a:effectLst>
              <a:ea typeface="Verdana" pitchFamily="34" charset="0"/>
              <a:cs typeface="Arial" panose="020B0604020202020204" pitchFamily="34" charset="0"/>
            </a:endParaRPr>
          </a:p>
        </p:txBody>
      </p:sp>
    </p:spTree>
    <p:extLst>
      <p:ext uri="{BB962C8B-B14F-4D97-AF65-F5344CB8AC3E}">
        <p14:creationId xmlns:p14="http://schemas.microsoft.com/office/powerpoint/2010/main" val="72691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title"/>
          </p:nvPr>
        </p:nvSpPr>
        <p:spPr>
          <a:xfrm>
            <a:off x="5447307" y="0"/>
            <a:ext cx="3696695" cy="10715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sz="2800" b="1" dirty="0" err="1"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Desinfectante</a:t>
            </a:r>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 à base de álcool</a:t>
            </a:r>
          </a:p>
        </p:txBody>
      </p:sp>
      <p:sp>
        <p:nvSpPr>
          <p:cNvPr id="135175" name="Rectangle 7"/>
          <p:cNvSpPr>
            <a:spLocks noGrp="1" noChangeArrowheads="1"/>
          </p:cNvSpPr>
          <p:nvPr>
            <p:ph idx="1"/>
          </p:nvPr>
        </p:nvSpPr>
        <p:spPr>
          <a:xfrm>
            <a:off x="5689170" y="1795265"/>
            <a:ext cx="3286125" cy="2276677"/>
          </a:xfrm>
        </p:spPr>
        <p:txBody>
          <a:bodyPr/>
          <a:lstStyle/>
          <a:p>
            <a:pPr>
              <a:lnSpc>
                <a:spcPct val="80000"/>
              </a:lnSpc>
            </a:pPr>
            <a:endParaRPr lang="fr-FR" sz="1800" dirty="0"/>
          </a:p>
          <a:p>
            <a:pPr algn="just">
              <a:lnSpc>
                <a:spcPct val="80000"/>
              </a:lnSpc>
            </a:pPr>
            <a:r>
              <a:rPr lang="pt-PT" sz="1800" dirty="0" smtClean="0"/>
              <a:t>Para reduzir de forma eficaz o crescimento de germes nas mãos, todos os passos devem ser seguidos por fricção, tal como ilustrado.</a:t>
            </a:r>
          </a:p>
          <a:p>
            <a:pPr algn="just">
              <a:lnSpc>
                <a:spcPct val="80000"/>
              </a:lnSpc>
            </a:pPr>
            <a:r>
              <a:rPr lang="pt-PT" sz="2100" dirty="0" smtClean="0"/>
              <a:t>Isto demora apenas 20-30 segundos!</a:t>
            </a:r>
            <a:endParaRPr lang="pt-PT" sz="21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82576" cy="600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6237312"/>
            <a:ext cx="1903429" cy="481215"/>
          </a:xfrm>
          <a:prstGeom prst="rect">
            <a:avLst/>
          </a:prstGeom>
        </p:spPr>
      </p:pic>
    </p:spTree>
    <p:custDataLst>
      <p:tags r:id="rId1"/>
    </p:custDataLst>
    <p:extLst>
      <p:ext uri="{BB962C8B-B14F-4D97-AF65-F5344CB8AC3E}">
        <p14:creationId xmlns:p14="http://schemas.microsoft.com/office/powerpoint/2010/main" val="7012527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921" y="476672"/>
            <a:ext cx="7749237" cy="707886"/>
          </a:xfrm>
          <a:prstGeom prst="rect">
            <a:avLst/>
          </a:prstGeom>
          <a:noFill/>
        </p:spPr>
        <p:txBody>
          <a:bodyPr wrap="square" rtlCol="0">
            <a:spAutoFit/>
          </a:bodyPr>
          <a:lstStyle/>
          <a:p>
            <a:r>
              <a:rPr lang="pt-PT" altLang="en-US" sz="2000" b="1" dirty="0" smtClean="0">
                <a:effectLst>
                  <a:outerShdw blurRad="38100" dist="38100" dir="2700000" algn="tl">
                    <a:srgbClr val="000000">
                      <a:alpha val="43137"/>
                    </a:srgbClr>
                  </a:outerShdw>
                </a:effectLst>
                <a:ea typeface="Verdana" pitchFamily="34" charset="0"/>
                <a:cs typeface="Verdana" pitchFamily="34" charset="0"/>
              </a:rPr>
              <a:t>Precauções convencionais – a toda a hora, para todos os doentes</a:t>
            </a:r>
            <a:endParaRPr lang="pt-PT" altLang="en-US" sz="2000" b="1" dirty="0">
              <a:effectLst>
                <a:outerShdw blurRad="38100" dist="38100" dir="2700000" algn="tl">
                  <a:srgbClr val="000000">
                    <a:alpha val="43137"/>
                  </a:srgbClr>
                </a:outerShdw>
              </a:effectLst>
              <a:ea typeface="Verdana" pitchFamily="34" charset="0"/>
              <a:cs typeface="Verdana" pitchFamily="34" charset="0"/>
            </a:endParaRPr>
          </a:p>
        </p:txBody>
      </p:sp>
      <p:sp>
        <p:nvSpPr>
          <p:cNvPr id="4" name="TextBox 3"/>
          <p:cNvSpPr txBox="1"/>
          <p:nvPr/>
        </p:nvSpPr>
        <p:spPr>
          <a:xfrm>
            <a:off x="106883" y="1676145"/>
            <a:ext cx="7055919" cy="3693319"/>
          </a:xfrm>
          <a:prstGeom prst="rect">
            <a:avLst/>
          </a:prstGeom>
          <a:noFill/>
        </p:spPr>
        <p:txBody>
          <a:bodyPr wrap="square" rtlCol="0">
            <a:spAutoFit/>
          </a:bodyPr>
          <a:lstStyle/>
          <a:p>
            <a:pPr algn="just"/>
            <a:r>
              <a:rPr lang="pt-PT" dirty="0" smtClean="0"/>
              <a:t>Educar todo o pessoal, profissionais de saúde, doentes e visitantes do hospital:</a:t>
            </a:r>
          </a:p>
          <a:p>
            <a:pPr marL="285750" indent="-285750" algn="just">
              <a:buFont typeface="Arial" panose="020B0604020202020204" pitchFamily="34" charset="0"/>
              <a:buChar char="•"/>
            </a:pPr>
            <a:r>
              <a:rPr lang="pt-PT" dirty="0" smtClean="0"/>
              <a:t>Cobrir a boca e o nariz ao tossir ou espirrar.</a:t>
            </a:r>
          </a:p>
          <a:p>
            <a:pPr marL="285750" indent="-285750" algn="just">
              <a:buFont typeface="Arial" panose="020B0604020202020204" pitchFamily="34" charset="0"/>
              <a:buChar char="•"/>
            </a:pPr>
            <a:r>
              <a:rPr lang="pt-PT" dirty="0" smtClean="0"/>
              <a:t>Higiene das mãos após contacto com secreções respiratórias. </a:t>
            </a:r>
          </a:p>
          <a:p>
            <a:pPr marL="742950" lvl="1" indent="-285750" algn="just">
              <a:buFont typeface="Arial" panose="020B0604020202020204" pitchFamily="34" charset="0"/>
              <a:buChar char="•"/>
            </a:pPr>
            <a:r>
              <a:rPr lang="pt-PT" dirty="0" smtClean="0"/>
              <a:t>Ter lenços </a:t>
            </a:r>
            <a:r>
              <a:rPr lang="pt-PT" dirty="0" smtClean="0"/>
              <a:t>descartáveis </a:t>
            </a:r>
            <a:r>
              <a:rPr lang="pt-PT" dirty="0" smtClean="0"/>
              <a:t>disponíveis na sala de espera ou fornecer uma máscara médica. Colocar os lenços em recipientes automáticos e depois lavar as mãos. </a:t>
            </a:r>
          </a:p>
          <a:p>
            <a:pPr marL="742950" lvl="1" indent="-285750" algn="just">
              <a:buFont typeface="Arial" panose="020B0604020202020204" pitchFamily="34" charset="0"/>
              <a:buChar char="•"/>
            </a:pPr>
            <a:r>
              <a:rPr lang="pt-PT" dirty="0" smtClean="0"/>
              <a:t>Quando lenços, panos ou máscaras faciais não estão disponíveis, instruir todo o pessoal, profissionais de saúde, doentes e visitantes para levantarem o braço e cobrirem o seu nariz e boca com a superfície interior do braço ou antebraço ao tossirem ou espirrarem. </a:t>
            </a:r>
          </a:p>
          <a:p>
            <a:pPr marL="285750" indent="-285750" algn="just"/>
            <a:r>
              <a:rPr lang="en-US"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535" y="1752600"/>
            <a:ext cx="1912786" cy="3924640"/>
          </a:xfrm>
          <a:prstGeom prst="rect">
            <a:avLst/>
          </a:prstGeom>
        </p:spPr>
      </p:pic>
      <p:sp>
        <p:nvSpPr>
          <p:cNvPr id="7" name="Rectangle 4"/>
          <p:cNvSpPr txBox="1">
            <a:spLocks noChangeArrowheads="1"/>
          </p:cNvSpPr>
          <p:nvPr/>
        </p:nvSpPr>
        <p:spPr>
          <a:xfrm>
            <a:off x="685502" y="1044714"/>
            <a:ext cx="6048672" cy="523220"/>
          </a:xfrm>
          <a:prstGeom prst="rect">
            <a:avLst/>
          </a:prstGeom>
          <a:noFill/>
        </p:spPr>
        <p:txBody>
          <a:bodyPr wrap="square">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pt-PT" altLang="en-US" sz="2800" b="1" kern="0"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Higiene Respiratória</a:t>
            </a:r>
          </a:p>
        </p:txBody>
      </p:sp>
    </p:spTree>
    <p:extLst>
      <p:ext uri="{BB962C8B-B14F-4D97-AF65-F5344CB8AC3E}">
        <p14:creationId xmlns:p14="http://schemas.microsoft.com/office/powerpoint/2010/main" val="3851419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921" y="2132856"/>
            <a:ext cx="7858180" cy="2308324"/>
          </a:xfrm>
          <a:prstGeom prst="rect">
            <a:avLst/>
          </a:prstGeom>
        </p:spPr>
        <p:txBody>
          <a:bodyPr wrap="square">
            <a:spAutoFit/>
          </a:bodyPr>
          <a:lstStyle/>
          <a:p>
            <a:pPr marL="285750" indent="-285750" algn="just">
              <a:buFont typeface="Arial" panose="020B0604020202020204" pitchFamily="34" charset="0"/>
              <a:buChar char="•"/>
            </a:pPr>
            <a:r>
              <a:rPr lang="pt-PT" sz="2400" dirty="0" smtClean="0">
                <a:latin typeface="Arial" panose="020B0604020202020204" pitchFamily="34" charset="0"/>
                <a:cs typeface="Arial" panose="020B0604020202020204" pitchFamily="34" charset="0"/>
              </a:rPr>
              <a:t>Para pessoas com sintomas respiratórios:</a:t>
            </a:r>
          </a:p>
          <a:p>
            <a:pPr marL="457200" indent="-457200" algn="just">
              <a:buAutoNum type="arabicParenBoth"/>
            </a:pPr>
            <a:r>
              <a:rPr lang="pt-PT" sz="2400" dirty="0" smtClean="0">
                <a:latin typeface="Arial" panose="020B0604020202020204" pitchFamily="34" charset="0"/>
                <a:cs typeface="Arial" panose="020B0604020202020204" pitchFamily="34" charset="0"/>
              </a:rPr>
              <a:t>Medidas de controlo na fonte – cobrir o nariz e boca com um lenço ou máscara ao tossir ou espirrar; </a:t>
            </a:r>
          </a:p>
          <a:p>
            <a:pPr algn="just"/>
            <a:r>
              <a:rPr lang="pt-PT" sz="2400" dirty="0" smtClean="0">
                <a:latin typeface="Arial" panose="020B0604020202020204" pitchFamily="34" charset="0"/>
                <a:cs typeface="Arial" panose="020B0604020202020204" pitchFamily="34" charset="0"/>
              </a:rPr>
              <a:t> </a:t>
            </a:r>
          </a:p>
          <a:p>
            <a:pPr marL="457200" indent="-457200" algn="just"/>
            <a:r>
              <a:rPr lang="pt-PT" sz="2400" dirty="0" smtClean="0">
                <a:latin typeface="Arial" panose="020B0604020202020204" pitchFamily="34" charset="0"/>
                <a:cs typeface="Arial" panose="020B0604020202020204" pitchFamily="34" charset="0"/>
              </a:rPr>
              <a:t>(2) Separação espacial de pelo menos um metro de pessoas com sintomas respiratórios febris agudos</a:t>
            </a:r>
            <a:endParaRPr lang="pt-PT" sz="2400" dirty="0">
              <a:latin typeface="Arial" panose="020B0604020202020204" pitchFamily="34" charset="0"/>
              <a:cs typeface="Arial" panose="020B0604020202020204" pitchFamily="34" charset="0"/>
            </a:endParaRPr>
          </a:p>
        </p:txBody>
      </p:sp>
      <p:sp>
        <p:nvSpPr>
          <p:cNvPr id="4" name="TextBox 3"/>
          <p:cNvSpPr txBox="1"/>
          <p:nvPr/>
        </p:nvSpPr>
        <p:spPr>
          <a:xfrm>
            <a:off x="580921" y="476672"/>
            <a:ext cx="7749237" cy="707886"/>
          </a:xfrm>
          <a:prstGeom prst="rect">
            <a:avLst/>
          </a:prstGeom>
          <a:noFill/>
        </p:spPr>
        <p:txBody>
          <a:bodyPr wrap="square" rtlCol="0">
            <a:spAutoFit/>
          </a:bodyPr>
          <a:lstStyle/>
          <a:p>
            <a:r>
              <a:rPr lang="pt-PT" altLang="en-US" sz="20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Precauções convencionais – a toda a hora, para todos os doentes</a:t>
            </a:r>
            <a:endParaRPr lang="pt-PT" altLang="en-US" sz="20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5" name="Rectangle 4"/>
          <p:cNvSpPr txBox="1">
            <a:spLocks noChangeArrowheads="1"/>
          </p:cNvSpPr>
          <p:nvPr/>
        </p:nvSpPr>
        <p:spPr>
          <a:xfrm>
            <a:off x="685502" y="1044714"/>
            <a:ext cx="6048672" cy="707886"/>
          </a:xfrm>
          <a:prstGeom prst="rect">
            <a:avLst/>
          </a:prstGeom>
          <a:noFill/>
        </p:spPr>
        <p:txBody>
          <a:bodyPr wrap="square">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4000" b="1" kern="0" dirty="0" smtClean="0">
                <a:solidFill>
                  <a:schemeClr val="tx1"/>
                </a:solidFill>
                <a:latin typeface="+mn-lt"/>
              </a:rPr>
              <a:t> </a:t>
            </a:r>
            <a:r>
              <a:rPr lang="pt-PT" altLang="en-US" sz="2800" b="1" kern="0"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Higiene Respiratória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00042"/>
            <a:ext cx="8352928" cy="707886"/>
          </a:xfrm>
          <a:prstGeom prst="rect">
            <a:avLst/>
          </a:prstGeom>
          <a:noFill/>
        </p:spPr>
        <p:txBody>
          <a:bodyPr wrap="square" rtlCol="0">
            <a:spAutoFit/>
          </a:bodyPr>
          <a:lstStyle/>
          <a:p>
            <a:r>
              <a:rPr lang="pt-PT" altLang="en-US" sz="2000" b="1" dirty="0" smtClean="0">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        Precauções convencionais – a toda a hora, para todos os doentes</a:t>
            </a:r>
            <a:endParaRPr lang="pt-PT" altLang="en-US" sz="2000" b="1" dirty="0">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4" name="TextBox 3"/>
          <p:cNvSpPr txBox="1"/>
          <p:nvPr/>
        </p:nvSpPr>
        <p:spPr>
          <a:xfrm>
            <a:off x="515207" y="1143000"/>
            <a:ext cx="6619337" cy="4893647"/>
          </a:xfrm>
          <a:prstGeom prst="rect">
            <a:avLst/>
          </a:prstGeom>
          <a:noFill/>
        </p:spPr>
        <p:txBody>
          <a:bodyPr wrap="square" rtlCol="0">
            <a:spAutoFit/>
          </a:bodyPr>
          <a:lstStyle/>
          <a:p>
            <a:pPr algn="just"/>
            <a:r>
              <a:rPr lang="pt-PT" sz="2000" b="1" dirty="0" smtClean="0">
                <a:latin typeface="Arial" panose="020B0604020202020204" pitchFamily="34" charset="0"/>
                <a:cs typeface="Arial" panose="020B0604020202020204" pitchFamily="34" charset="0"/>
              </a:rPr>
              <a:t>Prevenção de lesões devido a </a:t>
            </a:r>
            <a:r>
              <a:rPr lang="pt-PT" sz="2000" b="1" dirty="0" smtClean="0">
                <a:latin typeface="Arial" panose="020B0604020202020204" pitchFamily="34" charset="0"/>
                <a:cs typeface="Arial" panose="020B0604020202020204" pitchFamily="34" charset="0"/>
              </a:rPr>
              <a:t>agulhas </a:t>
            </a:r>
            <a:r>
              <a:rPr lang="pt-PT" sz="2000" b="1" dirty="0" smtClean="0">
                <a:latin typeface="Arial" panose="020B0604020202020204" pitchFamily="34" charset="0"/>
                <a:cs typeface="Arial" panose="020B0604020202020204" pitchFamily="34" charset="0"/>
              </a:rPr>
              <a:t>e outros instrumentos cortantes</a:t>
            </a:r>
          </a:p>
          <a:p>
            <a:pPr algn="just"/>
            <a:endParaRPr lang="pt-PT" sz="20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t-PT" dirty="0" smtClean="0">
                <a:latin typeface="Arial" panose="020B0604020202020204" pitchFamily="34" charset="0"/>
                <a:cs typeface="Arial" panose="020B0604020202020204" pitchFamily="34" charset="0"/>
              </a:rPr>
              <a:t>Ter cuidado ao lidar, utilizar, limpar e descartar </a:t>
            </a:r>
            <a:r>
              <a:rPr lang="pt-PT" dirty="0" smtClean="0">
                <a:latin typeface="Arial" panose="020B0604020202020204" pitchFamily="34" charset="0"/>
                <a:cs typeface="Arial" panose="020B0604020202020204" pitchFamily="34" charset="0"/>
              </a:rPr>
              <a:t>agulhas, </a:t>
            </a:r>
            <a:r>
              <a:rPr lang="pt-PT" dirty="0" smtClean="0">
                <a:latin typeface="Arial" panose="020B0604020202020204" pitchFamily="34" charset="0"/>
                <a:cs typeface="Arial" panose="020B0604020202020204" pitchFamily="34" charset="0"/>
              </a:rPr>
              <a:t>bisturis e outros </a:t>
            </a:r>
            <a:r>
              <a:rPr lang="pt-PT" dirty="0" err="1" smtClean="0">
                <a:latin typeface="Arial" panose="020B0604020202020204" pitchFamily="34" charset="0"/>
                <a:cs typeface="Arial" panose="020B0604020202020204" pitchFamily="34" charset="0"/>
              </a:rPr>
              <a:t>objectos</a:t>
            </a:r>
            <a:r>
              <a:rPr lang="pt-PT" dirty="0" smtClean="0">
                <a:latin typeface="Arial" panose="020B0604020202020204" pitchFamily="34" charset="0"/>
                <a:cs typeface="Arial" panose="020B0604020202020204" pitchFamily="34" charset="0"/>
              </a:rPr>
              <a:t> cortantes. </a:t>
            </a:r>
          </a:p>
          <a:p>
            <a:pPr marL="285750" indent="-285750" algn="just">
              <a:buFont typeface="Arial" panose="020B0604020202020204" pitchFamily="34" charset="0"/>
              <a:buChar char="•"/>
            </a:pPr>
            <a:r>
              <a:rPr lang="pt-PT" dirty="0" smtClean="0">
                <a:latin typeface="Arial" panose="020B0604020202020204" pitchFamily="34" charset="0"/>
                <a:cs typeface="Arial" panose="020B0604020202020204" pitchFamily="34" charset="0"/>
              </a:rPr>
              <a:t>Não dobrar, partir ou manipular de qualquer forma </a:t>
            </a:r>
            <a:r>
              <a:rPr lang="pt-PT" dirty="0" smtClean="0">
                <a:latin typeface="Arial" panose="020B0604020202020204" pitchFamily="34" charset="0"/>
                <a:cs typeface="Arial" panose="020B0604020202020204" pitchFamily="34" charset="0"/>
              </a:rPr>
              <a:t>agulhas, </a:t>
            </a:r>
            <a:r>
              <a:rPr lang="pt-PT" dirty="0" smtClean="0">
                <a:latin typeface="Arial" panose="020B0604020202020204" pitchFamily="34" charset="0"/>
                <a:cs typeface="Arial" panose="020B0604020202020204" pitchFamily="34" charset="0"/>
              </a:rPr>
              <a:t>bisturis e outros instrumentos cortantes usados. </a:t>
            </a:r>
          </a:p>
          <a:p>
            <a:pPr marL="285750" indent="-285750" algn="just">
              <a:buFont typeface="Arial" panose="020B0604020202020204" pitchFamily="34" charset="0"/>
              <a:buChar char="•"/>
            </a:pPr>
            <a:r>
              <a:rPr lang="pt-PT" dirty="0" smtClean="0">
                <a:latin typeface="Arial" panose="020B0604020202020204" pitchFamily="34" charset="0"/>
                <a:cs typeface="Arial" panose="020B0604020202020204" pitchFamily="34" charset="0"/>
              </a:rPr>
              <a:t>Não voltar a tapar as </a:t>
            </a:r>
            <a:r>
              <a:rPr lang="pt-PT" dirty="0" smtClean="0">
                <a:latin typeface="Arial" panose="020B0604020202020204" pitchFamily="34" charset="0"/>
                <a:cs typeface="Arial" panose="020B0604020202020204" pitchFamily="34" charset="0"/>
              </a:rPr>
              <a:t>agulhas. </a:t>
            </a:r>
            <a:endParaRPr lang="pt-PT"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t-PT" dirty="0" smtClean="0">
                <a:latin typeface="Arial" panose="020B0604020202020204" pitchFamily="34" charset="0"/>
                <a:cs typeface="Arial" panose="020B0604020202020204" pitchFamily="34" charset="0"/>
              </a:rPr>
              <a:t>Manter um </a:t>
            </a:r>
            <a:r>
              <a:rPr lang="pt-PT" dirty="0" smtClean="0">
                <a:latin typeface="Arial" panose="020B0604020202020204" pitchFamily="34" charset="0"/>
                <a:cs typeface="Arial" panose="020B0604020202020204" pitchFamily="34" charset="0"/>
              </a:rPr>
              <a:t>recipiente </a:t>
            </a:r>
            <a:r>
              <a:rPr lang="pt-PT" dirty="0" smtClean="0">
                <a:latin typeface="Arial" panose="020B0604020202020204" pitchFamily="34" charset="0"/>
                <a:cs typeface="Arial" panose="020B0604020202020204" pitchFamily="34" charset="0"/>
              </a:rPr>
              <a:t>para </a:t>
            </a:r>
            <a:r>
              <a:rPr lang="pt-PT" dirty="0" err="1" smtClean="0">
                <a:latin typeface="Arial" panose="020B0604020202020204" pitchFamily="34" charset="0"/>
                <a:cs typeface="Arial" panose="020B0604020202020204" pitchFamily="34" charset="0"/>
              </a:rPr>
              <a:t>objectos</a:t>
            </a:r>
            <a:r>
              <a:rPr lang="pt-PT" dirty="0" smtClean="0">
                <a:latin typeface="Arial" panose="020B0604020202020204" pitchFamily="34" charset="0"/>
                <a:cs typeface="Arial" panose="020B0604020202020204" pitchFamily="34" charset="0"/>
              </a:rPr>
              <a:t> cortantes enquanto são administradas </a:t>
            </a:r>
            <a:r>
              <a:rPr lang="pt-PT" dirty="0" err="1" smtClean="0">
                <a:latin typeface="Arial" panose="020B0604020202020204" pitchFamily="34" charset="0"/>
                <a:cs typeface="Arial" panose="020B0604020202020204" pitchFamily="34" charset="0"/>
              </a:rPr>
              <a:t>injecções</a:t>
            </a:r>
            <a:r>
              <a:rPr lang="pt-PT" dirty="0" smtClean="0">
                <a:latin typeface="Arial" panose="020B0604020202020204" pitchFamily="34" charset="0"/>
                <a:cs typeface="Arial" panose="020B0604020202020204" pitchFamily="34" charset="0"/>
              </a:rPr>
              <a:t>. Deitar fora as agulhas e seringas </a:t>
            </a:r>
            <a:r>
              <a:rPr lang="pt-PT" dirty="0" smtClean="0">
                <a:latin typeface="Arial" panose="020B0604020202020204" pitchFamily="34" charset="0"/>
                <a:cs typeface="Arial" panose="020B0604020202020204" pitchFamily="34" charset="0"/>
              </a:rPr>
              <a:t>descartáveis imediatamente </a:t>
            </a:r>
            <a:r>
              <a:rPr lang="pt-PT" dirty="0" smtClean="0">
                <a:latin typeface="Arial" panose="020B0604020202020204" pitchFamily="34" charset="0"/>
                <a:cs typeface="Arial" panose="020B0604020202020204" pitchFamily="34" charset="0"/>
              </a:rPr>
              <a:t>após </a:t>
            </a:r>
            <a:r>
              <a:rPr lang="pt-PT" dirty="0" smtClean="0">
                <a:latin typeface="Arial" panose="020B0604020202020204" pitchFamily="34" charset="0"/>
                <a:cs typeface="Arial" panose="020B0604020202020204" pitchFamily="34" charset="0"/>
              </a:rPr>
              <a:t>serem utilizadas </a:t>
            </a:r>
            <a:r>
              <a:rPr lang="pt-PT" dirty="0" smtClean="0">
                <a:latin typeface="Arial" panose="020B0604020202020204" pitchFamily="34" charset="0"/>
                <a:cs typeface="Arial" panose="020B0604020202020204" pitchFamily="34" charset="0"/>
              </a:rPr>
              <a:t>e </a:t>
            </a:r>
            <a:r>
              <a:rPr lang="pt-PT" dirty="0" err="1" smtClean="0">
                <a:latin typeface="Arial" panose="020B0604020202020204" pitchFamily="34" charset="0"/>
                <a:cs typeface="Arial" panose="020B0604020202020204" pitchFamily="34" charset="0"/>
              </a:rPr>
              <a:t>directamente</a:t>
            </a:r>
            <a:r>
              <a:rPr lang="pt-PT" dirty="0" smtClean="0">
                <a:latin typeface="Arial" panose="020B0604020202020204" pitchFamily="34" charset="0"/>
                <a:cs typeface="Arial" panose="020B0604020202020204" pitchFamily="34" charset="0"/>
              </a:rPr>
              <a:t> para dentro do </a:t>
            </a:r>
            <a:r>
              <a:rPr lang="pt-PT" dirty="0" smtClean="0">
                <a:latin typeface="Arial" panose="020B0604020202020204" pitchFamily="34" charset="0"/>
                <a:cs typeface="Arial" panose="020B0604020202020204" pitchFamily="34" charset="0"/>
              </a:rPr>
              <a:t>recipiente </a:t>
            </a:r>
            <a:r>
              <a:rPr lang="pt-PT" dirty="0" smtClean="0">
                <a:latin typeface="Arial" panose="020B0604020202020204" pitchFamily="34" charset="0"/>
                <a:cs typeface="Arial" panose="020B0604020202020204" pitchFamily="34" charset="0"/>
              </a:rPr>
              <a:t>de </a:t>
            </a:r>
            <a:r>
              <a:rPr lang="pt-PT" dirty="0" err="1" smtClean="0">
                <a:latin typeface="Arial" panose="020B0604020202020204" pitchFamily="34" charset="0"/>
                <a:cs typeface="Arial" panose="020B0604020202020204" pitchFamily="34" charset="0"/>
              </a:rPr>
              <a:t>objectos</a:t>
            </a:r>
            <a:r>
              <a:rPr lang="pt-PT" dirty="0" smtClean="0">
                <a:latin typeface="Arial" panose="020B0604020202020204" pitchFamily="34" charset="0"/>
                <a:cs typeface="Arial" panose="020B0604020202020204" pitchFamily="34" charset="0"/>
              </a:rPr>
              <a:t> cortantes, sem voltar a colocar a tampa e sem entregar a outra pessoa. </a:t>
            </a:r>
          </a:p>
          <a:p>
            <a:pPr marL="285750" indent="-285750" algn="just">
              <a:buFont typeface="Arial" panose="020B0604020202020204" pitchFamily="34" charset="0"/>
              <a:buChar char="•"/>
            </a:pPr>
            <a:r>
              <a:rPr lang="pt-PT" dirty="0" smtClean="0">
                <a:latin typeface="Arial" panose="020B0604020202020204" pitchFamily="34" charset="0"/>
                <a:cs typeface="Arial" panose="020B0604020202020204" pitchFamily="34" charset="0"/>
              </a:rPr>
              <a:t>Fechar, selar e enviar os </a:t>
            </a:r>
            <a:r>
              <a:rPr lang="pt-PT" dirty="0" smtClean="0">
                <a:latin typeface="Arial" panose="020B0604020202020204" pitchFamily="34" charset="0"/>
                <a:cs typeface="Arial" panose="020B0604020202020204" pitchFamily="34" charset="0"/>
              </a:rPr>
              <a:t>recipientes </a:t>
            </a:r>
            <a:r>
              <a:rPr lang="pt-PT" dirty="0" smtClean="0">
                <a:latin typeface="Arial" panose="020B0604020202020204" pitchFamily="34" charset="0"/>
                <a:cs typeface="Arial" panose="020B0604020202020204" pitchFamily="34" charset="0"/>
              </a:rPr>
              <a:t>de </a:t>
            </a:r>
            <a:r>
              <a:rPr lang="pt-PT" dirty="0" err="1" smtClean="0">
                <a:latin typeface="Arial" panose="020B0604020202020204" pitchFamily="34" charset="0"/>
                <a:cs typeface="Arial" panose="020B0604020202020204" pitchFamily="34" charset="0"/>
              </a:rPr>
              <a:t>objectos</a:t>
            </a:r>
            <a:r>
              <a:rPr lang="pt-PT" dirty="0" smtClean="0">
                <a:latin typeface="Arial" panose="020B0604020202020204" pitchFamily="34" charset="0"/>
                <a:cs typeface="Arial" panose="020B0604020202020204" pitchFamily="34" charset="0"/>
              </a:rPr>
              <a:t> cortantes para serem incinerados antes que estejam completamente cheios.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420" y="1828800"/>
            <a:ext cx="1996613" cy="2331922"/>
          </a:xfrm>
          <a:prstGeom prst="rect">
            <a:avLst/>
          </a:prstGeom>
        </p:spPr>
      </p:pic>
    </p:spTree>
    <p:extLst>
      <p:ext uri="{BB962C8B-B14F-4D97-AF65-F5344CB8AC3E}">
        <p14:creationId xmlns:p14="http://schemas.microsoft.com/office/powerpoint/2010/main" val="192116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ESTP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328987" cy="323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BESTPR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505200" cy="33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84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609600"/>
            <a:ext cx="8839200" cy="2209800"/>
          </a:xfrm>
        </p:spPr>
        <p:txBody>
          <a:bodyPr/>
          <a:lstStyle/>
          <a:p>
            <a:pPr eaLnBrk="1" hangingPunct="1"/>
            <a:r>
              <a:rPr lang="pt-BR" sz="3600" smtClean="0">
                <a:cs typeface="Times New Roman" pitchFamily="18" charset="0"/>
              </a:rPr>
              <a:t/>
            </a:r>
            <a:br>
              <a:rPr lang="pt-BR" sz="3600" smtClean="0">
                <a:cs typeface="Times New Roman" pitchFamily="18" charset="0"/>
              </a:rPr>
            </a:br>
            <a:endParaRPr lang="pt-PT" sz="3600" smtClean="0">
              <a:cs typeface="Times New Roman" pitchFamily="18" charset="0"/>
            </a:endParaRPr>
          </a:p>
        </p:txBody>
      </p:sp>
      <p:grpSp>
        <p:nvGrpSpPr>
          <p:cNvPr id="16387" name="Group 3"/>
          <p:cNvGrpSpPr>
            <a:grpSpLocks/>
          </p:cNvGrpSpPr>
          <p:nvPr/>
        </p:nvGrpSpPr>
        <p:grpSpPr bwMode="auto">
          <a:xfrm>
            <a:off x="228600" y="2060575"/>
            <a:ext cx="8610600" cy="2667000"/>
            <a:chOff x="5023" y="5385"/>
            <a:chExt cx="2345" cy="663"/>
          </a:xfrm>
        </p:grpSpPr>
        <p:pic>
          <p:nvPicPr>
            <p:cNvPr id="16391" name="Picture 4" descr="NewPicto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 y="5385"/>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BESTP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 y="5400"/>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BESTPR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 y="5400"/>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46" y="6332161"/>
            <a:ext cx="1903429" cy="481215"/>
          </a:xfrm>
          <a:prstGeom prst="rect">
            <a:avLst/>
          </a:prstGeom>
        </p:spPr>
      </p:pic>
    </p:spTree>
    <p:extLst>
      <p:ext uri="{BB962C8B-B14F-4D97-AF65-F5344CB8AC3E}">
        <p14:creationId xmlns:p14="http://schemas.microsoft.com/office/powerpoint/2010/main" val="1593737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526" y="1285860"/>
            <a:ext cx="6858000" cy="4401205"/>
          </a:xfrm>
          <a:prstGeom prst="rect">
            <a:avLst/>
          </a:prstGeom>
          <a:noFill/>
        </p:spPr>
        <p:txBody>
          <a:bodyPr wrap="square" rtlCol="0">
            <a:spAutoFit/>
          </a:bodyPr>
          <a:lstStyle/>
          <a:p>
            <a:r>
              <a:rPr lang="pt-PT" sz="2000" b="1" dirty="0" smtClean="0"/>
              <a:t>Eliminação segura de resíduos</a:t>
            </a:r>
          </a:p>
          <a:p>
            <a:endParaRPr lang="pt-PT" sz="2000" b="1" dirty="0" smtClean="0"/>
          </a:p>
          <a:p>
            <a:pPr marL="285750" indent="-285750">
              <a:buFont typeface="Arial" panose="020B0604020202020204" pitchFamily="34" charset="0"/>
              <a:buChar char="•"/>
            </a:pPr>
            <a:r>
              <a:rPr lang="pt-PT" sz="2000" dirty="0" smtClean="0"/>
              <a:t>Assegurar uma gestão segura dos resíduos. </a:t>
            </a:r>
          </a:p>
          <a:p>
            <a:pPr marL="285750" indent="-285750">
              <a:buFont typeface="Arial" panose="020B0604020202020204" pitchFamily="34" charset="0"/>
              <a:buChar char="•"/>
            </a:pPr>
            <a:r>
              <a:rPr lang="pt-PT" sz="2000" dirty="0" smtClean="0"/>
              <a:t>Tratar os resíduos contaminados com sangue, fluídos corporais, secreções e excreções e o tecido humano e resíduos laboratoriais associados </a:t>
            </a:r>
            <a:r>
              <a:rPr lang="pt-PT" sz="2000" dirty="0" err="1" smtClean="0"/>
              <a:t>directamente</a:t>
            </a:r>
            <a:r>
              <a:rPr lang="pt-PT" sz="2000" dirty="0" smtClean="0"/>
              <a:t> às amostras como resíduos clínicos. </a:t>
            </a:r>
          </a:p>
          <a:p>
            <a:pPr marL="285750" indent="-285750">
              <a:buFont typeface="Arial" panose="020B0604020202020204" pitchFamily="34" charset="0"/>
              <a:buChar char="•"/>
            </a:pPr>
            <a:r>
              <a:rPr lang="pt-PT" sz="2000" dirty="0" smtClean="0"/>
              <a:t>Separar no local de produção as 4 categorias de resíduos:</a:t>
            </a:r>
          </a:p>
          <a:p>
            <a:pPr marL="742950" lvl="1" indent="-285750">
              <a:buFont typeface="Arial" panose="020B0604020202020204" pitchFamily="34" charset="0"/>
              <a:buChar char="•"/>
            </a:pPr>
            <a:r>
              <a:rPr lang="pt-PT" sz="2000" dirty="0" smtClean="0"/>
              <a:t>cortantes</a:t>
            </a:r>
          </a:p>
          <a:p>
            <a:pPr marL="742950" lvl="1" indent="-285750">
              <a:buFont typeface="Arial" panose="020B0604020202020204" pitchFamily="34" charset="0"/>
              <a:buChar char="•"/>
            </a:pPr>
            <a:r>
              <a:rPr lang="pt-PT" sz="2000" dirty="0" smtClean="0"/>
              <a:t>resíduos </a:t>
            </a:r>
            <a:r>
              <a:rPr lang="pt-PT" sz="2000" dirty="0" err="1" smtClean="0"/>
              <a:t>infecciosos</a:t>
            </a:r>
            <a:r>
              <a:rPr lang="pt-PT" sz="2000" dirty="0" smtClean="0"/>
              <a:t> não cortantes</a:t>
            </a:r>
          </a:p>
          <a:p>
            <a:pPr marL="742950" lvl="1" indent="-285750">
              <a:buFont typeface="Arial" panose="020B0604020202020204" pitchFamily="34" charset="0"/>
              <a:buChar char="•"/>
            </a:pPr>
            <a:r>
              <a:rPr lang="pt-PT" sz="2000" dirty="0" smtClean="0"/>
              <a:t>resíduos não </a:t>
            </a:r>
            <a:r>
              <a:rPr lang="pt-PT" sz="2000" dirty="0" err="1" smtClean="0"/>
              <a:t>infecciosos</a:t>
            </a:r>
            <a:r>
              <a:rPr lang="pt-PT" sz="2000" dirty="0" smtClean="0"/>
              <a:t> não cortantes</a:t>
            </a:r>
          </a:p>
          <a:p>
            <a:pPr marL="742950" lvl="1" indent="-285750">
              <a:buFont typeface="Arial" panose="020B0604020202020204" pitchFamily="34" charset="0"/>
              <a:buChar char="•"/>
            </a:pPr>
            <a:r>
              <a:rPr lang="pt-PT" sz="2000" dirty="0" smtClean="0"/>
              <a:t>resíduos perigosos</a:t>
            </a:r>
          </a:p>
          <a:p>
            <a:pPr marL="285750" indent="-285750">
              <a:buFont typeface="Arial" panose="020B0604020202020204" pitchFamily="34" charset="0"/>
              <a:buChar char="•"/>
            </a:pPr>
            <a:r>
              <a:rPr lang="pt-PT" sz="2000" dirty="0" smtClean="0"/>
              <a:t>Eliminar os artigos </a:t>
            </a:r>
            <a:r>
              <a:rPr lang="pt-PT" sz="2000" dirty="0" smtClean="0"/>
              <a:t>descartáveis </a:t>
            </a:r>
            <a:r>
              <a:rPr lang="pt-PT" sz="2000" dirty="0" smtClean="0"/>
              <a:t>de forma apropriada.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962400"/>
            <a:ext cx="1661304" cy="1790855"/>
          </a:xfrm>
          <a:prstGeom prst="rect">
            <a:avLst/>
          </a:prstGeom>
        </p:spPr>
      </p:pic>
      <p:sp>
        <p:nvSpPr>
          <p:cNvPr id="7" name="TextBox 6"/>
          <p:cNvSpPr txBox="1"/>
          <p:nvPr/>
        </p:nvSpPr>
        <p:spPr>
          <a:xfrm>
            <a:off x="251520" y="500042"/>
            <a:ext cx="8352928" cy="707886"/>
          </a:xfrm>
          <a:prstGeom prst="rect">
            <a:avLst/>
          </a:prstGeom>
          <a:noFill/>
        </p:spPr>
        <p:txBody>
          <a:bodyPr wrap="square" rtlCol="0">
            <a:spAutoFit/>
          </a:bodyPr>
          <a:lstStyle/>
          <a:p>
            <a:r>
              <a:rPr lang="pt-PT" altLang="en-US" sz="2000" b="1" dirty="0" smtClean="0">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        Precauções convencionais – a toda a hora, para todos os doentes</a:t>
            </a:r>
            <a:endParaRPr lang="pt-PT" altLang="en-US" sz="2000" b="1" dirty="0">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768614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177" y="1214423"/>
            <a:ext cx="7866530" cy="2752460"/>
          </a:xfrm>
          <a:prstGeom prst="rect">
            <a:avLst/>
          </a:prstGeom>
        </p:spPr>
      </p:pic>
      <p:sp>
        <p:nvSpPr>
          <p:cNvPr id="2" name="TextBox 1"/>
          <p:cNvSpPr txBox="1"/>
          <p:nvPr/>
        </p:nvSpPr>
        <p:spPr>
          <a:xfrm>
            <a:off x="357157" y="285728"/>
            <a:ext cx="6286545" cy="523220"/>
          </a:xfrm>
          <a:prstGeom prst="rect">
            <a:avLst/>
          </a:prstGeom>
          <a:noFill/>
        </p:spPr>
        <p:txBody>
          <a:bodyPr wrap="square" rtlCol="0">
            <a:spAutoFit/>
          </a:bodyPr>
          <a:lstStyle/>
          <a:p>
            <a:r>
              <a:rPr lang="pt-PT" altLang="en-US" sz="2800" b="1" dirty="0" smtClean="0">
                <a:effectLst>
                  <a:outerShdw blurRad="38100" dist="38100" dir="2700000" algn="tl">
                    <a:srgbClr val="000000">
                      <a:alpha val="43137"/>
                    </a:srgbClr>
                  </a:outerShdw>
                </a:effectLst>
                <a:ea typeface="Verdana" pitchFamily="34" charset="0"/>
                <a:cs typeface="Verdana" pitchFamily="34" charset="0"/>
              </a:rPr>
              <a:t>No centro de tratamento:</a:t>
            </a:r>
            <a:endParaRPr lang="pt-PT" sz="2800" b="1" dirty="0"/>
          </a:p>
        </p:txBody>
      </p:sp>
    </p:spTree>
    <p:extLst>
      <p:ext uri="{BB962C8B-B14F-4D97-AF65-F5344CB8AC3E}">
        <p14:creationId xmlns:p14="http://schemas.microsoft.com/office/powerpoint/2010/main" val="3117793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88570"/>
            <a:ext cx="7786710" cy="830997"/>
          </a:xfrm>
          <a:prstGeom prst="rect">
            <a:avLst/>
          </a:prstGeom>
          <a:noFill/>
        </p:spPr>
        <p:txBody>
          <a:bodyPr wrap="square" rtlCol="0">
            <a:spAutoFit/>
          </a:bodyPr>
          <a:lstStyle/>
          <a:p>
            <a:r>
              <a:rPr lang="pt-PT" altLang="en-US" sz="2400" b="1" dirty="0" smtClean="0">
                <a:effectLst>
                  <a:outerShdw blurRad="38100" dist="38100" dir="2700000" algn="tl">
                    <a:srgbClr val="000000">
                      <a:alpha val="43137"/>
                    </a:srgbClr>
                  </a:outerShdw>
                </a:effectLst>
                <a:ea typeface="Verdana" pitchFamily="34" charset="0"/>
                <a:cs typeface="Verdana" pitchFamily="34" charset="0"/>
              </a:rPr>
              <a:t>  Precauções convencionais – a toda a hora, para todos os doentes</a:t>
            </a:r>
            <a:endParaRPr lang="pt-PT" altLang="en-US" sz="2400" b="1" dirty="0">
              <a:effectLst>
                <a:outerShdw blurRad="38100" dist="38100" dir="2700000" algn="tl">
                  <a:srgbClr val="000000">
                    <a:alpha val="43137"/>
                  </a:srgbClr>
                </a:outerShdw>
              </a:effectLst>
              <a:ea typeface="Verdana" pitchFamily="34" charset="0"/>
              <a:cs typeface="Verdana" pitchFamily="34" charset="0"/>
            </a:endParaRPr>
          </a:p>
        </p:txBody>
      </p:sp>
      <p:sp>
        <p:nvSpPr>
          <p:cNvPr id="4" name="TextBox 3"/>
          <p:cNvSpPr txBox="1"/>
          <p:nvPr/>
        </p:nvSpPr>
        <p:spPr>
          <a:xfrm>
            <a:off x="304800" y="1071547"/>
            <a:ext cx="7543800" cy="5109091"/>
          </a:xfrm>
          <a:prstGeom prst="rect">
            <a:avLst/>
          </a:prstGeom>
          <a:noFill/>
        </p:spPr>
        <p:txBody>
          <a:bodyPr wrap="square" rtlCol="0">
            <a:spAutoFit/>
          </a:bodyPr>
          <a:lstStyle/>
          <a:p>
            <a:pPr algn="just"/>
            <a:r>
              <a:rPr lang="pt-PT" sz="2000" b="1" dirty="0" smtClean="0"/>
              <a:t>Limpeza e </a:t>
            </a:r>
            <a:r>
              <a:rPr lang="pt-PT" sz="2000" b="1" dirty="0" err="1" smtClean="0"/>
              <a:t>desinfecção</a:t>
            </a:r>
            <a:r>
              <a:rPr lang="pt-PT" sz="2000" b="1" dirty="0" smtClean="0"/>
              <a:t> do ambiente</a:t>
            </a:r>
          </a:p>
          <a:p>
            <a:pPr algn="just"/>
            <a:r>
              <a:rPr lang="pt-PT" dirty="0" smtClean="0"/>
              <a:t>Utilizar procedimentos adequados para a limpeza e </a:t>
            </a:r>
            <a:r>
              <a:rPr lang="pt-PT" dirty="0" err="1" smtClean="0"/>
              <a:t>desinfecção</a:t>
            </a:r>
            <a:r>
              <a:rPr lang="pt-PT" dirty="0" smtClean="0"/>
              <a:t> de rotina das superfícies ambientais e outras frequentemente tocadas. </a:t>
            </a:r>
          </a:p>
          <a:p>
            <a:pPr algn="just"/>
            <a:r>
              <a:rPr lang="pt-PT" dirty="0" smtClean="0"/>
              <a:t>No centro de tratamento, o pessoal da limpeza deve vestir EPP, incluindo </a:t>
            </a:r>
            <a:r>
              <a:rPr lang="pt-PT" dirty="0" smtClean="0"/>
              <a:t>botas de borracha, </a:t>
            </a:r>
            <a:r>
              <a:rPr lang="pt-PT" dirty="0" smtClean="0"/>
              <a:t>e utilizar soluções de cloro. </a:t>
            </a:r>
          </a:p>
          <a:p>
            <a:pPr marL="285750" indent="-285750" algn="just">
              <a:buFont typeface="Arial" panose="020B0604020202020204" pitchFamily="34" charset="0"/>
              <a:buChar char="•"/>
            </a:pPr>
            <a:r>
              <a:rPr lang="pt-PT" dirty="0" smtClean="0"/>
              <a:t>Os soalhos e as superfícies de trabalho horizontais devem ser limpos pelo menos uma vez por dia. </a:t>
            </a:r>
          </a:p>
          <a:p>
            <a:pPr marL="285750" indent="-285750" algn="just">
              <a:buFont typeface="Arial" panose="020B0604020202020204" pitchFamily="34" charset="0"/>
              <a:buChar char="•"/>
            </a:pPr>
            <a:r>
              <a:rPr lang="pt-PT" dirty="0" smtClean="0"/>
              <a:t>A limpeza deve ser sempre realizada a partir de áreas “limpas” para áreas “sujas”, de modo a evitar a transferência de contaminação. </a:t>
            </a:r>
          </a:p>
          <a:p>
            <a:pPr marL="285750" indent="-285750" algn="just">
              <a:buFont typeface="Arial" panose="020B0604020202020204" pitchFamily="34" charset="0"/>
              <a:buChar char="•"/>
            </a:pPr>
            <a:r>
              <a:rPr lang="pt-PT" dirty="0" smtClean="0"/>
              <a:t>Nunca se deve varrer em seco com uma vassoura. </a:t>
            </a:r>
          </a:p>
          <a:p>
            <a:pPr marL="742950" lvl="1" indent="-285750" algn="just">
              <a:buFont typeface="Arial" panose="020B0604020202020204" pitchFamily="34" charset="0"/>
              <a:buChar char="•"/>
            </a:pPr>
            <a:r>
              <a:rPr lang="pt-PT" dirty="0" smtClean="0"/>
              <a:t>Trapos com pó não devem ser sacudidos e as superfícies não devem ser limpas com trapos secos. Limpar com um pano húmido ajuda a evitar a contaminação do ar com partículas aéreas. </a:t>
            </a:r>
          </a:p>
          <a:p>
            <a:pPr marL="742950" lvl="1" indent="-285750" algn="just">
              <a:buFont typeface="Arial" panose="020B0604020202020204" pitchFamily="34" charset="0"/>
              <a:buChar char="•"/>
            </a:pPr>
            <a:r>
              <a:rPr lang="pt-PT" dirty="0" smtClean="0"/>
              <a:t>Limpar ANTES de </a:t>
            </a:r>
            <a:r>
              <a:rPr lang="pt-PT" dirty="0" err="1" smtClean="0"/>
              <a:t>desinfectar</a:t>
            </a:r>
            <a:endParaRPr lang="pt-PT" dirty="0" smtClean="0"/>
          </a:p>
          <a:p>
            <a:pPr marL="742950" lvl="1" indent="-285750" algn="just">
              <a:buFont typeface="Arial" panose="020B0604020202020204" pitchFamily="34" charset="0"/>
              <a:buChar char="•"/>
            </a:pPr>
            <a:r>
              <a:rPr lang="pt-PT" dirty="0" smtClean="0"/>
              <a:t>Mudar frequentemente de soluções de limpeza e de equipamento, uma vez que ficam rapidamente contaminados (seguir os protocolos hospitalares). </a:t>
            </a:r>
            <a:endParaRPr lang="pt-P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710" y="2644072"/>
            <a:ext cx="1378694" cy="1569856"/>
          </a:xfrm>
          <a:prstGeom prst="rect">
            <a:avLst/>
          </a:prstGeom>
        </p:spPr>
      </p:pic>
    </p:spTree>
    <p:extLst>
      <p:ext uri="{BB962C8B-B14F-4D97-AF65-F5344CB8AC3E}">
        <p14:creationId xmlns:p14="http://schemas.microsoft.com/office/powerpoint/2010/main" val="2219237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AutoShape 2"/>
          <p:cNvSpPr>
            <a:spLocks noChangeArrowheads="1"/>
          </p:cNvSpPr>
          <p:nvPr/>
        </p:nvSpPr>
        <p:spPr bwMode="auto">
          <a:xfrm>
            <a:off x="412750" y="1423988"/>
            <a:ext cx="8318500" cy="4362450"/>
          </a:xfrm>
          <a:prstGeom prst="roundRect">
            <a:avLst>
              <a:gd name="adj" fmla="val 10407"/>
            </a:avLst>
          </a:prstGeom>
          <a:solidFill>
            <a:srgbClr val="FFCC00">
              <a:alpha val="79999"/>
            </a:srgbClr>
          </a:solidFill>
          <a:ln w="9525">
            <a:noFill/>
            <a:round/>
            <a:headEnd/>
            <a:tailEnd/>
          </a:ln>
        </p:spPr>
        <p:txBody>
          <a:bodyPr wrap="none" tIns="0"/>
          <a:lstStyle/>
          <a:p>
            <a:r>
              <a:rPr lang="en-GB" b="1" dirty="0" smtClean="0">
                <a:latin typeface="Arial" panose="020B0604020202020204" pitchFamily="34" charset="0"/>
                <a:ea typeface="Geneva"/>
                <a:cs typeface="Arial" panose="020B0604020202020204" pitchFamily="34" charset="0"/>
              </a:rPr>
              <a:t>ÁREA DOS CUIDADOS DE SAÚDE</a:t>
            </a:r>
            <a:endParaRPr lang="en-GB" b="1" dirty="0">
              <a:latin typeface="Arial" panose="020B0604020202020204" pitchFamily="34" charset="0"/>
              <a:ea typeface="Geneva"/>
              <a:cs typeface="Arial" panose="020B0604020202020204" pitchFamily="34" charset="0"/>
            </a:endParaRPr>
          </a:p>
        </p:txBody>
      </p:sp>
      <p:sp>
        <p:nvSpPr>
          <p:cNvPr id="911363" name="AutoShape 3"/>
          <p:cNvSpPr>
            <a:spLocks noChangeArrowheads="1"/>
          </p:cNvSpPr>
          <p:nvPr/>
        </p:nvSpPr>
        <p:spPr bwMode="auto">
          <a:xfrm>
            <a:off x="652463" y="1887538"/>
            <a:ext cx="7664450" cy="3665537"/>
          </a:xfrm>
          <a:prstGeom prst="roundRect">
            <a:avLst>
              <a:gd name="adj" fmla="val 16667"/>
            </a:avLst>
          </a:prstGeom>
          <a:solidFill>
            <a:schemeClr val="bg2"/>
          </a:solidFill>
          <a:ln w="38100">
            <a:solidFill>
              <a:schemeClr val="tx1"/>
            </a:solidFill>
            <a:prstDash val="dash"/>
            <a:round/>
            <a:headEnd/>
            <a:tailEnd/>
          </a:ln>
        </p:spPr>
        <p:txBody>
          <a:bodyPr wrap="none" anchor="ctr"/>
          <a:lstStyle/>
          <a:p>
            <a:endParaRPr lang="en-GB">
              <a:latin typeface="Calibri" pitchFamily="34" charset="0"/>
              <a:ea typeface="Geneva"/>
              <a:cs typeface="Geneva"/>
            </a:endParaRPr>
          </a:p>
        </p:txBody>
      </p:sp>
      <p:sp>
        <p:nvSpPr>
          <p:cNvPr id="911364" name="AutoShape 4"/>
          <p:cNvSpPr>
            <a:spLocks noChangeArrowheads="1"/>
          </p:cNvSpPr>
          <p:nvPr/>
        </p:nvSpPr>
        <p:spPr bwMode="auto">
          <a:xfrm>
            <a:off x="652463" y="1887538"/>
            <a:ext cx="7664450" cy="3665537"/>
          </a:xfrm>
          <a:prstGeom prst="roundRect">
            <a:avLst>
              <a:gd name="adj" fmla="val 16667"/>
            </a:avLst>
          </a:prstGeom>
          <a:noFill/>
          <a:ln w="38100">
            <a:solidFill>
              <a:schemeClr val="tx1"/>
            </a:solidFill>
            <a:prstDash val="dash"/>
            <a:round/>
            <a:headEnd/>
            <a:tailEnd/>
          </a:ln>
        </p:spPr>
        <p:txBody>
          <a:bodyPr wrap="none" anchor="ctr"/>
          <a:lstStyle/>
          <a:p>
            <a:endParaRPr lang="en-GB">
              <a:latin typeface="Calibri" pitchFamily="34" charset="0"/>
              <a:ea typeface="Geneva"/>
              <a:cs typeface="Geneva"/>
            </a:endParaRPr>
          </a:p>
        </p:txBody>
      </p:sp>
      <p:pic>
        <p:nvPicPr>
          <p:cNvPr id="911365" name="Picture 5" descr="Healthcare zone patient bed"/>
          <p:cNvPicPr>
            <a:picLocks noChangeAspect="1" noChangeArrowheads="1"/>
          </p:cNvPicPr>
          <p:nvPr/>
        </p:nvPicPr>
        <p:blipFill>
          <a:blip r:embed="rId3"/>
          <a:srcRect/>
          <a:stretch>
            <a:fillRect/>
          </a:stretch>
        </p:blipFill>
        <p:spPr bwMode="auto">
          <a:xfrm>
            <a:off x="3090863" y="1973263"/>
            <a:ext cx="3079750" cy="3482975"/>
          </a:xfrm>
          <a:prstGeom prst="rect">
            <a:avLst/>
          </a:prstGeom>
          <a:noFill/>
          <a:ln w="9525">
            <a:noFill/>
            <a:miter lim="800000"/>
            <a:headEnd/>
            <a:tailEnd/>
          </a:ln>
        </p:spPr>
      </p:pic>
      <p:sp>
        <p:nvSpPr>
          <p:cNvPr id="911366" name="Text Box 6"/>
          <p:cNvSpPr txBox="1">
            <a:spLocks noChangeArrowheads="1"/>
          </p:cNvSpPr>
          <p:nvPr/>
        </p:nvSpPr>
        <p:spPr bwMode="auto">
          <a:xfrm>
            <a:off x="927100" y="2166938"/>
            <a:ext cx="1938159" cy="369332"/>
          </a:xfrm>
          <a:prstGeom prst="rect">
            <a:avLst/>
          </a:prstGeom>
          <a:noFill/>
          <a:ln w="9525">
            <a:noFill/>
            <a:miter lim="800000"/>
            <a:headEnd/>
            <a:tailEnd/>
          </a:ln>
        </p:spPr>
        <p:txBody>
          <a:bodyPr wrap="none">
            <a:spAutoFit/>
          </a:bodyPr>
          <a:lstStyle/>
          <a:p>
            <a:r>
              <a:rPr lang="en-GB" b="1" dirty="0" smtClean="0">
                <a:latin typeface="Calibri" pitchFamily="34" charset="0"/>
                <a:ea typeface="Geneva"/>
                <a:cs typeface="Geneva"/>
              </a:rPr>
              <a:t>ZONA DO DOENTE</a:t>
            </a:r>
            <a:endParaRPr lang="en-GB" b="1" dirty="0">
              <a:latin typeface="Calibri" pitchFamily="34" charset="0"/>
              <a:ea typeface="Geneva"/>
              <a:cs typeface="Geneva"/>
            </a:endParaRPr>
          </a:p>
        </p:txBody>
      </p:sp>
      <p:sp>
        <p:nvSpPr>
          <p:cNvPr id="40967" name="Rectangle 7"/>
          <p:cNvSpPr>
            <a:spLocks noGrp="1" noChangeArrowheads="1"/>
          </p:cNvSpPr>
          <p:nvPr>
            <p:ph type="title" idx="4294967295"/>
          </p:nvPr>
        </p:nvSpPr>
        <p:spPr>
          <a:xfrm>
            <a:off x="428596" y="0"/>
            <a:ext cx="8715404" cy="1071563"/>
          </a:xfrm>
        </p:spPr>
        <p:txBody>
          <a:bodyPr/>
          <a:lstStyle/>
          <a:p>
            <a:pPr eaLnBrk="1" hangingPunct="1"/>
            <a:r>
              <a:rPr lang="pt-PT" altLang="en-US" sz="2400" b="1" kern="1200"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A conceptualização geográfica do risco de transmissão</a:t>
            </a:r>
          </a:p>
        </p:txBody>
      </p:sp>
      <p:grpSp>
        <p:nvGrpSpPr>
          <p:cNvPr id="2" name="Group 8"/>
          <p:cNvGrpSpPr>
            <a:grpSpLocks/>
          </p:cNvGrpSpPr>
          <p:nvPr/>
        </p:nvGrpSpPr>
        <p:grpSpPr bwMode="auto">
          <a:xfrm>
            <a:off x="3719513" y="2413000"/>
            <a:ext cx="2574925" cy="1279525"/>
            <a:chOff x="2343" y="1520"/>
            <a:chExt cx="1622" cy="806"/>
          </a:xfrm>
        </p:grpSpPr>
        <p:sp>
          <p:nvSpPr>
            <p:cNvPr id="40975" name="Text Box 9"/>
            <p:cNvSpPr txBox="1">
              <a:spLocks noChangeArrowheads="1"/>
            </p:cNvSpPr>
            <p:nvPr/>
          </p:nvSpPr>
          <p:spPr bwMode="auto">
            <a:xfrm>
              <a:off x="3055" y="1520"/>
              <a:ext cx="910" cy="465"/>
            </a:xfrm>
            <a:prstGeom prst="rect">
              <a:avLst/>
            </a:prstGeom>
            <a:noFill/>
            <a:ln w="9525">
              <a:noFill/>
              <a:miter lim="800000"/>
              <a:headEnd/>
              <a:tailEnd/>
            </a:ln>
          </p:spPr>
          <p:txBody>
            <a:bodyPr>
              <a:spAutoFit/>
            </a:bodyPr>
            <a:lstStyle/>
            <a:p>
              <a:r>
                <a:rPr lang="pt-PT" sz="1400" dirty="0" smtClean="0">
                  <a:latin typeface="Calibri" pitchFamily="34" charset="0"/>
                  <a:ea typeface="Geneva"/>
                  <a:cs typeface="Geneva"/>
                </a:rPr>
                <a:t>Local crítico com risco de </a:t>
              </a:r>
              <a:r>
                <a:rPr lang="pt-PT" sz="1400" dirty="0" err="1" smtClean="0">
                  <a:latin typeface="Calibri" pitchFamily="34" charset="0"/>
                  <a:ea typeface="Geneva"/>
                  <a:cs typeface="Geneva"/>
                </a:rPr>
                <a:t>infecção</a:t>
              </a:r>
              <a:r>
                <a:rPr lang="pt-PT" sz="1400" dirty="0" smtClean="0">
                  <a:latin typeface="Calibri" pitchFamily="34" charset="0"/>
                  <a:ea typeface="Geneva"/>
                  <a:cs typeface="Geneva"/>
                </a:rPr>
                <a:t> para o doente</a:t>
              </a:r>
              <a:endParaRPr lang="pt-PT" sz="1400" dirty="0">
                <a:latin typeface="Calibri" pitchFamily="34" charset="0"/>
                <a:ea typeface="Geneva"/>
                <a:cs typeface="Geneva"/>
              </a:endParaRPr>
            </a:p>
          </p:txBody>
        </p:sp>
        <p:sp>
          <p:nvSpPr>
            <p:cNvPr id="40976" name="Oval 10"/>
            <p:cNvSpPr>
              <a:spLocks noChangeArrowheads="1"/>
            </p:cNvSpPr>
            <p:nvPr/>
          </p:nvSpPr>
          <p:spPr bwMode="auto">
            <a:xfrm>
              <a:off x="2343" y="2074"/>
              <a:ext cx="252" cy="252"/>
            </a:xfrm>
            <a:prstGeom prst="ellipse">
              <a:avLst/>
            </a:prstGeom>
            <a:noFill/>
            <a:ln w="28575">
              <a:solidFill>
                <a:schemeClr val="tx1"/>
              </a:solidFill>
              <a:round/>
              <a:headEnd/>
              <a:tailEnd/>
            </a:ln>
          </p:spPr>
          <p:txBody>
            <a:bodyPr wrap="none" anchor="ctr"/>
            <a:lstStyle/>
            <a:p>
              <a:endParaRPr lang="en-GB">
                <a:latin typeface="Calibri" pitchFamily="34" charset="0"/>
                <a:ea typeface="Geneva"/>
                <a:cs typeface="Geneva"/>
              </a:endParaRPr>
            </a:p>
          </p:txBody>
        </p:sp>
        <p:cxnSp>
          <p:nvCxnSpPr>
            <p:cNvPr id="40977" name="AutoShape 11"/>
            <p:cNvCxnSpPr>
              <a:cxnSpLocks noChangeShapeType="1"/>
              <a:stCxn id="40975" idx="1"/>
              <a:endCxn id="40976" idx="7"/>
            </p:cNvCxnSpPr>
            <p:nvPr/>
          </p:nvCxnSpPr>
          <p:spPr bwMode="auto">
            <a:xfrm flipH="1">
              <a:off x="2558" y="1753"/>
              <a:ext cx="497" cy="358"/>
            </a:xfrm>
            <a:prstGeom prst="straightConnector1">
              <a:avLst/>
            </a:prstGeom>
            <a:noFill/>
            <a:ln w="28575">
              <a:solidFill>
                <a:schemeClr val="tx1"/>
              </a:solidFill>
              <a:round/>
              <a:headEnd/>
              <a:tailEnd/>
            </a:ln>
          </p:spPr>
        </p:cxnSp>
      </p:grpSp>
      <p:grpSp>
        <p:nvGrpSpPr>
          <p:cNvPr id="3" name="Group 12"/>
          <p:cNvGrpSpPr>
            <a:grpSpLocks/>
          </p:cNvGrpSpPr>
          <p:nvPr/>
        </p:nvGrpSpPr>
        <p:grpSpPr bwMode="auto">
          <a:xfrm>
            <a:off x="1685925" y="4514852"/>
            <a:ext cx="2940050" cy="1058863"/>
            <a:chOff x="1062" y="2844"/>
            <a:chExt cx="1852" cy="667"/>
          </a:xfrm>
        </p:grpSpPr>
        <p:cxnSp>
          <p:nvCxnSpPr>
            <p:cNvPr id="40972" name="AutoShape 13"/>
            <p:cNvCxnSpPr>
              <a:cxnSpLocks noChangeShapeType="1"/>
              <a:stCxn id="40974" idx="2"/>
              <a:endCxn id="40973" idx="3"/>
            </p:cNvCxnSpPr>
            <p:nvPr/>
          </p:nvCxnSpPr>
          <p:spPr bwMode="auto">
            <a:xfrm flipH="1">
              <a:off x="1972" y="3000"/>
              <a:ext cx="630" cy="211"/>
            </a:xfrm>
            <a:prstGeom prst="straightConnector1">
              <a:avLst/>
            </a:prstGeom>
            <a:noFill/>
            <a:ln w="28575">
              <a:solidFill>
                <a:schemeClr val="tx1"/>
              </a:solidFill>
              <a:round/>
              <a:headEnd/>
              <a:tailEnd/>
            </a:ln>
          </p:spPr>
        </p:cxnSp>
        <p:sp>
          <p:nvSpPr>
            <p:cNvPr id="40973" name="Text Box 14"/>
            <p:cNvSpPr txBox="1">
              <a:spLocks noChangeArrowheads="1"/>
            </p:cNvSpPr>
            <p:nvPr/>
          </p:nvSpPr>
          <p:spPr bwMode="auto">
            <a:xfrm>
              <a:off x="1062" y="2910"/>
              <a:ext cx="910" cy="601"/>
            </a:xfrm>
            <a:prstGeom prst="rect">
              <a:avLst/>
            </a:prstGeom>
            <a:noFill/>
            <a:ln w="9525">
              <a:noFill/>
              <a:miter lim="800000"/>
              <a:headEnd/>
              <a:tailEnd/>
            </a:ln>
          </p:spPr>
          <p:txBody>
            <a:bodyPr>
              <a:spAutoFit/>
            </a:bodyPr>
            <a:lstStyle/>
            <a:p>
              <a:pPr algn="r"/>
              <a:r>
                <a:rPr lang="pt-PT" sz="1400" dirty="0" smtClean="0">
                  <a:latin typeface="Calibri" pitchFamily="34" charset="0"/>
                  <a:ea typeface="Geneva"/>
                  <a:cs typeface="Geneva"/>
                </a:rPr>
                <a:t>Local crítico com risco de exposição a fluídos corporais</a:t>
              </a:r>
              <a:endParaRPr lang="pt-PT" sz="1400" dirty="0">
                <a:latin typeface="Calibri" pitchFamily="34" charset="0"/>
                <a:ea typeface="Geneva"/>
                <a:cs typeface="Geneva"/>
              </a:endParaRPr>
            </a:p>
          </p:txBody>
        </p:sp>
        <p:sp>
          <p:nvSpPr>
            <p:cNvPr id="40974" name="Oval 15"/>
            <p:cNvSpPr>
              <a:spLocks noChangeArrowheads="1"/>
            </p:cNvSpPr>
            <p:nvPr/>
          </p:nvSpPr>
          <p:spPr bwMode="auto">
            <a:xfrm>
              <a:off x="2602" y="2844"/>
              <a:ext cx="312" cy="312"/>
            </a:xfrm>
            <a:prstGeom prst="ellipse">
              <a:avLst/>
            </a:prstGeom>
            <a:noFill/>
            <a:ln w="28575">
              <a:solidFill>
                <a:schemeClr val="tx1"/>
              </a:solidFill>
              <a:round/>
              <a:headEnd/>
              <a:tailEnd/>
            </a:ln>
          </p:spPr>
          <p:txBody>
            <a:bodyPr wrap="none" anchor="ctr"/>
            <a:lstStyle/>
            <a:p>
              <a:endParaRPr lang="en-GB">
                <a:latin typeface="Calibri" pitchFamily="34" charset="0"/>
                <a:ea typeface="Geneva"/>
                <a:cs typeface="Geneva"/>
              </a:endParaRPr>
            </a:p>
          </p:txBody>
        </p:sp>
      </p:grpSp>
      <p:pic>
        <p:nvPicPr>
          <p:cNvPr id="16" name="Picture 11" descr="monitor"/>
          <p:cNvPicPr>
            <a:picLocks noChangeAspect="1" noChangeArrowheads="1"/>
          </p:cNvPicPr>
          <p:nvPr/>
        </p:nvPicPr>
        <p:blipFill>
          <a:blip r:embed="rId4"/>
          <a:srcRect/>
          <a:stretch>
            <a:fillRect/>
          </a:stretch>
        </p:blipFill>
        <p:spPr bwMode="auto">
          <a:xfrm>
            <a:off x="4070350" y="2132013"/>
            <a:ext cx="862013" cy="862012"/>
          </a:xfrm>
          <a:prstGeom prst="rect">
            <a:avLst/>
          </a:prstGeom>
          <a:noFill/>
          <a:ln w="9525">
            <a:noFill/>
            <a:miter lim="800000"/>
            <a:headEnd/>
            <a:tailEnd/>
          </a:ln>
        </p:spPr>
      </p:pic>
      <p:pic>
        <p:nvPicPr>
          <p:cNvPr id="17" name="Picture 10" descr="tabledenuit"/>
          <p:cNvPicPr>
            <a:picLocks noChangeAspect="1" noChangeArrowheads="1"/>
          </p:cNvPicPr>
          <p:nvPr/>
        </p:nvPicPr>
        <p:blipFill>
          <a:blip r:embed="rId5"/>
          <a:srcRect/>
          <a:stretch>
            <a:fillRect/>
          </a:stretch>
        </p:blipFill>
        <p:spPr bwMode="auto">
          <a:xfrm>
            <a:off x="2144713" y="3194050"/>
            <a:ext cx="915987" cy="1474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65"/>
                                        </p:tgtEl>
                                        <p:attrNameLst>
                                          <p:attrName>style.visibility</p:attrName>
                                        </p:attrNameLst>
                                      </p:cBhvr>
                                      <p:to>
                                        <p:strVal val="visible"/>
                                      </p:to>
                                    </p:set>
                                    <p:animEffect transition="in" filter="fade">
                                      <p:cBhvr>
                                        <p:cTn id="7" dur="500"/>
                                        <p:tgtEl>
                                          <p:spTgt spid="91136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4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1364"/>
                                        </p:tgtEl>
                                        <p:attrNameLst>
                                          <p:attrName>style.visibility</p:attrName>
                                        </p:attrNameLst>
                                      </p:cBhvr>
                                      <p:to>
                                        <p:strVal val="visible"/>
                                      </p:to>
                                    </p:set>
                                    <p:animEffect transition="in" filter="fade">
                                      <p:cBhvr>
                                        <p:cTn id="26" dur="500"/>
                                        <p:tgtEl>
                                          <p:spTgt spid="91136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11366"/>
                                        </p:tgtEl>
                                        <p:attrNameLst>
                                          <p:attrName>style.visibility</p:attrName>
                                        </p:attrNameLst>
                                      </p:cBhvr>
                                      <p:to>
                                        <p:strVal val="visible"/>
                                      </p:to>
                                    </p:set>
                                    <p:animEffect transition="in" filter="fade">
                                      <p:cBhvr>
                                        <p:cTn id="29" dur="500"/>
                                        <p:tgtEl>
                                          <p:spTgt spid="9113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11363"/>
                                        </p:tgtEl>
                                        <p:attrNameLst>
                                          <p:attrName>style.visibility</p:attrName>
                                        </p:attrNameLst>
                                      </p:cBhvr>
                                      <p:to>
                                        <p:strVal val="visible"/>
                                      </p:to>
                                    </p:set>
                                    <p:animEffect transition="in" filter="fade">
                                      <p:cBhvr>
                                        <p:cTn id="34" dur="500"/>
                                        <p:tgtEl>
                                          <p:spTgt spid="9113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11362"/>
                                        </p:tgtEl>
                                        <p:attrNameLst>
                                          <p:attrName>style.visibility</p:attrName>
                                        </p:attrNameLst>
                                      </p:cBhvr>
                                      <p:to>
                                        <p:strVal val="visible"/>
                                      </p:to>
                                    </p:set>
                                    <p:animEffect transition="in" filter="fade">
                                      <p:cBhvr>
                                        <p:cTn id="39" dur="1000"/>
                                        <p:tgtEl>
                                          <p:spTgt spid="91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2" grpId="0" animBg="1"/>
      <p:bldP spid="911363" grpId="0" animBg="1"/>
      <p:bldP spid="911364" grpId="0" animBg="1"/>
      <p:bldP spid="9113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Objectivos</a:t>
            </a:r>
            <a:r>
              <a:rPr lang="pt-PT" dirty="0" smtClean="0"/>
              <a:t> de Aprendizagem (1)</a:t>
            </a:r>
            <a:endParaRPr lang="pt-PT" dirty="0"/>
          </a:p>
        </p:txBody>
      </p:sp>
      <p:sp>
        <p:nvSpPr>
          <p:cNvPr id="3" name="Content Placeholder 2"/>
          <p:cNvSpPr>
            <a:spLocks noGrp="1"/>
          </p:cNvSpPr>
          <p:nvPr>
            <p:ph idx="1"/>
          </p:nvPr>
        </p:nvSpPr>
        <p:spPr>
          <a:xfrm>
            <a:off x="457200" y="1196975"/>
            <a:ext cx="8229600" cy="3744193"/>
          </a:xfrm>
        </p:spPr>
        <p:txBody>
          <a:bodyPr>
            <a:normAutofit/>
          </a:bodyPr>
          <a:lstStyle/>
          <a:p>
            <a:pPr marL="0" indent="0">
              <a:buNone/>
            </a:pPr>
            <a:r>
              <a:rPr lang="pt-PT" dirty="0" err="1" smtClean="0"/>
              <a:t>Objectivo</a:t>
            </a:r>
            <a:r>
              <a:rPr lang="pt-PT" dirty="0" smtClean="0"/>
              <a:t> Geral</a:t>
            </a:r>
          </a:p>
          <a:p>
            <a:pPr marL="0" indent="0">
              <a:buNone/>
            </a:pPr>
            <a:endParaRPr lang="pt-PT" altLang="en-US" dirty="0" smtClean="0">
              <a:latin typeface="Arial" charset="0"/>
            </a:endParaRPr>
          </a:p>
          <a:p>
            <a:pPr marL="0" indent="0">
              <a:buNone/>
            </a:pPr>
            <a:r>
              <a:rPr lang="pt-PT" altLang="en-US" dirty="0" smtClean="0">
                <a:latin typeface="Arial" charset="0"/>
              </a:rPr>
              <a:t>Sensibilizar e reforçar a capacidade de todas as pessoas envolvidas na preparação de que existem medidas importantes para prevenir </a:t>
            </a:r>
            <a:r>
              <a:rPr lang="pt-PT" altLang="en-US" dirty="0" err="1" smtClean="0">
                <a:latin typeface="Arial" charset="0"/>
              </a:rPr>
              <a:t>infecções</a:t>
            </a:r>
            <a:r>
              <a:rPr lang="pt-PT" altLang="en-US" dirty="0" smtClean="0">
                <a:latin typeface="Arial" charset="0"/>
              </a:rPr>
              <a:t> e controlar a EVD</a:t>
            </a:r>
          </a:p>
          <a:p>
            <a:pPr marL="0" indent="0">
              <a:buNone/>
            </a:pPr>
            <a:endParaRPr lang="en-GB" dirty="0"/>
          </a:p>
        </p:txBody>
      </p:sp>
    </p:spTree>
    <p:extLst>
      <p:ext uri="{BB962C8B-B14F-4D97-AF65-F5344CB8AC3E}">
        <p14:creationId xmlns:p14="http://schemas.microsoft.com/office/powerpoint/2010/main" val="102586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1077" y="1372456"/>
            <a:ext cx="8077200" cy="4893647"/>
          </a:xfrm>
          <a:prstGeom prst="rect">
            <a:avLst/>
          </a:prstGeom>
          <a:noFill/>
        </p:spPr>
        <p:txBody>
          <a:bodyPr wrap="square" rtlCol="0">
            <a:spAutoFit/>
          </a:bodyPr>
          <a:lstStyle/>
          <a:p>
            <a:r>
              <a:rPr lang="pt-PT" sz="2000" b="1" dirty="0" smtClean="0"/>
              <a:t>Manuseamento apropriado de lençóis contaminados</a:t>
            </a:r>
          </a:p>
          <a:p>
            <a:r>
              <a:rPr lang="pt-PT" dirty="0" smtClean="0"/>
              <a:t>Manusear, transportar e processar lençóis usados de modo a que se:</a:t>
            </a:r>
          </a:p>
          <a:p>
            <a:pPr marL="285750" indent="-285750">
              <a:buFont typeface="Arial" panose="020B0604020202020204" pitchFamily="34" charset="0"/>
              <a:buChar char="•"/>
            </a:pPr>
            <a:r>
              <a:rPr lang="pt-PT" dirty="0" smtClean="0"/>
              <a:t>Previna a exposição da pele e membranas mucosas e a contaminação da roupa. </a:t>
            </a:r>
          </a:p>
          <a:p>
            <a:pPr marL="285750" indent="-285750">
              <a:buFont typeface="Arial" panose="020B0604020202020204" pitchFamily="34" charset="0"/>
              <a:buChar char="•"/>
            </a:pPr>
            <a:r>
              <a:rPr lang="pt-PT" dirty="0" smtClean="0"/>
              <a:t>Evite a transferência de patogénicos a outros doentes ou ao ambiente. </a:t>
            </a:r>
          </a:p>
          <a:p>
            <a:pPr marL="285750" indent="-285750">
              <a:buFont typeface="Arial" panose="020B0604020202020204" pitchFamily="34" charset="0"/>
              <a:buChar char="•"/>
            </a:pPr>
            <a:r>
              <a:rPr lang="pt-PT" dirty="0" smtClean="0"/>
              <a:t>Coloque todos os lençóis usados e resíduos em sacos ou </a:t>
            </a:r>
            <a:r>
              <a:rPr lang="pt-PT" dirty="0" smtClean="0"/>
              <a:t>recipientes </a:t>
            </a:r>
            <a:r>
              <a:rPr lang="pt-PT" dirty="0" smtClean="0"/>
              <a:t>que são capazes de suportar o transporte sem serem danificados. </a:t>
            </a:r>
          </a:p>
          <a:p>
            <a:pPr marL="285750" indent="-285750">
              <a:buFont typeface="Arial" panose="020B0604020202020204" pitchFamily="34" charset="0"/>
              <a:buChar char="•"/>
            </a:pPr>
            <a:r>
              <a:rPr lang="pt-PT" dirty="0" smtClean="0"/>
              <a:t>Tire </a:t>
            </a:r>
            <a:r>
              <a:rPr lang="pt-PT" dirty="0" smtClean="0"/>
              <a:t>toda a matéria sólida dos lençóis usados e se deite pela sanita. </a:t>
            </a:r>
          </a:p>
          <a:p>
            <a:endParaRPr lang="pt-PT" dirty="0" smtClean="0"/>
          </a:p>
          <a:p>
            <a:r>
              <a:rPr lang="pt-PT" sz="2000" b="1" dirty="0" smtClean="0"/>
              <a:t>Limpeza e </a:t>
            </a:r>
            <a:r>
              <a:rPr lang="pt-PT" sz="2000" b="1" dirty="0" err="1" smtClean="0"/>
              <a:t>desinfecção</a:t>
            </a:r>
            <a:r>
              <a:rPr lang="pt-PT" sz="2000" b="1" dirty="0" smtClean="0"/>
              <a:t> do equipamento para cuidados aos doentes</a:t>
            </a:r>
          </a:p>
          <a:p>
            <a:pPr marL="285750" indent="-285750">
              <a:buFont typeface="Arial" panose="020B0604020202020204" pitchFamily="34" charset="0"/>
              <a:buChar char="•"/>
            </a:pPr>
            <a:r>
              <a:rPr lang="pt-PT" dirty="0" smtClean="0"/>
              <a:t>Manusear o equipamento sujo com sangue, fluídos corporais, secreções e excreções de forma a que previna a exposição da pele e membranas mucosas, contaminação da roupa ou transferência de patogénicos a outros doentes ou ao ambiente.</a:t>
            </a:r>
          </a:p>
          <a:p>
            <a:pPr marL="285750" indent="-285750">
              <a:buFont typeface="Arial" panose="020B0604020202020204" pitchFamily="34" charset="0"/>
              <a:buChar char="•"/>
            </a:pPr>
            <a:r>
              <a:rPr lang="pt-PT" dirty="0" smtClean="0"/>
              <a:t>Limpar, </a:t>
            </a:r>
            <a:r>
              <a:rPr lang="pt-PT" dirty="0" err="1" smtClean="0"/>
              <a:t>desinfectar</a:t>
            </a:r>
            <a:r>
              <a:rPr lang="pt-PT" dirty="0" smtClean="0"/>
              <a:t>, esterilizar e reprocessar o equipamento reutilizável de forma apropriada antes de ser utilizado noutro doente. </a:t>
            </a:r>
            <a:endParaRPr lang="pt-PT" dirty="0"/>
          </a:p>
        </p:txBody>
      </p:sp>
      <p:sp>
        <p:nvSpPr>
          <p:cNvPr id="5" name="TextBox 4"/>
          <p:cNvSpPr txBox="1"/>
          <p:nvPr/>
        </p:nvSpPr>
        <p:spPr>
          <a:xfrm>
            <a:off x="251520" y="500042"/>
            <a:ext cx="8352928" cy="707886"/>
          </a:xfrm>
          <a:prstGeom prst="rect">
            <a:avLst/>
          </a:prstGeom>
          <a:noFill/>
        </p:spPr>
        <p:txBody>
          <a:bodyPr wrap="square" rtlCol="0">
            <a:spAutoFit/>
          </a:bodyPr>
          <a:lstStyle/>
          <a:p>
            <a:r>
              <a:rPr lang="pt-PT" altLang="en-US" sz="2000" b="1" dirty="0" smtClean="0">
                <a:effectLst>
                  <a:outerShdw blurRad="38100" dist="38100" dir="2700000" algn="tl">
                    <a:srgbClr val="000000">
                      <a:alpha val="43137"/>
                    </a:srgbClr>
                  </a:outerShdw>
                </a:effectLst>
                <a:ea typeface="Verdana" pitchFamily="34" charset="0"/>
                <a:cs typeface="Arial" panose="020B0604020202020204" pitchFamily="34" charset="0"/>
              </a:rPr>
              <a:t>        Precauções convencionais – a toda a hora, para todos os doentes</a:t>
            </a:r>
            <a:endParaRPr lang="pt-PT" altLang="en-US" sz="2000" b="1" dirty="0">
              <a:effectLst>
                <a:outerShdw blurRad="38100" dist="38100" dir="2700000" algn="tl">
                  <a:srgbClr val="000000">
                    <a:alpha val="43137"/>
                  </a:srgbClr>
                </a:outerShdw>
              </a:effectLst>
              <a:ea typeface="Verdana" pitchFamily="34" charset="0"/>
              <a:cs typeface="Arial" panose="020B0604020202020204" pitchFamily="34" charset="0"/>
            </a:endParaRPr>
          </a:p>
        </p:txBody>
      </p:sp>
    </p:spTree>
    <p:extLst>
      <p:ext uri="{BB962C8B-B14F-4D97-AF65-F5344CB8AC3E}">
        <p14:creationId xmlns:p14="http://schemas.microsoft.com/office/powerpoint/2010/main" val="2695940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1075"/>
          </a:xfrm>
        </p:spPr>
        <p:txBody>
          <a:bodyPr/>
          <a:lstStyle/>
          <a:p>
            <a:r>
              <a:rPr lang="pt-PT" altLang="en-US" sz="28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Importância das precauções convencionais</a:t>
            </a:r>
            <a:endParaRPr lang="pt-PT" altLang="en-US" sz="2800" b="1" dirty="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3" name="Content Placeholder 2"/>
          <p:cNvSpPr>
            <a:spLocks noGrp="1"/>
          </p:cNvSpPr>
          <p:nvPr>
            <p:ph idx="1"/>
          </p:nvPr>
        </p:nvSpPr>
        <p:spPr>
          <a:xfrm>
            <a:off x="457200" y="1357299"/>
            <a:ext cx="8229600" cy="3643338"/>
          </a:xfrm>
        </p:spPr>
        <p:txBody>
          <a:bodyPr/>
          <a:lstStyle/>
          <a:p>
            <a:pPr marL="0" indent="0" algn="just">
              <a:buNone/>
            </a:pPr>
            <a:r>
              <a:rPr lang="pt-PT" dirty="0" smtClean="0">
                <a:latin typeface="Arial" panose="020B0604020202020204" pitchFamily="34" charset="0"/>
                <a:cs typeface="Arial" panose="020B0604020202020204" pitchFamily="34" charset="0"/>
              </a:rPr>
              <a:t>O isolamento dos doentes com EPP rigoroso não irá proteger os profissionais de saúde contra todas as transmissões de pessoa para pessoa caso as precauções convencionais não sejam colocadas em prática a toda a hora na clínica ambulatória e nas enfermarias gerais (onde os doentes se apresentam em primeiro lugar).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17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34" y="-27384"/>
            <a:ext cx="8229600" cy="919146"/>
          </a:xfrm>
        </p:spPr>
        <p:txBody>
          <a:bodyPr/>
          <a:lstStyle/>
          <a:p>
            <a:r>
              <a:rPr lang="pt-PT" altLang="en-US" sz="24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Intervenções adicionais de controlo de </a:t>
            </a:r>
            <a:r>
              <a:rPr lang="pt-PT" altLang="en-US" sz="2400" b="1" dirty="0" err="1"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infecções</a:t>
            </a:r>
            <a:r>
              <a:rPr lang="pt-PT" altLang="en-US" sz="24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 incluindo o EPP, devem ter como base:</a:t>
            </a:r>
            <a:endParaRPr lang="pt-PT" sz="2400" dirty="0">
              <a:solidFill>
                <a:schemeClr val="tx1"/>
              </a:solidFill>
              <a:latin typeface="+mn-lt"/>
            </a:endParaRPr>
          </a:p>
        </p:txBody>
      </p:sp>
      <p:sp>
        <p:nvSpPr>
          <p:cNvPr id="3" name="Content Placeholder 2"/>
          <p:cNvSpPr>
            <a:spLocks noGrp="1"/>
          </p:cNvSpPr>
          <p:nvPr>
            <p:ph idx="1"/>
          </p:nvPr>
        </p:nvSpPr>
        <p:spPr>
          <a:xfrm>
            <a:off x="457200" y="1115144"/>
            <a:ext cx="8229600" cy="5410200"/>
          </a:xfrm>
        </p:spPr>
        <p:txBody>
          <a:bodyPr>
            <a:normAutofit fontScale="62500" lnSpcReduction="20000"/>
          </a:bodyPr>
          <a:lstStyle/>
          <a:p>
            <a:pPr algn="just"/>
            <a:r>
              <a:rPr lang="pt-PT" sz="2900" b="1" dirty="0" smtClean="0"/>
              <a:t>Patogénico provável – Ébola</a:t>
            </a:r>
          </a:p>
          <a:p>
            <a:pPr algn="just"/>
            <a:r>
              <a:rPr lang="pt-PT" sz="2900" b="1" dirty="0" smtClean="0"/>
              <a:t>Epidemiologia local e predominante</a:t>
            </a:r>
          </a:p>
          <a:p>
            <a:pPr lvl="1" algn="just"/>
            <a:r>
              <a:rPr lang="pt-PT" sz="2500" b="1" dirty="0" smtClean="0"/>
              <a:t>O que está a acontecer no vosso distrito/nas proximidades/do outro lado da fronteira? </a:t>
            </a:r>
          </a:p>
          <a:p>
            <a:pPr lvl="1" algn="just"/>
            <a:r>
              <a:rPr lang="pt-PT" sz="2500" b="1" dirty="0" smtClean="0"/>
              <a:t>Surto? Outros casos clínicos pouco usuais? </a:t>
            </a:r>
          </a:p>
          <a:p>
            <a:pPr algn="just"/>
            <a:r>
              <a:rPr lang="pt-PT" sz="2900" b="1" dirty="0" smtClean="0"/>
              <a:t>Avaliação dos riscos</a:t>
            </a:r>
          </a:p>
          <a:p>
            <a:pPr marL="0" indent="0" algn="just">
              <a:buNone/>
            </a:pPr>
            <a:r>
              <a:rPr lang="pt-PT" sz="2900" b="1" dirty="0" smtClean="0"/>
              <a:t>     Profissional de saúde</a:t>
            </a:r>
          </a:p>
          <a:p>
            <a:pPr lvl="1" algn="just"/>
            <a:r>
              <a:rPr lang="pt-PT" altLang="zh-CN" sz="2500" dirty="0" smtClean="0">
                <a:ea typeface="SimSun" panose="02010600030101010101" pitchFamily="2" charset="-122"/>
              </a:rPr>
              <a:t>contacto antecipado</a:t>
            </a:r>
          </a:p>
          <a:p>
            <a:pPr lvl="1" algn="just"/>
            <a:r>
              <a:rPr lang="pt-PT" altLang="zh-CN" sz="2500" dirty="0" smtClean="0">
                <a:ea typeface="SimSun" panose="02010600030101010101" pitchFamily="2" charset="-122"/>
              </a:rPr>
              <a:t>pele não intacta? </a:t>
            </a:r>
          </a:p>
          <a:p>
            <a:pPr lvl="1" algn="just"/>
            <a:r>
              <a:rPr lang="pt-PT" altLang="zh-CN" sz="2500" dirty="0" smtClean="0">
                <a:ea typeface="SimSun" panose="02010600030101010101" pitchFamily="2" charset="-122"/>
              </a:rPr>
              <a:t>Estou doente com uma </a:t>
            </a:r>
            <a:r>
              <a:rPr lang="pt-PT" altLang="zh-CN" sz="2500" dirty="0" err="1" smtClean="0">
                <a:ea typeface="SimSun" panose="02010600030101010101" pitchFamily="2" charset="-122"/>
              </a:rPr>
              <a:t>infecção</a:t>
            </a:r>
            <a:r>
              <a:rPr lang="pt-PT" altLang="zh-CN" sz="2500" dirty="0" smtClean="0">
                <a:ea typeface="SimSun" panose="02010600030101010101" pitchFamily="2" charset="-122"/>
              </a:rPr>
              <a:t> respiratória aguda? Estou imunodeprimido? </a:t>
            </a:r>
          </a:p>
          <a:p>
            <a:pPr marL="342900" lvl="1" indent="0" algn="just">
              <a:buNone/>
            </a:pPr>
            <a:r>
              <a:rPr lang="pt-PT" sz="2500" b="1" dirty="0" smtClean="0">
                <a:ea typeface="SimSun" panose="02010600030101010101" pitchFamily="2" charset="-122"/>
              </a:rPr>
              <a:t>Doente: História da exposição, </a:t>
            </a:r>
            <a:r>
              <a:rPr lang="pt-PT" sz="2500" b="1" dirty="0" err="1" smtClean="0">
                <a:ea typeface="SimSun" panose="02010600030101010101" pitchFamily="2" charset="-122"/>
              </a:rPr>
              <a:t>factores</a:t>
            </a:r>
            <a:r>
              <a:rPr lang="pt-PT" sz="2500" b="1" dirty="0" smtClean="0">
                <a:ea typeface="SimSun" panose="02010600030101010101" pitchFamily="2" charset="-122"/>
              </a:rPr>
              <a:t> de risco</a:t>
            </a:r>
          </a:p>
          <a:p>
            <a:pPr marL="342900" lvl="1" indent="0" algn="just">
              <a:buNone/>
            </a:pPr>
            <a:r>
              <a:rPr lang="pt-PT" sz="2500" b="1" dirty="0" smtClean="0">
                <a:ea typeface="SimSun" panose="02010600030101010101" pitchFamily="2" charset="-122"/>
              </a:rPr>
              <a:t>- O doente está a tossir ou a vomitar? (gotículas)</a:t>
            </a:r>
            <a:endParaRPr lang="pt-PT" sz="2500" b="1" dirty="0" smtClean="0"/>
          </a:p>
          <a:p>
            <a:pPr algn="just"/>
            <a:r>
              <a:rPr lang="pt-PT" sz="2900" b="1" dirty="0" smtClean="0"/>
              <a:t>Se está prestes a realizar um </a:t>
            </a:r>
            <a:r>
              <a:rPr lang="pt-PT" sz="2900" b="1" u="sng" dirty="0" smtClean="0"/>
              <a:t>procedimento que pode aerossolizar</a:t>
            </a:r>
            <a:r>
              <a:rPr lang="pt-PT" sz="2900" b="1" dirty="0" smtClean="0"/>
              <a:t> as gotículas </a:t>
            </a:r>
            <a:r>
              <a:rPr lang="pt-PT" sz="2900" b="1" dirty="0" err="1" smtClean="0"/>
              <a:t>infecciosas</a:t>
            </a:r>
            <a:r>
              <a:rPr lang="pt-PT" sz="2900" b="1" dirty="0" smtClean="0"/>
              <a:t>, como:</a:t>
            </a:r>
          </a:p>
          <a:p>
            <a:pPr lvl="1" algn="just"/>
            <a:r>
              <a:rPr lang="pt-PT" altLang="en-US" sz="2500" b="1" dirty="0" smtClean="0">
                <a:ea typeface="Arial" panose="020B0604020202020204" pitchFamily="34" charset="0"/>
              </a:rPr>
              <a:t>aspiração ou sucção aberta de secreções do </a:t>
            </a:r>
            <a:r>
              <a:rPr lang="pt-PT" altLang="en-US" sz="2500" b="1" dirty="0" err="1" smtClean="0">
                <a:ea typeface="Arial" panose="020B0604020202020204" pitchFamily="34" charset="0"/>
              </a:rPr>
              <a:t>tracto</a:t>
            </a:r>
            <a:r>
              <a:rPr lang="pt-PT" altLang="en-US" sz="2500" b="1" dirty="0" smtClean="0">
                <a:ea typeface="Arial" panose="020B0604020202020204" pitchFamily="34" charset="0"/>
              </a:rPr>
              <a:t> respiratório</a:t>
            </a:r>
          </a:p>
          <a:p>
            <a:pPr lvl="1" algn="just"/>
            <a:r>
              <a:rPr lang="pt-PT" altLang="en-US" sz="2500" b="1" dirty="0" smtClean="0">
                <a:ea typeface="Arial" panose="020B0604020202020204" pitchFamily="34" charset="0"/>
              </a:rPr>
              <a:t>entubação</a:t>
            </a:r>
          </a:p>
          <a:p>
            <a:pPr lvl="1" algn="just"/>
            <a:r>
              <a:rPr lang="pt-PT" altLang="en-US" sz="2500" b="1" dirty="0" smtClean="0">
                <a:ea typeface="Arial" panose="020B0604020202020204" pitchFamily="34" charset="0"/>
              </a:rPr>
              <a:t>ressuscitação cardiopulmonar</a:t>
            </a:r>
          </a:p>
          <a:p>
            <a:pPr lvl="1" algn="just"/>
            <a:r>
              <a:rPr lang="pt-PT" altLang="en-US" sz="2500" b="1" dirty="0" smtClean="0">
                <a:ea typeface="Arial" panose="020B0604020202020204" pitchFamily="34" charset="0"/>
              </a:rPr>
              <a:t>broncoscopia</a:t>
            </a:r>
          </a:p>
          <a:p>
            <a:pPr lvl="1" algn="just"/>
            <a:r>
              <a:rPr lang="pt-PT" altLang="en-US" sz="2500" b="1" dirty="0" smtClean="0">
                <a:ea typeface="Arial" panose="020B0604020202020204" pitchFamily="34" charset="0"/>
              </a:rPr>
              <a:t>autopsia ou cirurgia envolvendo o uso de instrumentos de alta velocidade</a:t>
            </a:r>
            <a:r>
              <a:rPr lang="en-US" altLang="en-US" sz="2500" b="1" dirty="0" smtClean="0">
                <a:ea typeface="Arial" panose="020B0604020202020204" pitchFamily="34" charset="0"/>
              </a:rPr>
              <a:t>.</a:t>
            </a:r>
            <a:endParaRPr lang="en-GB" altLang="en-US" sz="2500" b="1" dirty="0" smtClean="0">
              <a:ea typeface="Arial" panose="020B0604020202020204" pitchFamily="34" charset="0"/>
            </a:endParaRPr>
          </a:p>
          <a:p>
            <a:endParaRPr lang="en-GB" b="1" dirty="0" smtClean="0"/>
          </a:p>
          <a:p>
            <a:pPr lvl="1"/>
            <a:endParaRPr lang="en-US" b="1" dirty="0"/>
          </a:p>
          <a:p>
            <a:endParaRPr lang="en-US" dirty="0"/>
          </a:p>
        </p:txBody>
      </p:sp>
    </p:spTree>
    <p:extLst>
      <p:ext uri="{BB962C8B-B14F-4D97-AF65-F5344CB8AC3E}">
        <p14:creationId xmlns:p14="http://schemas.microsoft.com/office/powerpoint/2010/main" val="1260397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05" y="0"/>
            <a:ext cx="8823695" cy="1071546"/>
          </a:xfrm>
        </p:spPr>
        <p:txBody>
          <a:bodyPr>
            <a:noAutofit/>
          </a:bodyPr>
          <a:lstStyle/>
          <a:p>
            <a:r>
              <a:rPr lang="pt-PT" altLang="en-US" sz="20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Precauções adicionais, para além das precauções convencionais, de acordo com a etiologia ou procedimento </a:t>
            </a:r>
            <a:r>
              <a:rPr lang="pt-PT" altLang="en-US" sz="2000" b="1" dirty="0" err="1"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infeccioso</a:t>
            </a:r>
            <a:r>
              <a:rPr lang="pt-PT" altLang="en-US" sz="20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a:t>
            </a:r>
            <a:endParaRPr lang="pt-PT" altLang="en-US" sz="20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sp>
        <p:nvSpPr>
          <p:cNvPr id="3" name="Content Placeholder 2"/>
          <p:cNvSpPr>
            <a:spLocks noGrp="1"/>
          </p:cNvSpPr>
          <p:nvPr>
            <p:ph idx="1"/>
          </p:nvPr>
        </p:nvSpPr>
        <p:spPr>
          <a:xfrm>
            <a:off x="422645" y="1214422"/>
            <a:ext cx="8568955" cy="4742469"/>
          </a:xfrm>
        </p:spPr>
        <p:txBody>
          <a:bodyPr>
            <a:normAutofit fontScale="92500"/>
          </a:bodyPr>
          <a:lstStyle/>
          <a:p>
            <a:pPr marL="0" indent="0" algn="just">
              <a:buNone/>
            </a:pPr>
            <a:r>
              <a:rPr lang="pt-PT" sz="1600" b="1" dirty="0" smtClean="0"/>
              <a:t>Precauções relativamente a gotículas – para </a:t>
            </a:r>
            <a:r>
              <a:rPr lang="pt-PT" sz="1600" b="1" dirty="0" err="1" smtClean="0"/>
              <a:t>infecções</a:t>
            </a:r>
            <a:r>
              <a:rPr lang="pt-PT" sz="1600" b="1" dirty="0" smtClean="0"/>
              <a:t> transmitidas por </a:t>
            </a:r>
            <a:r>
              <a:rPr lang="pt-PT" sz="1600" b="1" u="sng" dirty="0" smtClean="0"/>
              <a:t>gotículas grandes</a:t>
            </a:r>
          </a:p>
          <a:p>
            <a:pPr algn="just"/>
            <a:r>
              <a:rPr lang="pt-PT" sz="1600" dirty="0" smtClean="0"/>
              <a:t>Certas </a:t>
            </a:r>
            <a:r>
              <a:rPr lang="pt-PT" sz="1600" dirty="0" err="1" smtClean="0"/>
              <a:t>infecções</a:t>
            </a:r>
            <a:r>
              <a:rPr lang="pt-PT" sz="1600" dirty="0" smtClean="0"/>
              <a:t> produzem aerossóis respiratórios com grandes partículas ou gotículas (&gt;5 </a:t>
            </a:r>
            <a:r>
              <a:rPr lang="pt-PT" sz="1600" dirty="0" err="1" smtClean="0"/>
              <a:t>μm</a:t>
            </a:r>
            <a:r>
              <a:rPr lang="pt-PT" sz="1600" dirty="0" smtClean="0"/>
              <a:t> de diâmetro)</a:t>
            </a:r>
          </a:p>
          <a:p>
            <a:pPr algn="just"/>
            <a:r>
              <a:rPr lang="pt-PT" sz="1600" dirty="0" smtClean="0"/>
              <a:t>As gotículas permanecem suspensas no ar durante um período limitado de tempo e caem até </a:t>
            </a:r>
            <a:r>
              <a:rPr lang="pt-PT" sz="1600" dirty="0" smtClean="0"/>
              <a:t>a 1 </a:t>
            </a:r>
            <a:r>
              <a:rPr lang="pt-PT" sz="1600" dirty="0" smtClean="0"/>
              <a:t>m da fonte</a:t>
            </a:r>
            <a:r>
              <a:rPr lang="en-GB" sz="1600" dirty="0" smtClean="0"/>
              <a:t>. </a:t>
            </a:r>
            <a:endParaRPr lang="en-US" sz="1600" dirty="0"/>
          </a:p>
          <a:p>
            <a:pPr marL="0" indent="0" algn="just">
              <a:buNone/>
            </a:pPr>
            <a:endParaRPr lang="en-US" sz="1600" b="1" dirty="0" smtClean="0"/>
          </a:p>
          <a:p>
            <a:pPr marL="0" indent="0" algn="just">
              <a:buNone/>
            </a:pPr>
            <a:r>
              <a:rPr lang="pt-PT" sz="1600" b="1" dirty="0" smtClean="0"/>
              <a:t>Precauções contra a transmissão aérea – para </a:t>
            </a:r>
            <a:r>
              <a:rPr lang="pt-PT" sz="1600" b="1" dirty="0" err="1" smtClean="0"/>
              <a:t>infecções</a:t>
            </a:r>
            <a:r>
              <a:rPr lang="pt-PT" sz="1600" b="1" dirty="0" smtClean="0"/>
              <a:t> transmitidas por </a:t>
            </a:r>
            <a:r>
              <a:rPr lang="pt-PT" sz="1600" b="1" u="sng" dirty="0" smtClean="0"/>
              <a:t>pequenos núcleos de gotículas</a:t>
            </a:r>
          </a:p>
          <a:p>
            <a:pPr algn="just"/>
            <a:r>
              <a:rPr lang="pt-PT" sz="1600" dirty="0" smtClean="0"/>
              <a:t>Partículas mais pequenas (pequenos núcleos de gotículas com ≤5 </a:t>
            </a:r>
            <a:r>
              <a:rPr lang="pt-PT" sz="1600" dirty="0" err="1" smtClean="0"/>
              <a:t>μm</a:t>
            </a:r>
            <a:r>
              <a:rPr lang="pt-PT" sz="1600" dirty="0" smtClean="0"/>
              <a:t> de diâmetro) – podem atingir os alvéolos</a:t>
            </a:r>
          </a:p>
          <a:p>
            <a:pPr algn="just"/>
            <a:r>
              <a:rPr lang="pt-PT" sz="1600" dirty="0" smtClean="0"/>
              <a:t>Caem devagar, permanecem suspensos no ar por períodos de tempo variáveis.</a:t>
            </a:r>
          </a:p>
          <a:p>
            <a:pPr marL="0" indent="0" algn="just">
              <a:buNone/>
            </a:pPr>
            <a:endParaRPr lang="en-US" sz="1600" b="1" dirty="0" smtClean="0"/>
          </a:p>
          <a:p>
            <a:pPr marL="0" indent="0" algn="just">
              <a:buNone/>
            </a:pPr>
            <a:r>
              <a:rPr lang="pt-PT" sz="1600" b="1" dirty="0" smtClean="0"/>
              <a:t>Precauções de contacto – para </a:t>
            </a:r>
            <a:r>
              <a:rPr lang="pt-PT" sz="1600" b="1" dirty="0" err="1" smtClean="0"/>
              <a:t>infecções</a:t>
            </a:r>
            <a:r>
              <a:rPr lang="pt-PT" sz="1600" b="1" dirty="0" smtClean="0"/>
              <a:t> transmitidas </a:t>
            </a:r>
            <a:r>
              <a:rPr lang="pt-PT" sz="1600" b="1" u="sng" dirty="0" smtClean="0"/>
              <a:t>por contacto</a:t>
            </a:r>
          </a:p>
          <a:p>
            <a:pPr algn="just"/>
            <a:r>
              <a:rPr lang="pt-PT" sz="1600" dirty="0" smtClean="0"/>
              <a:t>Contacto </a:t>
            </a:r>
            <a:r>
              <a:rPr lang="pt-PT" sz="1600" dirty="0" err="1" smtClean="0"/>
              <a:t>directo</a:t>
            </a:r>
            <a:r>
              <a:rPr lang="pt-PT" sz="1600" dirty="0" smtClean="0"/>
              <a:t> de superfície corporal para superfície corporal e transferência física de microrganismos OU</a:t>
            </a:r>
          </a:p>
          <a:p>
            <a:pPr algn="just"/>
            <a:r>
              <a:rPr lang="pt-PT" sz="1600" dirty="0" err="1" smtClean="0"/>
              <a:t>Indirecto</a:t>
            </a:r>
            <a:r>
              <a:rPr lang="pt-PT" sz="1600" dirty="0" smtClean="0"/>
              <a:t> – através de mãos ou equipamento contaminados que podem carregar e transferir os microrganismos</a:t>
            </a:r>
          </a:p>
          <a:p>
            <a:pPr algn="just"/>
            <a:r>
              <a:rPr lang="pt-PT" sz="1600" dirty="0" smtClean="0"/>
              <a:t>Forma de transmissão mais frequente da </a:t>
            </a:r>
            <a:r>
              <a:rPr lang="pt-PT" sz="1600" dirty="0" err="1" smtClean="0"/>
              <a:t>infecção</a:t>
            </a:r>
            <a:r>
              <a:rPr lang="pt-PT" sz="1600" dirty="0" smtClean="0"/>
              <a:t> nosocomial.</a:t>
            </a:r>
            <a:endParaRPr lang="pt-PT" sz="1600" dirty="0"/>
          </a:p>
        </p:txBody>
      </p:sp>
    </p:spTree>
    <p:extLst>
      <p:ext uri="{BB962C8B-B14F-4D97-AF65-F5344CB8AC3E}">
        <p14:creationId xmlns:p14="http://schemas.microsoft.com/office/powerpoint/2010/main" val="3466410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1457902"/>
              </p:ext>
            </p:extLst>
          </p:nvPr>
        </p:nvGraphicFramePr>
        <p:xfrm>
          <a:off x="685800" y="228600"/>
          <a:ext cx="7696200" cy="6134687"/>
        </p:xfrm>
        <a:graphic>
          <a:graphicData uri="http://schemas.openxmlformats.org/drawingml/2006/table">
            <a:tbl>
              <a:tblPr firstRow="1" firstCol="1" bandRow="1">
                <a:tableStyleId>{5C22544A-7EE6-4342-B048-85BDC9FD1C3A}</a:tableStyleId>
              </a:tblPr>
              <a:tblGrid>
                <a:gridCol w="1996074"/>
                <a:gridCol w="5700126"/>
              </a:tblGrid>
              <a:tr h="329586">
                <a:tc gridSpan="2">
                  <a:txBody>
                    <a:bodyPr/>
                    <a:lstStyle/>
                    <a:p>
                      <a:pPr marL="0" marR="0">
                        <a:spcBef>
                          <a:spcPts val="0"/>
                        </a:spcBef>
                        <a:spcAft>
                          <a:spcPts val="0"/>
                        </a:spcAft>
                      </a:pPr>
                      <a:r>
                        <a:rPr lang="pt-PT" sz="1100" dirty="0" smtClean="0">
                          <a:solidFill>
                            <a:schemeClr val="tx1"/>
                          </a:solidFill>
                          <a:effectLst/>
                          <a:latin typeface="+mn-lt"/>
                        </a:rPr>
                        <a:t>Precauções adicionais de </a:t>
                      </a:r>
                      <a:r>
                        <a:rPr lang="pt-PT" sz="1100" baseline="0" dirty="0" smtClean="0">
                          <a:solidFill>
                            <a:schemeClr val="tx1"/>
                          </a:solidFill>
                          <a:effectLst/>
                          <a:latin typeface="+mn-lt"/>
                        </a:rPr>
                        <a:t>organismos suspeitos – PARA ALÉM DAS PRECAUÇÕES CONVENCIONAIS </a:t>
                      </a:r>
                      <a:r>
                        <a:rPr lang="pt-PT" sz="900" dirty="0" smtClean="0">
                          <a:solidFill>
                            <a:schemeClr val="tx1"/>
                          </a:solidFill>
                          <a:effectLst/>
                          <a:latin typeface="+mn-lt"/>
                        </a:rPr>
                        <a:t> </a:t>
                      </a:r>
                      <a:endParaRPr lang="pt-PT" sz="11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hMerge="1">
                  <a:txBody>
                    <a:bodyPr/>
                    <a:lstStyle/>
                    <a:p>
                      <a:endParaRPr lang="en-US"/>
                    </a:p>
                  </a:txBody>
                  <a:tcPr/>
                </a:tc>
              </a:tr>
              <a:tr h="203814">
                <a:tc>
                  <a:txBody>
                    <a:bodyPr/>
                    <a:lstStyle/>
                    <a:p>
                      <a:pPr marL="0" marR="0">
                        <a:spcBef>
                          <a:spcPts val="0"/>
                        </a:spcBef>
                        <a:spcAft>
                          <a:spcPts val="0"/>
                        </a:spcAft>
                      </a:pPr>
                      <a:r>
                        <a:rPr lang="pt-PT" sz="1100" b="1" i="0" dirty="0" smtClean="0">
                          <a:solidFill>
                            <a:schemeClr val="tx1"/>
                          </a:solidFill>
                          <a:effectLst/>
                          <a:latin typeface="+mn-lt"/>
                        </a:rPr>
                        <a:t>Precauções adicionais:</a:t>
                      </a:r>
                      <a:endParaRPr lang="pt-PT" sz="1100" b="1" i="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0" marR="0">
                        <a:spcBef>
                          <a:spcPts val="0"/>
                        </a:spcBef>
                        <a:spcAft>
                          <a:spcPts val="0"/>
                        </a:spcAft>
                      </a:pPr>
                      <a:r>
                        <a:rPr lang="pt-PT" sz="1100" b="1" i="0" dirty="0" smtClean="0">
                          <a:solidFill>
                            <a:schemeClr val="tx1"/>
                          </a:solidFill>
                          <a:effectLst/>
                          <a:latin typeface="+mn-lt"/>
                        </a:rPr>
                        <a:t>Doença ou organismos incluem</a:t>
                      </a:r>
                      <a:endParaRPr lang="pt-PT" sz="1100" b="1" i="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r h="1661663">
                <a:tc>
                  <a:txBody>
                    <a:bodyPr/>
                    <a:lstStyle/>
                    <a:p>
                      <a:pPr marL="0" marR="0">
                        <a:spcBef>
                          <a:spcPts val="0"/>
                        </a:spcBef>
                        <a:spcAft>
                          <a:spcPts val="0"/>
                        </a:spcAft>
                      </a:pPr>
                      <a:r>
                        <a:rPr lang="pt-PT" sz="1400" dirty="0" smtClean="0">
                          <a:solidFill>
                            <a:schemeClr val="tx1"/>
                          </a:solidFill>
                          <a:effectLst/>
                          <a:latin typeface="+mn-lt"/>
                        </a:rPr>
                        <a:t>Precauções relativamente a gotículas</a:t>
                      </a:r>
                      <a:endParaRPr lang="pt-PT" sz="14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Doenças respiratórias</a:t>
                      </a:r>
                      <a:r>
                        <a:rPr lang="pt-PT" sz="1100" baseline="0" dirty="0" smtClean="0">
                          <a:solidFill>
                            <a:schemeClr val="tx1"/>
                          </a:solidFill>
                          <a:effectLst/>
                          <a:latin typeface="+mn-lt"/>
                        </a:rPr>
                        <a:t> agudas (DRA) transmitidas através de gotículas grandes, incluindo:</a:t>
                      </a:r>
                      <a:endParaRPr lang="pt-PT" sz="1200" dirty="0" smtClean="0">
                        <a:solidFill>
                          <a:schemeClr val="tx1"/>
                        </a:solidFill>
                        <a:effectLst/>
                        <a:latin typeface="+mn-lt"/>
                      </a:endParaRPr>
                    </a:p>
                    <a:p>
                      <a:pPr marL="742950" marR="0" lvl="1" indent="-285750">
                        <a:spcBef>
                          <a:spcPts val="0"/>
                        </a:spcBef>
                        <a:spcAft>
                          <a:spcPts val="0"/>
                        </a:spcAft>
                        <a:buFont typeface="Courier New" panose="02070309020205020404" pitchFamily="49" charset="0"/>
                        <a:buChar char="o"/>
                      </a:pPr>
                      <a:r>
                        <a:rPr lang="pt-PT" sz="1100" dirty="0" smtClean="0">
                          <a:solidFill>
                            <a:schemeClr val="tx1"/>
                          </a:solidFill>
                          <a:effectLst/>
                          <a:latin typeface="+mn-lt"/>
                        </a:rPr>
                        <a:t>gripe</a:t>
                      </a:r>
                      <a:r>
                        <a:rPr lang="pt-PT" sz="1100" baseline="0" dirty="0" smtClean="0">
                          <a:solidFill>
                            <a:schemeClr val="tx1"/>
                          </a:solidFill>
                          <a:effectLst/>
                          <a:latin typeface="+mn-lt"/>
                        </a:rPr>
                        <a:t> (sazonal, pandémica) e</a:t>
                      </a:r>
                      <a:endParaRPr lang="pt-PT" sz="1200" dirty="0" smtClean="0">
                        <a:solidFill>
                          <a:schemeClr val="tx1"/>
                        </a:solidFill>
                        <a:effectLst/>
                        <a:latin typeface="+mn-lt"/>
                      </a:endParaRPr>
                    </a:p>
                    <a:p>
                      <a:pPr marL="742950" marR="0" lvl="1" indent="-285750">
                        <a:spcBef>
                          <a:spcPts val="0"/>
                        </a:spcBef>
                        <a:spcAft>
                          <a:spcPts val="0"/>
                        </a:spcAft>
                        <a:buFont typeface="Courier New" panose="02070309020205020404" pitchFamily="49" charset="0"/>
                        <a:buChar char="o"/>
                      </a:pPr>
                      <a:r>
                        <a:rPr lang="pt-PT" sz="1100" dirty="0" smtClean="0">
                          <a:solidFill>
                            <a:schemeClr val="tx1"/>
                          </a:solidFill>
                          <a:effectLst/>
                          <a:latin typeface="+mn-lt"/>
                        </a:rPr>
                        <a:t>DRA sem patogénicos identificados, sem </a:t>
                      </a:r>
                      <a:r>
                        <a:rPr lang="pt-PT" sz="1100" dirty="0" err="1" smtClean="0">
                          <a:solidFill>
                            <a:schemeClr val="tx1"/>
                          </a:solidFill>
                          <a:effectLst/>
                          <a:latin typeface="+mn-lt"/>
                        </a:rPr>
                        <a:t>factores</a:t>
                      </a:r>
                      <a:r>
                        <a:rPr lang="pt-PT" sz="1100" dirty="0" smtClean="0">
                          <a:solidFill>
                            <a:schemeClr val="tx1"/>
                          </a:solidFill>
                          <a:effectLst/>
                          <a:latin typeface="+mn-lt"/>
                        </a:rPr>
                        <a:t> de risco para a tuberculose ou </a:t>
                      </a:r>
                      <a:r>
                        <a:rPr lang="pt-PT" sz="1100" dirty="0" err="1" smtClean="0">
                          <a:solidFill>
                            <a:schemeClr val="tx1"/>
                          </a:solidFill>
                          <a:effectLst/>
                          <a:latin typeface="+mn-lt"/>
                        </a:rPr>
                        <a:t>infecção</a:t>
                      </a:r>
                      <a:r>
                        <a:rPr lang="pt-PT" sz="1100" dirty="0" smtClean="0">
                          <a:solidFill>
                            <a:schemeClr val="tx1"/>
                          </a:solidFill>
                          <a:effectLst/>
                          <a:latin typeface="+mn-lt"/>
                        </a:rPr>
                        <a:t> respiratória aguda (IRA) de potencial preocupação internacional</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Peste pneumónica</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err="1" smtClean="0">
                          <a:solidFill>
                            <a:schemeClr val="tx1"/>
                          </a:solidFill>
                          <a:effectLst/>
                          <a:latin typeface="+mn-lt"/>
                        </a:rPr>
                        <a:t>Neisseria</a:t>
                      </a:r>
                      <a:r>
                        <a:rPr lang="pt-PT" sz="1100" dirty="0" smtClean="0">
                          <a:solidFill>
                            <a:schemeClr val="tx1"/>
                          </a:solidFill>
                          <a:effectLst/>
                          <a:latin typeface="+mn-lt"/>
                        </a:rPr>
                        <a:t> </a:t>
                      </a:r>
                      <a:r>
                        <a:rPr lang="pt-PT" sz="1100" dirty="0" err="1" smtClean="0">
                          <a:solidFill>
                            <a:schemeClr val="tx1"/>
                          </a:solidFill>
                          <a:effectLst/>
                          <a:latin typeface="+mn-lt"/>
                        </a:rPr>
                        <a:t>meningitidis</a:t>
                      </a:r>
                      <a:r>
                        <a:rPr lang="pt-PT" sz="1100" dirty="0" smtClean="0">
                          <a:solidFill>
                            <a:schemeClr val="tx1"/>
                          </a:solidFill>
                          <a:effectLst/>
                          <a:latin typeface="+mn-lt"/>
                        </a:rPr>
                        <a:t> para as primeiras 24 horas da terapêutica antimicrobiana</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Papeira (parotidite </a:t>
                      </a:r>
                      <a:r>
                        <a:rPr lang="pt-PT" sz="1100" dirty="0" err="1" smtClean="0">
                          <a:solidFill>
                            <a:schemeClr val="tx1"/>
                          </a:solidFill>
                          <a:effectLst/>
                          <a:latin typeface="+mn-lt"/>
                        </a:rPr>
                        <a:t>infecciosa</a:t>
                      </a:r>
                      <a:r>
                        <a:rPr lang="pt-PT" sz="1100" dirty="0" smtClean="0">
                          <a:solidFill>
                            <a:schemeClr val="tx1"/>
                          </a:solidFill>
                          <a:effectLst/>
                          <a:latin typeface="+mn-lt"/>
                        </a:rPr>
                        <a:t>)</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Difteria faríngea</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err="1" smtClean="0">
                          <a:solidFill>
                            <a:schemeClr val="tx1"/>
                          </a:solidFill>
                          <a:effectLst/>
                          <a:latin typeface="+mn-lt"/>
                        </a:rPr>
                        <a:t>Pertússis</a:t>
                      </a:r>
                      <a:r>
                        <a:rPr lang="pt-PT" sz="1100" baseline="0" dirty="0" smtClean="0">
                          <a:solidFill>
                            <a:schemeClr val="tx1"/>
                          </a:solidFill>
                          <a:effectLst/>
                          <a:latin typeface="+mn-lt"/>
                        </a:rPr>
                        <a:t> (t</a:t>
                      </a:r>
                      <a:r>
                        <a:rPr lang="pt-PT" sz="1100" dirty="0" smtClean="0">
                          <a:solidFill>
                            <a:schemeClr val="tx1"/>
                          </a:solidFill>
                          <a:effectLst/>
                          <a:latin typeface="+mn-lt"/>
                        </a:rPr>
                        <a:t>osse convulsa)</a:t>
                      </a:r>
                      <a:endParaRPr lang="pt-PT" sz="12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r h="1057422">
                <a:tc>
                  <a:txBody>
                    <a:bodyPr/>
                    <a:lstStyle/>
                    <a:p>
                      <a:pPr marL="0" marR="0">
                        <a:spcBef>
                          <a:spcPts val="0"/>
                        </a:spcBef>
                        <a:spcAft>
                          <a:spcPts val="0"/>
                        </a:spcAft>
                      </a:pPr>
                      <a:r>
                        <a:rPr lang="pt-PT" sz="1400" dirty="0" smtClean="0">
                          <a:solidFill>
                            <a:schemeClr val="tx1"/>
                          </a:solidFill>
                          <a:effectLst/>
                          <a:latin typeface="+mn-lt"/>
                        </a:rPr>
                        <a:t>Precauções de contacto </a:t>
                      </a:r>
                      <a:r>
                        <a:rPr lang="pt-PT" sz="1050" dirty="0" smtClean="0">
                          <a:solidFill>
                            <a:schemeClr val="tx1"/>
                          </a:solidFill>
                          <a:effectLst/>
                          <a:latin typeface="+mn-lt"/>
                        </a:rPr>
                        <a:t> </a:t>
                      </a:r>
                      <a:endParaRPr lang="pt-PT" sz="14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pt-PT" sz="900" dirty="0" smtClean="0">
                          <a:solidFill>
                            <a:schemeClr val="tx1"/>
                          </a:solidFill>
                          <a:effectLst/>
                          <a:latin typeface="+mn-lt"/>
                        </a:rPr>
                        <a:t>Vibrião colérico, espécie</a:t>
                      </a:r>
                      <a:r>
                        <a:rPr lang="pt-PT" sz="900" baseline="0" dirty="0" smtClean="0">
                          <a:solidFill>
                            <a:schemeClr val="tx1"/>
                          </a:solidFill>
                          <a:effectLst/>
                          <a:latin typeface="+mn-lt"/>
                        </a:rPr>
                        <a:t> </a:t>
                      </a:r>
                      <a:r>
                        <a:rPr lang="pt-PT" sz="900" dirty="0" err="1" smtClean="0">
                          <a:solidFill>
                            <a:schemeClr val="tx1"/>
                          </a:solidFill>
                          <a:effectLst/>
                          <a:latin typeface="+mn-lt"/>
                        </a:rPr>
                        <a:t>Shigella</a:t>
                      </a:r>
                      <a:endParaRPr lang="pt-PT" sz="10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1100" b="1" dirty="0" smtClean="0">
                          <a:solidFill>
                            <a:schemeClr val="tx1"/>
                          </a:solidFill>
                          <a:effectLst/>
                          <a:latin typeface="+mn-lt"/>
                        </a:rPr>
                        <a:t>Ébola/Marburgo, febre hemorrágica (FH)</a:t>
                      </a:r>
                      <a:r>
                        <a:rPr lang="pt-PT" sz="1100" b="1" baseline="0" dirty="0" smtClean="0">
                          <a:solidFill>
                            <a:schemeClr val="tx1"/>
                          </a:solidFill>
                          <a:effectLst/>
                          <a:latin typeface="+mn-lt"/>
                        </a:rPr>
                        <a:t> da Crimeia-Congo, febre de Lassa</a:t>
                      </a:r>
                      <a:endParaRPr lang="pt-PT" sz="1200" b="1"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900" dirty="0" smtClean="0">
                          <a:solidFill>
                            <a:schemeClr val="tx1"/>
                          </a:solidFill>
                          <a:effectLst/>
                          <a:latin typeface="+mn-lt"/>
                        </a:rPr>
                        <a:t>Bactérias</a:t>
                      </a:r>
                      <a:r>
                        <a:rPr lang="pt-PT" sz="900" baseline="0" dirty="0" smtClean="0">
                          <a:solidFill>
                            <a:schemeClr val="tx1"/>
                          </a:solidFill>
                          <a:effectLst/>
                          <a:latin typeface="+mn-lt"/>
                        </a:rPr>
                        <a:t> resistentes (como </a:t>
                      </a:r>
                      <a:r>
                        <a:rPr lang="pt-PT" sz="900" dirty="0" err="1" smtClean="0">
                          <a:solidFill>
                            <a:schemeClr val="tx1"/>
                          </a:solidFill>
                          <a:effectLst/>
                          <a:latin typeface="+mn-lt"/>
                        </a:rPr>
                        <a:t>Staphylococcus</a:t>
                      </a:r>
                      <a:r>
                        <a:rPr lang="pt-PT" sz="900" dirty="0" smtClean="0">
                          <a:solidFill>
                            <a:schemeClr val="tx1"/>
                          </a:solidFill>
                          <a:effectLst/>
                          <a:latin typeface="+mn-lt"/>
                        </a:rPr>
                        <a:t> resistente a </a:t>
                      </a:r>
                      <a:r>
                        <a:rPr lang="pt-PT" sz="900" dirty="0" err="1" smtClean="0">
                          <a:solidFill>
                            <a:schemeClr val="tx1"/>
                          </a:solidFill>
                          <a:effectLst/>
                          <a:latin typeface="+mn-lt"/>
                        </a:rPr>
                        <a:t>meticilina</a:t>
                      </a:r>
                      <a:r>
                        <a:rPr lang="pt-PT" sz="900" dirty="0" smtClean="0">
                          <a:solidFill>
                            <a:schemeClr val="tx1"/>
                          </a:solidFill>
                          <a:effectLst/>
                          <a:latin typeface="+mn-lt"/>
                        </a:rPr>
                        <a:t>)</a:t>
                      </a:r>
                    </a:p>
                    <a:p>
                      <a:pPr marL="342900" marR="0" lvl="0" indent="-342900">
                        <a:spcBef>
                          <a:spcPts val="0"/>
                        </a:spcBef>
                        <a:spcAft>
                          <a:spcPts val="0"/>
                        </a:spcAft>
                        <a:buFont typeface="Symbol" panose="05050102010706020507" pitchFamily="18" charset="2"/>
                        <a:buChar char=""/>
                        <a:tabLst>
                          <a:tab pos="228600" algn="l"/>
                        </a:tabLst>
                      </a:pPr>
                      <a:r>
                        <a:rPr lang="pt-PT" sz="900" dirty="0" err="1" smtClean="0">
                          <a:solidFill>
                            <a:schemeClr val="tx1"/>
                          </a:solidFill>
                          <a:effectLst/>
                          <a:latin typeface="+mn-lt"/>
                        </a:rPr>
                        <a:t>Clostridium</a:t>
                      </a:r>
                      <a:r>
                        <a:rPr lang="pt-PT" sz="900" dirty="0" smtClean="0">
                          <a:solidFill>
                            <a:schemeClr val="tx1"/>
                          </a:solidFill>
                          <a:effectLst/>
                          <a:latin typeface="+mn-lt"/>
                        </a:rPr>
                        <a:t> </a:t>
                      </a:r>
                      <a:r>
                        <a:rPr lang="pt-PT" sz="900" dirty="0" err="1" smtClean="0">
                          <a:solidFill>
                            <a:schemeClr val="tx1"/>
                          </a:solidFill>
                          <a:effectLst/>
                          <a:latin typeface="+mn-lt"/>
                        </a:rPr>
                        <a:t>difficile</a:t>
                      </a:r>
                      <a:endParaRPr lang="pt-PT" sz="9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900" dirty="0" smtClean="0">
                          <a:solidFill>
                            <a:schemeClr val="tx1"/>
                          </a:solidFill>
                          <a:effectLst/>
                          <a:latin typeface="+mn-lt"/>
                        </a:rPr>
                        <a:t>Diferentes formas de gastroenterite</a:t>
                      </a:r>
                      <a:endParaRPr lang="pt-PT" sz="10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900" dirty="0" smtClean="0">
                          <a:solidFill>
                            <a:schemeClr val="tx1"/>
                          </a:solidFill>
                          <a:effectLst/>
                          <a:latin typeface="+mn-lt"/>
                        </a:rPr>
                        <a:t>Difteria cutânea</a:t>
                      </a:r>
                      <a:endParaRPr lang="pt-PT" sz="10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900" dirty="0" smtClean="0">
                          <a:solidFill>
                            <a:schemeClr val="tx1"/>
                          </a:solidFill>
                          <a:effectLst/>
                          <a:latin typeface="+mn-lt"/>
                        </a:rPr>
                        <a:t>Herpes simples ou zóster localizado</a:t>
                      </a:r>
                      <a:endParaRPr lang="pt-PT" sz="10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r h="755300">
                <a:tc>
                  <a:txBody>
                    <a:bodyPr/>
                    <a:lstStyle/>
                    <a:p>
                      <a:pPr marL="0" marR="0">
                        <a:spcBef>
                          <a:spcPts val="0"/>
                        </a:spcBef>
                        <a:spcAft>
                          <a:spcPts val="0"/>
                        </a:spcAft>
                      </a:pPr>
                      <a:r>
                        <a:rPr lang="pt-PT" sz="1400" dirty="0" smtClean="0">
                          <a:solidFill>
                            <a:schemeClr val="tx1"/>
                          </a:solidFill>
                          <a:effectLst/>
                          <a:latin typeface="+mn-lt"/>
                        </a:rPr>
                        <a:t>Precauções</a:t>
                      </a:r>
                      <a:r>
                        <a:rPr lang="pt-PT" sz="1400" baseline="0" dirty="0" smtClean="0">
                          <a:solidFill>
                            <a:schemeClr val="tx1"/>
                          </a:solidFill>
                          <a:effectLst/>
                          <a:latin typeface="+mn-lt"/>
                        </a:rPr>
                        <a:t> de contacto e relativamente a gotículas</a:t>
                      </a:r>
                      <a:endParaRPr lang="pt-PT" sz="14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pt-PT" sz="1000" dirty="0" smtClean="0">
                          <a:solidFill>
                            <a:schemeClr val="tx1"/>
                          </a:solidFill>
                          <a:effectLst/>
                          <a:latin typeface="+mn-lt"/>
                        </a:rPr>
                        <a:t>Adenovírus, vírus </a:t>
                      </a:r>
                      <a:r>
                        <a:rPr lang="pt-PT" sz="1000" dirty="0" err="1" smtClean="0">
                          <a:solidFill>
                            <a:schemeClr val="tx1"/>
                          </a:solidFill>
                          <a:effectLst/>
                          <a:latin typeface="+mn-lt"/>
                        </a:rPr>
                        <a:t>paragripal</a:t>
                      </a:r>
                      <a:r>
                        <a:rPr lang="pt-PT" sz="1000" dirty="0" smtClean="0">
                          <a:solidFill>
                            <a:schemeClr val="tx1"/>
                          </a:solidFill>
                          <a:effectLst/>
                          <a:latin typeface="+mn-lt"/>
                        </a:rPr>
                        <a:t>,</a:t>
                      </a:r>
                      <a:r>
                        <a:rPr lang="pt-PT" sz="1000" baseline="0" dirty="0" smtClean="0">
                          <a:solidFill>
                            <a:schemeClr val="tx1"/>
                          </a:solidFill>
                          <a:effectLst/>
                          <a:latin typeface="+mn-lt"/>
                        </a:rPr>
                        <a:t> RSV</a:t>
                      </a:r>
                      <a:endParaRPr lang="pt-PT" sz="105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1100" b="1" dirty="0" smtClean="0">
                          <a:solidFill>
                            <a:schemeClr val="tx1"/>
                          </a:solidFill>
                          <a:effectLst/>
                          <a:latin typeface="+mn-lt"/>
                        </a:rPr>
                        <a:t>Ébola/Marburgo, febre hemorrágica (FH)</a:t>
                      </a:r>
                      <a:r>
                        <a:rPr lang="pt-PT" sz="1100" b="1" baseline="0" dirty="0" smtClean="0">
                          <a:solidFill>
                            <a:schemeClr val="tx1"/>
                          </a:solidFill>
                          <a:effectLst/>
                          <a:latin typeface="+mn-lt"/>
                        </a:rPr>
                        <a:t> da Crimeia-Congo, febre de Lassa com sintomas respiratórios</a:t>
                      </a:r>
                      <a:endParaRPr lang="pt-PT" sz="1200" b="1"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1000" dirty="0" smtClean="0">
                          <a:solidFill>
                            <a:schemeClr val="tx1"/>
                          </a:solidFill>
                          <a:effectLst/>
                          <a:latin typeface="+mn-lt"/>
                        </a:rPr>
                        <a:t>Gripe das aves (exemplo, H5N1, H7N9)</a:t>
                      </a:r>
                      <a:endParaRPr lang="pt-PT" sz="1050" dirty="0" smtClean="0">
                        <a:solidFill>
                          <a:schemeClr val="tx1"/>
                        </a:solidFill>
                        <a:effectLst/>
                        <a:latin typeface="+mn-lt"/>
                      </a:endParaRPr>
                    </a:p>
                    <a:p>
                      <a:pPr marL="342900" marR="0" lvl="0" indent="-342900">
                        <a:spcBef>
                          <a:spcPts val="0"/>
                        </a:spcBef>
                        <a:spcAft>
                          <a:spcPts val="600"/>
                        </a:spcAft>
                        <a:buFont typeface="Symbol" panose="05050102010706020507" pitchFamily="18" charset="2"/>
                        <a:buChar char=""/>
                        <a:tabLst>
                          <a:tab pos="228600" algn="l"/>
                        </a:tabLst>
                      </a:pPr>
                      <a:r>
                        <a:rPr lang="pt-PT" sz="1000" dirty="0" smtClean="0">
                          <a:solidFill>
                            <a:schemeClr val="tx1"/>
                          </a:solidFill>
                          <a:effectLst/>
                          <a:latin typeface="+mn-lt"/>
                        </a:rPr>
                        <a:t>SARS, MERS-</a:t>
                      </a:r>
                      <a:r>
                        <a:rPr lang="pt-PT" sz="1000" dirty="0" err="1" smtClean="0">
                          <a:solidFill>
                            <a:schemeClr val="tx1"/>
                          </a:solidFill>
                          <a:effectLst/>
                          <a:latin typeface="+mn-lt"/>
                        </a:rPr>
                        <a:t>CoV</a:t>
                      </a:r>
                      <a:endParaRPr lang="pt-PT" sz="105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r h="733865">
                <a:tc>
                  <a:txBody>
                    <a:bodyPr/>
                    <a:lstStyle/>
                    <a:p>
                      <a:pPr marL="0" marR="0">
                        <a:spcBef>
                          <a:spcPts val="0"/>
                        </a:spcBef>
                        <a:spcAft>
                          <a:spcPts val="0"/>
                        </a:spcAft>
                      </a:pPr>
                      <a:r>
                        <a:rPr lang="pt-PT" sz="1400" dirty="0" smtClean="0">
                          <a:solidFill>
                            <a:schemeClr val="tx1"/>
                          </a:solidFill>
                          <a:effectLst/>
                          <a:latin typeface="+mn-lt"/>
                        </a:rPr>
                        <a:t>Precauções contra a transmissão aérea</a:t>
                      </a:r>
                      <a:endParaRPr lang="pt-PT" sz="14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pt-PT" sz="800" dirty="0" smtClean="0">
                          <a:solidFill>
                            <a:schemeClr val="tx1"/>
                          </a:solidFill>
                          <a:effectLst/>
                          <a:latin typeface="+mn-lt"/>
                        </a:rPr>
                        <a:t>TB</a:t>
                      </a:r>
                      <a:r>
                        <a:rPr lang="pt-PT" sz="800" baseline="0" dirty="0" smtClean="0">
                          <a:solidFill>
                            <a:schemeClr val="tx1"/>
                          </a:solidFill>
                          <a:effectLst/>
                          <a:latin typeface="+mn-lt"/>
                        </a:rPr>
                        <a:t> pulmonar </a:t>
                      </a:r>
                      <a:r>
                        <a:rPr lang="pt-PT" sz="800" baseline="0" dirty="0" err="1" smtClean="0">
                          <a:solidFill>
                            <a:schemeClr val="tx1"/>
                          </a:solidFill>
                          <a:effectLst/>
                          <a:latin typeface="+mn-lt"/>
                        </a:rPr>
                        <a:t>infecciosa</a:t>
                      </a:r>
                      <a:r>
                        <a:rPr lang="pt-PT" sz="800" baseline="0" dirty="0" smtClean="0">
                          <a:solidFill>
                            <a:schemeClr val="tx1"/>
                          </a:solidFill>
                          <a:effectLst/>
                          <a:latin typeface="+mn-lt"/>
                        </a:rPr>
                        <a:t> – especialmente multirresistente</a:t>
                      </a:r>
                      <a:endParaRPr lang="pt-PT" sz="9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800" dirty="0" smtClean="0">
                          <a:solidFill>
                            <a:schemeClr val="tx1"/>
                          </a:solidFill>
                          <a:effectLst/>
                          <a:latin typeface="+mn-lt"/>
                        </a:rPr>
                        <a:t>Sarampo</a:t>
                      </a:r>
                      <a:endParaRPr lang="pt-PT" sz="9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800" dirty="0" smtClean="0">
                          <a:solidFill>
                            <a:schemeClr val="tx1"/>
                          </a:solidFill>
                          <a:effectLst/>
                          <a:latin typeface="+mn-lt"/>
                        </a:rPr>
                        <a:t>Varicela (não zóster localizado)</a:t>
                      </a:r>
                      <a:endParaRPr lang="pt-PT" sz="9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tabLst>
                          <a:tab pos="228600" algn="l"/>
                        </a:tabLst>
                      </a:pPr>
                      <a:r>
                        <a:rPr lang="pt-PT" sz="800" noProof="0" dirty="0" smtClean="0">
                          <a:solidFill>
                            <a:schemeClr val="tx1"/>
                          </a:solidFill>
                          <a:effectLst/>
                          <a:latin typeface="+mn-lt"/>
                        </a:rPr>
                        <a:t>IRA, sempre que se realiza procedimentos que resultam em aerossóis, como entubação </a:t>
                      </a:r>
                      <a:r>
                        <a:rPr lang="pt-PT" sz="800" noProof="0" dirty="0" err="1" smtClean="0">
                          <a:solidFill>
                            <a:schemeClr val="tx1"/>
                          </a:solidFill>
                          <a:effectLst/>
                          <a:latin typeface="+mn-lt"/>
                        </a:rPr>
                        <a:t>endotraqueal</a:t>
                      </a:r>
                      <a:r>
                        <a:rPr lang="pt-PT" sz="800" noProof="0" dirty="0" smtClean="0">
                          <a:solidFill>
                            <a:schemeClr val="tx1"/>
                          </a:solidFill>
                          <a:effectLst/>
                          <a:latin typeface="+mn-lt"/>
                        </a:rPr>
                        <a:t> ou broncoscopia</a:t>
                      </a:r>
                      <a:endParaRPr lang="pt-PT" sz="900" noProof="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r h="228600">
                <a:tc>
                  <a:txBody>
                    <a:bodyPr/>
                    <a:lstStyle/>
                    <a:p>
                      <a:pPr marL="0" marR="0">
                        <a:spcBef>
                          <a:spcPts val="0"/>
                        </a:spcBef>
                        <a:spcAft>
                          <a:spcPts val="0"/>
                        </a:spcAft>
                      </a:pPr>
                      <a:r>
                        <a:rPr lang="pt-PT" sz="1400" dirty="0" smtClean="0">
                          <a:solidFill>
                            <a:schemeClr val="tx1"/>
                          </a:solidFill>
                          <a:effectLst/>
                          <a:latin typeface="+mn-lt"/>
                        </a:rPr>
                        <a:t>Contacto </a:t>
                      </a:r>
                      <a:r>
                        <a:rPr lang="pt-PT" sz="1400" dirty="0" smtClean="0">
                          <a:solidFill>
                            <a:schemeClr val="tx1"/>
                          </a:solidFill>
                          <a:effectLst/>
                          <a:latin typeface="+mn-lt"/>
                        </a:rPr>
                        <a:t>e </a:t>
                      </a:r>
                      <a:r>
                        <a:rPr lang="pt-PT" sz="1400" dirty="0" smtClean="0">
                          <a:solidFill>
                            <a:schemeClr val="tx1"/>
                          </a:solidFill>
                          <a:effectLst/>
                          <a:latin typeface="+mn-lt"/>
                        </a:rPr>
                        <a:t>contra a transmissão</a:t>
                      </a:r>
                      <a:r>
                        <a:rPr lang="pt-PT" sz="1400" baseline="0" dirty="0" smtClean="0">
                          <a:solidFill>
                            <a:schemeClr val="tx1"/>
                          </a:solidFill>
                          <a:effectLst/>
                          <a:latin typeface="+mn-lt"/>
                        </a:rPr>
                        <a:t> aérea</a:t>
                      </a:r>
                      <a:endParaRPr lang="pt-PT" sz="14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IRA nova é identificada,</a:t>
                      </a:r>
                      <a:r>
                        <a:rPr lang="pt-PT" sz="1100" baseline="0" dirty="0" smtClean="0">
                          <a:solidFill>
                            <a:schemeClr val="tx1"/>
                          </a:solidFill>
                          <a:effectLst/>
                          <a:latin typeface="+mn-lt"/>
                        </a:rPr>
                        <a:t> modo de transmissão desconhecido.</a:t>
                      </a:r>
                      <a:endParaRPr lang="pt-PT" sz="12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r h="755300">
                <a:tc>
                  <a:txBody>
                    <a:bodyPr/>
                    <a:lstStyle/>
                    <a:p>
                      <a:pPr marL="0" marR="0">
                        <a:spcBef>
                          <a:spcPts val="0"/>
                        </a:spcBef>
                        <a:spcAft>
                          <a:spcPts val="0"/>
                        </a:spcAft>
                      </a:pPr>
                      <a:r>
                        <a:rPr lang="pt-PT" sz="1400" dirty="0" smtClean="0">
                          <a:solidFill>
                            <a:schemeClr val="tx1"/>
                          </a:solidFill>
                          <a:effectLst/>
                          <a:latin typeface="+mn-lt"/>
                        </a:rPr>
                        <a:t>Sem precauções adicionais – apenas convencionais</a:t>
                      </a:r>
                    </a:p>
                    <a:p>
                      <a:pPr marL="0" marR="0">
                        <a:spcBef>
                          <a:spcPts val="0"/>
                        </a:spcBef>
                        <a:spcAft>
                          <a:spcPts val="0"/>
                        </a:spcAft>
                      </a:pPr>
                      <a:r>
                        <a:rPr lang="pt-PT" sz="1400" dirty="0" smtClean="0">
                          <a:solidFill>
                            <a:schemeClr val="tx1"/>
                          </a:solidFill>
                          <a:effectLst/>
                          <a:latin typeface="+mn-lt"/>
                        </a:rPr>
                        <a:t> </a:t>
                      </a:r>
                      <a:endParaRPr lang="pt-PT" sz="14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c>
                  <a:txBody>
                    <a:bodyPr/>
                    <a:lstStyle/>
                    <a:p>
                      <a:pPr marL="342900" marR="0" lvl="0" indent="-342900">
                        <a:spcBef>
                          <a:spcPts val="0"/>
                        </a:spcBef>
                        <a:spcAft>
                          <a:spcPts val="0"/>
                        </a:spcAft>
                        <a:buFont typeface="Symbol" panose="05050102010706020507" pitchFamily="18" charset="2"/>
                        <a:buChar char=""/>
                      </a:pPr>
                      <a:r>
                        <a:rPr lang="pt-PT" sz="1100" dirty="0" err="1" smtClean="0">
                          <a:solidFill>
                            <a:schemeClr val="tx1"/>
                          </a:solidFill>
                          <a:effectLst/>
                          <a:latin typeface="+mn-lt"/>
                        </a:rPr>
                        <a:t>Infecções</a:t>
                      </a:r>
                      <a:r>
                        <a:rPr lang="pt-PT" sz="1100" baseline="0" dirty="0" smtClean="0">
                          <a:solidFill>
                            <a:schemeClr val="tx1"/>
                          </a:solidFill>
                          <a:effectLst/>
                          <a:latin typeface="+mn-lt"/>
                        </a:rPr>
                        <a:t> respiratórias bacterianas comuns são causadas por organismos como </a:t>
                      </a:r>
                      <a:r>
                        <a:rPr lang="pt-PT" sz="1100" dirty="0" err="1" smtClean="0">
                          <a:solidFill>
                            <a:schemeClr val="tx1"/>
                          </a:solidFill>
                          <a:effectLst/>
                          <a:latin typeface="+mn-lt"/>
                        </a:rPr>
                        <a:t>Streptococcus</a:t>
                      </a:r>
                      <a:r>
                        <a:rPr lang="pt-PT" sz="1100" dirty="0" smtClean="0">
                          <a:solidFill>
                            <a:schemeClr val="tx1"/>
                          </a:solidFill>
                          <a:effectLst/>
                          <a:latin typeface="+mn-lt"/>
                        </a:rPr>
                        <a:t> </a:t>
                      </a:r>
                      <a:r>
                        <a:rPr lang="pt-PT" sz="1100" dirty="0" err="1" smtClean="0">
                          <a:solidFill>
                            <a:schemeClr val="tx1"/>
                          </a:solidFill>
                          <a:effectLst/>
                          <a:latin typeface="+mn-lt"/>
                        </a:rPr>
                        <a:t>pneumoniae</a:t>
                      </a:r>
                      <a:r>
                        <a:rPr lang="pt-PT" sz="1100" dirty="0" smtClean="0">
                          <a:solidFill>
                            <a:schemeClr val="tx1"/>
                          </a:solidFill>
                          <a:effectLst/>
                          <a:latin typeface="+mn-lt"/>
                        </a:rPr>
                        <a:t>, </a:t>
                      </a:r>
                      <a:r>
                        <a:rPr lang="pt-PT" sz="1100" dirty="0" err="1" smtClean="0">
                          <a:solidFill>
                            <a:schemeClr val="tx1"/>
                          </a:solidFill>
                          <a:effectLst/>
                          <a:latin typeface="+mn-lt"/>
                        </a:rPr>
                        <a:t>Haemophilus</a:t>
                      </a:r>
                      <a:r>
                        <a:rPr lang="pt-PT" sz="1100" dirty="0" smtClean="0">
                          <a:solidFill>
                            <a:schemeClr val="tx1"/>
                          </a:solidFill>
                          <a:effectLst/>
                          <a:latin typeface="+mn-lt"/>
                        </a:rPr>
                        <a:t> </a:t>
                      </a:r>
                      <a:r>
                        <a:rPr lang="pt-PT" sz="1100" dirty="0" err="1" smtClean="0">
                          <a:solidFill>
                            <a:schemeClr val="tx1"/>
                          </a:solidFill>
                          <a:effectLst/>
                          <a:latin typeface="+mn-lt"/>
                        </a:rPr>
                        <a:t>influenzae</a:t>
                      </a:r>
                      <a:r>
                        <a:rPr lang="pt-PT" sz="1100" dirty="0" smtClean="0">
                          <a:solidFill>
                            <a:schemeClr val="tx1"/>
                          </a:solidFill>
                          <a:effectLst/>
                          <a:latin typeface="+mn-lt"/>
                        </a:rPr>
                        <a:t>, </a:t>
                      </a:r>
                      <a:r>
                        <a:rPr lang="pt-PT" sz="1100" dirty="0" err="1" smtClean="0">
                          <a:solidFill>
                            <a:schemeClr val="tx1"/>
                          </a:solidFill>
                          <a:effectLst/>
                          <a:latin typeface="+mn-lt"/>
                        </a:rPr>
                        <a:t>Chlamydia</a:t>
                      </a:r>
                      <a:r>
                        <a:rPr lang="pt-PT" sz="1100" dirty="0" smtClean="0">
                          <a:solidFill>
                            <a:schemeClr val="tx1"/>
                          </a:solidFill>
                          <a:effectLst/>
                          <a:latin typeface="+mn-lt"/>
                        </a:rPr>
                        <a:t> </a:t>
                      </a:r>
                      <a:r>
                        <a:rPr lang="pt-PT" sz="1100" dirty="0" err="1" smtClean="0">
                          <a:solidFill>
                            <a:schemeClr val="tx1"/>
                          </a:solidFill>
                          <a:effectLst/>
                          <a:latin typeface="+mn-lt"/>
                        </a:rPr>
                        <a:t>spp</a:t>
                      </a:r>
                      <a:r>
                        <a:rPr lang="pt-PT" sz="1100" dirty="0" smtClean="0">
                          <a:solidFill>
                            <a:schemeClr val="tx1"/>
                          </a:solidFill>
                          <a:effectLst/>
                          <a:latin typeface="+mn-lt"/>
                        </a:rPr>
                        <a:t>., </a:t>
                      </a:r>
                      <a:r>
                        <a:rPr lang="pt-PT" sz="1100" dirty="0" err="1" smtClean="0">
                          <a:solidFill>
                            <a:schemeClr val="tx1"/>
                          </a:solidFill>
                          <a:effectLst/>
                          <a:latin typeface="+mn-lt"/>
                        </a:rPr>
                        <a:t>Mycoplasma</a:t>
                      </a:r>
                      <a:r>
                        <a:rPr lang="pt-PT" sz="1100" dirty="0" smtClean="0">
                          <a:solidFill>
                            <a:schemeClr val="tx1"/>
                          </a:solidFill>
                          <a:effectLst/>
                          <a:latin typeface="+mn-lt"/>
                        </a:rPr>
                        <a:t> </a:t>
                      </a:r>
                      <a:r>
                        <a:rPr lang="pt-PT" sz="1100" dirty="0" err="1" smtClean="0">
                          <a:solidFill>
                            <a:schemeClr val="tx1"/>
                          </a:solidFill>
                          <a:effectLst/>
                          <a:latin typeface="+mn-lt"/>
                        </a:rPr>
                        <a:t>pneumoniae</a:t>
                      </a:r>
                      <a:r>
                        <a:rPr lang="pt-PT" sz="1100" dirty="0" smtClean="0">
                          <a:solidFill>
                            <a:schemeClr val="tx1"/>
                          </a:solidFill>
                          <a:effectLst/>
                          <a:latin typeface="+mn-lt"/>
                        </a:rPr>
                        <a:t>.</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A maior parte dos</a:t>
                      </a:r>
                      <a:r>
                        <a:rPr lang="pt-PT" sz="1100" baseline="0" dirty="0" smtClean="0">
                          <a:solidFill>
                            <a:schemeClr val="tx1"/>
                          </a:solidFill>
                          <a:effectLst/>
                          <a:latin typeface="+mn-lt"/>
                        </a:rPr>
                        <a:t> patogénicos do sangue, incluindo VIH e HBV. </a:t>
                      </a:r>
                      <a:endParaRPr lang="pt-PT" sz="1200" dirty="0" smtClean="0">
                        <a:solidFill>
                          <a:schemeClr val="tx1"/>
                        </a:solidFill>
                        <a:effectLst/>
                        <a:latin typeface="+mn-lt"/>
                      </a:endParaRPr>
                    </a:p>
                    <a:p>
                      <a:pPr marL="342900" marR="0" lvl="0" indent="-342900">
                        <a:spcBef>
                          <a:spcPts val="0"/>
                        </a:spcBef>
                        <a:spcAft>
                          <a:spcPts val="0"/>
                        </a:spcAft>
                        <a:buFont typeface="Symbol" panose="05050102010706020507" pitchFamily="18" charset="2"/>
                        <a:buChar char=""/>
                      </a:pPr>
                      <a:r>
                        <a:rPr lang="pt-PT" sz="1100" dirty="0" smtClean="0">
                          <a:solidFill>
                            <a:schemeClr val="tx1"/>
                          </a:solidFill>
                          <a:effectLst/>
                          <a:latin typeface="+mn-lt"/>
                        </a:rPr>
                        <a:t>Antraz</a:t>
                      </a:r>
                      <a:endParaRPr lang="pt-PT" sz="1200" dirty="0">
                        <a:solidFill>
                          <a:schemeClr val="tx1"/>
                        </a:solidFill>
                        <a:effectLst/>
                        <a:latin typeface="+mn-lt"/>
                        <a:ea typeface="Times New Roman" panose="02020603050405020304" pitchFamily="18" charset="0"/>
                        <a:cs typeface="Times New Roman" panose="02020603050405020304" pitchFamily="18" charset="0"/>
                      </a:endParaRPr>
                    </a:p>
                  </a:txBody>
                  <a:tcPr marL="44762" marR="44762" marT="0" marB="0"/>
                </a:tc>
              </a:tr>
            </a:tbl>
          </a:graphicData>
        </a:graphic>
      </p:graphicFrame>
      <p:sp>
        <p:nvSpPr>
          <p:cNvPr id="4" name="Rectangle 2"/>
          <p:cNvSpPr>
            <a:spLocks noChangeArrowheads="1"/>
          </p:cNvSpPr>
          <p:nvPr/>
        </p:nvSpPr>
        <p:spPr bwMode="auto">
          <a:xfrm>
            <a:off x="2633663" y="1475503"/>
            <a:ext cx="2455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4586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8600" y="228600"/>
            <a:ext cx="8534400" cy="628650"/>
          </a:xfrm>
        </p:spPr>
        <p:txBody>
          <a:bodyPr>
            <a:normAutofit fontScale="90000"/>
          </a:bodyPr>
          <a:lstStyle/>
          <a:p>
            <a:r>
              <a:rPr lang="pt-PT" altLang="en-US" dirty="0" smtClean="0"/>
              <a:t>FHV - </a:t>
            </a:r>
            <a:r>
              <a:rPr lang="pt-PT" altLang="en-US" sz="2700" b="1" dirty="0" smtClean="0"/>
              <a:t>apenas cinco com transmissão de pessoa para pessoa</a:t>
            </a:r>
            <a:endParaRPr lang="pt-PT" altLang="en-US" sz="3000" b="1" dirty="0"/>
          </a:p>
        </p:txBody>
      </p:sp>
      <p:graphicFrame>
        <p:nvGraphicFramePr>
          <p:cNvPr id="16431" name="Group 47"/>
          <p:cNvGraphicFramePr>
            <a:graphicFrameLocks noGrp="1"/>
          </p:cNvGraphicFramePr>
          <p:nvPr>
            <p:ph idx="4294967295"/>
            <p:extLst>
              <p:ext uri="{D42A27DB-BD31-4B8C-83A1-F6EECF244321}">
                <p14:modId xmlns:p14="http://schemas.microsoft.com/office/powerpoint/2010/main" val="3368560118"/>
              </p:ext>
            </p:extLst>
          </p:nvPr>
        </p:nvGraphicFramePr>
        <p:xfrm>
          <a:off x="1403648" y="1124744"/>
          <a:ext cx="6366245" cy="4052103"/>
        </p:xfrm>
        <a:graphic>
          <a:graphicData uri="http://schemas.openxmlformats.org/drawingml/2006/table">
            <a:tbl>
              <a:tblPr/>
              <a:tblGrid>
                <a:gridCol w="1505836"/>
                <a:gridCol w="1578935"/>
                <a:gridCol w="1614820"/>
                <a:gridCol w="1666654"/>
              </a:tblGrid>
              <a:tr h="408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1" u="none" strike="noStrike" cap="none" normalizeH="0" baseline="0" noProof="0" dirty="0" err="1" smtClean="0">
                          <a:ln>
                            <a:noFill/>
                          </a:ln>
                          <a:solidFill>
                            <a:schemeClr val="tx1"/>
                          </a:solidFill>
                          <a:effectLst/>
                          <a:latin typeface="Arial" pitchFamily="34" charset="0"/>
                          <a:cs typeface="Arial" pitchFamily="34" charset="0"/>
                        </a:rPr>
                        <a:t>Filoviridae</a:t>
                      </a:r>
                      <a:endParaRPr kumimoji="0" lang="pt-PT" sz="1800" b="1" i="1"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1" u="none" strike="noStrike" cap="none" normalizeH="0" baseline="0" noProof="0" dirty="0" err="1" smtClean="0">
                          <a:ln>
                            <a:noFill/>
                          </a:ln>
                          <a:solidFill>
                            <a:schemeClr val="tx1"/>
                          </a:solidFill>
                          <a:effectLst/>
                          <a:latin typeface="Arial" pitchFamily="34" charset="0"/>
                          <a:cs typeface="Arial" pitchFamily="34" charset="0"/>
                        </a:rPr>
                        <a:t>Arenaviridae</a:t>
                      </a:r>
                      <a:endParaRPr kumimoji="0" lang="pt-PT" sz="1800" b="1" i="1"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1" u="none" strike="noStrike" cap="none" normalizeH="0" baseline="0" noProof="0" dirty="0" err="1" smtClean="0">
                          <a:ln>
                            <a:noFill/>
                          </a:ln>
                          <a:solidFill>
                            <a:schemeClr val="tx1"/>
                          </a:solidFill>
                          <a:effectLst/>
                          <a:latin typeface="Arial" pitchFamily="34" charset="0"/>
                          <a:cs typeface="Arial" pitchFamily="34" charset="0"/>
                        </a:rPr>
                        <a:t>Bunyaviridae</a:t>
                      </a:r>
                      <a:endParaRPr kumimoji="0" lang="pt-PT" sz="1800" b="1" i="1"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1" u="none" strike="noStrike" cap="none" normalizeH="0" baseline="0" noProof="0" dirty="0" err="1" smtClean="0">
                          <a:ln>
                            <a:noFill/>
                          </a:ln>
                          <a:solidFill>
                            <a:schemeClr val="tx1"/>
                          </a:solidFill>
                          <a:effectLst/>
                          <a:latin typeface="Arial" pitchFamily="34" charset="0"/>
                          <a:cs typeface="Arial" pitchFamily="34" charset="0"/>
                        </a:rPr>
                        <a:t>Flaviviridae</a:t>
                      </a:r>
                      <a:endParaRPr kumimoji="0" lang="pt-PT" sz="1800" b="1" i="1"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2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0" u="none" strike="noStrike" cap="none" normalizeH="0" baseline="0" noProof="0" dirty="0" smtClean="0">
                          <a:ln>
                            <a:noFill/>
                          </a:ln>
                          <a:solidFill>
                            <a:schemeClr val="tx1"/>
                          </a:solidFill>
                          <a:effectLst/>
                          <a:latin typeface="Arial" pitchFamily="34" charset="0"/>
                          <a:cs typeface="Arial" pitchFamily="34" charset="0"/>
                        </a:rPr>
                        <a:t>Ébola#*</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0" u="none" strike="noStrike" cap="none" normalizeH="0" baseline="0" noProof="0" dirty="0" smtClean="0">
                          <a:ln>
                            <a:noFill/>
                          </a:ln>
                          <a:solidFill>
                            <a:schemeClr val="tx1"/>
                          </a:solidFill>
                          <a:effectLst/>
                          <a:latin typeface="Arial" pitchFamily="34" charset="0"/>
                          <a:cs typeface="Arial" pitchFamily="34" charset="0"/>
                        </a:rPr>
                        <a:t>Febre de Lassa#*</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Hantavírus </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0" u="none" strike="noStrike" cap="none" normalizeH="0" baseline="0" noProof="0" dirty="0" smtClean="0">
                          <a:ln>
                            <a:noFill/>
                          </a:ln>
                          <a:solidFill>
                            <a:schemeClr val="tx1"/>
                          </a:solidFill>
                          <a:effectLst/>
                          <a:latin typeface="Arial" pitchFamily="34" charset="0"/>
                          <a:cs typeface="Arial" pitchFamily="34" charset="0"/>
                        </a:rPr>
                        <a:t>Dengue#</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2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800" b="1" i="0" u="none" strike="noStrike" cap="none" normalizeH="0" baseline="0" noProof="0" dirty="0" smtClean="0">
                          <a:ln>
                            <a:noFill/>
                          </a:ln>
                          <a:solidFill>
                            <a:schemeClr val="tx1"/>
                          </a:solidFill>
                          <a:effectLst/>
                          <a:latin typeface="Arial" pitchFamily="34" charset="0"/>
                          <a:cs typeface="Arial" pitchFamily="34" charset="0"/>
                        </a:rPr>
                        <a:t>Marburgo*</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0" u="none" strike="noStrike" cap="none" normalizeH="0" baseline="0" noProof="0" dirty="0" err="1" smtClean="0">
                          <a:ln>
                            <a:noFill/>
                          </a:ln>
                          <a:solidFill>
                            <a:schemeClr val="tx1"/>
                          </a:solidFill>
                          <a:effectLst/>
                          <a:latin typeface="Arial" pitchFamily="34" charset="0"/>
                          <a:cs typeface="Arial" pitchFamily="34" charset="0"/>
                        </a:rPr>
                        <a:t>Lujo</a:t>
                      </a:r>
                      <a:r>
                        <a:rPr kumimoji="0" lang="pt-PT" sz="1800" b="1" i="0" u="none" strike="noStrike" cap="none" normalizeH="0" baseline="0" noProof="0" dirty="0" smtClean="0">
                          <a:ln>
                            <a:noFill/>
                          </a:ln>
                          <a:solidFill>
                            <a:schemeClr val="tx1"/>
                          </a:solidFill>
                          <a:effectLst/>
                          <a:latin typeface="Arial" pitchFamily="34" charset="0"/>
                          <a:cs typeface="Arial" pitchFamily="34" charset="0"/>
                        </a:rPr>
                        <a:t>*</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0" u="none" strike="noStrike" cap="none" normalizeH="0" baseline="0" noProof="0" dirty="0" smtClean="0">
                          <a:ln>
                            <a:noFill/>
                          </a:ln>
                          <a:solidFill>
                            <a:schemeClr val="tx1"/>
                          </a:solidFill>
                          <a:effectLst/>
                          <a:latin typeface="Arial" pitchFamily="34" charset="0"/>
                          <a:cs typeface="Arial" pitchFamily="34" charset="0"/>
                        </a:rPr>
                        <a:t>FH da Crimeia-Congo#*</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1" i="0" u="none" strike="noStrike" cap="none" normalizeH="0" baseline="0" noProof="0" dirty="0" smtClean="0">
                          <a:ln>
                            <a:noFill/>
                          </a:ln>
                          <a:solidFill>
                            <a:schemeClr val="tx1"/>
                          </a:solidFill>
                          <a:effectLst/>
                          <a:latin typeface="Arial" pitchFamily="34" charset="0"/>
                          <a:cs typeface="Arial" pitchFamily="34" charset="0"/>
                        </a:rPr>
                        <a:t>Febre-amarela#</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7211">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800" b="0" i="0"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FH venezuelana</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Febre do Vale do Rift</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err="1" smtClean="0">
                          <a:ln>
                            <a:noFill/>
                          </a:ln>
                          <a:solidFill>
                            <a:schemeClr val="tx1"/>
                          </a:solidFill>
                          <a:effectLst/>
                          <a:latin typeface="Arial" pitchFamily="34" charset="0"/>
                          <a:cs typeface="Arial" pitchFamily="34" charset="0"/>
                        </a:rPr>
                        <a:t>Kyasanur</a:t>
                      </a:r>
                      <a:endParaRPr kumimoji="0" lang="pt-PT" sz="1800" b="0" i="0"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94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FH brasileira</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800" b="0" i="0"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Omsk</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941">
                <a:tc vMerge="1">
                  <a:txBody>
                    <a:bodyPr/>
                    <a:lstStyle/>
                    <a:p>
                      <a:endParaRPr lang="en-US" dirty="0"/>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FH argentina</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800" b="0" i="0" u="none" strike="noStrike" cap="none" normalizeH="0" baseline="0" noProof="0" dirty="0" smtClean="0">
                        <a:ln>
                          <a:noFill/>
                        </a:ln>
                        <a:solidFill>
                          <a:schemeClr val="tx1"/>
                        </a:solidFill>
                        <a:effectLst/>
                        <a:latin typeface="Arial" pitchFamily="34" charset="0"/>
                        <a:cs typeface="Arial" pitchFamily="34"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5941">
                <a:tc vMerge="1">
                  <a:txBody>
                    <a:bodyPr/>
                    <a:lstStyle/>
                    <a:p>
                      <a:endParaRPr lang="en-US" dirty="0"/>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800" b="0" i="0" u="none" strike="noStrike" cap="none" normalizeH="0" baseline="0" noProof="0" dirty="0" smtClean="0">
                          <a:ln>
                            <a:noFill/>
                          </a:ln>
                          <a:solidFill>
                            <a:schemeClr val="tx1"/>
                          </a:solidFill>
                          <a:effectLst/>
                          <a:latin typeface="Arial" pitchFamily="34" charset="0"/>
                          <a:cs typeface="Arial" pitchFamily="34" charset="0"/>
                        </a:rPr>
                        <a:t>FH boliviana</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1115616" y="5445224"/>
            <a:ext cx="6822114" cy="646331"/>
          </a:xfrm>
          <a:prstGeom prst="rect">
            <a:avLst/>
          </a:prstGeom>
          <a:noFill/>
          <a:ln>
            <a:solidFill>
              <a:schemeClr val="accent2">
                <a:lumMod val="60000"/>
                <a:lumOff val="40000"/>
              </a:schemeClr>
            </a:solidFill>
          </a:ln>
        </p:spPr>
        <p:txBody>
          <a:bodyPr wrap="square" rtlCol="0">
            <a:spAutoFit/>
          </a:bodyPr>
          <a:lstStyle/>
          <a:p>
            <a:r>
              <a:rPr lang="pt-PT" dirty="0" smtClean="0"/>
              <a:t>#: ocorre ou já ocorreu na África Ocidental</a:t>
            </a:r>
          </a:p>
          <a:p>
            <a:r>
              <a:rPr lang="pt-PT" dirty="0" smtClean="0"/>
              <a:t>*: transmissão de pessoa para pessoa</a:t>
            </a:r>
            <a:endParaRPr lang="pt-PT" dirty="0"/>
          </a:p>
        </p:txBody>
      </p:sp>
    </p:spTree>
    <p:custDataLst>
      <p:tags r:id="rId1"/>
    </p:custDataLst>
    <p:extLst>
      <p:ext uri="{BB962C8B-B14F-4D97-AF65-F5344CB8AC3E}">
        <p14:creationId xmlns:p14="http://schemas.microsoft.com/office/powerpoint/2010/main" val="5563307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Precauções de contacto</a:t>
            </a:r>
          </a:p>
        </p:txBody>
      </p:sp>
      <p:sp>
        <p:nvSpPr>
          <p:cNvPr id="16387" name="Rectangle 3"/>
          <p:cNvSpPr>
            <a:spLocks noGrp="1" noChangeArrowheads="1"/>
          </p:cNvSpPr>
          <p:nvPr>
            <p:ph idx="1"/>
          </p:nvPr>
        </p:nvSpPr>
        <p:spPr>
          <a:xfrm>
            <a:off x="699034" y="1295400"/>
            <a:ext cx="7073366" cy="4191000"/>
          </a:xfrm>
        </p:spPr>
        <p:txBody>
          <a:bodyPr>
            <a:normAutofit fontScale="92500" lnSpcReduction="10000"/>
          </a:bodyPr>
          <a:lstStyle/>
          <a:p>
            <a:pPr marL="0" indent="0" algn="just">
              <a:buNone/>
            </a:pPr>
            <a:r>
              <a:rPr lang="pt-PT" sz="1800" b="1" dirty="0" smtClean="0"/>
              <a:t>EPP dos profissionais de saúde: </a:t>
            </a:r>
          </a:p>
          <a:p>
            <a:pPr algn="just"/>
            <a:r>
              <a:rPr lang="pt-PT" sz="1800" dirty="0" smtClean="0"/>
              <a:t>Luvas para todos os cuidados dos doentes: luvas não estéreis, limpas e descartáveis</a:t>
            </a:r>
            <a:endParaRPr lang="pt-PT" altLang="en-US" sz="1800" dirty="0" smtClean="0"/>
          </a:p>
          <a:p>
            <a:pPr lvl="0" algn="just"/>
            <a:r>
              <a:rPr lang="pt-PT" sz="1800" dirty="0" smtClean="0"/>
              <a:t>Batas para todos os cuidados dos doentes.</a:t>
            </a:r>
          </a:p>
          <a:p>
            <a:pPr lvl="1" algn="just"/>
            <a:r>
              <a:rPr lang="pt-PT" altLang="en-US" sz="1500" dirty="0" smtClean="0"/>
              <a:t>uma bata descartável ou reutilizável de tamanho apropriado que é utilizada uma vez antes de descartada ou lavada; </a:t>
            </a:r>
          </a:p>
          <a:p>
            <a:pPr lvl="1" algn="just"/>
            <a:r>
              <a:rPr lang="pt-PT" altLang="en-US" sz="1500" dirty="0" smtClean="0"/>
              <a:t>um avental apenas se a bata que se encontra por baixo não for impermeável.</a:t>
            </a:r>
          </a:p>
          <a:p>
            <a:pPr algn="just"/>
            <a:r>
              <a:rPr lang="pt-PT" altLang="en-US" sz="1650" dirty="0" smtClean="0"/>
              <a:t>Para o Ébola, utilizar uma mascara facial ou óculos de </a:t>
            </a:r>
            <a:r>
              <a:rPr lang="pt-PT" altLang="en-US" sz="1650" dirty="0" err="1" smtClean="0"/>
              <a:t>protecção</a:t>
            </a:r>
            <a:r>
              <a:rPr lang="pt-PT" altLang="en-US" sz="1650" dirty="0" smtClean="0"/>
              <a:t> com </a:t>
            </a:r>
            <a:r>
              <a:rPr lang="pt-PT" altLang="en-US" sz="1650" dirty="0" smtClean="0"/>
              <a:t>máscara</a:t>
            </a:r>
            <a:r>
              <a:rPr lang="pt-PT" altLang="en-US" sz="1650" dirty="0" smtClean="0"/>
              <a:t>. </a:t>
            </a:r>
          </a:p>
          <a:p>
            <a:pPr marL="0" indent="0" algn="just">
              <a:buNone/>
            </a:pPr>
            <a:r>
              <a:rPr lang="pt-PT" altLang="en-US" sz="1950" b="1" dirty="0" smtClean="0"/>
              <a:t>Doente:</a:t>
            </a:r>
          </a:p>
          <a:p>
            <a:pPr lvl="0" algn="just"/>
            <a:r>
              <a:rPr lang="pt-PT" sz="1800" dirty="0" smtClean="0"/>
              <a:t>Utilizar equipamento descartável ou equipamento reutilizável dedicado para cada doente (limpar e </a:t>
            </a:r>
            <a:r>
              <a:rPr lang="pt-PT" sz="1800" dirty="0" err="1" smtClean="0"/>
              <a:t>desinfectar</a:t>
            </a:r>
            <a:r>
              <a:rPr lang="pt-PT" sz="1800" dirty="0" smtClean="0"/>
              <a:t> entre cada doente).</a:t>
            </a:r>
          </a:p>
          <a:p>
            <a:pPr algn="just"/>
            <a:r>
              <a:rPr lang="pt-PT" altLang="en-US" sz="1661" dirty="0" smtClean="0"/>
              <a:t>Quarto individual ou agrupamento de doentes; </a:t>
            </a:r>
          </a:p>
          <a:p>
            <a:pPr algn="just"/>
            <a:r>
              <a:rPr lang="pt-PT" altLang="en-US" sz="1661" dirty="0" smtClean="0"/>
              <a:t>Limitar o movimento dos doentes e minimizar o contacto com outras pessoas não </a:t>
            </a:r>
            <a:r>
              <a:rPr lang="pt-PT" altLang="en-US" sz="1661" dirty="0" err="1" smtClean="0"/>
              <a:t>infectadas</a:t>
            </a:r>
            <a:r>
              <a:rPr lang="pt-PT" altLang="en-US" sz="1661" dirty="0" smtClean="0"/>
              <a:t>. </a:t>
            </a:r>
          </a:p>
          <a:p>
            <a:pPr>
              <a:lnSpc>
                <a:spcPct val="90000"/>
              </a:lnSpc>
            </a:pPr>
            <a:endParaRPr lang="en-GB" altLang="en-US" sz="1905" b="1" dirty="0"/>
          </a:p>
        </p:txBody>
      </p:sp>
      <p:sp>
        <p:nvSpPr>
          <p:cNvPr id="92166" name="Rectangle 6"/>
          <p:cNvSpPr>
            <a:spLocks/>
          </p:cNvSpPr>
          <p:nvPr/>
        </p:nvSpPr>
        <p:spPr bwMode="auto">
          <a:xfrm>
            <a:off x="1219200" y="5562600"/>
            <a:ext cx="6705600" cy="530696"/>
          </a:xfrm>
          <a:prstGeom prst="roundRect">
            <a:avLst>
              <a:gd name="adj" fmla="val 16667"/>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36397" bIns="0"/>
          <a:lstStyle>
            <a:lvl1pPr defTabSz="1189038">
              <a:buClr>
                <a:srgbClr val="1E7FB8"/>
              </a:buClr>
              <a:buFont typeface="Wingdings" panose="05000000000000000000" pitchFamily="2" charset="2"/>
              <a:buChar char="l"/>
              <a:defRPr sz="30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1189038">
              <a:buClr>
                <a:srgbClr val="1E7FB8"/>
              </a:buClr>
              <a:buFont typeface="Arial" panose="020B0604020202020204" pitchFamily="34" charset="0"/>
              <a:buChar char="–"/>
              <a:defRPr sz="28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1189038">
              <a:buClr>
                <a:srgbClr val="1E7FB8"/>
              </a:buClr>
              <a:buChar char="•"/>
              <a:defRPr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defTabSz="1189038">
              <a:buClr>
                <a:srgbClr val="1E7FB8"/>
              </a:buClr>
              <a:buChar char="–"/>
              <a:defRPr sz="20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Font typeface="Wingdings" panose="05000000000000000000" pitchFamily="2" charset="2"/>
              <a:buNone/>
            </a:pPr>
            <a:r>
              <a:rPr lang="pt-PT" altLang="en-US" sz="1800" dirty="0" smtClean="0">
                <a:solidFill>
                  <a:schemeClr val="bg1"/>
                </a:solidFill>
                <a:latin typeface="+mn-lt"/>
              </a:rPr>
              <a:t>Lavar as mãos frequentemente. Não tocar na boca/nariz/olhos com as mãos. </a:t>
            </a:r>
            <a:endParaRPr lang="pt-PT" altLang="en-US" sz="1361" dirty="0">
              <a:solidFill>
                <a:schemeClr val="bg1"/>
              </a:solidFill>
              <a:latin typeface="+mn-lt"/>
            </a:endParaRPr>
          </a:p>
        </p:txBody>
      </p:sp>
    </p:spTree>
    <p:extLst>
      <p:ext uri="{BB962C8B-B14F-4D97-AF65-F5344CB8AC3E}">
        <p14:creationId xmlns:p14="http://schemas.microsoft.com/office/powerpoint/2010/main" val="2163181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vert="horz" wrap="square" lIns="0" tIns="0" rIns="0" bIns="0" numCol="1" rtlCol="0" anchor="ctr" anchorCtr="0" compatLnSpc="1">
            <a:prstTxWarp prst="textNoShape">
              <a:avLst/>
            </a:prstTxWarp>
            <a:normAutofit/>
          </a:bodyPr>
          <a:lstStyle/>
          <a:p>
            <a:pPr eaLnBrk="1" hangingPunct="1"/>
            <a:r>
              <a:rPr lang="pt-PT" altLang="en-US" sz="28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Precauções relativamente a gotículas</a:t>
            </a:r>
          </a:p>
        </p:txBody>
      </p:sp>
      <p:sp>
        <p:nvSpPr>
          <p:cNvPr id="14339" name="Rectangle 3"/>
          <p:cNvSpPr>
            <a:spLocks noGrp="1" noChangeArrowheads="1"/>
          </p:cNvSpPr>
          <p:nvPr>
            <p:ph idx="1"/>
          </p:nvPr>
        </p:nvSpPr>
        <p:spPr>
          <a:xfrm>
            <a:off x="762000" y="1285860"/>
            <a:ext cx="4397298" cy="4714908"/>
          </a:xfrm>
        </p:spPr>
        <p:txBody>
          <a:bodyPr vert="horz" wrap="square" lIns="0" tIns="0" rIns="0" bIns="0" numCol="1" rtlCol="0" anchor="t" anchorCtr="0" compatLnSpc="1">
            <a:prstTxWarp prst="textNoShape">
              <a:avLst/>
            </a:prstTxWarp>
            <a:normAutofit fontScale="92500" lnSpcReduction="10000"/>
          </a:bodyPr>
          <a:lstStyle/>
          <a:p>
            <a:pPr algn="just"/>
            <a:r>
              <a:rPr lang="pt-PT" altLang="en-US" sz="1905" dirty="0" smtClean="0">
                <a:latin typeface="Arial" panose="020B0604020202020204" pitchFamily="34" charset="0"/>
                <a:cs typeface="Arial" panose="020B0604020202020204" pitchFamily="34" charset="0"/>
              </a:rPr>
              <a:t>Profissional de saúde</a:t>
            </a:r>
          </a:p>
          <a:p>
            <a:pPr lvl="1" algn="just"/>
            <a:r>
              <a:rPr lang="pt-PT" altLang="en-US" sz="1633" dirty="0" smtClean="0">
                <a:latin typeface="Arial" panose="020B0604020202020204" pitchFamily="34" charset="0"/>
                <a:ea typeface="Arial" panose="020B0604020202020204" pitchFamily="34" charset="0"/>
                <a:cs typeface="Arial" panose="020B0604020202020204" pitchFamily="34" charset="0"/>
              </a:rPr>
              <a:t>utilizar uma </a:t>
            </a:r>
            <a:r>
              <a:rPr lang="pt-PT" altLang="en-US" sz="1633" dirty="0" smtClean="0">
                <a:latin typeface="Arial" panose="020B0604020202020204" pitchFamily="34" charset="0"/>
                <a:ea typeface="Arial" panose="020B0604020202020204" pitchFamily="34" charset="0"/>
                <a:cs typeface="Arial" panose="020B0604020202020204" pitchFamily="34" charset="0"/>
              </a:rPr>
              <a:t>máscara </a:t>
            </a:r>
            <a:r>
              <a:rPr lang="pt-PT" altLang="en-US" sz="1633" dirty="0" smtClean="0">
                <a:latin typeface="Arial" panose="020B0604020202020204" pitchFamily="34" charset="0"/>
                <a:ea typeface="Arial" panose="020B0604020202020204" pitchFamily="34" charset="0"/>
                <a:cs typeface="Arial" panose="020B0604020202020204" pitchFamily="34" charset="0"/>
              </a:rPr>
              <a:t>médico-cirúrgica quando se encontra a menos de 1 metro de um doente com uma IRA</a:t>
            </a:r>
          </a:p>
          <a:p>
            <a:pPr algn="just"/>
            <a:r>
              <a:rPr lang="pt-PT" altLang="en-US" sz="1905" dirty="0" smtClean="0">
                <a:latin typeface="Arial" panose="020B0604020202020204" pitchFamily="34" charset="0"/>
                <a:cs typeface="Arial" panose="020B0604020202020204" pitchFamily="34" charset="0"/>
              </a:rPr>
              <a:t>Doente</a:t>
            </a:r>
          </a:p>
          <a:p>
            <a:pPr lvl="1" algn="just"/>
            <a:r>
              <a:rPr lang="pt-PT" altLang="en-US" sz="1633" dirty="0" smtClean="0">
                <a:latin typeface="Arial" panose="020B0604020202020204" pitchFamily="34" charset="0"/>
                <a:ea typeface="Arial" panose="020B0604020202020204" pitchFamily="34" charset="0"/>
                <a:cs typeface="Arial" panose="020B0604020202020204" pitchFamily="34" charset="0"/>
              </a:rPr>
              <a:t>colocar o doente num </a:t>
            </a:r>
            <a:r>
              <a:rPr lang="pt-PT" altLang="en-US" sz="1633" b="1" dirty="0" smtClean="0">
                <a:latin typeface="Arial" panose="020B0604020202020204" pitchFamily="34" charset="0"/>
                <a:ea typeface="Arial" panose="020B0604020202020204" pitchFamily="34" charset="0"/>
                <a:cs typeface="Arial" panose="020B0604020202020204" pitchFamily="34" charset="0"/>
              </a:rPr>
              <a:t>quarto individual</a:t>
            </a:r>
            <a:r>
              <a:rPr lang="pt-PT" altLang="en-US" sz="1633" dirty="0" smtClean="0">
                <a:latin typeface="Arial" panose="020B0604020202020204" pitchFamily="34" charset="0"/>
                <a:ea typeface="Arial" panose="020B0604020202020204" pitchFamily="34" charset="0"/>
                <a:cs typeface="Arial" panose="020B0604020202020204" pitchFamily="34" charset="0"/>
              </a:rPr>
              <a:t>. </a:t>
            </a:r>
          </a:p>
          <a:p>
            <a:pPr lvl="2" algn="just"/>
            <a:r>
              <a:rPr lang="pt-PT" altLang="en-US" sz="1600" dirty="0" smtClean="0">
                <a:latin typeface="Arial" panose="020B0604020202020204" pitchFamily="34" charset="0"/>
                <a:ea typeface="Arial" panose="020B0604020202020204" pitchFamily="34" charset="0"/>
                <a:cs typeface="Arial" panose="020B0604020202020204" pitchFamily="34" charset="0"/>
              </a:rPr>
              <a:t>Se não for possível, </a:t>
            </a:r>
            <a:r>
              <a:rPr lang="pt-PT" altLang="en-US" sz="1600" b="1" dirty="0" smtClean="0">
                <a:latin typeface="Arial" panose="020B0604020202020204" pitchFamily="34" charset="0"/>
                <a:ea typeface="Arial" panose="020B0604020202020204" pitchFamily="34" charset="0"/>
                <a:cs typeface="Arial" panose="020B0604020202020204" pitchFamily="34" charset="0"/>
              </a:rPr>
              <a:t>agrupar doentes </a:t>
            </a:r>
            <a:r>
              <a:rPr lang="pt-PT" altLang="en-US" sz="1600" dirty="0" smtClean="0">
                <a:latin typeface="Arial" panose="020B0604020202020204" pitchFamily="34" charset="0"/>
                <a:ea typeface="Arial" panose="020B0604020202020204" pitchFamily="34" charset="0"/>
                <a:cs typeface="Arial" panose="020B0604020202020204" pitchFamily="34" charset="0"/>
              </a:rPr>
              <a:t>com a mesma etiologia suspeita no mesmo quarto. </a:t>
            </a:r>
            <a:endParaRPr lang="pt-PT" sz="1600" dirty="0" smtClean="0">
              <a:latin typeface="Arial" panose="020B0604020202020204" pitchFamily="34" charset="0"/>
              <a:cs typeface="Arial" panose="020B0604020202020204" pitchFamily="34" charset="0"/>
            </a:endParaRPr>
          </a:p>
          <a:p>
            <a:pPr lvl="2" algn="just"/>
            <a:r>
              <a:rPr lang="pt-PT" sz="1600" dirty="0" smtClean="0">
                <a:latin typeface="Arial" panose="020B0604020202020204" pitchFamily="34" charset="0"/>
                <a:cs typeface="Arial" panose="020B0604020202020204" pitchFamily="34" charset="0"/>
              </a:rPr>
              <a:t>Se não for possível, colocar as </a:t>
            </a:r>
            <a:r>
              <a:rPr lang="pt-PT" sz="1600" b="1" dirty="0" smtClean="0">
                <a:latin typeface="Arial" panose="020B0604020202020204" pitchFamily="34" charset="0"/>
                <a:cs typeface="Arial" panose="020B0604020202020204" pitchFamily="34" charset="0"/>
              </a:rPr>
              <a:t>camas dos doentes com pelo menos 1 m de distância </a:t>
            </a:r>
            <a:r>
              <a:rPr lang="pt-PT" sz="1600" dirty="0" smtClean="0">
                <a:latin typeface="Arial" panose="020B0604020202020204" pitchFamily="34" charset="0"/>
                <a:cs typeface="Arial" panose="020B0604020202020204" pitchFamily="34" charset="0"/>
              </a:rPr>
              <a:t>e organizadas de forma a manter a distância entre os doentes. </a:t>
            </a:r>
          </a:p>
          <a:p>
            <a:pPr lvl="1" algn="just"/>
            <a:r>
              <a:rPr lang="pt-PT" altLang="en-US" sz="1933" dirty="0" smtClean="0">
                <a:latin typeface="Arial" panose="020B0604020202020204" pitchFamily="34" charset="0"/>
                <a:ea typeface="Arial" panose="020B0604020202020204" pitchFamily="34" charset="0"/>
                <a:cs typeface="Arial" panose="020B0604020202020204" pitchFamily="34" charset="0"/>
              </a:rPr>
              <a:t>limitar os movimentos dos doentes fora do quarto do hospital</a:t>
            </a:r>
          </a:p>
          <a:p>
            <a:pPr lvl="1" algn="just"/>
            <a:r>
              <a:rPr lang="pt-PT" altLang="en-US" sz="1633" dirty="0" smtClean="0">
                <a:latin typeface="Arial" panose="020B0604020202020204" pitchFamily="34" charset="0"/>
                <a:ea typeface="Arial" panose="020B0604020202020204" pitchFamily="34" charset="0"/>
                <a:cs typeface="Arial" panose="020B0604020202020204" pitchFamily="34" charset="0"/>
              </a:rPr>
              <a:t>fazer com que o doente use uma </a:t>
            </a:r>
            <a:r>
              <a:rPr lang="pt-PT" altLang="en-US" sz="1633" dirty="0" smtClean="0">
                <a:latin typeface="Arial" panose="020B0604020202020204" pitchFamily="34" charset="0"/>
                <a:ea typeface="Arial" panose="020B0604020202020204" pitchFamily="34" charset="0"/>
                <a:cs typeface="Arial" panose="020B0604020202020204" pitchFamily="34" charset="0"/>
              </a:rPr>
              <a:t>máscara </a:t>
            </a:r>
            <a:r>
              <a:rPr lang="pt-PT" altLang="en-US" sz="1633" dirty="0" smtClean="0">
                <a:latin typeface="Arial" panose="020B0604020202020204" pitchFamily="34" charset="0"/>
                <a:ea typeface="Arial" panose="020B0604020202020204" pitchFamily="34" charset="0"/>
                <a:cs typeface="Arial" panose="020B0604020202020204" pitchFamily="34" charset="0"/>
              </a:rPr>
              <a:t>médico-cirúrgica sempre que estiver </a:t>
            </a:r>
            <a:r>
              <a:rPr lang="pt-PT" altLang="en-US" sz="1633" dirty="0" smtClean="0">
                <a:latin typeface="Arial" panose="020B0604020202020204" pitchFamily="34" charset="0"/>
                <a:ea typeface="Arial" panose="020B0604020202020204" pitchFamily="34" charset="0"/>
                <a:cs typeface="Arial" panose="020B0604020202020204" pitchFamily="34" charset="0"/>
              </a:rPr>
              <a:t>fora </a:t>
            </a:r>
            <a:r>
              <a:rPr lang="pt-PT" altLang="en-US" sz="1633" dirty="0" smtClean="0">
                <a:latin typeface="Arial" panose="020B0604020202020204" pitchFamily="34" charset="0"/>
                <a:ea typeface="Arial" panose="020B0604020202020204" pitchFamily="34" charset="0"/>
                <a:cs typeface="Arial" panose="020B0604020202020204" pitchFamily="34" charset="0"/>
              </a:rPr>
              <a:t>do quarto do hospital</a:t>
            </a:r>
            <a:endParaRPr lang="pt-PT" altLang="en-US" sz="1633" b="1" dirty="0">
              <a:latin typeface="Arial" panose="020B0604020202020204" pitchFamily="34" charset="0"/>
              <a:ea typeface="Arial" panose="020B0604020202020204" pitchFamily="34" charset="0"/>
              <a:cs typeface="Arial" panose="020B0604020202020204" pitchFamily="34" charset="0"/>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736" y="1983573"/>
            <a:ext cx="2156534" cy="32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5841947" y="5219993"/>
            <a:ext cx="1866044"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89038">
              <a:buClr>
                <a:srgbClr val="1E7FB8"/>
              </a:buClr>
              <a:buFont typeface="Wingdings" panose="05000000000000000000" pitchFamily="2" charset="2"/>
              <a:buChar char="l"/>
              <a:defRPr sz="30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1189038">
              <a:buClr>
                <a:srgbClr val="1E7FB8"/>
              </a:buClr>
              <a:buFont typeface="Arial" panose="020B0604020202020204" pitchFamily="34" charset="0"/>
              <a:buChar char="–"/>
              <a:defRPr sz="28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1189038">
              <a:buClr>
                <a:srgbClr val="1E7FB8"/>
              </a:buClr>
              <a:buChar char="•"/>
              <a:defRPr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defTabSz="1189038">
              <a:buClr>
                <a:srgbClr val="1E7FB8"/>
              </a:buClr>
              <a:buChar char="–"/>
              <a:defRPr sz="20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rtl="1" eaLnBrk="1" hangingPunct="1">
              <a:spcBef>
                <a:spcPct val="50000"/>
              </a:spcBef>
              <a:buClrTx/>
              <a:buFontTx/>
              <a:buNone/>
            </a:pPr>
            <a:r>
              <a:rPr lang="en-US" altLang="en-US" sz="816"/>
              <a:t>© WHO /Tom Pietrasik  </a:t>
            </a:r>
          </a:p>
        </p:txBody>
      </p:sp>
    </p:spTree>
    <p:extLst>
      <p:ext uri="{BB962C8B-B14F-4D97-AF65-F5344CB8AC3E}">
        <p14:creationId xmlns:p14="http://schemas.microsoft.com/office/powerpoint/2010/main" val="1671171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Precauções para o Ébola</a:t>
            </a:r>
            <a:endParaRPr lang="pt-PT" altLang="en-US" sz="28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sp>
        <p:nvSpPr>
          <p:cNvPr id="3" name="Content Placeholder 2"/>
          <p:cNvSpPr>
            <a:spLocks noGrp="1"/>
          </p:cNvSpPr>
          <p:nvPr>
            <p:ph idx="1"/>
          </p:nvPr>
        </p:nvSpPr>
        <p:spPr>
          <a:xfrm>
            <a:off x="457200" y="1196975"/>
            <a:ext cx="8229600" cy="3946537"/>
          </a:xfrm>
        </p:spPr>
        <p:txBody>
          <a:bodyPr/>
          <a:lstStyle/>
          <a:p>
            <a:pPr marL="0" indent="0" algn="ctr">
              <a:buNone/>
            </a:pPr>
            <a:r>
              <a:rPr lang="pt-PT" b="1" dirty="0" smtClean="0"/>
              <a:t>Precauções convencionais</a:t>
            </a:r>
          </a:p>
          <a:p>
            <a:pPr marL="0" indent="0" algn="ctr">
              <a:buNone/>
            </a:pPr>
            <a:r>
              <a:rPr lang="pt-PT" b="1" dirty="0" smtClean="0"/>
              <a:t>+</a:t>
            </a:r>
          </a:p>
          <a:p>
            <a:pPr marL="0" indent="0" algn="ctr">
              <a:buNone/>
            </a:pPr>
            <a:r>
              <a:rPr lang="pt-PT" b="1" dirty="0" smtClean="0"/>
              <a:t>Precauções de contacto</a:t>
            </a:r>
          </a:p>
          <a:p>
            <a:pPr marL="0" indent="0" algn="ctr">
              <a:buNone/>
            </a:pPr>
            <a:r>
              <a:rPr lang="pt-PT" b="1" dirty="0" smtClean="0"/>
              <a:t> + </a:t>
            </a:r>
          </a:p>
          <a:p>
            <a:pPr marL="0" indent="0" algn="ctr">
              <a:buNone/>
            </a:pPr>
            <a:r>
              <a:rPr lang="pt-PT" b="1" dirty="0" smtClean="0"/>
              <a:t>Precauções relativamente a gotículas</a:t>
            </a:r>
          </a:p>
          <a:p>
            <a:pPr marL="0" indent="0" algn="ctr">
              <a:buNone/>
            </a:pPr>
            <a:r>
              <a:rPr lang="pt-PT" b="1" dirty="0" smtClean="0"/>
              <a:t>(em casos de tosse ou vómitos)</a:t>
            </a:r>
            <a:endParaRPr lang="pt-PT" b="1" dirty="0"/>
          </a:p>
        </p:txBody>
      </p:sp>
    </p:spTree>
    <p:extLst>
      <p:ext uri="{BB962C8B-B14F-4D97-AF65-F5344CB8AC3E}">
        <p14:creationId xmlns:p14="http://schemas.microsoft.com/office/powerpoint/2010/main" val="983720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142984"/>
            <a:ext cx="1101312" cy="15546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7"/>
          <p:cNvSpPr txBox="1">
            <a:spLocks noChangeArrowheads="1"/>
          </p:cNvSpPr>
          <p:nvPr/>
        </p:nvSpPr>
        <p:spPr bwMode="auto">
          <a:xfrm>
            <a:off x="1619555" y="1071545"/>
            <a:ext cx="16563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600" b="1" dirty="0" smtClean="0">
                <a:latin typeface="Arial" panose="020B0604020202020204" pitchFamily="34" charset="0"/>
                <a:cs typeface="Times New Roman" panose="02020603050405020304" pitchFamily="18" charset="0"/>
              </a:rPr>
              <a:t>Precauções convencionais -</a:t>
            </a:r>
          </a:p>
          <a:p>
            <a:pPr>
              <a:spcBef>
                <a:spcPct val="50000"/>
              </a:spcBef>
              <a:buFontTx/>
              <a:buNone/>
            </a:pPr>
            <a:r>
              <a:rPr lang="pt-PT" altLang="en-US" sz="1600" b="1" dirty="0" smtClean="0">
                <a:latin typeface="Arial" panose="020B0604020202020204" pitchFamily="34" charset="0"/>
                <a:cs typeface="Times New Roman" panose="02020603050405020304" pitchFamily="18" charset="0"/>
              </a:rPr>
              <a:t>A toda a hora, para todos os doentes</a:t>
            </a:r>
            <a:endParaRPr lang="pt-PT" altLang="en-US" sz="1600" b="1" dirty="0">
              <a:latin typeface="Arial" panose="020B0604020202020204" pitchFamily="34" charset="0"/>
              <a:cs typeface="Times New Roman" panose="02020603050405020304" pitchFamily="18" charset="0"/>
            </a:endParaRPr>
          </a:p>
        </p:txBody>
      </p:sp>
      <p:pic>
        <p:nvPicPr>
          <p:cNvPr id="553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0" y="1071546"/>
            <a:ext cx="1182291" cy="947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3" name="Text Box 9"/>
          <p:cNvSpPr txBox="1">
            <a:spLocks noChangeArrowheads="1"/>
          </p:cNvSpPr>
          <p:nvPr/>
        </p:nvSpPr>
        <p:spPr bwMode="auto">
          <a:xfrm>
            <a:off x="3643307" y="2071678"/>
            <a:ext cx="1714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800" b="1" dirty="0" smtClean="0">
                <a:latin typeface="Arial" panose="020B0604020202020204" pitchFamily="34" charset="0"/>
                <a:cs typeface="Times New Roman" panose="02020603050405020304" pitchFamily="18" charset="0"/>
              </a:rPr>
              <a:t>Identificar os doentes com Ébola</a:t>
            </a:r>
            <a:endParaRPr lang="pt-PT" altLang="en-US" sz="1800" b="1" dirty="0">
              <a:latin typeface="Arial" panose="020B0604020202020204" pitchFamily="34" charset="0"/>
              <a:cs typeface="Times New Roman" panose="02020603050405020304" pitchFamily="18" charset="0"/>
            </a:endParaRPr>
          </a:p>
        </p:txBody>
      </p:sp>
      <p:pic>
        <p:nvPicPr>
          <p:cNvPr id="5530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3143248"/>
            <a:ext cx="1182291" cy="10227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5" name="Text Box 11"/>
          <p:cNvSpPr txBox="1">
            <a:spLocks noChangeArrowheads="1"/>
          </p:cNvSpPr>
          <p:nvPr/>
        </p:nvSpPr>
        <p:spPr bwMode="auto">
          <a:xfrm>
            <a:off x="1678792" y="2876199"/>
            <a:ext cx="31444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600" b="1" dirty="0" smtClean="0">
                <a:latin typeface="Arial" panose="020B0604020202020204" pitchFamily="34" charset="0"/>
                <a:cs typeface="Times New Roman" panose="02020603050405020304" pitchFamily="18" charset="0"/>
              </a:rPr>
              <a:t>Isolar e cuidar dos doentes com Ébola -</a:t>
            </a:r>
          </a:p>
          <a:p>
            <a:pPr>
              <a:spcBef>
                <a:spcPct val="50000"/>
              </a:spcBef>
              <a:buFontTx/>
              <a:buNone/>
            </a:pPr>
            <a:r>
              <a:rPr lang="pt-PT" altLang="en-US" sz="1600" b="1" dirty="0" smtClean="0">
                <a:latin typeface="Arial" panose="020B0604020202020204" pitchFamily="34" charset="0"/>
                <a:cs typeface="Times New Roman" panose="02020603050405020304" pitchFamily="18" charset="0"/>
              </a:rPr>
              <a:t>Precauções convencionais + Contacto + precauções relativamente a gotículas se houver sintomas respiratórios ou vómitos</a:t>
            </a:r>
            <a:endParaRPr lang="pt-PT" altLang="en-US" sz="1600" b="1" dirty="0">
              <a:latin typeface="Arial" panose="020B0604020202020204" pitchFamily="34" charset="0"/>
              <a:cs typeface="Times New Roman" panose="02020603050405020304" pitchFamily="18" charset="0"/>
            </a:endParaRPr>
          </a:p>
        </p:txBody>
      </p:sp>
      <p:pic>
        <p:nvPicPr>
          <p:cNvPr id="5530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976" y="5000636"/>
            <a:ext cx="1309688" cy="8691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7" name="Text Box 13"/>
          <p:cNvSpPr txBox="1">
            <a:spLocks noChangeArrowheads="1"/>
          </p:cNvSpPr>
          <p:nvPr/>
        </p:nvSpPr>
        <p:spPr bwMode="auto">
          <a:xfrm>
            <a:off x="2500298" y="4963598"/>
            <a:ext cx="1785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600" b="1" dirty="0" smtClean="0">
                <a:latin typeface="Arial" panose="020B0604020202020204" pitchFamily="34" charset="0"/>
                <a:cs typeface="Times New Roman" panose="02020603050405020304" pitchFamily="18" charset="0"/>
              </a:rPr>
              <a:t>Equipamento de </a:t>
            </a:r>
            <a:r>
              <a:rPr lang="pt-PT" altLang="en-US" sz="1600" b="1" dirty="0" err="1" smtClean="0">
                <a:latin typeface="Arial" panose="020B0604020202020204" pitchFamily="34" charset="0"/>
                <a:cs typeface="Times New Roman" panose="02020603050405020304" pitchFamily="18" charset="0"/>
              </a:rPr>
              <a:t>Protecção</a:t>
            </a:r>
            <a:r>
              <a:rPr lang="pt-PT" altLang="en-US" sz="1600" b="1" dirty="0" smtClean="0">
                <a:latin typeface="Arial" panose="020B0604020202020204" pitchFamily="34" charset="0"/>
                <a:cs typeface="Times New Roman" panose="02020603050405020304" pitchFamily="18" charset="0"/>
              </a:rPr>
              <a:t> Pessoal (EPP)</a:t>
            </a:r>
            <a:endParaRPr lang="pt-PT" altLang="en-US" sz="1600" b="1" dirty="0">
              <a:latin typeface="Arial" panose="020B0604020202020204" pitchFamily="34" charset="0"/>
              <a:cs typeface="Times New Roman" panose="02020603050405020304" pitchFamily="18" charset="0"/>
            </a:endParaRPr>
          </a:p>
        </p:txBody>
      </p:sp>
      <p:pic>
        <p:nvPicPr>
          <p:cNvPr id="5530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60" y="1142984"/>
            <a:ext cx="907256" cy="10703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9" name="Text Box 15"/>
          <p:cNvSpPr txBox="1">
            <a:spLocks noChangeArrowheads="1"/>
          </p:cNvSpPr>
          <p:nvPr/>
        </p:nvSpPr>
        <p:spPr bwMode="auto">
          <a:xfrm>
            <a:off x="6929454" y="1214422"/>
            <a:ext cx="1357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600" b="1" dirty="0" err="1" smtClean="0">
                <a:latin typeface="Arial" panose="020B0604020202020204" pitchFamily="34" charset="0"/>
                <a:cs typeface="Times New Roman" panose="02020603050405020304" pitchFamily="18" charset="0"/>
              </a:rPr>
              <a:t>Desinfectar</a:t>
            </a:r>
            <a:r>
              <a:rPr lang="pt-PT" altLang="en-US" sz="1600" b="1" dirty="0" smtClean="0">
                <a:latin typeface="Arial" panose="020B0604020202020204" pitchFamily="34" charset="0"/>
                <a:cs typeface="Times New Roman" panose="02020603050405020304" pitchFamily="18" charset="0"/>
              </a:rPr>
              <a:t> os reutilizáveis</a:t>
            </a:r>
            <a:endParaRPr lang="pt-PT" altLang="en-US" sz="1600" b="1" dirty="0">
              <a:latin typeface="Arial" panose="020B0604020202020204" pitchFamily="34" charset="0"/>
              <a:cs typeface="Times New Roman" panose="02020603050405020304" pitchFamily="18" charset="0"/>
            </a:endParaRPr>
          </a:p>
        </p:txBody>
      </p:sp>
      <p:pic>
        <p:nvPicPr>
          <p:cNvPr id="5531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2198" y="2500306"/>
            <a:ext cx="642942" cy="11227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11" name="Text Box 17"/>
          <p:cNvSpPr txBox="1">
            <a:spLocks noChangeArrowheads="1"/>
          </p:cNvSpPr>
          <p:nvPr/>
        </p:nvSpPr>
        <p:spPr bwMode="auto">
          <a:xfrm>
            <a:off x="6715140" y="2571744"/>
            <a:ext cx="1938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600" b="1" dirty="0" smtClean="0">
                <a:latin typeface="Arial" panose="020B0604020202020204" pitchFamily="34" charset="0"/>
                <a:cs typeface="Times New Roman" panose="02020603050405020304" pitchFamily="18" charset="0"/>
              </a:rPr>
              <a:t>Eliminar os resíduos</a:t>
            </a:r>
            <a:endParaRPr lang="pt-PT" altLang="en-US" sz="1600" b="1" dirty="0">
              <a:latin typeface="Arial" panose="020B0604020202020204" pitchFamily="34" charset="0"/>
              <a:cs typeface="Times New Roman" panose="02020603050405020304" pitchFamily="18" charset="0"/>
            </a:endParaRPr>
          </a:p>
        </p:txBody>
      </p:sp>
      <p:pic>
        <p:nvPicPr>
          <p:cNvPr id="5531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892" y="3929066"/>
            <a:ext cx="1415654" cy="9060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13" name="Text Box 19"/>
          <p:cNvSpPr txBox="1">
            <a:spLocks noChangeArrowheads="1"/>
          </p:cNvSpPr>
          <p:nvPr/>
        </p:nvSpPr>
        <p:spPr bwMode="auto">
          <a:xfrm>
            <a:off x="5786446" y="4000505"/>
            <a:ext cx="10715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800" b="1" dirty="0" smtClean="0">
                <a:latin typeface="Arial" panose="020B0604020202020204" pitchFamily="34" charset="0"/>
                <a:cs typeface="Times New Roman" panose="02020603050405020304" pitchFamily="18" charset="0"/>
              </a:rPr>
              <a:t>Enterro </a:t>
            </a:r>
            <a:r>
              <a:rPr lang="pt-PT" altLang="en-US" sz="1800" b="1" dirty="0" smtClean="0">
                <a:latin typeface="Arial" panose="020B0604020202020204" pitchFamily="34" charset="0"/>
                <a:cs typeface="Times New Roman" panose="02020603050405020304" pitchFamily="18" charset="0"/>
              </a:rPr>
              <a:t>seguro</a:t>
            </a:r>
            <a:endParaRPr lang="pt-PT" altLang="en-US" sz="1800" b="1" dirty="0">
              <a:latin typeface="Arial" panose="020B0604020202020204" pitchFamily="34" charset="0"/>
              <a:cs typeface="Times New Roman" panose="02020603050405020304" pitchFamily="18" charset="0"/>
            </a:endParaRPr>
          </a:p>
        </p:txBody>
      </p:sp>
      <p:pic>
        <p:nvPicPr>
          <p:cNvPr id="55314"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5072074"/>
            <a:ext cx="1373981" cy="810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15" name="Text Box 21"/>
          <p:cNvSpPr txBox="1">
            <a:spLocks noChangeArrowheads="1"/>
          </p:cNvSpPr>
          <p:nvPr/>
        </p:nvSpPr>
        <p:spPr bwMode="auto">
          <a:xfrm>
            <a:off x="6072199" y="5072074"/>
            <a:ext cx="22860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Univers"/>
                <a:ea typeface="ＭＳ Ｐゴシック" panose="020B0600070205080204" pitchFamily="34" charset="-128"/>
              </a:defRPr>
            </a:lvl1pPr>
            <a:lvl2pPr marL="37931725" indent="-37474525" eaLnBrk="0" hangingPunct="0">
              <a:spcBef>
                <a:spcPct val="20000"/>
              </a:spcBef>
              <a:buChar char="•"/>
              <a:defRPr sz="2400">
                <a:solidFill>
                  <a:schemeClr val="tx1"/>
                </a:solidFill>
                <a:latin typeface="Univers"/>
                <a:ea typeface="ＭＳ Ｐゴシック" panose="020B0600070205080204" pitchFamily="34" charset="-128"/>
              </a:defRPr>
            </a:lvl2pPr>
            <a:lvl3pPr marL="1143000" indent="-228600" eaLnBrk="0" hangingPunct="0">
              <a:spcBef>
                <a:spcPct val="20000"/>
              </a:spcBef>
              <a:buChar char="•"/>
              <a:defRPr sz="2000">
                <a:solidFill>
                  <a:schemeClr val="tx1"/>
                </a:solidFill>
                <a:latin typeface="Univers"/>
                <a:ea typeface="ＭＳ Ｐゴシック" panose="020B0600070205080204" pitchFamily="34" charset="-128"/>
              </a:defRPr>
            </a:lvl3pPr>
            <a:lvl4pPr marL="1600200" indent="-228600" eaLnBrk="0" hangingPunct="0">
              <a:spcBef>
                <a:spcPct val="20000"/>
              </a:spcBef>
              <a:buFont typeface="Times" panose="02020603050405020304" pitchFamily="18" charset="0"/>
              <a:buChar char="•"/>
              <a:defRPr sz="1600">
                <a:solidFill>
                  <a:schemeClr val="tx1"/>
                </a:solidFill>
                <a:latin typeface="Univers"/>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ＭＳ Ｐゴシック" panose="020B0600070205080204" pitchFamily="34" charset="-128"/>
              </a:defRPr>
            </a:lvl9pPr>
          </a:lstStyle>
          <a:p>
            <a:pPr>
              <a:spcBef>
                <a:spcPct val="50000"/>
              </a:spcBef>
              <a:buFontTx/>
              <a:buNone/>
            </a:pPr>
            <a:r>
              <a:rPr lang="pt-PT" altLang="en-US" sz="1600" b="1" dirty="0" smtClean="0">
                <a:latin typeface="Arial" panose="020B0604020202020204" pitchFamily="34" charset="0"/>
                <a:cs typeface="Times New Roman" panose="02020603050405020304" pitchFamily="18" charset="0"/>
              </a:rPr>
              <a:t>Mobilizar a comunidade, educar, </a:t>
            </a:r>
            <a:r>
              <a:rPr lang="pt-PT" altLang="en-US" sz="1600" b="1" dirty="0" smtClean="0">
                <a:latin typeface="Arial" panose="020B0604020202020204" pitchFamily="34" charset="0"/>
                <a:cs typeface="Times New Roman" panose="02020603050405020304" pitchFamily="18" charset="0"/>
              </a:rPr>
              <a:t>identificação </a:t>
            </a:r>
            <a:r>
              <a:rPr lang="pt-PT" altLang="en-US" sz="1600" b="1" dirty="0" smtClean="0">
                <a:latin typeface="Arial" panose="020B0604020202020204" pitchFamily="34" charset="0"/>
                <a:cs typeface="Times New Roman" panose="02020603050405020304" pitchFamily="18" charset="0"/>
              </a:rPr>
              <a:t>de contactos</a:t>
            </a:r>
            <a:endParaRPr lang="pt-PT" altLang="en-US" sz="1600" b="1" dirty="0">
              <a:latin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592947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229600" cy="4464496"/>
          </a:xfrm>
        </p:spPr>
        <p:txBody>
          <a:bodyPr/>
          <a:lstStyle/>
          <a:p>
            <a:pPr marL="457200" lvl="1" indent="0">
              <a:buNone/>
            </a:pPr>
            <a:r>
              <a:rPr lang="pt-PT" sz="3200" dirty="0" err="1" smtClean="0"/>
              <a:t>Objectivos</a:t>
            </a:r>
            <a:r>
              <a:rPr lang="pt-PT" sz="3200" dirty="0" smtClean="0"/>
              <a:t> Intermédios</a:t>
            </a:r>
          </a:p>
          <a:p>
            <a:pPr lvl="1">
              <a:buFont typeface="Arial" panose="020B0604020202020204" pitchFamily="34" charset="0"/>
              <a:buChar char="•"/>
            </a:pPr>
            <a:r>
              <a:rPr lang="pt-PT" sz="2400" dirty="0" err="1" smtClean="0"/>
              <a:t>Objectivo</a:t>
            </a:r>
            <a:r>
              <a:rPr lang="pt-PT" sz="2400" dirty="0" smtClean="0"/>
              <a:t> Intermédio 1: Sensibilização dos profissionais de saúde e aumento da consciencialização geral sobre higiene e como implementar de forma eficaz a prevenção e controlo de </a:t>
            </a:r>
            <a:r>
              <a:rPr lang="pt-PT" sz="2400" dirty="0" err="1" smtClean="0"/>
              <a:t>inf</a:t>
            </a:r>
            <a:r>
              <a:rPr lang="en-GB" sz="2400" dirty="0" err="1" smtClean="0"/>
              <a:t>ecções</a:t>
            </a:r>
            <a:endParaRPr lang="en-US" sz="2400" dirty="0" smtClean="0"/>
          </a:p>
          <a:p>
            <a:pPr lvl="1">
              <a:buFont typeface="Arial" panose="020B0604020202020204" pitchFamily="34" charset="0"/>
              <a:buChar char="•"/>
            </a:pPr>
            <a:endParaRPr lang="en-US" sz="2400" dirty="0" smtClean="0"/>
          </a:p>
          <a:p>
            <a:pPr lvl="1">
              <a:buFont typeface="Arial" panose="020B0604020202020204" pitchFamily="34" charset="0"/>
              <a:buChar char="•"/>
            </a:pPr>
            <a:r>
              <a:rPr lang="pt-PT" sz="2400" dirty="0" err="1" smtClean="0"/>
              <a:t>Objectivo</a:t>
            </a:r>
            <a:r>
              <a:rPr lang="pt-PT" sz="2400" dirty="0" smtClean="0"/>
              <a:t> Intermédio 2: Praticar a utilização </a:t>
            </a:r>
            <a:r>
              <a:rPr lang="pt-PT" sz="2400" dirty="0" err="1" smtClean="0"/>
              <a:t>correcta</a:t>
            </a:r>
            <a:r>
              <a:rPr lang="pt-PT" sz="2400" dirty="0" smtClean="0"/>
              <a:t> e a remoção segura do EPP</a:t>
            </a:r>
          </a:p>
          <a:p>
            <a:pPr lvl="1">
              <a:buFont typeface="Arial" panose="020B0604020202020204" pitchFamily="34" charset="0"/>
              <a:buChar char="•"/>
            </a:pPr>
            <a:endParaRPr lang="en-US" sz="2400" dirty="0"/>
          </a:p>
          <a:p>
            <a:endParaRPr lang="en-US" sz="2400" dirty="0"/>
          </a:p>
        </p:txBody>
      </p:sp>
      <p:sp>
        <p:nvSpPr>
          <p:cNvPr id="4" name="Title 1"/>
          <p:cNvSpPr>
            <a:spLocks noGrp="1"/>
          </p:cNvSpPr>
          <p:nvPr>
            <p:ph type="title"/>
          </p:nvPr>
        </p:nvSpPr>
        <p:spPr>
          <a:xfrm>
            <a:off x="457200" y="274638"/>
            <a:ext cx="8229600" cy="706437"/>
          </a:xfrm>
        </p:spPr>
        <p:txBody>
          <a:bodyPr/>
          <a:lstStyle/>
          <a:p>
            <a:r>
              <a:rPr lang="pt-PT" dirty="0" err="1" smtClean="0">
                <a:solidFill>
                  <a:schemeClr val="tx1"/>
                </a:solidFill>
              </a:rPr>
              <a:t>Objectivos</a:t>
            </a:r>
            <a:r>
              <a:rPr lang="pt-PT" dirty="0" smtClean="0">
                <a:solidFill>
                  <a:schemeClr val="tx1"/>
                </a:solidFill>
              </a:rPr>
              <a:t> de Aprendizagem (2)</a:t>
            </a:r>
            <a:endParaRPr lang="pt-PT" dirty="0">
              <a:solidFill>
                <a:schemeClr val="tx1"/>
              </a:solidFill>
            </a:endParaRPr>
          </a:p>
        </p:txBody>
      </p:sp>
    </p:spTree>
    <p:extLst>
      <p:ext uri="{BB962C8B-B14F-4D97-AF65-F5344CB8AC3E}">
        <p14:creationId xmlns:p14="http://schemas.microsoft.com/office/powerpoint/2010/main" val="1965394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28" y="2348880"/>
            <a:ext cx="8784976" cy="830997"/>
          </a:xfrm>
          <a:prstGeom prst="rect">
            <a:avLst/>
          </a:prstGeom>
          <a:noFill/>
        </p:spPr>
        <p:txBody>
          <a:bodyPr wrap="square" rtlCol="0">
            <a:spAutoFit/>
          </a:bodyPr>
          <a:lstStyle/>
          <a:p>
            <a:pPr lvl="1" algn="ctr"/>
            <a:r>
              <a:rPr lang="pt-PT" sz="2400" dirty="0" err="1" smtClean="0"/>
              <a:t>Objectivo</a:t>
            </a:r>
            <a:r>
              <a:rPr lang="pt-PT" sz="2400" dirty="0" smtClean="0"/>
              <a:t> Intermédio 2: Praticar a utilização </a:t>
            </a:r>
            <a:r>
              <a:rPr lang="pt-PT" sz="2400" dirty="0" err="1" smtClean="0"/>
              <a:t>correcta</a:t>
            </a:r>
            <a:r>
              <a:rPr lang="pt-PT" sz="2400" dirty="0" smtClean="0"/>
              <a:t> e a remoção segura do EPP</a:t>
            </a:r>
            <a:endParaRPr lang="pt-PT" sz="2400" dirty="0"/>
          </a:p>
        </p:txBody>
      </p:sp>
    </p:spTree>
    <p:extLst>
      <p:ext uri="{BB962C8B-B14F-4D97-AF65-F5344CB8AC3E}">
        <p14:creationId xmlns:p14="http://schemas.microsoft.com/office/powerpoint/2010/main" val="1073249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835696" y="109534"/>
            <a:ext cx="6095678" cy="743793"/>
          </a:xfrm>
          <a:prstGeom prst="rect">
            <a:avLst/>
          </a:prstGeom>
        </p:spPr>
        <p:txBody>
          <a:bodyPr wrap="square" lIns="0" tIns="0" rIns="0" bIns="0">
            <a:spAutoFit/>
          </a:bodyPr>
          <a:lstStyle>
            <a:lvl1pPr marL="1312863" indent="-1301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5813"/>
              </a:lnSpc>
            </a:pPr>
            <a:r>
              <a:rPr lang="pt-PT" altLang="en-US" sz="2800" b="1" dirty="0" smtClean="0">
                <a:effectLst>
                  <a:outerShdw blurRad="38100" dist="38100" dir="2700000" algn="tl">
                    <a:srgbClr val="C0C0C0"/>
                  </a:outerShdw>
                </a:effectLst>
                <a:latin typeface="+mn-lt"/>
                <a:ea typeface="Verdana" pitchFamily="34" charset="0"/>
                <a:cs typeface="Verdana" pitchFamily="34" charset="0"/>
              </a:rPr>
              <a:t>Equipamento de </a:t>
            </a:r>
            <a:r>
              <a:rPr lang="pt-PT" altLang="en-US" sz="2800" b="1" dirty="0" err="1" smtClean="0">
                <a:effectLst>
                  <a:outerShdw blurRad="38100" dist="38100" dir="2700000" algn="tl">
                    <a:srgbClr val="C0C0C0"/>
                  </a:outerShdw>
                </a:effectLst>
                <a:latin typeface="+mn-lt"/>
                <a:ea typeface="Verdana" pitchFamily="34" charset="0"/>
                <a:cs typeface="Verdana" pitchFamily="34" charset="0"/>
              </a:rPr>
              <a:t>protecção</a:t>
            </a:r>
            <a:r>
              <a:rPr lang="pt-PT" altLang="en-US" sz="2800" b="1" dirty="0" smtClean="0">
                <a:effectLst>
                  <a:outerShdw blurRad="38100" dist="38100" dir="2700000" algn="tl">
                    <a:srgbClr val="C0C0C0"/>
                  </a:outerShdw>
                </a:effectLst>
                <a:latin typeface="+mn-lt"/>
                <a:ea typeface="Verdana" pitchFamily="34" charset="0"/>
                <a:cs typeface="Verdana" pitchFamily="34" charset="0"/>
              </a:rPr>
              <a:t> pessoal</a:t>
            </a:r>
            <a:endParaRPr lang="pt-PT" altLang="en-US" sz="2800" b="1" dirty="0">
              <a:effectLst>
                <a:outerShdw blurRad="38100" dist="38100" dir="2700000" algn="tl">
                  <a:srgbClr val="C0C0C0"/>
                </a:outerShdw>
              </a:effectLst>
              <a:latin typeface="+mn-lt"/>
              <a:ea typeface="Verdana" pitchFamily="34" charset="0"/>
              <a:cs typeface="Verdana" pitchFamily="34" charset="0"/>
            </a:endParaRPr>
          </a:p>
        </p:txBody>
      </p:sp>
      <p:sp>
        <p:nvSpPr>
          <p:cNvPr id="4099" name="object 3"/>
          <p:cNvSpPr>
            <a:spLocks noChangeArrowheads="1"/>
          </p:cNvSpPr>
          <p:nvPr/>
        </p:nvSpPr>
        <p:spPr bwMode="auto">
          <a:xfrm>
            <a:off x="5318125" y="1700213"/>
            <a:ext cx="3124200" cy="5051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0" name="object 4"/>
          <p:cNvSpPr>
            <a:spLocks noChangeArrowheads="1"/>
          </p:cNvSpPr>
          <p:nvPr/>
        </p:nvSpPr>
        <p:spPr bwMode="auto">
          <a:xfrm>
            <a:off x="350838" y="2184400"/>
            <a:ext cx="4078287" cy="26336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207812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17700" y="4887913"/>
            <a:ext cx="2308225" cy="554037"/>
          </a:xfrm>
          <a:prstGeom prst="rect">
            <a:avLst/>
          </a:prstGeom>
        </p:spPr>
        <p:txBody>
          <a:bodyPr lIns="0" tIns="0" rIns="0" bIns="0">
            <a:spAutoFit/>
          </a:bodyPr>
          <a:lstStyle/>
          <a:p>
            <a:pPr marL="11397">
              <a:defRPr/>
            </a:pPr>
            <a:r>
              <a:rPr lang="en-US" spc="-13" dirty="0">
                <a:latin typeface="Arial"/>
                <a:cs typeface="Arial"/>
              </a:rPr>
              <a:t>Heavy</a:t>
            </a:r>
            <a:r>
              <a:rPr spc="18" dirty="0">
                <a:latin typeface="Times New Roman"/>
                <a:cs typeface="Times New Roman"/>
              </a:rPr>
              <a:t> </a:t>
            </a:r>
            <a:r>
              <a:rPr spc="-22" dirty="0">
                <a:latin typeface="Arial"/>
                <a:cs typeface="Arial"/>
              </a:rPr>
              <a:t>PP</a:t>
            </a:r>
            <a:r>
              <a:rPr spc="-13" dirty="0">
                <a:latin typeface="Arial"/>
                <a:cs typeface="Arial"/>
              </a:rPr>
              <a:t>E</a:t>
            </a:r>
            <a:r>
              <a:rPr lang="en-US" spc="-13" dirty="0">
                <a:latin typeface="Arial"/>
                <a:cs typeface="Arial"/>
              </a:rPr>
              <a:t> (as used in Uganda)</a:t>
            </a:r>
            <a:endParaRPr dirty="0">
              <a:latin typeface="Arial"/>
              <a:cs typeface="Arial"/>
            </a:endParaRPr>
          </a:p>
        </p:txBody>
      </p:sp>
      <p:sp>
        <p:nvSpPr>
          <p:cNvPr id="6" name="object 6"/>
          <p:cNvSpPr txBox="1"/>
          <p:nvPr/>
        </p:nvSpPr>
        <p:spPr>
          <a:xfrm>
            <a:off x="5524500" y="4948238"/>
            <a:ext cx="2265363" cy="277812"/>
          </a:xfrm>
          <a:prstGeom prst="rect">
            <a:avLst/>
          </a:prstGeom>
        </p:spPr>
        <p:txBody>
          <a:bodyPr lIns="0" tIns="0" rIns="0" bIns="0">
            <a:spAutoFit/>
          </a:bodyPr>
          <a:lstStyle/>
          <a:p>
            <a:pPr marL="11397">
              <a:defRPr/>
            </a:pPr>
            <a:r>
              <a:rPr spc="-18" dirty="0">
                <a:latin typeface="Arial"/>
                <a:cs typeface="Arial"/>
              </a:rPr>
              <a:t>‘L</a:t>
            </a:r>
            <a:r>
              <a:rPr spc="-13" dirty="0">
                <a:latin typeface="Arial"/>
                <a:cs typeface="Arial"/>
              </a:rPr>
              <a:t>i</a:t>
            </a:r>
            <a:r>
              <a:rPr spc="-18" dirty="0">
                <a:latin typeface="Arial"/>
                <a:cs typeface="Arial"/>
              </a:rPr>
              <a:t>g</a:t>
            </a:r>
            <a:r>
              <a:rPr dirty="0">
                <a:latin typeface="Arial"/>
                <a:cs typeface="Arial"/>
              </a:rPr>
              <a:t>h</a:t>
            </a:r>
            <a:r>
              <a:rPr spc="-13" dirty="0">
                <a:latin typeface="Arial"/>
                <a:cs typeface="Arial"/>
              </a:rPr>
              <a:t>te</a:t>
            </a:r>
            <a:r>
              <a:rPr spc="-18" dirty="0">
                <a:latin typeface="Arial"/>
                <a:cs typeface="Arial"/>
              </a:rPr>
              <a:t>ned</a:t>
            </a:r>
            <a:r>
              <a:rPr spc="-4" dirty="0">
                <a:latin typeface="Arial"/>
                <a:cs typeface="Arial"/>
              </a:rPr>
              <a:t>’</a:t>
            </a:r>
            <a:r>
              <a:rPr spc="-49" dirty="0">
                <a:latin typeface="Times New Roman"/>
                <a:cs typeface="Times New Roman"/>
              </a:rPr>
              <a:t> </a:t>
            </a:r>
            <a:r>
              <a:rPr spc="36" dirty="0">
                <a:latin typeface="Arial"/>
                <a:cs typeface="Arial"/>
              </a:rPr>
              <a:t>W</a:t>
            </a:r>
            <a:r>
              <a:rPr spc="-13" dirty="0">
                <a:latin typeface="Arial"/>
                <a:cs typeface="Arial"/>
              </a:rPr>
              <a:t>HO</a:t>
            </a:r>
            <a:r>
              <a:rPr spc="-31" dirty="0">
                <a:latin typeface="Times New Roman"/>
                <a:cs typeface="Times New Roman"/>
              </a:rPr>
              <a:t> </a:t>
            </a:r>
            <a:r>
              <a:rPr spc="-22" dirty="0">
                <a:latin typeface="Arial"/>
                <a:cs typeface="Arial"/>
              </a:rPr>
              <a:t>PP</a:t>
            </a:r>
            <a:r>
              <a:rPr spc="-13" dirty="0">
                <a:latin typeface="Arial"/>
                <a:cs typeface="Arial"/>
              </a:rPr>
              <a:t>E</a:t>
            </a:r>
            <a:endParaRPr>
              <a:latin typeface="Arial"/>
              <a:cs typeface="Arial"/>
            </a:endParaRPr>
          </a:p>
        </p:txBody>
      </p:sp>
      <p:sp>
        <p:nvSpPr>
          <p:cNvPr id="3076" name="object 3"/>
          <p:cNvSpPr>
            <a:spLocks noChangeArrowheads="1"/>
          </p:cNvSpPr>
          <p:nvPr/>
        </p:nvSpPr>
        <p:spPr bwMode="auto">
          <a:xfrm>
            <a:off x="1187624" y="1529432"/>
            <a:ext cx="3843337" cy="3987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object 4"/>
          <p:cNvSpPr txBox="1"/>
          <p:nvPr/>
        </p:nvSpPr>
        <p:spPr>
          <a:xfrm>
            <a:off x="2249488" y="5517232"/>
            <a:ext cx="2398712" cy="615553"/>
          </a:xfrm>
          <a:prstGeom prst="rect">
            <a:avLst/>
          </a:prstGeom>
        </p:spPr>
        <p:txBody>
          <a:bodyPr lIns="0" tIns="0" rIns="0" bIns="0">
            <a:spAutoFit/>
          </a:bodyPr>
          <a:lstStyle/>
          <a:p>
            <a:pPr marL="12700">
              <a:defRPr/>
            </a:pPr>
            <a:r>
              <a:rPr lang="pt-PT" sz="2000" spc="-15" dirty="0" smtClean="0">
                <a:latin typeface="Arial"/>
                <a:cs typeface="Arial"/>
              </a:rPr>
              <a:t>EPP pesado (como utilizado no Uganda)</a:t>
            </a:r>
            <a:endParaRPr lang="pt-PT" sz="2000" dirty="0">
              <a:latin typeface="Arial"/>
              <a:cs typeface="Arial"/>
            </a:endParaRPr>
          </a:p>
        </p:txBody>
      </p:sp>
      <p:sp>
        <p:nvSpPr>
          <p:cNvPr id="3078" name="object 5"/>
          <p:cNvSpPr>
            <a:spLocks noChangeArrowheads="1"/>
          </p:cNvSpPr>
          <p:nvPr/>
        </p:nvSpPr>
        <p:spPr bwMode="auto">
          <a:xfrm>
            <a:off x="5516955" y="1336216"/>
            <a:ext cx="3881438" cy="4035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object 6"/>
          <p:cNvSpPr txBox="1"/>
          <p:nvPr/>
        </p:nvSpPr>
        <p:spPr>
          <a:xfrm>
            <a:off x="6216650" y="5517232"/>
            <a:ext cx="2352675" cy="615553"/>
          </a:xfrm>
          <a:prstGeom prst="rect">
            <a:avLst/>
          </a:prstGeom>
        </p:spPr>
        <p:txBody>
          <a:bodyPr lIns="0" tIns="0" rIns="0" bIns="0">
            <a:spAutoFit/>
          </a:bodyPr>
          <a:lstStyle/>
          <a:p>
            <a:pPr marL="12700">
              <a:defRPr/>
            </a:pPr>
            <a:r>
              <a:rPr lang="pt-PT" sz="2000" spc="-20" dirty="0" smtClean="0">
                <a:latin typeface="Arial"/>
                <a:cs typeface="Arial"/>
              </a:rPr>
              <a:t>EPP “reduzido” da OMS</a:t>
            </a:r>
            <a:endParaRPr sz="2000" dirty="0">
              <a:latin typeface="Arial"/>
              <a:cs typeface="Arial"/>
            </a:endParaRPr>
          </a:p>
        </p:txBody>
      </p:sp>
    </p:spTree>
    <p:extLst>
      <p:ext uri="{BB962C8B-B14F-4D97-AF65-F5344CB8AC3E}">
        <p14:creationId xmlns:p14="http://schemas.microsoft.com/office/powerpoint/2010/main" val="464647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0100" y="271985"/>
            <a:ext cx="7543800" cy="635542"/>
          </a:xfrm>
        </p:spPr>
        <p:txBody>
          <a:bodyPr lIns="0" tIns="61769" rIns="0" bIns="0" rtlCol="0">
            <a:spAutoFit/>
          </a:bodyPr>
          <a:lstStyle/>
          <a:p>
            <a:pPr marL="884405">
              <a:lnSpc>
                <a:spcPts val="5178"/>
              </a:lnSpc>
              <a:defRPr/>
            </a:pPr>
            <a:r>
              <a:rPr lang="pt-PT" sz="25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Lógica/princípios do EPP</a:t>
            </a:r>
            <a:endParaRPr lang="pt-PT" sz="2500" b="1" dirty="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3" name="object 3"/>
          <p:cNvSpPr txBox="1"/>
          <p:nvPr/>
        </p:nvSpPr>
        <p:spPr>
          <a:xfrm>
            <a:off x="536575" y="1320800"/>
            <a:ext cx="7707313" cy="4531882"/>
          </a:xfrm>
          <a:prstGeom prst="rect">
            <a:avLst/>
          </a:prstGeom>
        </p:spPr>
        <p:txBody>
          <a:bodyPr lIns="0" tIns="0" rIns="0" bIns="0">
            <a:spAutoFit/>
          </a:bodyPr>
          <a:lstStyle>
            <a:lvl1pPr marL="11113" eaLnBrk="0" hangingPunct="0">
              <a:tabLst>
                <a:tab pos="350838" algn="l"/>
              </a:tabLst>
              <a:defRPr>
                <a:solidFill>
                  <a:schemeClr val="tx1"/>
                </a:solidFill>
                <a:latin typeface="Arial" charset="0"/>
              </a:defRPr>
            </a:lvl1pPr>
            <a:lvl2pPr marL="742950" indent="-285750"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eaLnBrk="1" hangingPunct="1">
              <a:lnSpc>
                <a:spcPct val="101000"/>
              </a:lnSpc>
            </a:pPr>
            <a:r>
              <a:rPr lang="pt-PT" altLang="en-US" sz="3100" b="1" dirty="0" smtClean="0">
                <a:latin typeface="Arial" panose="020B0604020202020204" pitchFamily="34" charset="0"/>
                <a:cs typeface="Arial" panose="020B0604020202020204" pitchFamily="34" charset="0"/>
              </a:rPr>
              <a:t>Garantir </a:t>
            </a:r>
            <a:r>
              <a:rPr lang="pt-PT" altLang="en-US" sz="3100" b="1" dirty="0" smtClean="0">
                <a:latin typeface="Arial" panose="020B0604020202020204" pitchFamily="34" charset="0"/>
                <a:cs typeface="Arial" panose="020B0604020202020204" pitchFamily="34" charset="0"/>
              </a:rPr>
              <a:t>a segurança dos profissionais de saúde:</a:t>
            </a:r>
          </a:p>
          <a:p>
            <a:pPr eaLnBrk="1" hangingPunct="1">
              <a:lnSpc>
                <a:spcPct val="101000"/>
              </a:lnSpc>
            </a:pPr>
            <a:endParaRPr lang="pt-PT" altLang="en-US" sz="3100" dirty="0" smtClean="0">
              <a:latin typeface="Arial" panose="020B0604020202020204" pitchFamily="34" charset="0"/>
              <a:cs typeface="Arial" panose="020B0604020202020204" pitchFamily="34" charset="0"/>
            </a:endParaRPr>
          </a:p>
          <a:p>
            <a:pPr eaLnBrk="1" hangingPunct="1">
              <a:lnSpc>
                <a:spcPct val="101000"/>
              </a:lnSpc>
              <a:buFont typeface="Arial" charset="0"/>
              <a:buChar char="•"/>
            </a:pPr>
            <a:r>
              <a:rPr lang="pt-PT" altLang="en-US" sz="3100" dirty="0" smtClean="0">
                <a:latin typeface="Arial" panose="020B0604020202020204" pitchFamily="34" charset="0"/>
                <a:cs typeface="Arial" panose="020B0604020202020204" pitchFamily="34" charset="0"/>
              </a:rPr>
              <a:t>Evitar a contaminação dos fluídos corporais dos doentes</a:t>
            </a:r>
          </a:p>
          <a:p>
            <a:pPr eaLnBrk="1" hangingPunct="1">
              <a:spcBef>
                <a:spcPts val="775"/>
              </a:spcBef>
              <a:buFont typeface="Arial" charset="0"/>
              <a:buChar char="•"/>
            </a:pPr>
            <a:r>
              <a:rPr lang="pt-PT" altLang="en-US" sz="3100" dirty="0" smtClean="0">
                <a:latin typeface="Arial" panose="020B0604020202020204" pitchFamily="34" charset="0"/>
                <a:cs typeface="Arial" panose="020B0604020202020204" pitchFamily="34" charset="0"/>
              </a:rPr>
              <a:t>Evitar que as vossas mãos contaminadas toquem na vossa boca, nariz ou olhos</a:t>
            </a:r>
          </a:p>
          <a:p>
            <a:pPr eaLnBrk="1" hangingPunct="1">
              <a:lnSpc>
                <a:spcPct val="101000"/>
              </a:lnSpc>
              <a:spcBef>
                <a:spcPts val="750"/>
              </a:spcBef>
              <a:buFont typeface="Arial" charset="0"/>
              <a:buChar char="•"/>
            </a:pPr>
            <a:r>
              <a:rPr lang="pt-PT" altLang="en-US" sz="3100" dirty="0" smtClean="0">
                <a:latin typeface="Arial" panose="020B0604020202020204" pitchFamily="34" charset="0"/>
                <a:cs typeface="Arial" panose="020B0604020202020204" pitchFamily="34" charset="0"/>
              </a:rPr>
              <a:t>Evitar a contaminação quando retiram o EPP</a:t>
            </a:r>
            <a:endParaRPr lang="pt-PT" altLang="en-US"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489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608" y="46839"/>
            <a:ext cx="4852020" cy="884123"/>
          </a:xfrm>
        </p:spPr>
        <p:txBody>
          <a:bodyPr wrap="square" lIns="0" tIns="307945" rIns="0" bIns="0" rtlCol="0">
            <a:spAutoFit/>
          </a:bodyPr>
          <a:lstStyle/>
          <a:p>
            <a:pPr marL="2049177">
              <a:lnSpc>
                <a:spcPts val="5178"/>
              </a:lnSpc>
              <a:defRPr/>
            </a:pPr>
            <a:r>
              <a:rPr lang="pt-PT" sz="25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EPP diferente</a:t>
            </a:r>
            <a:endParaRPr lang="pt-PT" sz="2500" b="1" dirty="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3" name="object 3"/>
          <p:cNvSpPr txBox="1"/>
          <p:nvPr/>
        </p:nvSpPr>
        <p:spPr>
          <a:xfrm>
            <a:off x="536575" y="1697038"/>
            <a:ext cx="7761288" cy="3938001"/>
          </a:xfrm>
          <a:prstGeom prst="rect">
            <a:avLst/>
          </a:prstGeom>
        </p:spPr>
        <p:txBody>
          <a:bodyPr lIns="0" tIns="0" rIns="0" bIns="0">
            <a:spAutoFit/>
          </a:bodyPr>
          <a:lstStyle>
            <a:lvl1pPr marL="349250" indent="-338138" eaLnBrk="0" hangingPunct="0">
              <a:tabLst>
                <a:tab pos="350838" algn="l"/>
                <a:tab pos="5451475" algn="l"/>
              </a:tabLst>
              <a:defRPr>
                <a:solidFill>
                  <a:schemeClr val="tx1"/>
                </a:solidFill>
                <a:latin typeface="Arial" charset="0"/>
              </a:defRPr>
            </a:lvl1pPr>
            <a:lvl2pPr marL="742950" indent="-285750" eaLnBrk="0" hangingPunct="0">
              <a:tabLst>
                <a:tab pos="350838" algn="l"/>
                <a:tab pos="5451475" algn="l"/>
              </a:tabLst>
              <a:defRPr>
                <a:solidFill>
                  <a:schemeClr val="tx1"/>
                </a:solidFill>
                <a:latin typeface="Arial" charset="0"/>
              </a:defRPr>
            </a:lvl2pPr>
            <a:lvl3pPr marL="1143000" indent="-228600" eaLnBrk="0" hangingPunct="0">
              <a:tabLst>
                <a:tab pos="350838" algn="l"/>
                <a:tab pos="5451475" algn="l"/>
              </a:tabLst>
              <a:defRPr>
                <a:solidFill>
                  <a:schemeClr val="tx1"/>
                </a:solidFill>
                <a:latin typeface="Arial" charset="0"/>
              </a:defRPr>
            </a:lvl3pPr>
            <a:lvl4pPr marL="1600200" indent="-228600" eaLnBrk="0" hangingPunct="0">
              <a:tabLst>
                <a:tab pos="350838" algn="l"/>
                <a:tab pos="5451475" algn="l"/>
              </a:tabLst>
              <a:defRPr>
                <a:solidFill>
                  <a:schemeClr val="tx1"/>
                </a:solidFill>
                <a:latin typeface="Arial" charset="0"/>
              </a:defRPr>
            </a:lvl4pPr>
            <a:lvl5pPr marL="2057400" indent="-228600" eaLnBrk="0" hangingPunct="0">
              <a:tabLst>
                <a:tab pos="350838" algn="l"/>
                <a:tab pos="5451475" algn="l"/>
              </a:tabLst>
              <a:defRPr>
                <a:solidFill>
                  <a:schemeClr val="tx1"/>
                </a:solidFill>
                <a:latin typeface="Arial" charset="0"/>
              </a:defRPr>
            </a:lvl5pPr>
            <a:lvl6pPr marL="2514600" indent="-228600" eaLnBrk="0" fontAlgn="base" hangingPunct="0">
              <a:spcBef>
                <a:spcPct val="0"/>
              </a:spcBef>
              <a:spcAft>
                <a:spcPct val="0"/>
              </a:spcAft>
              <a:tabLst>
                <a:tab pos="350838" algn="l"/>
                <a:tab pos="5451475" algn="l"/>
              </a:tabLst>
              <a:defRPr>
                <a:solidFill>
                  <a:schemeClr val="tx1"/>
                </a:solidFill>
                <a:latin typeface="Arial" charset="0"/>
              </a:defRPr>
            </a:lvl6pPr>
            <a:lvl7pPr marL="2971800" indent="-228600" eaLnBrk="0" fontAlgn="base" hangingPunct="0">
              <a:spcBef>
                <a:spcPct val="0"/>
              </a:spcBef>
              <a:spcAft>
                <a:spcPct val="0"/>
              </a:spcAft>
              <a:tabLst>
                <a:tab pos="350838" algn="l"/>
                <a:tab pos="5451475" algn="l"/>
              </a:tabLst>
              <a:defRPr>
                <a:solidFill>
                  <a:schemeClr val="tx1"/>
                </a:solidFill>
                <a:latin typeface="Arial" charset="0"/>
              </a:defRPr>
            </a:lvl7pPr>
            <a:lvl8pPr marL="3429000" indent="-228600" eaLnBrk="0" fontAlgn="base" hangingPunct="0">
              <a:spcBef>
                <a:spcPct val="0"/>
              </a:spcBef>
              <a:spcAft>
                <a:spcPct val="0"/>
              </a:spcAft>
              <a:tabLst>
                <a:tab pos="350838" algn="l"/>
                <a:tab pos="5451475" algn="l"/>
              </a:tabLst>
              <a:defRPr>
                <a:solidFill>
                  <a:schemeClr val="tx1"/>
                </a:solidFill>
                <a:latin typeface="Arial" charset="0"/>
              </a:defRPr>
            </a:lvl8pPr>
            <a:lvl9pPr marL="3886200" indent="-228600" eaLnBrk="0" fontAlgn="base" hangingPunct="0">
              <a:spcBef>
                <a:spcPct val="0"/>
              </a:spcBef>
              <a:spcAft>
                <a:spcPct val="0"/>
              </a:spcAft>
              <a:tabLst>
                <a:tab pos="350838" algn="l"/>
                <a:tab pos="5451475" algn="l"/>
              </a:tabLst>
              <a:defRPr>
                <a:solidFill>
                  <a:schemeClr val="tx1"/>
                </a:solidFill>
                <a:latin typeface="Arial" charset="0"/>
              </a:defRPr>
            </a:lvl9pPr>
          </a:lstStyle>
          <a:p>
            <a:pPr eaLnBrk="1" hangingPunct="1">
              <a:buFont typeface="Arial" charset="0"/>
              <a:buChar char="•"/>
            </a:pPr>
            <a:r>
              <a:rPr lang="pt-PT" altLang="en-US" sz="3100" dirty="0" smtClean="0">
                <a:cs typeface="Arial" charset="0"/>
              </a:rPr>
              <a:t>EPP diferente para os médicos – MSF, OMS – diferenças no stress térmico/limites de tempo fisiológicos (45 minutos vs. 3-4 horas)</a:t>
            </a:r>
          </a:p>
          <a:p>
            <a:pPr eaLnBrk="1" hangingPunct="1">
              <a:lnSpc>
                <a:spcPct val="101000"/>
              </a:lnSpc>
              <a:spcBef>
                <a:spcPts val="750"/>
              </a:spcBef>
              <a:buFont typeface="Arial" charset="0"/>
              <a:buChar char="•"/>
            </a:pPr>
            <a:r>
              <a:rPr lang="pt-PT" altLang="en-US" sz="3100" dirty="0" smtClean="0">
                <a:cs typeface="Arial" charset="0"/>
              </a:rPr>
              <a:t>Risco estratificado – EPP para o pessoal de limpeza e para o pessoal que remove e prepara os cadáveres (maior), médicos, escribas (menor)</a:t>
            </a:r>
            <a:endParaRPr lang="pt-PT" altLang="en-US" sz="3100" dirty="0">
              <a:cs typeface="Arial" charset="0"/>
            </a:endParaRPr>
          </a:p>
        </p:txBody>
      </p:sp>
    </p:spTree>
    <p:extLst>
      <p:ext uri="{BB962C8B-B14F-4D97-AF65-F5344CB8AC3E}">
        <p14:creationId xmlns:p14="http://schemas.microsoft.com/office/powerpoint/2010/main" val="997485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963" y="201613"/>
            <a:ext cx="8797925" cy="564322"/>
          </a:xfrm>
          <a:prstGeom prst="rect">
            <a:avLst/>
          </a:prstGeom>
        </p:spPr>
        <p:txBody>
          <a:bodyPr lIns="0" tIns="0" rIns="0" bIns="0">
            <a:spAutoFit/>
          </a:bodyPr>
          <a:lstStyle>
            <a:lvl1pPr marL="735013" indent="-723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5213"/>
              </a:lnSpc>
            </a:pPr>
            <a:r>
              <a:rPr lang="pt-PT" altLang="en-US" sz="2200" b="1" dirty="0" smtClean="0">
                <a:effectLst>
                  <a:outerShdw blurRad="38100" dist="38100" dir="2700000" algn="tl">
                    <a:srgbClr val="C0C0C0"/>
                  </a:outerShdw>
                </a:effectLst>
                <a:latin typeface="Arial" panose="020B0604020202020204" pitchFamily="34" charset="0"/>
                <a:ea typeface="Verdana" pitchFamily="34" charset="0"/>
                <a:cs typeface="Arial" panose="020B0604020202020204" pitchFamily="34" charset="0"/>
              </a:rPr>
              <a:t>Quais os erros e perigos mais comuns do EPP?</a:t>
            </a:r>
            <a:endParaRPr lang="pt-PT" altLang="en-US" sz="2200" b="1" dirty="0">
              <a:effectLst>
                <a:outerShdw blurRad="38100" dist="38100" dir="2700000" algn="tl">
                  <a:srgbClr val="C0C0C0"/>
                </a:outerShdw>
              </a:effectLst>
              <a:latin typeface="Arial" panose="020B0604020202020204" pitchFamily="34" charset="0"/>
              <a:ea typeface="Verdana" pitchFamily="34" charset="0"/>
              <a:cs typeface="Arial" panose="020B0604020202020204" pitchFamily="34" charset="0"/>
            </a:endParaRPr>
          </a:p>
        </p:txBody>
      </p:sp>
      <p:sp>
        <p:nvSpPr>
          <p:cNvPr id="4" name="Content Placeholder 3"/>
          <p:cNvSpPr>
            <a:spLocks noGrp="1"/>
          </p:cNvSpPr>
          <p:nvPr>
            <p:ph sz="half" idx="2"/>
          </p:nvPr>
        </p:nvSpPr>
        <p:spPr>
          <a:xfrm>
            <a:off x="207963" y="1412776"/>
            <a:ext cx="8797925" cy="4221137"/>
          </a:xfrm>
        </p:spPr>
        <p:txBody>
          <a:bodyPr/>
          <a:lstStyle/>
          <a:p>
            <a:pPr marL="512864"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Colocar os pulsos a descoberto com movimentos amplos, especialmente nas pessoas altas. </a:t>
            </a:r>
          </a:p>
          <a:p>
            <a:pPr marL="923155" lvl="1" indent="-512864">
              <a:buFont typeface="Arial" panose="020B0604020202020204" pitchFamily="34" charset="0"/>
              <a:buChar char="•"/>
              <a:defRPr/>
            </a:pPr>
            <a:r>
              <a:rPr lang="pt-PT" sz="2000" dirty="0" smtClean="0">
                <a:latin typeface="Arial" panose="020B0604020202020204" pitchFamily="34" charset="0"/>
                <a:cs typeface="Arial" panose="020B0604020202020204" pitchFamily="34" charset="0"/>
              </a:rPr>
              <a:t>É importante fixar a bata com um elástico até ao indicador (incorporado no fato </a:t>
            </a:r>
            <a:r>
              <a:rPr lang="pt-PT" sz="2000" dirty="0" err="1" smtClean="0">
                <a:latin typeface="Arial" panose="020B0604020202020204" pitchFamily="34" charset="0"/>
                <a:cs typeface="Arial" panose="020B0604020202020204" pitchFamily="34" charset="0"/>
              </a:rPr>
              <a:t>tyvex</a:t>
            </a:r>
            <a:r>
              <a:rPr lang="pt-PT" sz="2000" dirty="0" smtClean="0">
                <a:latin typeface="Arial" panose="020B0604020202020204" pitchFamily="34" charset="0"/>
                <a:cs typeface="Arial" panose="020B0604020202020204" pitchFamily="34" charset="0"/>
              </a:rPr>
              <a:t> amarelo dos MSF) ou colocar fita adesiva nas luvas, acima da bata. </a:t>
            </a:r>
          </a:p>
          <a:p>
            <a:pPr marL="512864"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Óculos de </a:t>
            </a:r>
            <a:r>
              <a:rPr lang="pt-PT" sz="2500" dirty="0" err="1" smtClean="0">
                <a:latin typeface="Arial" panose="020B0604020202020204" pitchFamily="34" charset="0"/>
                <a:cs typeface="Arial" panose="020B0604020202020204" pitchFamily="34" charset="0"/>
              </a:rPr>
              <a:t>protecção</a:t>
            </a:r>
            <a:r>
              <a:rPr lang="pt-PT" sz="2500" dirty="0" smtClean="0">
                <a:latin typeface="Arial" panose="020B0604020202020204" pitchFamily="34" charset="0"/>
                <a:cs typeface="Arial" panose="020B0604020202020204" pitchFamily="34" charset="0"/>
              </a:rPr>
              <a:t>:</a:t>
            </a:r>
          </a:p>
          <a:p>
            <a:pPr marL="1333447" lvl="2" indent="-512864">
              <a:buFont typeface="Arial" panose="020B0604020202020204" pitchFamily="34" charset="0"/>
              <a:buChar char="•"/>
              <a:defRPr/>
            </a:pPr>
            <a:r>
              <a:rPr lang="pt-PT" dirty="0" smtClean="0">
                <a:latin typeface="Arial" panose="020B0604020202020204" pitchFamily="34" charset="0"/>
                <a:cs typeface="Arial" panose="020B0604020202020204" pitchFamily="34" charset="0"/>
              </a:rPr>
              <a:t>Tocar nos óculos com luvas contaminadas para ajustá-los</a:t>
            </a:r>
          </a:p>
          <a:p>
            <a:pPr marL="1333447" lvl="2" indent="-512864">
              <a:buFont typeface="Arial" panose="020B0604020202020204" pitchFamily="34" charset="0"/>
              <a:buChar char="•"/>
              <a:defRPr/>
            </a:pPr>
            <a:r>
              <a:rPr lang="pt-PT" dirty="0" smtClean="0">
                <a:latin typeface="Arial" panose="020B0604020202020204" pitchFamily="34" charset="0"/>
                <a:cs typeface="Arial" panose="020B0604020202020204" pitchFamily="34" charset="0"/>
              </a:rPr>
              <a:t>Moscas entrarem pelos buracos laterais dos óculos</a:t>
            </a:r>
          </a:p>
          <a:p>
            <a:pPr marL="1333447" lvl="2" indent="-512864">
              <a:buFont typeface="Arial" panose="020B0604020202020204" pitchFamily="34" charset="0"/>
              <a:buChar char="•"/>
              <a:defRPr/>
            </a:pPr>
            <a:r>
              <a:rPr lang="pt-PT" dirty="0" smtClean="0">
                <a:latin typeface="Arial" panose="020B0604020202020204" pitchFamily="34" charset="0"/>
                <a:cs typeface="Arial" panose="020B0604020202020204" pitchFamily="34" charset="0"/>
              </a:rPr>
              <a:t>Remoção precoce durante o procedimento de remoção, aumentando o risco de contaminar a cara</a:t>
            </a:r>
          </a:p>
          <a:p>
            <a:pPr marL="1333447" lvl="2" indent="-512864">
              <a:buFont typeface="Arial" panose="020B0604020202020204" pitchFamily="34" charset="0"/>
              <a:buChar char="•"/>
              <a:defRPr/>
            </a:pPr>
            <a:r>
              <a:rPr lang="pt-PT" dirty="0" smtClean="0">
                <a:latin typeface="Arial" panose="020B0604020202020204" pitchFamily="34" charset="0"/>
                <a:cs typeface="Arial" panose="020B0604020202020204" pitchFamily="34" charset="0"/>
              </a:rPr>
              <a:t>Para pessoas que utilizam óculos graduados, aumenta o risco de estes caírem ao </a:t>
            </a:r>
            <a:r>
              <a:rPr lang="pt-PT" dirty="0" smtClean="0">
                <a:latin typeface="Arial" panose="020B0604020202020204" pitchFamily="34" charset="0"/>
                <a:cs typeface="Arial" panose="020B0604020202020204" pitchFamily="34" charset="0"/>
              </a:rPr>
              <a:t>tirar </a:t>
            </a:r>
            <a:r>
              <a:rPr lang="pt-PT" dirty="0" smtClean="0">
                <a:latin typeface="Arial" panose="020B0604020202020204" pitchFamily="34" charset="0"/>
                <a:cs typeface="Arial" panose="020B0604020202020204" pitchFamily="34" charset="0"/>
              </a:rPr>
              <a:t>os óculos de </a:t>
            </a:r>
            <a:r>
              <a:rPr lang="pt-PT" dirty="0" err="1" smtClean="0">
                <a:latin typeface="Arial" panose="020B0604020202020204" pitchFamily="34" charset="0"/>
                <a:cs typeface="Arial" panose="020B0604020202020204" pitchFamily="34" charset="0"/>
              </a:rPr>
              <a:t>protecção</a:t>
            </a:r>
            <a:endParaRPr lang="pt-PT" dirty="0" smtClean="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388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8936039" cy="702915"/>
          </a:xfrm>
        </p:spPr>
        <p:txBody>
          <a:bodyPr/>
          <a:lstStyle/>
          <a:p>
            <a:pPr>
              <a:defRPr/>
            </a:pPr>
            <a:r>
              <a:rPr lang="pt-PT" sz="32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Quais os erros e perigos mais comuns do EPP? – continuação</a:t>
            </a: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endParaRPr lang="en-US" sz="22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11560" y="1556792"/>
            <a:ext cx="8070850" cy="3286125"/>
          </a:xfrm>
        </p:spPr>
        <p:txBody>
          <a:bodyPr/>
          <a:lstStyle/>
          <a:p>
            <a:pPr marL="512864" lvl="1" indent="-512864">
              <a:buFont typeface="Arial" panose="020B0604020202020204" pitchFamily="34" charset="0"/>
              <a:buChar char="•"/>
              <a:defRPr/>
            </a:pPr>
            <a:r>
              <a:rPr lang="pt-PT" sz="2500" dirty="0" err="1" smtClean="0">
                <a:latin typeface="Arial" panose="020B0604020202020204" pitchFamily="34" charset="0"/>
                <a:cs typeface="Arial" panose="020B0604020202020204" pitchFamily="34" charset="0"/>
              </a:rPr>
              <a:t>Protectores</a:t>
            </a:r>
            <a:r>
              <a:rPr lang="pt-PT" sz="2500" dirty="0" smtClean="0">
                <a:latin typeface="Arial" panose="020B0604020202020204" pitchFamily="34" charset="0"/>
                <a:cs typeface="Arial" panose="020B0604020202020204" pitchFamily="34" charset="0"/>
              </a:rPr>
              <a:t> para sapatos (preferível utilizar </a:t>
            </a:r>
            <a:r>
              <a:rPr lang="pt-PT" sz="2500" dirty="0" smtClean="0">
                <a:latin typeface="Arial" panose="020B0604020202020204" pitchFamily="34" charset="0"/>
                <a:cs typeface="Arial" panose="020B0604020202020204" pitchFamily="34" charset="0"/>
              </a:rPr>
              <a:t>botas de borracha)</a:t>
            </a:r>
            <a:endParaRPr lang="pt-PT" sz="2500" dirty="0" smtClean="0">
              <a:latin typeface="Arial" panose="020B0604020202020204" pitchFamily="34" charset="0"/>
              <a:cs typeface="Arial" panose="020B0604020202020204" pitchFamily="34" charset="0"/>
            </a:endParaRPr>
          </a:p>
          <a:p>
            <a:pPr marL="923155" lvl="1"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Tropeçar nos </a:t>
            </a:r>
            <a:r>
              <a:rPr lang="pt-PT" sz="2500" dirty="0" err="1" smtClean="0">
                <a:latin typeface="Arial" panose="020B0604020202020204" pitchFamily="34" charset="0"/>
                <a:cs typeface="Arial" panose="020B0604020202020204" pitchFamily="34" charset="0"/>
              </a:rPr>
              <a:t>protectores</a:t>
            </a:r>
            <a:r>
              <a:rPr lang="pt-PT" sz="2500" dirty="0" smtClean="0">
                <a:latin typeface="Arial" panose="020B0604020202020204" pitchFamily="34" charset="0"/>
                <a:cs typeface="Arial" panose="020B0604020202020204" pitchFamily="34" charset="0"/>
              </a:rPr>
              <a:t> para sapatos</a:t>
            </a:r>
          </a:p>
          <a:p>
            <a:pPr marL="923155" lvl="1"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Perder os </a:t>
            </a:r>
            <a:r>
              <a:rPr lang="pt-PT" sz="2500" dirty="0" err="1" smtClean="0">
                <a:latin typeface="Arial" panose="020B0604020202020204" pitchFamily="34" charset="0"/>
                <a:cs typeface="Arial" panose="020B0604020202020204" pitchFamily="34" charset="0"/>
              </a:rPr>
              <a:t>protectores</a:t>
            </a:r>
            <a:r>
              <a:rPr lang="pt-PT" sz="2500" dirty="0" smtClean="0">
                <a:latin typeface="Arial" panose="020B0604020202020204" pitchFamily="34" charset="0"/>
                <a:cs typeface="Arial" panose="020B0604020202020204" pitchFamily="34" charset="0"/>
              </a:rPr>
              <a:t> ao andar na lama</a:t>
            </a:r>
          </a:p>
          <a:p>
            <a:pPr marL="512864" indent="-512864">
              <a:buFont typeface="Arial" panose="020B0604020202020204" pitchFamily="34" charset="0"/>
              <a:buChar char="•"/>
              <a:defRPr/>
            </a:pPr>
            <a:endParaRPr lang="pt-PT" sz="2500" dirty="0" smtClean="0">
              <a:latin typeface="Arial" panose="020B0604020202020204" pitchFamily="34" charset="0"/>
              <a:cs typeface="Arial" panose="020B0604020202020204" pitchFamily="34" charset="0"/>
            </a:endParaRPr>
          </a:p>
          <a:p>
            <a:pPr marL="512864"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Artigos cortantes: manuseamento pouco seguro e eliminação de </a:t>
            </a:r>
            <a:r>
              <a:rPr lang="pt-PT" sz="2500" dirty="0" smtClean="0">
                <a:latin typeface="Arial" panose="020B0604020202020204" pitchFamily="34" charset="0"/>
                <a:cs typeface="Arial" panose="020B0604020202020204" pitchFamily="34" charset="0"/>
              </a:rPr>
              <a:t>agulhas</a:t>
            </a:r>
            <a:endParaRPr lang="pt-PT" sz="2500" dirty="0" smtClean="0">
              <a:latin typeface="Arial" panose="020B0604020202020204" pitchFamily="34" charset="0"/>
              <a:cs typeface="Arial" panose="020B0604020202020204" pitchFamily="34" charset="0"/>
            </a:endParaRPr>
          </a:p>
          <a:p>
            <a:pPr marL="923155" lvl="1"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Voltar a tapar as </a:t>
            </a:r>
            <a:r>
              <a:rPr lang="pt-PT" sz="2500" dirty="0" smtClean="0">
                <a:latin typeface="Arial" panose="020B0604020202020204" pitchFamily="34" charset="0"/>
                <a:cs typeface="Arial" panose="020B0604020202020204" pitchFamily="34" charset="0"/>
              </a:rPr>
              <a:t>agulhas</a:t>
            </a:r>
            <a:endParaRPr lang="pt-PT" sz="2500" dirty="0" smtClean="0">
              <a:latin typeface="Arial" panose="020B0604020202020204" pitchFamily="34" charset="0"/>
              <a:cs typeface="Arial" panose="020B0604020202020204" pitchFamily="34" charset="0"/>
            </a:endParaRPr>
          </a:p>
          <a:p>
            <a:pPr marL="923155" lvl="1"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Eliminar os recipientes </a:t>
            </a:r>
            <a:r>
              <a:rPr lang="pt-PT" sz="2500" dirty="0" smtClean="0">
                <a:latin typeface="Arial" panose="020B0604020202020204" pitchFamily="34" charset="0"/>
                <a:cs typeface="Arial" panose="020B0604020202020204" pitchFamily="34" charset="0"/>
              </a:rPr>
              <a:t>de </a:t>
            </a:r>
            <a:r>
              <a:rPr lang="pt-PT" sz="2500" dirty="0" err="1" smtClean="0">
                <a:latin typeface="Arial" panose="020B0604020202020204" pitchFamily="34" charset="0"/>
                <a:cs typeface="Arial" panose="020B0604020202020204" pitchFamily="34" charset="0"/>
              </a:rPr>
              <a:t>objectos</a:t>
            </a:r>
            <a:r>
              <a:rPr lang="pt-PT" sz="2500" dirty="0" smtClean="0">
                <a:latin typeface="Arial" panose="020B0604020202020204" pitchFamily="34" charset="0"/>
                <a:cs typeface="Arial" panose="020B0604020202020204" pitchFamily="34" charset="0"/>
              </a:rPr>
              <a:t> cortantes antes que </a:t>
            </a:r>
            <a:r>
              <a:rPr lang="pt-PT" sz="2500" dirty="0" smtClean="0">
                <a:latin typeface="Arial" panose="020B0604020202020204" pitchFamily="34" charset="0"/>
                <a:cs typeface="Arial" panose="020B0604020202020204" pitchFamily="34" charset="0"/>
              </a:rPr>
              <a:t>fiquem cheios</a:t>
            </a:r>
            <a:endParaRPr lang="pt-PT" sz="2500" dirty="0" smtClean="0">
              <a:latin typeface="Arial" panose="020B0604020202020204" pitchFamily="34" charset="0"/>
              <a:cs typeface="Arial" panose="020B0604020202020204" pitchFamily="34" charset="0"/>
            </a:endParaRPr>
          </a:p>
          <a:p>
            <a:pPr marL="923155" lvl="1" indent="-512864">
              <a:buFont typeface="Arial" panose="020B0604020202020204" pitchFamily="34" charset="0"/>
              <a:buChar char="•"/>
              <a:defRPr/>
            </a:pPr>
            <a:r>
              <a:rPr lang="pt-PT" sz="2500" dirty="0" smtClean="0">
                <a:latin typeface="Arial" panose="020B0604020202020204" pitchFamily="34" charset="0"/>
                <a:cs typeface="Arial" panose="020B0604020202020204" pitchFamily="34" charset="0"/>
              </a:rPr>
              <a:t>Agulhas </a:t>
            </a:r>
            <a:r>
              <a:rPr lang="pt-PT" sz="2500" dirty="0" smtClean="0">
                <a:latin typeface="Arial" panose="020B0604020202020204" pitchFamily="34" charset="0"/>
                <a:cs typeface="Arial" panose="020B0604020202020204" pitchFamily="34" charset="0"/>
              </a:rPr>
              <a:t>no chão</a:t>
            </a:r>
          </a:p>
          <a:p>
            <a:pP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613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543800" cy="819150"/>
          </a:xfrm>
        </p:spPr>
        <p:txBody>
          <a:bodyPr/>
          <a:lstStyle/>
          <a:p>
            <a:pPr>
              <a:defRPr/>
            </a:pPr>
            <a:r>
              <a:rPr lang="pt-PT" sz="25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Reconhecer quem são as pessoas entre todas as que prestam cuidados no centro de tratamento</a:t>
            </a:r>
            <a:endParaRPr lang="pt-PT" sz="2500" b="1" dirty="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3" name="Text Placeholder 2"/>
          <p:cNvSpPr>
            <a:spLocks noGrp="1"/>
          </p:cNvSpPr>
          <p:nvPr>
            <p:ph type="body" idx="1"/>
          </p:nvPr>
        </p:nvSpPr>
        <p:spPr>
          <a:xfrm>
            <a:off x="4139952" y="1196752"/>
            <a:ext cx="4849813" cy="5024437"/>
          </a:xfrm>
        </p:spPr>
        <p:txBody>
          <a:bodyPr/>
          <a:lstStyle/>
          <a:p>
            <a:pPr>
              <a:defRPr/>
            </a:pPr>
            <a:r>
              <a:rPr lang="pt-PT" sz="2900" dirty="0" smtClean="0">
                <a:cs typeface="Arial"/>
              </a:rPr>
              <a:t>Colocar o nome da pessoa no EPP para que se identifique facilmente quem está dentro do centro de tratamento</a:t>
            </a:r>
          </a:p>
          <a:p>
            <a:pPr marL="410291" indent="-410291">
              <a:buFont typeface="Arial" panose="020B0604020202020204" pitchFamily="34" charset="0"/>
              <a:buChar char="•"/>
              <a:defRPr/>
            </a:pPr>
            <a:r>
              <a:rPr lang="pt-PT" sz="2900" dirty="0" smtClean="0">
                <a:cs typeface="Arial"/>
              </a:rPr>
              <a:t>Importante para o sistema de amigo</a:t>
            </a:r>
          </a:p>
          <a:p>
            <a:pPr marL="410291" indent="-410291">
              <a:buFont typeface="Arial" panose="020B0604020202020204" pitchFamily="34" charset="0"/>
              <a:buChar char="•"/>
              <a:defRPr/>
            </a:pPr>
            <a:r>
              <a:rPr lang="pt-PT" sz="2900" dirty="0" smtClean="0">
                <a:cs typeface="Arial"/>
              </a:rPr>
              <a:t>Distinguir quem é médico, higienista/pessoal de limpeza, etc.</a:t>
            </a:r>
          </a:p>
          <a:p>
            <a:pPr marL="256432" indent="-256432">
              <a:buFont typeface="Arial" panose="020B0604020202020204" pitchFamily="34" charset="0"/>
              <a:buChar char="•"/>
              <a:defRPr/>
            </a:pPr>
            <a:endParaRPr lang="en-US" sz="2900" dirty="0">
              <a:cs typeface="Arial"/>
            </a:endParaRPr>
          </a:p>
          <a:p>
            <a:pPr>
              <a:defRPr/>
            </a:pPr>
            <a:endParaRPr lang="en-US" dirty="0"/>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786" y="1916832"/>
            <a:ext cx="2805112"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054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188640"/>
            <a:ext cx="8555038" cy="769441"/>
          </a:xfrm>
          <a:prstGeom prst="rect">
            <a:avLst/>
          </a:prstGeom>
        </p:spPr>
        <p:txBody>
          <a:bodyPr lIns="0" tIns="0" rIns="0" bIns="0">
            <a:spAutoFit/>
          </a:bodyPr>
          <a:lstStyle/>
          <a:p>
            <a:pPr marL="11397">
              <a:defRPr/>
            </a:pPr>
            <a:r>
              <a:rPr lang="pt-PT" sz="2500" b="1" dirty="0" smtClean="0">
                <a:effectLst>
                  <a:outerShdw blurRad="38100" dist="38100" dir="2700000" algn="tl">
                    <a:srgbClr val="000000">
                      <a:alpha val="43137"/>
                    </a:srgbClr>
                  </a:outerShdw>
                </a:effectLst>
                <a:ea typeface="Verdana" pitchFamily="34" charset="0"/>
                <a:cs typeface="Verdana" pitchFamily="34" charset="0"/>
              </a:rPr>
              <a:t>Formação </a:t>
            </a:r>
            <a:r>
              <a:rPr lang="pt-PT" sz="2500" b="1" dirty="0" smtClean="0">
                <a:effectLst>
                  <a:outerShdw blurRad="38100" dist="38100" dir="2700000" algn="tl">
                    <a:srgbClr val="000000">
                      <a:alpha val="43137"/>
                    </a:srgbClr>
                  </a:outerShdw>
                </a:effectLst>
                <a:ea typeface="Verdana" pitchFamily="34" charset="0"/>
                <a:cs typeface="Verdana" pitchFamily="34" charset="0"/>
              </a:rPr>
              <a:t>em Prevenção e Controlo de </a:t>
            </a:r>
            <a:r>
              <a:rPr lang="pt-PT" sz="2500" b="1" dirty="0" err="1" smtClean="0">
                <a:effectLst>
                  <a:outerShdw blurRad="38100" dist="38100" dir="2700000" algn="tl">
                    <a:srgbClr val="000000">
                      <a:alpha val="43137"/>
                    </a:srgbClr>
                  </a:outerShdw>
                </a:effectLst>
                <a:ea typeface="Verdana" pitchFamily="34" charset="0"/>
                <a:cs typeface="Verdana" pitchFamily="34" charset="0"/>
              </a:rPr>
              <a:t>Infecções</a:t>
            </a:r>
            <a:r>
              <a:rPr lang="pt-PT" sz="2500" b="1" dirty="0" smtClean="0">
                <a:effectLst>
                  <a:outerShdw blurRad="38100" dist="38100" dir="2700000" algn="tl">
                    <a:srgbClr val="000000">
                      <a:alpha val="43137"/>
                    </a:srgbClr>
                  </a:outerShdw>
                </a:effectLst>
                <a:ea typeface="Verdana" pitchFamily="34" charset="0"/>
                <a:cs typeface="Verdana" pitchFamily="34" charset="0"/>
              </a:rPr>
              <a:t> </a:t>
            </a:r>
            <a:r>
              <a:rPr lang="pt-PT" sz="2500" b="1" dirty="0" smtClean="0">
                <a:effectLst>
                  <a:outerShdw blurRad="38100" dist="38100" dir="2700000" algn="tl">
                    <a:srgbClr val="000000">
                      <a:alpha val="43137"/>
                    </a:srgbClr>
                  </a:outerShdw>
                </a:effectLst>
                <a:ea typeface="Verdana" pitchFamily="34" charset="0"/>
                <a:cs typeface="Verdana" pitchFamily="34" charset="0"/>
              </a:rPr>
              <a:t>e reforço após a formação</a:t>
            </a:r>
            <a:endParaRPr lang="pt-PT" sz="2500" b="1" dirty="0">
              <a:effectLst>
                <a:outerShdw blurRad="38100" dist="38100" dir="2700000" algn="tl">
                  <a:srgbClr val="000000">
                    <a:alpha val="43137"/>
                  </a:srgbClr>
                </a:outerShdw>
              </a:effectLst>
              <a:ea typeface="Verdana" pitchFamily="34" charset="0"/>
              <a:cs typeface="Verdana" pitchFamily="34" charset="0"/>
            </a:endParaRPr>
          </a:p>
        </p:txBody>
      </p:sp>
      <p:sp>
        <p:nvSpPr>
          <p:cNvPr id="3" name="object 3"/>
          <p:cNvSpPr txBox="1"/>
          <p:nvPr/>
        </p:nvSpPr>
        <p:spPr>
          <a:xfrm>
            <a:off x="536575" y="1250950"/>
            <a:ext cx="7700963" cy="5538439"/>
          </a:xfrm>
          <a:prstGeom prst="rect">
            <a:avLst/>
          </a:prstGeom>
        </p:spPr>
        <p:txBody>
          <a:bodyPr lIns="0" tIns="0" rIns="0" bIns="0">
            <a:spAutoFit/>
          </a:bodyPr>
          <a:lstStyle>
            <a:lvl1pPr marL="349250" indent="-338138" eaLnBrk="0" hangingPunct="0">
              <a:tabLst>
                <a:tab pos="350838" algn="l"/>
              </a:tabLst>
              <a:defRPr>
                <a:solidFill>
                  <a:schemeClr val="tx1"/>
                </a:solidFill>
                <a:latin typeface="Arial" charset="0"/>
              </a:defRPr>
            </a:lvl1pPr>
            <a:lvl2pPr marL="742950" indent="-280988"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eaLnBrk="1" hangingPunct="1">
              <a:buFont typeface="Arial" charset="0"/>
              <a:buChar char="•"/>
            </a:pPr>
            <a:r>
              <a:rPr lang="pt-PT" altLang="en-US" sz="2700" dirty="0" smtClean="0">
                <a:cs typeface="Arial" charset="0"/>
              </a:rPr>
              <a:t>EPP – colocar e </a:t>
            </a:r>
            <a:r>
              <a:rPr lang="pt-PT" altLang="en-US" sz="2700" dirty="0" smtClean="0">
                <a:cs typeface="Arial" charset="0"/>
              </a:rPr>
              <a:t>tirar </a:t>
            </a:r>
            <a:r>
              <a:rPr lang="pt-PT" altLang="en-US" sz="2700" dirty="0" smtClean="0">
                <a:cs typeface="Arial" charset="0"/>
              </a:rPr>
              <a:t>requer técnica</a:t>
            </a:r>
          </a:p>
          <a:p>
            <a:pPr lvl="1" eaLnBrk="1" hangingPunct="1">
              <a:lnSpc>
                <a:spcPct val="101000"/>
              </a:lnSpc>
              <a:spcBef>
                <a:spcPts val="525"/>
              </a:spcBef>
              <a:buFont typeface="Arial" charset="0"/>
              <a:buChar char="–"/>
            </a:pPr>
            <a:r>
              <a:rPr lang="pt-PT" altLang="en-US" sz="2400" dirty="0" smtClean="0">
                <a:cs typeface="Arial" charset="0"/>
              </a:rPr>
              <a:t>não é apenas conhecimento que pode ser transmitido através de demonstrações</a:t>
            </a:r>
            <a:endParaRPr lang="pt-PT" altLang="en-US" sz="2300" dirty="0" smtClean="0">
              <a:cs typeface="Arial" charset="0"/>
            </a:endParaRPr>
          </a:p>
          <a:p>
            <a:pPr lvl="1" eaLnBrk="1" hangingPunct="1">
              <a:spcBef>
                <a:spcPts val="575"/>
              </a:spcBef>
              <a:buFont typeface="Arial" charset="0"/>
              <a:buChar char="–"/>
            </a:pPr>
            <a:r>
              <a:rPr lang="pt-PT" altLang="en-US" sz="2400" dirty="0" smtClean="0">
                <a:cs typeface="Arial" charset="0"/>
              </a:rPr>
              <a:t>necessita de prática</a:t>
            </a:r>
          </a:p>
          <a:p>
            <a:pPr lvl="1" eaLnBrk="1" hangingPunct="1">
              <a:spcBef>
                <a:spcPts val="550"/>
              </a:spcBef>
              <a:buFont typeface="Arial" charset="0"/>
              <a:buChar char="–"/>
            </a:pPr>
            <a:r>
              <a:rPr lang="pt-PT" altLang="en-US" sz="2400" dirty="0" smtClean="0">
                <a:cs typeface="Arial" charset="0"/>
              </a:rPr>
              <a:t>Necessita de uma supervisão contínua por parte de um supervisor dedicado</a:t>
            </a:r>
          </a:p>
          <a:p>
            <a:pPr eaLnBrk="1" hangingPunct="1">
              <a:lnSpc>
                <a:spcPct val="101000"/>
              </a:lnSpc>
              <a:spcBef>
                <a:spcPts val="650"/>
              </a:spcBef>
              <a:buFont typeface="Arial" charset="0"/>
              <a:buChar char="•"/>
            </a:pPr>
            <a:r>
              <a:rPr lang="pt-PT" altLang="en-US" sz="2700" dirty="0" smtClean="0">
                <a:cs typeface="Arial" charset="0"/>
              </a:rPr>
              <a:t>Importância das precauções convencionais em todos os cuidados ambulatórios e hospitalares</a:t>
            </a:r>
          </a:p>
          <a:p>
            <a:pPr lvl="1" eaLnBrk="1" hangingPunct="1">
              <a:lnSpc>
                <a:spcPts val="2850"/>
              </a:lnSpc>
              <a:spcBef>
                <a:spcPts val="663"/>
              </a:spcBef>
              <a:buFont typeface="Arial" charset="0"/>
              <a:buChar char="–"/>
            </a:pPr>
            <a:r>
              <a:rPr lang="pt-PT" altLang="en-US" sz="2400" dirty="0" smtClean="0">
                <a:cs typeface="Arial" charset="0"/>
              </a:rPr>
              <a:t>Algumas </a:t>
            </a:r>
            <a:r>
              <a:rPr lang="pt-PT" altLang="en-US" sz="2400" dirty="0" err="1" smtClean="0">
                <a:cs typeface="Arial" charset="0"/>
              </a:rPr>
              <a:t>infecções</a:t>
            </a:r>
            <a:r>
              <a:rPr lang="pt-PT" altLang="en-US" sz="2400" dirty="0" smtClean="0">
                <a:cs typeface="Arial" charset="0"/>
              </a:rPr>
              <a:t> dos agentes da saúde devido a falhas nas precauções convencionais e não devido ao EPP no centro de tratamentos</a:t>
            </a:r>
          </a:p>
          <a:p>
            <a:pPr eaLnBrk="1" hangingPunct="1">
              <a:lnSpc>
                <a:spcPct val="101000"/>
              </a:lnSpc>
              <a:spcBef>
                <a:spcPts val="550"/>
              </a:spcBef>
              <a:buFont typeface="Arial" charset="0"/>
              <a:buChar char="•"/>
            </a:pPr>
            <a:r>
              <a:rPr lang="pt-PT" altLang="en-US" sz="2700" dirty="0" smtClean="0">
                <a:cs typeface="Arial" charset="0"/>
              </a:rPr>
              <a:t>Importância da preparação do trabalho e de práticas consistentes</a:t>
            </a:r>
            <a:endParaRPr lang="pt-PT" altLang="en-US" sz="2700" dirty="0">
              <a:cs typeface="Arial" charset="0"/>
            </a:endParaRPr>
          </a:p>
        </p:txBody>
      </p:sp>
    </p:spTree>
    <p:extLst>
      <p:ext uri="{BB962C8B-B14F-4D97-AF65-F5344CB8AC3E}">
        <p14:creationId xmlns:p14="http://schemas.microsoft.com/office/powerpoint/2010/main" val="742494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18391"/>
            <a:ext cx="5976664" cy="977801"/>
          </a:xfrm>
        </p:spPr>
        <p:txBody>
          <a:bodyPr wrap="square" lIns="0" tIns="307945" rIns="0" bIns="0" rtlCol="0">
            <a:spAutoFit/>
          </a:bodyPr>
          <a:lstStyle/>
          <a:p>
            <a:pPr marL="1822377">
              <a:lnSpc>
                <a:spcPts val="5178"/>
              </a:lnSpc>
              <a:defRPr/>
            </a:pPr>
            <a:r>
              <a:rPr lang="en-US" sz="3600" b="1" dirty="0" smtClean="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Supervisor do EPP</a:t>
            </a:r>
            <a:endParaRPr lang="en-US" sz="3600" b="1" dirty="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3" name="object 3"/>
          <p:cNvSpPr txBox="1"/>
          <p:nvPr/>
        </p:nvSpPr>
        <p:spPr>
          <a:xfrm>
            <a:off x="536575" y="1411288"/>
            <a:ext cx="8123238" cy="5150128"/>
          </a:xfrm>
          <a:prstGeom prst="rect">
            <a:avLst/>
          </a:prstGeom>
        </p:spPr>
        <p:txBody>
          <a:bodyPr lIns="0" tIns="0" rIns="0" bIns="0">
            <a:spAutoFit/>
          </a:bodyPr>
          <a:lstStyle>
            <a:lvl1pPr marL="349250" indent="-338138" eaLnBrk="0" hangingPunct="0">
              <a:tabLst>
                <a:tab pos="350838" algn="l"/>
              </a:tabLst>
              <a:defRPr>
                <a:solidFill>
                  <a:schemeClr val="tx1"/>
                </a:solidFill>
                <a:latin typeface="Arial" charset="0"/>
              </a:defRPr>
            </a:lvl1pPr>
            <a:lvl2pPr marL="742950" indent="-285750"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eaLnBrk="1" hangingPunct="1">
              <a:lnSpc>
                <a:spcPct val="101000"/>
              </a:lnSpc>
              <a:buFont typeface="Arial" charset="0"/>
              <a:buChar char="•"/>
            </a:pPr>
            <a:r>
              <a:rPr lang="pt-PT" altLang="en-US" sz="2900" dirty="0" smtClean="0">
                <a:cs typeface="Arial" charset="0"/>
              </a:rPr>
              <a:t>Novo pessoal formado por pessoal experiente. </a:t>
            </a:r>
          </a:p>
          <a:p>
            <a:pPr eaLnBrk="1" hangingPunct="1">
              <a:lnSpc>
                <a:spcPct val="101000"/>
              </a:lnSpc>
              <a:buFont typeface="Arial" charset="0"/>
              <a:buChar char="•"/>
            </a:pPr>
            <a:r>
              <a:rPr lang="pt-PT" altLang="en-US" sz="2900" dirty="0" smtClean="0">
                <a:cs typeface="Arial" charset="0"/>
              </a:rPr>
              <a:t>Depois o pessoal supervisiona-se uns aos outros sempre que entram. </a:t>
            </a:r>
          </a:p>
          <a:p>
            <a:pPr eaLnBrk="1" hangingPunct="1">
              <a:lnSpc>
                <a:spcPct val="101000"/>
              </a:lnSpc>
              <a:buFont typeface="Arial" charset="0"/>
              <a:buChar char="•"/>
            </a:pPr>
            <a:r>
              <a:rPr lang="pt-PT" altLang="en-US" sz="2900" dirty="0" smtClean="0">
                <a:cs typeface="Arial" charset="0"/>
              </a:rPr>
              <a:t>Pessoa com autoridade para, em caso de dúvida, parar/corrigir o médico e outro pessoal</a:t>
            </a:r>
          </a:p>
          <a:p>
            <a:pPr eaLnBrk="1" hangingPunct="1">
              <a:spcBef>
                <a:spcPts val="775"/>
              </a:spcBef>
              <a:buFont typeface="Arial" charset="0"/>
              <a:buChar char="•"/>
            </a:pPr>
            <a:r>
              <a:rPr lang="pt-PT" altLang="en-US" sz="2900" dirty="0" smtClean="0">
                <a:cs typeface="Arial" charset="0"/>
              </a:rPr>
              <a:t>Pessoa </a:t>
            </a:r>
            <a:r>
              <a:rPr lang="pt-PT" altLang="en-US" sz="2900" b="1" dirty="0" smtClean="0">
                <a:cs typeface="Arial" charset="0"/>
              </a:rPr>
              <a:t>dedicada</a:t>
            </a:r>
            <a:r>
              <a:rPr lang="pt-PT" altLang="en-US" sz="2900" dirty="0" smtClean="0">
                <a:cs typeface="Arial" charset="0"/>
              </a:rPr>
              <a:t> e formada para supervisionar</a:t>
            </a:r>
            <a:r>
              <a:rPr lang="pt-PT" altLang="en-US" sz="2900" b="1" dirty="0" smtClean="0">
                <a:cs typeface="Arial" charset="0"/>
              </a:rPr>
              <a:t> </a:t>
            </a:r>
            <a:r>
              <a:rPr lang="pt-PT" altLang="en-US" sz="2900" dirty="0" smtClean="0">
                <a:cs typeface="Arial" charset="0"/>
              </a:rPr>
              <a:t>cada passo da remoção (24h/24h)</a:t>
            </a:r>
          </a:p>
          <a:p>
            <a:pPr eaLnBrk="1" hangingPunct="1">
              <a:lnSpc>
                <a:spcPct val="101000"/>
              </a:lnSpc>
              <a:spcBef>
                <a:spcPts val="750"/>
              </a:spcBef>
              <a:buFont typeface="Arial" charset="0"/>
              <a:buChar char="•"/>
            </a:pPr>
            <a:r>
              <a:rPr lang="pt-PT" altLang="en-US" sz="2900" dirty="0" smtClean="0">
                <a:cs typeface="Arial" charset="0"/>
              </a:rPr>
              <a:t>O supervisor deve também verificar periodicamente o cumprimento do EPP dentro da enfermaria de isolamento</a:t>
            </a:r>
            <a:endParaRPr lang="pt-PT" altLang="en-US" sz="2900" dirty="0">
              <a:cs typeface="Arial" charset="0"/>
            </a:endParaRPr>
          </a:p>
        </p:txBody>
      </p:sp>
    </p:spTree>
    <p:extLst>
      <p:ext uri="{BB962C8B-B14F-4D97-AF65-F5344CB8AC3E}">
        <p14:creationId xmlns:p14="http://schemas.microsoft.com/office/powerpoint/2010/main" val="395675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Prevenção e controlo de </a:t>
            </a:r>
            <a:r>
              <a:rPr lang="pt-PT" altLang="en-US" sz="2800" b="1" dirty="0" err="1"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infecções</a:t>
            </a:r>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 para a equipa médica</a:t>
            </a:r>
            <a:endParaRPr lang="pt-PT" altLang="en-US" sz="28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sp>
        <p:nvSpPr>
          <p:cNvPr id="3" name="Content Placeholder 2"/>
          <p:cNvSpPr>
            <a:spLocks noGrp="1"/>
          </p:cNvSpPr>
          <p:nvPr>
            <p:ph sz="half" idx="1"/>
          </p:nvPr>
        </p:nvSpPr>
        <p:spPr/>
        <p:txBody>
          <a:bodyPr/>
          <a:lstStyle/>
          <a:p>
            <a:r>
              <a:rPr lang="pt-PT" dirty="0" smtClean="0">
                <a:latin typeface="Verdana" pitchFamily="34" charset="0"/>
              </a:rPr>
              <a:t>Precauções convencionais – a toda a hora, para todos os doentes</a:t>
            </a:r>
            <a:endParaRPr lang="pt-PT" dirty="0">
              <a:latin typeface="Verdana" pitchFamily="34" charset="0"/>
            </a:endParaRPr>
          </a:p>
        </p:txBody>
      </p:sp>
      <p:sp>
        <p:nvSpPr>
          <p:cNvPr id="4" name="Content Placeholder 3"/>
          <p:cNvSpPr>
            <a:spLocks noGrp="1"/>
          </p:cNvSpPr>
          <p:nvPr>
            <p:ph sz="half" idx="2"/>
          </p:nvPr>
        </p:nvSpPr>
        <p:spPr/>
        <p:txBody>
          <a:bodyPr/>
          <a:lstStyle/>
          <a:p>
            <a:r>
              <a:rPr lang="pt-PT" dirty="0" smtClean="0">
                <a:latin typeface="Verdana" pitchFamily="34" charset="0"/>
              </a:rPr>
              <a:t>Precauções adicionais acrescentadas</a:t>
            </a:r>
          </a:p>
          <a:p>
            <a:pPr lvl="1"/>
            <a:r>
              <a:rPr lang="pt-PT" dirty="0" smtClean="0">
                <a:latin typeface="Verdana" pitchFamily="34" charset="0"/>
              </a:rPr>
              <a:t>Para </a:t>
            </a:r>
            <a:r>
              <a:rPr lang="pt-PT" dirty="0" err="1" smtClean="0">
                <a:latin typeface="Verdana" pitchFamily="34" charset="0"/>
              </a:rPr>
              <a:t>infecções</a:t>
            </a:r>
            <a:r>
              <a:rPr lang="pt-PT" dirty="0" smtClean="0">
                <a:latin typeface="Verdana" pitchFamily="34" charset="0"/>
              </a:rPr>
              <a:t> específicas</a:t>
            </a:r>
          </a:p>
          <a:p>
            <a:pPr lvl="1"/>
            <a:r>
              <a:rPr lang="pt-PT" dirty="0" smtClean="0">
                <a:latin typeface="Verdana" pitchFamily="34" charset="0"/>
              </a:rPr>
              <a:t>Para procedimentos de aerossolização</a:t>
            </a:r>
          </a:p>
          <a:p>
            <a:pPr marL="457200" lvl="1" indent="0">
              <a:buNone/>
            </a:pPr>
            <a:endParaRPr lang="en-US" dirty="0"/>
          </a:p>
        </p:txBody>
      </p:sp>
    </p:spTree>
    <p:extLst>
      <p:ext uri="{BB962C8B-B14F-4D97-AF65-F5344CB8AC3E}">
        <p14:creationId xmlns:p14="http://schemas.microsoft.com/office/powerpoint/2010/main" val="3339554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188611"/>
            <a:ext cx="5616624" cy="746184"/>
          </a:xfrm>
        </p:spPr>
        <p:txBody>
          <a:bodyPr wrap="square" lIns="0" tIns="190328" rIns="0" bIns="0" rtlCol="0">
            <a:spAutoFit/>
          </a:bodyPr>
          <a:lstStyle/>
          <a:p>
            <a:pPr marL="1808700" algn="l">
              <a:defRPr/>
            </a:pPr>
            <a:r>
              <a:rPr lang="pt-PT" sz="36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EPP para o Ébola</a:t>
            </a:r>
            <a:endParaRPr lang="pt-PT" sz="36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sp>
        <p:nvSpPr>
          <p:cNvPr id="3" name="object 3"/>
          <p:cNvSpPr txBox="1"/>
          <p:nvPr/>
        </p:nvSpPr>
        <p:spPr>
          <a:xfrm>
            <a:off x="711200" y="1409700"/>
            <a:ext cx="4186238" cy="4462247"/>
          </a:xfrm>
          <a:prstGeom prst="rect">
            <a:avLst/>
          </a:prstGeom>
        </p:spPr>
        <p:txBody>
          <a:bodyPr lIns="0" tIns="0" rIns="0" bIns="0">
            <a:spAutoFit/>
          </a:bodyPr>
          <a:lstStyle>
            <a:lvl1pPr marL="349250" indent="-338138" eaLnBrk="0" hangingPunct="0">
              <a:tabLst>
                <a:tab pos="350838" algn="l"/>
              </a:tabLst>
              <a:defRPr>
                <a:solidFill>
                  <a:schemeClr val="tx1"/>
                </a:solidFill>
                <a:latin typeface="Arial" charset="0"/>
              </a:defRPr>
            </a:lvl1pPr>
            <a:lvl2pPr marL="742950" indent="-280988"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eaLnBrk="1" hangingPunct="1">
              <a:buFont typeface="Arial" charset="0"/>
              <a:buChar char="•"/>
            </a:pPr>
            <a:r>
              <a:rPr lang="pt-PT" altLang="en-US" sz="2200" dirty="0" smtClean="0">
                <a:cs typeface="Arial" charset="0"/>
              </a:rPr>
              <a:t>Luvas</a:t>
            </a:r>
          </a:p>
          <a:p>
            <a:pPr eaLnBrk="1" hangingPunct="1">
              <a:lnSpc>
                <a:spcPts val="2088"/>
              </a:lnSpc>
              <a:spcBef>
                <a:spcPts val="500"/>
              </a:spcBef>
              <a:buFont typeface="Arial" charset="0"/>
              <a:buChar char="•"/>
            </a:pPr>
            <a:r>
              <a:rPr lang="pt-PT" altLang="en-US" sz="2200" dirty="0" smtClean="0">
                <a:cs typeface="Arial" charset="0"/>
              </a:rPr>
              <a:t>Bata descartável para cobrir a roupa e a pele exposta</a:t>
            </a:r>
          </a:p>
          <a:p>
            <a:pPr eaLnBrk="1" hangingPunct="1">
              <a:lnSpc>
                <a:spcPct val="80000"/>
              </a:lnSpc>
              <a:spcBef>
                <a:spcPts val="538"/>
              </a:spcBef>
              <a:buFont typeface="Arial" charset="0"/>
              <a:buChar char="•"/>
            </a:pPr>
            <a:r>
              <a:rPr lang="pt-PT" altLang="en-US" sz="2200" dirty="0" smtClean="0">
                <a:cs typeface="Arial" charset="0"/>
              </a:rPr>
              <a:t>Avental impermeável caso a </a:t>
            </a:r>
            <a:r>
              <a:rPr lang="pt-PT" altLang="en-US" sz="2200" dirty="0" err="1" smtClean="0">
                <a:cs typeface="Arial" charset="0"/>
              </a:rPr>
              <a:t>actividade</a:t>
            </a:r>
            <a:r>
              <a:rPr lang="pt-PT" altLang="en-US" sz="2200" dirty="0" smtClean="0">
                <a:cs typeface="Arial" charset="0"/>
              </a:rPr>
              <a:t> seja cansativa (por exemplo, carregar um doente)</a:t>
            </a:r>
          </a:p>
          <a:p>
            <a:pPr eaLnBrk="1" hangingPunct="1">
              <a:lnSpc>
                <a:spcPts val="2088"/>
              </a:lnSpc>
              <a:spcBef>
                <a:spcPts val="500"/>
              </a:spcBef>
              <a:buFont typeface="Arial" charset="0"/>
              <a:buChar char="•"/>
            </a:pPr>
            <a:r>
              <a:rPr lang="pt-PT" altLang="en-US" sz="2200" dirty="0" err="1" smtClean="0">
                <a:cs typeface="Arial" charset="0"/>
              </a:rPr>
              <a:t>Protecção</a:t>
            </a:r>
            <a:r>
              <a:rPr lang="pt-PT" altLang="en-US" sz="2200" dirty="0" smtClean="0">
                <a:cs typeface="Arial" charset="0"/>
              </a:rPr>
              <a:t> facial para prevenir 	salpicos para o nariz, boca e olhos</a:t>
            </a:r>
          </a:p>
          <a:p>
            <a:pPr lvl="1" eaLnBrk="1" hangingPunct="1">
              <a:lnSpc>
                <a:spcPct val="80000"/>
              </a:lnSpc>
              <a:spcBef>
                <a:spcPts val="500"/>
              </a:spcBef>
              <a:buFont typeface="Arial" charset="0"/>
              <a:buChar char="–"/>
            </a:pPr>
            <a:r>
              <a:rPr lang="pt-PT" altLang="en-US" sz="2000" dirty="0" err="1" smtClean="0">
                <a:cs typeface="Arial" charset="0"/>
              </a:rPr>
              <a:t>Protecção</a:t>
            </a:r>
            <a:r>
              <a:rPr lang="pt-PT" altLang="en-US" sz="2000" dirty="0" smtClean="0">
                <a:cs typeface="Arial" charset="0"/>
              </a:rPr>
              <a:t> facial e máscara médica (preferível) OU</a:t>
            </a:r>
          </a:p>
          <a:p>
            <a:pPr lvl="1" eaLnBrk="1" hangingPunct="1">
              <a:lnSpc>
                <a:spcPts val="2125"/>
              </a:lnSpc>
              <a:buFont typeface="Arial" charset="0"/>
              <a:buChar char="–"/>
            </a:pPr>
            <a:r>
              <a:rPr lang="pt-PT" altLang="en-US" sz="2000" dirty="0" smtClean="0">
                <a:cs typeface="Arial" charset="0"/>
              </a:rPr>
              <a:t>Máscara médica e visor/óculos</a:t>
            </a:r>
          </a:p>
          <a:p>
            <a:pPr eaLnBrk="1" hangingPunct="1">
              <a:spcBef>
                <a:spcPts val="13"/>
              </a:spcBef>
              <a:buFont typeface="Arial" charset="0"/>
              <a:buChar char="•"/>
            </a:pPr>
            <a:r>
              <a:rPr lang="pt-PT" altLang="en-US" sz="2200" dirty="0" smtClean="0">
                <a:cs typeface="Arial" charset="0"/>
              </a:rPr>
              <a:t>Botas de borracha </a:t>
            </a:r>
            <a:r>
              <a:rPr lang="pt-PT" altLang="en-US" sz="2200" dirty="0" smtClean="0">
                <a:cs typeface="Arial" charset="0"/>
              </a:rPr>
              <a:t>(preferível) ou </a:t>
            </a:r>
            <a:r>
              <a:rPr lang="pt-PT" altLang="en-US" sz="2200" dirty="0" err="1" smtClean="0">
                <a:cs typeface="Arial" charset="0"/>
              </a:rPr>
              <a:t>protectores</a:t>
            </a:r>
            <a:r>
              <a:rPr lang="pt-PT" altLang="en-US" sz="2200" dirty="0" smtClean="0">
                <a:cs typeface="Arial" charset="0"/>
              </a:rPr>
              <a:t> para sapatos</a:t>
            </a:r>
            <a:endParaRPr lang="pt-PT" altLang="en-US" sz="2200" dirty="0">
              <a:cs typeface="Arial" charset="0"/>
            </a:endParaRPr>
          </a:p>
        </p:txBody>
      </p:sp>
      <p:sp>
        <p:nvSpPr>
          <p:cNvPr id="12292" name="object 4"/>
          <p:cNvSpPr>
            <a:spLocks noChangeArrowheads="1"/>
          </p:cNvSpPr>
          <p:nvPr/>
        </p:nvSpPr>
        <p:spPr bwMode="auto">
          <a:xfrm>
            <a:off x="5521325" y="1379538"/>
            <a:ext cx="3035300" cy="42211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907760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5496" y="476672"/>
            <a:ext cx="5950743" cy="4237843"/>
          </a:xfrm>
          <a:prstGeom prst="rect">
            <a:avLst/>
          </a:prstGeom>
          <a:noFill/>
        </p:spPr>
        <p:txBody>
          <a:bodyPr wrap="square" lIns="82058" tIns="41029" rIns="82058" bIns="41029">
            <a:spAutoFit/>
          </a:bodyPr>
          <a:lstStyle/>
          <a:p>
            <a:pPr>
              <a:defRPr/>
            </a:pPr>
            <a:r>
              <a:rPr lang="pt-PT" sz="2200" b="1" dirty="0" smtClean="0">
                <a:effectLst>
                  <a:outerShdw blurRad="38100" dist="38100" dir="2700000" algn="tl">
                    <a:srgbClr val="000000">
                      <a:alpha val="43137"/>
                    </a:srgbClr>
                  </a:outerShdw>
                </a:effectLst>
                <a:ea typeface="Verdana" pitchFamily="34" charset="0"/>
                <a:cs typeface="Verdana" pitchFamily="34" charset="0"/>
              </a:rPr>
              <a:t>Passos para colocar o EPP essencial necessário (1)</a:t>
            </a:r>
          </a:p>
          <a:p>
            <a:pPr>
              <a:defRPr/>
            </a:pPr>
            <a:endParaRPr lang="pt-PT" dirty="0" smtClean="0"/>
          </a:p>
          <a:p>
            <a:pPr marL="342900" indent="-342900">
              <a:buAutoNum type="arabicPeriod"/>
              <a:defRPr/>
            </a:pPr>
            <a:r>
              <a:rPr lang="pt-PT" sz="1600" dirty="0" smtClean="0"/>
              <a:t>Colocar sempre o EPP essencial necessário ao lidar com um caso suspeito, provável ou confirmado de FHV. Reunir todos os artigos do EPP antecipadamente.</a:t>
            </a:r>
          </a:p>
          <a:p>
            <a:pPr marL="342900" indent="-342900">
              <a:buAutoNum type="arabicPeriod"/>
              <a:defRPr/>
            </a:pPr>
            <a:endParaRPr lang="pt-PT" sz="1600" dirty="0" smtClean="0"/>
          </a:p>
          <a:p>
            <a:pPr marL="342900" indent="-342900">
              <a:buAutoNum type="arabicPeriod" startAt="2"/>
              <a:defRPr/>
            </a:pPr>
            <a:r>
              <a:rPr lang="pt-PT" sz="1600" dirty="0" smtClean="0"/>
              <a:t>O vestir e despir do EPP deve estar apresentado </a:t>
            </a:r>
          </a:p>
          <a:p>
            <a:pPr>
              <a:defRPr/>
            </a:pPr>
            <a:r>
              <a:rPr lang="pt-PT" sz="1600" dirty="0" smtClean="0"/>
              <a:t>na parede do vestiário.</a:t>
            </a:r>
          </a:p>
          <a:p>
            <a:pPr>
              <a:defRPr/>
            </a:pPr>
            <a:endParaRPr lang="pt-PT" sz="1600" dirty="0" smtClean="0"/>
          </a:p>
          <a:p>
            <a:pPr>
              <a:defRPr/>
            </a:pPr>
            <a:r>
              <a:rPr lang="pt-PT" sz="1600" b="1" dirty="0" smtClean="0"/>
              <a:t>3.   </a:t>
            </a:r>
            <a:r>
              <a:rPr lang="pt-PT" sz="1600" dirty="0" smtClean="0"/>
              <a:t>Vestir o uniforme no vestiário</a:t>
            </a:r>
          </a:p>
          <a:p>
            <a:pPr>
              <a:defRPr/>
            </a:pPr>
            <a:endParaRPr lang="pt-PT" sz="1600" dirty="0" smtClean="0"/>
          </a:p>
          <a:p>
            <a:pPr>
              <a:defRPr/>
            </a:pPr>
            <a:r>
              <a:rPr lang="pt-PT" sz="1600" dirty="0" smtClean="0"/>
              <a:t> </a:t>
            </a:r>
            <a:r>
              <a:rPr lang="pt-PT" sz="1600" b="1" dirty="0" smtClean="0"/>
              <a:t>4.  </a:t>
            </a:r>
            <a:r>
              <a:rPr lang="pt-PT" sz="1600" dirty="0" smtClean="0"/>
              <a:t>Calçar os sapatos com </a:t>
            </a:r>
            <a:r>
              <a:rPr lang="pt-PT" sz="1600" dirty="0" err="1" smtClean="0"/>
              <a:t>protecções</a:t>
            </a:r>
            <a:r>
              <a:rPr lang="pt-PT" sz="1600" dirty="0" smtClean="0"/>
              <a:t>. </a:t>
            </a:r>
          </a:p>
          <a:p>
            <a:pPr>
              <a:defRPr/>
            </a:pPr>
            <a:r>
              <a:rPr lang="pt-PT" sz="1600" dirty="0" smtClean="0"/>
              <a:t>     Se for trabalhar em contextos molhados com fluídos corporais, água, detergente, etc., utilize </a:t>
            </a:r>
            <a:r>
              <a:rPr lang="pt-PT" sz="1600" dirty="0" smtClean="0"/>
              <a:t>botas </a:t>
            </a:r>
          </a:p>
          <a:p>
            <a:pPr>
              <a:defRPr/>
            </a:pPr>
            <a:r>
              <a:rPr lang="pt-PT" sz="1600" dirty="0" smtClean="0"/>
              <a:t>de borracha.</a:t>
            </a:r>
            <a:endParaRPr lang="pt-PT" sz="1600" dirty="0"/>
          </a:p>
        </p:txBody>
      </p:sp>
      <p:cxnSp>
        <p:nvCxnSpPr>
          <p:cNvPr id="37" name="Straight Connector 36"/>
          <p:cNvCxnSpPr/>
          <p:nvPr/>
        </p:nvCxnSpPr>
        <p:spPr>
          <a:xfrm>
            <a:off x="0" y="6018213"/>
            <a:ext cx="9217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20" name="object 2"/>
          <p:cNvSpPr>
            <a:spLocks noChangeArrowheads="1"/>
          </p:cNvSpPr>
          <p:nvPr/>
        </p:nvSpPr>
        <p:spPr bwMode="auto">
          <a:xfrm>
            <a:off x="5255490" y="1929283"/>
            <a:ext cx="3887787" cy="20605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3321"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823" y="1196752"/>
            <a:ext cx="1333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object 6"/>
          <p:cNvSpPr>
            <a:spLocks noChangeArrowheads="1"/>
          </p:cNvSpPr>
          <p:nvPr/>
        </p:nvSpPr>
        <p:spPr bwMode="auto">
          <a:xfrm>
            <a:off x="5050029" y="4048472"/>
            <a:ext cx="1828800" cy="18288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3" name="object 7"/>
          <p:cNvSpPr>
            <a:spLocks noChangeArrowheads="1"/>
          </p:cNvSpPr>
          <p:nvPr/>
        </p:nvSpPr>
        <p:spPr bwMode="auto">
          <a:xfrm>
            <a:off x="6970142" y="4048472"/>
            <a:ext cx="2138362" cy="18288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3375263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bject 11"/>
          <p:cNvSpPr>
            <a:spLocks/>
          </p:cNvSpPr>
          <p:nvPr/>
        </p:nvSpPr>
        <p:spPr bwMode="auto">
          <a:xfrm>
            <a:off x="282575" y="6022975"/>
            <a:ext cx="8782050" cy="276225"/>
          </a:xfrm>
          <a:custGeom>
            <a:avLst/>
            <a:gdLst>
              <a:gd name="T0" fmla="*/ 0 w 9660890"/>
              <a:gd name="T1" fmla="*/ 0 h 276999"/>
              <a:gd name="T2" fmla="*/ 9660636 w 9660890"/>
              <a:gd name="T3" fmla="*/ 0 h 276999"/>
            </a:gdLst>
            <a:ahLst/>
            <a:cxnLst>
              <a:cxn ang="0">
                <a:pos x="T0" y="T1"/>
              </a:cxn>
              <a:cxn ang="0">
                <a:pos x="T2" y="T3"/>
              </a:cxn>
            </a:cxnLst>
            <a:rect l="0" t="0" r="r" b="b"/>
            <a:pathLst>
              <a:path w="9660890" h="276999">
                <a:moveTo>
                  <a:pt x="0" y="0"/>
                </a:moveTo>
                <a:lnTo>
                  <a:pt x="9660636"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ZA"/>
          </a:p>
        </p:txBody>
      </p:sp>
      <p:sp>
        <p:nvSpPr>
          <p:cNvPr id="14343" name="TextBox 13"/>
          <p:cNvSpPr txBox="1">
            <a:spLocks noChangeArrowheads="1"/>
          </p:cNvSpPr>
          <p:nvPr/>
        </p:nvSpPr>
        <p:spPr bwMode="auto">
          <a:xfrm>
            <a:off x="4283968" y="1124744"/>
            <a:ext cx="3630612" cy="9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b="1" dirty="0" smtClean="0"/>
              <a:t>6. </a:t>
            </a:r>
            <a:r>
              <a:rPr lang="pt-PT" altLang="en-US" dirty="0" smtClean="0"/>
              <a:t>Colocar a </a:t>
            </a:r>
            <a:r>
              <a:rPr lang="pt-PT" altLang="en-US" dirty="0" err="1" smtClean="0"/>
              <a:t>protecção</a:t>
            </a:r>
            <a:r>
              <a:rPr lang="pt-PT" altLang="en-US" dirty="0" smtClean="0"/>
              <a:t> facial:</a:t>
            </a:r>
          </a:p>
          <a:p>
            <a:pPr eaLnBrk="1" hangingPunct="1"/>
            <a:r>
              <a:rPr lang="pt-PT" altLang="en-US" b="1" dirty="0" smtClean="0"/>
              <a:t>6a. </a:t>
            </a:r>
            <a:r>
              <a:rPr lang="pt-PT" altLang="en-US" dirty="0" smtClean="0"/>
              <a:t>Colocar uma máscara médica e óculos</a:t>
            </a:r>
            <a:endParaRPr lang="pt-PT" altLang="en-US" dirty="0"/>
          </a:p>
        </p:txBody>
      </p:sp>
      <p:pic>
        <p:nvPicPr>
          <p:cNvPr id="1434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1383829"/>
            <a:ext cx="15525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15"/>
          <p:cNvSpPr txBox="1">
            <a:spLocks noChangeArrowheads="1"/>
          </p:cNvSpPr>
          <p:nvPr/>
        </p:nvSpPr>
        <p:spPr bwMode="auto">
          <a:xfrm>
            <a:off x="669925" y="1168400"/>
            <a:ext cx="1233488" cy="119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b="1" dirty="0" smtClean="0"/>
              <a:t>5. </a:t>
            </a:r>
            <a:r>
              <a:rPr lang="pt-PT" altLang="en-US" dirty="0" smtClean="0"/>
              <a:t>Colocar a bata por cima do uniforme</a:t>
            </a:r>
            <a:endParaRPr lang="pt-PT" altLang="en-US" dirty="0"/>
          </a:p>
        </p:txBody>
      </p:sp>
      <p:pic>
        <p:nvPicPr>
          <p:cNvPr id="1434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2091854"/>
            <a:ext cx="35512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17"/>
          <p:cNvSpPr txBox="1">
            <a:spLocks noChangeArrowheads="1"/>
          </p:cNvSpPr>
          <p:nvPr/>
        </p:nvSpPr>
        <p:spPr bwMode="auto">
          <a:xfrm>
            <a:off x="669925" y="3502025"/>
            <a:ext cx="4743450" cy="229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b="1" dirty="0" smtClean="0"/>
              <a:t>6b. </a:t>
            </a:r>
            <a:r>
              <a:rPr lang="pt-PT" altLang="en-US" dirty="0" smtClean="0"/>
              <a:t>Colocar uma </a:t>
            </a:r>
            <a:r>
              <a:rPr lang="pt-PT" altLang="en-US" dirty="0" err="1" smtClean="0"/>
              <a:t>protecção</a:t>
            </a:r>
            <a:r>
              <a:rPr lang="pt-PT" altLang="en-US" dirty="0" smtClean="0"/>
              <a:t> facial (preferível). Se o doente </a:t>
            </a:r>
            <a:r>
              <a:rPr lang="pt-PT" altLang="en-US" dirty="0" smtClean="0"/>
              <a:t>apresentar </a:t>
            </a:r>
            <a:r>
              <a:rPr lang="pt-PT" altLang="en-US" dirty="0" smtClean="0"/>
              <a:t>sintomas respiratórios ou o desenho da </a:t>
            </a:r>
            <a:r>
              <a:rPr lang="pt-PT" altLang="en-US" dirty="0" err="1" smtClean="0"/>
              <a:t>protecção</a:t>
            </a:r>
            <a:r>
              <a:rPr lang="pt-PT" altLang="en-US" dirty="0" smtClean="0"/>
              <a:t> facial não prevenir que toque na sua cara (olhos, nariz e boca), coloque primeiro uma máscara médica e depois a </a:t>
            </a:r>
            <a:r>
              <a:rPr lang="pt-PT" altLang="en-US" dirty="0" err="1" smtClean="0"/>
              <a:t>protecção</a:t>
            </a:r>
            <a:r>
              <a:rPr lang="pt-PT" altLang="en-US" dirty="0" smtClean="0"/>
              <a:t> facial por cima da cara e máscara médica.</a:t>
            </a:r>
            <a:r>
              <a:rPr lang="en-US" altLang="en-US" dirty="0" smtClean="0"/>
              <a:t> </a:t>
            </a:r>
            <a:endParaRPr lang="en-US" altLang="en-US" dirty="0"/>
          </a:p>
        </p:txBody>
      </p:sp>
      <p:pic>
        <p:nvPicPr>
          <p:cNvPr id="1434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1813" y="3912716"/>
            <a:ext cx="150336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82650" y="332656"/>
            <a:ext cx="5874365" cy="369332"/>
          </a:xfrm>
          <a:prstGeom prst="rect">
            <a:avLst/>
          </a:prstGeom>
        </p:spPr>
        <p:txBody>
          <a:bodyPr wrap="none">
            <a:spAutoFit/>
          </a:bodyPr>
          <a:lstStyle/>
          <a:p>
            <a:pPr>
              <a:defRPr/>
            </a:pPr>
            <a:r>
              <a:rPr lang="pt-PT" b="1" dirty="0" smtClean="0">
                <a:effectLst>
                  <a:outerShdw blurRad="38100" dist="38100" dir="2700000" algn="tl">
                    <a:srgbClr val="000000">
                      <a:alpha val="43137"/>
                    </a:srgbClr>
                  </a:outerShdw>
                </a:effectLst>
                <a:ea typeface="Verdana" pitchFamily="34" charset="0"/>
                <a:cs typeface="Verdana" pitchFamily="34" charset="0"/>
              </a:rPr>
              <a:t>Passos para colocar o EPP essencial necessário (2)</a:t>
            </a:r>
            <a:endParaRPr lang="pt-PT" b="1" dirty="0">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3942687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object 12"/>
          <p:cNvSpPr>
            <a:spLocks/>
          </p:cNvSpPr>
          <p:nvPr/>
        </p:nvSpPr>
        <p:spPr bwMode="auto">
          <a:xfrm>
            <a:off x="282575" y="6022975"/>
            <a:ext cx="8782050" cy="276225"/>
          </a:xfrm>
          <a:custGeom>
            <a:avLst/>
            <a:gdLst>
              <a:gd name="T0" fmla="*/ 0 w 9660890"/>
              <a:gd name="T1" fmla="*/ 0 h 276999"/>
              <a:gd name="T2" fmla="*/ 9660636 w 9660890"/>
              <a:gd name="T3" fmla="*/ 0 h 276999"/>
            </a:gdLst>
            <a:ahLst/>
            <a:cxnLst>
              <a:cxn ang="0">
                <a:pos x="T0" y="T1"/>
              </a:cxn>
              <a:cxn ang="0">
                <a:pos x="T2" y="T3"/>
              </a:cxn>
            </a:cxnLst>
            <a:rect l="0" t="0" r="r" b="b"/>
            <a:pathLst>
              <a:path w="9660890" h="276999">
                <a:moveTo>
                  <a:pt x="0" y="0"/>
                </a:moveTo>
                <a:lnTo>
                  <a:pt x="9660636"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ZA"/>
          </a:p>
        </p:txBody>
      </p:sp>
      <p:sp>
        <p:nvSpPr>
          <p:cNvPr id="15368" name="TextBox 14"/>
          <p:cNvSpPr txBox="1">
            <a:spLocks noChangeArrowheads="1"/>
          </p:cNvSpPr>
          <p:nvPr/>
        </p:nvSpPr>
        <p:spPr bwMode="auto">
          <a:xfrm>
            <a:off x="798513" y="1096963"/>
            <a:ext cx="2381124" cy="20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b="1" dirty="0" smtClean="0"/>
              <a:t>7. </a:t>
            </a:r>
            <a:r>
              <a:rPr lang="pt-PT" altLang="en-US" dirty="0" smtClean="0"/>
              <a:t>Se tiver alguma ferida no couro cabeludo ou estiver preocupado com salpicos de fluídos, coloque também uma touca.</a:t>
            </a:r>
            <a:endParaRPr lang="pt-PT" altLang="en-US" b="1" dirty="0"/>
          </a:p>
        </p:txBody>
      </p:sp>
      <p:pic>
        <p:nvPicPr>
          <p:cNvPr id="15369"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075" y="1312763"/>
            <a:ext cx="17526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6"/>
          <p:cNvSpPr txBox="1">
            <a:spLocks noChangeArrowheads="1"/>
          </p:cNvSpPr>
          <p:nvPr/>
        </p:nvSpPr>
        <p:spPr bwMode="auto">
          <a:xfrm>
            <a:off x="5583113" y="1514375"/>
            <a:ext cx="1524000" cy="9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b="1" dirty="0" smtClean="0"/>
              <a:t>8. </a:t>
            </a:r>
            <a:r>
              <a:rPr lang="pt-PT" altLang="en-US" dirty="0" smtClean="0"/>
              <a:t>Coloque as luvas (sob os punhos).</a:t>
            </a:r>
            <a:r>
              <a:rPr lang="en-US" altLang="en-US" dirty="0" smtClean="0"/>
              <a:t> </a:t>
            </a:r>
            <a:endParaRPr lang="en-US" altLang="en-US" b="1" dirty="0"/>
          </a:p>
        </p:txBody>
      </p:sp>
      <p:pic>
        <p:nvPicPr>
          <p:cNvPr id="15371"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7275" y="1498500"/>
            <a:ext cx="182721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Box 18"/>
          <p:cNvSpPr txBox="1">
            <a:spLocks noChangeArrowheads="1"/>
          </p:cNvSpPr>
          <p:nvPr/>
        </p:nvSpPr>
        <p:spPr bwMode="auto">
          <a:xfrm>
            <a:off x="828675" y="3988593"/>
            <a:ext cx="2770188" cy="20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b="1" dirty="0" smtClean="0"/>
              <a:t>9. </a:t>
            </a:r>
            <a:r>
              <a:rPr lang="pt-PT" altLang="en-US" dirty="0" smtClean="0"/>
              <a:t>Se a bata é permeável ou se espera realizar uma </a:t>
            </a:r>
            <a:r>
              <a:rPr lang="pt-PT" altLang="en-US" dirty="0" err="1" smtClean="0"/>
              <a:t>actividade</a:t>
            </a:r>
            <a:r>
              <a:rPr lang="pt-PT" altLang="en-US" dirty="0" smtClean="0"/>
              <a:t> cansativa com um doente exposto, coloque um avental de plástico impermeável por cima da bata. </a:t>
            </a:r>
            <a:endParaRPr lang="pt-PT" altLang="en-US" b="1" dirty="0"/>
          </a:p>
        </p:txBody>
      </p:sp>
      <p:pic>
        <p:nvPicPr>
          <p:cNvPr id="15373"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7738" y="3733700"/>
            <a:ext cx="185737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482650" y="332656"/>
            <a:ext cx="5874365" cy="369332"/>
          </a:xfrm>
          <a:prstGeom prst="rect">
            <a:avLst/>
          </a:prstGeom>
        </p:spPr>
        <p:txBody>
          <a:bodyPr wrap="none">
            <a:spAutoFit/>
          </a:bodyPr>
          <a:lstStyle/>
          <a:p>
            <a:pPr>
              <a:defRPr/>
            </a:pPr>
            <a:r>
              <a:rPr lang="pt-PT" b="1" dirty="0" smtClean="0">
                <a:effectLst>
                  <a:outerShdw blurRad="38100" dist="38100" dir="2700000" algn="tl">
                    <a:srgbClr val="000000">
                      <a:alpha val="43137"/>
                    </a:srgbClr>
                  </a:outerShdw>
                </a:effectLst>
                <a:ea typeface="Verdana" pitchFamily="34" charset="0"/>
                <a:cs typeface="Verdana" pitchFamily="34" charset="0"/>
              </a:rPr>
              <a:t>Passos para colocar o EPP essencial necessário (3)</a:t>
            </a:r>
            <a:endParaRPr lang="pt-PT" b="1" dirty="0">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2280194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9113" y="2219325"/>
            <a:ext cx="8054975" cy="27759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lIns="82058" tIns="41029" rIns="82058" bIns="41029">
            <a:spAutoFit/>
          </a:bodyPr>
          <a:lstStyle/>
          <a:p>
            <a:pPr>
              <a:defRPr/>
            </a:pPr>
            <a:r>
              <a:rPr lang="pt-PT" sz="2500" b="1" dirty="0" smtClean="0">
                <a:solidFill>
                  <a:schemeClr val="tx1"/>
                </a:solidFill>
                <a:effectLst>
                  <a:outerShdw blurRad="38100" dist="38100" dir="2700000" algn="tl">
                    <a:srgbClr val="000000">
                      <a:alpha val="43137"/>
                    </a:srgbClr>
                  </a:outerShdw>
                </a:effectLst>
                <a:ea typeface="Verdana" pitchFamily="34" charset="0"/>
                <a:cs typeface="Verdana" pitchFamily="34" charset="0"/>
              </a:rPr>
              <a:t>Enquanto usa o EPP:</a:t>
            </a:r>
          </a:p>
          <a:p>
            <a:pPr marL="666723" lvl="1" indent="-256432">
              <a:buFont typeface="Arial" panose="020B0604020202020204" pitchFamily="34" charset="0"/>
              <a:buChar char="•"/>
              <a:defRPr/>
            </a:pPr>
            <a:r>
              <a:rPr lang="pt-PT" sz="2500" dirty="0" smtClean="0">
                <a:solidFill>
                  <a:schemeClr val="tx1"/>
                </a:solidFill>
              </a:rPr>
              <a:t>Evite tocar ou ajustar o EPP</a:t>
            </a:r>
          </a:p>
          <a:p>
            <a:pPr marL="666723" lvl="1" indent="-256432">
              <a:buFont typeface="Arial" panose="020B0604020202020204" pitchFamily="34" charset="0"/>
              <a:buChar char="•"/>
              <a:defRPr/>
            </a:pPr>
            <a:r>
              <a:rPr lang="pt-PT" sz="2500" dirty="0" smtClean="0">
                <a:solidFill>
                  <a:schemeClr val="tx1"/>
                </a:solidFill>
              </a:rPr>
              <a:t>Tire as luvas se se rasgarem ou ficarem danificadas</a:t>
            </a:r>
          </a:p>
          <a:p>
            <a:pPr marL="666723" lvl="1" indent="-256432">
              <a:buFont typeface="Arial" panose="020B0604020202020204" pitchFamily="34" charset="0"/>
              <a:buChar char="•"/>
              <a:defRPr/>
            </a:pPr>
            <a:r>
              <a:rPr lang="pt-PT" sz="2500" dirty="0" smtClean="0">
                <a:solidFill>
                  <a:schemeClr val="tx1"/>
                </a:solidFill>
              </a:rPr>
              <a:t>Mude de luvas entre doentes</a:t>
            </a:r>
          </a:p>
          <a:p>
            <a:pPr marL="666723" lvl="1" indent="-256432">
              <a:buFont typeface="Arial" panose="020B0604020202020204" pitchFamily="34" charset="0"/>
              <a:buChar char="•"/>
              <a:defRPr/>
            </a:pPr>
            <a:r>
              <a:rPr lang="pt-PT" sz="2500" dirty="0" smtClean="0">
                <a:solidFill>
                  <a:schemeClr val="tx1"/>
                </a:solidFill>
              </a:rPr>
              <a:t>Realize a higiene das mãos antes de calçar novas luvas e depois de retirar as luvas usadas</a:t>
            </a:r>
            <a:endParaRPr lang="pt-PT" sz="2500" dirty="0">
              <a:solidFill>
                <a:schemeClr val="tx1"/>
              </a:solidFill>
            </a:endParaRPr>
          </a:p>
        </p:txBody>
      </p:sp>
      <p:sp>
        <p:nvSpPr>
          <p:cNvPr id="10" name="Rectangle 9"/>
          <p:cNvSpPr/>
          <p:nvPr/>
        </p:nvSpPr>
        <p:spPr>
          <a:xfrm>
            <a:off x="1482650" y="332656"/>
            <a:ext cx="5874365" cy="369332"/>
          </a:xfrm>
          <a:prstGeom prst="rect">
            <a:avLst/>
          </a:prstGeom>
        </p:spPr>
        <p:txBody>
          <a:bodyPr wrap="none">
            <a:spAutoFit/>
          </a:bodyPr>
          <a:lstStyle/>
          <a:p>
            <a:pPr>
              <a:defRPr/>
            </a:pPr>
            <a:r>
              <a:rPr lang="pt-PT" b="1" dirty="0">
                <a:effectLst>
                  <a:outerShdw blurRad="38100" dist="38100" dir="2700000" algn="tl">
                    <a:srgbClr val="000000">
                      <a:alpha val="43137"/>
                    </a:srgbClr>
                  </a:outerShdw>
                </a:effectLst>
                <a:ea typeface="Verdana" pitchFamily="34" charset="0"/>
                <a:cs typeface="Verdana" pitchFamily="34" charset="0"/>
              </a:rPr>
              <a:t>Passos para colocar o EPP essencial necessário </a:t>
            </a:r>
            <a:r>
              <a:rPr lang="en-US" b="1" dirty="0" smtClean="0">
                <a:effectLst>
                  <a:outerShdw blurRad="38100" dist="38100" dir="2700000" algn="tl">
                    <a:srgbClr val="000000">
                      <a:alpha val="43137"/>
                    </a:srgbClr>
                  </a:outerShdw>
                </a:effectLst>
                <a:ea typeface="Verdana" pitchFamily="34" charset="0"/>
                <a:cs typeface="Verdana" pitchFamily="34" charset="0"/>
              </a:rPr>
              <a:t>(4)</a:t>
            </a:r>
            <a:endParaRPr lang="en-US" b="1" dirty="0">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1592091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9924" y="1052736"/>
            <a:ext cx="15636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2"/>
          <p:cNvSpPr txBox="1">
            <a:spLocks noChangeArrowheads="1"/>
          </p:cNvSpPr>
          <p:nvPr/>
        </p:nvSpPr>
        <p:spPr bwMode="auto">
          <a:xfrm>
            <a:off x="804317" y="1118536"/>
            <a:ext cx="2377182" cy="156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1. </a:t>
            </a:r>
            <a:r>
              <a:rPr lang="pt-PT" altLang="en-US" sz="1600" dirty="0" smtClean="0"/>
              <a:t>Tirar </a:t>
            </a:r>
            <a:r>
              <a:rPr lang="pt-PT" altLang="en-US" sz="1600" dirty="0" smtClean="0"/>
              <a:t>o avental de plástico e deitá-lo </a:t>
            </a:r>
            <a:r>
              <a:rPr lang="pt-PT" altLang="en-US" sz="1600" dirty="0" smtClean="0"/>
              <a:t>fora </a:t>
            </a:r>
            <a:r>
              <a:rPr lang="pt-PT" altLang="en-US" sz="1600" dirty="0" smtClean="0"/>
              <a:t>de forma segura (se é para ser reutilizado, colocar no </a:t>
            </a:r>
            <a:r>
              <a:rPr lang="pt-PT" altLang="en-US" sz="1600" dirty="0" smtClean="0"/>
              <a:t>recipiente </a:t>
            </a:r>
            <a:r>
              <a:rPr lang="pt-PT" altLang="en-US" sz="1600" dirty="0" smtClean="0"/>
              <a:t>com </a:t>
            </a:r>
            <a:r>
              <a:rPr lang="pt-PT" altLang="en-US" sz="1600" dirty="0" err="1" smtClean="0"/>
              <a:t>desinfectante</a:t>
            </a:r>
            <a:r>
              <a:rPr lang="pt-PT" altLang="en-US" sz="1600" dirty="0" smtClean="0"/>
              <a:t>)</a:t>
            </a:r>
            <a:endParaRPr lang="pt-PT" altLang="en-US" sz="1600" b="1" dirty="0"/>
          </a:p>
        </p:txBody>
      </p:sp>
      <p:sp>
        <p:nvSpPr>
          <p:cNvPr id="24" name="TextBox 23"/>
          <p:cNvSpPr txBox="1"/>
          <p:nvPr/>
        </p:nvSpPr>
        <p:spPr>
          <a:xfrm>
            <a:off x="798513" y="204788"/>
            <a:ext cx="3782093" cy="467580"/>
          </a:xfrm>
          <a:prstGeom prst="rect">
            <a:avLst/>
          </a:prstGeom>
          <a:noFill/>
        </p:spPr>
        <p:txBody>
          <a:bodyPr wrap="none" lIns="82058" tIns="41029" rIns="82058" bIns="41029">
            <a:spAutoFit/>
          </a:bodyPr>
          <a:lstStyle/>
          <a:p>
            <a:pPr>
              <a:defRPr/>
            </a:pPr>
            <a:r>
              <a:rPr lang="pt-PT" sz="2500" b="1" dirty="0" smtClean="0">
                <a:effectLst>
                  <a:outerShdw blurRad="38100" dist="38100" dir="2700000" algn="tl">
                    <a:srgbClr val="000000">
                      <a:alpha val="43137"/>
                    </a:srgbClr>
                  </a:outerShdw>
                </a:effectLst>
                <a:ea typeface="Verdana" pitchFamily="34" charset="0"/>
                <a:cs typeface="Verdana" pitchFamily="34" charset="0"/>
              </a:rPr>
              <a:t>Passos para </a:t>
            </a:r>
            <a:r>
              <a:rPr lang="pt-PT" sz="2500" b="1" dirty="0" smtClean="0">
                <a:effectLst>
                  <a:outerShdw blurRad="38100" dist="38100" dir="2700000" algn="tl">
                    <a:srgbClr val="000000">
                      <a:alpha val="43137"/>
                    </a:srgbClr>
                  </a:outerShdw>
                </a:effectLst>
                <a:ea typeface="Verdana" pitchFamily="34" charset="0"/>
                <a:cs typeface="Verdana" pitchFamily="34" charset="0"/>
              </a:rPr>
              <a:t>tirar </a:t>
            </a:r>
            <a:r>
              <a:rPr lang="pt-PT" sz="2500" b="1" dirty="0" smtClean="0">
                <a:effectLst>
                  <a:outerShdw blurRad="38100" dist="38100" dir="2700000" algn="tl">
                    <a:srgbClr val="000000">
                      <a:alpha val="43137"/>
                    </a:srgbClr>
                  </a:outerShdw>
                </a:effectLst>
                <a:ea typeface="Verdana" pitchFamily="34" charset="0"/>
                <a:cs typeface="Verdana" pitchFamily="34" charset="0"/>
              </a:rPr>
              <a:t>o EPP</a:t>
            </a:r>
            <a:endParaRPr lang="pt-PT" sz="2500" b="1" dirty="0">
              <a:effectLst>
                <a:outerShdw blurRad="38100" dist="38100" dir="2700000" algn="tl">
                  <a:srgbClr val="000000">
                    <a:alpha val="43137"/>
                  </a:srgbClr>
                </a:outerShdw>
              </a:effectLst>
              <a:ea typeface="Verdana" pitchFamily="34" charset="0"/>
              <a:cs typeface="Verdana" pitchFamily="34" charset="0"/>
            </a:endParaRPr>
          </a:p>
        </p:txBody>
      </p:sp>
      <p:sp>
        <p:nvSpPr>
          <p:cNvPr id="17418" name="TextBox 24"/>
          <p:cNvSpPr txBox="1">
            <a:spLocks noChangeArrowheads="1"/>
          </p:cNvSpPr>
          <p:nvPr/>
        </p:nvSpPr>
        <p:spPr bwMode="auto">
          <a:xfrm>
            <a:off x="5632599" y="1119411"/>
            <a:ext cx="1700213" cy="254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2. </a:t>
            </a:r>
            <a:r>
              <a:rPr lang="pt-PT" altLang="en-US" sz="1600" dirty="0" smtClean="0"/>
              <a:t>Se estiver a utilizar </a:t>
            </a:r>
            <a:r>
              <a:rPr lang="pt-PT" altLang="en-US" sz="1600" dirty="0" err="1" smtClean="0"/>
              <a:t>protectores</a:t>
            </a:r>
            <a:r>
              <a:rPr lang="pt-PT" altLang="en-US" sz="1600" dirty="0" smtClean="0"/>
              <a:t> de sapatos, retire-os com as luvas ainda calçadas (se estiver a usar </a:t>
            </a:r>
            <a:r>
              <a:rPr lang="pt-PT" altLang="en-US" sz="1600" dirty="0" smtClean="0"/>
              <a:t>botas de borracha ver </a:t>
            </a:r>
            <a:r>
              <a:rPr lang="pt-PT" altLang="en-US" sz="1600" dirty="0" smtClean="0"/>
              <a:t>passo 5).</a:t>
            </a:r>
            <a:r>
              <a:rPr lang="en-US" altLang="en-US" sz="1600" dirty="0" smtClean="0"/>
              <a:t> </a:t>
            </a:r>
            <a:endParaRPr lang="en-US" altLang="en-US" sz="1600" b="1" dirty="0"/>
          </a:p>
        </p:txBody>
      </p:sp>
      <p:pic>
        <p:nvPicPr>
          <p:cNvPr id="17419"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2337" y="1311499"/>
            <a:ext cx="18145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26"/>
          <p:cNvSpPr txBox="1">
            <a:spLocks noChangeArrowheads="1"/>
          </p:cNvSpPr>
          <p:nvPr/>
        </p:nvSpPr>
        <p:spPr bwMode="auto">
          <a:xfrm>
            <a:off x="800099" y="2924175"/>
            <a:ext cx="1833427" cy="156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3. </a:t>
            </a:r>
            <a:r>
              <a:rPr lang="pt-PT" altLang="en-US" sz="1600" dirty="0" smtClean="0"/>
              <a:t>Retirar </a:t>
            </a:r>
            <a:r>
              <a:rPr lang="pt-PT" altLang="en-US" sz="1600" dirty="0" smtClean="0"/>
              <a:t>a bata e luvas, enrolando-as de dentro para fora e deitá-las fora de forma segura.</a:t>
            </a:r>
            <a:r>
              <a:rPr lang="en-US" altLang="en-US" sz="1600" dirty="0" smtClean="0"/>
              <a:t> </a:t>
            </a:r>
            <a:endParaRPr lang="en-US" altLang="en-US" sz="1600" b="1" dirty="0"/>
          </a:p>
        </p:txBody>
      </p:sp>
      <p:pic>
        <p:nvPicPr>
          <p:cNvPr id="17421"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1952" y="3058318"/>
            <a:ext cx="1512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Box 28"/>
          <p:cNvSpPr txBox="1">
            <a:spLocks noChangeArrowheads="1"/>
          </p:cNvSpPr>
          <p:nvPr/>
        </p:nvSpPr>
        <p:spPr bwMode="auto">
          <a:xfrm>
            <a:off x="5719912" y="3587974"/>
            <a:ext cx="1524000" cy="8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4. </a:t>
            </a:r>
            <a:r>
              <a:rPr lang="pt-PT" altLang="en-US" sz="1600" dirty="0" smtClean="0"/>
              <a:t>Realizar a higiene das mãos.</a:t>
            </a:r>
            <a:r>
              <a:rPr lang="en-US" altLang="en-US" sz="1600" dirty="0" smtClean="0"/>
              <a:t> </a:t>
            </a:r>
            <a:endParaRPr lang="en-US" altLang="en-US" sz="1600" b="1" dirty="0"/>
          </a:p>
        </p:txBody>
      </p:sp>
      <p:pic>
        <p:nvPicPr>
          <p:cNvPr id="17423"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2337" y="3356992"/>
            <a:ext cx="15176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30"/>
          <p:cNvSpPr txBox="1">
            <a:spLocks noChangeArrowheads="1"/>
          </p:cNvSpPr>
          <p:nvPr/>
        </p:nvSpPr>
        <p:spPr bwMode="auto">
          <a:xfrm>
            <a:off x="817563" y="4614863"/>
            <a:ext cx="3810000" cy="131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5. </a:t>
            </a:r>
            <a:r>
              <a:rPr lang="pt-PT" altLang="en-US" sz="1600" dirty="0" smtClean="0"/>
              <a:t>Se estiver a utilizar </a:t>
            </a:r>
            <a:r>
              <a:rPr lang="pt-PT" altLang="en-US" sz="1600" dirty="0" smtClean="0"/>
              <a:t>botas de borracha, </a:t>
            </a:r>
            <a:r>
              <a:rPr lang="pt-PT" altLang="en-US" sz="1600" dirty="0" smtClean="0"/>
              <a:t>tire-as (de preferência usando o removedor de botas) sem tocar nelas com as mãos. Coloque as botas </a:t>
            </a:r>
            <a:r>
              <a:rPr lang="pt-PT" altLang="en-US" sz="1600" dirty="0" smtClean="0"/>
              <a:t>num recipiente com </a:t>
            </a:r>
            <a:r>
              <a:rPr lang="pt-PT" altLang="en-US" sz="1600" dirty="0" err="1" smtClean="0"/>
              <a:t>desinfectante</a:t>
            </a:r>
            <a:r>
              <a:rPr lang="en-US" altLang="en-US" sz="1600" dirty="0" smtClean="0"/>
              <a:t>. </a:t>
            </a:r>
            <a:endParaRPr lang="en-US" altLang="en-US" sz="1600" b="1" dirty="0"/>
          </a:p>
        </p:txBody>
      </p:sp>
      <p:pic>
        <p:nvPicPr>
          <p:cNvPr id="17425" name="Pictur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9336" y="4916837"/>
            <a:ext cx="155257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610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extBox 15"/>
          <p:cNvSpPr txBox="1">
            <a:spLocks noChangeArrowheads="1"/>
          </p:cNvSpPr>
          <p:nvPr/>
        </p:nvSpPr>
        <p:spPr bwMode="auto">
          <a:xfrm>
            <a:off x="1283468" y="1166691"/>
            <a:ext cx="1795463" cy="205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6. </a:t>
            </a:r>
            <a:r>
              <a:rPr lang="pt-PT" altLang="en-US" sz="1600" dirty="0" smtClean="0"/>
              <a:t>Se estiver a utilizar uma touca, tire-a agora (por trás). Lavar as mãos caso a touca esteja contaminada. </a:t>
            </a:r>
            <a:endParaRPr lang="pt-PT" altLang="en-US" sz="1600" b="1" dirty="0"/>
          </a:p>
        </p:txBody>
      </p:sp>
      <p:pic>
        <p:nvPicPr>
          <p:cNvPr id="20489"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2406" y="1352428"/>
            <a:ext cx="12366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7"/>
          <p:cNvSpPr txBox="1">
            <a:spLocks noChangeArrowheads="1"/>
          </p:cNvSpPr>
          <p:nvPr/>
        </p:nvSpPr>
        <p:spPr bwMode="auto">
          <a:xfrm>
            <a:off x="4675956" y="1234953"/>
            <a:ext cx="2670175" cy="205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7. </a:t>
            </a:r>
            <a:r>
              <a:rPr lang="pt-PT" altLang="en-US" sz="1600" dirty="0" smtClean="0"/>
              <a:t>Retirar a </a:t>
            </a:r>
            <a:r>
              <a:rPr lang="pt-PT" altLang="en-US" sz="1600" dirty="0" err="1" smtClean="0"/>
              <a:t>protecção</a:t>
            </a:r>
            <a:r>
              <a:rPr lang="pt-PT" altLang="en-US" sz="1600" dirty="0" smtClean="0"/>
              <a:t> facial:</a:t>
            </a:r>
            <a:endParaRPr lang="pt-PT" altLang="en-US" sz="1600" b="1" dirty="0" smtClean="0"/>
          </a:p>
          <a:p>
            <a:pPr eaLnBrk="1" hangingPunct="1"/>
            <a:r>
              <a:rPr lang="pt-PT" altLang="en-US" sz="1600" b="1" dirty="0" smtClean="0"/>
              <a:t>7a. </a:t>
            </a:r>
            <a:r>
              <a:rPr lang="pt-PT" altLang="en-US" sz="1600" dirty="0" smtClean="0"/>
              <a:t>Retirar a </a:t>
            </a:r>
            <a:r>
              <a:rPr lang="pt-PT" altLang="en-US" sz="1600" dirty="0" err="1" smtClean="0"/>
              <a:t>protecção</a:t>
            </a:r>
            <a:r>
              <a:rPr lang="pt-PT" altLang="en-US" sz="1600" dirty="0" smtClean="0"/>
              <a:t> facial ou óculos (por trás). Coloque a </a:t>
            </a:r>
            <a:r>
              <a:rPr lang="pt-PT" altLang="en-US" sz="1600" dirty="0" err="1" smtClean="0"/>
              <a:t>protecção</a:t>
            </a:r>
            <a:r>
              <a:rPr lang="pt-PT" altLang="en-US" sz="1600" dirty="0" smtClean="0"/>
              <a:t> dos olhos num </a:t>
            </a:r>
            <a:r>
              <a:rPr lang="pt-PT" altLang="en-US" sz="1600" dirty="0" smtClean="0"/>
              <a:t>recipiente </a:t>
            </a:r>
            <a:r>
              <a:rPr lang="pt-PT" altLang="en-US" sz="1600" dirty="0" smtClean="0"/>
              <a:t>separado para reprocessamento. </a:t>
            </a:r>
            <a:r>
              <a:rPr lang="pt-PT" altLang="en-US" sz="1600" b="1" dirty="0" smtClean="0"/>
              <a:t>OU</a:t>
            </a:r>
            <a:endParaRPr lang="pt-PT" altLang="en-US" sz="1600" b="1" dirty="0"/>
          </a:p>
        </p:txBody>
      </p:sp>
      <p:pic>
        <p:nvPicPr>
          <p:cNvPr id="20491"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131" y="1438153"/>
            <a:ext cx="13303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20"/>
          <p:cNvSpPr txBox="1">
            <a:spLocks noChangeArrowheads="1"/>
          </p:cNvSpPr>
          <p:nvPr/>
        </p:nvSpPr>
        <p:spPr bwMode="auto">
          <a:xfrm>
            <a:off x="1085031" y="3241553"/>
            <a:ext cx="2125662" cy="180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7b. </a:t>
            </a:r>
            <a:r>
              <a:rPr lang="pt-PT" altLang="en-US" sz="1600" dirty="0" smtClean="0"/>
              <a:t>Retirar a máscara por trás. Ao </a:t>
            </a:r>
            <a:r>
              <a:rPr lang="pt-PT" altLang="en-US" sz="1600" dirty="0" smtClean="0"/>
              <a:t>tirar </a:t>
            </a:r>
            <a:r>
              <a:rPr lang="pt-PT" altLang="en-US" sz="1600" dirty="0" smtClean="0"/>
              <a:t>a máscara, </a:t>
            </a:r>
            <a:r>
              <a:rPr lang="pt-PT" altLang="en-US" sz="1600" dirty="0" smtClean="0"/>
              <a:t>desate </a:t>
            </a:r>
            <a:r>
              <a:rPr lang="pt-PT" altLang="en-US" sz="1600" dirty="0" smtClean="0"/>
              <a:t>as cordas inferiores primeiro e só depois as superiores. </a:t>
            </a:r>
            <a:endParaRPr lang="pt-PT" altLang="en-US" sz="1600" b="1" dirty="0"/>
          </a:p>
        </p:txBody>
      </p:sp>
      <p:pic>
        <p:nvPicPr>
          <p:cNvPr id="2049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0693" y="3327278"/>
            <a:ext cx="12938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Box 22"/>
          <p:cNvSpPr txBox="1">
            <a:spLocks noChangeArrowheads="1"/>
          </p:cNvSpPr>
          <p:nvPr/>
        </p:nvSpPr>
        <p:spPr bwMode="auto">
          <a:xfrm>
            <a:off x="4675956" y="3490791"/>
            <a:ext cx="2079625"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8. </a:t>
            </a:r>
            <a:r>
              <a:rPr lang="pt-PT" altLang="en-US" sz="1600" dirty="0" smtClean="0"/>
              <a:t>Realizar a higiene das mãos.</a:t>
            </a:r>
            <a:endParaRPr lang="pt-PT" altLang="en-US" sz="1600" b="1" dirty="0"/>
          </a:p>
        </p:txBody>
      </p:sp>
      <p:pic>
        <p:nvPicPr>
          <p:cNvPr id="20495"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5581" y="3569998"/>
            <a:ext cx="15144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Box 24"/>
          <p:cNvSpPr txBox="1">
            <a:spLocks noChangeArrowheads="1"/>
          </p:cNvSpPr>
          <p:nvPr/>
        </p:nvSpPr>
        <p:spPr bwMode="auto">
          <a:xfrm>
            <a:off x="1180281" y="5548191"/>
            <a:ext cx="5334000"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ltLang="en-US" sz="1600" b="1" dirty="0" smtClean="0"/>
              <a:t>9. </a:t>
            </a:r>
            <a:r>
              <a:rPr lang="pt-PT" altLang="en-US" sz="1600" dirty="0" smtClean="0"/>
              <a:t>Avançar para a área limpa da unidade de isolamento.</a:t>
            </a:r>
            <a:endParaRPr lang="pt-PT" altLang="en-US" sz="1600" b="1" dirty="0"/>
          </a:p>
        </p:txBody>
      </p:sp>
      <p:sp>
        <p:nvSpPr>
          <p:cNvPr id="17" name="TextBox 16"/>
          <p:cNvSpPr txBox="1"/>
          <p:nvPr/>
        </p:nvSpPr>
        <p:spPr>
          <a:xfrm>
            <a:off x="798513" y="204788"/>
            <a:ext cx="4258827" cy="467580"/>
          </a:xfrm>
          <a:prstGeom prst="rect">
            <a:avLst/>
          </a:prstGeom>
          <a:noFill/>
        </p:spPr>
        <p:txBody>
          <a:bodyPr wrap="none" lIns="82058" tIns="41029" rIns="82058" bIns="41029">
            <a:spAutoFit/>
          </a:bodyPr>
          <a:lstStyle/>
          <a:p>
            <a:pPr>
              <a:defRPr/>
            </a:pPr>
            <a:r>
              <a:rPr lang="pt-PT" sz="2500" b="1" dirty="0" smtClean="0">
                <a:effectLst>
                  <a:outerShdw blurRad="38100" dist="38100" dir="2700000" algn="tl">
                    <a:srgbClr val="000000">
                      <a:alpha val="43137"/>
                    </a:srgbClr>
                  </a:outerShdw>
                </a:effectLst>
                <a:ea typeface="Verdana" pitchFamily="34" charset="0"/>
                <a:cs typeface="Verdana" pitchFamily="34" charset="0"/>
              </a:rPr>
              <a:t>Passos para tirar o EPP (2)</a:t>
            </a:r>
            <a:endParaRPr lang="pt-PT" sz="2500" b="1" dirty="0">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2189599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7813"/>
            <a:ext cx="8866187" cy="760412"/>
          </a:xfrm>
        </p:spPr>
        <p:txBody>
          <a:bodyPr/>
          <a:lstStyle/>
          <a:p>
            <a:pPr>
              <a:defRPr/>
            </a:pPr>
            <a:r>
              <a:rPr lang="pt-PT" sz="25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Detalhes importantes sobre como retirar as luvas e a bata</a:t>
            </a:r>
            <a:endParaRPr lang="pt-PT" sz="25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784"/>
            <a:ext cx="72040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045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469900"/>
            <a:ext cx="810418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840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44624"/>
            <a:ext cx="7543800" cy="1141412"/>
          </a:xfrm>
        </p:spPr>
        <p:txBody>
          <a:bodyPr/>
          <a:lstStyle/>
          <a:p>
            <a:pPr>
              <a:defRPr/>
            </a:pPr>
            <a:r>
              <a:rPr lang="pt-PT" sz="25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Pessoal formado e dedicado para supervisionar a remoção do EPP, garantindo a segurança de cada passo</a:t>
            </a:r>
            <a:endParaRPr lang="pt-PT" sz="25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pic>
        <p:nvPicPr>
          <p:cNvPr id="2150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15925" y="3092450"/>
            <a:ext cx="4010025" cy="2919413"/>
          </a:xfrm>
        </p:spPr>
      </p:pic>
      <p:pic>
        <p:nvPicPr>
          <p:cNvPr id="2150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710113" y="3097213"/>
            <a:ext cx="3978275" cy="2895600"/>
          </a:xfrm>
        </p:spPr>
      </p:pic>
    </p:spTree>
    <p:extLst>
      <p:ext uri="{BB962C8B-B14F-4D97-AF65-F5344CB8AC3E}">
        <p14:creationId xmlns:p14="http://schemas.microsoft.com/office/powerpoint/2010/main" val="13991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75958"/>
            <a:ext cx="8508215" cy="400110"/>
          </a:xfrm>
          <a:prstGeom prst="rect">
            <a:avLst/>
          </a:prstGeom>
          <a:noFill/>
        </p:spPr>
        <p:txBody>
          <a:bodyPr wrap="square" rtlCol="0">
            <a:spAutoFit/>
          </a:bodyPr>
          <a:lstStyle/>
          <a:p>
            <a:r>
              <a:rPr lang="en-US" altLang="en-US" sz="2000" b="1" dirty="0" smtClean="0">
                <a:effectLst>
                  <a:outerShdw blurRad="38100" dist="38100" dir="2700000" algn="tl">
                    <a:srgbClr val="000000">
                      <a:alpha val="43137"/>
                    </a:srgbClr>
                  </a:outerShdw>
                </a:effectLst>
                <a:ea typeface="Verdana" pitchFamily="34" charset="0"/>
                <a:cs typeface="Verdana" pitchFamily="34" charset="0"/>
              </a:rPr>
              <a:t>     </a:t>
            </a:r>
            <a:r>
              <a:rPr lang="pt-PT" altLang="en-US" sz="2000" b="1" dirty="0" smtClean="0">
                <a:effectLst>
                  <a:outerShdw blurRad="38100" dist="38100" dir="2700000" algn="tl">
                    <a:srgbClr val="000000">
                      <a:alpha val="43137"/>
                    </a:srgbClr>
                  </a:outerShdw>
                </a:effectLst>
                <a:ea typeface="Verdana" pitchFamily="34" charset="0"/>
                <a:cs typeface="Verdana" pitchFamily="34" charset="0"/>
              </a:rPr>
              <a:t>Precauções convencionais – a toda a hora, para todos os doentes</a:t>
            </a:r>
            <a:endParaRPr lang="pt-PT" altLang="en-US" sz="2000" b="1" dirty="0">
              <a:effectLst>
                <a:outerShdw blurRad="38100" dist="38100" dir="2700000" algn="tl">
                  <a:srgbClr val="000000">
                    <a:alpha val="43137"/>
                  </a:srgbClr>
                </a:outerShdw>
              </a:effectLst>
              <a:ea typeface="Verdana" pitchFamily="34" charset="0"/>
              <a:cs typeface="Verdana" pitchFamily="34" charset="0"/>
            </a:endParaRPr>
          </a:p>
        </p:txBody>
      </p:sp>
      <p:sp>
        <p:nvSpPr>
          <p:cNvPr id="2" name="TextBox 1"/>
          <p:cNvSpPr txBox="1"/>
          <p:nvPr/>
        </p:nvSpPr>
        <p:spPr>
          <a:xfrm>
            <a:off x="525943" y="1700808"/>
            <a:ext cx="8305800" cy="4278094"/>
          </a:xfrm>
          <a:prstGeom prst="rect">
            <a:avLst/>
          </a:prstGeom>
          <a:noFill/>
        </p:spPr>
        <p:txBody>
          <a:bodyPr wrap="square" rtlCol="0">
            <a:spAutoFit/>
          </a:bodyPr>
          <a:lstStyle/>
          <a:p>
            <a:pPr algn="just"/>
            <a:r>
              <a:rPr lang="pt-PT" sz="2000" b="1" dirty="0" smtClean="0"/>
              <a:t>Higiene das mãos</a:t>
            </a:r>
          </a:p>
          <a:p>
            <a:pPr algn="just"/>
            <a:r>
              <a:rPr lang="pt-PT" dirty="0" smtClean="0"/>
              <a:t>Assegurar a disponibilidade de instalações para a lavagem das mãos com água limpa corrente. </a:t>
            </a:r>
          </a:p>
          <a:p>
            <a:pPr algn="just"/>
            <a:endParaRPr lang="pt-PT" dirty="0" smtClean="0"/>
          </a:p>
          <a:p>
            <a:pPr algn="just"/>
            <a:r>
              <a:rPr lang="pt-PT" dirty="0" smtClean="0"/>
              <a:t>Assegurar a disponibilidade de produtos de higiene das mãos (água limpa, sabão, tolhas limpas </a:t>
            </a:r>
            <a:r>
              <a:rPr lang="pt-PT" dirty="0" smtClean="0"/>
              <a:t>descartáveis </a:t>
            </a:r>
            <a:r>
              <a:rPr lang="pt-PT" dirty="0" smtClean="0"/>
              <a:t>e </a:t>
            </a:r>
            <a:r>
              <a:rPr lang="pt-PT" dirty="0" err="1" smtClean="0"/>
              <a:t>desinfectante</a:t>
            </a:r>
            <a:r>
              <a:rPr lang="pt-PT" dirty="0" smtClean="0"/>
              <a:t> de mãos à base de álcool). </a:t>
            </a:r>
            <a:r>
              <a:rPr lang="pt-PT" dirty="0" err="1" smtClean="0"/>
              <a:t>Desinfectantes</a:t>
            </a:r>
            <a:r>
              <a:rPr lang="pt-PT" dirty="0" smtClean="0"/>
              <a:t> de mãos à base de álcool devem estar disponíveis em todos os pontos de cuidados e são o padrão de cuidados. </a:t>
            </a:r>
          </a:p>
          <a:p>
            <a:pPr algn="just"/>
            <a:endParaRPr lang="pt-PT" dirty="0" smtClean="0"/>
          </a:p>
          <a:p>
            <a:pPr algn="just"/>
            <a:r>
              <a:rPr lang="pt-PT" dirty="0" smtClean="0"/>
              <a:t>Quando lavar as mãos com sabão e água corrente. </a:t>
            </a:r>
          </a:p>
          <a:p>
            <a:pPr marL="285750" indent="-285750" algn="just">
              <a:buFont typeface="Arial" panose="020B0604020202020204" pitchFamily="34" charset="0"/>
              <a:buChar char="•"/>
            </a:pPr>
            <a:r>
              <a:rPr lang="pt-PT" dirty="0" smtClean="0"/>
              <a:t>Quando as mãos estão visivelmente sujas. </a:t>
            </a:r>
          </a:p>
          <a:p>
            <a:pPr algn="just"/>
            <a:endParaRPr lang="pt-PT" dirty="0" smtClean="0"/>
          </a:p>
          <a:p>
            <a:pPr algn="just"/>
            <a:r>
              <a:rPr lang="pt-PT" dirty="0" smtClean="0"/>
              <a:t>Quando utilizar um </a:t>
            </a:r>
            <a:r>
              <a:rPr lang="pt-PT" dirty="0" err="1" smtClean="0"/>
              <a:t>desinfectante</a:t>
            </a:r>
            <a:r>
              <a:rPr lang="pt-PT" dirty="0" smtClean="0"/>
              <a:t> de mãos à base de álcool:</a:t>
            </a:r>
          </a:p>
          <a:p>
            <a:pPr marL="285750" indent="-285750" algn="just">
              <a:buFont typeface="Arial" panose="020B0604020202020204" pitchFamily="34" charset="0"/>
              <a:buChar char="•"/>
            </a:pPr>
            <a:r>
              <a:rPr lang="pt-PT" dirty="0" smtClean="0"/>
              <a:t>Quando as mãos aparentam estar limpas (i.e. não estão visivelmente sujas).</a:t>
            </a:r>
          </a:p>
          <a:p>
            <a:pPr algn="just"/>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3698308"/>
            <a:ext cx="1981200" cy="1458884"/>
          </a:xfrm>
          <a:prstGeom prst="rect">
            <a:avLst/>
          </a:prstGeom>
        </p:spPr>
      </p:pic>
      <p:sp>
        <p:nvSpPr>
          <p:cNvPr id="7" name="TextBox 6"/>
          <p:cNvSpPr txBox="1"/>
          <p:nvPr/>
        </p:nvSpPr>
        <p:spPr>
          <a:xfrm>
            <a:off x="35496" y="-27384"/>
            <a:ext cx="8784976" cy="1015663"/>
          </a:xfrm>
          <a:prstGeom prst="rect">
            <a:avLst/>
          </a:prstGeom>
          <a:noFill/>
        </p:spPr>
        <p:txBody>
          <a:bodyPr wrap="square" rtlCol="0">
            <a:spAutoFit/>
          </a:bodyPr>
          <a:lstStyle/>
          <a:p>
            <a:pPr lvl="1" algn="ctr"/>
            <a:r>
              <a:rPr lang="pt-PT" sz="2000" b="1" dirty="0" err="1" smtClean="0"/>
              <a:t>Objectivo</a:t>
            </a:r>
            <a:r>
              <a:rPr lang="pt-PT" sz="2000" b="1" dirty="0" smtClean="0"/>
              <a:t> Intermédio 1: Sensibilização dos profissionais de saúde e aumento da consciencialização geral sobre higiene e como implementar de forma eficaz a prevenção e controlo de </a:t>
            </a:r>
            <a:r>
              <a:rPr lang="pt-PT" sz="2000" b="1" dirty="0" err="1" smtClean="0"/>
              <a:t>infecções</a:t>
            </a:r>
            <a:endParaRPr lang="pt-PT" sz="2000" b="1" dirty="0"/>
          </a:p>
        </p:txBody>
      </p:sp>
    </p:spTree>
    <p:extLst>
      <p:ext uri="{BB962C8B-B14F-4D97-AF65-F5344CB8AC3E}">
        <p14:creationId xmlns:p14="http://schemas.microsoft.com/office/powerpoint/2010/main" val="4064579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5638" y="260648"/>
            <a:ext cx="7804794" cy="769441"/>
          </a:xfrm>
          <a:prstGeom prst="rect">
            <a:avLst/>
          </a:prstGeom>
        </p:spPr>
        <p:txBody>
          <a:bodyPr wrap="square" lIns="0" tIns="0" rIns="0" bIns="0">
            <a:spAutoFit/>
          </a:bodyPr>
          <a:lstStyle>
            <a:lvl1pPr marL="11113"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altLang="en-US" sz="2500" b="1" dirty="0" smtClean="0">
                <a:effectLst>
                  <a:outerShdw blurRad="38100" dist="38100" dir="2700000" algn="tl">
                    <a:srgbClr val="C0C0C0"/>
                  </a:outerShdw>
                </a:effectLst>
                <a:latin typeface="Arial" panose="020B0604020202020204" pitchFamily="34" charset="0"/>
                <a:ea typeface="Verdana" pitchFamily="34" charset="0"/>
                <a:cs typeface="Arial" panose="020B0604020202020204" pitchFamily="34" charset="0"/>
              </a:rPr>
              <a:t>Ao retirar o EPP – importante separar os artigos reutilizáveis dos descartáveis</a:t>
            </a:r>
            <a:endParaRPr lang="pt-PT" altLang="en-US" sz="2500" b="1" dirty="0">
              <a:effectLst>
                <a:outerShdw blurRad="38100" dist="38100" dir="2700000" algn="tl">
                  <a:srgbClr val="C0C0C0"/>
                </a:outerShdw>
              </a:effectLst>
              <a:latin typeface="Arial" panose="020B0604020202020204" pitchFamily="34" charset="0"/>
              <a:ea typeface="Verdana" pitchFamily="34" charset="0"/>
              <a:cs typeface="Arial" panose="020B0604020202020204" pitchFamily="34" charset="0"/>
            </a:endParaRPr>
          </a:p>
        </p:txBody>
      </p:sp>
      <p:sp>
        <p:nvSpPr>
          <p:cNvPr id="3" name="object 3"/>
          <p:cNvSpPr txBox="1"/>
          <p:nvPr/>
        </p:nvSpPr>
        <p:spPr>
          <a:xfrm>
            <a:off x="536574" y="1196752"/>
            <a:ext cx="6411690" cy="359073"/>
          </a:xfrm>
          <a:prstGeom prst="rect">
            <a:avLst/>
          </a:prstGeom>
        </p:spPr>
        <p:txBody>
          <a:bodyPr wrap="square" lIns="0" tIns="0" rIns="0" bIns="0">
            <a:spAutoFit/>
          </a:bodyPr>
          <a:lstStyle/>
          <a:p>
            <a:pPr marL="11397">
              <a:lnSpc>
                <a:spcPts val="2827"/>
              </a:lnSpc>
              <a:tabLst>
                <a:tab pos="4143942" algn="l"/>
              </a:tabLst>
              <a:defRPr/>
            </a:pPr>
            <a:r>
              <a:rPr lang="pt-PT" sz="2300" b="1" dirty="0" smtClean="0">
                <a:latin typeface="Arial"/>
                <a:cs typeface="Arial"/>
              </a:rPr>
              <a:t>Reutilizáveis</a:t>
            </a:r>
            <a:r>
              <a:rPr lang="pt-PT" sz="2300" b="1" dirty="0" smtClean="0">
                <a:latin typeface="Times New Roman"/>
                <a:cs typeface="Times New Roman"/>
              </a:rPr>
              <a:t>	</a:t>
            </a:r>
            <a:r>
              <a:rPr lang="pt-PT" sz="2400" b="1" spc="-31" dirty="0" smtClean="0">
                <a:latin typeface="Arial"/>
                <a:cs typeface="Arial"/>
              </a:rPr>
              <a:t>D</a:t>
            </a:r>
            <a:r>
              <a:rPr lang="pt-PT" sz="2400" b="1" dirty="0" smtClean="0">
                <a:latin typeface="Arial"/>
                <a:cs typeface="Arial"/>
              </a:rPr>
              <a:t>escartáveis</a:t>
            </a:r>
            <a:endParaRPr lang="pt-PT" sz="2400" dirty="0">
              <a:latin typeface="Arial"/>
              <a:cs typeface="Arial"/>
            </a:endParaRPr>
          </a:p>
        </p:txBody>
      </p:sp>
      <p:sp>
        <p:nvSpPr>
          <p:cNvPr id="4" name="object 4"/>
          <p:cNvSpPr txBox="1"/>
          <p:nvPr/>
        </p:nvSpPr>
        <p:spPr>
          <a:xfrm>
            <a:off x="536575" y="1646015"/>
            <a:ext cx="3181350" cy="2915542"/>
          </a:xfrm>
          <a:prstGeom prst="rect">
            <a:avLst/>
          </a:prstGeom>
        </p:spPr>
        <p:txBody>
          <a:bodyPr lIns="0" tIns="0" rIns="0" bIns="0">
            <a:spAutoFit/>
          </a:bodyPr>
          <a:lstStyle>
            <a:lvl1pPr marL="349250" indent="-338138" eaLnBrk="0" hangingPunct="0">
              <a:tabLst>
                <a:tab pos="350838" algn="l"/>
              </a:tabLst>
              <a:defRPr>
                <a:solidFill>
                  <a:schemeClr val="tx1"/>
                </a:solidFill>
                <a:latin typeface="Arial" charset="0"/>
              </a:defRPr>
            </a:lvl1pPr>
            <a:lvl2pPr marL="742950" indent="-285750"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eaLnBrk="1" hangingPunct="1">
              <a:buFont typeface="Arial" charset="0"/>
              <a:buChar char="•"/>
            </a:pPr>
            <a:r>
              <a:rPr lang="pt-PT" altLang="en-US" sz="2300" dirty="0" err="1" smtClean="0">
                <a:cs typeface="Arial" charset="0"/>
              </a:rPr>
              <a:t>Protecção</a:t>
            </a:r>
            <a:r>
              <a:rPr lang="pt-PT" altLang="en-US" sz="2300" dirty="0" smtClean="0">
                <a:cs typeface="Arial" charset="0"/>
              </a:rPr>
              <a:t> facial</a:t>
            </a:r>
          </a:p>
          <a:p>
            <a:pPr eaLnBrk="1" hangingPunct="1">
              <a:spcBef>
                <a:spcPts val="550"/>
              </a:spcBef>
              <a:buSzPct val="98000"/>
              <a:buFont typeface="Arial" charset="0"/>
              <a:buChar char="•"/>
            </a:pPr>
            <a:r>
              <a:rPr lang="pt-PT" altLang="en-US" sz="2400" dirty="0" smtClean="0">
                <a:cs typeface="Arial" charset="0"/>
              </a:rPr>
              <a:t>Óculos</a:t>
            </a:r>
          </a:p>
          <a:p>
            <a:pPr eaLnBrk="1" hangingPunct="1">
              <a:spcBef>
                <a:spcPts val="575"/>
              </a:spcBef>
              <a:buSzPct val="98000"/>
              <a:buFont typeface="Arial" charset="0"/>
              <a:buChar char="•"/>
            </a:pPr>
            <a:r>
              <a:rPr lang="pt-PT" altLang="en-US" sz="2400" dirty="0" smtClean="0">
                <a:cs typeface="Arial" charset="0"/>
              </a:rPr>
              <a:t>Aventais – pesados</a:t>
            </a:r>
          </a:p>
          <a:p>
            <a:pPr eaLnBrk="1" hangingPunct="1">
              <a:spcBef>
                <a:spcPts val="588"/>
              </a:spcBef>
              <a:buFont typeface="Arial" charset="0"/>
              <a:buChar char="•"/>
            </a:pPr>
            <a:r>
              <a:rPr lang="pt-PT" altLang="en-US" sz="2300" dirty="0" smtClean="0">
                <a:cs typeface="Arial" charset="0"/>
              </a:rPr>
              <a:t>Botas de borracha</a:t>
            </a:r>
            <a:endParaRPr lang="pt-PT" altLang="en-US" sz="2300" dirty="0" smtClean="0">
              <a:cs typeface="Arial" charset="0"/>
            </a:endParaRPr>
          </a:p>
          <a:p>
            <a:pPr eaLnBrk="1" hangingPunct="1">
              <a:lnSpc>
                <a:spcPct val="101000"/>
              </a:lnSpc>
              <a:spcBef>
                <a:spcPts val="588"/>
              </a:spcBef>
              <a:buFont typeface="Arial" charset="0"/>
              <a:buChar char="•"/>
            </a:pPr>
            <a:r>
              <a:rPr lang="pt-PT" altLang="en-US" sz="2300" dirty="0" smtClean="0">
                <a:cs typeface="Arial" charset="0"/>
              </a:rPr>
              <a:t>Batas que podem ser lavadas</a:t>
            </a:r>
          </a:p>
          <a:p>
            <a:pPr eaLnBrk="1" hangingPunct="1">
              <a:spcBef>
                <a:spcPts val="550"/>
              </a:spcBef>
              <a:buSzPct val="98000"/>
              <a:buFont typeface="Arial" charset="0"/>
              <a:buChar char="•"/>
            </a:pPr>
            <a:r>
              <a:rPr lang="pt-PT" altLang="en-US" sz="2400" dirty="0" smtClean="0">
                <a:cs typeface="Arial" charset="0"/>
              </a:rPr>
              <a:t>Uniformes</a:t>
            </a:r>
            <a:endParaRPr lang="pt-PT" altLang="en-US" sz="2400" dirty="0">
              <a:cs typeface="Arial" charset="0"/>
            </a:endParaRPr>
          </a:p>
        </p:txBody>
      </p:sp>
      <p:sp>
        <p:nvSpPr>
          <p:cNvPr id="5" name="object 5"/>
          <p:cNvSpPr txBox="1"/>
          <p:nvPr/>
        </p:nvSpPr>
        <p:spPr>
          <a:xfrm>
            <a:off x="536575" y="4797152"/>
            <a:ext cx="3632200" cy="1407693"/>
          </a:xfrm>
          <a:prstGeom prst="rect">
            <a:avLst/>
          </a:prstGeom>
        </p:spPr>
        <p:txBody>
          <a:bodyPr lIns="0" tIns="0" rIns="0" bIns="0">
            <a:spAutoFit/>
          </a:bodyPr>
          <a:lstStyle>
            <a:lvl1pPr marL="11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1000"/>
              </a:lnSpc>
            </a:pPr>
            <a:r>
              <a:rPr lang="pt-PT" altLang="en-US" sz="2300" dirty="0" smtClean="0">
                <a:cs typeface="Arial" charset="0"/>
              </a:rPr>
              <a:t>Separar em </a:t>
            </a:r>
            <a:r>
              <a:rPr lang="pt-PT" altLang="en-US" sz="2300" dirty="0" smtClean="0">
                <a:cs typeface="Arial" charset="0"/>
              </a:rPr>
              <a:t>recipientes, </a:t>
            </a:r>
            <a:r>
              <a:rPr lang="pt-PT" altLang="en-US" sz="2300" dirty="0" smtClean="0">
                <a:cs typeface="Arial" charset="0"/>
              </a:rPr>
              <a:t>para serem lavados e </a:t>
            </a:r>
            <a:r>
              <a:rPr lang="pt-PT" altLang="en-US" sz="2300" dirty="0" err="1" smtClean="0">
                <a:cs typeface="Arial" charset="0"/>
              </a:rPr>
              <a:t>desinfectados</a:t>
            </a:r>
            <a:r>
              <a:rPr lang="pt-PT" altLang="en-US" sz="2300" dirty="0" smtClean="0">
                <a:cs typeface="Arial" charset="0"/>
              </a:rPr>
              <a:t> com uma solução de cloro</a:t>
            </a:r>
            <a:endParaRPr lang="pt-PT" altLang="en-US" sz="2400" dirty="0">
              <a:cs typeface="Arial" charset="0"/>
            </a:endParaRPr>
          </a:p>
        </p:txBody>
      </p:sp>
      <p:sp>
        <p:nvSpPr>
          <p:cNvPr id="6" name="object 6"/>
          <p:cNvSpPr txBox="1"/>
          <p:nvPr/>
        </p:nvSpPr>
        <p:spPr>
          <a:xfrm>
            <a:off x="4724400" y="1646015"/>
            <a:ext cx="2835275" cy="3170099"/>
          </a:xfrm>
          <a:prstGeom prst="rect">
            <a:avLst/>
          </a:prstGeom>
        </p:spPr>
        <p:txBody>
          <a:bodyPr lIns="0" tIns="0" rIns="0" bIns="0">
            <a:spAutoFit/>
          </a:bodyPr>
          <a:lstStyle/>
          <a:p>
            <a:pPr marL="350457" indent="-339060">
              <a:buFont typeface="Arial"/>
              <a:buChar char="•"/>
              <a:tabLst>
                <a:tab pos="351027" algn="l"/>
              </a:tabLst>
              <a:defRPr/>
            </a:pPr>
            <a:r>
              <a:rPr lang="pt-PT" sz="2300" spc="22" dirty="0" smtClean="0">
                <a:latin typeface="Arial"/>
                <a:cs typeface="Arial"/>
              </a:rPr>
              <a:t>Luvas</a:t>
            </a:r>
            <a:endParaRPr lang="pt-PT" sz="2300" dirty="0" smtClean="0">
              <a:latin typeface="Arial"/>
              <a:cs typeface="Arial"/>
            </a:endParaRPr>
          </a:p>
          <a:p>
            <a:pPr marL="350457" indent="-339060">
              <a:spcBef>
                <a:spcPts val="556"/>
              </a:spcBef>
              <a:buSzPct val="98113"/>
              <a:buFont typeface="Arial"/>
              <a:buChar char="•"/>
              <a:tabLst>
                <a:tab pos="351027" algn="l"/>
              </a:tabLst>
              <a:defRPr/>
            </a:pPr>
            <a:r>
              <a:rPr lang="pt-PT" sz="2400" spc="-31" dirty="0" smtClean="0">
                <a:latin typeface="Arial"/>
                <a:cs typeface="Arial"/>
              </a:rPr>
              <a:t>Batas descartáveis</a:t>
            </a:r>
            <a:endParaRPr lang="pt-PT" sz="2400" dirty="0" smtClean="0">
              <a:latin typeface="Arial"/>
              <a:cs typeface="Arial"/>
            </a:endParaRPr>
          </a:p>
          <a:p>
            <a:pPr marL="350457" indent="-339060">
              <a:spcBef>
                <a:spcPts val="615"/>
              </a:spcBef>
              <a:buFont typeface="Arial"/>
              <a:buChar char="•"/>
              <a:tabLst>
                <a:tab pos="351027" algn="l"/>
              </a:tabLst>
              <a:defRPr/>
            </a:pPr>
            <a:r>
              <a:rPr lang="pt-PT" sz="2300" dirty="0" smtClean="0">
                <a:latin typeface="Arial"/>
                <a:cs typeface="Arial"/>
              </a:rPr>
              <a:t>Máscaras</a:t>
            </a:r>
          </a:p>
          <a:p>
            <a:pPr marL="350457" indent="-339060">
              <a:spcBef>
                <a:spcPts val="601"/>
              </a:spcBef>
              <a:buFont typeface="Arial"/>
              <a:buChar char="•"/>
              <a:tabLst>
                <a:tab pos="351027" algn="l"/>
              </a:tabLst>
              <a:defRPr/>
            </a:pPr>
            <a:r>
              <a:rPr lang="pt-PT" sz="2300" spc="4" dirty="0" err="1" smtClean="0">
                <a:latin typeface="Arial"/>
                <a:cs typeface="Arial"/>
              </a:rPr>
              <a:t>Protectores</a:t>
            </a:r>
            <a:r>
              <a:rPr lang="pt-PT" sz="2300" spc="4" dirty="0" smtClean="0">
                <a:latin typeface="Arial"/>
                <a:cs typeface="Arial"/>
              </a:rPr>
              <a:t> de sapatos</a:t>
            </a:r>
            <a:endParaRPr lang="pt-PT" sz="2300" spc="9" dirty="0" smtClean="0">
              <a:latin typeface="Arial"/>
              <a:cs typeface="Arial"/>
            </a:endParaRPr>
          </a:p>
          <a:p>
            <a:pPr marL="350457" indent="-339060">
              <a:spcBef>
                <a:spcPts val="601"/>
              </a:spcBef>
              <a:buFont typeface="Arial"/>
              <a:buChar char="•"/>
              <a:tabLst>
                <a:tab pos="351027" algn="l"/>
              </a:tabLst>
              <a:defRPr/>
            </a:pPr>
            <a:r>
              <a:rPr lang="pt-PT" sz="2300" spc="9" dirty="0" smtClean="0">
                <a:latin typeface="Arial"/>
                <a:cs typeface="Arial"/>
              </a:rPr>
              <a:t>Aventais de uso único</a:t>
            </a:r>
            <a:endParaRPr lang="pt-PT" sz="2300" dirty="0">
              <a:latin typeface="Arial"/>
              <a:cs typeface="Arial"/>
            </a:endParaRPr>
          </a:p>
        </p:txBody>
      </p:sp>
    </p:spTree>
    <p:extLst>
      <p:ext uri="{BB962C8B-B14F-4D97-AF65-F5344CB8AC3E}">
        <p14:creationId xmlns:p14="http://schemas.microsoft.com/office/powerpoint/2010/main" val="1226366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74788"/>
            <a:ext cx="81041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091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0375"/>
            <a:ext cx="43465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260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3425"/>
            <a:ext cx="8419389" cy="916183"/>
          </a:xfrm>
        </p:spPr>
        <p:txBody>
          <a:bodyPr wrap="square" lIns="0" tIns="307945" rIns="0" bIns="0" rtlCol="0">
            <a:spAutoFit/>
          </a:bodyPr>
          <a:lstStyle/>
          <a:p>
            <a:pPr marL="714591" algn="l">
              <a:lnSpc>
                <a:spcPts val="5178"/>
              </a:lnSpc>
              <a:defRPr/>
            </a:pPr>
            <a:r>
              <a:rPr lang="pt-PT" sz="36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Como apresentar alguém ao EPP</a:t>
            </a:r>
            <a:endParaRPr lang="pt-PT" sz="36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sp>
        <p:nvSpPr>
          <p:cNvPr id="3" name="object 3"/>
          <p:cNvSpPr txBox="1"/>
          <p:nvPr/>
        </p:nvSpPr>
        <p:spPr>
          <a:xfrm>
            <a:off x="536575" y="1689100"/>
            <a:ext cx="7069138" cy="2366161"/>
          </a:xfrm>
          <a:prstGeom prst="rect">
            <a:avLst/>
          </a:prstGeom>
        </p:spPr>
        <p:txBody>
          <a:bodyPr lIns="0" tIns="0" rIns="0" bIns="0">
            <a:spAutoFit/>
          </a:bodyPr>
          <a:lstStyle>
            <a:lvl1pPr marL="349250" indent="-338138" eaLnBrk="0" hangingPunct="0">
              <a:tabLst>
                <a:tab pos="350838" algn="l"/>
              </a:tabLst>
              <a:defRPr>
                <a:solidFill>
                  <a:schemeClr val="tx1"/>
                </a:solidFill>
                <a:latin typeface="Arial" charset="0"/>
              </a:defRPr>
            </a:lvl1pPr>
            <a:lvl2pPr marL="742950" indent="-285750" eaLnBrk="0" hangingPunct="0">
              <a:tabLst>
                <a:tab pos="350838" algn="l"/>
              </a:tabLst>
              <a:defRPr>
                <a:solidFill>
                  <a:schemeClr val="tx1"/>
                </a:solidFill>
                <a:latin typeface="Arial" charset="0"/>
              </a:defRPr>
            </a:lvl2pPr>
            <a:lvl3pPr marL="1143000" indent="-2286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marL="468312" indent="-457200" eaLnBrk="1" hangingPunct="1">
              <a:lnSpc>
                <a:spcPct val="101000"/>
              </a:lnSpc>
              <a:buFont typeface="Arial" panose="020B0604020202020204" pitchFamily="34" charset="0"/>
              <a:buChar char="•"/>
            </a:pPr>
            <a:r>
              <a:rPr lang="pt-PT" altLang="en-US" sz="3100" dirty="0" smtClean="0">
                <a:latin typeface="Arial" panose="020B0604020202020204" pitchFamily="34" charset="0"/>
                <a:cs typeface="Arial" panose="020B0604020202020204" pitchFamily="34" charset="0"/>
              </a:rPr>
              <a:t>Junte um novo enfermeiro ou médico com um experiente.</a:t>
            </a:r>
          </a:p>
          <a:p>
            <a:pPr marL="468312" indent="-457200" eaLnBrk="1" hangingPunct="1">
              <a:lnSpc>
                <a:spcPct val="101000"/>
              </a:lnSpc>
              <a:buFont typeface="Arial" panose="020B0604020202020204" pitchFamily="34" charset="0"/>
              <a:buChar char="•"/>
            </a:pPr>
            <a:endParaRPr lang="pt-PT" altLang="en-US" sz="3100" dirty="0" smtClean="0">
              <a:latin typeface="Arial" panose="020B0604020202020204" pitchFamily="34" charset="0"/>
              <a:cs typeface="Arial" panose="020B0604020202020204" pitchFamily="34" charset="0"/>
            </a:endParaRPr>
          </a:p>
          <a:p>
            <a:pPr marL="468312" indent="-457200" eaLnBrk="1" hangingPunct="1">
              <a:spcBef>
                <a:spcPts val="700"/>
              </a:spcBef>
              <a:buFont typeface="Arial" panose="020B0604020202020204" pitchFamily="34" charset="0"/>
              <a:buChar char="•"/>
            </a:pPr>
            <a:r>
              <a:rPr lang="pt-PT" altLang="en-US" sz="2700" dirty="0" smtClean="0">
                <a:latin typeface="Arial" panose="020B0604020202020204" pitchFamily="34" charset="0"/>
                <a:cs typeface="Arial" panose="020B0604020202020204" pitchFamily="34" charset="0"/>
              </a:rPr>
              <a:t>Coloque o EPP, ande pelo centro de tratamentos, retire o EPP, peça feedback. </a:t>
            </a:r>
            <a:endParaRPr lang="pt-PT" alt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71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688" y="312451"/>
            <a:ext cx="7143750" cy="584775"/>
          </a:xfrm>
        </p:spPr>
        <p:txBody>
          <a:bodyPr lIns="0" tIns="0" rIns="0" bIns="0">
            <a:spAutoFit/>
          </a:bodyPr>
          <a:lstStyle/>
          <a:p>
            <a:pPr marL="3338513" indent="-3328988">
              <a:lnSpc>
                <a:spcPts val="5213"/>
              </a:lnSpc>
            </a:pPr>
            <a:r>
              <a:rPr lang="pt-PT" altLang="en-US" sz="2900" b="1" dirty="0" smtClean="0">
                <a:solidFill>
                  <a:schemeClr val="tx1"/>
                </a:solidFill>
                <a:effectLst>
                  <a:outerShdw blurRad="38100" dist="38100" dir="2700000" algn="tl">
                    <a:srgbClr val="C0C0C0"/>
                  </a:outerShdw>
                </a:effectLst>
                <a:latin typeface="+mn-lt"/>
                <a:ea typeface="Verdana" pitchFamily="34" charset="0"/>
                <a:cs typeface="Verdana" pitchFamily="34" charset="0"/>
              </a:rPr>
              <a:t>A eficácia do EPP depende de:</a:t>
            </a:r>
          </a:p>
        </p:txBody>
      </p:sp>
      <p:sp>
        <p:nvSpPr>
          <p:cNvPr id="3" name="object 3"/>
          <p:cNvSpPr txBox="1"/>
          <p:nvPr/>
        </p:nvSpPr>
        <p:spPr>
          <a:xfrm>
            <a:off x="536575" y="1692275"/>
            <a:ext cx="5834063" cy="4224233"/>
          </a:xfrm>
          <a:prstGeom prst="rect">
            <a:avLst/>
          </a:prstGeom>
        </p:spPr>
        <p:txBody>
          <a:bodyPr lIns="0" tIns="0" rIns="0" bIns="0">
            <a:spAutoFit/>
          </a:bodyPr>
          <a:lstStyle/>
          <a:p>
            <a:pPr marL="350457" indent="-339060">
              <a:buFont typeface="Arial"/>
              <a:buChar char="•"/>
              <a:tabLst>
                <a:tab pos="351027" algn="l"/>
              </a:tabLst>
              <a:defRPr/>
            </a:pPr>
            <a:r>
              <a:rPr lang="pt-PT" sz="3100" spc="4" dirty="0" smtClean="0">
                <a:cs typeface="Arial"/>
              </a:rPr>
              <a:t>abastecimentos adequados e regulares</a:t>
            </a:r>
            <a:endParaRPr sz="3100" dirty="0">
              <a:cs typeface="Arial"/>
            </a:endParaRPr>
          </a:p>
          <a:p>
            <a:pPr marL="350457" indent="-339060">
              <a:spcBef>
                <a:spcPts val="772"/>
              </a:spcBef>
              <a:buFont typeface="Arial"/>
              <a:buChar char="•"/>
              <a:tabLst>
                <a:tab pos="351027" algn="l"/>
              </a:tabLst>
              <a:defRPr/>
            </a:pPr>
            <a:r>
              <a:rPr lang="pt-PT" sz="3100" spc="4" dirty="0" smtClean="0">
                <a:cs typeface="Arial"/>
              </a:rPr>
              <a:t>formação adequada do pessoal</a:t>
            </a:r>
            <a:endParaRPr sz="3100" dirty="0">
              <a:cs typeface="Arial"/>
            </a:endParaRPr>
          </a:p>
          <a:p>
            <a:pPr marL="350457" indent="-339060">
              <a:spcBef>
                <a:spcPts val="776"/>
              </a:spcBef>
              <a:buFont typeface="Arial"/>
              <a:buChar char="•"/>
              <a:tabLst>
                <a:tab pos="351027" algn="l"/>
              </a:tabLst>
              <a:defRPr/>
            </a:pPr>
            <a:r>
              <a:rPr lang="pt-PT" sz="3100" spc="4" dirty="0" smtClean="0">
                <a:cs typeface="Arial"/>
              </a:rPr>
              <a:t>higiene das mãos apropriada</a:t>
            </a:r>
            <a:endParaRPr sz="3100" dirty="0">
              <a:cs typeface="Arial"/>
            </a:endParaRPr>
          </a:p>
          <a:p>
            <a:pPr marL="350457" indent="-339060">
              <a:spcBef>
                <a:spcPts val="772"/>
              </a:spcBef>
              <a:buFont typeface="Arial"/>
              <a:buChar char="•"/>
              <a:tabLst>
                <a:tab pos="351027" algn="l"/>
              </a:tabLst>
              <a:defRPr/>
            </a:pPr>
            <a:r>
              <a:rPr lang="pt-PT" sz="3100" spc="4" dirty="0" smtClean="0">
                <a:cs typeface="Arial"/>
              </a:rPr>
              <a:t>comportamento humano apropriado</a:t>
            </a:r>
            <a:endParaRPr sz="3100" dirty="0">
              <a:cs typeface="Arial"/>
            </a:endParaRPr>
          </a:p>
          <a:p>
            <a:pPr marL="350457" indent="-339060">
              <a:lnSpc>
                <a:spcPts val="3742"/>
              </a:lnSpc>
              <a:spcBef>
                <a:spcPts val="776"/>
              </a:spcBef>
              <a:buFont typeface="Arial"/>
              <a:buChar char="•"/>
              <a:tabLst>
                <a:tab pos="351027" algn="l"/>
              </a:tabLst>
              <a:defRPr/>
            </a:pPr>
            <a:r>
              <a:rPr lang="pt-PT" sz="3100" spc="9" dirty="0" smtClean="0">
                <a:cs typeface="Arial"/>
              </a:rPr>
              <a:t>supervisão e apoio cuidadosos</a:t>
            </a:r>
            <a:endParaRPr sz="3100" dirty="0">
              <a:cs typeface="Arial"/>
            </a:endParaRPr>
          </a:p>
        </p:txBody>
      </p:sp>
      <p:sp>
        <p:nvSpPr>
          <p:cNvPr id="6" name="object 6"/>
          <p:cNvSpPr txBox="1"/>
          <p:nvPr/>
        </p:nvSpPr>
        <p:spPr>
          <a:xfrm>
            <a:off x="1619672" y="4653136"/>
            <a:ext cx="6710436" cy="646331"/>
          </a:xfrm>
          <a:prstGeom prst="rect">
            <a:avLst/>
          </a:prstGeom>
        </p:spPr>
        <p:txBody>
          <a:bodyPr wrap="square" lIns="0" tIns="0" rIns="0" bIns="0">
            <a:spAutoFit/>
          </a:bodyPr>
          <a:lstStyle>
            <a:lvl1pPr marL="19050" indent="-79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altLang="en-US" sz="2100" b="1" dirty="0" smtClean="0">
                <a:latin typeface="+mn-lt"/>
                <a:cs typeface="Arial" charset="0"/>
              </a:rPr>
              <a:t>Evite tocar nos olhos, boca ou cara com as mãos –  com luvas ou sem luvas. </a:t>
            </a:r>
            <a:endParaRPr lang="pt-PT" altLang="en-US" sz="2100" dirty="0">
              <a:latin typeface="+mn-lt"/>
              <a:cs typeface="Arial" charset="0"/>
            </a:endParaRPr>
          </a:p>
        </p:txBody>
      </p:sp>
    </p:spTree>
    <p:extLst>
      <p:ext uri="{BB962C8B-B14F-4D97-AF65-F5344CB8AC3E}">
        <p14:creationId xmlns:p14="http://schemas.microsoft.com/office/powerpoint/2010/main" val="3987329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36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Para acabar…</a:t>
            </a:r>
            <a:endParaRPr lang="pt-PT" sz="3600" b="1" dirty="0">
              <a:solidFill>
                <a:schemeClr val="tx1"/>
              </a:solidFill>
              <a:effectLst>
                <a:outerShdw blurRad="38100" dist="38100" dir="2700000" algn="tl">
                  <a:srgbClr val="000000">
                    <a:alpha val="43137"/>
                  </a:srgbClr>
                </a:outerShdw>
              </a:effectLst>
              <a:latin typeface="+mn-lt"/>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a:buNone/>
            </a:pPr>
            <a:endParaRPr lang="en-US" b="1" i="1" dirty="0" smtClean="0"/>
          </a:p>
          <a:p>
            <a:pPr>
              <a:buNone/>
            </a:pPr>
            <a:endParaRPr lang="en-US" b="1" i="1" dirty="0"/>
          </a:p>
          <a:p>
            <a:pPr algn="ctr">
              <a:buNone/>
            </a:pPr>
            <a:r>
              <a:rPr lang="pt-PT" b="1" i="1" dirty="0" smtClean="0"/>
              <a:t>“Nenhuma </a:t>
            </a:r>
            <a:r>
              <a:rPr lang="pt-PT" b="1" i="1" dirty="0" smtClean="0"/>
              <a:t>unidade de </a:t>
            </a:r>
            <a:r>
              <a:rPr lang="pt-PT" b="1" i="1" dirty="0" smtClean="0"/>
              <a:t>saúde é uma Ilha, todos aprendemos uns com os outros”</a:t>
            </a:r>
          </a:p>
          <a:p>
            <a:pPr>
              <a:buNone/>
            </a:pPr>
            <a:endParaRPr lang="pt-PT" b="1" dirty="0" smtClean="0"/>
          </a:p>
          <a:p>
            <a:pPr algn="ctr">
              <a:buNone/>
            </a:pPr>
            <a:r>
              <a:rPr lang="pt-PT" sz="3600" b="1" dirty="0" smtClean="0">
                <a:effectLst>
                  <a:outerShdw blurRad="38100" dist="38100" dir="2700000" algn="tl">
                    <a:srgbClr val="000000">
                      <a:alpha val="43137"/>
                    </a:srgbClr>
                  </a:outerShdw>
                </a:effectLst>
                <a:ea typeface="Verdana" pitchFamily="34" charset="0"/>
                <a:cs typeface="Verdana" pitchFamily="34" charset="0"/>
              </a:rPr>
              <a:t>MUITO OBRIGADO! </a:t>
            </a:r>
          </a:p>
          <a:p>
            <a:endParaRPr lang="en-US" dirty="0"/>
          </a:p>
        </p:txBody>
      </p:sp>
    </p:spTree>
    <p:extLst>
      <p:ext uri="{BB962C8B-B14F-4D97-AF65-F5344CB8AC3E}">
        <p14:creationId xmlns:p14="http://schemas.microsoft.com/office/powerpoint/2010/main" val="347293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582341"/>
            <a:ext cx="8001056" cy="3693319"/>
          </a:xfrm>
          <a:prstGeom prst="rect">
            <a:avLst/>
          </a:prstGeom>
        </p:spPr>
        <p:txBody>
          <a:bodyPr wrap="square">
            <a:spAutoFit/>
          </a:bodyPr>
          <a:lstStyle/>
          <a:p>
            <a:pPr marL="285750" indent="-285750" algn="just">
              <a:buFont typeface="Arial" panose="020B0604020202020204" pitchFamily="34" charset="0"/>
              <a:buChar char="•"/>
            </a:pPr>
            <a:r>
              <a:rPr lang="pt-PT" sz="2400" dirty="0" smtClean="0"/>
              <a:t>Não utilizar unhas artificiais ou diluentes quando houver contacto </a:t>
            </a:r>
            <a:r>
              <a:rPr lang="pt-PT" sz="2400" dirty="0" err="1" smtClean="0"/>
              <a:t>directo</a:t>
            </a:r>
            <a:r>
              <a:rPr lang="pt-PT" sz="2400" dirty="0" smtClean="0"/>
              <a:t> com os doentes.</a:t>
            </a:r>
          </a:p>
          <a:p>
            <a:pPr marL="285750" indent="-285750" algn="just">
              <a:buFont typeface="Arial" panose="020B0604020202020204" pitchFamily="34" charset="0"/>
              <a:buChar char="•"/>
            </a:pPr>
            <a:r>
              <a:rPr lang="pt-PT" sz="2400" dirty="0" smtClean="0"/>
              <a:t>Manter as unhas naturais curtas (pontas com menos de 0,5 cm). </a:t>
            </a:r>
          </a:p>
          <a:p>
            <a:pPr marL="285750" indent="-285750" algn="just">
              <a:buFont typeface="Arial" panose="020B0604020202020204" pitchFamily="34" charset="0"/>
              <a:buChar char="•"/>
            </a:pPr>
            <a:r>
              <a:rPr lang="pt-PT" sz="2400" dirty="0" smtClean="0"/>
              <a:t>Manter uma pele saudável. </a:t>
            </a:r>
          </a:p>
          <a:p>
            <a:pPr marL="285750" indent="-285750" algn="just">
              <a:buFont typeface="Arial" panose="020B0604020202020204" pitchFamily="34" charset="0"/>
              <a:buChar char="•"/>
            </a:pPr>
            <a:r>
              <a:rPr lang="pt-PT" sz="2400" dirty="0" smtClean="0"/>
              <a:t>Evitar utilizar anéis, um relógio de pulso ou pulseiras.</a:t>
            </a:r>
          </a:p>
          <a:p>
            <a:pPr marL="285750" indent="-285750" algn="just">
              <a:buFont typeface="Arial" panose="020B0604020202020204" pitchFamily="34" charset="0"/>
              <a:buChar char="•"/>
            </a:pPr>
            <a:r>
              <a:rPr lang="pt-PT" sz="2400" dirty="0" smtClean="0"/>
              <a:t>Assegurar que as mãos estão secas antes de iniciar qualquer </a:t>
            </a:r>
            <a:r>
              <a:rPr lang="pt-PT" sz="2400" dirty="0" err="1" smtClean="0"/>
              <a:t>actividade</a:t>
            </a:r>
            <a:r>
              <a:rPr lang="pt-PT" sz="2400" dirty="0" smtClean="0"/>
              <a:t>. </a:t>
            </a:r>
          </a:p>
          <a:p>
            <a:pPr marL="285750" indent="-285750" algn="just">
              <a:buFont typeface="Arial" panose="020B0604020202020204" pitchFamily="34" charset="0"/>
              <a:buChar char="•"/>
            </a:pPr>
            <a:r>
              <a:rPr lang="pt-PT" sz="2400" dirty="0" smtClean="0"/>
              <a:t>Secar as mãos com toalhas </a:t>
            </a:r>
            <a:r>
              <a:rPr lang="pt-PT" sz="2400" dirty="0" smtClean="0"/>
              <a:t>descartáveis. </a:t>
            </a:r>
            <a:endParaRPr lang="pt-PT" sz="2400" dirty="0" smtClean="0"/>
          </a:p>
          <a:p>
            <a:endParaRPr lang="en-US" dirty="0"/>
          </a:p>
        </p:txBody>
      </p:sp>
      <p:sp>
        <p:nvSpPr>
          <p:cNvPr id="4" name="TextBox 3"/>
          <p:cNvSpPr txBox="1"/>
          <p:nvPr/>
        </p:nvSpPr>
        <p:spPr>
          <a:xfrm>
            <a:off x="-468560" y="548680"/>
            <a:ext cx="10294806" cy="707886"/>
          </a:xfrm>
          <a:prstGeom prst="rect">
            <a:avLst/>
          </a:prstGeom>
          <a:noFill/>
        </p:spPr>
        <p:txBody>
          <a:bodyPr wrap="square" rtlCol="0">
            <a:spAutoFit/>
          </a:bodyPr>
          <a:lstStyle/>
          <a:p>
            <a:r>
              <a:rPr lang="en-US" altLang="en-US" sz="2000" b="1" dirty="0" smtClean="0">
                <a:effectLst>
                  <a:outerShdw blurRad="38100" dist="38100" dir="2700000" algn="tl">
                    <a:srgbClr val="000000">
                      <a:alpha val="43137"/>
                    </a:srgbClr>
                  </a:outerShdw>
                </a:effectLst>
                <a:ea typeface="Verdana" pitchFamily="34" charset="0"/>
                <a:cs typeface="Verdana" pitchFamily="34" charset="0"/>
              </a:rPr>
              <a:t>       </a:t>
            </a:r>
            <a:r>
              <a:rPr lang="pt-PT" altLang="en-US" sz="2000" b="1" dirty="0" smtClean="0">
                <a:effectLst>
                  <a:outerShdw blurRad="38100" dist="38100" dir="2700000" algn="tl">
                    <a:srgbClr val="000000">
                      <a:alpha val="43137"/>
                    </a:srgbClr>
                  </a:outerShdw>
                </a:effectLst>
                <a:ea typeface="Verdana" pitchFamily="34" charset="0"/>
                <a:cs typeface="Verdana" pitchFamily="34" charset="0"/>
              </a:rPr>
              <a:t>Higiene das mãos: Precauções convencionais – a toda a hora, para todos os doentes</a:t>
            </a:r>
            <a:endParaRPr lang="pt-PT" altLang="en-US" sz="2000" b="1" dirty="0">
              <a:effectLst>
                <a:outerShdw blurRad="38100" dist="38100" dir="2700000" algn="tl">
                  <a:srgbClr val="000000">
                    <a:alpha val="43137"/>
                  </a:srgbClr>
                </a:outerShdw>
              </a:effectLs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5496" y="1"/>
            <a:ext cx="8822784" cy="1138773"/>
          </a:xfrm>
          <a:noFill/>
        </p:spPr>
        <p:txBody>
          <a:bodyPr wrap="square">
            <a:spAutoFit/>
          </a:bodyPr>
          <a:lstStyle/>
          <a:p>
            <a:pPr eaLnBrk="1" hangingPunct="1"/>
            <a:r>
              <a:rPr lang="en-US" sz="4000" b="1" dirty="0" smtClean="0">
                <a:solidFill>
                  <a:schemeClr val="tx1"/>
                </a:solidFill>
                <a:latin typeface="+mn-lt"/>
              </a:rPr>
              <a:t> </a:t>
            </a:r>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Higiene das mãos: as medidas mais importantes para evitar </a:t>
            </a:r>
            <a:r>
              <a:rPr lang="pt-PT" altLang="en-US" sz="2800" b="1" dirty="0" err="1"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infecções</a:t>
            </a:r>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Verdana" pitchFamily="34" charset="0"/>
              </a:rPr>
              <a:t>! </a:t>
            </a:r>
          </a:p>
        </p:txBody>
      </p:sp>
      <p:sp>
        <p:nvSpPr>
          <p:cNvPr id="6147" name="Rectangle 54"/>
          <p:cNvSpPr>
            <a:spLocks noGrp="1" noChangeArrowheads="1"/>
          </p:cNvSpPr>
          <p:nvPr>
            <p:ph idx="1"/>
          </p:nvPr>
        </p:nvSpPr>
        <p:spPr>
          <a:xfrm>
            <a:off x="133350" y="4643447"/>
            <a:ext cx="8686800" cy="1357321"/>
          </a:xfrm>
        </p:spPr>
        <p:txBody>
          <a:bodyPr>
            <a:normAutofit fontScale="85000" lnSpcReduction="20000"/>
          </a:bodyPr>
          <a:lstStyle/>
          <a:p>
            <a:pPr eaLnBrk="1" hangingPunct="1"/>
            <a:r>
              <a:rPr lang="pt-PT" sz="2800" dirty="0" smtClean="0"/>
              <a:t>Antes e após o contacto com um doente ou ambiente circundante</a:t>
            </a:r>
          </a:p>
          <a:p>
            <a:pPr eaLnBrk="1" hangingPunct="1"/>
            <a:r>
              <a:rPr lang="pt-PT" sz="2800" dirty="0" smtClean="0"/>
              <a:t>Lavar com sabão e água ou utilizar um </a:t>
            </a:r>
            <a:r>
              <a:rPr lang="pt-PT" sz="2800" dirty="0" err="1" smtClean="0"/>
              <a:t>desinfectante</a:t>
            </a:r>
            <a:r>
              <a:rPr lang="pt-PT" sz="2800" dirty="0" smtClean="0"/>
              <a:t> à base de álcool</a:t>
            </a:r>
          </a:p>
        </p:txBody>
      </p:sp>
      <p:pic>
        <p:nvPicPr>
          <p:cNvPr id="6148" name="Picture 11" descr="HemoFeverHCControlWHO04_25_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02" y="1214422"/>
            <a:ext cx="2973388"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78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63373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 Box 5"/>
          <p:cNvSpPr txBox="1">
            <a:spLocks noChangeArrowheads="1"/>
          </p:cNvSpPr>
          <p:nvPr/>
        </p:nvSpPr>
        <p:spPr bwMode="auto">
          <a:xfrm>
            <a:off x="3059116" y="836612"/>
            <a:ext cx="2789866" cy="369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042988">
              <a:defRPr sz="1700">
                <a:solidFill>
                  <a:schemeClr val="tx1"/>
                </a:solidFill>
                <a:latin typeface="Times New Roman" pitchFamily="18" charset="0"/>
                <a:cs typeface="Arial" charset="0"/>
              </a:defRPr>
            </a:lvl1pPr>
            <a:lvl2pPr marL="742950" indent="-285750" defTabSz="1042988">
              <a:defRPr sz="1700">
                <a:solidFill>
                  <a:schemeClr val="tx1"/>
                </a:solidFill>
                <a:latin typeface="Times New Roman" pitchFamily="18" charset="0"/>
                <a:cs typeface="Arial" charset="0"/>
              </a:defRPr>
            </a:lvl2pPr>
            <a:lvl3pPr marL="1143000" indent="-228600" defTabSz="1042988">
              <a:defRPr sz="1700">
                <a:solidFill>
                  <a:schemeClr val="tx1"/>
                </a:solidFill>
                <a:latin typeface="Times New Roman" pitchFamily="18" charset="0"/>
                <a:cs typeface="Arial" charset="0"/>
              </a:defRPr>
            </a:lvl3pPr>
            <a:lvl4pPr marL="1600200" indent="-228600" defTabSz="1042988">
              <a:defRPr sz="1700">
                <a:solidFill>
                  <a:schemeClr val="tx1"/>
                </a:solidFill>
                <a:latin typeface="Times New Roman" pitchFamily="18" charset="0"/>
                <a:cs typeface="Arial" charset="0"/>
              </a:defRPr>
            </a:lvl4pPr>
            <a:lvl5pPr marL="2057400" indent="-228600" defTabSz="1042988">
              <a:defRPr sz="1700">
                <a:solidFill>
                  <a:schemeClr val="tx1"/>
                </a:solidFill>
                <a:latin typeface="Times New Roman" pitchFamily="18" charset="0"/>
                <a:cs typeface="Arial" charset="0"/>
              </a:defRPr>
            </a:lvl5pPr>
            <a:lvl6pPr marL="2514600" indent="-228600" defTabSz="1042988" eaLnBrk="0" fontAlgn="base" hangingPunct="0">
              <a:spcBef>
                <a:spcPct val="0"/>
              </a:spcBef>
              <a:spcAft>
                <a:spcPct val="0"/>
              </a:spcAft>
              <a:defRPr sz="1700">
                <a:solidFill>
                  <a:schemeClr val="tx1"/>
                </a:solidFill>
                <a:latin typeface="Times New Roman" pitchFamily="18" charset="0"/>
                <a:cs typeface="Arial" charset="0"/>
              </a:defRPr>
            </a:lvl6pPr>
            <a:lvl7pPr marL="2971800" indent="-228600" defTabSz="1042988" eaLnBrk="0" fontAlgn="base" hangingPunct="0">
              <a:spcBef>
                <a:spcPct val="0"/>
              </a:spcBef>
              <a:spcAft>
                <a:spcPct val="0"/>
              </a:spcAft>
              <a:defRPr sz="1700">
                <a:solidFill>
                  <a:schemeClr val="tx1"/>
                </a:solidFill>
                <a:latin typeface="Times New Roman" pitchFamily="18" charset="0"/>
                <a:cs typeface="Arial" charset="0"/>
              </a:defRPr>
            </a:lvl7pPr>
            <a:lvl8pPr marL="3429000" indent="-228600" defTabSz="1042988" eaLnBrk="0" fontAlgn="base" hangingPunct="0">
              <a:spcBef>
                <a:spcPct val="0"/>
              </a:spcBef>
              <a:spcAft>
                <a:spcPct val="0"/>
              </a:spcAft>
              <a:defRPr sz="1700">
                <a:solidFill>
                  <a:schemeClr val="tx1"/>
                </a:solidFill>
                <a:latin typeface="Times New Roman" pitchFamily="18" charset="0"/>
                <a:cs typeface="Arial" charset="0"/>
              </a:defRPr>
            </a:lvl8pPr>
            <a:lvl9pPr marL="3886200" indent="-228600" defTabSz="1042988" eaLnBrk="0" fontAlgn="base" hangingPunct="0">
              <a:spcBef>
                <a:spcPct val="0"/>
              </a:spcBef>
              <a:spcAft>
                <a:spcPct val="0"/>
              </a:spcAft>
              <a:defRPr sz="1700">
                <a:solidFill>
                  <a:schemeClr val="tx1"/>
                </a:solidFill>
                <a:latin typeface="Times New Roman" pitchFamily="18" charset="0"/>
                <a:cs typeface="Arial" charset="0"/>
              </a:defRPr>
            </a:lvl9pPr>
          </a:lstStyle>
          <a:p>
            <a:r>
              <a:rPr lang="en-GB" sz="2400">
                <a:solidFill>
                  <a:srgbClr val="0033CC"/>
                </a:solidFill>
                <a:latin typeface="Arial" charset="0"/>
              </a:rPr>
              <a:t>Typical parts missed</a:t>
            </a:r>
            <a:endParaRPr lang="en-US" sz="2400">
              <a:solidFill>
                <a:srgbClr val="0033CC"/>
              </a:solidFill>
              <a:latin typeface="Arial" charset="0"/>
            </a:endParaRPr>
          </a:p>
        </p:txBody>
      </p:sp>
      <p:sp>
        <p:nvSpPr>
          <p:cNvPr id="30725" name="Rectangle 7"/>
          <p:cNvSpPr>
            <a:spLocks noGrp="1" noChangeArrowheads="1"/>
          </p:cNvSpPr>
          <p:nvPr>
            <p:ph type="title"/>
          </p:nvPr>
        </p:nvSpPr>
        <p:spPr>
          <a:xfrm>
            <a:off x="105146" y="332656"/>
            <a:ext cx="9038854" cy="905614"/>
          </a:xfrm>
          <a:solidFill>
            <a:schemeClr val="bg1"/>
          </a:solidFill>
        </p:spPr>
        <p:txBody>
          <a:bodyPr>
            <a:normAutofit fontScale="90000"/>
          </a:bodyPr>
          <a:lstStyle/>
          <a:p>
            <a:pPr eaLnBrk="1" hangingPunct="1"/>
            <a:r>
              <a:rPr lang="pt-PT" altLang="en-US" sz="2800" b="1" dirty="0" smtClean="0">
                <a:solidFill>
                  <a:schemeClr val="tx1"/>
                </a:solidFill>
                <a:effectLst>
                  <a:outerShdw blurRad="38100" dist="38100" dir="2700000" algn="tl">
                    <a:srgbClr val="000000">
                      <a:alpha val="43137"/>
                    </a:srgbClr>
                  </a:outerShdw>
                </a:effectLst>
                <a:latin typeface="+mn-lt"/>
                <a:ea typeface="Verdana" pitchFamily="34" charset="0"/>
                <a:cs typeface="Arial" panose="020B0604020202020204" pitchFamily="34" charset="0"/>
              </a:rPr>
              <a:t>Higiene das mãos: as partes que são normalmente esquecidas</a:t>
            </a:r>
          </a:p>
        </p:txBody>
      </p:sp>
      <p:sp>
        <p:nvSpPr>
          <p:cNvPr id="129030" name="Text Box 6"/>
          <p:cNvSpPr txBox="1">
            <a:spLocks noChangeArrowheads="1"/>
          </p:cNvSpPr>
          <p:nvPr/>
        </p:nvSpPr>
        <p:spPr bwMode="auto">
          <a:xfrm>
            <a:off x="921354" y="5300664"/>
            <a:ext cx="7456252" cy="61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spAutoFit/>
          </a:bodyPr>
          <a:lstStyle>
            <a:lvl1pPr defTabSz="865188">
              <a:defRPr sz="1700">
                <a:solidFill>
                  <a:schemeClr val="tx1"/>
                </a:solidFill>
                <a:latin typeface="Times New Roman" pitchFamily="18" charset="0"/>
                <a:cs typeface="Arial" charset="0"/>
              </a:defRPr>
            </a:lvl1pPr>
            <a:lvl2pPr defTabSz="865188">
              <a:defRPr sz="1700">
                <a:solidFill>
                  <a:schemeClr val="tx1"/>
                </a:solidFill>
                <a:latin typeface="Times New Roman" pitchFamily="18" charset="0"/>
                <a:cs typeface="Arial" charset="0"/>
              </a:defRPr>
            </a:lvl2pPr>
            <a:lvl3pPr defTabSz="865188">
              <a:defRPr sz="1700">
                <a:solidFill>
                  <a:schemeClr val="tx1"/>
                </a:solidFill>
                <a:latin typeface="Times New Roman" pitchFamily="18" charset="0"/>
                <a:cs typeface="Arial" charset="0"/>
              </a:defRPr>
            </a:lvl3pPr>
            <a:lvl4pPr defTabSz="865188">
              <a:defRPr sz="1700">
                <a:solidFill>
                  <a:schemeClr val="tx1"/>
                </a:solidFill>
                <a:latin typeface="Times New Roman" pitchFamily="18" charset="0"/>
                <a:cs typeface="Arial" charset="0"/>
              </a:defRPr>
            </a:lvl4pPr>
            <a:lvl5pPr defTabSz="865188">
              <a:defRPr sz="1700">
                <a:solidFill>
                  <a:schemeClr val="tx1"/>
                </a:solidFill>
                <a:latin typeface="Times New Roman" pitchFamily="18" charset="0"/>
                <a:cs typeface="Arial" charset="0"/>
              </a:defRPr>
            </a:lvl5pPr>
            <a:lvl6pPr defTabSz="865188" eaLnBrk="0" fontAlgn="base" hangingPunct="0">
              <a:spcBef>
                <a:spcPct val="0"/>
              </a:spcBef>
              <a:spcAft>
                <a:spcPct val="0"/>
              </a:spcAft>
              <a:defRPr sz="1700">
                <a:solidFill>
                  <a:schemeClr val="tx1"/>
                </a:solidFill>
                <a:latin typeface="Times New Roman" pitchFamily="18" charset="0"/>
                <a:cs typeface="Arial" charset="0"/>
              </a:defRPr>
            </a:lvl6pPr>
            <a:lvl7pPr defTabSz="865188" eaLnBrk="0" fontAlgn="base" hangingPunct="0">
              <a:spcBef>
                <a:spcPct val="0"/>
              </a:spcBef>
              <a:spcAft>
                <a:spcPct val="0"/>
              </a:spcAft>
              <a:defRPr sz="1700">
                <a:solidFill>
                  <a:schemeClr val="tx1"/>
                </a:solidFill>
                <a:latin typeface="Times New Roman" pitchFamily="18" charset="0"/>
                <a:cs typeface="Arial" charset="0"/>
              </a:defRPr>
            </a:lvl7pPr>
            <a:lvl8pPr defTabSz="865188" eaLnBrk="0" fontAlgn="base" hangingPunct="0">
              <a:spcBef>
                <a:spcPct val="0"/>
              </a:spcBef>
              <a:spcAft>
                <a:spcPct val="0"/>
              </a:spcAft>
              <a:defRPr sz="1700">
                <a:solidFill>
                  <a:schemeClr val="tx1"/>
                </a:solidFill>
                <a:latin typeface="Times New Roman" pitchFamily="18" charset="0"/>
                <a:cs typeface="Arial" charset="0"/>
              </a:defRPr>
            </a:lvl8pPr>
            <a:lvl9pPr defTabSz="865188" eaLnBrk="0" fontAlgn="base" hangingPunct="0">
              <a:spcBef>
                <a:spcPct val="0"/>
              </a:spcBef>
              <a:spcAft>
                <a:spcPct val="0"/>
              </a:spcAft>
              <a:defRPr sz="1700">
                <a:solidFill>
                  <a:schemeClr val="tx1"/>
                </a:solidFill>
                <a:latin typeface="Times New Roman" pitchFamily="18" charset="0"/>
                <a:cs typeface="Arial" charset="0"/>
              </a:defRPr>
            </a:lvl9pPr>
          </a:lstStyle>
          <a:p>
            <a:pPr algn="ctr" rtl="0" eaLnBrk="1" hangingPunct="1">
              <a:spcBef>
                <a:spcPct val="50000"/>
              </a:spcBef>
              <a:buClr>
                <a:srgbClr val="5E7CFE"/>
              </a:buClr>
              <a:buFont typeface="Wingdings" pitchFamily="2" charset="2"/>
              <a:buNone/>
            </a:pPr>
            <a:r>
              <a:rPr lang="pt-PT" b="1" dirty="0" smtClean="0">
                <a:latin typeface="+mn-lt"/>
              </a:rPr>
              <a:t>A utilização de luvas não substitui a necessidade de praticar a higiene das mãos após tirar as luvas</a:t>
            </a:r>
            <a:endParaRPr lang="pt-PT" dirty="0">
              <a:latin typeface="+mn-lt"/>
            </a:endParaRPr>
          </a:p>
        </p:txBody>
      </p:sp>
    </p:spTree>
    <p:extLst>
      <p:ext uri="{BB962C8B-B14F-4D97-AF65-F5344CB8AC3E}">
        <p14:creationId xmlns:p14="http://schemas.microsoft.com/office/powerpoint/2010/main" val="329596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9588" y="470647"/>
            <a:ext cx="7866529" cy="5647765"/>
          </a:xfrm>
          <a:prstGeom prst="rect">
            <a:avLst/>
          </a:prstGeom>
        </p:spPr>
      </p:pic>
    </p:spTree>
    <p:extLst>
      <p:ext uri="{BB962C8B-B14F-4D97-AF65-F5344CB8AC3E}">
        <p14:creationId xmlns:p14="http://schemas.microsoft.com/office/powerpoint/2010/main" val="23514110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f7428db-6eee-45a6-879a-977f461344b3"/>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EVD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EVD Theme</Template>
  <TotalTime>3005</TotalTime>
  <Words>4006</Words>
  <Application>Microsoft Office PowerPoint</Application>
  <PresentationFormat>Apresentação no Ecrã (4:3)</PresentationFormat>
  <Paragraphs>394</Paragraphs>
  <Slides>55</Slides>
  <Notes>11</Notes>
  <HiddenSlides>0</HiddenSlides>
  <MMClips>0</MMClips>
  <ScaleCrop>false</ScaleCrop>
  <HeadingPairs>
    <vt:vector size="6" baseType="variant">
      <vt:variant>
        <vt:lpstr>Tipos de letra usados</vt:lpstr>
      </vt:variant>
      <vt:variant>
        <vt:i4>12</vt:i4>
      </vt:variant>
      <vt:variant>
        <vt:lpstr>Tema</vt:lpstr>
      </vt:variant>
      <vt:variant>
        <vt:i4>1</vt:i4>
      </vt:variant>
      <vt:variant>
        <vt:lpstr>Títulos dos diapositivos</vt:lpstr>
      </vt:variant>
      <vt:variant>
        <vt:i4>55</vt:i4>
      </vt:variant>
    </vt:vector>
  </HeadingPairs>
  <TitlesOfParts>
    <vt:vector size="68" baseType="lpstr">
      <vt:lpstr>ＭＳ Ｐゴシック</vt:lpstr>
      <vt:lpstr>SimSun</vt:lpstr>
      <vt:lpstr>Arial</vt:lpstr>
      <vt:lpstr>Arial Narrow</vt:lpstr>
      <vt:lpstr>Calibri</vt:lpstr>
      <vt:lpstr>Courier New</vt:lpstr>
      <vt:lpstr>Geneva</vt:lpstr>
      <vt:lpstr>Symbol</vt:lpstr>
      <vt:lpstr>Tahoma</vt:lpstr>
      <vt:lpstr>Times New Roman</vt:lpstr>
      <vt:lpstr>Verdana</vt:lpstr>
      <vt:lpstr>Wingdings</vt:lpstr>
      <vt:lpstr>EVD Theme</vt:lpstr>
      <vt:lpstr>Apresentação do PowerPoint</vt:lpstr>
      <vt:lpstr>Objectivos de Aprendizagem (1)</vt:lpstr>
      <vt:lpstr>Objectivos de Aprendizagem (2)</vt:lpstr>
      <vt:lpstr>Prevenção e controlo de infecções para a equipa médica</vt:lpstr>
      <vt:lpstr>Apresentação do PowerPoint</vt:lpstr>
      <vt:lpstr>Apresentação do PowerPoint</vt:lpstr>
      <vt:lpstr> Higiene das mãos: as medidas mais importantes para evitar infecções! </vt:lpstr>
      <vt:lpstr>Higiene das mãos: as partes que são normalmente esquecidas</vt:lpstr>
      <vt:lpstr>Apresentação do PowerPoint</vt:lpstr>
      <vt:lpstr>Desinfectante à base de álcool</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 conceptualização geográfica do risco de transmissão</vt:lpstr>
      <vt:lpstr>Apresentação do PowerPoint</vt:lpstr>
      <vt:lpstr>Importância das precauções convencionais</vt:lpstr>
      <vt:lpstr>Intervenções adicionais de controlo de infecções, incluindo o EPP, devem ter como base:</vt:lpstr>
      <vt:lpstr>Precauções adicionais, para além das precauções convencionais, de acordo com a etiologia ou procedimento infeccioso:</vt:lpstr>
      <vt:lpstr>Apresentação do PowerPoint</vt:lpstr>
      <vt:lpstr>FHV - apenas cinco com transmissão de pessoa para pessoa</vt:lpstr>
      <vt:lpstr>Precauções de contacto</vt:lpstr>
      <vt:lpstr>Precauções relativamente a gotículas</vt:lpstr>
      <vt:lpstr>Precauções para o Ébola</vt:lpstr>
      <vt:lpstr>Apresentação do PowerPoint</vt:lpstr>
      <vt:lpstr>Apresentação do PowerPoint</vt:lpstr>
      <vt:lpstr>Apresentação do PowerPoint</vt:lpstr>
      <vt:lpstr>Apresentação do PowerPoint</vt:lpstr>
      <vt:lpstr>Lógica/princípios do EPP</vt:lpstr>
      <vt:lpstr>EPP diferente</vt:lpstr>
      <vt:lpstr>Apresentação do PowerPoint</vt:lpstr>
      <vt:lpstr>Quais os erros e perigos mais comuns do EPP? – continuação </vt:lpstr>
      <vt:lpstr>Reconhecer quem são as pessoas entre todas as que prestam cuidados no centro de tratamento</vt:lpstr>
      <vt:lpstr>Apresentação do PowerPoint</vt:lpstr>
      <vt:lpstr>Supervisor do EPP</vt:lpstr>
      <vt:lpstr>EPP para o Ébola</vt:lpstr>
      <vt:lpstr>Apresentação do PowerPoint</vt:lpstr>
      <vt:lpstr>Apresentação do PowerPoint</vt:lpstr>
      <vt:lpstr>Apresentação do PowerPoint</vt:lpstr>
      <vt:lpstr>Apresentação do PowerPoint</vt:lpstr>
      <vt:lpstr>Apresentação do PowerPoint</vt:lpstr>
      <vt:lpstr>Apresentação do PowerPoint</vt:lpstr>
      <vt:lpstr>Detalhes importantes sobre como retirar as luvas e a bata</vt:lpstr>
      <vt:lpstr>Apresentação do PowerPoint</vt:lpstr>
      <vt:lpstr>Pessoal formado e dedicado para supervisionar a remoção do EPP, garantindo a segurança de cada passo</vt:lpstr>
      <vt:lpstr>Apresentação do PowerPoint</vt:lpstr>
      <vt:lpstr>Apresentação do PowerPoint</vt:lpstr>
      <vt:lpstr>Apresentação do PowerPoint</vt:lpstr>
      <vt:lpstr>Como apresentar alguém ao EPP</vt:lpstr>
      <vt:lpstr>A eficácia do EPP depende de:</vt:lpstr>
      <vt:lpstr>Para acabar…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Filovirus Infection (Ebola and Marburg) Treatment and prevention</dc:title>
  <dc:creator>S</dc:creator>
  <cp:lastModifiedBy>User</cp:lastModifiedBy>
  <cp:revision>251</cp:revision>
  <dcterms:created xsi:type="dcterms:W3CDTF">2014-06-26T16:31:57Z</dcterms:created>
  <dcterms:modified xsi:type="dcterms:W3CDTF">2014-11-29T12:40:17Z</dcterms:modified>
</cp:coreProperties>
</file>