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9" r:id="rId3"/>
    <p:sldId id="257" r:id="rId4"/>
    <p:sldId id="276" r:id="rId5"/>
    <p:sldId id="259" r:id="rId6"/>
    <p:sldId id="260" r:id="rId7"/>
    <p:sldId id="261" r:id="rId8"/>
    <p:sldId id="277" r:id="rId9"/>
    <p:sldId id="27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90" r:id="rId18"/>
    <p:sldId id="287" r:id="rId19"/>
    <p:sldId id="288" r:id="rId20"/>
    <p:sldId id="274" r:id="rId21"/>
    <p:sldId id="271" r:id="rId22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1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  <p:cmAuthor id="2" name="Fiona Stewart" initials="FS" lastIdx="2" clrIdx="1">
    <p:extLst>
      <p:ext uri="{19B8F6BF-5375-455C-9EA6-DF929625EA0E}">
        <p15:presenceInfo xmlns:p15="http://schemas.microsoft.com/office/powerpoint/2012/main" userId="3a7b56f0cb2e9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82" autoAdjust="0"/>
    <p:restoredTop sz="94663"/>
  </p:normalViewPr>
  <p:slideViewPr>
    <p:cSldViewPr snapToGrid="0" snapToObjects="1">
      <p:cViewPr varScale="1">
        <p:scale>
          <a:sx n="74" d="100"/>
          <a:sy n="74" d="100"/>
        </p:scale>
        <p:origin x="7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ADAS, Céline" userId="35dfe63f-973a-4484-af2b-caa2b0e5656e" providerId="ADAL" clId="{890B8204-F2AA-4EC6-9FE7-AA5D72F0CFCA}"/>
    <pc:docChg chg="modSld">
      <pc:chgData name="BARNADAS, Céline" userId="35dfe63f-973a-4484-af2b-caa2b0e5656e" providerId="ADAL" clId="{890B8204-F2AA-4EC6-9FE7-AA5D72F0CFCA}" dt="2021-03-10T08:50:25.485" v="6" actId="1076"/>
      <pc:docMkLst>
        <pc:docMk/>
      </pc:docMkLst>
      <pc:sldChg chg="modSp">
        <pc:chgData name="BARNADAS, Céline" userId="35dfe63f-973a-4484-af2b-caa2b0e5656e" providerId="ADAL" clId="{890B8204-F2AA-4EC6-9FE7-AA5D72F0CFCA}" dt="2021-03-10T08:50:25.485" v="6" actId="1076"/>
        <pc:sldMkLst>
          <pc:docMk/>
          <pc:sldMk cId="2865038571" sldId="256"/>
        </pc:sldMkLst>
        <pc:spChg chg="mod">
          <ac:chgData name="BARNADAS, Céline" userId="35dfe63f-973a-4484-af2b-caa2b0e5656e" providerId="ADAL" clId="{890B8204-F2AA-4EC6-9FE7-AA5D72F0CFCA}" dt="2021-03-10T08:50:25.485" v="6" actId="1076"/>
          <ac:spMkLst>
            <pc:docMk/>
            <pc:sldMk cId="2865038571" sldId="256"/>
            <ac:spMk id="2" creationId="{3467B4B2-1362-8E48-9BA4-CEEE750729F8}"/>
          </ac:spMkLst>
        </pc:spChg>
        <pc:spChg chg="mod">
          <ac:chgData name="BARNADAS, Céline" userId="35dfe63f-973a-4484-af2b-caa2b0e5656e" providerId="ADAL" clId="{890B8204-F2AA-4EC6-9FE7-AA5D72F0CFCA}" dt="2021-03-10T08:50:22.342" v="5" actId="1076"/>
          <ac:spMkLst>
            <pc:docMk/>
            <pc:sldMk cId="2865038571" sldId="256"/>
            <ac:spMk id="3" creationId="{BD7729C4-0A5B-5B46-AF7E-D455DC7D5FF9}"/>
          </ac:spMkLst>
        </pc:spChg>
      </pc:sldChg>
      <pc:sldChg chg="modSp">
        <pc:chgData name="BARNADAS, Céline" userId="35dfe63f-973a-4484-af2b-caa2b0e5656e" providerId="ADAL" clId="{890B8204-F2AA-4EC6-9FE7-AA5D72F0CFCA}" dt="2021-03-10T05:58:09.407" v="4" actId="14100"/>
        <pc:sldMkLst>
          <pc:docMk/>
          <pc:sldMk cId="2053886598" sldId="278"/>
        </pc:sldMkLst>
        <pc:spChg chg="mod">
          <ac:chgData name="BARNADAS, Céline" userId="35dfe63f-973a-4484-af2b-caa2b0e5656e" providerId="ADAL" clId="{890B8204-F2AA-4EC6-9FE7-AA5D72F0CFCA}" dt="2021-03-10T05:58:09.407" v="4" actId="14100"/>
          <ac:spMkLst>
            <pc:docMk/>
            <pc:sldMk cId="2053886598" sldId="278"/>
            <ac:spMk id="7" creationId="{2D8D9560-8A84-45D6-A9CC-5F8B73813859}"/>
          </ac:spMkLst>
        </pc:spChg>
      </pc:sldChg>
      <pc:sldChg chg="modSp">
        <pc:chgData name="BARNADAS, Céline" userId="35dfe63f-973a-4484-af2b-caa2b0e5656e" providerId="ADAL" clId="{890B8204-F2AA-4EC6-9FE7-AA5D72F0CFCA}" dt="2021-03-10T05:57:26.574" v="1" actId="14100"/>
        <pc:sldMkLst>
          <pc:docMk/>
          <pc:sldMk cId="2565047830" sldId="279"/>
        </pc:sldMkLst>
        <pc:spChg chg="mod">
          <ac:chgData name="BARNADAS, Céline" userId="35dfe63f-973a-4484-af2b-caa2b0e5656e" providerId="ADAL" clId="{890B8204-F2AA-4EC6-9FE7-AA5D72F0CFCA}" dt="2021-03-10T05:57:26.574" v="1" actId="14100"/>
          <ac:spMkLst>
            <pc:docMk/>
            <pc:sldMk cId="2565047830" sldId="279"/>
            <ac:spMk id="7" creationId="{143C3B48-DE67-204C-9893-5FC9B72651C0}"/>
          </ac:spMkLst>
        </pc:spChg>
      </pc:sldChg>
      <pc:sldChg chg="modSp">
        <pc:chgData name="BARNADAS, Céline" userId="35dfe63f-973a-4484-af2b-caa2b0e5656e" providerId="ADAL" clId="{890B8204-F2AA-4EC6-9FE7-AA5D72F0CFCA}" dt="2021-03-10T05:57:59.605" v="3" actId="14100"/>
        <pc:sldMkLst>
          <pc:docMk/>
          <pc:sldMk cId="3099511238" sldId="283"/>
        </pc:sldMkLst>
        <pc:spChg chg="mod">
          <ac:chgData name="BARNADAS, Céline" userId="35dfe63f-973a-4484-af2b-caa2b0e5656e" providerId="ADAL" clId="{890B8204-F2AA-4EC6-9FE7-AA5D72F0CFCA}" dt="2021-03-10T05:57:59.605" v="3" actId="14100"/>
          <ac:spMkLst>
            <pc:docMk/>
            <pc:sldMk cId="3099511238" sldId="283"/>
            <ac:spMk id="15" creationId="{5D3D6A9C-5559-4EBC-8996-134B079713C6}"/>
          </ac:spMkLst>
        </pc:spChg>
      </pc:sldChg>
      <pc:sldChg chg="modSp">
        <pc:chgData name="BARNADAS, Céline" userId="35dfe63f-973a-4484-af2b-caa2b0e5656e" providerId="ADAL" clId="{890B8204-F2AA-4EC6-9FE7-AA5D72F0CFCA}" dt="2021-03-10T05:57:53.822" v="2" actId="14100"/>
        <pc:sldMkLst>
          <pc:docMk/>
          <pc:sldMk cId="2283624271" sldId="284"/>
        </pc:sldMkLst>
        <pc:spChg chg="mod">
          <ac:chgData name="BARNADAS, Céline" userId="35dfe63f-973a-4484-af2b-caa2b0e5656e" providerId="ADAL" clId="{890B8204-F2AA-4EC6-9FE7-AA5D72F0CFCA}" dt="2021-03-10T05:57:53.822" v="2" actId="14100"/>
          <ac:spMkLst>
            <pc:docMk/>
            <pc:sldMk cId="2283624271" sldId="284"/>
            <ac:spMk id="16" creationId="{87A37C6B-E351-4508-A36D-8F990AC960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EDBD40-84B1-2349-A508-11CBED669F65}" type="datetimeFigureOut">
              <a:rPr lang="en-GB" smtClean="0"/>
              <a:t>22/09/2022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E645C01-F739-A347-9CD2-8D0E9C5D1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821" t="6957" r="18233" b="11831"/>
          <a:stretch/>
        </p:blipFill>
        <p:spPr>
          <a:xfrm>
            <a:off x="5493026" y="811369"/>
            <a:ext cx="6698974" cy="55695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rtlCol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 rtlCol="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rtlCol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 rtlCol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pPr rtl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rtlCol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12/11/2020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25" y="1149109"/>
            <a:ext cx="5426765" cy="2940351"/>
          </a:xfrm>
        </p:spPr>
        <p:txBody>
          <a:bodyPr rtlCol="0"/>
          <a:lstStyle/>
          <a:p>
            <a:pPr rtl="0"/>
            <a:r>
              <a:rPr lang="pt" dirty="0"/>
              <a:t>07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25" y="4205350"/>
            <a:ext cx="5231567" cy="1522454"/>
          </a:xfrm>
        </p:spPr>
        <p:txBody>
          <a:bodyPr rtlCol="0">
            <a:normAutofit/>
          </a:bodyPr>
          <a:lstStyle/>
          <a:p>
            <a:pPr rtl="0"/>
            <a:r>
              <a:rPr lang="pt" sz="3600" dirty="0"/>
              <a:t>Preparação para o teste: Consumíveis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77C65-7767-A144-BBD5-49AAB1ABB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162817"/>
            <a:ext cx="2257794" cy="791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F4D324-E111-4DE5-95D8-802DAD26D5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162817"/>
            <a:ext cx="2503357" cy="67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Gestão de </a:t>
            </a:r>
            <a:r>
              <a:rPr lang="en" dirty="0"/>
              <a:t>stock = testagem ininterrupta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" dirty="0"/>
              <a:t>Garante a disponibilidade de materiais e de </a:t>
            </a:r>
            <a:r>
              <a:rPr lang="en" i="1" dirty="0"/>
              <a:t>kits</a:t>
            </a:r>
            <a:r>
              <a:rPr lang="en" dirty="0"/>
              <a:t>, </a:t>
            </a:r>
            <a:r>
              <a:rPr lang="en" dirty="0" err="1"/>
              <a:t>quando</a:t>
            </a:r>
            <a:r>
              <a:rPr lang="en" dirty="0"/>
              <a:t> </a:t>
            </a:r>
            <a:r>
              <a:rPr lang="en" dirty="0" err="1"/>
              <a:t>necessário</a:t>
            </a:r>
            <a:endParaRPr lang="en" dirty="0"/>
          </a:p>
          <a:p>
            <a:pPr rtl="0"/>
            <a:r>
              <a:rPr lang="pt" dirty="0"/>
              <a:t>Evita a utilização de </a:t>
            </a:r>
            <a:r>
              <a:rPr lang="en" dirty="0"/>
              <a:t>kits </a:t>
            </a:r>
            <a:r>
              <a:rPr lang="en" dirty="0" err="1"/>
              <a:t>vencidos</a:t>
            </a:r>
            <a:endParaRPr lang="en" dirty="0"/>
          </a:p>
          <a:p>
            <a:pPr rtl="0"/>
            <a:r>
              <a:rPr lang="pt" dirty="0"/>
              <a:t>Minimiza o desperdício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10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AFE2C-D6A7-71B0-08C6-90123970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205388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A gestão do </a:t>
            </a:r>
            <a:r>
              <a:rPr lang="en" dirty="0"/>
              <a:t>stock</a:t>
            </a:r>
            <a:r>
              <a:rPr lang="en" i="1" dirty="0"/>
              <a:t> </a:t>
            </a:r>
            <a:r>
              <a:rPr lang="en" dirty="0"/>
              <a:t>envolve conhecer: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" dirty="0"/>
              <a:t>as especificações em termos de consumíveis e de </a:t>
            </a:r>
            <a:r>
              <a:rPr lang="en" dirty="0"/>
              <a:t>kits</a:t>
            </a:r>
            <a:r>
              <a:rPr lang="pt" baseline="30000" dirty="0"/>
              <a:t>1</a:t>
            </a:r>
            <a:endParaRPr lang="en-US" altLang="en-US" dirty="0"/>
          </a:p>
          <a:p>
            <a:pPr rtl="0"/>
            <a:r>
              <a:rPr lang="pt" dirty="0"/>
              <a:t>quais e quantos consumíveis estão disponíveis</a:t>
            </a:r>
          </a:p>
          <a:p>
            <a:pPr rtl="0"/>
            <a:r>
              <a:rPr lang="pt" dirty="0"/>
              <a:t>quanto do stock</a:t>
            </a:r>
            <a:r>
              <a:rPr lang="en" i="1" dirty="0"/>
              <a:t> </a:t>
            </a:r>
            <a:r>
              <a:rPr lang="en" dirty="0"/>
              <a:t>recebido foi gasto</a:t>
            </a:r>
          </a:p>
          <a:p>
            <a:pPr rtl="0"/>
            <a:r>
              <a:rPr lang="pt" dirty="0"/>
              <a:t>quando solicitar </a:t>
            </a:r>
          </a:p>
          <a:p>
            <a:pPr rtl="0"/>
            <a:r>
              <a:rPr lang="pt" dirty="0"/>
              <a:t>o quê e quanto foi encomendado</a:t>
            </a:r>
          </a:p>
          <a:p>
            <a:pPr rtl="0"/>
            <a:r>
              <a:rPr lang="pt" dirty="0"/>
              <a:t>quando o stock</a:t>
            </a:r>
            <a:r>
              <a:rPr lang="en" i="1" dirty="0"/>
              <a:t> </a:t>
            </a:r>
            <a:r>
              <a:rPr lang="en" dirty="0"/>
              <a:t>foi encomendado</a:t>
            </a:r>
          </a:p>
          <a:p>
            <a:pPr rtl="0"/>
            <a:r>
              <a:rPr lang="pt" dirty="0"/>
              <a:t>onde armazenar </a:t>
            </a:r>
          </a:p>
          <a:p>
            <a:pPr rtl="0"/>
            <a:r>
              <a:rPr lang="pt" dirty="0"/>
              <a:t>quando e quanto o stock</a:t>
            </a:r>
            <a:r>
              <a:rPr lang="en" i="1" dirty="0"/>
              <a:t> </a:t>
            </a:r>
            <a:r>
              <a:rPr lang="en" dirty="0"/>
              <a:t>recente foi recebido e por quem.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11</a:t>
            </a:fld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C3B48-DE67-204C-9893-5FC9B72651C0}"/>
              </a:ext>
            </a:extLst>
          </p:cNvPr>
          <p:cNvSpPr txBox="1"/>
          <p:nvPr/>
        </p:nvSpPr>
        <p:spPr>
          <a:xfrm>
            <a:off x="838200" y="5888783"/>
            <a:ext cx="105156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/>
            <a:r>
              <a:rPr lang="pt" sz="1000" baseline="30000" dirty="0"/>
              <a:t>1 </a:t>
            </a:r>
            <a:r>
              <a:rPr lang="pt" sz="1000" dirty="0"/>
              <a:t>Utilize apenas testes aprovados no seu país. Garantir que são seguidos os requisitos nacionais relativos às zaragatoas, desinfectantes e EPI para a colheita de amostras. Obter apenas consumíveis de fornecedores com boa reputação.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"/>
              <a:ea typeface="Avenir"/>
              <a:cs typeface="Avenir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D351E-F395-C350-C3DA-382D889A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256504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A gestão do </a:t>
            </a:r>
            <a:r>
              <a:rPr lang="en" dirty="0"/>
              <a:t>stock envolve: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33400" indent="-533400" rtl="0"/>
            <a:r>
              <a:rPr lang="pt" dirty="0"/>
              <a:t>realizar uma contagem dos itens</a:t>
            </a:r>
            <a:endParaRPr lang="en" i="1" dirty="0"/>
          </a:p>
          <a:p>
            <a:pPr marL="533400" indent="-533400" rtl="0"/>
            <a:r>
              <a:rPr lang="pt" dirty="0"/>
              <a:t>manter registos atualizados de inventário</a:t>
            </a:r>
          </a:p>
          <a:p>
            <a:pPr marL="533400" indent="-533400" rtl="0"/>
            <a:r>
              <a:rPr lang="pt" dirty="0"/>
              <a:t>determinar quando solicitar</a:t>
            </a:r>
          </a:p>
          <a:p>
            <a:pPr marL="533400" indent="-533400" rtl="0"/>
            <a:r>
              <a:rPr lang="pt" dirty="0"/>
              <a:t>determinar quanto solicitar</a:t>
            </a:r>
          </a:p>
          <a:p>
            <a:pPr marL="533400" indent="-533400" rtl="0"/>
            <a:r>
              <a:rPr lang="pt" dirty="0"/>
              <a:t>fazer as encomendas de forma adequada</a:t>
            </a:r>
          </a:p>
          <a:p>
            <a:pPr marL="533400" indent="-533400" rtl="0"/>
            <a:r>
              <a:rPr lang="pt" dirty="0"/>
              <a:t>inspecionar os consumíveis antes de dar entrada no stock</a:t>
            </a:r>
          </a:p>
          <a:p>
            <a:pPr marL="533400" indent="-533400" rtl="0"/>
            <a:r>
              <a:rPr lang="pt" dirty="0"/>
              <a:t>assegurar o armazenamento adequado</a:t>
            </a:r>
            <a:endParaRPr lang="en" i="1" dirty="0"/>
          </a:p>
          <a:p>
            <a:pPr marL="533400" indent="-533400" rtl="0"/>
            <a:r>
              <a:rPr lang="pt" dirty="0"/>
              <a:t>documentar os níveis e o movimento dos itens solicitados</a:t>
            </a:r>
            <a:r>
              <a:rPr lang="en" dirty="0"/>
              <a:t>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12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89CC7-C208-8C82-47A6-1D5FA626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111626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Realizar inventário do </a:t>
            </a:r>
            <a:r>
              <a:rPr lang="en" dirty="0"/>
              <a:t>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13</a:t>
            </a:fld>
            <a:endParaRPr lang="en-GB" sz="1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6B48AC-0AF8-114C-95E6-151CD38A9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03410"/>
              </p:ext>
            </p:extLst>
          </p:nvPr>
        </p:nvGraphicFramePr>
        <p:xfrm>
          <a:off x="2031999" y="2411816"/>
          <a:ext cx="8128000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898051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02413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" sz="2000"/>
                        <a:t>O que é?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Trata-se de contar fisicamente cada artigo </a:t>
                      </a:r>
                      <a:r>
                        <a:rPr lang="pt-BR" sz="2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em stock</a:t>
                      </a:r>
                      <a:endParaRPr lang="en" sz="2000" b="0" i="1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venir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7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" sz="2000" dirty="0"/>
                        <a:t>Quando é efetuada?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Recomenda-se que seja feita no início de cada semana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4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" sz="2000"/>
                        <a:t>Quem a faz?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Uma pessoa designada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741165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C75E3C-58D9-8748-98EA-3548BDF0161F}"/>
              </a:ext>
            </a:extLst>
          </p:cNvPr>
          <p:cNvSpPr txBox="1"/>
          <p:nvPr/>
        </p:nvSpPr>
        <p:spPr>
          <a:xfrm>
            <a:off x="838200" y="4944416"/>
            <a:ext cx="10515599" cy="964367"/>
          </a:xfrm>
          <a:prstGeom prst="rect">
            <a:avLst/>
          </a:prstGeom>
          <a:solidFill>
            <a:srgbClr val="009A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/>
            <a:r>
              <a:rPr lang="pt" sz="2800" dirty="0">
                <a:solidFill>
                  <a:schemeClr val="bg1"/>
                </a:solidFill>
              </a:rPr>
              <a:t>Todos os artigos devem ser contabilizados. Tudo o que </a:t>
            </a:r>
          </a:p>
          <a:p>
            <a:pPr algn="ctr" rtl="0"/>
            <a:r>
              <a:rPr lang="pt" sz="2800" dirty="0">
                <a:solidFill>
                  <a:schemeClr val="bg1"/>
                </a:solidFill>
              </a:rPr>
              <a:t>entra e sai deve ser registrado.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"/>
              <a:ea typeface="Avenir"/>
              <a:cs typeface="Avenir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D95BE-8BE1-C97A-A029-E543CBAF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310656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Manter registos adequados de inventário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58"/>
            <a:ext cx="10515600" cy="4440760"/>
          </a:xfrm>
        </p:spPr>
        <p:txBody>
          <a:bodyPr rtlCol="0"/>
          <a:lstStyle/>
          <a:p>
            <a:pPr rtl="0">
              <a:buFontTx/>
              <a:buNone/>
            </a:pPr>
            <a:r>
              <a:rPr lang="pt" b="1" u="sng" dirty="0"/>
              <a:t>Ficha de registoo</a:t>
            </a:r>
          </a:p>
          <a:p>
            <a:pPr rtl="0"/>
            <a:r>
              <a:rPr lang="pt" dirty="0"/>
              <a:t>Fichas simples e grossas</a:t>
            </a:r>
          </a:p>
          <a:p>
            <a:pPr rtl="0"/>
            <a:r>
              <a:rPr lang="pt" dirty="0"/>
              <a:t>Uma para cada artigo </a:t>
            </a:r>
            <a:r>
              <a:rPr lang="pt-BR" dirty="0"/>
              <a:t>armazenado</a:t>
            </a:r>
            <a:endParaRPr lang="en" i="1" dirty="0"/>
          </a:p>
          <a:p>
            <a:pPr rtl="0"/>
            <a:endParaRPr lang="en-US" altLang="en-US" dirty="0"/>
          </a:p>
          <a:p>
            <a:pPr marL="0" indent="0" rtl="0">
              <a:buNone/>
            </a:pPr>
            <a:r>
              <a:rPr lang="pt" b="1" u="sng" dirty="0"/>
              <a:t>Livro ou registo de </a:t>
            </a:r>
            <a:r>
              <a:rPr lang="en" b="1" u="sng" dirty="0"/>
              <a:t>stock</a:t>
            </a:r>
          </a:p>
          <a:p>
            <a:pPr rtl="0"/>
            <a:r>
              <a:rPr lang="pt" dirty="0"/>
              <a:t>Contém uma lista de todos os artigos armazenados</a:t>
            </a:r>
          </a:p>
          <a:p>
            <a:pPr rtl="0"/>
            <a:r>
              <a:rPr lang="pt" dirty="0"/>
              <a:t>Pode ser físico ou eletrónico </a:t>
            </a:r>
          </a:p>
          <a:p>
            <a:pPr rtl="0"/>
            <a:r>
              <a:rPr lang="pt" dirty="0"/>
              <a:t>Deve ser atualizado semanalmente após uma contagem física a partir da informação nas fichas de armazém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14</a:t>
            </a:fld>
            <a:endParaRPr lang="en-GB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091D67-176B-2F41-9954-004E43AC91A6}"/>
              </a:ext>
            </a:extLst>
          </p:cNvPr>
          <p:cNvGrpSpPr/>
          <p:nvPr/>
        </p:nvGrpSpPr>
        <p:grpSpPr>
          <a:xfrm>
            <a:off x="7939982" y="1490305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7A85F-E113-B044-AAD9-09CF34184439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rtl="0"/>
              <a:r>
                <a:rPr lang="pt" sz="110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segundo as orientações no seu país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76011-787D-1A48-8A61-7221FFEC4D0B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0E470B5C-0B16-3C44-988D-178142F85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7F271-8E6B-48E0-FA31-904FE152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127575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Quando encomendar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marL="0" indent="0">
              <a:buNone/>
            </a:pPr>
            <a:r>
              <a:rPr lang="pt-BR" sz="1800" dirty="0"/>
              <a:t>Analisar as necessidades do local de testagem fazendo uma lista de todos os reagentes e suprimentos necessários:</a:t>
            </a:r>
          </a:p>
          <a:p>
            <a:r>
              <a:rPr lang="pt-BR" sz="1800" dirty="0"/>
              <a:t>uma descrição detalhada de cada item utilizado para colheita de amostras e testes</a:t>
            </a:r>
          </a:p>
          <a:p>
            <a:r>
              <a:rPr lang="pt-BR" sz="1800" dirty="0"/>
              <a:t>a contagem da embalagem ou o número de unidades em que o item é fornecido</a:t>
            </a:r>
          </a:p>
          <a:p>
            <a:r>
              <a:rPr lang="pt-BR" sz="1800" dirty="0"/>
              <a:t>uso aproximado por mês </a:t>
            </a:r>
          </a:p>
          <a:p>
            <a:r>
              <a:rPr lang="pt-BR" sz="1800" dirty="0"/>
              <a:t>o nível de prioridade ou importância do item na realização do trabalho do laboratório - por exemplo, é usado todos os dias ou apenas uma vez por mês? </a:t>
            </a:r>
          </a:p>
          <a:p>
            <a:r>
              <a:rPr lang="pt-BR" sz="1800" dirty="0"/>
              <a:t>o tempo necessário para receber uma entrega - o pedido levará um dia, uma semana ou um mês para chegar? </a:t>
            </a:r>
          </a:p>
          <a:p>
            <a:r>
              <a:rPr lang="pt-BR" sz="1800" dirty="0"/>
              <a:t>espaço e condições de armazenagem - Um pedido a granel consumirá muito espaço de armazenagem? O item precisa ser armazenado num frigorífico?</a:t>
            </a:r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15</a:t>
            </a:fld>
            <a:endParaRPr lang="en-GB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8F482-AB15-AE4F-B53B-BB5CF2439B15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44B22-0333-B842-8922-3D444A3422EF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rtl="0"/>
              <a:r>
                <a:rPr lang="pt" sz="110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segundo as orientações no seu país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9C3C37-A576-904C-836A-ECDCF3641120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8F44DAF4-4867-4941-BE08-395102E34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D0CEF-4838-E585-EB9D-6074158B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309951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Como encomendar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16</a:t>
            </a:fld>
            <a:endParaRPr lang="en-GB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79EEF2-0B59-EE4C-9DDD-A0318DCF5E2B}"/>
              </a:ext>
            </a:extLst>
          </p:cNvPr>
          <p:cNvSpPr txBox="1">
            <a:spLocks/>
          </p:cNvSpPr>
          <p:nvPr/>
        </p:nvSpPr>
        <p:spPr>
          <a:xfrm>
            <a:off x="952500" y="2000250"/>
            <a:ext cx="10287000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756803-EFEE-3F46-A360-99D01EBDC370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D8B318-3412-1643-A41B-8DCA2D54CB32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rtl="0"/>
              <a:r>
                <a:rPr lang="pt" sz="110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segundo as orientações no seu país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A55E00-C09F-9E49-A5C8-215EDF3707AB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FFD07993-4F9C-0943-A0E8-8D6659305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CDF28046-795D-FE4D-8D53-A9662EA45ABC}"/>
              </a:ext>
            </a:extLst>
          </p:cNvPr>
          <p:cNvSpPr/>
          <p:nvPr/>
        </p:nvSpPr>
        <p:spPr>
          <a:xfrm>
            <a:off x="838200" y="2112569"/>
            <a:ext cx="91370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Estabelecer uma lista de suprimentos a serem encomendados.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Completar um pedido de compra e tê-lo aprovado de acordo com o procedimento para o local de testagem.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Encaminhar o pedido de compra ao setor responsável para processamento e solicitação.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No momento da entrega, o pedido deve ser inspecionado quanto à precisão e danos.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Os suprimentos devem então ser acrescentados ao stock atual e armazenados de acordo com as instruções dos fabricantes.</a:t>
            </a:r>
          </a:p>
          <a:p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7D14B-2209-A026-C3F7-AF85799A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228362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Inspecionar a entrega de novas encomendas</a:t>
            </a:r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825500" y="1558403"/>
            <a:ext cx="7006389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pt-PT" dirty="0"/>
              <a:t>Ao receber: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Verificar o conteúdo da encomenda recebida com a requisição.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Verificar a integridade do material recebido.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Data em que cada item foi recebido.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Registar os números de lote e os prazos de validade.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Armazenar os itens com prazos de validade mais alargados atrás dos itens com prazos de validade mais curtos.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Criar ou atualizar registos.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pt-PT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218" name="Google Shape;218;p1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sz="1000"/>
          </a:p>
        </p:txBody>
      </p:sp>
      <p:sp>
        <p:nvSpPr>
          <p:cNvPr id="219" name="Google Shape;219;p16"/>
          <p:cNvSpPr txBox="1"/>
          <p:nvPr/>
        </p:nvSpPr>
        <p:spPr>
          <a:xfrm>
            <a:off x="838200" y="5820846"/>
            <a:ext cx="10391274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0" i="0" u="none" strike="noStrike" cap="none" dirty="0">
                <a:solidFill>
                  <a:schemeClr val="dk1"/>
                </a:solidFill>
                <a:sym typeface="Arial"/>
              </a:rPr>
              <a:t>O mecanismo para receber o material poderá necessitar de ser adaptado, para ter em conta a compra e a distribuição centralizada. </a:t>
            </a:r>
            <a:r>
              <a:rPr lang="pt-PT" sz="1000" dirty="0">
                <a:solidFill>
                  <a:schemeClr val="dk1"/>
                </a:solidFill>
                <a:sym typeface="Arial"/>
              </a:rPr>
              <a:t>Por exemplo, informar o supervisor ou o nível central de quaisquer problemas com a encomenda recebida.</a:t>
            </a:r>
            <a:r>
              <a:rPr lang="pt-PT" sz="10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endParaRPr lang="pt-PT" dirty="0"/>
          </a:p>
        </p:txBody>
      </p:sp>
      <p:grpSp>
        <p:nvGrpSpPr>
          <p:cNvPr id="221" name="Google Shape;221;p16"/>
          <p:cNvGrpSpPr/>
          <p:nvPr/>
        </p:nvGrpSpPr>
        <p:grpSpPr>
          <a:xfrm>
            <a:off x="8284307" y="2237873"/>
            <a:ext cx="3069492" cy="2832184"/>
            <a:chOff x="3026508" y="1736203"/>
            <a:chExt cx="6138983" cy="4440760"/>
          </a:xfrm>
        </p:grpSpPr>
        <p:pic>
          <p:nvPicPr>
            <p:cNvPr id="222" name="Google Shape;222;p16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t="9644" b="18019"/>
            <a:stretch/>
          </p:blipFill>
          <p:spPr>
            <a:xfrm>
              <a:off x="3026508" y="1736203"/>
              <a:ext cx="6138983" cy="4440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6"/>
            <p:cNvSpPr txBox="1"/>
            <p:nvPr/>
          </p:nvSpPr>
          <p:spPr>
            <a:xfrm>
              <a:off x="4112820" y="2654134"/>
              <a:ext cx="3966358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yuthaya"/>
                  <a:ea typeface="Ayuthaya"/>
                  <a:cs typeface="Ayuthaya"/>
                  <a:sym typeface="Ayuthaya"/>
                </a:rPr>
                <a:t>SARS-CoV-2 Antigen RDT</a:t>
              </a:r>
              <a:endParaRPr/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E8C481E-9CF5-410A-AD0E-F294B78F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7663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DD655-F527-448A-8ED1-EA5947F10FA9}"/>
              </a:ext>
            </a:extLst>
          </p:cNvPr>
          <p:cNvGrpSpPr/>
          <p:nvPr/>
        </p:nvGrpSpPr>
        <p:grpSpPr>
          <a:xfrm>
            <a:off x="7939982" y="1374521"/>
            <a:ext cx="3924069" cy="598256"/>
            <a:chOff x="7861998" y="1527451"/>
            <a:chExt cx="3924069" cy="5982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CADBAF-A892-4143-990B-50F316E0F6EF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47AA66-4A35-4D8F-8455-7287012A009D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7C1DD7D2-D275-47B6-A5F0-DD3C8D36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Assegurar a conservação adequada dos consumíveis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US" altLang="en-US" dirty="0"/>
          </a:p>
          <a:p>
            <a:pPr rtl="0"/>
            <a:r>
              <a:rPr lang="pt" dirty="0"/>
              <a:t>Coloque os artigos em prateleiras.</a:t>
            </a:r>
          </a:p>
          <a:p>
            <a:pPr rtl="0"/>
            <a:r>
              <a:rPr lang="pt" dirty="0"/>
              <a:t>Organize o material existente e o novo pelas datas de validade.</a:t>
            </a:r>
          </a:p>
          <a:p>
            <a:pPr rtl="0"/>
            <a:r>
              <a:rPr lang="pt" dirty="0"/>
              <a:t>Mantenha o espaço de armazenamento limpo, organizado e trancado. </a:t>
            </a:r>
          </a:p>
          <a:p>
            <a:pPr rtl="0"/>
            <a:r>
              <a:rPr lang="pt" dirty="0"/>
              <a:t>Conserve os artigos segundo as instruções dos fabricantes (p. ex., 2º–30</a:t>
            </a:r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pt" dirty="0"/>
              <a:t>C).</a:t>
            </a:r>
          </a:p>
          <a:p>
            <a:pPr rtl="0"/>
            <a:r>
              <a:rPr lang="pt" dirty="0"/>
              <a:t>Mantenha um registo diário (ou duas vezes por dia) da temperatura. </a:t>
            </a:r>
          </a:p>
          <a:p>
            <a:pPr rtl="0"/>
            <a:r>
              <a:rPr lang="pt" dirty="0"/>
              <a:t>Conserve os reagentes ao abrigo da luz direta do sol.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18</a:t>
            </a:fld>
            <a:endParaRPr lang="en-GB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24BA88-A77D-FB43-A72A-11E45D0BCC67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283F9E-F1FA-1048-9380-E90272A7CCAB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rtl="0"/>
              <a:r>
                <a:rPr lang="pt" sz="110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segundo as orientações no seu país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697ED0-4F12-8949-9A8A-9BE195019BD2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0DA16B5F-4384-7F4F-ADCA-057DBE46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B7FD3-B99E-4934-B31B-CB6FC467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60332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Gestão de </a:t>
            </a:r>
            <a:r>
              <a:rPr lang="en" dirty="0"/>
              <a:t>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endParaRPr lang="en-US" dirty="0"/>
          </a:p>
          <a:p>
            <a:pPr lvl="0" rtl="0"/>
            <a:r>
              <a:rPr lang="pt" dirty="0"/>
              <a:t>Rotule todos os consumíveis e reagentes com a data de recepção e a data em que foram abertos pela primeira vez. </a:t>
            </a:r>
          </a:p>
          <a:p>
            <a:pPr lvl="0" rtl="0"/>
            <a:r>
              <a:rPr lang="pt" dirty="0"/>
              <a:t>Tome decisões sobre os níveis de </a:t>
            </a:r>
            <a:r>
              <a:rPr lang="en" dirty="0"/>
              <a:t>stock</a:t>
            </a:r>
            <a:r>
              <a:rPr lang="en" i="1" dirty="0"/>
              <a:t> </a:t>
            </a:r>
            <a:r>
              <a:rPr lang="en" dirty="0"/>
              <a:t>com base nos conhecimentos atuais da disponibilidade de abastecimento e a frequência do reabastecimento.</a:t>
            </a:r>
          </a:p>
          <a:p>
            <a:pPr lvl="0" rtl="0"/>
            <a:r>
              <a:rPr lang="pt" dirty="0"/>
              <a:t>Faça a rotação do</a:t>
            </a:r>
            <a:r>
              <a:rPr lang="en" i="1" dirty="0"/>
              <a:t> </a:t>
            </a:r>
            <a:r>
              <a:rPr lang="en" dirty="0"/>
              <a:t>stock usando os princípios «primeiro a expirar, primeiro a sair», para assegurar que os reagentes com validade expirada não sejam utilizados.</a:t>
            </a:r>
          </a:p>
          <a:p>
            <a:pPr lvl="0" rtl="0"/>
            <a:r>
              <a:rPr lang="pt" dirty="0"/>
              <a:t>Se houver reagentes expirados, estes devem ser separados, assinalados como "</a:t>
            </a:r>
            <a:r>
              <a:rPr lang="pt" b="1" dirty="0"/>
              <a:t>Expirado − Não usar</a:t>
            </a:r>
            <a:r>
              <a:rPr lang="pt" dirty="0"/>
              <a:t>", e descartados segundo as instruções do fabricante.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19</a:t>
            </a:fld>
            <a:endParaRPr lang="en-GB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10C0C-FB1A-124F-9DB1-979BD6C1F7EC}"/>
              </a:ext>
            </a:extLst>
          </p:cNvPr>
          <p:cNvGrpSpPr/>
          <p:nvPr/>
        </p:nvGrpSpPr>
        <p:grpSpPr>
          <a:xfrm>
            <a:off x="7990389" y="1255327"/>
            <a:ext cx="3924069" cy="596348"/>
            <a:chOff x="7861998" y="1527451"/>
            <a:chExt cx="3924069" cy="596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63A997-D5E6-AE41-A2FB-5C69367BC364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rtl="0"/>
              <a:r>
                <a:rPr lang="pt" sz="110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segundo as orientações no seu país</a:t>
              </a:r>
              <a:endParaRPr lang="en-US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FA9385-8828-1547-A4EA-D69E25675B19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AB910485-BB23-344B-8D60-4BD9A4708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6EFE8-CECC-F280-8C66-32661B36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318010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Isen</a:t>
            </a:r>
            <a:r>
              <a:rPr lang="en-GB" dirty="0" err="1"/>
              <a:t>ção</a:t>
            </a:r>
            <a:r>
              <a:rPr lang="pt" dirty="0"/>
              <a:t> de responsabilidade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540"/>
            <a:ext cx="10515600" cy="444076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  <a:defRPr/>
            </a:pPr>
            <a:r>
              <a:rPr lang="pt" b="1" dirty="0"/>
              <a:t>Plataforma de Aprendizagem sobre Segurança Sanitária da OMS - Material de Formação</a:t>
            </a:r>
            <a:endParaRPr lang="en-US" dirty="0"/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Este material de formação da OMS está protegido por direitos de autor da Organização Mundial da Saúde (OMS) 2022. Todos os direitos reservados.</a:t>
            </a:r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 utilização deste material está sujeita aos </a:t>
            </a:r>
            <a:r>
              <a:rPr lang="pt" u="sng" dirty="0">
                <a:hlinkClick r:id="rId2"/>
              </a:rPr>
              <a:t>«Termos de Utilização da Plataforma da OMS de Aprendizagem sobre Segurança Sanitária»,</a:t>
            </a:r>
            <a:r>
              <a:rPr lang="pt" dirty="0"/>
              <a:t> que aceitou quando o descarregou e que está disponível na Plataforma de Aprendizagem sobre Segurança Sanitária em: </a:t>
            </a:r>
            <a:r>
              <a:rPr lang="pt" u="sng" dirty="0">
                <a:hlinkClick r:id="rId3"/>
              </a:rPr>
              <a:t>https://extranet.who.int/hslp</a:t>
            </a:r>
            <a:r>
              <a:rPr lang="pt" dirty="0"/>
              <a:t>.  </a:t>
            </a:r>
          </a:p>
          <a:p>
            <a:pPr marL="0" indent="0" rtl="0">
              <a:buNone/>
              <a:defRPr/>
            </a:pPr>
            <a:r>
              <a:rPr lang="pt" dirty="0"/>
              <a:t> </a:t>
            </a:r>
          </a:p>
          <a:p>
            <a:pPr marL="0" indent="0" rtl="0">
              <a:buNone/>
              <a:defRPr/>
            </a:pPr>
            <a:r>
              <a:rPr lang="pt" dirty="0"/>
              <a:t>Se adaptar, modificar, traduzir ou reformular o conteúdo deste material, tal não implicará que a OMS esteja de algum modo associada a essas alterações e o nome ou o emblema da OMS não serão usados nesse material modificados.  </a:t>
            </a:r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Além disso, é favor informar a OMS sobre quaisquer modificações deste material que sejam usado publicamente, para efeitos de conservação de registos e desenvolvimento continuado, através do email </a:t>
            </a:r>
            <a:r>
              <a:rPr lang="pt" u="sng" dirty="0">
                <a:hlinkClick r:id="rId4"/>
              </a:rPr>
              <a:t>hrhrt@who.int</a:t>
            </a:r>
            <a:r>
              <a:rPr lang="pt" dirty="0"/>
              <a:t>.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/>
              <a:t>2</a:t>
            </a:fld>
            <a:endParaRPr lang="en-GB" sz="1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409BE8F-1F78-757D-35B4-DFA46058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327245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1" y="508000"/>
            <a:ext cx="1981364" cy="15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2833189" y="2909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pt-PT" sz="4400" dirty="0">
                <a:solidFill>
                  <a:schemeClr val="lt1"/>
                </a:solidFill>
              </a:rPr>
              <a:t>Principais pontos </a:t>
            </a:r>
            <a:endParaRPr dirty="0"/>
          </a:p>
        </p:txBody>
      </p:sp>
      <p:sp>
        <p:nvSpPr>
          <p:cNvPr id="248" name="Google Shape;248;p19"/>
          <p:cNvSpPr txBox="1"/>
          <p:nvPr/>
        </p:nvSpPr>
        <p:spPr>
          <a:xfrm>
            <a:off x="2118360" y="1927496"/>
            <a:ext cx="8628017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  <a:sym typeface="Arial"/>
              </a:rPr>
              <a:t>Conhecer todo o material e componentes dos kits de teste que são necessários para proceder à testagem.</a:t>
            </a:r>
            <a:endParaRPr lang="pt-PT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  <a:sym typeface="Arial"/>
              </a:rPr>
              <a:t>Gerir apropriadamente o stock do material é fundamental para evitar a interrupção da testagem. </a:t>
            </a:r>
            <a:endParaRPr lang="pt-PT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  <a:sym typeface="Arial"/>
              </a:rPr>
              <a:t>Garantir que estão instalados os sistemas necessários para executar uma contagem semanal do stock, manter um inventário e assegurar que os reagentes com um prazo de validade mais curto são usados em primeiro lugar.</a:t>
            </a:r>
            <a:endParaRPr lang="pt-PT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</a:rPr>
              <a:t>Garantir que estão instalados os sistemas necessários para fazer as encomendas em devido tempo, </a:t>
            </a:r>
            <a:r>
              <a:rPr lang="pt-PT" sz="2000" dirty="0">
                <a:solidFill>
                  <a:schemeClr val="lt1"/>
                </a:solidFill>
                <a:sym typeface="Arial"/>
              </a:rPr>
              <a:t>tendo em conta a utilização do material e prevendo possíveis atrasos nas entregas.</a:t>
            </a:r>
            <a:endParaRPr lang="pt-PT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  <a:sym typeface="Arial"/>
              </a:rPr>
              <a:t>Não usar reagentes fora de prazo.</a:t>
            </a:r>
          </a:p>
        </p:txBody>
      </p:sp>
      <p:pic>
        <p:nvPicPr>
          <p:cNvPr id="249" name="Google Shape;249;p19"/>
          <p:cNvPicPr preferRelativeResize="0"/>
          <p:nvPr/>
        </p:nvPicPr>
        <p:blipFill rotWithShape="1">
          <a:blip r:embed="rId5">
            <a:alphaModFix/>
          </a:blip>
          <a:srcRect l="8243"/>
          <a:stretch/>
        </p:blipFill>
        <p:spPr>
          <a:xfrm>
            <a:off x="10566400" y="4708525"/>
            <a:ext cx="16256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5306BB-E5A8-4425-8E36-749CE7EE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48700" cy="501650"/>
          </a:xfrm>
        </p:spPr>
        <p:txBody>
          <a:bodyPr/>
          <a:lstStyle/>
          <a:p>
            <a:r>
              <a:rPr lang="pt-PT" sz="1000" dirty="0">
                <a:solidFill>
                  <a:schemeClr val="bg1"/>
                </a:solidFill>
              </a:rPr>
              <a:t>Workshop de Formação sobre os Testes de Diagnóstico Rápido de Antigénio para o SARS-CoV-2 – v3.0 | Preparação para os testes: material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Dúvidas?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Objetivos da aprendizagem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199" y="1736203"/>
            <a:ext cx="10849303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pt-PT" dirty="0"/>
              <a:t>No final deste módulo, o formando deverá ser capaz de</a:t>
            </a:r>
            <a:r>
              <a:rPr lang="en-US" dirty="0"/>
              <a:t>:   </a:t>
            </a:r>
            <a:endParaRPr dirty="0"/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pt-PT" dirty="0"/>
              <a:t>Listar e identificar todo o material necessário para os testes TDR  de antigénio para o SARS-CoV-2;  </a:t>
            </a:r>
          </a:p>
          <a:p>
            <a:pPr marL="971550" lvl="1" indent="-285750"/>
            <a:r>
              <a:rPr lang="pt-PT" dirty="0"/>
              <a:t>Listar e identificar todos os componentes dos kits dos TDE de antigénio para o SARS-CoV-2;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pt-PT" dirty="0"/>
              <a:t>Explicar os princípios da gestão de stocks;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pt-PT" dirty="0"/>
              <a:t>Explicar quando e como encomendar o material;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pt-PT" dirty="0"/>
              <a:t>Descrever como inspecionar a entrega do material, antes da sua aceitação;  </a:t>
            </a:r>
          </a:p>
          <a:p>
            <a:pPr marL="971550" lvl="1" indent="-285750"/>
            <a:r>
              <a:rPr lang="pt-PT" dirty="0"/>
              <a:t>Explicar os princípios de “usar primeiro o que expirar primeiro”, ao gerir os consumíveis para os TDR de antigénio para o SARS-CoV-2;  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pt-PT" dirty="0"/>
              <a:t>Descrever como guardar os kits e o material nas devidas condições de armazenamento.</a:t>
            </a:r>
            <a:r>
              <a:rPr lang="en-US" dirty="0"/>
              <a:t> 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280A75-B765-4DD3-92EF-1CBF5F42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Componentes dos </a:t>
            </a:r>
            <a:r>
              <a:rPr lang="en" i="1" dirty="0"/>
              <a:t>kits </a:t>
            </a:r>
            <a:r>
              <a:rPr lang="en" dirty="0"/>
              <a:t>de TDR de detecção do </a:t>
            </a:r>
            <a:r>
              <a:rPr lang="pt-BR" dirty="0"/>
              <a:t>antígeno</a:t>
            </a:r>
            <a:r>
              <a:rPr lang="en" dirty="0"/>
              <a:t> do SARS-CoV-2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" dirty="0"/>
              <a:t>Um </a:t>
            </a:r>
            <a:r>
              <a:rPr lang="en" i="1" dirty="0"/>
              <a:t>kit</a:t>
            </a:r>
            <a:r>
              <a:rPr lang="en" dirty="0"/>
              <a:t> de TDR de </a:t>
            </a:r>
            <a:r>
              <a:rPr lang="pt-BR" dirty="0" err="1"/>
              <a:t>antigénio</a:t>
            </a:r>
            <a:r>
              <a:rPr lang="en" dirty="0"/>
              <a:t> para o SARS-CoV-2 é composto por:</a:t>
            </a:r>
          </a:p>
          <a:p>
            <a:pPr rtl="0"/>
            <a:r>
              <a:rPr lang="pt" dirty="0"/>
              <a:t>Dispositivo de teste (embalado individualmente numa bolsa de papel laminado com dessecador)</a:t>
            </a:r>
          </a:p>
          <a:p>
            <a:pPr rtl="0"/>
            <a:r>
              <a:rPr lang="pt" dirty="0"/>
              <a:t>Tubo de extração com solução-tampão</a:t>
            </a:r>
          </a:p>
          <a:p>
            <a:pPr rtl="0"/>
            <a:r>
              <a:rPr lang="pt" dirty="0"/>
              <a:t>Solução-tampão</a:t>
            </a:r>
          </a:p>
          <a:p>
            <a:pPr rtl="0"/>
            <a:r>
              <a:rPr lang="pt" dirty="0"/>
              <a:t>Tampa do tubo</a:t>
            </a:r>
          </a:p>
          <a:p>
            <a:pPr rtl="0"/>
            <a:r>
              <a:rPr lang="pt" dirty="0"/>
              <a:t>Suporte de papel para segurar o tubo de extração com solução-tampão</a:t>
            </a:r>
          </a:p>
          <a:p>
            <a:pPr rtl="0"/>
            <a:r>
              <a:rPr lang="pt" dirty="0"/>
              <a:t>Instruções de uso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4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1F193-7DD0-8795-B0C9-358D0455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213357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Material para a colheita de amostras</a:t>
            </a:r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838200" y="1611765"/>
            <a:ext cx="6653400" cy="4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indent="-228600">
              <a:spcBef>
                <a:spcPts val="0"/>
              </a:spcBef>
              <a:buSzPct val="100000"/>
            </a:pPr>
            <a:r>
              <a:rPr lang="pt-PT" dirty="0"/>
              <a:t>Zaragatoas </a:t>
            </a:r>
            <a:r>
              <a:rPr lang="pt-PT" dirty="0" err="1"/>
              <a:t>nasofaríngeas</a:t>
            </a:r>
            <a:r>
              <a:rPr lang="pt-PT" dirty="0"/>
              <a:t> estéreis novas (por abrir) (usar as </a:t>
            </a:r>
            <a:r>
              <a:rPr lang="pt-PT" dirty="0" err="1"/>
              <a:t>zaragatos</a:t>
            </a:r>
            <a:r>
              <a:rPr lang="pt-PT" dirty="0"/>
              <a:t> fornecidas no kit dos TDR de antigénio para o SARS-CoV-2, excepto especificação diferente nas Instruções de Utilização)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pt-PT" dirty="0"/>
              <a:t>Receptáculo primário (por ex., meio de transporte viral ou tubo com segurança)</a:t>
            </a:r>
          </a:p>
          <a:p>
            <a:pPr marL="228600" lvl="0" indent="-228600">
              <a:buSzPct val="100000"/>
            </a:pPr>
            <a:r>
              <a:rPr lang="pt-PT" dirty="0"/>
              <a:t>Equipamento de proteção individual (EPI), incluindo luvas, bata, proteção para os olhos (óculos ou viseira) e máscara cirúrgica</a:t>
            </a:r>
            <a:r>
              <a:rPr lang="pt-PT" baseline="30000" dirty="0"/>
              <a:t>1 </a:t>
            </a:r>
            <a:endParaRPr lang="pt-PT" dirty="0"/>
          </a:p>
          <a:p>
            <a:pPr marL="266700" lvl="0" indent="-266700">
              <a:buSzPts val="1800"/>
            </a:pPr>
            <a:r>
              <a:rPr lang="pt-PT" dirty="0"/>
              <a:t>Caneta para marcar ou rotular</a:t>
            </a:r>
          </a:p>
          <a:p>
            <a:pPr marL="228600" indent="-228600">
              <a:buSzPct val="100000"/>
            </a:pPr>
            <a:r>
              <a:rPr lang="pt-PT" dirty="0"/>
              <a:t>Lixívia, etanol e toalhas de papel para limpar o posto de trabalho</a:t>
            </a:r>
          </a:p>
          <a:p>
            <a:pPr marL="266700" lvl="0" indent="-266700">
              <a:buSzPts val="1800"/>
            </a:pPr>
            <a:r>
              <a:rPr lang="pt-PT" dirty="0"/>
              <a:t>Formulário de colheita de amostras</a:t>
            </a:r>
          </a:p>
          <a:p>
            <a:pPr marL="266700" lvl="0" indent="-266700">
              <a:buSzPts val="1800"/>
            </a:pPr>
            <a:r>
              <a:rPr lang="pt-PT" dirty="0"/>
              <a:t>Sabão ou solução à base de álcool para lavar as mãos</a:t>
            </a:r>
          </a:p>
          <a:p>
            <a:pPr marL="266700" lvl="0" indent="-266700">
              <a:buSzPts val="1800"/>
            </a:pPr>
            <a:r>
              <a:rPr lang="pt-PT" dirty="0"/>
              <a:t>Sacos estanques para resíduos biológicos perigosos e contentores de lixo para depositar ou deslocar os resíduos biológicos perigosos</a:t>
            </a:r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000"/>
          </a:p>
        </p:txBody>
      </p:sp>
      <p:pic>
        <p:nvPicPr>
          <p:cNvPr id="120" name="Google Shape;120;p4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8345"/>
          <a:stretch/>
        </p:blipFill>
        <p:spPr>
          <a:xfrm>
            <a:off x="8293099" y="1015111"/>
            <a:ext cx="3570951" cy="474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282972" y="5488965"/>
            <a:ext cx="1163148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Advice on the use of masks in the context of COVID-19 Interim guidance, 23 December 2020; Rational use of personal protective equipment for COVID-19 and considerations during severe shortages. Geneva: World Health Organization; 2020, Infection prevention and control during health care when coronavirus disease (‎COVID-19)‎ is suspected or confirmed. Interim guidance, 12 July 2021</a:t>
            </a:r>
            <a:endParaRPr lang="en-GB" sz="10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lvl="0"/>
            <a:r>
              <a:rPr lang="pt-PT" sz="1000" dirty="0">
                <a:solidFill>
                  <a:schemeClr val="dk1"/>
                </a:solidFill>
              </a:rPr>
              <a:t>Os respiradores são recomendados para contextos onde se realizem procedimentos geradores de aerossóis. Com base nos valores e preferências e, se estiverem disponíveis, podem também ser usados quando se presta cuidados diretos a pacientes com COVID-19 noutros contextos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B3FDCF9-406A-4747-B22B-8389DF91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6139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4DF4A2-BE84-47A0-A1D6-11A85350F385}"/>
              </a:ext>
            </a:extLst>
          </p:cNvPr>
          <p:cNvGrpSpPr/>
          <p:nvPr/>
        </p:nvGrpSpPr>
        <p:grpSpPr>
          <a:xfrm>
            <a:off x="8267931" y="863505"/>
            <a:ext cx="3924069" cy="598256"/>
            <a:chOff x="7861998" y="1527451"/>
            <a:chExt cx="3924069" cy="5982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BF9A64-C2B1-4C63-A66E-F2EF62557234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77B779-35F9-4A78-B456-6CF32C5CDE6A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Pencil">
              <a:extLst>
                <a:ext uri="{FF2B5EF4-FFF2-40B4-BE49-F238E27FC236}">
                  <a16:creationId xmlns:a16="http://schemas.microsoft.com/office/drawing/2014/main" id="{74FF91D7-4B65-4F3E-A50F-EB6E9ADD1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Material de teste para os TDR de antigénio do SARS-CoV-2 (1)</a:t>
            </a:r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Kit de TDR de antigénio para o SARS-CoV-2</a:t>
            </a:r>
          </a:p>
          <a:p>
            <a:pPr marL="266700" lvl="0" indent="-266700">
              <a:buSzPts val="1800"/>
            </a:pPr>
            <a:r>
              <a:rPr lang="pt-PT" dirty="0"/>
              <a:t>Lixívia, etanol e toalhas de papel para limpar o posto de trabalho</a:t>
            </a:r>
          </a:p>
          <a:p>
            <a:pPr marL="228600" lvl="0" indent="-228600"/>
            <a:r>
              <a:rPr lang="pt-PT" dirty="0"/>
              <a:t>Sabão ou solução à base de álcool para lavar as mãos </a:t>
            </a:r>
          </a:p>
          <a:p>
            <a:pPr marL="266700" lvl="0" indent="-266700">
              <a:buSzPts val="1800"/>
            </a:pPr>
            <a:r>
              <a:rPr lang="pt-PT" dirty="0"/>
              <a:t>Sacos estanques para depositar ou deslocar resíduos biológicos perigosos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Contentores de lixo para sacos de resíduos biológicos perigosos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Frascos de pulverização (para a lixívia e para o etanol)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Medidor para fazer as soluções de lixívia e álcool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pt-PT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sz="1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4AA99C-5B05-4A13-BCF7-9274EEAA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583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F7336-C007-460A-9898-49E7BFA5CDD7}"/>
              </a:ext>
            </a:extLst>
          </p:cNvPr>
          <p:cNvGrpSpPr/>
          <p:nvPr/>
        </p:nvGrpSpPr>
        <p:grpSpPr>
          <a:xfrm>
            <a:off x="7939982" y="1370561"/>
            <a:ext cx="3924069" cy="598256"/>
            <a:chOff x="7861998" y="1527451"/>
            <a:chExt cx="3924069" cy="5982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A3054D-5B35-480A-8CE9-7C570D442F6E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23B898-A480-4D95-BCC5-103D9DB00D4C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Pencil">
              <a:extLst>
                <a:ext uri="{FF2B5EF4-FFF2-40B4-BE49-F238E27FC236}">
                  <a16:creationId xmlns:a16="http://schemas.microsoft.com/office/drawing/2014/main" id="{205727D0-D7E2-4281-9684-AFB4095D4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Material de teste para os TDR de antigénio do SARS-CoV-2 (2)</a:t>
            </a: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6700" lvl="0" indent="-266700">
              <a:buSzPts val="1800"/>
            </a:pPr>
            <a:r>
              <a:rPr lang="pt-PT" dirty="0"/>
              <a:t>Caneta para marcar ou rotular</a:t>
            </a:r>
          </a:p>
          <a:p>
            <a:pPr marL="228600" lvl="0" indent="-228600"/>
            <a:r>
              <a:rPr lang="pt-PT" dirty="0"/>
              <a:t>EPI, incluindo luvas não estéreis, bata, proteção para os olhos ou viseira e máscara cirúrgica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Temporizador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Controles positivos e negativos (podem ser parte do kit dos TDR de antigénio para o SARS-CoV-2 ou podem ser vendidos separadamente)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Livro de registos dos TDR de antigénio para o SARS-CoV-2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Documento indicando os procedimentos operacionais padrão (POP)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Termómetro  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359371-814E-4101-93A2-A0351ED8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4361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319DC1-4A1D-4BE2-B245-923CE71A19F8}"/>
              </a:ext>
            </a:extLst>
          </p:cNvPr>
          <p:cNvGrpSpPr/>
          <p:nvPr/>
        </p:nvGrpSpPr>
        <p:grpSpPr>
          <a:xfrm>
            <a:off x="7939982" y="1370561"/>
            <a:ext cx="3924069" cy="598256"/>
            <a:chOff x="7861998" y="1527451"/>
            <a:chExt cx="3924069" cy="5982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2268C5-70AC-4700-9885-3D5C69397B1C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E2FB05-A7BE-49F6-BEB5-F799CE625D9E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Pencil">
              <a:extLst>
                <a:ext uri="{FF2B5EF4-FFF2-40B4-BE49-F238E27FC236}">
                  <a16:creationId xmlns:a16="http://schemas.microsoft.com/office/drawing/2014/main" id="{035383A0-26CC-42BF-AC8B-9F2621C52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Examinar os </a:t>
            </a:r>
            <a:r>
              <a:rPr lang="en" dirty="0"/>
              <a:t>kits</a:t>
            </a:r>
            <a:r>
              <a:rPr lang="en" i="1" dirty="0"/>
              <a:t> </a:t>
            </a:r>
            <a:r>
              <a:rPr lang="en" dirty="0"/>
              <a:t>de teste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" dirty="0"/>
              <a:t>Examinar os diferentes componentes encontrados em cada</a:t>
            </a:r>
            <a:r>
              <a:rPr lang="en" i="1" dirty="0"/>
              <a:t> kit</a:t>
            </a:r>
            <a:r>
              <a:rPr lang="en" dirty="0"/>
              <a:t> de TDR de </a:t>
            </a:r>
            <a:r>
              <a:rPr lang="pt-BR" dirty="0" err="1"/>
              <a:t>antigénio</a:t>
            </a:r>
            <a:r>
              <a:rPr lang="en" dirty="0"/>
              <a:t> do SARS-CoV-2:</a:t>
            </a:r>
          </a:p>
          <a:p>
            <a:pPr rtl="0"/>
            <a:r>
              <a:rPr lang="pt" dirty="0"/>
              <a:t>Dessecador:</a:t>
            </a:r>
          </a:p>
          <a:p>
            <a:pPr lvl="1" rtl="0"/>
            <a:r>
              <a:rPr lang="pt" dirty="0"/>
              <a:t>Não é usado quando se efetua o teste. Serve apenas para manter o conteúdo do pacote seco antes da utilização e deve ser descartado quando o teste é aberto. </a:t>
            </a:r>
          </a:p>
          <a:p>
            <a:pPr lvl="1" rtl="0"/>
            <a:r>
              <a:rPr lang="pt" dirty="0"/>
              <a:t>Se o dessecador incluir um indicador, este deverá ser examinado. Se parecer que houve exposição à humidade, o teste deve ser descartado e usado um novo teste. </a:t>
            </a:r>
          </a:p>
          <a:p>
            <a:pPr rtl="0"/>
            <a:r>
              <a:rPr lang="pt" dirty="0"/>
              <a:t>Solução-tampão:</a:t>
            </a:r>
          </a:p>
          <a:p>
            <a:pPr lvl="1" rtl="0"/>
            <a:r>
              <a:rPr lang="pt" dirty="0"/>
              <a:t>Necessários em alguns </a:t>
            </a:r>
            <a:r>
              <a:rPr lang="en" dirty="0"/>
              <a:t>kits</a:t>
            </a:r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8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C2811-7861-80F4-3075-24985717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2837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 Preparação para os testes: material</a:t>
            </a:r>
          </a:p>
        </p:txBody>
      </p:sp>
    </p:spTree>
    <p:extLst>
      <p:ext uri="{BB962C8B-B14F-4D97-AF65-F5344CB8AC3E}">
        <p14:creationId xmlns:p14="http://schemas.microsoft.com/office/powerpoint/2010/main" val="153477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0B71-4693-6241-AB98-F41A8A54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Gestão </a:t>
            </a:r>
            <a:r>
              <a:rPr lang="pt-BR" dirty="0"/>
              <a:t>de stocks</a:t>
            </a:r>
            <a:endParaRPr lang="en" i="1" dirty="0"/>
          </a:p>
        </p:txBody>
      </p:sp>
    </p:spTree>
    <p:extLst>
      <p:ext uri="{BB962C8B-B14F-4D97-AF65-F5344CB8AC3E}">
        <p14:creationId xmlns:p14="http://schemas.microsoft.com/office/powerpoint/2010/main" val="3584948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2239</Words>
  <Application>Microsoft Office PowerPoint</Application>
  <PresentationFormat>Widescreen</PresentationFormat>
  <Paragraphs>198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</vt:lpstr>
      <vt:lpstr>Ayuthaya</vt:lpstr>
      <vt:lpstr>Calibri</vt:lpstr>
      <vt:lpstr>Lucida Grande</vt:lpstr>
      <vt:lpstr>Office Theme</vt:lpstr>
      <vt:lpstr>07</vt:lpstr>
      <vt:lpstr>Isenção de responsabilidade</vt:lpstr>
      <vt:lpstr>Objetivos da aprendizagem</vt:lpstr>
      <vt:lpstr>Componentes dos kits de TDR de detecção do antígeno do SARS-CoV-2</vt:lpstr>
      <vt:lpstr>Material para a colheita de amostras</vt:lpstr>
      <vt:lpstr>Material de teste para os TDR de antigénio do SARS-CoV-2 (1)</vt:lpstr>
      <vt:lpstr>Material de teste para os TDR de antigénio do SARS-CoV-2 (2)</vt:lpstr>
      <vt:lpstr>Examinar os kits de teste</vt:lpstr>
      <vt:lpstr>Gestão de stocks</vt:lpstr>
      <vt:lpstr>Gestão de stock = testagem ininterrupta</vt:lpstr>
      <vt:lpstr>A gestão do stock envolve conhecer:</vt:lpstr>
      <vt:lpstr>A gestão do stock envolve:</vt:lpstr>
      <vt:lpstr>Realizar inventário do stock</vt:lpstr>
      <vt:lpstr>Manter registos adequados de inventário</vt:lpstr>
      <vt:lpstr>Quando encomendar</vt:lpstr>
      <vt:lpstr>Como encomendar</vt:lpstr>
      <vt:lpstr>Inspecionar a entrega de novas encomendas</vt:lpstr>
      <vt:lpstr>Assegurar a conservação adequada dos consumíveis</vt:lpstr>
      <vt:lpstr>Gestão de stock</vt:lpstr>
      <vt:lpstr>PowerPoint Presentation</vt:lpstr>
      <vt:lpstr>Dúvidas?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90</cp:revision>
  <dcterms:created xsi:type="dcterms:W3CDTF">2020-10-08T10:02:18Z</dcterms:created>
  <dcterms:modified xsi:type="dcterms:W3CDTF">2022-09-22T21:34:51Z</dcterms:modified>
</cp:coreProperties>
</file>