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98" r:id="rId4"/>
    <p:sldId id="275" r:id="rId5"/>
    <p:sldId id="287" r:id="rId6"/>
    <p:sldId id="276" r:id="rId7"/>
    <p:sldId id="277" r:id="rId8"/>
    <p:sldId id="278" r:id="rId9"/>
    <p:sldId id="279" r:id="rId10"/>
    <p:sldId id="299" r:id="rId11"/>
    <p:sldId id="300" r:id="rId12"/>
    <p:sldId id="292" r:id="rId13"/>
    <p:sldId id="271" r:id="rId14"/>
  </p:sldIdLst>
  <p:sldSz cx="12192000" cy="6858000"/>
  <p:notesSz cx="6858000" cy="9144000"/>
  <p:defaultTextStyle>
    <a:defPPr rtl="0"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idi Albert" initials="HA" lastIdx="7" clrIdx="0">
    <p:extLst>
      <p:ext uri="{19B8F6BF-5375-455C-9EA6-DF929625EA0E}">
        <p15:presenceInfo xmlns:p15="http://schemas.microsoft.com/office/powerpoint/2012/main" userId="S-1-5-21-758399636-2987204155-3505288178-135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1366" autoAdjust="0"/>
    <p:restoredTop sz="94733"/>
  </p:normalViewPr>
  <p:slideViewPr>
    <p:cSldViewPr snapToGrid="0" snapToObjects="1">
      <p:cViewPr varScale="1">
        <p:scale>
          <a:sx n="74" d="100"/>
          <a:sy n="74" d="100"/>
        </p:scale>
        <p:origin x="72" y="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7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2BF786-00CC-4E72-A793-A15AF36643A7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 rtlCol="0"/>
        <a:lstStyle/>
        <a:p>
          <a:pPr rtl="0"/>
          <a:endParaRPr lang="en-ZA"/>
        </a:p>
      </dgm:t>
    </dgm:pt>
    <dgm:pt modelId="{01E42DE2-28F9-4292-82FD-2378C603AC25}">
      <dgm:prSet phldrT="[Text]"/>
      <dgm:spPr/>
      <dgm:t>
        <a:bodyPr rtlCol="0"/>
        <a:lstStyle/>
        <a:p>
          <a:pPr rtl="0"/>
          <a:r>
            <a:rPr lang="pt"/>
            <a:t>Antes do teste</a:t>
          </a:r>
        </a:p>
      </dgm:t>
    </dgm:pt>
    <dgm:pt modelId="{5C0F85E2-8F5A-434B-8DFB-DC4BD2FD5C96}" type="parTrans" cxnId="{3983A215-B79D-4324-AD9C-6464A548107B}">
      <dgm:prSet/>
      <dgm:spPr/>
      <dgm:t>
        <a:bodyPr rtlCol="0"/>
        <a:lstStyle/>
        <a:p>
          <a:pPr rtl="0"/>
          <a:endParaRPr lang="en-ZA"/>
        </a:p>
      </dgm:t>
    </dgm:pt>
    <dgm:pt modelId="{73F3377B-57E1-4A65-9A8B-C1BB14C2F220}" type="sibTrans" cxnId="{3983A215-B79D-4324-AD9C-6464A548107B}">
      <dgm:prSet/>
      <dgm:spPr/>
      <dgm:t>
        <a:bodyPr rtlCol="0"/>
        <a:lstStyle/>
        <a:p>
          <a:pPr rtl="0"/>
          <a:endParaRPr lang="en-ZA"/>
        </a:p>
      </dgm:t>
    </dgm:pt>
    <dgm:pt modelId="{BA7AE837-CB14-4189-8384-949B32CB1152}">
      <dgm:prSet phldrT="[Text]"/>
      <dgm:spPr/>
      <dgm:t>
        <a:bodyPr rtlCol="0"/>
        <a:lstStyle/>
        <a:p>
          <a:pPr rtl="0"/>
          <a:r>
            <a:rPr lang="pt" dirty="0"/>
            <a:t>Conservar corretamente os </a:t>
          </a:r>
          <a:r>
            <a:rPr lang="en" i="1" dirty="0"/>
            <a:t>kits</a:t>
          </a:r>
          <a:r>
            <a:rPr lang="en" dirty="0"/>
            <a:t> de teste</a:t>
          </a:r>
        </a:p>
        <a:p>
          <a:pPr rtl="0"/>
          <a:endParaRPr lang="en-ZA" dirty="0"/>
        </a:p>
        <a:p>
          <a:pPr rtl="0"/>
          <a:r>
            <a:rPr lang="pt" dirty="0"/>
            <a:t>Selecionar as pessoas certas para a testagem</a:t>
          </a:r>
        </a:p>
        <a:p>
          <a:pPr rtl="0"/>
          <a:endParaRPr lang="en-ZA" dirty="0"/>
        </a:p>
        <a:p>
          <a:pPr rtl="0"/>
          <a:r>
            <a:rPr lang="pt" dirty="0"/>
            <a:t>Coletar as amostra</a:t>
          </a:r>
          <a:r>
            <a:rPr lang="pt" dirty="0">
              <a:solidFill>
                <a:schemeClr val="tx1"/>
              </a:solidFill>
            </a:rPr>
            <a:t>s</a:t>
          </a:r>
          <a:r>
            <a:rPr lang="pt" dirty="0"/>
            <a:t> corretamente</a:t>
          </a:r>
        </a:p>
      </dgm:t>
    </dgm:pt>
    <dgm:pt modelId="{AD72ADFE-F6F7-4BEC-935E-D2B960AB4F40}" type="parTrans" cxnId="{D68AE568-0C2E-4473-A045-6DFB81A1CEAE}">
      <dgm:prSet/>
      <dgm:spPr/>
      <dgm:t>
        <a:bodyPr rtlCol="0"/>
        <a:lstStyle/>
        <a:p>
          <a:pPr rtl="0"/>
          <a:endParaRPr lang="en-ZA"/>
        </a:p>
      </dgm:t>
    </dgm:pt>
    <dgm:pt modelId="{0DA5989A-34D5-44CD-B4A4-972A66A408B0}" type="sibTrans" cxnId="{D68AE568-0C2E-4473-A045-6DFB81A1CEAE}">
      <dgm:prSet/>
      <dgm:spPr/>
      <dgm:t>
        <a:bodyPr rtlCol="0"/>
        <a:lstStyle/>
        <a:p>
          <a:pPr rtl="0"/>
          <a:endParaRPr lang="en-ZA"/>
        </a:p>
      </dgm:t>
    </dgm:pt>
    <dgm:pt modelId="{F2322F0E-21A5-402F-B34F-FF94E2B4B0EF}">
      <dgm:prSet phldrT="[Text]"/>
      <dgm:spPr/>
      <dgm:t>
        <a:bodyPr rtlCol="0"/>
        <a:lstStyle/>
        <a:p>
          <a:pPr rtl="0"/>
          <a:r>
            <a:rPr lang="pt"/>
            <a:t>Durante o teste</a:t>
          </a:r>
        </a:p>
      </dgm:t>
    </dgm:pt>
    <dgm:pt modelId="{9B5E1D47-4296-4158-883E-09F8E70B8F0D}" type="parTrans" cxnId="{05282331-BC74-480D-8907-3D5CD9407C10}">
      <dgm:prSet/>
      <dgm:spPr/>
      <dgm:t>
        <a:bodyPr rtlCol="0"/>
        <a:lstStyle/>
        <a:p>
          <a:pPr rtl="0"/>
          <a:endParaRPr lang="en-ZA"/>
        </a:p>
      </dgm:t>
    </dgm:pt>
    <dgm:pt modelId="{72383F04-D7A9-4DCB-8BC9-6A9A0C5A8A60}" type="sibTrans" cxnId="{05282331-BC74-480D-8907-3D5CD9407C10}">
      <dgm:prSet/>
      <dgm:spPr/>
      <dgm:t>
        <a:bodyPr rtlCol="0"/>
        <a:lstStyle/>
        <a:p>
          <a:pPr rtl="0"/>
          <a:endParaRPr lang="en-ZA"/>
        </a:p>
      </dgm:t>
    </dgm:pt>
    <dgm:pt modelId="{3CE5F7BB-EA8E-41B9-80E9-BDFAD2024FE0}">
      <dgm:prSet phldrT="[Text]"/>
      <dgm:spPr/>
      <dgm:t>
        <a:bodyPr rtlCol="0"/>
        <a:lstStyle/>
        <a:p>
          <a:pPr rtl="0"/>
          <a:r>
            <a:rPr lang="pt" dirty="0"/>
            <a:t>Testar a amostra certa </a:t>
          </a:r>
        </a:p>
        <a:p>
          <a:pPr rtl="0"/>
          <a:endParaRPr lang="en-ZA" dirty="0"/>
        </a:p>
        <a:p>
          <a:pPr rtl="0"/>
          <a:r>
            <a:rPr lang="pt" dirty="0"/>
            <a:t>Seguir o procedimento correto de testagem</a:t>
          </a:r>
        </a:p>
        <a:p>
          <a:pPr rtl="0"/>
          <a:endParaRPr lang="en-ZA" dirty="0"/>
        </a:p>
        <a:p>
          <a:pPr rtl="0"/>
          <a:r>
            <a:rPr lang="pt" dirty="0"/>
            <a:t>Realizar o controle da qualidade</a:t>
          </a:r>
        </a:p>
      </dgm:t>
    </dgm:pt>
    <dgm:pt modelId="{F84130F2-D623-4293-9910-E95B88A6CF1D}" type="parTrans" cxnId="{7B0ECD34-2AF2-4A1F-86BA-AD67DCC4ADC8}">
      <dgm:prSet/>
      <dgm:spPr/>
      <dgm:t>
        <a:bodyPr rtlCol="0"/>
        <a:lstStyle/>
        <a:p>
          <a:pPr rtl="0"/>
          <a:endParaRPr lang="en-ZA"/>
        </a:p>
      </dgm:t>
    </dgm:pt>
    <dgm:pt modelId="{3D78708A-107C-421D-9741-670C75DCDAAE}" type="sibTrans" cxnId="{7B0ECD34-2AF2-4A1F-86BA-AD67DCC4ADC8}">
      <dgm:prSet/>
      <dgm:spPr/>
      <dgm:t>
        <a:bodyPr rtlCol="0"/>
        <a:lstStyle/>
        <a:p>
          <a:pPr rtl="0"/>
          <a:endParaRPr lang="en-ZA"/>
        </a:p>
      </dgm:t>
    </dgm:pt>
    <dgm:pt modelId="{2713AC6D-0FEB-4C61-A16E-7F0886FBBA7F}">
      <dgm:prSet phldrT="[Text]"/>
      <dgm:spPr/>
      <dgm:t>
        <a:bodyPr rtlCol="0"/>
        <a:lstStyle/>
        <a:p>
          <a:pPr rtl="0"/>
          <a:r>
            <a:rPr lang="pt"/>
            <a:t>Depois do teste</a:t>
          </a:r>
        </a:p>
      </dgm:t>
    </dgm:pt>
    <dgm:pt modelId="{91B3B4E9-F7BB-4B76-A562-7111EC452FC0}" type="parTrans" cxnId="{303D4201-B64A-42A1-B9F6-4CE3BA7F7F1E}">
      <dgm:prSet/>
      <dgm:spPr/>
      <dgm:t>
        <a:bodyPr rtlCol="0"/>
        <a:lstStyle/>
        <a:p>
          <a:pPr rtl="0"/>
          <a:endParaRPr lang="en-ZA"/>
        </a:p>
      </dgm:t>
    </dgm:pt>
    <dgm:pt modelId="{1EFEC0D4-7B6A-4B0F-9D38-B6F34A99FBF9}" type="sibTrans" cxnId="{303D4201-B64A-42A1-B9F6-4CE3BA7F7F1E}">
      <dgm:prSet/>
      <dgm:spPr/>
      <dgm:t>
        <a:bodyPr rtlCol="0"/>
        <a:lstStyle/>
        <a:p>
          <a:pPr rtl="0"/>
          <a:endParaRPr lang="en-ZA"/>
        </a:p>
      </dgm:t>
    </dgm:pt>
    <dgm:pt modelId="{C2BE874A-2EC1-4CC8-9C37-DBE459201793}">
      <dgm:prSet phldrT="[Text]"/>
      <dgm:spPr/>
      <dgm:t>
        <a:bodyPr rtlCol="0"/>
        <a:lstStyle/>
        <a:p>
          <a:pPr rtl="0"/>
          <a:r>
            <a:rPr lang="pt" dirty="0"/>
            <a:t>Ler e registrar corretamente o resultado</a:t>
          </a:r>
        </a:p>
        <a:p>
          <a:pPr rtl="0"/>
          <a:endParaRPr lang="en-ZA" dirty="0"/>
        </a:p>
        <a:p>
          <a:pPr rtl="0"/>
          <a:r>
            <a:rPr lang="pt" dirty="0"/>
            <a:t>Comunicar o resultado certo</a:t>
          </a:r>
        </a:p>
      </dgm:t>
    </dgm:pt>
    <dgm:pt modelId="{D124FBEF-5E36-4AC7-B33A-56AD5CE8BB69}" type="parTrans" cxnId="{833AF004-B72B-41AA-9208-707A8DFC4117}">
      <dgm:prSet/>
      <dgm:spPr/>
      <dgm:t>
        <a:bodyPr rtlCol="0"/>
        <a:lstStyle/>
        <a:p>
          <a:pPr rtl="0"/>
          <a:endParaRPr lang="en-ZA"/>
        </a:p>
      </dgm:t>
    </dgm:pt>
    <dgm:pt modelId="{E9827510-7FA6-4C0D-A428-ACA6F2E4EE95}" type="sibTrans" cxnId="{833AF004-B72B-41AA-9208-707A8DFC4117}">
      <dgm:prSet/>
      <dgm:spPr/>
      <dgm:t>
        <a:bodyPr rtlCol="0"/>
        <a:lstStyle/>
        <a:p>
          <a:pPr rtl="0"/>
          <a:endParaRPr lang="en-ZA"/>
        </a:p>
      </dgm:t>
    </dgm:pt>
    <dgm:pt modelId="{D0AC5A13-1D16-4ED1-999B-B11C0C96AAB7}" type="pres">
      <dgm:prSet presAssocID="{7F2BF786-00CC-4E72-A793-A15AF36643A7}" presName="theList" presStyleCnt="0">
        <dgm:presLayoutVars>
          <dgm:dir/>
          <dgm:animLvl val="lvl"/>
          <dgm:resizeHandles val="exact"/>
        </dgm:presLayoutVars>
      </dgm:prSet>
      <dgm:spPr/>
    </dgm:pt>
    <dgm:pt modelId="{A81035B2-6C3F-4BCF-B6B6-A48C7C52AA72}" type="pres">
      <dgm:prSet presAssocID="{01E42DE2-28F9-4292-82FD-2378C603AC25}" presName="compNode" presStyleCnt="0"/>
      <dgm:spPr/>
    </dgm:pt>
    <dgm:pt modelId="{D6F9923C-5C90-4ED0-A278-AF09A02679DB}" type="pres">
      <dgm:prSet presAssocID="{01E42DE2-28F9-4292-82FD-2378C603AC25}" presName="noGeometry" presStyleCnt="0"/>
      <dgm:spPr/>
    </dgm:pt>
    <dgm:pt modelId="{D98529C0-F50C-40F6-9D2B-8832715A262B}" type="pres">
      <dgm:prSet presAssocID="{01E42DE2-28F9-4292-82FD-2378C603AC25}" presName="childTextVisible" presStyleLbl="bgAccFollowNode1" presStyleIdx="0" presStyleCnt="3">
        <dgm:presLayoutVars>
          <dgm:bulletEnabled val="1"/>
        </dgm:presLayoutVars>
      </dgm:prSet>
      <dgm:spPr/>
    </dgm:pt>
    <dgm:pt modelId="{F6F238B4-D08F-4F4F-870E-0D5C5CEC31C3}" type="pres">
      <dgm:prSet presAssocID="{01E42DE2-28F9-4292-82FD-2378C603AC25}" presName="childTextHidden" presStyleLbl="bgAccFollowNode1" presStyleIdx="0" presStyleCnt="3"/>
      <dgm:spPr/>
    </dgm:pt>
    <dgm:pt modelId="{37828790-061C-4229-B94C-7312DD9B739C}" type="pres">
      <dgm:prSet presAssocID="{01E42DE2-28F9-4292-82FD-2378C603AC25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3B2FF444-2DBC-4A9B-B2B9-8BCEFC739DB6}" type="pres">
      <dgm:prSet presAssocID="{01E42DE2-28F9-4292-82FD-2378C603AC25}" presName="aSpace" presStyleCnt="0"/>
      <dgm:spPr/>
    </dgm:pt>
    <dgm:pt modelId="{E7987E34-BF75-454F-B1AC-668E11B67357}" type="pres">
      <dgm:prSet presAssocID="{F2322F0E-21A5-402F-B34F-FF94E2B4B0EF}" presName="compNode" presStyleCnt="0"/>
      <dgm:spPr/>
    </dgm:pt>
    <dgm:pt modelId="{7E1A6360-6B10-4B32-89A5-6E00D7EB3468}" type="pres">
      <dgm:prSet presAssocID="{F2322F0E-21A5-402F-B34F-FF94E2B4B0EF}" presName="noGeometry" presStyleCnt="0"/>
      <dgm:spPr/>
    </dgm:pt>
    <dgm:pt modelId="{89C1310D-DB09-4DEA-A783-E6EBCBEADC20}" type="pres">
      <dgm:prSet presAssocID="{F2322F0E-21A5-402F-B34F-FF94E2B4B0EF}" presName="childTextVisible" presStyleLbl="bgAccFollowNode1" presStyleIdx="1" presStyleCnt="3">
        <dgm:presLayoutVars>
          <dgm:bulletEnabled val="1"/>
        </dgm:presLayoutVars>
      </dgm:prSet>
      <dgm:spPr/>
    </dgm:pt>
    <dgm:pt modelId="{2C886F73-9BFE-4C5F-8E14-82ACA43BD5B6}" type="pres">
      <dgm:prSet presAssocID="{F2322F0E-21A5-402F-B34F-FF94E2B4B0EF}" presName="childTextHidden" presStyleLbl="bgAccFollowNode1" presStyleIdx="1" presStyleCnt="3"/>
      <dgm:spPr/>
    </dgm:pt>
    <dgm:pt modelId="{DE486BE8-9E42-431D-AC29-EFA904200E58}" type="pres">
      <dgm:prSet presAssocID="{F2322F0E-21A5-402F-B34F-FF94E2B4B0EF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7E13BA13-0E46-4D8C-AF36-FCDE2318539E}" type="pres">
      <dgm:prSet presAssocID="{F2322F0E-21A5-402F-B34F-FF94E2B4B0EF}" presName="aSpace" presStyleCnt="0"/>
      <dgm:spPr/>
    </dgm:pt>
    <dgm:pt modelId="{B971FFA4-9BC5-42D9-8493-48F5D21D97B5}" type="pres">
      <dgm:prSet presAssocID="{2713AC6D-0FEB-4C61-A16E-7F0886FBBA7F}" presName="compNode" presStyleCnt="0"/>
      <dgm:spPr/>
    </dgm:pt>
    <dgm:pt modelId="{E50ADB93-FDCB-49EE-A78A-1FFC65B95443}" type="pres">
      <dgm:prSet presAssocID="{2713AC6D-0FEB-4C61-A16E-7F0886FBBA7F}" presName="noGeometry" presStyleCnt="0"/>
      <dgm:spPr/>
    </dgm:pt>
    <dgm:pt modelId="{4D6B0018-7C5C-415E-BFC0-E13DC5155B33}" type="pres">
      <dgm:prSet presAssocID="{2713AC6D-0FEB-4C61-A16E-7F0886FBBA7F}" presName="childTextVisible" presStyleLbl="bgAccFollowNode1" presStyleIdx="2" presStyleCnt="3">
        <dgm:presLayoutVars>
          <dgm:bulletEnabled val="1"/>
        </dgm:presLayoutVars>
      </dgm:prSet>
      <dgm:spPr/>
    </dgm:pt>
    <dgm:pt modelId="{A77FAC75-B331-47A8-BDAE-86D0A37E1BBD}" type="pres">
      <dgm:prSet presAssocID="{2713AC6D-0FEB-4C61-A16E-7F0886FBBA7F}" presName="childTextHidden" presStyleLbl="bgAccFollowNode1" presStyleIdx="2" presStyleCnt="3"/>
      <dgm:spPr/>
    </dgm:pt>
    <dgm:pt modelId="{CD573AE0-B631-400A-9650-9EC821D79BC9}" type="pres">
      <dgm:prSet presAssocID="{2713AC6D-0FEB-4C61-A16E-7F0886FBBA7F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303D4201-B64A-42A1-B9F6-4CE3BA7F7F1E}" srcId="{7F2BF786-00CC-4E72-A793-A15AF36643A7}" destId="{2713AC6D-0FEB-4C61-A16E-7F0886FBBA7F}" srcOrd="2" destOrd="0" parTransId="{91B3B4E9-F7BB-4B76-A562-7111EC452FC0}" sibTransId="{1EFEC0D4-7B6A-4B0F-9D38-B6F34A99FBF9}"/>
    <dgm:cxn modelId="{833AF004-B72B-41AA-9208-707A8DFC4117}" srcId="{2713AC6D-0FEB-4C61-A16E-7F0886FBBA7F}" destId="{C2BE874A-2EC1-4CC8-9C37-DBE459201793}" srcOrd="0" destOrd="0" parTransId="{D124FBEF-5E36-4AC7-B33A-56AD5CE8BB69}" sibTransId="{E9827510-7FA6-4C0D-A428-ACA6F2E4EE95}"/>
    <dgm:cxn modelId="{3983A215-B79D-4324-AD9C-6464A548107B}" srcId="{7F2BF786-00CC-4E72-A793-A15AF36643A7}" destId="{01E42DE2-28F9-4292-82FD-2378C603AC25}" srcOrd="0" destOrd="0" parTransId="{5C0F85E2-8F5A-434B-8DFB-DC4BD2FD5C96}" sibTransId="{73F3377B-57E1-4A65-9A8B-C1BB14C2F220}"/>
    <dgm:cxn modelId="{05282331-BC74-480D-8907-3D5CD9407C10}" srcId="{7F2BF786-00CC-4E72-A793-A15AF36643A7}" destId="{F2322F0E-21A5-402F-B34F-FF94E2B4B0EF}" srcOrd="1" destOrd="0" parTransId="{9B5E1D47-4296-4158-883E-09F8E70B8F0D}" sibTransId="{72383F04-D7A9-4DCB-8BC9-6A9A0C5A8A60}"/>
    <dgm:cxn modelId="{7B0ECD34-2AF2-4A1F-86BA-AD67DCC4ADC8}" srcId="{F2322F0E-21A5-402F-B34F-FF94E2B4B0EF}" destId="{3CE5F7BB-EA8E-41B9-80E9-BDFAD2024FE0}" srcOrd="0" destOrd="0" parTransId="{F84130F2-D623-4293-9910-E95B88A6CF1D}" sibTransId="{3D78708A-107C-421D-9741-670C75DCDAAE}"/>
    <dgm:cxn modelId="{03BF715B-7FE5-4762-ADAE-CA3272D8F38F}" type="presOf" srcId="{7F2BF786-00CC-4E72-A793-A15AF36643A7}" destId="{D0AC5A13-1D16-4ED1-999B-B11C0C96AAB7}" srcOrd="0" destOrd="0" presId="urn:microsoft.com/office/officeart/2005/8/layout/hProcess6"/>
    <dgm:cxn modelId="{F17FF05F-0533-4309-9A0A-6F10A26C0F2A}" type="presOf" srcId="{2713AC6D-0FEB-4C61-A16E-7F0886FBBA7F}" destId="{CD573AE0-B631-400A-9650-9EC821D79BC9}" srcOrd="0" destOrd="0" presId="urn:microsoft.com/office/officeart/2005/8/layout/hProcess6"/>
    <dgm:cxn modelId="{D68AE568-0C2E-4473-A045-6DFB81A1CEAE}" srcId="{01E42DE2-28F9-4292-82FD-2378C603AC25}" destId="{BA7AE837-CB14-4189-8384-949B32CB1152}" srcOrd="0" destOrd="0" parTransId="{AD72ADFE-F6F7-4BEC-935E-D2B960AB4F40}" sibTransId="{0DA5989A-34D5-44CD-B4A4-972A66A408B0}"/>
    <dgm:cxn modelId="{B2A90A72-EE2D-41D8-B2EC-A56E7F1C4621}" type="presOf" srcId="{BA7AE837-CB14-4189-8384-949B32CB1152}" destId="{D98529C0-F50C-40F6-9D2B-8832715A262B}" srcOrd="0" destOrd="0" presId="urn:microsoft.com/office/officeart/2005/8/layout/hProcess6"/>
    <dgm:cxn modelId="{218676A1-AFDD-47A2-B415-65528B35DA1C}" type="presOf" srcId="{3CE5F7BB-EA8E-41B9-80E9-BDFAD2024FE0}" destId="{2C886F73-9BFE-4C5F-8E14-82ACA43BD5B6}" srcOrd="1" destOrd="0" presId="urn:microsoft.com/office/officeart/2005/8/layout/hProcess6"/>
    <dgm:cxn modelId="{DBFBE3A4-CE21-4D1E-BC23-86940D8EBEB8}" type="presOf" srcId="{C2BE874A-2EC1-4CC8-9C37-DBE459201793}" destId="{A77FAC75-B331-47A8-BDAE-86D0A37E1BBD}" srcOrd="1" destOrd="0" presId="urn:microsoft.com/office/officeart/2005/8/layout/hProcess6"/>
    <dgm:cxn modelId="{B92507A5-FB4F-49B4-8A29-1AA9DA33FC71}" type="presOf" srcId="{C2BE874A-2EC1-4CC8-9C37-DBE459201793}" destId="{4D6B0018-7C5C-415E-BFC0-E13DC5155B33}" srcOrd="0" destOrd="0" presId="urn:microsoft.com/office/officeart/2005/8/layout/hProcess6"/>
    <dgm:cxn modelId="{4934B4AD-1116-4DF0-B81C-468DDEE497BF}" type="presOf" srcId="{BA7AE837-CB14-4189-8384-949B32CB1152}" destId="{F6F238B4-D08F-4F4F-870E-0D5C5CEC31C3}" srcOrd="1" destOrd="0" presId="urn:microsoft.com/office/officeart/2005/8/layout/hProcess6"/>
    <dgm:cxn modelId="{45BA4CB2-CAFD-477D-86FF-4FB910B0CE1B}" type="presOf" srcId="{F2322F0E-21A5-402F-B34F-FF94E2B4B0EF}" destId="{DE486BE8-9E42-431D-AC29-EFA904200E58}" srcOrd="0" destOrd="0" presId="urn:microsoft.com/office/officeart/2005/8/layout/hProcess6"/>
    <dgm:cxn modelId="{FD61DDD8-BEDE-4912-86D5-DD0FEC216E1F}" type="presOf" srcId="{01E42DE2-28F9-4292-82FD-2378C603AC25}" destId="{37828790-061C-4229-B94C-7312DD9B739C}" srcOrd="0" destOrd="0" presId="urn:microsoft.com/office/officeart/2005/8/layout/hProcess6"/>
    <dgm:cxn modelId="{664C07EF-6B70-412B-A491-3ED0B165A32C}" type="presOf" srcId="{3CE5F7BB-EA8E-41B9-80E9-BDFAD2024FE0}" destId="{89C1310D-DB09-4DEA-A783-E6EBCBEADC20}" srcOrd="0" destOrd="0" presId="urn:microsoft.com/office/officeart/2005/8/layout/hProcess6"/>
    <dgm:cxn modelId="{4A1DD1BD-2E4D-43E8-B515-D54AC7D4BC2D}" type="presParOf" srcId="{D0AC5A13-1D16-4ED1-999B-B11C0C96AAB7}" destId="{A81035B2-6C3F-4BCF-B6B6-A48C7C52AA72}" srcOrd="0" destOrd="0" presId="urn:microsoft.com/office/officeart/2005/8/layout/hProcess6"/>
    <dgm:cxn modelId="{2444BD63-0F1E-4DC8-B28C-D25593D78740}" type="presParOf" srcId="{A81035B2-6C3F-4BCF-B6B6-A48C7C52AA72}" destId="{D6F9923C-5C90-4ED0-A278-AF09A02679DB}" srcOrd="0" destOrd="0" presId="urn:microsoft.com/office/officeart/2005/8/layout/hProcess6"/>
    <dgm:cxn modelId="{FFE2B317-807D-4A68-B4AD-3A28F381D5B2}" type="presParOf" srcId="{A81035B2-6C3F-4BCF-B6B6-A48C7C52AA72}" destId="{D98529C0-F50C-40F6-9D2B-8832715A262B}" srcOrd="1" destOrd="0" presId="urn:microsoft.com/office/officeart/2005/8/layout/hProcess6"/>
    <dgm:cxn modelId="{4AA369F5-BF3F-4D23-B468-5999016FF697}" type="presParOf" srcId="{A81035B2-6C3F-4BCF-B6B6-A48C7C52AA72}" destId="{F6F238B4-D08F-4F4F-870E-0D5C5CEC31C3}" srcOrd="2" destOrd="0" presId="urn:microsoft.com/office/officeart/2005/8/layout/hProcess6"/>
    <dgm:cxn modelId="{1F108AD0-4E4D-4746-BDDC-62428B5934F0}" type="presParOf" srcId="{A81035B2-6C3F-4BCF-B6B6-A48C7C52AA72}" destId="{37828790-061C-4229-B94C-7312DD9B739C}" srcOrd="3" destOrd="0" presId="urn:microsoft.com/office/officeart/2005/8/layout/hProcess6"/>
    <dgm:cxn modelId="{C960DAB1-9358-43A1-A54B-4B7142A52A10}" type="presParOf" srcId="{D0AC5A13-1D16-4ED1-999B-B11C0C96AAB7}" destId="{3B2FF444-2DBC-4A9B-B2B9-8BCEFC739DB6}" srcOrd="1" destOrd="0" presId="urn:microsoft.com/office/officeart/2005/8/layout/hProcess6"/>
    <dgm:cxn modelId="{82392995-8DBA-4541-90FE-D9BE728A5FB5}" type="presParOf" srcId="{D0AC5A13-1D16-4ED1-999B-B11C0C96AAB7}" destId="{E7987E34-BF75-454F-B1AC-668E11B67357}" srcOrd="2" destOrd="0" presId="urn:microsoft.com/office/officeart/2005/8/layout/hProcess6"/>
    <dgm:cxn modelId="{CDBC696A-8BFD-41E9-B170-81D49A621C89}" type="presParOf" srcId="{E7987E34-BF75-454F-B1AC-668E11B67357}" destId="{7E1A6360-6B10-4B32-89A5-6E00D7EB3468}" srcOrd="0" destOrd="0" presId="urn:microsoft.com/office/officeart/2005/8/layout/hProcess6"/>
    <dgm:cxn modelId="{3D5B774D-B322-4F5D-B91B-BBB9CEDAA664}" type="presParOf" srcId="{E7987E34-BF75-454F-B1AC-668E11B67357}" destId="{89C1310D-DB09-4DEA-A783-E6EBCBEADC20}" srcOrd="1" destOrd="0" presId="urn:microsoft.com/office/officeart/2005/8/layout/hProcess6"/>
    <dgm:cxn modelId="{6C8C6ED4-2DDB-4C96-BB9F-CC0E03D18484}" type="presParOf" srcId="{E7987E34-BF75-454F-B1AC-668E11B67357}" destId="{2C886F73-9BFE-4C5F-8E14-82ACA43BD5B6}" srcOrd="2" destOrd="0" presId="urn:microsoft.com/office/officeart/2005/8/layout/hProcess6"/>
    <dgm:cxn modelId="{E4B93A49-1BEF-4B00-A833-6BCAC15FA2C6}" type="presParOf" srcId="{E7987E34-BF75-454F-B1AC-668E11B67357}" destId="{DE486BE8-9E42-431D-AC29-EFA904200E58}" srcOrd="3" destOrd="0" presId="urn:microsoft.com/office/officeart/2005/8/layout/hProcess6"/>
    <dgm:cxn modelId="{61261110-F9C6-4976-9258-73037C19CBFA}" type="presParOf" srcId="{D0AC5A13-1D16-4ED1-999B-B11C0C96AAB7}" destId="{7E13BA13-0E46-4D8C-AF36-FCDE2318539E}" srcOrd="3" destOrd="0" presId="urn:microsoft.com/office/officeart/2005/8/layout/hProcess6"/>
    <dgm:cxn modelId="{7D318C09-ECBF-4369-974C-9FD7864F6A2A}" type="presParOf" srcId="{D0AC5A13-1D16-4ED1-999B-B11C0C96AAB7}" destId="{B971FFA4-9BC5-42D9-8493-48F5D21D97B5}" srcOrd="4" destOrd="0" presId="urn:microsoft.com/office/officeart/2005/8/layout/hProcess6"/>
    <dgm:cxn modelId="{A23CEE7C-C2B3-4CF5-BF0D-376A207A1674}" type="presParOf" srcId="{B971FFA4-9BC5-42D9-8493-48F5D21D97B5}" destId="{E50ADB93-FDCB-49EE-A78A-1FFC65B95443}" srcOrd="0" destOrd="0" presId="urn:microsoft.com/office/officeart/2005/8/layout/hProcess6"/>
    <dgm:cxn modelId="{667BF24F-1B86-481D-9DB3-45658B27BE1F}" type="presParOf" srcId="{B971FFA4-9BC5-42D9-8493-48F5D21D97B5}" destId="{4D6B0018-7C5C-415E-BFC0-E13DC5155B33}" srcOrd="1" destOrd="0" presId="urn:microsoft.com/office/officeart/2005/8/layout/hProcess6"/>
    <dgm:cxn modelId="{5F06A998-7E65-4C0A-A200-A61A7B4F3D4E}" type="presParOf" srcId="{B971FFA4-9BC5-42D9-8493-48F5D21D97B5}" destId="{A77FAC75-B331-47A8-BDAE-86D0A37E1BBD}" srcOrd="2" destOrd="0" presId="urn:microsoft.com/office/officeart/2005/8/layout/hProcess6"/>
    <dgm:cxn modelId="{ADA4A504-B6F5-44CF-B8FB-C7D4B2114597}" type="presParOf" srcId="{B971FFA4-9BC5-42D9-8493-48F5D21D97B5}" destId="{CD573AE0-B631-400A-9650-9EC821D79BC9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8529C0-F50C-40F6-9D2B-8832715A262B}">
      <dsp:nvSpPr>
        <dsp:cNvPr id="0" name=""/>
        <dsp:cNvSpPr/>
      </dsp:nvSpPr>
      <dsp:spPr>
        <a:xfrm>
          <a:off x="648663" y="1583833"/>
          <a:ext cx="2575144" cy="2251000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12700" bIns="6350" numCol="1" spcCol="1270" rtlCol="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" sz="1000" kern="1200" dirty="0"/>
            <a:t>Conservar corretamente os </a:t>
          </a:r>
          <a:r>
            <a:rPr lang="en" sz="1000" i="1" kern="1200" dirty="0"/>
            <a:t>kits</a:t>
          </a:r>
          <a:r>
            <a:rPr lang="en" sz="1000" kern="1200" dirty="0"/>
            <a:t> de teste</a:t>
          </a:r>
        </a:p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000" kern="1200" dirty="0"/>
        </a:p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" sz="1000" kern="1200" dirty="0"/>
            <a:t>Selecionar as pessoas certas para a testagem</a:t>
          </a:r>
        </a:p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000" kern="1200" dirty="0"/>
        </a:p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" sz="1000" kern="1200" dirty="0"/>
            <a:t>Coletar as amostra</a:t>
          </a:r>
          <a:r>
            <a:rPr lang="pt" sz="1000" kern="1200" dirty="0">
              <a:solidFill>
                <a:schemeClr val="tx1"/>
              </a:solidFill>
            </a:rPr>
            <a:t>s</a:t>
          </a:r>
          <a:r>
            <a:rPr lang="pt" sz="1000" kern="1200" dirty="0"/>
            <a:t> corretamente</a:t>
          </a:r>
        </a:p>
      </dsp:txBody>
      <dsp:txXfrm>
        <a:off x="1292449" y="1921483"/>
        <a:ext cx="1255383" cy="1575700"/>
      </dsp:txXfrm>
    </dsp:sp>
    <dsp:sp modelId="{37828790-061C-4229-B94C-7312DD9B739C}">
      <dsp:nvSpPr>
        <dsp:cNvPr id="0" name=""/>
        <dsp:cNvSpPr/>
      </dsp:nvSpPr>
      <dsp:spPr>
        <a:xfrm>
          <a:off x="4877" y="2065547"/>
          <a:ext cx="1287572" cy="12875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rtlCol="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" sz="1900" kern="1200"/>
            <a:t>Antes do teste</a:t>
          </a:r>
        </a:p>
      </dsp:txBody>
      <dsp:txXfrm>
        <a:off x="193438" y="2254108"/>
        <a:ext cx="910450" cy="910450"/>
      </dsp:txXfrm>
    </dsp:sp>
    <dsp:sp modelId="{89C1310D-DB09-4DEA-A783-E6EBCBEADC20}">
      <dsp:nvSpPr>
        <dsp:cNvPr id="0" name=""/>
        <dsp:cNvSpPr/>
      </dsp:nvSpPr>
      <dsp:spPr>
        <a:xfrm>
          <a:off x="4028541" y="1583833"/>
          <a:ext cx="2575144" cy="2251000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12700" bIns="6350" numCol="1" spcCol="1270" rtlCol="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" sz="1000" kern="1200" dirty="0"/>
            <a:t>Testar a amostra certa </a:t>
          </a:r>
        </a:p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000" kern="1200" dirty="0"/>
        </a:p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" sz="1000" kern="1200" dirty="0"/>
            <a:t>Seguir o procedimento correto de testagem</a:t>
          </a:r>
        </a:p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000" kern="1200" dirty="0"/>
        </a:p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" sz="1000" kern="1200" dirty="0"/>
            <a:t>Realizar o controle da qualidade</a:t>
          </a:r>
        </a:p>
      </dsp:txBody>
      <dsp:txXfrm>
        <a:off x="4672327" y="1921483"/>
        <a:ext cx="1255383" cy="1575700"/>
      </dsp:txXfrm>
    </dsp:sp>
    <dsp:sp modelId="{DE486BE8-9E42-431D-AC29-EFA904200E58}">
      <dsp:nvSpPr>
        <dsp:cNvPr id="0" name=""/>
        <dsp:cNvSpPr/>
      </dsp:nvSpPr>
      <dsp:spPr>
        <a:xfrm>
          <a:off x="3384754" y="2065547"/>
          <a:ext cx="1287572" cy="12875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rtlCol="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" sz="1900" kern="1200"/>
            <a:t>Durante o teste</a:t>
          </a:r>
        </a:p>
      </dsp:txBody>
      <dsp:txXfrm>
        <a:off x="3573315" y="2254108"/>
        <a:ext cx="910450" cy="910450"/>
      </dsp:txXfrm>
    </dsp:sp>
    <dsp:sp modelId="{4D6B0018-7C5C-415E-BFC0-E13DC5155B33}">
      <dsp:nvSpPr>
        <dsp:cNvPr id="0" name=""/>
        <dsp:cNvSpPr/>
      </dsp:nvSpPr>
      <dsp:spPr>
        <a:xfrm>
          <a:off x="7408418" y="1583833"/>
          <a:ext cx="2575144" cy="2251000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12700" bIns="6350" numCol="1" spcCol="1270" rtlCol="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" sz="1000" kern="1200" dirty="0"/>
            <a:t>Ler e registrar corretamente o resultado</a:t>
          </a:r>
        </a:p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000" kern="1200" dirty="0"/>
        </a:p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" sz="1000" kern="1200" dirty="0"/>
            <a:t>Comunicar o resultado certo</a:t>
          </a:r>
        </a:p>
      </dsp:txBody>
      <dsp:txXfrm>
        <a:off x="8052205" y="1921483"/>
        <a:ext cx="1255383" cy="1575700"/>
      </dsp:txXfrm>
    </dsp:sp>
    <dsp:sp modelId="{CD573AE0-B631-400A-9650-9EC821D79BC9}">
      <dsp:nvSpPr>
        <dsp:cNvPr id="0" name=""/>
        <dsp:cNvSpPr/>
      </dsp:nvSpPr>
      <dsp:spPr>
        <a:xfrm>
          <a:off x="6764632" y="2065547"/>
          <a:ext cx="1287572" cy="12875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rtlCol="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" sz="1900" kern="1200"/>
            <a:t>Depois do teste</a:t>
          </a:r>
        </a:p>
      </dsp:txBody>
      <dsp:txXfrm>
        <a:off x="6953193" y="2254108"/>
        <a:ext cx="910450" cy="9104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BEDBD40-84B1-2349-A508-11CBED669F65}" type="datetimeFigureOut">
              <a:rPr lang="en-GB" smtClean="0"/>
              <a:t>22/09/2022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"/>
              <a:t>Click to edit Master text styles</a:t>
            </a:r>
          </a:p>
          <a:p>
            <a:pPr lvl="1" rtl="0"/>
            <a:r>
              <a:rPr lang="pt"/>
              <a:t>Second level</a:t>
            </a:r>
          </a:p>
          <a:p>
            <a:pPr lvl="2" rtl="0"/>
            <a:r>
              <a:rPr lang="pt"/>
              <a:t>Third level</a:t>
            </a:r>
          </a:p>
          <a:p>
            <a:pPr lvl="3" rtl="0"/>
            <a:r>
              <a:rPr lang="pt"/>
              <a:t>Fourth level</a:t>
            </a:r>
          </a:p>
          <a:p>
            <a:pPr lvl="4" rtl="0"/>
            <a:r>
              <a:rPr lang="pt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F7A6307-915A-134B-ACFB-C4EC86CF716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4106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room, drawing&#10;&#10;Description automatically generated">
            <a:extLst>
              <a:ext uri="{FF2B5EF4-FFF2-40B4-BE49-F238E27FC236}">
                <a16:creationId xmlns:a16="http://schemas.microsoft.com/office/drawing/2014/main" id="{D97B84F7-B2ED-DA48-8845-2AA6370458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682" t="14816" r="19761" b="15339"/>
          <a:stretch/>
        </p:blipFill>
        <p:spPr>
          <a:xfrm>
            <a:off x="5546035" y="2024539"/>
            <a:ext cx="6645965" cy="3502103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A0A1A0-4D4D-CE47-A67E-A9F4DBB19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10/11/2020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9E9A00-C2FB-0A47-AD17-4BC42A25D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"/>
              <a:t>Conference     |     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DE29F7-DCB0-094C-851F-A0968DD4F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D34DE6-22C6-0E40-B20E-F2D718CBADB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9BADA697-CC04-904E-A093-84FF3BFDB055}"/>
              </a:ext>
            </a:extLst>
          </p:cNvPr>
          <p:cNvSpPr/>
          <p:nvPr userDrawn="1"/>
        </p:nvSpPr>
        <p:spPr>
          <a:xfrm>
            <a:off x="0" y="1010155"/>
            <a:ext cx="6394174" cy="5036476"/>
          </a:xfrm>
          <a:custGeom>
            <a:avLst/>
            <a:gdLst>
              <a:gd name="connsiteX0" fmla="*/ 0 w 6394174"/>
              <a:gd name="connsiteY0" fmla="*/ 0 h 5036476"/>
              <a:gd name="connsiteX1" fmla="*/ 6394174 w 6394174"/>
              <a:gd name="connsiteY1" fmla="*/ 0 h 5036476"/>
              <a:gd name="connsiteX2" fmla="*/ 5135055 w 6394174"/>
              <a:gd name="connsiteY2" fmla="*/ 5036476 h 5036476"/>
              <a:gd name="connsiteX3" fmla="*/ 0 w 6394174"/>
              <a:gd name="connsiteY3" fmla="*/ 5036476 h 5036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94174" h="5036476">
                <a:moveTo>
                  <a:pt x="0" y="0"/>
                </a:moveTo>
                <a:lnTo>
                  <a:pt x="6394174" y="0"/>
                </a:lnTo>
                <a:lnTo>
                  <a:pt x="5135055" y="5036476"/>
                </a:lnTo>
                <a:lnTo>
                  <a:pt x="0" y="50364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B9F9C4-72BA-474A-85F1-51D0937124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2"/>
            <a:ext cx="4588565" cy="2940351"/>
          </a:xfrm>
        </p:spPr>
        <p:txBody>
          <a:bodyPr lIns="0" tIns="0" rIns="0" bIns="0" rtlCol="0"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pt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B50E9B-DD61-564D-A61F-AAAC18591A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213184"/>
            <a:ext cx="3992217" cy="1044615"/>
          </a:xfrm>
        </p:spPr>
        <p:txBody>
          <a:bodyPr lIns="0" tIns="0" rIns="0" bIns="0" rtlCol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"/>
              <a:t>Click to edit Master subtitle style</a:t>
            </a:r>
          </a:p>
        </p:txBody>
      </p:sp>
      <p:pic>
        <p:nvPicPr>
          <p:cNvPr id="10" name="Picture 2" descr="https://logos-download.com/wp-content/uploads/2016/12/World_Health_Organization_logo_logotyp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49" y="56863"/>
            <a:ext cx="2972151" cy="87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503" y="159407"/>
            <a:ext cx="1917098" cy="67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490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54B2D-1D08-1F42-82CC-C7AF542F0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B9826E-1933-D045-AF5A-BA3BD571F2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t"/>
              <a:t>Click to edit Master text styles</a:t>
            </a:r>
          </a:p>
          <a:p>
            <a:pPr lvl="1" rtl="0"/>
            <a:r>
              <a:rPr lang="pt"/>
              <a:t>Second level</a:t>
            </a:r>
          </a:p>
          <a:p>
            <a:pPr lvl="2" rtl="0"/>
            <a:r>
              <a:rPr lang="pt"/>
              <a:t>Third level</a:t>
            </a:r>
          </a:p>
          <a:p>
            <a:pPr lvl="3" rtl="0"/>
            <a:r>
              <a:rPr lang="pt"/>
              <a:t>Fourth level</a:t>
            </a:r>
          </a:p>
          <a:p>
            <a:pPr lvl="4" rtl="0"/>
            <a:r>
              <a:rPr lang="pt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A51D4-D759-BF40-A039-E4FAA3127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10/11/2020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2C1AD-DD21-8840-A024-D910B5ADD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"/>
              <a:t>Conference     |     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DDF021-28A2-0E47-939B-CB6C5AFF2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D34DE6-22C6-0E40-B20E-F2D718CBADB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2826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505180-52A3-D34D-9AA3-CB39D7876E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pt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89CAB5-C205-214E-BF83-E135B9869C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pt"/>
              <a:t>Click to edit Master text styles</a:t>
            </a:r>
          </a:p>
          <a:p>
            <a:pPr lvl="1" rtl="0"/>
            <a:r>
              <a:rPr lang="pt"/>
              <a:t>Second level</a:t>
            </a:r>
          </a:p>
          <a:p>
            <a:pPr lvl="2" rtl="0"/>
            <a:r>
              <a:rPr lang="pt"/>
              <a:t>Third level</a:t>
            </a:r>
          </a:p>
          <a:p>
            <a:pPr lvl="3" rtl="0"/>
            <a:r>
              <a:rPr lang="pt"/>
              <a:t>Fourth level</a:t>
            </a:r>
          </a:p>
          <a:p>
            <a:pPr lvl="4" rtl="0"/>
            <a:r>
              <a:rPr lang="pt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0D129C-15AC-1A4E-8785-88A1FA6D2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10/11/2020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5B4E7-1AB3-7F41-95D0-6BD052ED4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"/>
              <a:t>Conference     |     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1B791-FCAC-4049-BD9A-ED3978986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D34DE6-22C6-0E40-B20E-F2D718CBADB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2539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rtlCol="0"/>
          <a:lstStyle/>
          <a:p>
            <a:pPr rtl="0"/>
            <a:r>
              <a:rPr lang="pt"/>
              <a:t>Click to edit Master title style</a:t>
            </a:r>
            <a:endParaRPr/>
          </a:p>
        </p:txBody>
      </p:sp>
      <p:sp>
        <p:nvSpPr>
          <p:cNvPr id="5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1" spcCol="38100" rtlCol="0"/>
          <a:lstStyle>
            <a:lvl1pPr marL="381000" indent="-381000">
              <a:spcBef>
                <a:spcPts val="2100"/>
              </a:spcBef>
              <a:buSzPct val="50000"/>
              <a:buBlip>
                <a:blip r:embed="rId2"/>
              </a:buBlip>
              <a:defRPr sz="2100"/>
            </a:lvl1pPr>
            <a:lvl2pPr marL="381000" indent="-381000">
              <a:spcBef>
                <a:spcPts val="2100"/>
              </a:spcBef>
              <a:buSzPct val="50000"/>
              <a:buBlip>
                <a:blip r:embed="rId2"/>
              </a:buBlip>
              <a:defRPr sz="2100"/>
            </a:lvl2pPr>
            <a:lvl3pPr marL="381000" indent="-381000">
              <a:spcBef>
                <a:spcPts val="2100"/>
              </a:spcBef>
              <a:buSzPct val="50000"/>
              <a:buBlip>
                <a:blip r:embed="rId2"/>
              </a:buBlip>
              <a:defRPr sz="2100"/>
            </a:lvl3pPr>
            <a:lvl4pPr marL="381000" indent="-381000">
              <a:spcBef>
                <a:spcPts val="2100"/>
              </a:spcBef>
              <a:buSzPct val="50000"/>
              <a:buBlip>
                <a:blip r:embed="rId2"/>
              </a:buBlip>
              <a:defRPr sz="2100"/>
            </a:lvl4pPr>
            <a:lvl5pPr marL="381000" indent="-381000">
              <a:spcBef>
                <a:spcPts val="2100"/>
              </a:spcBef>
              <a:buSzPct val="50000"/>
              <a:buBlip>
                <a:blip r:embed="rId2"/>
              </a:buBlip>
              <a:defRPr sz="2100"/>
            </a:lvl5pPr>
          </a:lstStyle>
          <a:p>
            <a:pPr lvl="0" rtl="0"/>
            <a:r>
              <a:rPr lang="pt"/>
              <a:t>Click to edit Master text styles</a:t>
            </a:r>
          </a:p>
          <a:p>
            <a:pPr lvl="1" rtl="0"/>
            <a:r>
              <a:rPr lang="pt"/>
              <a:t>Second level</a:t>
            </a:r>
          </a:p>
          <a:p>
            <a:pPr lvl="2" rtl="0"/>
            <a:r>
              <a:rPr lang="pt"/>
              <a:t>Third level</a:t>
            </a:r>
          </a:p>
          <a:p>
            <a:pPr lvl="3" rtl="0"/>
            <a:r>
              <a:rPr lang="pt"/>
              <a:t>Fourth level</a:t>
            </a:r>
          </a:p>
          <a:p>
            <a:pPr lvl="4" rtl="0"/>
            <a:r>
              <a:rPr lang="pt"/>
              <a:t>Fifth level</a:t>
            </a:r>
            <a:endParaRPr/>
          </a:p>
        </p:txBody>
      </p:sp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rtlCol="0"/>
          <a:lstStyle/>
          <a:p>
            <a:pPr rtl="0"/>
            <a:fld id="{8B709DE2-93F8-7E45-91D0-E19ACC3ADA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53558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86BA4622-83E5-E847-BA04-456FB7316A72}"/>
              </a:ext>
            </a:extLst>
          </p:cNvPr>
          <p:cNvSpPr/>
          <p:nvPr userDrawn="1"/>
        </p:nvSpPr>
        <p:spPr>
          <a:xfrm>
            <a:off x="-1" y="6311900"/>
            <a:ext cx="11353800" cy="570346"/>
          </a:xfrm>
          <a:custGeom>
            <a:avLst/>
            <a:gdLst>
              <a:gd name="connsiteX0" fmla="*/ 0 w 11353800"/>
              <a:gd name="connsiteY0" fmla="*/ 0 h 570346"/>
              <a:gd name="connsiteX1" fmla="*/ 4419175 w 11353800"/>
              <a:gd name="connsiteY1" fmla="*/ 0 h 570346"/>
              <a:gd name="connsiteX2" fmla="*/ 6934625 w 11353800"/>
              <a:gd name="connsiteY2" fmla="*/ 0 h 570346"/>
              <a:gd name="connsiteX3" fmla="*/ 11353800 w 11353800"/>
              <a:gd name="connsiteY3" fmla="*/ 0 h 570346"/>
              <a:gd name="connsiteX4" fmla="*/ 11211214 w 11353800"/>
              <a:gd name="connsiteY4" fmla="*/ 570346 h 570346"/>
              <a:gd name="connsiteX5" fmla="*/ 6792039 w 11353800"/>
              <a:gd name="connsiteY5" fmla="*/ 570346 h 570346"/>
              <a:gd name="connsiteX6" fmla="*/ 4419175 w 11353800"/>
              <a:gd name="connsiteY6" fmla="*/ 570346 h 570346"/>
              <a:gd name="connsiteX7" fmla="*/ 0 w 11353800"/>
              <a:gd name="connsiteY7" fmla="*/ 570346 h 570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53800" h="570346">
                <a:moveTo>
                  <a:pt x="0" y="0"/>
                </a:moveTo>
                <a:lnTo>
                  <a:pt x="4419175" y="0"/>
                </a:lnTo>
                <a:lnTo>
                  <a:pt x="6934625" y="0"/>
                </a:lnTo>
                <a:lnTo>
                  <a:pt x="11353800" y="0"/>
                </a:lnTo>
                <a:lnTo>
                  <a:pt x="11211214" y="570346"/>
                </a:lnTo>
                <a:lnTo>
                  <a:pt x="6792039" y="570346"/>
                </a:lnTo>
                <a:lnTo>
                  <a:pt x="4419175" y="570346"/>
                </a:lnTo>
                <a:lnTo>
                  <a:pt x="0" y="5703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02B227-2D66-E544-9105-EE5DA5C6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2814"/>
          </a:xfrm>
        </p:spPr>
        <p:txBody>
          <a:bodyPr lIns="0" tIns="0" rIns="0" bIns="0" rtlCol="0" anchor="b" anchorCtr="0">
            <a:no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pPr rtl="0"/>
            <a:r>
              <a:rPr lang="pt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AB8C6-127C-3040-936B-39878DE50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6203"/>
            <a:ext cx="10515600" cy="4440760"/>
          </a:xfrm>
        </p:spPr>
        <p:txBody>
          <a:bodyPr rtlCol="0"/>
          <a:lstStyle>
            <a:lvl1pPr>
              <a:lnSpc>
                <a:spcPct val="100000"/>
              </a:lnSpc>
              <a:buClr>
                <a:schemeClr val="accent1"/>
              </a:buClr>
              <a:defRPr sz="2000"/>
            </a:lvl1pPr>
            <a:lvl2pPr>
              <a:lnSpc>
                <a:spcPct val="100000"/>
              </a:lnSpc>
              <a:buClr>
                <a:schemeClr val="accent1"/>
              </a:buClr>
              <a:defRPr sz="1800"/>
            </a:lvl2pPr>
            <a:lvl3pPr>
              <a:lnSpc>
                <a:spcPct val="100000"/>
              </a:lnSpc>
              <a:buClr>
                <a:schemeClr val="accent1"/>
              </a:buClr>
              <a:defRPr sz="1800"/>
            </a:lvl3pPr>
            <a:lvl4pPr>
              <a:lnSpc>
                <a:spcPct val="100000"/>
              </a:lnSpc>
              <a:buClr>
                <a:schemeClr val="accent1"/>
              </a:buClr>
              <a:defRPr sz="1800"/>
            </a:lvl4pPr>
            <a:lvl5pPr>
              <a:lnSpc>
                <a:spcPct val="100000"/>
              </a:lnSpc>
              <a:buClr>
                <a:schemeClr val="accent1"/>
              </a:buClr>
              <a:defRPr sz="1800"/>
            </a:lvl5pPr>
          </a:lstStyle>
          <a:p>
            <a:pPr lvl="0" rtl="0"/>
            <a:r>
              <a:rPr lang="pt"/>
              <a:t>Click to edit Master text styles</a:t>
            </a:r>
          </a:p>
          <a:p>
            <a:pPr lvl="1" rtl="0"/>
            <a:r>
              <a:rPr lang="pt"/>
              <a:t>Second level</a:t>
            </a:r>
          </a:p>
          <a:p>
            <a:pPr lvl="2" rtl="0"/>
            <a:r>
              <a:rPr lang="pt"/>
              <a:t>Third level</a:t>
            </a:r>
          </a:p>
          <a:p>
            <a:pPr lvl="3" rtl="0"/>
            <a:r>
              <a:rPr lang="pt"/>
              <a:t>Fourth level</a:t>
            </a:r>
          </a:p>
          <a:p>
            <a:pPr lvl="4" rtl="0"/>
            <a:r>
              <a:rPr lang="pt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56D4B9-1016-B343-8E4B-4618CD651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501650"/>
          </a:xfrm>
        </p:spPr>
        <p:txBody>
          <a:bodyPr lIns="0" tIns="0" rIns="0" bIns="0" rtlCol="0"/>
          <a:lstStyle>
            <a:lvl1pPr algn="l">
              <a:defRPr sz="1000" b="1" i="0" baseline="0">
                <a:solidFill>
                  <a:schemeClr val="bg1"/>
                </a:solidFill>
              </a:defRPr>
            </a:lvl1pPr>
          </a:lstStyle>
          <a:p>
            <a:pPr algn="l" rtl="0"/>
            <a:r>
              <a:rPr lang="pt"/>
              <a:t>Conference     |     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302264-516E-964D-B79B-B9C1965FB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799" y="6311900"/>
            <a:ext cx="510252" cy="575037"/>
          </a:xfrm>
        </p:spPr>
        <p:txBody>
          <a:bodyPr lIns="0" tIns="0" rIns="0" bIns="0" rtlCol="0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 rtl="0"/>
            <a:fld id="{42D34DE6-22C6-0E40-B20E-F2D718CBADB2}" type="slidenum">
              <a:rPr lang="en-GB" smtClean="0"/>
              <a:pPr rtl="0"/>
              <a:t>‹#›</a:t>
            </a:fld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017221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7748E0C6-1E0E-0145-A42F-24A2CFE1B039}"/>
              </a:ext>
            </a:extLst>
          </p:cNvPr>
          <p:cNvSpPr/>
          <p:nvPr userDrawn="1"/>
        </p:nvSpPr>
        <p:spPr>
          <a:xfrm>
            <a:off x="0" y="0"/>
            <a:ext cx="5627866" cy="6858000"/>
          </a:xfrm>
          <a:custGeom>
            <a:avLst/>
            <a:gdLst>
              <a:gd name="connsiteX0" fmla="*/ 0 w 5627866"/>
              <a:gd name="connsiteY0" fmla="*/ 0 h 6858000"/>
              <a:gd name="connsiteX1" fmla="*/ 381000 w 5627866"/>
              <a:gd name="connsiteY1" fmla="*/ 0 h 6858000"/>
              <a:gd name="connsiteX2" fmla="*/ 5246866 w 5627866"/>
              <a:gd name="connsiteY2" fmla="*/ 0 h 6858000"/>
              <a:gd name="connsiteX3" fmla="*/ 5627866 w 5627866"/>
              <a:gd name="connsiteY3" fmla="*/ 0 h 6858000"/>
              <a:gd name="connsiteX4" fmla="*/ 3913366 w 5627866"/>
              <a:gd name="connsiteY4" fmla="*/ 6858000 h 6858000"/>
              <a:gd name="connsiteX5" fmla="*/ 3532366 w 5627866"/>
              <a:gd name="connsiteY5" fmla="*/ 6858000 h 6858000"/>
              <a:gd name="connsiteX6" fmla="*/ 381000 w 5627866"/>
              <a:gd name="connsiteY6" fmla="*/ 6858000 h 6858000"/>
              <a:gd name="connsiteX7" fmla="*/ 0 w 562786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27866" h="6858000">
                <a:moveTo>
                  <a:pt x="0" y="0"/>
                </a:moveTo>
                <a:lnTo>
                  <a:pt x="381000" y="0"/>
                </a:lnTo>
                <a:lnTo>
                  <a:pt x="5246866" y="0"/>
                </a:lnTo>
                <a:lnTo>
                  <a:pt x="5627866" y="0"/>
                </a:lnTo>
                <a:lnTo>
                  <a:pt x="3913366" y="6858000"/>
                </a:lnTo>
                <a:lnTo>
                  <a:pt x="3532366" y="6858000"/>
                </a:lnTo>
                <a:lnTo>
                  <a:pt x="381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97AFCD-3DCC-884C-BB69-FD42AF5FF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0"/>
            <a:ext cx="3890621" cy="2257063"/>
          </a:xfrm>
        </p:spPr>
        <p:txBody>
          <a:bodyPr lIns="0" tIns="0" rIns="0" bIns="0" rtlCol="0" anchor="b" anchorCtr="0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pt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AAC5F8-D261-4C47-A63E-7E1CC0500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650603"/>
            <a:ext cx="3890621" cy="1660967"/>
          </a:xfrm>
        </p:spPr>
        <p:txBody>
          <a:bodyPr rtlCol="0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"/>
              <a:t>Click to edit Master text styles</a:t>
            </a:r>
          </a:p>
        </p:txBody>
      </p:sp>
      <p:pic>
        <p:nvPicPr>
          <p:cNvPr id="7" name="Picture 6" descr="A picture containing square&#10;&#10;Description automatically generated">
            <a:extLst>
              <a:ext uri="{FF2B5EF4-FFF2-40B4-BE49-F238E27FC236}">
                <a16:creationId xmlns:a16="http://schemas.microsoft.com/office/drawing/2014/main" id="{EDBB7E9E-5A62-B247-B27B-60DE021B87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56744" y="420327"/>
            <a:ext cx="6017346" cy="601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282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ECAD3-6446-D145-AF2B-16D7CE0C4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767B6-2508-0149-AF8A-B9E9CEC560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pt"/>
              <a:t>Click to edit Master text styles</a:t>
            </a:r>
          </a:p>
          <a:p>
            <a:pPr lvl="1" rtl="0"/>
            <a:r>
              <a:rPr lang="pt"/>
              <a:t>Second level</a:t>
            </a:r>
          </a:p>
          <a:p>
            <a:pPr lvl="2" rtl="0"/>
            <a:r>
              <a:rPr lang="pt"/>
              <a:t>Third level</a:t>
            </a:r>
          </a:p>
          <a:p>
            <a:pPr lvl="3" rtl="0"/>
            <a:r>
              <a:rPr lang="pt"/>
              <a:t>Fourth level</a:t>
            </a:r>
          </a:p>
          <a:p>
            <a:pPr lvl="4" rtl="0"/>
            <a:r>
              <a:rPr lang="pt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839A89-3A8B-044B-A1D6-D9DA9D9834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pt"/>
              <a:t>Click to edit Master text styles</a:t>
            </a:r>
          </a:p>
          <a:p>
            <a:pPr lvl="1" rtl="0"/>
            <a:r>
              <a:rPr lang="pt"/>
              <a:t>Second level</a:t>
            </a:r>
          </a:p>
          <a:p>
            <a:pPr lvl="2" rtl="0"/>
            <a:r>
              <a:rPr lang="pt"/>
              <a:t>Third level</a:t>
            </a:r>
          </a:p>
          <a:p>
            <a:pPr lvl="3" rtl="0"/>
            <a:r>
              <a:rPr lang="pt"/>
              <a:t>Fourth level</a:t>
            </a:r>
          </a:p>
          <a:p>
            <a:pPr lvl="4" rtl="0"/>
            <a:r>
              <a:rPr lang="pt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E3B457-967E-6B42-884D-3B0448940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10/11/2020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FB79E8-17F4-3341-A65E-F5612BD49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"/>
              <a:t>Conference     |     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D46CE2-B782-A649-AAF6-4DDE7BB0E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D34DE6-22C6-0E40-B20E-F2D718CBADB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65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3FBAE-EAA0-2F4D-988D-A34F73903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pt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E0E640-9D76-AC4F-BDEF-8C44E712FD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BB0BB9-5E42-954D-ABDF-3CCCB0BCDE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pt"/>
              <a:t>Click to edit Master text styles</a:t>
            </a:r>
          </a:p>
          <a:p>
            <a:pPr lvl="1" rtl="0"/>
            <a:r>
              <a:rPr lang="pt"/>
              <a:t>Second level</a:t>
            </a:r>
          </a:p>
          <a:p>
            <a:pPr lvl="2" rtl="0"/>
            <a:r>
              <a:rPr lang="pt"/>
              <a:t>Third level</a:t>
            </a:r>
          </a:p>
          <a:p>
            <a:pPr lvl="3" rtl="0"/>
            <a:r>
              <a:rPr lang="pt"/>
              <a:t>Fourth level</a:t>
            </a:r>
          </a:p>
          <a:p>
            <a:pPr lvl="4" rtl="0"/>
            <a:r>
              <a:rPr lang="pt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62C029-1033-264F-8D7E-7FCA997D55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85DB44-4374-0A42-AEFD-64E65638CE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pt"/>
              <a:t>Click to edit Master text styles</a:t>
            </a:r>
          </a:p>
          <a:p>
            <a:pPr lvl="1" rtl="0"/>
            <a:r>
              <a:rPr lang="pt"/>
              <a:t>Second level</a:t>
            </a:r>
          </a:p>
          <a:p>
            <a:pPr lvl="2" rtl="0"/>
            <a:r>
              <a:rPr lang="pt"/>
              <a:t>Third level</a:t>
            </a:r>
          </a:p>
          <a:p>
            <a:pPr lvl="3" rtl="0"/>
            <a:r>
              <a:rPr lang="pt"/>
              <a:t>Fourth level</a:t>
            </a:r>
          </a:p>
          <a:p>
            <a:pPr lvl="4" rtl="0"/>
            <a:r>
              <a:rPr lang="pt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19BF20-25AE-AC4D-9A30-F6CE735F8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10/11/2020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C877BB-6513-5B42-ACD8-1EEC92877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"/>
              <a:t>Conference     |     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F6BAEB-8A97-A349-A792-18111CA8B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D34DE6-22C6-0E40-B20E-F2D718CBADB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6326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DDAA7-E73C-334C-88FE-E0F9958AB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3E8015-A471-C143-8C19-C0EDA6291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10/11/2020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EA3E89-4654-2143-9236-7D0F11AD9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"/>
              <a:t>Conference     |     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115C60-0EF0-694E-A714-BD8EB7C07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D34DE6-22C6-0E40-B20E-F2D718CBADB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9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ED3233-3DEE-5A45-A6C6-D9FC972F8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10/11/2020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6C40E5-9D2B-AD4F-896A-6231FB897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"/>
              <a:t>Conference     |     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290E80-B698-1949-B3E4-6A7FFA04C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D34DE6-22C6-0E40-B20E-F2D718CBADB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2957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8CF3E-6C35-5846-93E3-D45143892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t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9643A-5345-BC40-B12E-E0C1D2081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t"/>
              <a:t>Click to edit Master text styles</a:t>
            </a:r>
          </a:p>
          <a:p>
            <a:pPr lvl="1" rtl="0"/>
            <a:r>
              <a:rPr lang="pt"/>
              <a:t>Second level</a:t>
            </a:r>
          </a:p>
          <a:p>
            <a:pPr lvl="2" rtl="0"/>
            <a:r>
              <a:rPr lang="pt"/>
              <a:t>Third level</a:t>
            </a:r>
          </a:p>
          <a:p>
            <a:pPr lvl="3" rtl="0"/>
            <a:r>
              <a:rPr lang="pt"/>
              <a:t>Fourth level</a:t>
            </a:r>
          </a:p>
          <a:p>
            <a:pPr lvl="4" rtl="0"/>
            <a:r>
              <a:rPr lang="pt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2AB1CD-EEAC-1642-9967-C87C60F3C9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5E5DAF-15E6-0540-8E1C-C3441C749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10/11/2020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128F8-C557-474C-84AB-B7EDF4EC6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"/>
              <a:t>Conference     |     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1CE386-E8FD-6545-A389-85C6830D0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D34DE6-22C6-0E40-B20E-F2D718CBADB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492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8D352-66D6-9641-93B4-91BFA72B1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t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7A392A-D9F5-F445-8AE8-B638F21A62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DC4E67-8857-8741-9AD4-624EEA528B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659789-AC40-3048-9292-15C98E267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10/11/2020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170A3F-D293-5D45-9AB1-FF61EDCD9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"/>
              <a:t>Conference     |     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2B310E-2310-DD45-8C82-2535B762B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D34DE6-22C6-0E40-B20E-F2D718CBADB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823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73A8CB-F6B3-BB43-A93A-688C17F15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826407-3A76-AF48-8D65-CED9267E6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"/>
              <a:t>Click to edit Master text styles</a:t>
            </a:r>
          </a:p>
          <a:p>
            <a:pPr lvl="1" rtl="0"/>
            <a:r>
              <a:rPr lang="pt"/>
              <a:t>Second level</a:t>
            </a:r>
          </a:p>
          <a:p>
            <a:pPr lvl="2" rtl="0"/>
            <a:r>
              <a:rPr lang="pt"/>
              <a:t>Third level</a:t>
            </a:r>
          </a:p>
          <a:p>
            <a:pPr lvl="3" rtl="0"/>
            <a:r>
              <a:rPr lang="pt"/>
              <a:t>Fourth level</a:t>
            </a:r>
          </a:p>
          <a:p>
            <a:pPr lvl="4" rtl="0"/>
            <a:r>
              <a:rPr lang="pt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9725CB-8A3D-F342-BC98-EE4E99D74E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n-GB"/>
              <a:t>10/11/2020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3676D-A92F-A047-99E3-6A01C4EBA4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pt"/>
              <a:t>Conference     |     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BA815-ADFE-8B4B-B1C6-139AAE048F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42D34DE6-22C6-0E40-B20E-F2D718CBADB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0279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xtranet.who.int/hslp" TargetMode="External"/><Relationship Id="rId2" Type="http://schemas.openxmlformats.org/officeDocument/2006/relationships/hyperlink" Target="https://extranet.who.int/hslp/?q=content/terms-us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hrhrt@who.int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7B4B2-1362-8E48-9BA4-CEEE750729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882" y="1122363"/>
            <a:ext cx="5246883" cy="2550228"/>
          </a:xfrm>
        </p:spPr>
        <p:txBody>
          <a:bodyPr rtlCol="0"/>
          <a:lstStyle/>
          <a:p>
            <a:pPr rtl="0"/>
            <a:r>
              <a:rPr lang="pt" dirty="0"/>
              <a:t>04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7729C4-0A5B-5B46-AF7E-D455DC7D5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882" y="3672592"/>
            <a:ext cx="5246883" cy="1585208"/>
          </a:xfrm>
        </p:spPr>
        <p:txBody>
          <a:bodyPr rtlCol="0">
            <a:noAutofit/>
          </a:bodyPr>
          <a:lstStyle/>
          <a:p>
            <a:pPr rtl="0"/>
            <a:r>
              <a:rPr lang="pt" sz="3200" dirty="0"/>
              <a:t>Testagem de qualidade usando TDR de </a:t>
            </a:r>
            <a:r>
              <a:rPr lang="pt-BR" sz="3200" dirty="0" err="1"/>
              <a:t>antigénio</a:t>
            </a:r>
            <a:r>
              <a:rPr lang="pt" sz="3200" dirty="0"/>
              <a:t> para o SARS-CoV-2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99BF4B-ABCA-4B2E-86BE-AC1B9005F21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82" y="0"/>
            <a:ext cx="3087974" cy="9718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5038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83CA1-233E-8D49-BDD4-DEF8A2E61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" dirty="0"/>
              <a:t>Erros analíticos e como evitá-los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FAE5F5-7331-9C4C-BA54-BE91D7A85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D34DE6-22C6-0E40-B20E-F2D718CBADB2}" type="slidenum">
              <a:rPr lang="en-GB" smtClean="0"/>
              <a:pPr rtl="0"/>
              <a:t>10</a:t>
            </a:fld>
            <a:endParaRPr lang="en-GB" sz="1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6441842"/>
              </p:ext>
            </p:extLst>
          </p:nvPr>
        </p:nvGraphicFramePr>
        <p:xfrm>
          <a:off x="838200" y="1667493"/>
          <a:ext cx="10515600" cy="43135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41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314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6801">
                <a:tc>
                  <a:txBody>
                    <a:bodyPr/>
                    <a:lstStyle/>
                    <a:p>
                      <a:pPr rtl="0"/>
                      <a:r>
                        <a:rPr lang="pt" sz="1600"/>
                        <a:t>Erro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pt" sz="1600"/>
                        <a:t>Como evitar ou corrigir o erro</a:t>
                      </a:r>
                      <a:endParaRPr lang="en-Z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47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" sz="1600">
                          <a:solidFill>
                            <a:schemeClr val="tx1"/>
                          </a:solidFill>
                        </a:rPr>
                        <a:t>O teste tem o rótulo errado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" sz="1600">
                          <a:solidFill>
                            <a:schemeClr val="tx1"/>
                          </a:solidFill>
                        </a:rPr>
                        <a:t>Fazer uma verificação cruzada do rótulo do teste com o formulário de requisição de amostra para se certificar de que são iguais.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40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" sz="1600" dirty="0">
                          <a:solidFill>
                            <a:schemeClr val="tx1"/>
                          </a:solidFill>
                        </a:rPr>
                        <a:t>Os resultados são comunicados quando os resultados do controle de qualidade(CQ) são inválidos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" sz="1600" dirty="0">
                          <a:solidFill>
                            <a:schemeClr val="tx1"/>
                          </a:solidFill>
                        </a:rPr>
                        <a:t>Aplicar e rever os controles de qualidade.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" sz="1600" dirty="0">
                          <a:solidFill>
                            <a:schemeClr val="tx1"/>
                          </a:solidFill>
                        </a:rPr>
                        <a:t>Apenas comunicar os resultados se os testes passarem no CQ.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47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" sz="1600" dirty="0">
                          <a:solidFill>
                            <a:schemeClr val="tx1"/>
                          </a:solidFill>
                        </a:rPr>
                        <a:t>É adicionado um volume incorreto da amostra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pt" sz="1600" dirty="0">
                          <a:solidFill>
                            <a:schemeClr val="tx1"/>
                          </a:solidFill>
                        </a:rPr>
                        <a:t>Seguir as instruções do fabricante sobre o volume correto da amostra a ser adicionado.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32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" sz="1600" dirty="0">
                          <a:solidFill>
                            <a:schemeClr val="tx1"/>
                          </a:solidFill>
                        </a:rPr>
                        <a:t>Os reagentes são conservados incorretamente ou são usados após a data de validade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" sz="1600" dirty="0">
                          <a:solidFill>
                            <a:schemeClr val="tx1"/>
                          </a:solidFill>
                        </a:rPr>
                        <a:t>Seguir as instruções do fabricante sobre as condições de conservação.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" sz="1600" dirty="0">
                          <a:solidFill>
                            <a:schemeClr val="tx1"/>
                          </a:solidFill>
                        </a:rPr>
                        <a:t>Monitorar a temperatura do local de armazenamento e do local de testagem.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" sz="1600" dirty="0">
                          <a:solidFill>
                            <a:schemeClr val="tx1"/>
                          </a:solidFill>
                        </a:rPr>
                        <a:t>Verificar as datas de validade dos </a:t>
                      </a:r>
                      <a:r>
                        <a:rPr lang="en" sz="1600" i="1" dirty="0">
                          <a:solidFill>
                            <a:schemeClr val="tx1"/>
                          </a:solidFill>
                        </a:rPr>
                        <a:t>kits</a:t>
                      </a:r>
                      <a:r>
                        <a:rPr lang="en" sz="1600" dirty="0">
                          <a:solidFill>
                            <a:schemeClr val="tx1"/>
                          </a:solidFill>
                        </a:rPr>
                        <a:t> e usar primeiro os </a:t>
                      </a:r>
                      <a:r>
                        <a:rPr lang="en" sz="1600" i="1" dirty="0">
                          <a:solidFill>
                            <a:schemeClr val="tx1"/>
                          </a:solidFill>
                        </a:rPr>
                        <a:t>kits</a:t>
                      </a:r>
                      <a:r>
                        <a:rPr lang="en" sz="1600" dirty="0">
                          <a:solidFill>
                            <a:schemeClr val="tx1"/>
                          </a:solidFill>
                        </a:rPr>
                        <a:t> com o prazo de validade mais curto.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" sz="1600" dirty="0">
                          <a:solidFill>
                            <a:schemeClr val="tx1"/>
                          </a:solidFill>
                        </a:rPr>
                        <a:t>Não usar </a:t>
                      </a:r>
                      <a:r>
                        <a:rPr lang="en" sz="1600" i="0" dirty="0">
                          <a:solidFill>
                            <a:schemeClr val="tx1"/>
                          </a:solidFill>
                        </a:rPr>
                        <a:t>kits</a:t>
                      </a:r>
                      <a:r>
                        <a:rPr lang="en" sz="1600" dirty="0">
                          <a:solidFill>
                            <a:schemeClr val="tx1"/>
                          </a:solidFill>
                        </a:rPr>
                        <a:t> com </a:t>
                      </a:r>
                      <a:r>
                        <a:rPr lang="en" sz="1600" dirty="0" err="1">
                          <a:solidFill>
                            <a:schemeClr val="tx1"/>
                          </a:solidFill>
                        </a:rPr>
                        <a:t>validade</a:t>
                      </a:r>
                      <a:r>
                        <a:rPr lang="en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" sz="1600" dirty="0" err="1">
                          <a:solidFill>
                            <a:schemeClr val="tx1"/>
                          </a:solidFill>
                        </a:rPr>
                        <a:t>expirada</a:t>
                      </a:r>
                      <a:r>
                        <a:rPr lang="en" sz="16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D4CCE710-BCA7-8D73-8617-2F7FA99F6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900" y="6356350"/>
            <a:ext cx="10858500" cy="501650"/>
          </a:xfrm>
        </p:spPr>
        <p:txBody>
          <a:bodyPr/>
          <a:lstStyle/>
          <a:p>
            <a:r>
              <a:rPr lang="pt-PT" dirty="0"/>
              <a:t>Workshop de Formação sobre os Testes de Diagnóstico Rápido de Antigénio para o SARS-CoV-2  – v3.0 | Testagem de qualidade usando os TDR de antigénio para o SARS-CoV-2</a:t>
            </a:r>
            <a:r>
              <a:rPr lang="en-GB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79723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83CA1-233E-8D49-BDD4-DEF8A2E61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"/>
              <a:t>Erros depois do teste e como evitá-los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FAE5F5-7331-9C4C-BA54-BE91D7A85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D34DE6-22C6-0E40-B20E-F2D718CBADB2}" type="slidenum">
              <a:rPr lang="en-GB" smtClean="0"/>
              <a:pPr rtl="0"/>
              <a:t>11</a:t>
            </a:fld>
            <a:endParaRPr lang="en-GB" sz="1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103409"/>
              </p:ext>
            </p:extLst>
          </p:nvPr>
        </p:nvGraphicFramePr>
        <p:xfrm>
          <a:off x="838200" y="1691244"/>
          <a:ext cx="10515600" cy="2576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41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314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1256">
                <a:tc>
                  <a:txBody>
                    <a:bodyPr/>
                    <a:lstStyle/>
                    <a:p>
                      <a:pPr rtl="0"/>
                      <a:r>
                        <a:rPr lang="pt" sz="1600"/>
                        <a:t>Erro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pt" sz="1600"/>
                        <a:t>Como evitar ou corrigir o erro</a:t>
                      </a:r>
                      <a:endParaRPr lang="en-Z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" sz="1600"/>
                        <a:t>Resultado comunicado ao doente errado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" sz="1600" dirty="0">
                          <a:solidFill>
                            <a:schemeClr val="tx1"/>
                          </a:solidFill>
                        </a:rPr>
                        <a:t>Fazer uma verificação cruzada do rótulo do frasco da amostra com o formulário de requisição de amostra, o teste e o identificador no relatório para se certificar de que são iguais.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" sz="1600"/>
                        <a:t>Relatório ilegível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" sz="1600">
                          <a:solidFill>
                            <a:schemeClr val="tx1"/>
                          </a:solidFill>
                        </a:rPr>
                        <a:t>Escrever claramente no relatório para que possa ser compreendido pelos outros.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" sz="1600"/>
                        <a:t>Relatório enviado para o local errado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" sz="1600" dirty="0">
                          <a:solidFill>
                            <a:schemeClr val="tx1"/>
                          </a:solidFill>
                        </a:rPr>
                        <a:t>Verificar que o local no </a:t>
                      </a:r>
                      <a:r>
                        <a:rPr lang="pt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formulário de requisição de amostra é o mesmo que no relatório.</a:t>
                      </a:r>
                      <a:r>
                        <a:rPr lang="pt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ZA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BB41EE3F-6B63-E591-167E-BEA30E33E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900" y="6356350"/>
            <a:ext cx="10858500" cy="501650"/>
          </a:xfrm>
        </p:spPr>
        <p:txBody>
          <a:bodyPr/>
          <a:lstStyle/>
          <a:p>
            <a:r>
              <a:rPr lang="pt-PT" dirty="0"/>
              <a:t>Workshop de Formação sobre os Testes de Diagnóstico Rápido de Antigénio para o SARS-CoV-2  – v3.0 | Testagem de qualidade usando os TDR de antigénio para o SARS-CoV-2</a:t>
            </a:r>
            <a:r>
              <a:rPr lang="en-GB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28868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A23736-D8A3-4D66-AA8E-0970205B0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t>12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00767E-7D9B-4875-9A63-3E27289DE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81364" y="101600"/>
            <a:ext cx="1981364" cy="1550126"/>
          </a:xfrm>
          <a:prstGeom prst="rect">
            <a:avLst/>
          </a:prstGeom>
        </p:spPr>
      </p:pic>
      <p:sp>
        <p:nvSpPr>
          <p:cNvPr id="6" name="Flowchart: Data 5">
            <a:extLst>
              <a:ext uri="{FF2B5EF4-FFF2-40B4-BE49-F238E27FC236}">
                <a16:creationId xmlns:a16="http://schemas.microsoft.com/office/drawing/2014/main" id="{7337E949-377C-44AA-B0AE-447B425D92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99EDEAA-86AE-4572-8B2F-812F6BDB241F}"/>
              </a:ext>
            </a:extLst>
          </p:cNvPr>
          <p:cNvSpPr txBox="1">
            <a:spLocks/>
          </p:cNvSpPr>
          <p:nvPr/>
        </p:nvSpPr>
        <p:spPr>
          <a:xfrm>
            <a:off x="2858589" y="303656"/>
            <a:ext cx="4674326" cy="9428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>
                <a:solidFill>
                  <a:schemeClr val="bg1"/>
                </a:solidFill>
              </a:rPr>
              <a:t>Principais pontos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2EBB2486-3714-4392-9C84-748E715F0ABD}"/>
              </a:ext>
            </a:extLst>
          </p:cNvPr>
          <p:cNvSpPr txBox="1">
            <a:spLocks/>
          </p:cNvSpPr>
          <p:nvPr/>
        </p:nvSpPr>
        <p:spPr>
          <a:xfrm>
            <a:off x="2100268" y="1647517"/>
            <a:ext cx="8897931" cy="444076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000" dirty="0">
                <a:solidFill>
                  <a:schemeClr val="bg1"/>
                </a:solidFill>
              </a:rPr>
              <a:t>Os erros podem ocorrer em qualquer fase do processo de testagem.</a:t>
            </a:r>
          </a:p>
          <a:p>
            <a:endParaRPr lang="pt-PT" dirty="0">
              <a:solidFill>
                <a:schemeClr val="bg1"/>
              </a:solidFill>
            </a:endParaRPr>
          </a:p>
          <a:p>
            <a:r>
              <a:rPr lang="pt-PT" sz="2000" dirty="0">
                <a:solidFill>
                  <a:schemeClr val="bg1"/>
                </a:solidFill>
              </a:rPr>
              <a:t>Os resultados não rigorosos podem resultar em:</a:t>
            </a:r>
            <a:endParaRPr lang="pt-PT" sz="2000" dirty="0">
              <a:solidFill>
                <a:schemeClr val="bg1"/>
              </a:solidFill>
              <a:cs typeface="Arial"/>
            </a:endParaRPr>
          </a:p>
          <a:p>
            <a:pPr lvl="1"/>
            <a:r>
              <a:rPr lang="pt-PT" sz="2000" dirty="0">
                <a:solidFill>
                  <a:schemeClr val="bg1"/>
                </a:solidFill>
              </a:rPr>
              <a:t>Uma pessoa não infetada pelo SARS-CoV-2 ser classificada como tendo COVID-19 (falso positivo)</a:t>
            </a:r>
            <a:endParaRPr lang="pt-PT" sz="2000" dirty="0">
              <a:solidFill>
                <a:schemeClr val="bg1"/>
              </a:solidFill>
              <a:cs typeface="Arial"/>
            </a:endParaRPr>
          </a:p>
          <a:p>
            <a:pPr marL="457200" lvl="1" indent="0">
              <a:buNone/>
            </a:pPr>
            <a:r>
              <a:rPr lang="pt-PT" sz="2000" dirty="0">
                <a:solidFill>
                  <a:schemeClr val="bg1"/>
                </a:solidFill>
              </a:rPr>
              <a:t>		ou</a:t>
            </a:r>
            <a:endParaRPr lang="pt-PT" sz="2000" dirty="0">
              <a:solidFill>
                <a:schemeClr val="bg1"/>
              </a:solidFill>
              <a:cs typeface="Arial"/>
            </a:endParaRPr>
          </a:p>
          <a:p>
            <a:pPr lvl="1"/>
            <a:r>
              <a:rPr lang="pt-PT" sz="2000" dirty="0">
                <a:solidFill>
                  <a:schemeClr val="bg1"/>
                </a:solidFill>
              </a:rPr>
              <a:t>Uma pessoa infetada pelo SARS-CoV-2 ser classificada como não tendo COVID-19 (falso negativo)</a:t>
            </a:r>
            <a:endParaRPr lang="pt-PT" sz="2000" dirty="0">
              <a:solidFill>
                <a:schemeClr val="bg1"/>
              </a:solidFill>
              <a:cs typeface="Arial"/>
            </a:endParaRPr>
          </a:p>
          <a:p>
            <a:pPr marL="457200" lvl="1" indent="0">
              <a:buNone/>
            </a:pPr>
            <a:endParaRPr lang="pt-PT" sz="2000" dirty="0">
              <a:solidFill>
                <a:schemeClr val="bg1"/>
              </a:solidFill>
              <a:cs typeface="Arial"/>
            </a:endParaRPr>
          </a:p>
          <a:p>
            <a:pPr marL="457200" lvl="1" indent="0">
              <a:buNone/>
            </a:pPr>
            <a:endParaRPr lang="pt-PT" sz="2000" dirty="0">
              <a:solidFill>
                <a:schemeClr val="bg1"/>
              </a:solidFill>
            </a:endParaRPr>
          </a:p>
          <a:p>
            <a:pPr marL="225425" lvl="1" indent="-225425"/>
            <a:r>
              <a:rPr lang="pt-PT" sz="2000" dirty="0">
                <a:solidFill>
                  <a:schemeClr val="bg1"/>
                </a:solidFill>
              </a:rPr>
              <a:t>É da sua responsabilidade  garantir a qualidade dos testes que</a:t>
            </a:r>
          </a:p>
          <a:p>
            <a:pPr marL="0" lvl="1" indent="0">
              <a:buNone/>
            </a:pPr>
            <a:r>
              <a:rPr lang="pt-PT" sz="2000">
                <a:solidFill>
                  <a:schemeClr val="bg1"/>
                </a:solidFill>
              </a:rPr>
              <a:t>   executa</a:t>
            </a:r>
            <a:r>
              <a:rPr lang="pt-PT" sz="2000" dirty="0">
                <a:solidFill>
                  <a:schemeClr val="bg1"/>
                </a:solidFill>
              </a:rPr>
              <a:t>, evitando erros na testagem.</a:t>
            </a:r>
            <a:endParaRPr lang="pt-PT" sz="2000" dirty="0">
              <a:solidFill>
                <a:schemeClr val="bg1"/>
              </a:solidFill>
              <a:cs typeface="Arial"/>
            </a:endParaRPr>
          </a:p>
          <a:p>
            <a:pPr marL="0" lvl="1" indent="0">
              <a:buNone/>
            </a:pPr>
            <a:endParaRPr lang="pt-PT" sz="2000" dirty="0"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BB58BC64-5CEE-A746-AC42-58AA819859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2487" y="4714504"/>
            <a:ext cx="1526020" cy="1526020"/>
          </a:xfrm>
          <a:prstGeom prst="rect">
            <a:avLst/>
          </a:prstGeom>
        </p:spPr>
      </p:pic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4EC2DD89-727F-4D91-B1E9-ADDA7152F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8655756" cy="501650"/>
          </a:xfrm>
        </p:spPr>
        <p:txBody>
          <a:bodyPr/>
          <a:lstStyle/>
          <a:p>
            <a:r>
              <a:rPr lang="pt-PT" sz="1000" dirty="0">
                <a:solidFill>
                  <a:srgbClr val="FFFFFF"/>
                </a:solidFill>
              </a:rPr>
              <a:t>Workshop de Formação sobre os Testes de Diagnóstico Rápido de Antigénio para o SARS-CoV-2  – v3.0 | Testagem de qualidade usando os TDR de antigénio para o SARS-CoV-2</a:t>
            </a:r>
            <a:r>
              <a:rPr lang="en-GB" sz="1000" dirty="0">
                <a:solidFill>
                  <a:srgbClr val="FFFFFF"/>
                </a:solidFill>
              </a:rPr>
              <a:t>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4767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3C16B9F-E4DF-0B4D-8F6D-CDAE169A5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"/>
              <a:t>Dúvidas?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DB6F39-695C-004B-B1C1-C240CDD05DD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 rtlCol="0"/>
          <a:lstStyle/>
          <a:p>
            <a:pPr rtl="0"/>
            <a:fld id="{8B709DE2-93F8-7E45-91D0-E19ACC3ADA4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7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0738-71C5-9249-96CA-36528ECCD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" dirty="0">
                <a:solidFill>
                  <a:srgbClr val="009AC9"/>
                </a:solidFill>
              </a:rPr>
              <a:t>Isenção de responsabilidade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4FDA1-8167-5945-BD3B-C52398ED4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1765"/>
            <a:ext cx="10515600" cy="4440760"/>
          </a:xfrm>
        </p:spPr>
        <p:txBody>
          <a:bodyPr rtlCol="0">
            <a:normAutofit fontScale="85000" lnSpcReduction="20000"/>
          </a:bodyPr>
          <a:lstStyle/>
          <a:p>
            <a:pPr marL="0" indent="0" rtl="0">
              <a:buNone/>
              <a:defRPr/>
            </a:pPr>
            <a:r>
              <a:rPr lang="pt" b="1" dirty="0"/>
              <a:t>Plataforma da OMS de Aprendizagem sobre Segurança Sanitária - Material de </a:t>
            </a:r>
            <a:r>
              <a:rPr lang="pt-BR" b="1" dirty="0" err="1"/>
              <a:t>formaç</a:t>
            </a:r>
            <a:r>
              <a:rPr lang="pt" dirty="0"/>
              <a:t>ã</a:t>
            </a:r>
            <a:r>
              <a:rPr lang="pt-BR" b="1" dirty="0"/>
              <a:t>o</a:t>
            </a:r>
            <a:endParaRPr lang="en-US" dirty="0"/>
          </a:p>
          <a:p>
            <a:pPr marL="0" indent="0" rtl="0">
              <a:buNone/>
              <a:defRPr/>
            </a:pPr>
            <a:endParaRPr lang="en-US" dirty="0"/>
          </a:p>
          <a:p>
            <a:pPr marL="0" indent="0" rtl="0">
              <a:buNone/>
              <a:defRPr/>
            </a:pPr>
            <a:r>
              <a:rPr lang="pt" dirty="0"/>
              <a:t>Este material de formação da OMS está protegido por direitos autorais da Organização Mundial da Saúde (OMS) 2022. Todos os direitos reservados.</a:t>
            </a:r>
          </a:p>
          <a:p>
            <a:pPr marL="0" indent="0" rtl="0">
              <a:buNone/>
              <a:defRPr/>
            </a:pPr>
            <a:endParaRPr lang="en-US" dirty="0"/>
          </a:p>
          <a:p>
            <a:pPr marL="0" indent="0" rtl="0">
              <a:buNone/>
              <a:defRPr/>
            </a:pPr>
            <a:r>
              <a:rPr lang="pt" dirty="0"/>
              <a:t>A utilização deste material está sujeita aos </a:t>
            </a:r>
            <a:r>
              <a:rPr lang="pt" u="sng" dirty="0">
                <a:hlinkClick r:id="rId2"/>
              </a:rPr>
              <a:t>«Termos de Utilização da Plataforma da OMS de Aprendizagem sobre Segurança Sanitária, Material de Formação»,</a:t>
            </a:r>
            <a:r>
              <a:rPr lang="pt" dirty="0"/>
              <a:t> que aceitou quando do download e que disponível na Plataforma de Aprendizagem sobre Segurança Sanitária em: </a:t>
            </a:r>
            <a:r>
              <a:rPr lang="pt" u="sng" dirty="0">
                <a:hlinkClick r:id="rId3"/>
              </a:rPr>
              <a:t>https://extranet.who.int/hslp</a:t>
            </a:r>
            <a:r>
              <a:rPr lang="pt" dirty="0"/>
              <a:t>.  </a:t>
            </a:r>
          </a:p>
          <a:p>
            <a:pPr marL="0" indent="0" rtl="0">
              <a:buNone/>
              <a:defRPr/>
            </a:pPr>
            <a:r>
              <a:rPr lang="pt" dirty="0"/>
              <a:t> </a:t>
            </a:r>
          </a:p>
          <a:p>
            <a:pPr marL="0" indent="0" rtl="0">
              <a:buNone/>
              <a:defRPr/>
            </a:pPr>
            <a:r>
              <a:rPr lang="pt" dirty="0"/>
              <a:t>Se adaptar, modificar, traduzir ou reformular o conteúdo deste material, tal não implicará que a OMS esteja de algum modo associada a essas alterações e o nome ou o emblema da OMS não será poderá ser utilizado no material modificado.  </a:t>
            </a:r>
          </a:p>
          <a:p>
            <a:pPr rtl="0">
              <a:defRPr/>
            </a:pPr>
            <a:endParaRPr lang="en-US" dirty="0"/>
          </a:p>
          <a:p>
            <a:pPr marL="0" indent="0" rtl="0">
              <a:buNone/>
              <a:defRPr/>
            </a:pPr>
            <a:r>
              <a:rPr lang="pt" dirty="0"/>
              <a:t>Além disso, é favor informar à OMS sobre quaisquer modificações do material que seja usado publicamente, para efeitos de conservação de registros e desenvolvimento continuado, através do email </a:t>
            </a:r>
            <a:r>
              <a:rPr lang="pt" u="sng" dirty="0">
                <a:hlinkClick r:id="rId4"/>
              </a:rPr>
              <a:t>hrhrt@who.int</a:t>
            </a:r>
            <a:r>
              <a:rPr lang="pt" dirty="0"/>
              <a:t>. </a:t>
            </a:r>
          </a:p>
          <a:p>
            <a:pPr rtl="0"/>
            <a:endParaRPr lang="en-GB" dirty="0"/>
          </a:p>
          <a:p>
            <a:pPr rtl="0"/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33E1D-B2FF-4C4B-8017-66531005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D34DE6-22C6-0E40-B20E-F2D718CBADB2}" type="slidenum">
              <a:rPr lang="en-GB" smtClean="0"/>
              <a:pPr rtl="0"/>
              <a:t>2</a:t>
            </a:fld>
            <a:endParaRPr lang="en-GB" sz="100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FBD9E97D-3489-2C43-C6AF-2BAC03945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900" y="6356350"/>
            <a:ext cx="10858500" cy="501650"/>
          </a:xfrm>
        </p:spPr>
        <p:txBody>
          <a:bodyPr/>
          <a:lstStyle/>
          <a:p>
            <a:r>
              <a:rPr lang="pt-PT" dirty="0"/>
              <a:t>Workshop de Formação sobre os Testes de Diagnóstico Rápido de Antigénio para o SARS-CoV-2  – v3.0 | Testagem de qualidade usando os TDR de antigénio para o SARS-CoV-2</a:t>
            </a:r>
            <a:r>
              <a:rPr lang="en-GB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57232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83CA1-233E-8D49-BDD4-DEF8A2E61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Objetivos da aprendizagem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7F04C-11D0-9943-B5EC-CFFD376A74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t-PT" dirty="0">
                <a:ea typeface="+mn-lt"/>
                <a:cs typeface="+mn-lt"/>
              </a:rPr>
              <a:t>No final deste módulo, o formando deverá ser capaz de:   </a:t>
            </a:r>
            <a:endParaRPr lang="pt-PT" dirty="0">
              <a:cs typeface="Arial" panose="020B0604020202020204"/>
            </a:endParaRPr>
          </a:p>
          <a:p>
            <a:pPr marL="228600" lvl="1">
              <a:spcBef>
                <a:spcPts val="1000"/>
              </a:spcBef>
            </a:pPr>
            <a:r>
              <a:rPr lang="pt-PT" sz="2000" dirty="0"/>
              <a:t>descrever o que é testagem de qualidade e por que motivo ela é importante;  </a:t>
            </a:r>
            <a:endParaRPr lang="pt-PT" sz="2000" dirty="0">
              <a:cs typeface="Arial"/>
            </a:endParaRPr>
          </a:p>
          <a:p>
            <a:pPr marL="228600" lvl="1">
              <a:spcBef>
                <a:spcPts val="1000"/>
              </a:spcBef>
            </a:pPr>
            <a:r>
              <a:rPr lang="pt-PT" sz="2000" dirty="0"/>
              <a:t>explicar os tipos de resultados não rigorosos e as suas consequências;  </a:t>
            </a:r>
            <a:endParaRPr lang="pt-PT" sz="2000" dirty="0">
              <a:cs typeface="Arial"/>
            </a:endParaRPr>
          </a:p>
          <a:p>
            <a:r>
              <a:rPr lang="pt-PT" dirty="0"/>
              <a:t>fazer uma lista dos erros mais comuns nas fases de pré-testagem, testagem e pós-testagem e o modo de os evitar. </a:t>
            </a:r>
          </a:p>
          <a:p>
            <a:endParaRPr lang="en-US" dirty="0">
              <a:cs typeface="Arial" panose="020B0604020202020204"/>
            </a:endParaRPr>
          </a:p>
          <a:p>
            <a:endParaRPr lang="pt-PT" dirty="0">
              <a:cs typeface="Arial" panose="020B0604020202020204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FAE5F5-7331-9C4C-BA54-BE91D7A85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pPr/>
              <a:t>3</a:t>
            </a:fld>
            <a:endParaRPr lang="en-GB" sz="100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BA3E9ABC-8186-57AE-BAC9-3A40DD9B6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900" y="6356350"/>
            <a:ext cx="10858500" cy="501650"/>
          </a:xfrm>
        </p:spPr>
        <p:txBody>
          <a:bodyPr/>
          <a:lstStyle/>
          <a:p>
            <a:r>
              <a:rPr lang="pt-PT" dirty="0"/>
              <a:t>Workshop de Formação sobre os Testes de Diagnóstico Rápido de Antigénio para o SARS-CoV-2  – v3.0 | Testagem de qualidade usando os TDR de antigénio para o SARS-CoV-2</a:t>
            </a:r>
            <a:r>
              <a:rPr lang="en-GB" dirty="0"/>
              <a:t>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5768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83CA1-233E-8D49-BDD4-DEF8A2E61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8451"/>
            <a:ext cx="10515600" cy="942814"/>
          </a:xfrm>
        </p:spPr>
        <p:txBody>
          <a:bodyPr rtlCol="0"/>
          <a:lstStyle/>
          <a:p>
            <a:pPr rtl="0"/>
            <a:r>
              <a:rPr lang="pt"/>
              <a:t>O que é um teste de qualidade e porque é importante?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7F04C-11D0-9943-B5EC-CFFD376A74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pt" dirty="0"/>
              <a:t>Os TDR de </a:t>
            </a:r>
            <a:r>
              <a:rPr lang="pt-BR" dirty="0" err="1"/>
              <a:t>antigénio</a:t>
            </a:r>
            <a:r>
              <a:rPr lang="pt" dirty="0"/>
              <a:t> para o SARS-CoV-2 com garantia da qualidade são essenciais para a gestão correta dos doentes.</a:t>
            </a:r>
          </a:p>
          <a:p>
            <a:pPr rtl="0"/>
            <a:r>
              <a:rPr lang="pt" dirty="0"/>
              <a:t>Um teste de qualidade é correto e confiável, com resultados oportunos</a:t>
            </a:r>
            <a:r>
              <a:rPr lang="pt" dirty="0">
                <a:solidFill>
                  <a:srgbClr val="FF0000"/>
                </a:solidFill>
              </a:rPr>
              <a:t>.</a:t>
            </a:r>
          </a:p>
          <a:p>
            <a:pPr rtl="0"/>
            <a:r>
              <a:rPr lang="pt" dirty="0"/>
              <a:t>Enquanto profissionais de saúde que </a:t>
            </a:r>
            <a:r>
              <a:rPr lang="pt-BR" dirty="0"/>
              <a:t>efetuam</a:t>
            </a:r>
            <a:r>
              <a:rPr lang="pt" dirty="0"/>
              <a:t> TDR de </a:t>
            </a:r>
            <a:r>
              <a:rPr lang="pt-BR" dirty="0" err="1"/>
              <a:t>antigénio</a:t>
            </a:r>
            <a:r>
              <a:rPr lang="pt" dirty="0"/>
              <a:t> para o SARS-CoV-2, são fundamentais para o aumento da testagem da COVID-19 no país e para salvar vidas.</a:t>
            </a:r>
          </a:p>
          <a:p>
            <a:pPr rtl="0"/>
            <a:r>
              <a:rPr lang="pt" dirty="0"/>
              <a:t>É sua responsabilidade garantir a qualidade dos testes </a:t>
            </a:r>
            <a:r>
              <a:rPr lang="pt-BR" dirty="0"/>
              <a:t>realizados</a:t>
            </a:r>
            <a:r>
              <a:rPr lang="pt" dirty="0"/>
              <a:t>, evitando erros na testagem.</a:t>
            </a:r>
          </a:p>
          <a:p>
            <a:pPr rtl="0"/>
            <a:endParaRPr lang="en-US" dirty="0"/>
          </a:p>
          <a:p>
            <a:pPr rtl="0"/>
            <a:endParaRPr lang="en-US" dirty="0"/>
          </a:p>
          <a:p>
            <a:pPr rtl="0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FAE5F5-7331-9C4C-BA54-BE91D7A85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D34DE6-22C6-0E40-B20E-F2D718CBADB2}" type="slidenum">
              <a:rPr lang="en-GB" smtClean="0"/>
              <a:pPr rtl="0"/>
              <a:t>4</a:t>
            </a:fld>
            <a:endParaRPr lang="en-GB" sz="1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EA7845-19B0-62A5-989B-B102FC096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900" y="6356350"/>
            <a:ext cx="10858500" cy="501650"/>
          </a:xfrm>
        </p:spPr>
        <p:txBody>
          <a:bodyPr/>
          <a:lstStyle/>
          <a:p>
            <a:r>
              <a:rPr lang="pt-PT" dirty="0"/>
              <a:t>Workshop de Formação sobre os Testes de Diagnóstico Rápido de Antigénio para o SARS-CoV-2  – v3.0 | Testagem de qualidade usando os TDR de antigénio para o SARS-CoV-2</a:t>
            </a:r>
            <a:r>
              <a:rPr lang="en-GB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12570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83CA1-233E-8D49-BDD4-DEF8A2E61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168" y="40065"/>
            <a:ext cx="10515600" cy="942814"/>
          </a:xfrm>
        </p:spPr>
        <p:txBody>
          <a:bodyPr rtlCol="0"/>
          <a:lstStyle/>
          <a:p>
            <a:pPr rtl="0"/>
            <a:r>
              <a:rPr lang="pt"/>
              <a:t>Quando é que ocorrem erros na testagem?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FAE5F5-7331-9C4C-BA54-BE91D7A85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D34DE6-22C6-0E40-B20E-F2D718CBADB2}" type="slidenum">
              <a:rPr lang="en-GB" smtClean="0"/>
              <a:pPr rtl="0"/>
              <a:t>5</a:t>
            </a:fld>
            <a:endParaRPr lang="en-GB" sz="1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F2DC24-D715-8848-8EF9-F697A709CF35}"/>
              </a:ext>
            </a:extLst>
          </p:cNvPr>
          <p:cNvSpPr txBox="1"/>
          <p:nvPr/>
        </p:nvSpPr>
        <p:spPr>
          <a:xfrm>
            <a:off x="1675699" y="5632289"/>
            <a:ext cx="8863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pt" sz="2400" b="1"/>
              <a:t>Em todas as etapas do processo de testagem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5505" y="3318098"/>
            <a:ext cx="1116512" cy="1528487"/>
          </a:xfrm>
          <a:prstGeom prst="rect">
            <a:avLst/>
          </a:prstGeom>
        </p:spPr>
      </p:pic>
      <p:pic>
        <p:nvPicPr>
          <p:cNvPr id="8" name="Picture 7" descr="A picture containing room, drawing&#10;&#10;Description automatically generated">
            <a:extLst>
              <a:ext uri="{FF2B5EF4-FFF2-40B4-BE49-F238E27FC236}">
                <a16:creationId xmlns:a16="http://schemas.microsoft.com/office/drawing/2014/main" id="{D97B84F7-B2ED-DA48-8845-2AA6370458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82" t="14816" r="19761" b="15339"/>
          <a:stretch/>
        </p:blipFill>
        <p:spPr>
          <a:xfrm>
            <a:off x="1560502" y="2896605"/>
            <a:ext cx="4829411" cy="2544866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46804764"/>
              </p:ext>
            </p:extLst>
          </p:nvPr>
        </p:nvGraphicFramePr>
        <p:xfrm>
          <a:off x="1109327" y="-509355"/>
          <a:ext cx="998844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3" name="Picture 12" descr="Text, whiteboard&#10;&#10;Description automatically generated">
            <a:extLst>
              <a:ext uri="{FF2B5EF4-FFF2-40B4-BE49-F238E27FC236}">
                <a16:creationId xmlns:a16="http://schemas.microsoft.com/office/drawing/2014/main" id="{FFC70F78-64E0-FE44-8E2F-FB45D5FA4D4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305" t="7072" r="24869" b="8522"/>
          <a:stretch/>
        </p:blipFill>
        <p:spPr>
          <a:xfrm>
            <a:off x="9588894" y="3546156"/>
            <a:ext cx="1764905" cy="1183104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B122AB37-DBEB-AF38-9133-5B7613E91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900" y="6356350"/>
            <a:ext cx="10858500" cy="501650"/>
          </a:xfrm>
        </p:spPr>
        <p:txBody>
          <a:bodyPr/>
          <a:lstStyle/>
          <a:p>
            <a:r>
              <a:rPr lang="pt-PT" dirty="0"/>
              <a:t>Workshop de Formação sobre os Testes de Diagnóstico Rápido de Antigénio para o SARS-CoV-2  – v3.0 | Testagem de qualidade usando os TDR de antigénio para o SARS-CoV-2</a:t>
            </a:r>
            <a:r>
              <a:rPr lang="en-GB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02556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83CA1-233E-8D49-BDD4-DEF8A2E61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" dirty="0"/>
              <a:t>Resultados incorretos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7F04C-11D0-9943-B5EC-CFFD376A74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pt" dirty="0"/>
              <a:t>Resultados incorretos podem resultar no seguinte:</a:t>
            </a:r>
          </a:p>
          <a:p>
            <a:pPr marL="0" indent="0" rtl="0">
              <a:buNone/>
            </a:pPr>
            <a:endParaRPr lang="en-US" dirty="0"/>
          </a:p>
          <a:p>
            <a:pPr lvl="1" rtl="0"/>
            <a:r>
              <a:rPr lang="pt" b="1" dirty="0">
                <a:solidFill>
                  <a:srgbClr val="009AC9"/>
                </a:solidFill>
              </a:rPr>
              <a:t>uma pessoa sem infecção por SARS-CoV-2 ser classificada como tendo COVID-19 (falso positivo)</a:t>
            </a:r>
            <a:endParaRPr lang="en-US" dirty="0"/>
          </a:p>
          <a:p>
            <a:pPr marL="457200" lvl="1" indent="0" rtl="0">
              <a:buNone/>
            </a:pPr>
            <a:r>
              <a:rPr lang="pt" dirty="0"/>
              <a:t>					ou</a:t>
            </a:r>
          </a:p>
          <a:p>
            <a:pPr lvl="1" rtl="0"/>
            <a:r>
              <a:rPr lang="pt" b="1" dirty="0">
                <a:solidFill>
                  <a:srgbClr val="009AC9"/>
                </a:solidFill>
              </a:rPr>
              <a:t>uma pessoa com infecção por SARS-CoV-2 ser classificada como não tendo COVID-19 (falso negativo) </a:t>
            </a:r>
          </a:p>
          <a:p>
            <a:pPr rtl="0"/>
            <a:endParaRPr lang="en-US" dirty="0"/>
          </a:p>
          <a:p>
            <a:pPr rtl="0"/>
            <a:r>
              <a:rPr lang="pt" dirty="0"/>
              <a:t>Os resultados inválidos requerem a </a:t>
            </a:r>
            <a:r>
              <a:rPr lang="pt-BR" dirty="0"/>
              <a:t>colheita</a:t>
            </a:r>
            <a:r>
              <a:rPr lang="pt" dirty="0"/>
              <a:t> de mais uma amostra. Se a pessoa não voltar à unidade de saúde, poderá perder-se um possível diagnóstico de COVID-19.   </a:t>
            </a:r>
          </a:p>
          <a:p>
            <a:pPr rtl="0"/>
            <a:endParaRPr lang="en-US" dirty="0"/>
          </a:p>
          <a:p>
            <a:pPr rtl="0"/>
            <a:endParaRPr lang="en-US" dirty="0"/>
          </a:p>
          <a:p>
            <a:pPr rtl="0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FAE5F5-7331-9C4C-BA54-BE91D7A85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D34DE6-22C6-0E40-B20E-F2D718CBADB2}" type="slidenum">
              <a:rPr lang="en-GB" smtClean="0"/>
              <a:pPr rtl="0"/>
              <a:t>6</a:t>
            </a:fld>
            <a:endParaRPr lang="en-GB" sz="1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8EF33F-825A-FAF7-3B14-3C9BBB271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900" y="6356350"/>
            <a:ext cx="10858500" cy="501650"/>
          </a:xfrm>
        </p:spPr>
        <p:txBody>
          <a:bodyPr/>
          <a:lstStyle/>
          <a:p>
            <a:r>
              <a:rPr lang="pt-PT" dirty="0"/>
              <a:t>Workshop de Formação sobre os Testes de Diagnóstico Rápido de Antigénio para o SARS-CoV-2  – v3.0 | Testagem de qualidade usando os TDR de antigénio para o SARS-CoV-2</a:t>
            </a:r>
            <a:r>
              <a:rPr lang="en-GB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070860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83CA1-233E-8D49-BDD4-DEF8A2E61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" dirty="0"/>
              <a:t>As consequências de resultados </a:t>
            </a:r>
            <a:r>
              <a:rPr lang="pt-BR" dirty="0"/>
              <a:t>incorreto</a:t>
            </a:r>
            <a:r>
              <a:rPr lang="pt" dirty="0"/>
              <a:t>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7F04C-11D0-9943-B5EC-CFFD376A74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r>
              <a:rPr lang="pt" dirty="0"/>
              <a:t>Os resultados falsos-positivos classificam incorretamente uma pessoa não infectada como estando infectada por SARS-CoV-2. As consequências incluem uma quarentena desnecessária, o estigma e o uso desnecessário dos recursos limitados para o rastreamento dos contatos.</a:t>
            </a:r>
          </a:p>
          <a:p>
            <a:pPr marL="0" indent="0" rtl="0">
              <a:buNone/>
            </a:pPr>
            <a:endParaRPr lang="en-US" dirty="0"/>
          </a:p>
          <a:p>
            <a:r>
              <a:rPr lang="pt" dirty="0"/>
              <a:t>Os resultados falsos-negativos significam que pessoas infectadas não são detectadas. Por conseguinte, poderão não ser isoladas e infectar outras pessoas. Além disso, os doentes com doença moderada ou grave poderão não receber cuidados adequados para a COVID-19</a:t>
            </a:r>
            <a:r>
              <a:rPr lang="pt" dirty="0">
                <a:solidFill>
                  <a:srgbClr val="FF0000"/>
                </a:solidFill>
              </a:rPr>
              <a:t>.</a:t>
            </a:r>
          </a:p>
          <a:p>
            <a:pPr rtl="0"/>
            <a:endParaRPr lang="en-US" dirty="0"/>
          </a:p>
          <a:p>
            <a:pPr rtl="0"/>
            <a:endParaRPr lang="en-US" dirty="0"/>
          </a:p>
          <a:p>
            <a:pPr rtl="0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FAE5F5-7331-9C4C-BA54-BE91D7A85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D34DE6-22C6-0E40-B20E-F2D718CBADB2}" type="slidenum">
              <a:rPr lang="en-GB" smtClean="0"/>
              <a:pPr rtl="0"/>
              <a:t>7</a:t>
            </a:fld>
            <a:endParaRPr lang="en-GB" sz="1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01E608-1080-9F3A-F3BF-C4D9AA5E2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900" y="6356350"/>
            <a:ext cx="10858500" cy="501650"/>
          </a:xfrm>
        </p:spPr>
        <p:txBody>
          <a:bodyPr/>
          <a:lstStyle/>
          <a:p>
            <a:r>
              <a:rPr lang="pt-PT" dirty="0"/>
              <a:t>Workshop de Formação sobre os Testes de Diagnóstico Rápido de Antigénio para o SARS-CoV-2  – v3.0 | Testagem de qualidade usando os TDR de antigénio para o SARS-CoV-2</a:t>
            </a:r>
            <a:r>
              <a:rPr lang="en-GB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91402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83CA1-233E-8D49-BDD4-DEF8A2E61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985500" cy="942814"/>
          </a:xfrm>
        </p:spPr>
        <p:txBody>
          <a:bodyPr/>
          <a:lstStyle/>
          <a:p>
            <a:r>
              <a:rPr lang="pt-PT" dirty="0"/>
              <a:t>Por que motivo acontecem resultados incorretos?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7F04C-11D0-9943-B5EC-CFFD376A74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t-PT" dirty="0"/>
              <a:t>As responsabilidade individuais não são claras.</a:t>
            </a:r>
          </a:p>
          <a:p>
            <a:r>
              <a:rPr lang="pt-PT" dirty="0"/>
              <a:t>Não existem procedimentos escritos.</a:t>
            </a:r>
          </a:p>
          <a:p>
            <a:r>
              <a:rPr lang="pt-PT" dirty="0"/>
              <a:t>O procedimentos escritos não são seguidos. </a:t>
            </a:r>
          </a:p>
          <a:p>
            <a:r>
              <a:rPr lang="pt-PT" dirty="0"/>
              <a:t>Não há formação ou esta não foi completada.</a:t>
            </a:r>
          </a:p>
          <a:p>
            <a:r>
              <a:rPr lang="pt-PT" dirty="0"/>
              <a:t>Não é feita a verificação dos erros de transcrição (resultados incorretamente registados).</a:t>
            </a:r>
            <a:endParaRPr lang="pt-PT" dirty="0">
              <a:cs typeface="Arial"/>
            </a:endParaRPr>
          </a:p>
          <a:p>
            <a:r>
              <a:rPr lang="pt-PT" dirty="0"/>
              <a:t>Os kits de testes não são devidamente armazenados. </a:t>
            </a:r>
          </a:p>
          <a:p>
            <a:r>
              <a:rPr lang="pt-PT" dirty="0">
                <a:ea typeface="+mn-lt"/>
                <a:cs typeface="+mn-lt"/>
              </a:rPr>
              <a:t>A natureza inerente ao próprio teste (por ex., sensibilidade e especificidade). </a:t>
            </a:r>
            <a:endParaRPr lang="pt-PT" dirty="0"/>
          </a:p>
          <a:p>
            <a:endParaRPr lang="pt-PT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FAE5F5-7331-9C4C-BA54-BE91D7A85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pPr/>
              <a:t>8</a:t>
            </a:fld>
            <a:endParaRPr lang="en-GB" sz="100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22D7485-0B8C-4097-A70A-B39B73C5C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100" y="6356350"/>
            <a:ext cx="11303000" cy="501650"/>
          </a:xfrm>
        </p:spPr>
        <p:txBody>
          <a:bodyPr/>
          <a:lstStyle/>
          <a:p>
            <a:r>
              <a:rPr lang="pt-PT" dirty="0"/>
              <a:t>Workshop de Formação sobre os Testes de Diagnóstico Rápido de Antigénio para o SARS-CoV-2  – v3.0 | Testagem de qualidade usando os TDR de antigénio para o SARS-CoV-2</a:t>
            </a:r>
            <a:r>
              <a:rPr lang="en-GB" dirty="0"/>
              <a:t> </a:t>
            </a:r>
          </a:p>
          <a:p>
            <a:r>
              <a:rPr lang="en-GB" dirty="0"/>
              <a:t>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7872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83CA1-233E-8D49-BDD4-DEF8A2E61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" dirty="0"/>
              <a:t>Erros pré-analíticos e como evitá-los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FAE5F5-7331-9C4C-BA54-BE91D7A85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D34DE6-22C6-0E40-B20E-F2D718CBADB2}" type="slidenum">
              <a:rPr lang="en-GB" smtClean="0"/>
              <a:pPr rtl="0"/>
              <a:t>9</a:t>
            </a:fld>
            <a:endParaRPr lang="en-GB" sz="1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4760377"/>
              </p:ext>
            </p:extLst>
          </p:nvPr>
        </p:nvGraphicFramePr>
        <p:xfrm>
          <a:off x="799768" y="1574202"/>
          <a:ext cx="10809157" cy="4130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46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44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1256">
                <a:tc>
                  <a:txBody>
                    <a:bodyPr/>
                    <a:lstStyle/>
                    <a:p>
                      <a:pPr rtl="0"/>
                      <a:r>
                        <a:rPr lang="pt" sz="1600" dirty="0"/>
                        <a:t>Erro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pt" sz="1600"/>
                        <a:t>Como evitar ou corrigir o erro</a:t>
                      </a:r>
                      <a:endParaRPr lang="en-Z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" sz="1600" dirty="0">
                          <a:solidFill>
                            <a:schemeClr val="tx1"/>
                          </a:solidFill>
                        </a:rPr>
                        <a:t>Colheita de um tipo incorreto de amostra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pt" sz="1600" dirty="0">
                          <a:solidFill>
                            <a:schemeClr val="tx1"/>
                          </a:solidFill>
                        </a:rPr>
                        <a:t>Consultar o material de apoio ao procedimento/trabalho para saber que tipos de amostras podem ser testadas usando TDR de </a:t>
                      </a:r>
                      <a:r>
                        <a:rPr lang="pt-BR" sz="1600" dirty="0" err="1">
                          <a:solidFill>
                            <a:schemeClr val="tx1"/>
                          </a:solidFill>
                        </a:rPr>
                        <a:t>antigénio</a:t>
                      </a:r>
                      <a:r>
                        <a:rPr lang="pt" sz="1600" dirty="0">
                          <a:solidFill>
                            <a:schemeClr val="tx1"/>
                          </a:solidFill>
                        </a:rPr>
                        <a:t> para o SARS-CoV-2. </a:t>
                      </a:r>
                      <a:endParaRPr lang="en-ZA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" sz="1600">
                          <a:solidFill>
                            <a:schemeClr val="tx1"/>
                          </a:solidFill>
                        </a:rPr>
                        <a:t>A amostra tem o rótulo errado ou não tem rótulo</a:t>
                      </a:r>
                      <a:endParaRPr lang="en-ZA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pt" sz="1600" dirty="0">
                          <a:solidFill>
                            <a:schemeClr val="tx1"/>
                          </a:solidFill>
                        </a:rPr>
                        <a:t>Fazer uma verificação cruzada do rótulo do frasco da amostra com o formulário de requisição de amostra para se certificar de que são iguais.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" sz="1600">
                          <a:solidFill>
                            <a:schemeClr val="tx1"/>
                          </a:solidFill>
                        </a:rPr>
                        <a:t>Amostra conservada ou transportada incorrectamente antes do teste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pt" sz="1600" dirty="0">
                          <a:solidFill>
                            <a:schemeClr val="tx1"/>
                          </a:solidFill>
                        </a:rPr>
                        <a:t>Testar a amostra imediatamente após a sua </a:t>
                      </a:r>
                      <a:r>
                        <a:rPr lang="pt-BR" sz="1600" dirty="0">
                          <a:solidFill>
                            <a:schemeClr val="tx1"/>
                          </a:solidFill>
                        </a:rPr>
                        <a:t>coleta</a:t>
                      </a:r>
                      <a:r>
                        <a:rPr lang="pt" sz="16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ZA" sz="160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pt" sz="1600" dirty="0">
                          <a:solidFill>
                            <a:schemeClr val="tx1"/>
                          </a:solidFill>
                        </a:rPr>
                        <a:t>Quando as amostras devem ser conservadas ou transportadas do local de </a:t>
                      </a:r>
                      <a:r>
                        <a:rPr lang="pt-BR" sz="1600" dirty="0">
                          <a:solidFill>
                            <a:schemeClr val="tx1"/>
                          </a:solidFill>
                        </a:rPr>
                        <a:t>colheita</a:t>
                      </a:r>
                      <a:r>
                        <a:rPr lang="pt" sz="1600" dirty="0">
                          <a:solidFill>
                            <a:schemeClr val="tx1"/>
                          </a:solidFill>
                        </a:rPr>
                        <a:t> para o local de testagem, seguir as instruções do fabricante em relação ao tempo máximo e da temperatura de armazenamento.</a:t>
                      </a:r>
                      <a:endParaRPr lang="en-ZA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64481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" sz="1600" i="0" dirty="0"/>
                        <a:t>Kits</a:t>
                      </a:r>
                      <a:r>
                        <a:rPr lang="en" sz="1600" i="1" dirty="0"/>
                        <a:t> </a:t>
                      </a:r>
                      <a:r>
                        <a:rPr lang="en" sz="1600" dirty="0"/>
                        <a:t>de teste</a:t>
                      </a:r>
                      <a:r>
                        <a:rPr lang="pt" sz="1600" dirty="0">
                          <a:solidFill>
                            <a:srgbClr val="FF0000"/>
                          </a:solidFill>
                        </a:rPr>
                        <a:t> </a:t>
                      </a:r>
                      <a:r>
                        <a:rPr lang="pt" sz="1600" dirty="0"/>
                        <a:t>conservados incorretamente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" sz="1600" dirty="0">
                          <a:solidFill>
                            <a:schemeClr val="tx1"/>
                          </a:solidFill>
                        </a:rPr>
                        <a:t>Seguir as instruções do fabricante sobre as condições de conservação.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" sz="1600" dirty="0">
                          <a:solidFill>
                            <a:schemeClr val="tx1"/>
                          </a:solidFill>
                        </a:rPr>
                        <a:t>Monitorar a temperatura do local de armazenamento e do local de testagem.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" sz="1600" dirty="0">
                          <a:solidFill>
                            <a:schemeClr val="tx1"/>
                          </a:solidFill>
                        </a:rPr>
                        <a:t>Verificar as datas de validade dos </a:t>
                      </a:r>
                      <a:r>
                        <a:rPr lang="en" sz="1600" i="0" dirty="0">
                          <a:solidFill>
                            <a:schemeClr val="tx1"/>
                          </a:solidFill>
                        </a:rPr>
                        <a:t>kits</a:t>
                      </a:r>
                      <a:r>
                        <a:rPr lang="en" sz="1600" dirty="0">
                          <a:solidFill>
                            <a:schemeClr val="tx1"/>
                          </a:solidFill>
                        </a:rPr>
                        <a:t> e usar primeiro os </a:t>
                      </a:r>
                      <a:r>
                        <a:rPr lang="en" sz="1600" i="1" dirty="0">
                          <a:solidFill>
                            <a:schemeClr val="tx1"/>
                          </a:solidFill>
                        </a:rPr>
                        <a:t>kits</a:t>
                      </a:r>
                      <a:r>
                        <a:rPr lang="en" sz="1600" dirty="0">
                          <a:solidFill>
                            <a:schemeClr val="tx1"/>
                          </a:solidFill>
                        </a:rPr>
                        <a:t> com o prazo de validade mais curto.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" sz="1600" dirty="0">
                          <a:solidFill>
                            <a:schemeClr val="tx1"/>
                          </a:solidFill>
                        </a:rPr>
                        <a:t>Não usar </a:t>
                      </a:r>
                      <a:r>
                        <a:rPr lang="en" sz="1600" i="0" dirty="0">
                          <a:solidFill>
                            <a:schemeClr val="tx1"/>
                          </a:solidFill>
                        </a:rPr>
                        <a:t>kits </a:t>
                      </a:r>
                      <a:r>
                        <a:rPr lang="en" sz="1600" dirty="0">
                          <a:solidFill>
                            <a:schemeClr val="tx1"/>
                          </a:solidFill>
                        </a:rPr>
                        <a:t>com </a:t>
                      </a:r>
                      <a:r>
                        <a:rPr lang="en" sz="1600" dirty="0" err="1">
                          <a:solidFill>
                            <a:schemeClr val="tx1"/>
                          </a:solidFill>
                        </a:rPr>
                        <a:t>validade</a:t>
                      </a:r>
                      <a:r>
                        <a:rPr lang="en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" sz="1600" dirty="0" err="1">
                          <a:solidFill>
                            <a:schemeClr val="tx1"/>
                          </a:solidFill>
                        </a:rPr>
                        <a:t>expirada</a:t>
                      </a:r>
                      <a:r>
                        <a:rPr lang="en" sz="16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  <a:p>
                      <a:pPr rtl="0"/>
                      <a:endParaRPr lang="en-ZA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45E3112D-0A66-AC62-ED95-DD29BA607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900" y="6356350"/>
            <a:ext cx="10858500" cy="501650"/>
          </a:xfrm>
        </p:spPr>
        <p:txBody>
          <a:bodyPr/>
          <a:lstStyle/>
          <a:p>
            <a:r>
              <a:rPr lang="pt-PT" dirty="0"/>
              <a:t>Workshop de Formação sobre os Testes de Diagnóstico Rápido de Antigénio para o SARS-CoV-2  – v3.0 | Testagem de qualidade usando os TDR de antigénio para o SARS-CoV-2</a:t>
            </a:r>
            <a:r>
              <a:rPr lang="en-GB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661356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20">
      <a:dk1>
        <a:srgbClr val="424242"/>
      </a:dk1>
      <a:lt1>
        <a:srgbClr val="FFFFFF"/>
      </a:lt1>
      <a:dk2>
        <a:srgbClr val="44546A"/>
      </a:dk2>
      <a:lt2>
        <a:srgbClr val="E7E6E6"/>
      </a:lt2>
      <a:accent1>
        <a:srgbClr val="0087BC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3125</TotalTime>
  <Words>1474</Words>
  <Application>Microsoft Office PowerPoint</Application>
  <PresentationFormat>Widescreen</PresentationFormat>
  <Paragraphs>139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04</vt:lpstr>
      <vt:lpstr>Isenção de responsabilidade</vt:lpstr>
      <vt:lpstr>Objetivos da aprendizagem</vt:lpstr>
      <vt:lpstr>O que é um teste de qualidade e porque é importante? </vt:lpstr>
      <vt:lpstr>Quando é que ocorrem erros na testagem?</vt:lpstr>
      <vt:lpstr>Resultados incorretos</vt:lpstr>
      <vt:lpstr>As consequências de resultados incorretos</vt:lpstr>
      <vt:lpstr>Por que motivo acontecem resultados incorretos? </vt:lpstr>
      <vt:lpstr>Erros pré-analíticos e como evitá-los</vt:lpstr>
      <vt:lpstr>Erros analíticos e como evitá-los</vt:lpstr>
      <vt:lpstr>Erros depois do teste e como evitá-los</vt:lpstr>
      <vt:lpstr>PowerPoint Presentation</vt:lpstr>
      <vt:lpstr>Dúvidas?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ROSS PAPA</dc:creator>
  <cp:lastModifiedBy>natacha milhano</cp:lastModifiedBy>
  <cp:revision>104</cp:revision>
  <dcterms:created xsi:type="dcterms:W3CDTF">2020-10-08T10:02:18Z</dcterms:created>
  <dcterms:modified xsi:type="dcterms:W3CDTF">2022-09-22T21:30:50Z</dcterms:modified>
</cp:coreProperties>
</file>