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</p:sldMasterIdLst>
  <p:notesMasterIdLst>
    <p:notesMasterId r:id="rId23"/>
  </p:notesMasterIdLst>
  <p:sldIdLst>
    <p:sldId id="256" r:id="rId3"/>
    <p:sldId id="274" r:id="rId4"/>
    <p:sldId id="257" r:id="rId5"/>
    <p:sldId id="258" r:id="rId6"/>
    <p:sldId id="315" r:id="rId7"/>
    <p:sldId id="316" r:id="rId8"/>
    <p:sldId id="259" r:id="rId9"/>
    <p:sldId id="302" r:id="rId10"/>
    <p:sldId id="314" r:id="rId11"/>
    <p:sldId id="300" r:id="rId12"/>
    <p:sldId id="330" r:id="rId13"/>
    <p:sldId id="328" r:id="rId14"/>
    <p:sldId id="333" r:id="rId15"/>
    <p:sldId id="285" r:id="rId16"/>
    <p:sldId id="310" r:id="rId17"/>
    <p:sldId id="321" r:id="rId18"/>
    <p:sldId id="322" r:id="rId19"/>
    <p:sldId id="262" r:id="rId20"/>
    <p:sldId id="267" r:id="rId21"/>
    <p:sldId id="271" r:id="rId22"/>
  </p:sldIdLst>
  <p:sldSz cx="12192000" cy="6858000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lya Underwood" initials="TU" lastIdx="1" clrIdx="0">
    <p:extLst>
      <p:ext uri="{19B8F6BF-5375-455C-9EA6-DF929625EA0E}">
        <p15:presenceInfo xmlns:p15="http://schemas.microsoft.com/office/powerpoint/2012/main" userId="d1b78f39f266085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EEB3A9-E048-2731-989D-E25392CF190D}" v="40" dt="2021-07-05T16:20:38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248" autoAdjust="0"/>
    <p:restoredTop sz="94663"/>
  </p:normalViewPr>
  <p:slideViewPr>
    <p:cSldViewPr snapToGrid="0" snapToObjects="1">
      <p:cViewPr varScale="1">
        <p:scale>
          <a:sx n="78" d="100"/>
          <a:sy n="78" d="100"/>
        </p:scale>
        <p:origin x="8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ORE, Zoumana" userId="S::traorez@who.int::f906a7cf-0a3d-4765-9453-fbd494f994fd" providerId="AD" clId="Web-{1DEEB3A9-E048-2731-989D-E25392CF190D}"/>
    <pc:docChg chg="modSld">
      <pc:chgData name="TRAORE, Zoumana" userId="S::traorez@who.int::f906a7cf-0a3d-4765-9453-fbd494f994fd" providerId="AD" clId="Web-{1DEEB3A9-E048-2731-989D-E25392CF190D}" dt="2021-07-05T16:20:38.467" v="29"/>
      <pc:docMkLst>
        <pc:docMk/>
      </pc:docMkLst>
      <pc:sldChg chg="modSp">
        <pc:chgData name="TRAORE, Zoumana" userId="S::traorez@who.int::f906a7cf-0a3d-4765-9453-fbd494f994fd" providerId="AD" clId="Web-{1DEEB3A9-E048-2731-989D-E25392CF190D}" dt="2021-07-05T16:17:48.067" v="24" actId="20577"/>
        <pc:sldMkLst>
          <pc:docMk/>
          <pc:sldMk cId="4112731493" sldId="275"/>
        </pc:sldMkLst>
        <pc:spChg chg="mod">
          <ac:chgData name="TRAORE, Zoumana" userId="S::traorez@who.int::f906a7cf-0a3d-4765-9453-fbd494f994fd" providerId="AD" clId="Web-{1DEEB3A9-E048-2731-989D-E25392CF190D}" dt="2021-07-05T16:17:48.067" v="24" actId="20577"/>
          <ac:spMkLst>
            <pc:docMk/>
            <pc:sldMk cId="4112731493" sldId="275"/>
            <ac:spMk id="8" creationId="{1A670348-6991-914E-91BE-917101DAE432}"/>
          </ac:spMkLst>
        </pc:spChg>
      </pc:sldChg>
      <pc:sldChg chg="addSp delSp modSp delAnim">
        <pc:chgData name="TRAORE, Zoumana" userId="S::traorez@who.int::f906a7cf-0a3d-4765-9453-fbd494f994fd" providerId="AD" clId="Web-{1DEEB3A9-E048-2731-989D-E25392CF190D}" dt="2021-07-05T16:20:38.467" v="29"/>
        <pc:sldMkLst>
          <pc:docMk/>
          <pc:sldMk cId="2189622481" sldId="276"/>
        </pc:sldMkLst>
        <pc:spChg chg="mod">
          <ac:chgData name="TRAORE, Zoumana" userId="S::traorez@who.int::f906a7cf-0a3d-4765-9453-fbd494f994fd" providerId="AD" clId="Web-{1DEEB3A9-E048-2731-989D-E25392CF190D}" dt="2021-07-05T16:17:38.426" v="16" actId="20577"/>
          <ac:spMkLst>
            <pc:docMk/>
            <pc:sldMk cId="2189622481" sldId="276"/>
            <ac:spMk id="3" creationId="{A037F04C-11D0-9943-B5EC-CFFD376A7461}"/>
          </ac:spMkLst>
        </pc:spChg>
        <pc:spChg chg="add mod">
          <ac:chgData name="TRAORE, Zoumana" userId="S::traorez@who.int::f906a7cf-0a3d-4765-9453-fbd494f994fd" providerId="AD" clId="Web-{1DEEB3A9-E048-2731-989D-E25392CF190D}" dt="2021-07-05T16:20:38.420" v="28"/>
          <ac:spMkLst>
            <pc:docMk/>
            <pc:sldMk cId="2189622481" sldId="276"/>
            <ac:spMk id="18" creationId="{0851FCD1-4AB7-4889-A6E9-8DD6F72E5E63}"/>
          </ac:spMkLst>
        </pc:spChg>
        <pc:spChg chg="add mod">
          <ac:chgData name="TRAORE, Zoumana" userId="S::traorez@who.int::f906a7cf-0a3d-4765-9453-fbd494f994fd" providerId="AD" clId="Web-{1DEEB3A9-E048-2731-989D-E25392CF190D}" dt="2021-07-05T16:20:38.467" v="29"/>
          <ac:spMkLst>
            <pc:docMk/>
            <pc:sldMk cId="2189622481" sldId="276"/>
            <ac:spMk id="19" creationId="{A9CC1DAD-6A9B-451E-8D43-684C29B81727}"/>
          </ac:spMkLst>
        </pc:spChg>
        <pc:grpChg chg="add del">
          <ac:chgData name="TRAORE, Zoumana" userId="S::traorez@who.int::f906a7cf-0a3d-4765-9453-fbd494f994fd" providerId="AD" clId="Web-{1DEEB3A9-E048-2731-989D-E25392CF190D}" dt="2021-07-05T16:18:33.554" v="26"/>
          <ac:grpSpMkLst>
            <pc:docMk/>
            <pc:sldMk cId="2189622481" sldId="276"/>
            <ac:grpSpMk id="7" creationId="{482EDC7F-8495-48EA-B796-C19DBC1F0808}"/>
          </ac:grpSpMkLst>
        </pc:grpChg>
        <pc:grpChg chg="add">
          <ac:chgData name="TRAORE, Zoumana" userId="S::traorez@who.int::f906a7cf-0a3d-4765-9453-fbd494f994fd" providerId="AD" clId="Web-{1DEEB3A9-E048-2731-989D-E25392CF190D}" dt="2021-07-05T16:18:41.413" v="27"/>
          <ac:grpSpMkLst>
            <pc:docMk/>
            <pc:sldMk cId="2189622481" sldId="276"/>
            <ac:grpSpMk id="15" creationId="{D8EA84CA-34DE-4959-A60C-3AFF976F5AD0}"/>
          </ac:grpSpMkLst>
        </pc:grpChg>
        <pc:grpChg chg="add">
          <ac:chgData name="TRAORE, Zoumana" userId="S::traorez@who.int::f906a7cf-0a3d-4765-9453-fbd494f994fd" providerId="AD" clId="Web-{1DEEB3A9-E048-2731-989D-E25392CF190D}" dt="2021-07-05T16:18:41.413" v="27"/>
          <ac:grpSpMkLst>
            <pc:docMk/>
            <pc:sldMk cId="2189622481" sldId="276"/>
            <ac:grpSpMk id="17" creationId="{B0056609-5D09-4D6C-B2F7-3F21B34618D7}"/>
          </ac:grpSpMkLst>
        </pc:grpChg>
        <pc:picChg chg="add">
          <ac:chgData name="TRAORE, Zoumana" userId="S::traorez@who.int::f906a7cf-0a3d-4765-9453-fbd494f994fd" providerId="AD" clId="Web-{1DEEB3A9-E048-2731-989D-E25392CF190D}" dt="2021-07-05T16:18:41.413" v="27"/>
          <ac:picMkLst>
            <pc:docMk/>
            <pc:sldMk cId="2189622481" sldId="276"/>
            <ac:picMk id="16" creationId="{352A9C69-C86F-472F-80C6-8522BC7A7BA9}"/>
          </ac:picMkLst>
        </pc:picChg>
      </pc:sldChg>
      <pc:sldChg chg="modSp">
        <pc:chgData name="TRAORE, Zoumana" userId="S::traorez@who.int::f906a7cf-0a3d-4765-9453-fbd494f994fd" providerId="AD" clId="Web-{1DEEB3A9-E048-2731-989D-E25392CF190D}" dt="2021-07-05T16:13:20.849" v="2" actId="20577"/>
        <pc:sldMkLst>
          <pc:docMk/>
          <pc:sldMk cId="3814215836" sldId="286"/>
        </pc:sldMkLst>
        <pc:spChg chg="mod">
          <ac:chgData name="TRAORE, Zoumana" userId="S::traorez@who.int::f906a7cf-0a3d-4765-9453-fbd494f994fd" providerId="AD" clId="Web-{1DEEB3A9-E048-2731-989D-E25392CF190D}" dt="2021-07-05T16:13:20.849" v="2" actId="20577"/>
          <ac:spMkLst>
            <pc:docMk/>
            <pc:sldMk cId="3814215836" sldId="286"/>
            <ac:spMk id="3" creationId="{A037F04C-11D0-9943-B5EC-CFFD376A746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BEDBD40-84B1-2349-A508-11CBED669F65}" type="datetimeFigureOut">
              <a:rPr lang="en-GB" smtClean="0"/>
              <a:t>22/09/2022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F7A6307-915A-134B-ACFB-C4EC86CF716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10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3873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7380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3828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2773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2752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0427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321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3829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6442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8597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0A1A0-4D4D-CE47-A67E-A9F4DBB19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10/11/2020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E9A00-C2FB-0A47-AD17-4BC42A25D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E29F7-DCB0-094C-851F-A0968DD4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BADA697-CC04-904E-A093-84FF3BFDB055}"/>
              </a:ext>
            </a:extLst>
          </p:cNvPr>
          <p:cNvSpPr/>
          <p:nvPr userDrawn="1"/>
        </p:nvSpPr>
        <p:spPr>
          <a:xfrm>
            <a:off x="0" y="1010155"/>
            <a:ext cx="6394174" cy="5036476"/>
          </a:xfrm>
          <a:custGeom>
            <a:avLst/>
            <a:gdLst>
              <a:gd name="connsiteX0" fmla="*/ 0 w 6394174"/>
              <a:gd name="connsiteY0" fmla="*/ 0 h 5036476"/>
              <a:gd name="connsiteX1" fmla="*/ 6394174 w 6394174"/>
              <a:gd name="connsiteY1" fmla="*/ 0 h 5036476"/>
              <a:gd name="connsiteX2" fmla="*/ 5135055 w 6394174"/>
              <a:gd name="connsiteY2" fmla="*/ 5036476 h 5036476"/>
              <a:gd name="connsiteX3" fmla="*/ 0 w 6394174"/>
              <a:gd name="connsiteY3" fmla="*/ 5036476 h 503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4174" h="5036476">
                <a:moveTo>
                  <a:pt x="0" y="0"/>
                </a:moveTo>
                <a:lnTo>
                  <a:pt x="6394174" y="0"/>
                </a:lnTo>
                <a:lnTo>
                  <a:pt x="5135055" y="5036476"/>
                </a:lnTo>
                <a:lnTo>
                  <a:pt x="0" y="50364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9F9C4-72BA-474A-85F1-51D093712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4588565" cy="2940351"/>
          </a:xfrm>
        </p:spPr>
        <p:txBody>
          <a:bodyPr lIns="0" tIns="0" rIns="0" bIns="0" rtlCol="0"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50E9B-DD61-564D-A61F-AAAC18591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213184"/>
            <a:ext cx="3992217" cy="1044615"/>
          </a:xfrm>
        </p:spPr>
        <p:txBody>
          <a:bodyPr lIns="0" tIns="0" rIns="0" bIns="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"/>
              <a:t>Click to edit Master subtitle style</a:t>
            </a: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85CF142A-ECB8-8B40-82ED-7A961EBAC4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9429" y="1214515"/>
            <a:ext cx="4627756" cy="462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9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4B2D-1D08-1F42-82CC-C7AF542F0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9826E-1933-D045-AF5A-BA3BD571F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A51D4-D759-BF40-A039-E4FAA3127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10/11/2020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2C1AD-DD21-8840-A024-D910B5ADD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DF021-28A2-0E47-939B-CB6C5AFF2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82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505180-52A3-D34D-9AA3-CB39D7876E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9CAB5-C205-214E-BF83-E135B9869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D129C-15AC-1A4E-8785-88A1FA6D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10/11/2020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5B4E7-1AB3-7F41-95D0-6BD052ED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1B791-FCAC-4049-BD9A-ED397898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539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rtlCol="0"/>
          <a:lstStyle/>
          <a:p>
            <a:pPr rtl="0"/>
            <a:r>
              <a:rPr lang="pt"/>
              <a:t>Click to edit Master title style</a:t>
            </a:r>
            <a:endParaRPr/>
          </a:p>
        </p:txBody>
      </p:sp>
      <p:sp>
        <p:nvSpPr>
          <p:cNvPr id="5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1" spcCol="38100" rtlCol="0"/>
          <a:lstStyle>
            <a:lvl1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1pPr>
            <a:lvl2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2pPr>
            <a:lvl3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3pPr>
            <a:lvl4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4pPr>
            <a:lvl5pPr marL="381000" indent="-381000">
              <a:spcBef>
                <a:spcPts val="2100"/>
              </a:spcBef>
              <a:buSzPct val="50000"/>
              <a:buBlip>
                <a:blip r:embed="rId2"/>
              </a:buBlip>
              <a:defRPr sz="2100"/>
            </a:lvl5pPr>
          </a:lstStyle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rtlCol="0"/>
          <a:lstStyle/>
          <a:p>
            <a:pPr rtl="0"/>
            <a:fld id="{8B709DE2-93F8-7E45-91D0-E19ACC3AD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3558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SARS-CoV-2 Antigen Rapid Diagnostic Test Training Workshop – v2.0 | SARS-CoV-2 testing strategies</a:t>
            </a:r>
            <a:endParaRPr dirty="0"/>
          </a:p>
        </p:txBody>
      </p:sp>
      <p:sp>
        <p:nvSpPr>
          <p:cNvPr id="18" name="Google Shape;1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14"/>
          <p:cNvSpPr/>
          <p:nvPr/>
        </p:nvSpPr>
        <p:spPr>
          <a:xfrm>
            <a:off x="0" y="1010155"/>
            <a:ext cx="6394174" cy="5036476"/>
          </a:xfrm>
          <a:custGeom>
            <a:avLst/>
            <a:gdLst/>
            <a:ahLst/>
            <a:cxnLst/>
            <a:rect l="l" t="t" r="r" b="b"/>
            <a:pathLst>
              <a:path w="6394174" h="5036476" extrusionOk="0">
                <a:moveTo>
                  <a:pt x="0" y="0"/>
                </a:moveTo>
                <a:lnTo>
                  <a:pt x="6394174" y="0"/>
                </a:lnTo>
                <a:lnTo>
                  <a:pt x="5135055" y="5036476"/>
                </a:lnTo>
                <a:lnTo>
                  <a:pt x="0" y="50364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4"/>
          <p:cNvSpPr txBox="1">
            <a:spLocks noGrp="1"/>
          </p:cNvSpPr>
          <p:nvPr>
            <p:ph type="ctrTitle"/>
          </p:nvPr>
        </p:nvSpPr>
        <p:spPr>
          <a:xfrm>
            <a:off x="838200" y="1122362"/>
            <a:ext cx="4588565" cy="2940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838200" y="4213184"/>
            <a:ext cx="3992217" cy="104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2" name="Google Shape;22;p14" descr="Diagram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49429" y="1214515"/>
            <a:ext cx="4627756" cy="4627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837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/>
          <p:nvPr/>
        </p:nvSpPr>
        <p:spPr>
          <a:xfrm>
            <a:off x="-1" y="6311900"/>
            <a:ext cx="11353800" cy="570346"/>
          </a:xfrm>
          <a:custGeom>
            <a:avLst/>
            <a:gdLst/>
            <a:ahLst/>
            <a:cxnLst/>
            <a:rect l="l" t="t" r="r" b="b"/>
            <a:pathLst>
              <a:path w="11353800" h="570346" extrusionOk="0">
                <a:moveTo>
                  <a:pt x="0" y="0"/>
                </a:moveTo>
                <a:lnTo>
                  <a:pt x="4419175" y="0"/>
                </a:lnTo>
                <a:lnTo>
                  <a:pt x="6934625" y="0"/>
                </a:lnTo>
                <a:lnTo>
                  <a:pt x="11353800" y="0"/>
                </a:lnTo>
                <a:lnTo>
                  <a:pt x="11211214" y="570346"/>
                </a:lnTo>
                <a:lnTo>
                  <a:pt x="6792039" y="570346"/>
                </a:lnTo>
                <a:lnTo>
                  <a:pt x="4419175" y="570346"/>
                </a:lnTo>
                <a:lnTo>
                  <a:pt x="0" y="5703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838200" y="1736203"/>
            <a:ext cx="10515600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SARS-CoV-2 Antigen Rapid Diagnostic Test Training Workshop – v2.0 | SARS-CoV-2 testing strategies</a:t>
            </a:r>
            <a:endParaRPr dirty="0"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03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SARS-CoV-2 Antigen Rapid Diagnostic Test Training Workshop – v2.0 | SARS-CoV-2 testing strategies</a:t>
            </a:r>
            <a:endParaRPr dirty="0"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05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SARS-CoV-2 Antigen Rapid Diagnostic Test Training Workshop – v2.0 | SARS-CoV-2 testing strategies</a:t>
            </a:r>
            <a:endParaRPr dirty="0"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9466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SARS-CoV-2 Antigen Rapid Diagnostic Test Training Workshop – v2.0 | SARS-CoV-2 testing strategies</a:t>
            </a:r>
            <a:endParaRPr dirty="0"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329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SARS-CoV-2 Antigen Rapid Diagnostic Test Training Workshop – v2.0 | SARS-CoV-2 testing strategies</a:t>
            </a:r>
            <a:endParaRPr dirty="0"/>
          </a:p>
        </p:txBody>
      </p:sp>
      <p:sp>
        <p:nvSpPr>
          <p:cNvPr id="58" name="Google Shape;5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1794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SARS-CoV-2 Antigen Rapid Diagnostic Test Training Workshop – v2.0 | SARS-CoV-2 testing strategies</a:t>
            </a:r>
            <a:endParaRPr dirty="0"/>
          </a:p>
        </p:txBody>
      </p:sp>
      <p:sp>
        <p:nvSpPr>
          <p:cNvPr id="65" name="Google Shape;6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570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86BA4622-83E5-E847-BA04-456FB7316A72}"/>
              </a:ext>
            </a:extLst>
          </p:cNvPr>
          <p:cNvSpPr/>
          <p:nvPr userDrawn="1"/>
        </p:nvSpPr>
        <p:spPr>
          <a:xfrm>
            <a:off x="-1" y="6311900"/>
            <a:ext cx="11353800" cy="570346"/>
          </a:xfrm>
          <a:custGeom>
            <a:avLst/>
            <a:gdLst>
              <a:gd name="connsiteX0" fmla="*/ 0 w 11353800"/>
              <a:gd name="connsiteY0" fmla="*/ 0 h 570346"/>
              <a:gd name="connsiteX1" fmla="*/ 4419175 w 11353800"/>
              <a:gd name="connsiteY1" fmla="*/ 0 h 570346"/>
              <a:gd name="connsiteX2" fmla="*/ 6934625 w 11353800"/>
              <a:gd name="connsiteY2" fmla="*/ 0 h 570346"/>
              <a:gd name="connsiteX3" fmla="*/ 11353800 w 11353800"/>
              <a:gd name="connsiteY3" fmla="*/ 0 h 570346"/>
              <a:gd name="connsiteX4" fmla="*/ 11211214 w 11353800"/>
              <a:gd name="connsiteY4" fmla="*/ 570346 h 570346"/>
              <a:gd name="connsiteX5" fmla="*/ 6792039 w 11353800"/>
              <a:gd name="connsiteY5" fmla="*/ 570346 h 570346"/>
              <a:gd name="connsiteX6" fmla="*/ 4419175 w 11353800"/>
              <a:gd name="connsiteY6" fmla="*/ 570346 h 570346"/>
              <a:gd name="connsiteX7" fmla="*/ 0 w 11353800"/>
              <a:gd name="connsiteY7" fmla="*/ 570346 h 57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3800" h="570346">
                <a:moveTo>
                  <a:pt x="0" y="0"/>
                </a:moveTo>
                <a:lnTo>
                  <a:pt x="4419175" y="0"/>
                </a:lnTo>
                <a:lnTo>
                  <a:pt x="6934625" y="0"/>
                </a:lnTo>
                <a:lnTo>
                  <a:pt x="11353800" y="0"/>
                </a:lnTo>
                <a:lnTo>
                  <a:pt x="11211214" y="570346"/>
                </a:lnTo>
                <a:lnTo>
                  <a:pt x="6792039" y="570346"/>
                </a:lnTo>
                <a:lnTo>
                  <a:pt x="4419175" y="570346"/>
                </a:lnTo>
                <a:lnTo>
                  <a:pt x="0" y="5703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2B227-2D66-E544-9105-EE5DA5C6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</p:spPr>
        <p:txBody>
          <a:bodyPr lIns="0" tIns="0" rIns="0" bIns="0" rtlCol="0" anchor="b" anchorCtr="0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AB8C6-127C-3040-936B-39878DE50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203"/>
            <a:ext cx="10515600" cy="4440760"/>
          </a:xfrm>
        </p:spPr>
        <p:txBody>
          <a:bodyPr rtlCol="0"/>
          <a:lstStyle>
            <a:lvl1pPr>
              <a:lnSpc>
                <a:spcPct val="100000"/>
              </a:lnSpc>
              <a:buClr>
                <a:schemeClr val="accent1"/>
              </a:buClr>
              <a:defRPr sz="2000"/>
            </a:lvl1pPr>
            <a:lvl2pPr>
              <a:lnSpc>
                <a:spcPct val="100000"/>
              </a:lnSpc>
              <a:buClr>
                <a:schemeClr val="accent1"/>
              </a:buClr>
              <a:defRPr sz="1800"/>
            </a:lvl2pPr>
            <a:lvl3pPr>
              <a:lnSpc>
                <a:spcPct val="100000"/>
              </a:lnSpc>
              <a:buClr>
                <a:schemeClr val="accent1"/>
              </a:buClr>
              <a:defRPr sz="1800"/>
            </a:lvl3pPr>
            <a:lvl4pPr>
              <a:lnSpc>
                <a:spcPct val="100000"/>
              </a:lnSpc>
              <a:buClr>
                <a:schemeClr val="accent1"/>
              </a:buClr>
              <a:defRPr sz="1800"/>
            </a:lvl4pPr>
            <a:lvl5pPr>
              <a:lnSpc>
                <a:spcPct val="100000"/>
              </a:lnSpc>
              <a:buClr>
                <a:schemeClr val="accent1"/>
              </a:buClr>
              <a:defRPr sz="1800"/>
            </a:lvl5pPr>
          </a:lstStyle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6D4B9-1016-B343-8E4B-4618CD651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 lIns="0" tIns="0" rIns="0" bIns="0" rtlCol="0"/>
          <a:lstStyle>
            <a:lvl1pPr algn="l">
              <a:defRPr sz="1000" b="1" i="0" baseline="0"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pt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02264-516E-964D-B79B-B9C1965FB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311900"/>
            <a:ext cx="510252" cy="575037"/>
          </a:xfrm>
        </p:spPr>
        <p:txBody>
          <a:bodyPr lIns="0" tIns="0" rIns="0" bIns="0" rtlCol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42D34DE6-22C6-0E40-B20E-F2D718CBADB2}" type="slidenum">
              <a:rPr lang="en-GB" smtClean="0"/>
              <a:pPr rtl="0"/>
              <a:t>‹#›</a:t>
            </a:fld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017221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SARS-CoV-2 Antigen Rapid Diagnostic Test Training Workshop – v2.0 | SARS-CoV-2 testing strategies</a:t>
            </a:r>
            <a:endParaRPr dirty="0"/>
          </a:p>
        </p:txBody>
      </p:sp>
      <p:sp>
        <p:nvSpPr>
          <p:cNvPr id="72" name="Google Shape;7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1364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SARS-CoV-2 Antigen Rapid Diagnostic Test Training Workshop – v2.0 | SARS-CoV-2 testing strategies</a:t>
            </a:r>
            <a:endParaRPr dirty="0"/>
          </a:p>
        </p:txBody>
      </p:sp>
      <p:sp>
        <p:nvSpPr>
          <p:cNvPr id="78" name="Google Shape;7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1176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SARS-CoV-2 Antigen Rapid Diagnostic Test Training Workshop – v2.0 | SARS-CoV-2 testing strategies</a:t>
            </a:r>
            <a:endParaRPr dirty="0"/>
          </a:p>
        </p:txBody>
      </p:sp>
      <p:sp>
        <p:nvSpPr>
          <p:cNvPr id="84" name="Google Shape;8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4224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ullet List" type="tx">
  <p:cSld name="Bullet Lis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5275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2100"/>
            </a:lvl1pPr>
            <a:lvl2pPr marL="914400" lvl="1" indent="-295275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2100"/>
            </a:lvl2pPr>
            <a:lvl3pPr marL="1371600" lvl="2" indent="-295275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2100"/>
            </a:lvl3pPr>
            <a:lvl4pPr marL="1828800" lvl="3" indent="-295275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2100"/>
            </a:lvl4pPr>
            <a:lvl5pPr marL="2286000" lvl="4" indent="-295275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2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400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7748E0C6-1E0E-0145-A42F-24A2CFE1B039}"/>
              </a:ext>
            </a:extLst>
          </p:cNvPr>
          <p:cNvSpPr/>
          <p:nvPr userDrawn="1"/>
        </p:nvSpPr>
        <p:spPr>
          <a:xfrm>
            <a:off x="0" y="0"/>
            <a:ext cx="5627866" cy="6858000"/>
          </a:xfrm>
          <a:custGeom>
            <a:avLst/>
            <a:gdLst>
              <a:gd name="connsiteX0" fmla="*/ 0 w 5627866"/>
              <a:gd name="connsiteY0" fmla="*/ 0 h 6858000"/>
              <a:gd name="connsiteX1" fmla="*/ 381000 w 5627866"/>
              <a:gd name="connsiteY1" fmla="*/ 0 h 6858000"/>
              <a:gd name="connsiteX2" fmla="*/ 5246866 w 5627866"/>
              <a:gd name="connsiteY2" fmla="*/ 0 h 6858000"/>
              <a:gd name="connsiteX3" fmla="*/ 5627866 w 5627866"/>
              <a:gd name="connsiteY3" fmla="*/ 0 h 6858000"/>
              <a:gd name="connsiteX4" fmla="*/ 3913366 w 5627866"/>
              <a:gd name="connsiteY4" fmla="*/ 6858000 h 6858000"/>
              <a:gd name="connsiteX5" fmla="*/ 3532366 w 5627866"/>
              <a:gd name="connsiteY5" fmla="*/ 6858000 h 6858000"/>
              <a:gd name="connsiteX6" fmla="*/ 381000 w 5627866"/>
              <a:gd name="connsiteY6" fmla="*/ 6858000 h 6858000"/>
              <a:gd name="connsiteX7" fmla="*/ 0 w 562786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7866" h="6858000">
                <a:moveTo>
                  <a:pt x="0" y="0"/>
                </a:moveTo>
                <a:lnTo>
                  <a:pt x="381000" y="0"/>
                </a:lnTo>
                <a:lnTo>
                  <a:pt x="5246866" y="0"/>
                </a:lnTo>
                <a:lnTo>
                  <a:pt x="5627866" y="0"/>
                </a:lnTo>
                <a:lnTo>
                  <a:pt x="3913366" y="6858000"/>
                </a:lnTo>
                <a:lnTo>
                  <a:pt x="3532366" y="6858000"/>
                </a:lnTo>
                <a:lnTo>
                  <a:pt x="381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7AFCD-3DCC-884C-BB69-FD42AF5FF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0"/>
            <a:ext cx="3890621" cy="2257063"/>
          </a:xfrm>
        </p:spPr>
        <p:txBody>
          <a:bodyPr lIns="0" tIns="0" rIns="0" bIns="0" rtlCol="0"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AC5F8-D261-4C47-A63E-7E1CC0500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50603"/>
            <a:ext cx="3890621" cy="1660967"/>
          </a:xfrm>
        </p:spPr>
        <p:txBody>
          <a:bodyPr rtlCol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"/>
              <a:t>Click to edit Master text styles</a:t>
            </a:r>
          </a:p>
        </p:txBody>
      </p:sp>
      <p:pic>
        <p:nvPicPr>
          <p:cNvPr id="7" name="Picture 6" descr="A picture containing square&#10;&#10;Description automatically generated">
            <a:extLst>
              <a:ext uri="{FF2B5EF4-FFF2-40B4-BE49-F238E27FC236}">
                <a16:creationId xmlns:a16="http://schemas.microsoft.com/office/drawing/2014/main" id="{EDBB7E9E-5A62-B247-B27B-60DE021B87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6744" y="420327"/>
            <a:ext cx="6017346" cy="601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8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ECAD3-6446-D145-AF2B-16D7CE0C4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767B6-2508-0149-AF8A-B9E9CEC56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39A89-3A8B-044B-A1D6-D9DA9D983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E3B457-967E-6B42-884D-3B0448940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10/11/2020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B79E8-17F4-3341-A65E-F5612BD4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46CE2-B782-A649-AAF6-4DDE7BB0E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3FBAE-EAA0-2F4D-988D-A34F7390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0E640-9D76-AC4F-BDEF-8C44E712F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B0BB9-5E42-954D-ABDF-3CCCB0BCD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2C029-1033-264F-8D7E-7FCA997D5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85DB44-4374-0A42-AEFD-64E65638C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19BF20-25AE-AC4D-9A30-F6CE735F8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10/11/2020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C877BB-6513-5B42-ACD8-1EEC9287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F6BAEB-8A97-A349-A792-18111CA8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32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DAA7-E73C-334C-88FE-E0F9958AB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3E8015-A471-C143-8C19-C0EDA6291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10/11/2020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EA3E89-4654-2143-9236-7D0F11AD9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15C60-0EF0-694E-A714-BD8EB7C0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ED3233-3DEE-5A45-A6C6-D9FC972F8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10/11/2020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C40E5-9D2B-AD4F-896A-6231FB89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90E80-B698-1949-B3E4-6A7FFA04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95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8CF3E-6C35-5846-93E3-D45143892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9643A-5345-BC40-B12E-E0C1D2081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2AB1CD-EEAC-1642-9967-C87C60F3C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E5DAF-15E6-0540-8E1C-C3441C74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10/11/2020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128F8-C557-474C-84AB-B7EDF4EC6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CE386-E8FD-6545-A389-85C6830D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9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8D352-66D6-9641-93B4-91BFA72B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7A392A-D9F5-F445-8AE8-B638F21A6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C4E67-8857-8741-9AD4-624EEA528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59789-AC40-3048-9292-15C98E267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10/11/2020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70A3F-D293-5D45-9AB1-FF61EDCD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B310E-2310-DD45-8C82-2535B762B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2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73A8CB-F6B3-BB43-A93A-688C17F15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26407-3A76-AF48-8D65-CED9267E6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"/>
              <a:t>Click to edit Master text styles</a:t>
            </a:r>
          </a:p>
          <a:p>
            <a:pPr lvl="1" rtl="0"/>
            <a:r>
              <a:rPr lang="pt"/>
              <a:t>Second level</a:t>
            </a:r>
          </a:p>
          <a:p>
            <a:pPr lvl="2" rtl="0"/>
            <a:r>
              <a:rPr lang="pt"/>
              <a:t>Third level</a:t>
            </a:r>
          </a:p>
          <a:p>
            <a:pPr lvl="3" rtl="0"/>
            <a:r>
              <a:rPr lang="pt"/>
              <a:t>Fourth level</a:t>
            </a:r>
          </a:p>
          <a:p>
            <a:pPr lvl="4" rtl="0"/>
            <a:r>
              <a:rPr lang="p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725CB-8A3D-F342-BC98-EE4E99D74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/>
              <a:t>10/11/2020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3676D-A92F-A047-99E3-6A01C4EBA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t"/>
              <a:t>Conference     |    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BA815-ADFE-8B4B-B1C6-139AAE048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2D34DE6-22C6-0E40-B20E-F2D718CBAD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27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SARS-CoV-2 Antigen Rapid Diagnostic Test Training Workshop – v2.0 | SARS-CoV-2 testing strategies</a:t>
            </a:r>
            <a:endParaRPr dirty="0"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37675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hyperlink" Target="https://www.who.int/publications/i/item/antigen-detection-in-the-diagnosis-of-sars-cov-2infection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5.sv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who.int/publications/i/item/antigen-detection-in-the-diagnosis-of-sars-cov-2infection-using-rapid-immunoassay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hyperlink" Target="https://www.who.int/publications/i/item/antigen-detection-in-the-diagnosis-of-sars-cov-2infection-using-rapid-immunoassays" TargetMode="Externa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who.int/hslp" TargetMode="External"/><Relationship Id="rId2" Type="http://schemas.openxmlformats.org/officeDocument/2006/relationships/hyperlink" Target="https://extranet.who.int/hslp/?q=content/terms-u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hrhrt@who.int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hyperlink" Target="https://www.who.int/publications/i/item/antigen-detection-in-the-diagnosis-of-sars-cov-2infection-using-rapid-immunoassays" TargetMode="External"/><Relationship Id="rId4" Type="http://schemas.openxmlformats.org/officeDocument/2006/relationships/hyperlink" Target="https://apps.who.int/iris/rest/bitstreams/1323285/retriev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hyperlink" Target="https://www.who.int/publications/i/item/antigen-detection-in-the-diagnosis-of-sars-cov-2infectio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hyperlink" Target="https://www.mdpi.com/2075-4418/12/2/475/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hyperlink" Target="https://www.cochranelibrary.com/cdsr/doi/10.1002/14651858.CD013705.pub2/full%23CD013705-sec-0008" TargetMode="External"/><Relationship Id="rId5" Type="http://schemas.openxmlformats.org/officeDocument/2006/relationships/hyperlink" Target="https://extranet.who.int/pqweb/vitro-diagnostics/coronavirus-disease-covid-19-pandemic-%E2%80%94-emergency-use-listing-procedure-eul-open" TargetMode="External"/><Relationship Id="rId4" Type="http://schemas.openxmlformats.org/officeDocument/2006/relationships/hyperlink" Target="https://www.finddx.org/covid-19/pipelin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7B4B2-1362-8E48-9BA4-CEEE75072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t"/>
              <a:t>03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7729C4-0A5B-5B46-AF7E-D455DC7D5F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20000"/>
          </a:bodyPr>
          <a:lstStyle/>
          <a:p>
            <a:pPr rtl="0"/>
            <a:r>
              <a:rPr lang="pt" sz="3600"/>
              <a:t>Estratégias de testagem do SARS-CoV-2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690B4-8652-4F4E-AE13-289B76898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503" y="159407"/>
            <a:ext cx="1917098" cy="671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B25070-3A49-4D65-8953-15D8DB05BF2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39" y="137929"/>
            <a:ext cx="2210659" cy="831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5038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pt-PT" dirty="0"/>
              <a:t>Recomendações gerais sobre o uso dos TDR-Ag para o SARS-CoV-2 </a:t>
            </a:r>
            <a:r>
              <a:rPr lang="en-GB" dirty="0"/>
              <a:t>(2)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62" name="Google Shape;162;p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 sz="1000"/>
          </a:p>
        </p:txBody>
      </p:sp>
      <p:sp>
        <p:nvSpPr>
          <p:cNvPr id="165" name="Google Shape;165;p5"/>
          <p:cNvSpPr txBox="1">
            <a:spLocks noGrp="1"/>
          </p:cNvSpPr>
          <p:nvPr>
            <p:ph type="ftr" idx="11"/>
          </p:nvPr>
        </p:nvSpPr>
        <p:spPr>
          <a:xfrm>
            <a:off x="431800" y="6356350"/>
            <a:ext cx="91567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PT" dirty="0"/>
              <a:t>Workshop de Formação sobre os Testes de Diagnóstico Rápido de Antigénio para o SARS-CoV-2 – v3.0 | Estratégias de testagem para o SARS-CoV-2</a:t>
            </a:r>
          </a:p>
        </p:txBody>
      </p:sp>
      <p:sp>
        <p:nvSpPr>
          <p:cNvPr id="14" name="Google Shape;124;p4">
            <a:extLst>
              <a:ext uri="{FF2B5EF4-FFF2-40B4-BE49-F238E27FC236}">
                <a16:creationId xmlns:a16="http://schemas.microsoft.com/office/drawing/2014/main" id="{6F5B379C-3A06-416C-B290-0EEDE6793C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6730" y="1882302"/>
            <a:ext cx="8162686" cy="234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▪"/>
            </a:pPr>
            <a:r>
              <a:rPr lang="pt-PT" dirty="0">
                <a:solidFill>
                  <a:srgbClr val="2E2D2D"/>
                </a:solidFill>
                <a:sym typeface="Arial"/>
              </a:rPr>
              <a:t>Mais fiáveis em zonas com transmissão atual na comunidade (taxa de positividade dos testes ≥ 5%). </a:t>
            </a:r>
            <a:endParaRPr lang="pt-PT" dirty="0">
              <a:solidFill>
                <a:srgbClr val="2E2D2D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▪"/>
            </a:pPr>
            <a:endParaRPr lang="pt-PT" dirty="0">
              <a:solidFill>
                <a:srgbClr val="2E2D2D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0"/>
              </a:spcBef>
              <a:buClr>
                <a:srgbClr val="990033"/>
              </a:buClr>
              <a:buSzPts val="2400"/>
              <a:buFont typeface="Noto Sans Symbols"/>
              <a:buChar char="▪"/>
            </a:pPr>
            <a:r>
              <a:rPr lang="pt-PT" dirty="0"/>
              <a:t>Quando não existe transmissão ou esta é baixa, o valor preditivo positivo (PPV*) dos TDR-Ag é baixa, o que significa que podem ocorrer muitos falsos positivos.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0033"/>
              </a:buClr>
              <a:buSzPts val="2400"/>
              <a:buFont typeface="Noto Sans Symbols"/>
              <a:buChar char="▪"/>
            </a:pPr>
            <a:r>
              <a:rPr lang="pt-PT" dirty="0">
                <a:solidFill>
                  <a:srgbClr val="2E2D2D"/>
                </a:solidFill>
                <a:sym typeface="Arial"/>
              </a:rPr>
              <a:t>Em zonas com baixa transmissão ou sem transmissão, o TAAN é o método de teste de primeira linha preferido.</a:t>
            </a:r>
            <a:endParaRPr lang="pt-PT" dirty="0"/>
          </a:p>
          <a:p>
            <a:pPr marL="228600" indent="-228600">
              <a:lnSpc>
                <a:spcPct val="90000"/>
              </a:lnSpc>
              <a:buClr>
                <a:srgbClr val="990033"/>
              </a:buClr>
              <a:buSzPts val="2400"/>
              <a:buFont typeface="Noto Sans Symbols"/>
              <a:buChar char="▪"/>
            </a:pPr>
            <a:r>
              <a:rPr lang="pt-PT" dirty="0">
                <a:solidFill>
                  <a:srgbClr val="2E2D2D"/>
                </a:solidFill>
                <a:sym typeface="Arial"/>
              </a:rPr>
              <a:t>Apenas os TDR-Ag para o </a:t>
            </a:r>
            <a:r>
              <a:rPr lang="pt-PT" dirty="0">
                <a:sym typeface="Arial"/>
              </a:rPr>
              <a:t>SARS-CoV-2 que cumpram os critérios de desempenho recomendados</a:t>
            </a:r>
            <a:r>
              <a:rPr lang="pt-PT" dirty="0">
                <a:solidFill>
                  <a:srgbClr val="2E2D2D"/>
                </a:solidFill>
              </a:rPr>
              <a:t> </a:t>
            </a:r>
            <a:r>
              <a:rPr lang="pt-PT" dirty="0">
                <a:solidFill>
                  <a:srgbClr val="2E2D2D"/>
                </a:solidFill>
                <a:sym typeface="Arial"/>
              </a:rPr>
              <a:t>(sensibilidade ≥ 80% e especificidade ≥ 97%) devem ser considerados para utilização</a:t>
            </a:r>
            <a:r>
              <a:rPr lang="fr-CH" dirty="0">
                <a:solidFill>
                  <a:srgbClr val="2E2D2D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u="sng" dirty="0">
              <a:solidFill>
                <a:srgbClr val="2E2D2D"/>
              </a:solidFill>
              <a:latin typeface="Arial"/>
              <a:ea typeface="Arial"/>
              <a:cs typeface="Arial"/>
              <a:hlinkClick r:id="" action="ppaction://noaction"/>
            </a:endParaRPr>
          </a:p>
          <a:p>
            <a:pPr marL="0" indent="0">
              <a:lnSpc>
                <a:spcPct val="90000"/>
              </a:lnSpc>
              <a:buClr>
                <a:schemeClr val="dk1"/>
              </a:buClr>
              <a:buSzPts val="1800"/>
              <a:buNone/>
            </a:pPr>
            <a:r>
              <a:rPr lang="en-US" dirty="0">
                <a:solidFill>
                  <a:srgbClr val="000000"/>
                </a:solidFill>
              </a:rPr>
              <a:t>*</a:t>
            </a:r>
            <a:r>
              <a:rPr lang="pt-PT" sz="1200" dirty="0"/>
              <a:t>PPV é a probabilidade de uma pessoa com resultado de teste positivo ter realmente a doença. </a:t>
            </a:r>
            <a:endParaRPr lang="pt-PT" sz="1200" dirty="0">
              <a:solidFill>
                <a:srgbClr val="000000"/>
              </a:solidFill>
            </a:endParaRPr>
          </a:p>
          <a:p>
            <a: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5" name="Google Shape;125;p4">
            <a:extLst>
              <a:ext uri="{FF2B5EF4-FFF2-40B4-BE49-F238E27FC236}">
                <a16:creationId xmlns:a16="http://schemas.microsoft.com/office/drawing/2014/main" id="{BA0F170C-649A-479B-B758-ACB93C7D9EC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34777" y="1887166"/>
            <a:ext cx="3065984" cy="308366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29;p4">
            <a:extLst>
              <a:ext uri="{FF2B5EF4-FFF2-40B4-BE49-F238E27FC236}">
                <a16:creationId xmlns:a16="http://schemas.microsoft.com/office/drawing/2014/main" id="{C09675CC-07C1-4A53-AAEB-A4FC020415A9}"/>
              </a:ext>
            </a:extLst>
          </p:cNvPr>
          <p:cNvSpPr txBox="1"/>
          <p:nvPr/>
        </p:nvSpPr>
        <p:spPr>
          <a:xfrm>
            <a:off x="295276" y="5908222"/>
            <a:ext cx="11370128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05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Antigen-detection</a:t>
            </a:r>
            <a:r>
              <a:rPr lang="fr-CH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</a:t>
            </a:r>
            <a:r>
              <a:rPr lang="fr-CH" sz="105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diagnosis</a:t>
            </a:r>
            <a:r>
              <a:rPr lang="fr-CH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SARS-CoV-2 infection. </a:t>
            </a:r>
            <a:r>
              <a:rPr lang="fr-CH" sz="105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Interim</a:t>
            </a:r>
            <a:r>
              <a:rPr lang="fr-CH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guidance- 6 </a:t>
            </a:r>
            <a:r>
              <a:rPr lang="fr-CH" sz="105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October</a:t>
            </a:r>
            <a:r>
              <a:rPr lang="fr-CH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2021. Geneva. World </a:t>
            </a:r>
            <a:r>
              <a:rPr lang="fr-CH" sz="105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</a:t>
            </a:r>
            <a:r>
              <a:rPr lang="fr-CH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H" sz="105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Organization</a:t>
            </a:r>
            <a:r>
              <a:rPr lang="fr-CH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 </a:t>
            </a:r>
            <a:r>
              <a:rPr lang="fr-CH" sz="105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https://www.who.int/publications/i/item/antigen-detection-in-the-diagnosis-of-sars-cov-2infection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9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pt-PT" dirty="0"/>
              <a:t>Recomendações gerais sobre o uso dos TDR-Ag para o SARS-CoV-2 </a:t>
            </a:r>
            <a:r>
              <a:rPr lang="en-GB" dirty="0"/>
              <a:t>(3)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62" name="Google Shape;162;p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 sz="1000"/>
          </a:p>
        </p:txBody>
      </p:sp>
      <p:sp>
        <p:nvSpPr>
          <p:cNvPr id="165" name="Google Shape;165;p5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93091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PT" dirty="0"/>
              <a:t>Workshop de Formação sobre os Testes de Diagnóstico Rápido de Antigénio para o SARS-CoV-2 – v3.0 | Estratégias de testagem para o SARS-CoV-2</a:t>
            </a:r>
          </a:p>
        </p:txBody>
      </p:sp>
      <p:sp>
        <p:nvSpPr>
          <p:cNvPr id="14" name="Google Shape;124;p4">
            <a:extLst>
              <a:ext uri="{FF2B5EF4-FFF2-40B4-BE49-F238E27FC236}">
                <a16:creationId xmlns:a16="http://schemas.microsoft.com/office/drawing/2014/main" id="{6F5B379C-3A06-416C-B290-0EEDE6793C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1598" y="1620974"/>
            <a:ext cx="9689696" cy="425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0"/>
              </a:spcBef>
              <a:buClr>
                <a:srgbClr val="0087BC"/>
              </a:buClr>
              <a:buSzPts val="2400"/>
              <a:buFont typeface="Noto Sans Symbols,Sans-Serif"/>
              <a:buChar char="▪"/>
            </a:pPr>
            <a:r>
              <a:rPr lang="fr-CH" dirty="0"/>
              <a:t>Populações alvo:</a:t>
            </a:r>
            <a:endParaRPr lang="en-US" dirty="0"/>
          </a:p>
          <a:p>
            <a:pPr marL="800100" lvl="1">
              <a:lnSpc>
                <a:spcPct val="90000"/>
              </a:lnSpc>
              <a:buClr>
                <a:srgbClr val="0087BC"/>
              </a:buClr>
              <a:buSzPts val="2400"/>
            </a:pPr>
            <a:r>
              <a:rPr lang="en-US" dirty="0"/>
              <a:t>I</a:t>
            </a:r>
            <a:r>
              <a:rPr lang="fr-CH" dirty="0"/>
              <a:t>ndivíduos sintomáticos nos primeiros 5-7 dias desde o início dos sintomas;</a:t>
            </a:r>
            <a:endParaRPr lang="en-US" dirty="0"/>
          </a:p>
          <a:p>
            <a:pPr marL="800100" lvl="1">
              <a:lnSpc>
                <a:spcPct val="90000"/>
              </a:lnSpc>
              <a:buClr>
                <a:srgbClr val="0087BC"/>
              </a:buClr>
              <a:buSzPts val="2400"/>
            </a:pPr>
            <a:r>
              <a:rPr lang="en-US" dirty="0"/>
              <a:t>I</a:t>
            </a:r>
            <a:r>
              <a:rPr lang="fr-CH" dirty="0"/>
              <a:t>ndivíduos assintomáticos: limitados aos contactos ou casos prováveis e a profissionais de saúde de risco;</a:t>
            </a:r>
            <a:endParaRPr lang="en-US" dirty="0"/>
          </a:p>
          <a:p>
            <a:pPr marL="800100" lvl="1">
              <a:lnSpc>
                <a:spcPct val="90000"/>
              </a:lnSpc>
              <a:buClr>
                <a:srgbClr val="0087BC"/>
              </a:buClr>
              <a:buSzPts val="2400"/>
            </a:pPr>
            <a:r>
              <a:rPr lang="fr-CH" dirty="0"/>
              <a:t>Casos suspeitos de COVID-19 nas investigações sobre os surtos.</a:t>
            </a:r>
          </a:p>
          <a:p>
            <a:pPr marL="457200" lvl="1" indent="0">
              <a:lnSpc>
                <a:spcPct val="90000"/>
              </a:lnSpc>
              <a:buClr>
                <a:srgbClr val="0087BC"/>
              </a:buClr>
              <a:buSzPts val="2400"/>
              <a:buNone/>
            </a:pPr>
            <a:endParaRPr lang="fr-CH" dirty="0"/>
          </a:p>
          <a:p>
            <a:pPr marL="228600" indent="-228600">
              <a:lnSpc>
                <a:spcPct val="90000"/>
              </a:lnSpc>
              <a:buClr>
                <a:srgbClr val="0087BC"/>
              </a:buClr>
              <a:buSzPts val="2400"/>
              <a:buFont typeface="Noto Sans Symbols,Sans-Serif"/>
              <a:buChar char="▪"/>
            </a:pPr>
            <a:r>
              <a:rPr lang="fr-CH" dirty="0"/>
              <a:t>Usados por operadores treinados no cumprimento rigoroso das instruções do fabricante.</a:t>
            </a:r>
            <a:endParaRPr lang="en-US" dirty="0"/>
          </a:p>
          <a:p>
            <a:pPr marL="228600" indent="-228600">
              <a:lnSpc>
                <a:spcPct val="90000"/>
              </a:lnSpc>
              <a:buClr>
                <a:srgbClr val="0087BC"/>
              </a:buClr>
              <a:buSzPts val="2400"/>
              <a:buFont typeface="Noto Sans Symbols,Sans-Serif"/>
              <a:buChar char="▪"/>
            </a:pPr>
            <a:r>
              <a:rPr lang="fr-CH" dirty="0"/>
              <a:t>Os TDR-Ag, quando corretamente executados e interpretados, podem ter uma melhor relação custo-eficácia do que os TAAN nas populações sintomáticas.</a:t>
            </a:r>
            <a:endParaRPr lang="en-US" dirty="0"/>
          </a:p>
          <a:p>
            <a:pPr marL="228600" indent="-228600">
              <a:lnSpc>
                <a:spcPct val="90000"/>
              </a:lnSpc>
              <a:buClr>
                <a:srgbClr val="0087BC"/>
              </a:buClr>
              <a:buSzPts val="2400"/>
              <a:buFont typeface="Noto Sans Symbols,Sans-Serif"/>
              <a:buChar char="▪"/>
            </a:pPr>
            <a:r>
              <a:rPr lang="fr-CH" dirty="0"/>
              <a:t>Os TDR-Ag podem ser utilizados simultaneamente com os testes de doenças febris e pulmonares na testagem bidirecional    </a:t>
            </a:r>
            <a:endParaRPr lang="en-US" dirty="0"/>
          </a:p>
          <a:p>
            <a:pPr marL="0" indent="0">
              <a:lnSpc>
                <a:spcPct val="90000"/>
              </a:lnSpc>
              <a:buClr>
                <a:srgbClr val="0087BC"/>
              </a:buClr>
              <a:buSzPts val="1800"/>
              <a:buNone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F7429D3-E4BF-2587-1935-C0C01F49FA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81" b="28528"/>
          <a:stretch/>
        </p:blipFill>
        <p:spPr>
          <a:xfrm>
            <a:off x="9299445" y="1938507"/>
            <a:ext cx="2806534" cy="36966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9272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>
            <a:spLocks noGrp="1"/>
          </p:cNvSpPr>
          <p:nvPr>
            <p:ph type="title"/>
          </p:nvPr>
        </p:nvSpPr>
        <p:spPr>
          <a:xfrm>
            <a:off x="737558" y="135088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pt-PT" dirty="0"/>
              <a:t>Dediquemos alguns minutos à reflexão sobre cenários de casos de utilização</a:t>
            </a:r>
          </a:p>
        </p:txBody>
      </p:sp>
      <p:sp>
        <p:nvSpPr>
          <p:cNvPr id="162" name="Google Shape;162;p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 sz="1000"/>
          </a:p>
        </p:txBody>
      </p:sp>
      <p:sp>
        <p:nvSpPr>
          <p:cNvPr id="165" name="Google Shape;165;p5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992505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PT" dirty="0"/>
              <a:t>Workshop de Formação sobre os Testes de Diagnóstico Rápido de Antigénio para o SARS-CoV-2 – v3.0 | Estratégias de testagem para o SARS-CoV-2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9C85A0-44E1-42EC-AB7B-7466B7A3DBCE}"/>
              </a:ext>
            </a:extLst>
          </p:cNvPr>
          <p:cNvSpPr txBox="1"/>
          <p:nvPr/>
        </p:nvSpPr>
        <p:spPr>
          <a:xfrm>
            <a:off x="737170" y="3275937"/>
            <a:ext cx="7988948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buFont typeface="+mj-lt"/>
              <a:buAutoNum type="arabicPeriod"/>
            </a:pPr>
            <a:endParaRPr lang="en-US" b="0" i="0" dirty="0">
              <a:solidFill>
                <a:srgbClr val="424242"/>
              </a:solidFill>
              <a:effectLst/>
            </a:endParaRPr>
          </a:p>
          <a:p>
            <a:pPr algn="l" rtl="0" fontAlgn="base">
              <a:buFont typeface="+mj-lt"/>
              <a:buAutoNum type="arabicPeriod"/>
            </a:pPr>
            <a:endParaRPr lang="en-US" b="0" i="0" dirty="0">
              <a:solidFill>
                <a:srgbClr val="424242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+mj-lt"/>
              <a:buAutoNum type="arabicPeriod"/>
            </a:pPr>
            <a:endParaRPr lang="en-US" b="0" i="0" dirty="0">
              <a:solidFill>
                <a:srgbClr val="424242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+mj-lt"/>
              <a:buAutoNum type="arabicPeriod"/>
            </a:pPr>
            <a:endParaRPr lang="en-US" b="0" i="0" dirty="0">
              <a:solidFill>
                <a:srgbClr val="424242"/>
              </a:solidFill>
              <a:effectLst/>
            </a:endParaRPr>
          </a:p>
          <a:p>
            <a:pPr algn="l" rtl="0" fontAlgn="base">
              <a:buFont typeface="+mj-lt"/>
              <a:buAutoNum type="arabicPeriod"/>
            </a:pPr>
            <a:endParaRPr lang="en-US" b="0" i="0" dirty="0">
              <a:solidFill>
                <a:srgbClr val="424242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+mj-lt"/>
              <a:buAutoNum type="arabicPeriod"/>
            </a:pPr>
            <a:endParaRPr lang="en-US" b="0" i="0" dirty="0">
              <a:solidFill>
                <a:srgbClr val="424242"/>
              </a:solidFill>
              <a:effectLst/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US" dirty="0">
              <a:solidFill>
                <a:srgbClr val="424242"/>
              </a:solidFill>
            </a:endParaRPr>
          </a:p>
          <a:p>
            <a:pPr>
              <a:buAutoNum type="arabicPeriod"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491C75-8721-B5E1-38E9-29C33EB7AC3E}"/>
              </a:ext>
            </a:extLst>
          </p:cNvPr>
          <p:cNvSpPr txBox="1"/>
          <p:nvPr/>
        </p:nvSpPr>
        <p:spPr>
          <a:xfrm>
            <a:off x="641075" y="1552161"/>
            <a:ext cx="277633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dirty="0">
                <a:solidFill>
                  <a:srgbClr val="424242"/>
                </a:solidFill>
              </a:rPr>
              <a:t>1. Surtos suspeitos em instituições ou comunidades semifechadas onde não existem testes moleculares de TAAN ​</a:t>
            </a:r>
            <a:endParaRPr lang="pt-PT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F0F027-0132-3140-03F9-BD0022FD220C}"/>
              </a:ext>
            </a:extLst>
          </p:cNvPr>
          <p:cNvSpPr txBox="1"/>
          <p:nvPr/>
        </p:nvSpPr>
        <p:spPr>
          <a:xfrm>
            <a:off x="3970682" y="1552161"/>
            <a:ext cx="332298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424242"/>
                </a:solidFill>
              </a:rPr>
              <a:t>2. </a:t>
            </a:r>
            <a:r>
              <a:rPr lang="pt-PT" dirty="0">
                <a:solidFill>
                  <a:srgbClr val="424242"/>
                </a:solidFill>
              </a:rPr>
              <a:t>Investigações sobre os surtos (por ex., escolas, cuidados prolongados ou lares para idosos, locais de trabalho, etc.)​​</a:t>
            </a:r>
            <a:endParaRPr lang="pt-P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7195A1-CA3E-C164-2648-0D42B931CC82}"/>
              </a:ext>
            </a:extLst>
          </p:cNvPr>
          <p:cNvSpPr txBox="1"/>
          <p:nvPr/>
        </p:nvSpPr>
        <p:spPr>
          <a:xfrm>
            <a:off x="7788965" y="1552161"/>
            <a:ext cx="325672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424242"/>
                </a:solidFill>
              </a:rPr>
              <a:t>3. </a:t>
            </a:r>
            <a:r>
              <a:rPr lang="pt-PT" dirty="0">
                <a:solidFill>
                  <a:srgbClr val="424242"/>
                </a:solidFill>
              </a:rPr>
              <a:t>Monitorizar as tendências das taxas de COVID-19 nas comunidades e entre os trabalhadores essenciais e os profissionais de saúde  ​</a:t>
            </a:r>
            <a:endParaRPr lang="pt-P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7266BA-B32B-0D02-F661-738ECA301ADE}"/>
              </a:ext>
            </a:extLst>
          </p:cNvPr>
          <p:cNvSpPr txBox="1"/>
          <p:nvPr/>
        </p:nvSpPr>
        <p:spPr>
          <a:xfrm>
            <a:off x="641074" y="3482008"/>
            <a:ext cx="27432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424242"/>
                </a:solidFill>
              </a:rPr>
              <a:t>4. </a:t>
            </a:r>
            <a:r>
              <a:rPr lang="pt-PT" dirty="0">
                <a:solidFill>
                  <a:srgbClr val="424242"/>
                </a:solidFill>
              </a:rPr>
              <a:t>Detetar casos positivos nas unidades de saúde e nas comunidades com transmissão generalizada ​​</a:t>
            </a:r>
            <a:endParaRPr lang="pt-P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7AFFA4-6609-2884-BDDA-DFD5AAE4CAC1}"/>
              </a:ext>
            </a:extLst>
          </p:cNvPr>
          <p:cNvSpPr txBox="1"/>
          <p:nvPr/>
        </p:nvSpPr>
        <p:spPr>
          <a:xfrm>
            <a:off x="7788965" y="3482009"/>
            <a:ext cx="3231873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424242"/>
                </a:solidFill>
              </a:rPr>
              <a:t>6. </a:t>
            </a:r>
            <a:r>
              <a:rPr lang="pt-PT" dirty="0">
                <a:solidFill>
                  <a:srgbClr val="424242"/>
                </a:solidFill>
              </a:rPr>
              <a:t>Testar contactos assintomáticos de casos, mesmo que os TDR-Ag para o SARS-CoV-2 não estejam especificamente autorizados para esta utilização</a:t>
            </a:r>
            <a:r>
              <a:rPr lang="en-US" dirty="0">
                <a:solidFill>
                  <a:srgbClr val="424242"/>
                </a:solidFill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7F8D97-1FBD-D921-B980-2D837E8C10D7}"/>
              </a:ext>
            </a:extLst>
          </p:cNvPr>
          <p:cNvSpPr txBox="1"/>
          <p:nvPr/>
        </p:nvSpPr>
        <p:spPr>
          <a:xfrm>
            <a:off x="3970683" y="3482010"/>
            <a:ext cx="3024809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212121"/>
                </a:solidFill>
              </a:rPr>
              <a:t>5. </a:t>
            </a:r>
            <a:r>
              <a:rPr lang="pt-PT" dirty="0">
                <a:solidFill>
                  <a:srgbClr val="212121"/>
                </a:solidFill>
              </a:rPr>
              <a:t>Onde a gestão do paciente não mudaria com base </a:t>
            </a:r>
            <a:r>
              <a:rPr lang="pt-PT" dirty="0">
                <a:solidFill>
                  <a:srgbClr val="424242"/>
                </a:solidFill>
              </a:rPr>
              <a:t>no resultado do teste  </a:t>
            </a:r>
            <a:r>
              <a:rPr lang="en-US" dirty="0">
                <a:solidFill>
                  <a:srgbClr val="424242"/>
                </a:solidFill>
              </a:rPr>
              <a:t>​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8AAA72-0174-971F-7706-D6593B91F6A9}"/>
              </a:ext>
            </a:extLst>
          </p:cNvPr>
          <p:cNvSpPr txBox="1"/>
          <p:nvPr/>
        </p:nvSpPr>
        <p:spPr>
          <a:xfrm>
            <a:off x="644815" y="5094980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212121"/>
                </a:solidFill>
              </a:rPr>
              <a:t>7</a:t>
            </a:r>
            <a:r>
              <a:rPr lang="pt-PT" dirty="0">
                <a:solidFill>
                  <a:srgbClr val="212121"/>
                </a:solidFill>
              </a:rPr>
              <a:t>. Para rastreio em aeroportos ou fronteiras </a:t>
            </a:r>
            <a:r>
              <a:rPr lang="pt-PT" dirty="0">
                <a:solidFill>
                  <a:srgbClr val="424242"/>
                </a:solidFill>
              </a:rPr>
              <a:t>nos pontos de entrada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8980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>
            <a:spLocks noGrp="1"/>
          </p:cNvSpPr>
          <p:nvPr>
            <p:ph type="title"/>
          </p:nvPr>
        </p:nvSpPr>
        <p:spPr>
          <a:xfrm>
            <a:off x="737558" y="135088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pt-PT" dirty="0"/>
              <a:t>Dediquemos alguns minutos à reflexão sobre cenários de casos de utilização</a:t>
            </a:r>
            <a:endParaRPr lang="en-US" dirty="0"/>
          </a:p>
        </p:txBody>
      </p:sp>
      <p:sp>
        <p:nvSpPr>
          <p:cNvPr id="162" name="Google Shape;162;p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 txBox="1">
            <a:spLocks noGrp="1"/>
          </p:cNvSpPr>
          <p:nvPr>
            <p:ph type="ftr" idx="11"/>
          </p:nvPr>
        </p:nvSpPr>
        <p:spPr>
          <a:xfrm>
            <a:off x="558800" y="6356350"/>
            <a:ext cx="90805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pt-PT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Workshop de Formação sobre os Testes de Diagnóstico Rápido de Antigénio para o SARS-CoV-2 – v3.0 | Estratégias de testagem para o SARS-CoV-2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9C85A0-44E1-42EC-AB7B-7466B7A3DBCE}"/>
              </a:ext>
            </a:extLst>
          </p:cNvPr>
          <p:cNvSpPr txBox="1"/>
          <p:nvPr/>
        </p:nvSpPr>
        <p:spPr>
          <a:xfrm>
            <a:off x="737170" y="3275937"/>
            <a:ext cx="7988948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491C75-8721-B5E1-38E9-29C33EB7AC3E}"/>
              </a:ext>
            </a:extLst>
          </p:cNvPr>
          <p:cNvSpPr txBox="1"/>
          <p:nvPr/>
        </p:nvSpPr>
        <p:spPr>
          <a:xfrm>
            <a:off x="641075" y="1552161"/>
            <a:ext cx="277633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1. </a:t>
            </a: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Surtos suspeitos em instituições ou comunidades semifechadas onde não existem testes moleculares de TAAN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 ​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F0F027-0132-3140-03F9-BD0022FD220C}"/>
              </a:ext>
            </a:extLst>
          </p:cNvPr>
          <p:cNvSpPr txBox="1"/>
          <p:nvPr/>
        </p:nvSpPr>
        <p:spPr>
          <a:xfrm>
            <a:off x="3970682" y="1552161"/>
            <a:ext cx="3322982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2. </a:t>
            </a: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Investigações sobre os surtos (por ex., escolas, cuidados prolongados ou lares para idosos, locais de trabalho, etc.)​​</a:t>
            </a:r>
            <a:endParaRPr kumimoji="0" lang="pt-PT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7195A1-CA3E-C164-2648-0D42B931CC82}"/>
              </a:ext>
            </a:extLst>
          </p:cNvPr>
          <p:cNvSpPr txBox="1"/>
          <p:nvPr/>
        </p:nvSpPr>
        <p:spPr>
          <a:xfrm>
            <a:off x="7788965" y="1552161"/>
            <a:ext cx="325672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3. </a:t>
            </a: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Monitorizar as tendências das taxas de COVID-19 nas comunidades e entre os trabalhadores essenciais e os profissionais de saúde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 ​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7266BA-B32B-0D02-F661-738ECA301ADE}"/>
              </a:ext>
            </a:extLst>
          </p:cNvPr>
          <p:cNvSpPr txBox="1"/>
          <p:nvPr/>
        </p:nvSpPr>
        <p:spPr>
          <a:xfrm>
            <a:off x="641074" y="3482008"/>
            <a:ext cx="27432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4. </a:t>
            </a: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Detetar casos positivos nas unidades de saúde e nas comunidades com transmissão generalizada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​​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7AFFA4-6609-2884-BDDA-DFD5AAE4CAC1}"/>
              </a:ext>
            </a:extLst>
          </p:cNvPr>
          <p:cNvSpPr txBox="1"/>
          <p:nvPr/>
        </p:nvSpPr>
        <p:spPr>
          <a:xfrm>
            <a:off x="7788965" y="3482009"/>
            <a:ext cx="3231873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6. </a:t>
            </a: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Testar contactos assintomáticos de casos, mesmo que os TDR-Ag para o SARS-CoV-2 não estejam especificamente autorizados para esta utilização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7F8D97-1FBD-D921-B980-2D837E8C10D7}"/>
              </a:ext>
            </a:extLst>
          </p:cNvPr>
          <p:cNvSpPr txBox="1"/>
          <p:nvPr/>
        </p:nvSpPr>
        <p:spPr>
          <a:xfrm>
            <a:off x="3970683" y="3482010"/>
            <a:ext cx="3024809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5. </a:t>
            </a: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Onde a gestão do paciente não mudaria com base </a:t>
            </a: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 resultado do teste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 ​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8AAA72-0174-971F-7706-D6593B91F6A9}"/>
              </a:ext>
            </a:extLst>
          </p:cNvPr>
          <p:cNvSpPr txBox="1"/>
          <p:nvPr/>
        </p:nvSpPr>
        <p:spPr>
          <a:xfrm>
            <a:off x="644815" y="5094980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7. </a:t>
            </a: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Para rastreio em aeroportos ou fronteiras </a:t>
            </a: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nos pontos de entrada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" name="Graphic 20" descr="Tick with solid fill">
            <a:extLst>
              <a:ext uri="{FF2B5EF4-FFF2-40B4-BE49-F238E27FC236}">
                <a16:creationId xmlns:a16="http://schemas.microsoft.com/office/drawing/2014/main" id="{647311B0-268A-338B-AA38-F87C982FEA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53401" y="2628581"/>
            <a:ext cx="650319" cy="644503"/>
          </a:xfrm>
          <a:prstGeom prst="rect">
            <a:avLst/>
          </a:prstGeom>
        </p:spPr>
      </p:pic>
      <p:pic>
        <p:nvPicPr>
          <p:cNvPr id="11" name="Graphic 20" descr="Tick with solid fill">
            <a:extLst>
              <a:ext uri="{FF2B5EF4-FFF2-40B4-BE49-F238E27FC236}">
                <a16:creationId xmlns:a16="http://schemas.microsoft.com/office/drawing/2014/main" id="{2AC81182-CE27-3E93-DFE9-0D53F8C7DC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53400" y="4443420"/>
            <a:ext cx="650319" cy="644503"/>
          </a:xfrm>
          <a:prstGeom prst="rect">
            <a:avLst/>
          </a:prstGeom>
        </p:spPr>
      </p:pic>
      <p:pic>
        <p:nvPicPr>
          <p:cNvPr id="12" name="Graphic 20" descr="Tick with solid fill">
            <a:extLst>
              <a:ext uri="{FF2B5EF4-FFF2-40B4-BE49-F238E27FC236}">
                <a16:creationId xmlns:a16="http://schemas.microsoft.com/office/drawing/2014/main" id="{5D20AAF6-F6CF-13E8-9260-45683060EC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90851" y="4449237"/>
            <a:ext cx="650319" cy="644503"/>
          </a:xfrm>
          <a:prstGeom prst="rect">
            <a:avLst/>
          </a:prstGeom>
        </p:spPr>
      </p:pic>
      <p:pic>
        <p:nvPicPr>
          <p:cNvPr id="14" name="Graphic 20" descr="Tick with solid fill">
            <a:extLst>
              <a:ext uri="{FF2B5EF4-FFF2-40B4-BE49-F238E27FC236}">
                <a16:creationId xmlns:a16="http://schemas.microsoft.com/office/drawing/2014/main" id="{95CE19FA-B88F-2860-01ED-76C806084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8698" y="2837985"/>
            <a:ext cx="650319" cy="644503"/>
          </a:xfrm>
          <a:prstGeom prst="rect">
            <a:avLst/>
          </a:prstGeom>
        </p:spPr>
      </p:pic>
      <p:pic>
        <p:nvPicPr>
          <p:cNvPr id="15" name="Graphic 20" descr="Tick with solid fill">
            <a:extLst>
              <a:ext uri="{FF2B5EF4-FFF2-40B4-BE49-F238E27FC236}">
                <a16:creationId xmlns:a16="http://schemas.microsoft.com/office/drawing/2014/main" id="{77308A8F-B83F-F52A-FC1B-17DF65CAD8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79217" y="2657665"/>
            <a:ext cx="650319" cy="644503"/>
          </a:xfrm>
          <a:prstGeom prst="rect">
            <a:avLst/>
          </a:prstGeom>
        </p:spPr>
      </p:pic>
      <p:pic>
        <p:nvPicPr>
          <p:cNvPr id="17" name="Graphic 15" descr="Close with solid fill">
            <a:extLst>
              <a:ext uri="{FF2B5EF4-FFF2-40B4-BE49-F238E27FC236}">
                <a16:creationId xmlns:a16="http://schemas.microsoft.com/office/drawing/2014/main" id="{F7991B38-623A-9679-0E37-64564B28BC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61306" y="4453768"/>
            <a:ext cx="644014" cy="644014"/>
          </a:xfrm>
          <a:prstGeom prst="rect">
            <a:avLst/>
          </a:prstGeom>
        </p:spPr>
      </p:pic>
      <p:pic>
        <p:nvPicPr>
          <p:cNvPr id="19" name="Graphic 15" descr="Close with solid fill">
            <a:extLst>
              <a:ext uri="{FF2B5EF4-FFF2-40B4-BE49-F238E27FC236}">
                <a16:creationId xmlns:a16="http://schemas.microsoft.com/office/drawing/2014/main" id="{21E5CE16-1105-5360-FD85-C0DB6CF2B8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56008" y="5681111"/>
            <a:ext cx="644014" cy="6440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479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83CA1-233E-8D49-BDD4-DEF8A2E61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8142"/>
            <a:ext cx="10509455" cy="650896"/>
          </a:xfrm>
        </p:spPr>
        <p:txBody>
          <a:bodyPr/>
          <a:lstStyle/>
          <a:p>
            <a:r>
              <a:rPr lang="pt-PT" dirty="0"/>
              <a:t>Interpretar os resultados dos TDR-Ag para o SARS-CoV-2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AE5F5-7331-9C4C-BA54-BE91D7A8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14</a:t>
            </a:fld>
            <a:endParaRPr lang="en-GB" sz="1000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78127DE-2308-4B87-BA21-E63EC10D6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100" y="6356350"/>
            <a:ext cx="9080500" cy="501650"/>
          </a:xfrm>
        </p:spPr>
        <p:txBody>
          <a:bodyPr/>
          <a:lstStyle/>
          <a:p>
            <a:r>
              <a:rPr lang="pt-PT" dirty="0"/>
              <a:t>Workshop de Formação sobre os Testes de Diagnóstico Rápido de Antigénio para o SARS-CoV-2 – v3.0 | Estratégias de testagem para o SARS-CoV-2</a:t>
            </a:r>
          </a:p>
        </p:txBody>
      </p:sp>
      <p:sp>
        <p:nvSpPr>
          <p:cNvPr id="13" name="Google Shape;141;p5">
            <a:extLst>
              <a:ext uri="{FF2B5EF4-FFF2-40B4-BE49-F238E27FC236}">
                <a16:creationId xmlns:a16="http://schemas.microsoft.com/office/drawing/2014/main" id="{A8DB3D86-7C28-4628-8117-660A8803F84E}"/>
              </a:ext>
            </a:extLst>
          </p:cNvPr>
          <p:cNvSpPr txBox="1"/>
          <p:nvPr/>
        </p:nvSpPr>
        <p:spPr>
          <a:xfrm>
            <a:off x="268061" y="5887810"/>
            <a:ext cx="11655878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05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Antigen-detection</a:t>
            </a:r>
            <a:r>
              <a:rPr kumimoji="0" lang="fr-CH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in the </a:t>
            </a:r>
            <a:r>
              <a:rPr kumimoji="0" lang="fr-CH" sz="105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diagnosis</a:t>
            </a:r>
            <a:r>
              <a:rPr kumimoji="0" lang="fr-CH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of SARS-CoV-2 infection. </a:t>
            </a:r>
            <a:r>
              <a:rPr kumimoji="0" lang="fr-CH" sz="105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Interim</a:t>
            </a:r>
            <a:r>
              <a:rPr kumimoji="0" lang="fr-CH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guidance- 6 </a:t>
            </a:r>
            <a:r>
              <a:rPr kumimoji="0" lang="fr-CH" sz="105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October</a:t>
            </a:r>
            <a:r>
              <a:rPr kumimoji="0" lang="fr-CH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2021. Geneva. World </a:t>
            </a:r>
            <a:r>
              <a:rPr kumimoji="0" lang="fr-CH" sz="105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Health</a:t>
            </a:r>
            <a:r>
              <a:rPr kumimoji="0" lang="fr-CH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fr-CH" sz="105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Organization</a:t>
            </a:r>
            <a:r>
              <a:rPr kumimoji="0" lang="fr-CH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r>
              <a:rPr kumimoji="0" lang="fr-CH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2"/>
              </a:rPr>
              <a:t> </a:t>
            </a:r>
            <a:r>
              <a:rPr kumimoji="0" lang="fr-CH" sz="105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2"/>
              </a:rPr>
              <a:t>https://www.who.int/publications/i/item/antigen-detection-in-the-diagnosis-of-sars-cov-2infection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AED62-045F-6E69-5FBD-DBB27CE38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595" y="1059038"/>
            <a:ext cx="8722664" cy="451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47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83CA1-233E-8D49-BDD4-DEF8A2E61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Algoritmo do país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7F04C-11D0-9943-B5EC-CFFD376A7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r>
              <a:rPr lang="pt-PT" dirty="0"/>
              <a:t>Inserir aqui o algoritmo do país para o TDR de antigénio para o SARS-CoV-2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AE5F5-7331-9C4C-BA54-BE91D7A8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15</a:t>
            </a:fld>
            <a:endParaRPr lang="en-GB" sz="1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347A7E2-3483-4E4F-9F5D-C059D5319663}"/>
              </a:ext>
            </a:extLst>
          </p:cNvPr>
          <p:cNvGrpSpPr/>
          <p:nvPr/>
        </p:nvGrpSpPr>
        <p:grpSpPr>
          <a:xfrm>
            <a:off x="8020164" y="1411853"/>
            <a:ext cx="3924069" cy="596348"/>
            <a:chOff x="7861998" y="1527451"/>
            <a:chExt cx="3924069" cy="59634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32FBB74-A386-8B4D-A043-BC5F620657C9}"/>
                </a:ext>
              </a:extLst>
            </p:cNvPr>
            <p:cNvSpPr txBox="1"/>
            <p:nvPr/>
          </p:nvSpPr>
          <p:spPr>
            <a:xfrm>
              <a:off x="8387592" y="1694820"/>
              <a:ext cx="3398475" cy="2616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pt-PT" altLang="en-US" sz="1100" dirty="0">
                  <a:solidFill>
                    <a:srgbClr val="FFFFFF"/>
                  </a:solidFill>
                  <a:ea typeface="Calibri" charset="0"/>
                  <a:cs typeface="Calibri" charset="0"/>
                </a:rPr>
                <a:t>Adaptar de acordo com as orientações do seu país</a:t>
              </a:r>
              <a:endParaRPr lang="pt-PT" altLang="en-US" sz="1100" u="sng" dirty="0">
                <a:solidFill>
                  <a:srgbClr val="FFFFFF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92E2639-5704-1747-A8D5-665BCAAC2C86}"/>
                </a:ext>
              </a:extLst>
            </p:cNvPr>
            <p:cNvSpPr/>
            <p:nvPr/>
          </p:nvSpPr>
          <p:spPr>
            <a:xfrm>
              <a:off x="7861998" y="1527451"/>
              <a:ext cx="596348" cy="596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Graphic 9" descr="Pencil">
              <a:extLst>
                <a:ext uri="{FF2B5EF4-FFF2-40B4-BE49-F238E27FC236}">
                  <a16:creationId xmlns:a16="http://schemas.microsoft.com/office/drawing/2014/main" id="{BDA53B61-631B-CA43-A8BF-AFA3863AE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83941" y="1649394"/>
              <a:ext cx="352462" cy="352462"/>
            </a:xfrm>
            <a:prstGeom prst="rect">
              <a:avLst/>
            </a:prstGeom>
          </p:spPr>
        </p:pic>
      </p:grp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78127DE-2308-4B87-BA21-E63EC10D6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9652000" cy="501650"/>
          </a:xfrm>
        </p:spPr>
        <p:txBody>
          <a:bodyPr/>
          <a:lstStyle/>
          <a:p>
            <a:r>
              <a:rPr lang="pt-PT" dirty="0"/>
              <a:t>Workshop de Formação sobre os Testes de Diagnóstico Rápido de Antigénio para o SARS-CoV-2 – v3.0 | Estratégias de testagem para o SARS-CoV-2</a:t>
            </a:r>
          </a:p>
        </p:txBody>
      </p:sp>
    </p:spTree>
    <p:extLst>
      <p:ext uri="{BB962C8B-B14F-4D97-AF65-F5344CB8AC3E}">
        <p14:creationId xmlns:p14="http://schemas.microsoft.com/office/powerpoint/2010/main" val="3584680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pt-PT" dirty="0"/>
              <a:t>Interpretar os resultados dos testes</a:t>
            </a:r>
            <a:br>
              <a:rPr lang="en-GB" dirty="0"/>
            </a:br>
            <a:endParaRPr lang="en-GB" dirty="0"/>
          </a:p>
        </p:txBody>
      </p:sp>
      <p:sp>
        <p:nvSpPr>
          <p:cNvPr id="162" name="Google Shape;162;p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 sz="1000"/>
          </a:p>
        </p:txBody>
      </p:sp>
      <p:sp>
        <p:nvSpPr>
          <p:cNvPr id="165" name="Google Shape;165;p5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92964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PT" dirty="0"/>
              <a:t>Workshop de Formação sobre os Testes de Diagnóstico Rápido de Antigénio para o SARS-CoV-2 – v3.0 | Estratégias de testagem para o SARS-CoV-2</a:t>
            </a:r>
          </a:p>
        </p:txBody>
      </p:sp>
      <p:sp>
        <p:nvSpPr>
          <p:cNvPr id="9" name="Google Shape;443;p14">
            <a:extLst>
              <a:ext uri="{FF2B5EF4-FFF2-40B4-BE49-F238E27FC236}">
                <a16:creationId xmlns:a16="http://schemas.microsoft.com/office/drawing/2014/main" id="{B5FC418B-CDDD-4CD8-8228-BA67BE4B05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17220" y="954671"/>
            <a:ext cx="10972800" cy="503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826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" panose="020B0604020202020204" pitchFamily="34" charset="0"/>
              <a:buChar char="•"/>
            </a:pPr>
            <a:endParaRPr b="0" i="0" u="none" strike="noStrike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" panose="020B0604020202020204" pitchFamily="34" charset="0"/>
              <a:buChar char="•"/>
            </a:pPr>
            <a:r>
              <a:rPr lang="fr-CH" dirty="0">
                <a:latin typeface="Arial"/>
                <a:ea typeface="Arial"/>
                <a:cs typeface="Arial"/>
                <a:sym typeface="Arial"/>
              </a:rPr>
              <a:t>Um resultado negativo do TDR-Ag não pode excluir totalmente uma infeção ativa por </a:t>
            </a:r>
            <a:r>
              <a:rPr lang="fr-CH" b="0" i="0" u="none" strike="noStrike" dirty="0">
                <a:latin typeface="Arial"/>
                <a:ea typeface="Arial"/>
                <a:cs typeface="Arial"/>
                <a:sym typeface="Arial"/>
              </a:rPr>
              <a:t>COVID-19 e, por isso, a necessidade de repetir o teste ou, de preferência, executar um teste de confirmação usando o TAAN (quando possível) na presença de sintomas de COVID-19.</a:t>
            </a:r>
            <a:r>
              <a:rPr lang="fr-CH" dirty="0"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  <a:p>
            <a:pPr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 panose="020B0604020202020204" pitchFamily="34" charset="0"/>
              <a:buChar char="•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90000"/>
              </a:lnSpc>
              <a:buClr>
                <a:srgbClr val="0070C0"/>
              </a:buClr>
              <a:buSzPts val="2200"/>
              <a:buFont typeface="Arial" panose="020B0604020202020204" pitchFamily="34" charset="0"/>
              <a:buChar char="•"/>
            </a:pPr>
            <a:r>
              <a:rPr lang="fr-CH" dirty="0">
                <a:latin typeface="Arial"/>
                <a:ea typeface="Arial"/>
                <a:cs typeface="Arial"/>
                <a:sym typeface="Arial"/>
              </a:rPr>
              <a:t>Os resultados negativos de um TDR-Ag </a:t>
            </a:r>
            <a:r>
              <a:rPr lang="fr-CH" b="0" i="0" u="none" strike="noStrike" dirty="0">
                <a:latin typeface="Arial"/>
                <a:ea typeface="Arial"/>
                <a:cs typeface="Arial"/>
                <a:sym typeface="Arial"/>
              </a:rPr>
              <a:t>não deven ser a base para retirar os contactos sintomáticos ou assintomáticos dos casos dos requisitos de quarentena.</a:t>
            </a:r>
            <a:r>
              <a:rPr lang="fr-CH" dirty="0"/>
              <a:t> </a:t>
            </a:r>
            <a:endParaRPr dirty="0"/>
          </a:p>
          <a:p>
            <a:pPr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 panose="020B0604020202020204" pitchFamily="34" charset="0"/>
              <a:buChar char="•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90000"/>
              </a:lnSpc>
              <a:buClr>
                <a:srgbClr val="0070C0"/>
              </a:buClr>
              <a:buSzPts val="2200"/>
              <a:buFont typeface="Arial" panose="020B0604020202020204" pitchFamily="34" charset="0"/>
              <a:buChar char="•"/>
            </a:pPr>
            <a:r>
              <a:rPr lang="fr-CH" dirty="0"/>
              <a:t>Os resultados positivos de um TDR-Ag e</a:t>
            </a:r>
            <a:r>
              <a:rPr lang="fr-CH" b="0" i="0" u="none" strike="noStrike" dirty="0">
                <a:latin typeface="Arial"/>
                <a:ea typeface="Arial"/>
                <a:cs typeface="Arial"/>
                <a:sym typeface="Arial"/>
              </a:rPr>
              <a:t>m contatos assintomáticos podem ser úteis para alargar rapidamente os esforços de rastreio de contactos.</a:t>
            </a:r>
            <a:endParaRPr dirty="0"/>
          </a:p>
          <a:p>
            <a:pPr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 panose="020B0604020202020204" pitchFamily="34" charset="0"/>
              <a:buChar char="•"/>
            </a:pPr>
            <a:endParaRPr b="0" i="0" u="none" strike="noStrike"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90000"/>
              </a:lnSpc>
              <a:buClr>
                <a:srgbClr val="0070C0"/>
              </a:buClr>
              <a:buSzPts val="2200"/>
              <a:buFont typeface="Arial" panose="020B0604020202020204" pitchFamily="34" charset="0"/>
              <a:buChar char="•"/>
            </a:pPr>
            <a:r>
              <a:rPr lang="fr-CH" b="0" i="0" u="none" strike="noStrike" dirty="0">
                <a:latin typeface="Arial"/>
                <a:ea typeface="Arial"/>
                <a:cs typeface="Arial"/>
                <a:sym typeface="Arial"/>
              </a:rPr>
              <a:t>Para os TDR-Ag que cumpram os critérios mínimos de desempenho estabelecidos pela OMS</a:t>
            </a:r>
            <a:r>
              <a:rPr lang="fr-CH" dirty="0"/>
              <a:t>, os resultados positivos indicam infeção ativa por </a:t>
            </a:r>
            <a:r>
              <a:rPr lang="fr-CH" b="0" i="0" u="none" strike="noStrike" dirty="0">
                <a:latin typeface="Arial"/>
                <a:ea typeface="Arial"/>
                <a:cs typeface="Arial"/>
                <a:sym typeface="Arial"/>
              </a:rPr>
              <a:t>SARS-CoV-2, quando usados em contextos onde o SARS-CoV-2 seja comum.</a:t>
            </a:r>
            <a:r>
              <a:rPr lang="fr-CH" dirty="0"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  <a:p>
            <a:pPr marL="469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 panose="020B0604020202020204" pitchFamily="34" charset="0"/>
              <a:buChar char="•"/>
            </a:pPr>
            <a:endParaRPr b="0" i="0" u="none" strike="noStrike" dirty="0"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4061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 sz="1000"/>
          </a:p>
        </p:txBody>
      </p:sp>
      <p:sp>
        <p:nvSpPr>
          <p:cNvPr id="165" name="Google Shape;165;p5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9220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PT" dirty="0"/>
              <a:t>Workshop de Formação sobre os Testes de Diagnóstico Rápido de Antigénio para o SARS-CoV-2 – v3.0 | Estratégias de testagem para o SARS-CoV-2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0EE786-E5AD-4A20-A0E6-332F2BE3D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241"/>
            <a:ext cx="10515600" cy="942814"/>
          </a:xfrm>
        </p:spPr>
        <p:txBody>
          <a:bodyPr/>
          <a:lstStyle/>
          <a:p>
            <a:r>
              <a:rPr lang="pt-PT" dirty="0"/>
              <a:t>Características do desempenho dos TDR-Ag para o SARS-CoV-2</a:t>
            </a:r>
          </a:p>
        </p:txBody>
      </p:sp>
      <p:sp>
        <p:nvSpPr>
          <p:cNvPr id="10" name="Google Shape;457;p15">
            <a:extLst>
              <a:ext uri="{FF2B5EF4-FFF2-40B4-BE49-F238E27FC236}">
                <a16:creationId xmlns:a16="http://schemas.microsoft.com/office/drawing/2014/main" id="{9DB37596-B77B-42EC-AEDB-7B691EBBF8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8145" y="1262171"/>
            <a:ext cx="10515600" cy="460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fr-CH" dirty="0">
                <a:latin typeface="Arial"/>
                <a:ea typeface="Arial"/>
                <a:cs typeface="Arial"/>
                <a:sym typeface="Arial"/>
              </a:rPr>
              <a:t>Factores que afetam o desempenho:</a:t>
            </a:r>
            <a:endParaRPr lang="en-US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 panose="020B0604020202020204" pitchFamily="34" charset="0"/>
              <a:buChar char="•"/>
            </a:pPr>
            <a:r>
              <a:rPr lang="pt-PT" b="1" dirty="0">
                <a:latin typeface="Arial"/>
                <a:ea typeface="Arial"/>
                <a:cs typeface="Arial"/>
                <a:sym typeface="Arial"/>
              </a:rPr>
              <a:t>Fatores dos pacientes</a:t>
            </a:r>
            <a:endParaRPr b="1" dirty="0"/>
          </a:p>
          <a:p>
            <a:pPr marL="80010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Wingdings" panose="05000000000000000000" pitchFamily="2" charset="2"/>
              <a:buChar char="Ø"/>
            </a:pPr>
            <a:r>
              <a:rPr lang="fr-CH" dirty="0">
                <a:latin typeface="Arial"/>
                <a:ea typeface="Arial"/>
                <a:cs typeface="Arial"/>
                <a:sym typeface="Arial"/>
              </a:rPr>
              <a:t>Tempo desde o início da doença</a:t>
            </a:r>
            <a:endParaRPr dirty="0"/>
          </a:p>
          <a:p>
            <a:pPr marL="800100" lvl="1">
              <a:lnSpc>
                <a:spcPct val="9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CH" dirty="0">
                <a:latin typeface="Arial"/>
                <a:ea typeface="Arial"/>
                <a:cs typeface="Arial"/>
                <a:sym typeface="Arial"/>
              </a:rPr>
              <a:t>Sintomas</a:t>
            </a:r>
            <a:r>
              <a:rPr lang="fr-CH" dirty="0"/>
              <a:t> </a:t>
            </a:r>
            <a:endParaRPr dirty="0"/>
          </a:p>
          <a:p>
            <a:pPr marL="80010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Wingdings" panose="05000000000000000000" pitchFamily="2" charset="2"/>
              <a:buChar char="Ø"/>
            </a:pPr>
            <a:r>
              <a:rPr lang="pt-PT" dirty="0">
                <a:latin typeface="Arial"/>
                <a:ea typeface="Arial"/>
                <a:cs typeface="Arial"/>
                <a:sym typeface="Arial"/>
              </a:rPr>
              <a:t>Estado imunitário</a:t>
            </a:r>
            <a:endParaRPr dirty="0"/>
          </a:p>
          <a:p>
            <a:pPr marL="342900" indent="-342900">
              <a:lnSpc>
                <a:spcPct val="90000"/>
              </a:lnSpc>
              <a:buClr>
                <a:srgbClr val="0070C0"/>
              </a:buClr>
              <a:buSzPts val="2400"/>
              <a:buFont typeface="Arial" panose="020B0604020202020204" pitchFamily="34" charset="0"/>
              <a:buChar char="•"/>
            </a:pPr>
            <a:r>
              <a:rPr lang="pt-PT" b="1" dirty="0">
                <a:latin typeface="Arial"/>
                <a:ea typeface="Arial"/>
                <a:cs typeface="Arial"/>
                <a:sym typeface="Arial"/>
              </a:rPr>
              <a:t>Fatores virais</a:t>
            </a:r>
            <a:endParaRPr dirty="0"/>
          </a:p>
          <a:p>
            <a:pPr marL="80010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Wingdings" panose="05000000000000000000" pitchFamily="2" charset="2"/>
              <a:buChar char="Ø"/>
            </a:pPr>
            <a:r>
              <a:rPr lang="fr-CH" dirty="0">
                <a:latin typeface="Arial"/>
                <a:ea typeface="Arial"/>
                <a:cs typeface="Arial"/>
                <a:sym typeface="Arial"/>
              </a:rPr>
              <a:t>Concentração</a:t>
            </a:r>
            <a:endParaRPr dirty="0"/>
          </a:p>
          <a:p>
            <a:pPr marL="80010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Wingdings" panose="05000000000000000000" pitchFamily="2" charset="2"/>
              <a:buChar char="Ø"/>
            </a:pPr>
            <a:r>
              <a:rPr lang="fr-CH" dirty="0">
                <a:latin typeface="Arial"/>
                <a:ea typeface="Arial"/>
                <a:cs typeface="Arial"/>
                <a:sym typeface="Arial"/>
              </a:rPr>
              <a:t>Duração da eliminação do antigénio viral</a:t>
            </a:r>
            <a:endParaRPr dirty="0"/>
          </a:p>
          <a:p>
            <a:pPr marL="80010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Wingdings" panose="05000000000000000000" pitchFamily="2" charset="2"/>
              <a:buChar char="Ø"/>
            </a:pPr>
            <a:r>
              <a:rPr lang="fr-CH" dirty="0">
                <a:latin typeface="Arial"/>
                <a:ea typeface="Arial"/>
                <a:cs typeface="Arial"/>
                <a:sym typeface="Arial"/>
              </a:rPr>
              <a:t>Variação estrutural noantigénio alvo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 panose="020B0604020202020204" pitchFamily="34" charset="0"/>
              <a:buChar char="•"/>
            </a:pPr>
            <a:r>
              <a:rPr lang="fr-CH" dirty="0">
                <a:latin typeface="Arial"/>
                <a:ea typeface="Arial"/>
                <a:cs typeface="Arial"/>
                <a:sym typeface="Arial"/>
              </a:rPr>
              <a:t>Tipo de amostra, qualidadee processamento de amostras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 panose="020B0604020202020204" pitchFamily="34" charset="0"/>
              <a:buChar char="•"/>
            </a:pPr>
            <a:r>
              <a:rPr lang="fr-CH" dirty="0">
                <a:latin typeface="Arial"/>
                <a:ea typeface="Arial"/>
                <a:cs typeface="Arial"/>
                <a:sym typeface="Arial"/>
              </a:rPr>
              <a:t>Transporte e/ou armazenamento impróprios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 panose="020B0604020202020204" pitchFamily="34" charset="0"/>
              <a:buChar char="•"/>
            </a:pPr>
            <a:r>
              <a:rPr lang="fr-CH" dirty="0">
                <a:latin typeface="Arial"/>
                <a:ea typeface="Arial"/>
                <a:cs typeface="Arial"/>
                <a:sym typeface="Arial"/>
              </a:rPr>
              <a:t>Alvo específico da proteína do ensaio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 panose="020B0604020202020204" pitchFamily="34" charset="0"/>
              <a:buChar char="•"/>
            </a:pPr>
            <a:r>
              <a:rPr lang="fr-CH" dirty="0">
                <a:latin typeface="Arial"/>
                <a:ea typeface="Arial"/>
                <a:cs typeface="Arial"/>
                <a:sym typeface="Arial"/>
              </a:rPr>
              <a:t>Formação do operador dos testes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None/>
            </a:pPr>
            <a:br>
              <a:rPr lang="fr-CH" dirty="0"/>
            </a:br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6756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pt-PT" dirty="0"/>
              <a:t>Introdução inicial dos TDR-Ag para o SARS-CoV-2 em utilização clínica </a:t>
            </a:r>
          </a:p>
        </p:txBody>
      </p:sp>
      <p:sp>
        <p:nvSpPr>
          <p:cNvPr id="184" name="Google Shape;184;p7"/>
          <p:cNvSpPr txBox="1">
            <a:spLocks noGrp="1"/>
          </p:cNvSpPr>
          <p:nvPr>
            <p:ph type="body" idx="1"/>
          </p:nvPr>
        </p:nvSpPr>
        <p:spPr>
          <a:xfrm>
            <a:off x="838200" y="1736203"/>
            <a:ext cx="7252683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pt-PT" dirty="0"/>
              <a:t>Considerar selecionar alguns contextos em que os testes moleculares de confirmação estejam disponíveis para:</a:t>
            </a:r>
            <a:r>
              <a:rPr lang="pt-PT" baseline="30000" dirty="0"/>
              <a:t>1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pt-PT" dirty="0">
                <a:solidFill>
                  <a:srgbClr val="212121"/>
                </a:solidFill>
              </a:rPr>
              <a:t>Incutir confiança no pessoal em relação aos TDR de antigénio para o </a:t>
            </a:r>
            <a:r>
              <a:rPr lang="pt-PT" dirty="0"/>
              <a:t>SARS-CoV-2</a:t>
            </a:r>
          </a:p>
          <a:p>
            <a:pPr lvl="0" indent="-457200">
              <a:buFont typeface="Arial"/>
              <a:buAutoNum type="arabicPeriod"/>
            </a:pPr>
            <a:r>
              <a:rPr lang="pt-PT" dirty="0">
                <a:solidFill>
                  <a:srgbClr val="212121"/>
                </a:solidFill>
              </a:rPr>
              <a:t>C</a:t>
            </a:r>
            <a:r>
              <a:rPr lang="pt-PT" dirty="0"/>
              <a:t>onfirmar o desempenho dos </a:t>
            </a:r>
            <a:r>
              <a:rPr lang="pt-PT" dirty="0">
                <a:solidFill>
                  <a:srgbClr val="212121"/>
                </a:solidFill>
              </a:rPr>
              <a:t>TDR de antigénio para o </a:t>
            </a:r>
            <a:r>
              <a:rPr lang="pt-PT" dirty="0"/>
              <a:t>SARS-CoV-2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pt-PT" dirty="0">
                <a:solidFill>
                  <a:srgbClr val="212121"/>
                </a:solidFill>
              </a:rPr>
              <a:t>Resolver quaisquer problemas nas questões de implementação</a:t>
            </a:r>
            <a:endParaRPr lang="pt-PT" dirty="0"/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lang="pt-PT" dirty="0"/>
          </a:p>
        </p:txBody>
      </p:sp>
      <p:sp>
        <p:nvSpPr>
          <p:cNvPr id="185" name="Google Shape;185;p7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 sz="1000"/>
          </a:p>
        </p:txBody>
      </p:sp>
      <p:sp>
        <p:nvSpPr>
          <p:cNvPr id="187" name="Google Shape;187;p7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9347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PT" dirty="0"/>
              <a:t>Workshop de Formação sobre os Testes de Diagnóstico Rápido de Antigénio para o SARS-CoV-2 – v3.0 | Estratégias de testagem para o SARS-CoV-2</a:t>
            </a:r>
          </a:p>
        </p:txBody>
      </p:sp>
      <p:pic>
        <p:nvPicPr>
          <p:cNvPr id="188" name="Google Shape;188;p7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90132" y="1090905"/>
            <a:ext cx="2621567" cy="26653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29;p4">
            <a:extLst>
              <a:ext uri="{FF2B5EF4-FFF2-40B4-BE49-F238E27FC236}">
                <a16:creationId xmlns:a16="http://schemas.microsoft.com/office/drawing/2014/main" id="{6154A436-762E-4938-BFA7-302751C02CF3}"/>
              </a:ext>
            </a:extLst>
          </p:cNvPr>
          <p:cNvSpPr txBox="1"/>
          <p:nvPr/>
        </p:nvSpPr>
        <p:spPr>
          <a:xfrm>
            <a:off x="303650" y="5322068"/>
            <a:ext cx="11370128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05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Antigen-detection</a:t>
            </a:r>
            <a:r>
              <a:rPr lang="fr-CH" sz="10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</a:t>
            </a:r>
            <a:r>
              <a:rPr lang="fr-CH" sz="105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diagnosis</a:t>
            </a:r>
            <a:r>
              <a:rPr lang="fr-CH" sz="10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SARS-CoV-2 infection. </a:t>
            </a:r>
            <a:r>
              <a:rPr lang="fr-CH" sz="105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Interim</a:t>
            </a:r>
            <a:r>
              <a:rPr lang="fr-CH" sz="10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guidance- 6 </a:t>
            </a:r>
            <a:r>
              <a:rPr lang="fr-CH" sz="105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October</a:t>
            </a:r>
            <a:r>
              <a:rPr lang="fr-CH" sz="10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2021. Geneva. World </a:t>
            </a:r>
            <a:r>
              <a:rPr lang="fr-CH" sz="105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</a:t>
            </a:r>
            <a:r>
              <a:rPr lang="fr-CH" sz="10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H" sz="105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Organization</a:t>
            </a:r>
            <a:r>
              <a:rPr lang="fr-CH" sz="10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fr-CH" sz="10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 </a:t>
            </a:r>
            <a:r>
              <a:rPr lang="fr-CH" sz="105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https://www.who.int/publications/i/item/antigen-detection-in-the-diagnosis-of-sars-cov-2infection</a:t>
            </a:r>
            <a:endParaRPr lang="en-US" sz="1050" dirty="0">
              <a:solidFill>
                <a:schemeClr val="dk1"/>
              </a:solidFill>
              <a:latin typeface="Calibri"/>
              <a:cs typeface="Calibri"/>
            </a:endParaRPr>
          </a:p>
          <a:p>
            <a:r>
              <a:rPr lang="pt-PT" sz="1050" dirty="0"/>
              <a:t>Nota: As amostras para os dois testes, TDR de antigénio e TAAN, devem ser colhidas ao mesmo tempo ou com dois dias de separação entre eles</a:t>
            </a:r>
            <a:endParaRPr lang="pt-PT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0046FD-C00D-7EAD-720F-2D8D4B0F3998}"/>
              </a:ext>
            </a:extLst>
          </p:cNvPr>
          <p:cNvSpPr txBox="1"/>
          <p:nvPr/>
        </p:nvSpPr>
        <p:spPr>
          <a:xfrm>
            <a:off x="925947" y="4331854"/>
            <a:ext cx="894310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230" name="Google Shape;23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0"/>
            <a:ext cx="1981364" cy="155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03175" y="4572755"/>
            <a:ext cx="1788826" cy="191780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2"/>
          <p:cNvSpPr/>
          <p:nvPr/>
        </p:nvSpPr>
        <p:spPr>
          <a:xfrm>
            <a:off x="0" y="0"/>
            <a:ext cx="12192000" cy="6858000"/>
          </a:xfrm>
          <a:prstGeom prst="flowChartInputOutput">
            <a:avLst/>
          </a:prstGeom>
          <a:solidFill>
            <a:schemeClr val="accent1"/>
          </a:solidFill>
          <a:ln w="12700" cap="flat" cmpd="sng">
            <a:solidFill>
              <a:srgbClr val="0062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2"/>
          <p:cNvSpPr txBox="1"/>
          <p:nvPr/>
        </p:nvSpPr>
        <p:spPr>
          <a:xfrm>
            <a:off x="2858589" y="303656"/>
            <a:ext cx="4674326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pt-PT" sz="4400" dirty="0">
                <a:solidFill>
                  <a:schemeClr val="lt1"/>
                </a:solidFill>
                <a:sym typeface="Arial"/>
              </a:rPr>
              <a:t>Principais pontos</a:t>
            </a:r>
            <a:endParaRPr lang="pt-PT" dirty="0"/>
          </a:p>
        </p:txBody>
      </p:sp>
      <p:sp>
        <p:nvSpPr>
          <p:cNvPr id="234" name="Google Shape;234;p12"/>
          <p:cNvSpPr txBox="1"/>
          <p:nvPr/>
        </p:nvSpPr>
        <p:spPr>
          <a:xfrm>
            <a:off x="1906389" y="1983763"/>
            <a:ext cx="8494676" cy="4003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Os TDR para o SARS-CoV-2 devem cumprir os critérios mínimos de desempenho de sensibilidade</a:t>
            </a:r>
            <a:r>
              <a:rPr lang="pt-PT" sz="2000" dirty="0">
                <a:solidFill>
                  <a:schemeClr val="lt1"/>
                </a:solidFill>
              </a:rPr>
              <a:t> ≥80% e especificidade ≥97%, </a:t>
            </a:r>
            <a:r>
              <a:rPr lang="pt-PT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 comparação com um TAAN aprovado.</a:t>
            </a:r>
            <a:endParaRPr lang="pt-PT" sz="2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 populações-alvo dos TDR-Ag incluem indivíduos sintomáticos que correspondam à definição de casos suspeitos de COVID</a:t>
            </a:r>
            <a:r>
              <a:rPr lang="pt-PT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-19, </a:t>
            </a:r>
            <a:r>
              <a:rPr lang="pt-PT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indivíduos assintomáticos em alto risco de COVID-19 e casos suspeitos de COVID-19 em investigações sobre os surtos.</a:t>
            </a:r>
            <a:endParaRPr lang="pt-PT" sz="2000" dirty="0">
              <a:solidFill>
                <a:schemeClr val="lt1"/>
              </a:solidFill>
              <a:latin typeface="Arial"/>
              <a:ea typeface="Arial"/>
              <a:cs typeface="Arial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desempenho de um TDR-Ag é determinado pela sensibilidade e especificidade do teste para detetar uma infeção por SARS-CoV-2 em comparação com um padrão de referência TAAN.​</a:t>
            </a:r>
            <a:endParaRPr lang="pt-PT" sz="2000" dirty="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5" name="Google Shape;235;p12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t-PT" sz="1000" dirty="0">
                <a:solidFill>
                  <a:schemeClr val="bg1"/>
                </a:solidFill>
              </a:rPr>
              <a:t>Workshop de Formação sobre os Testes de Diagnóstico Rápido de Antigénio para o SARS-CoV-2 – v3.0 | Estratégias de testagem para o SARS-CoV-2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83CA1-233E-8D49-BDD4-DEF8A2E61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 dirty="0"/>
              <a:t>Isenção de responsabilidade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7F04C-11D0-9943-B5EC-CFFD376A7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11765"/>
            <a:ext cx="10515600" cy="4440760"/>
          </a:xfrm>
        </p:spPr>
        <p:txBody>
          <a:bodyPr rtlCol="0">
            <a:normAutofit fontScale="85000" lnSpcReduction="20000"/>
          </a:bodyPr>
          <a:lstStyle/>
          <a:p>
            <a:pPr marL="0" indent="0" rtl="0">
              <a:buNone/>
              <a:defRPr/>
            </a:pPr>
            <a:r>
              <a:rPr lang="pt" b="1" dirty="0"/>
              <a:t>Plataforma da OMS de Aprendizagem sobre Segurança Sanitária - Material de Formação</a:t>
            </a:r>
            <a:endParaRPr lang="en-US" dirty="0"/>
          </a:p>
          <a:p>
            <a:pPr rtl="0">
              <a:defRPr/>
            </a:pPr>
            <a:endParaRPr lang="en-US" dirty="0"/>
          </a:p>
          <a:p>
            <a:pPr marL="0" indent="0" rtl="0">
              <a:buNone/>
              <a:defRPr/>
            </a:pPr>
            <a:r>
              <a:rPr lang="pt" dirty="0"/>
              <a:t>Este material de formação da OMS está protegido por direitos de autor da Organização Mundial da Saúde (OMS) 2022. Todos os direitos reservados.</a:t>
            </a:r>
          </a:p>
          <a:p>
            <a:pPr marL="0" indent="0" rtl="0">
              <a:buNone/>
              <a:defRPr/>
            </a:pPr>
            <a:endParaRPr lang="en-US" dirty="0"/>
          </a:p>
          <a:p>
            <a:pPr marL="0" indent="0" rtl="0">
              <a:buNone/>
              <a:defRPr/>
            </a:pPr>
            <a:r>
              <a:rPr lang="pt" dirty="0"/>
              <a:t>A utilização deste material está sujeita aos </a:t>
            </a:r>
            <a:r>
              <a:rPr lang="pt" u="sng" dirty="0">
                <a:hlinkClick r:id="rId2"/>
              </a:rPr>
              <a:t>«Termos de Utilização da Plataforma da OMS de Aprendizagem sobre Segurança Sanitária, Material de Formação»,</a:t>
            </a:r>
            <a:r>
              <a:rPr lang="pt" dirty="0"/>
              <a:t> que aceitou quando o descarregou e que está disponível na Plataforma de Aprendizagem sobre Segurança Sanitária em: </a:t>
            </a:r>
            <a:r>
              <a:rPr lang="pt" u="sng" dirty="0">
                <a:hlinkClick r:id="rId3"/>
              </a:rPr>
              <a:t>https://extranet.who.int/hslp</a:t>
            </a:r>
            <a:r>
              <a:rPr lang="pt" dirty="0"/>
              <a:t>.  </a:t>
            </a:r>
          </a:p>
          <a:p>
            <a:pPr marL="0" indent="0" rtl="0">
              <a:buNone/>
              <a:defRPr/>
            </a:pPr>
            <a:r>
              <a:rPr lang="pt" dirty="0"/>
              <a:t> </a:t>
            </a:r>
          </a:p>
          <a:p>
            <a:pPr marL="0" indent="0" rtl="0">
              <a:buNone/>
              <a:defRPr/>
            </a:pPr>
            <a:r>
              <a:rPr lang="pt" dirty="0"/>
              <a:t>Se adaptar, modificar, traduzir ou reformular o conteúdo destes material, tal não implicará que a OMS esteja de algum modo afiliada a essas alterações e o nome ou o emblema da OMS não será usado nesse material modificado.  </a:t>
            </a:r>
          </a:p>
          <a:p>
            <a:pPr rtl="0">
              <a:defRPr/>
            </a:pPr>
            <a:endParaRPr lang="en-US" dirty="0"/>
          </a:p>
          <a:p>
            <a:pPr marL="0" indent="0" rtl="0">
              <a:buNone/>
              <a:defRPr/>
            </a:pPr>
            <a:r>
              <a:rPr lang="pt" dirty="0"/>
              <a:t>Além disso, é favor informar a OMS sobre quaisquer modificações deste material que seja usado publicamente, para efeitos de conservação de registos e desenvolvimento continuado, através do email </a:t>
            </a:r>
            <a:r>
              <a:rPr lang="pt" u="sng" dirty="0">
                <a:hlinkClick r:id="rId4"/>
              </a:rPr>
              <a:t>hrhrt@who.int</a:t>
            </a:r>
            <a:r>
              <a:rPr lang="pt" dirty="0"/>
              <a:t>. </a:t>
            </a:r>
          </a:p>
          <a:p>
            <a:pPr rtl="0"/>
            <a:endParaRPr lang="en-US" dirty="0"/>
          </a:p>
          <a:p>
            <a:pPr rtl="0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AE5F5-7331-9C4C-BA54-BE91D7A8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D34DE6-22C6-0E40-B20E-F2D718CBADB2}" type="slidenum">
              <a:rPr lang="en-GB" smtClean="0"/>
              <a:pPr rtl="0"/>
              <a:t>2</a:t>
            </a:fld>
            <a:endParaRPr lang="en-GB" sz="1000" dirty="0"/>
          </a:p>
        </p:txBody>
      </p:sp>
      <p:sp>
        <p:nvSpPr>
          <p:cNvPr id="4" name="Google Shape;104;p2">
            <a:extLst>
              <a:ext uri="{FF2B5EF4-FFF2-40B4-BE49-F238E27FC236}">
                <a16:creationId xmlns:a16="http://schemas.microsoft.com/office/drawing/2014/main" id="{7C4125C3-F3E5-0E67-FF80-7A5EE9FF2E6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9351682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PT" dirty="0"/>
              <a:t>Workshop de Formação sobre os Testes de Diagnóstico Rápido de Antigénio para o SARS-CoV-2 – v3.0 | Estratégias de testagem para o SARS-CoV-2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984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C16B9F-E4DF-0B4D-8F6D-CDAE169A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"/>
              <a:t>Dúvidas?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B6F39-695C-004B-B1C1-C240CDD05D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 rtlCol="0"/>
          <a:lstStyle/>
          <a:p>
            <a:pPr rtl="0"/>
            <a:fld id="{8B709DE2-93F8-7E45-91D0-E19ACC3ADA4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7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pt-PT" dirty="0"/>
              <a:t>Objetivos da aprendizagem</a:t>
            </a:r>
          </a:p>
        </p:txBody>
      </p:sp>
      <p:sp>
        <p:nvSpPr>
          <p:cNvPr id="102" name="Google Shape;102;p2"/>
          <p:cNvSpPr txBox="1">
            <a:spLocks noGrp="1"/>
          </p:cNvSpPr>
          <p:nvPr>
            <p:ph type="body" idx="1"/>
          </p:nvPr>
        </p:nvSpPr>
        <p:spPr>
          <a:xfrm>
            <a:off x="838200" y="1736203"/>
            <a:ext cx="10515600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t-PT" dirty="0"/>
              <a:t>No final deste módulo, o formando deverá ser capaz de: </a:t>
            </a:r>
          </a:p>
          <a:p>
            <a:pPr marL="228600" indent="-228600"/>
            <a:r>
              <a:rPr lang="pt-PT" dirty="0"/>
              <a:t>Compreender como a sensibilidade e a especificidade impactam o desempenho dos TDR de antigénio para o SARS-CoV-2 em diferentes contextos;</a:t>
            </a:r>
          </a:p>
          <a:p>
            <a:pPr marL="2286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pt-PT" dirty="0"/>
              <a:t>Explicar as principais recomendações para utilização dos TDR de antigénio para o SARS-CoV-2;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pt-PT" dirty="0"/>
              <a:t>Descrever os fatores que afetam o desempenho dos testes.</a:t>
            </a:r>
          </a:p>
          <a:p>
            <a:pPr marL="0" indent="0">
              <a:buNone/>
            </a:pPr>
            <a:endParaRPr dirty="0"/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dirty="0"/>
          </a:p>
        </p:txBody>
      </p:sp>
      <p:sp>
        <p:nvSpPr>
          <p:cNvPr id="103" name="Google Shape;103;p2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sz="1000"/>
          </a:p>
        </p:txBody>
      </p:sp>
      <p:sp>
        <p:nvSpPr>
          <p:cNvPr id="104" name="Google Shape;104;p2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9351682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PT" dirty="0"/>
              <a:t>Workshop de Formação sobre os Testes de Diagnóstico Rápido de Antigénio para o SARS-CoV-2 – v3.0 | Estratégias de testagem para o SARS-CoV-2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pt-PT" dirty="0"/>
              <a:t>Orientações gerais</a:t>
            </a:r>
          </a:p>
        </p:txBody>
      </p:sp>
      <p:sp>
        <p:nvSpPr>
          <p:cNvPr id="110" name="Google Shape;110;p3"/>
          <p:cNvSpPr txBox="1">
            <a:spLocks noGrp="1"/>
          </p:cNvSpPr>
          <p:nvPr>
            <p:ph type="body" idx="1"/>
          </p:nvPr>
        </p:nvSpPr>
        <p:spPr>
          <a:xfrm>
            <a:off x="838200" y="1736203"/>
            <a:ext cx="10515600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sz="1000"/>
          </a:p>
        </p:txBody>
      </p:sp>
      <p:sp>
        <p:nvSpPr>
          <p:cNvPr id="113" name="Google Shape;113;p3"/>
          <p:cNvSpPr txBox="1"/>
          <p:nvPr/>
        </p:nvSpPr>
        <p:spPr>
          <a:xfrm>
            <a:off x="838199" y="1643997"/>
            <a:ext cx="6342777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b="0" i="0" u="none" strike="noStrike" cap="none" dirty="0">
                <a:solidFill>
                  <a:schemeClr val="dk1"/>
                </a:solidFill>
                <a:sym typeface="Arial"/>
              </a:rPr>
              <a:t>A OMS emitiu orientações provisórias sobre a utilização dos TDR-Ag para o SARS-CoV-2 :</a:t>
            </a:r>
            <a:endParaRPr lang="pt-PT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2000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18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114" name="Google Shape;114;p3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9934388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PT" dirty="0"/>
              <a:t>Workshop de Formação sobre os Testes de Diagnóstico Rápido de Antigénio para o SARS-CoV-2 – v3.0 | Estratégias de testagem para o SARS-CoV-2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EC6804-C3CC-4B77-8E16-8949474FBC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50" t="20000" r="22132" b="26797"/>
          <a:stretch/>
        </p:blipFill>
        <p:spPr>
          <a:xfrm>
            <a:off x="7290547" y="1245405"/>
            <a:ext cx="3953682" cy="20898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E307CD-33C7-46A7-95EE-BF49D1D83478}"/>
              </a:ext>
            </a:extLst>
          </p:cNvPr>
          <p:cNvSpPr txBox="1"/>
          <p:nvPr/>
        </p:nvSpPr>
        <p:spPr>
          <a:xfrm>
            <a:off x="838198" y="2707492"/>
            <a:ext cx="606462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dirty="0"/>
              <a:t>Detecção de antigénios no diagnóstico da infeção por SARS-CoV-2. Orientações provisórias – 6 de Outubro de  2021. Genebra. Organização Mundial da Saúde. https://www.who.int/publications/i/item/antigen-detection-in-the-diagnosis-of-sars-cov-2infection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dirty="0"/>
              <a:t>Utilização dos testes de diagnóstico rápido de antigénio do SARS-CoV-2 para auto-testagem da COVID-19. Orientações provisórias - 9 de Março de 2022. Genebra. Organização Mundial da Saúde. https://www.who.int/publications/i/item/WHO-2019-nCoV-Ag-RDTs-Self_testing-2022.1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71E5AF-2B83-4D90-9E7E-1201687DEC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0547" y="3811041"/>
            <a:ext cx="3953682" cy="180155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pt-PT" dirty="0"/>
              <a:t>Características dos testes de diagnóstico</a:t>
            </a:r>
          </a:p>
        </p:txBody>
      </p:sp>
      <p:sp>
        <p:nvSpPr>
          <p:cNvPr id="162" name="Google Shape;162;p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sz="1000"/>
          </a:p>
        </p:txBody>
      </p:sp>
      <p:sp>
        <p:nvSpPr>
          <p:cNvPr id="165" name="Google Shape;165;p5"/>
          <p:cNvSpPr txBox="1">
            <a:spLocks noGrp="1"/>
          </p:cNvSpPr>
          <p:nvPr>
            <p:ph type="ftr" idx="11"/>
          </p:nvPr>
        </p:nvSpPr>
        <p:spPr>
          <a:xfrm>
            <a:off x="444500" y="6356350"/>
            <a:ext cx="93853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PT" dirty="0"/>
              <a:t>Workshop de Formação sobre os Testes de Diagnóstico Rápido de Antigénio para o SARS-CoV-2 – v3.0 | Estratégias de testagem para o SARS-CoV-2</a:t>
            </a:r>
          </a:p>
        </p:txBody>
      </p:sp>
      <p:sp>
        <p:nvSpPr>
          <p:cNvPr id="8" name="Google Shape;169;p8">
            <a:extLst>
              <a:ext uri="{FF2B5EF4-FFF2-40B4-BE49-F238E27FC236}">
                <a16:creationId xmlns:a16="http://schemas.microsoft.com/office/drawing/2014/main" id="{2A2E0238-C3C0-4FAF-B7D6-3154A105DFDC}"/>
              </a:ext>
            </a:extLst>
          </p:cNvPr>
          <p:cNvSpPr txBox="1"/>
          <p:nvPr/>
        </p:nvSpPr>
        <p:spPr>
          <a:xfrm>
            <a:off x="196849" y="5443423"/>
            <a:ext cx="1152525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fr-CH" sz="1000" dirty="0">
                <a:solidFill>
                  <a:srgbClr val="2E2D2D"/>
                </a:solidFill>
                <a:latin typeface="Arial"/>
                <a:ea typeface="Arial"/>
                <a:cs typeface="Arial"/>
                <a:sym typeface="Arial"/>
              </a:rPr>
              <a:t>Nota: Mais informações acerca da interpretação dos </a:t>
            </a:r>
            <a:r>
              <a:rPr lang="fr-CH" sz="1000" dirty="0">
                <a:solidFill>
                  <a:schemeClr val="dk1"/>
                </a:solidFill>
              </a:rPr>
              <a:t>TDR-Ag</a:t>
            </a:r>
            <a:r>
              <a:rPr lang="fr-CH" sz="1000" dirty="0">
                <a:solidFill>
                  <a:srgbClr val="2E2D2D"/>
                </a:solidFill>
                <a:latin typeface="Arial"/>
                <a:ea typeface="Arial"/>
                <a:cs typeface="Arial"/>
                <a:sym typeface="Arial"/>
              </a:rPr>
              <a:t> para o SARS-CoV-2 e definições de sensibilidade, especificidade, PPV e PPN podem ser encontradas na secção 5 de</a:t>
            </a:r>
            <a:r>
              <a:rPr lang="fr-CH" sz="1000" b="0" i="0" u="none" strike="noStrike" dirty="0">
                <a:solidFill>
                  <a:srgbClr val="2E2D2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H" sz="1000" b="1" i="0" u="sng" strike="noStrike" dirty="0">
                <a:solidFill>
                  <a:srgbClr val="2E2D2D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Testes de diagnóstico rápido de antigénio da OMS para o SARS-CoV-2 : guia de implementação</a:t>
            </a:r>
            <a:endParaRPr sz="1000" b="1" i="0" u="none" strike="noStrike" dirty="0">
              <a:solidFill>
                <a:srgbClr val="2E2D2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000" u="none" strike="noStrike" dirty="0">
                <a:solidFill>
                  <a:srgbClr val="2E2D2D"/>
                </a:solidFill>
                <a:latin typeface="Arial"/>
                <a:ea typeface="Arial"/>
                <a:cs typeface="Arial"/>
                <a:sym typeface="Arial"/>
              </a:rPr>
              <a:t>Outras informações sobre o modo como os valores preditivos positivos e negativos podem afetar a interpretação dos resultados dos testes TDR-Ag podem ser encontradas na secção de anexos</a:t>
            </a:r>
            <a:r>
              <a:rPr lang="fr-CH" sz="1000" dirty="0">
                <a:solidFill>
                  <a:srgbClr val="2E2D2D"/>
                </a:solidFill>
                <a:latin typeface="Arial"/>
                <a:ea typeface="Arial"/>
                <a:cs typeface="Arial"/>
                <a:sym typeface="Arial"/>
              </a:rPr>
              <a:t> da deteção de antigénios </a:t>
            </a:r>
            <a:r>
              <a:rPr lang="fr-CH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diagnóstico da infeção por </a:t>
            </a:r>
            <a:r>
              <a:rPr lang="fr-CH" sz="100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SARS-CoV-2</a:t>
            </a:r>
            <a:r>
              <a:rPr lang="fr-CH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Orientações provisórias - 6 de Outubro de 2021. Genebra. Organização Mundial da Saúde. </a:t>
            </a:r>
            <a:r>
              <a:rPr lang="fr-CH" sz="100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</a:t>
            </a:r>
            <a:r>
              <a:rPr lang="fr-CH" sz="1000" u="sng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fr-CH" sz="100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int/publications/i/item/antigen-detection-in-the-diagnosis-of-sars-cov-2infection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u="none" strike="noStrike" dirty="0">
              <a:solidFill>
                <a:srgbClr val="2E2D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70;p8">
            <a:extLst>
              <a:ext uri="{FF2B5EF4-FFF2-40B4-BE49-F238E27FC236}">
                <a16:creationId xmlns:a16="http://schemas.microsoft.com/office/drawing/2014/main" id="{8DA24A88-BB8E-4EDD-8539-08321442BEEC}"/>
              </a:ext>
            </a:extLst>
          </p:cNvPr>
          <p:cNvSpPr/>
          <p:nvPr/>
        </p:nvSpPr>
        <p:spPr>
          <a:xfrm>
            <a:off x="456907" y="1781475"/>
            <a:ext cx="10896892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1" indent="-342900">
              <a:buClr>
                <a:srgbClr val="0070C0"/>
              </a:buClr>
              <a:buSzPts val="2400"/>
              <a:buFont typeface="Arial" panose="020B0604020202020204" pitchFamily="34" charset="0"/>
              <a:buChar char="•"/>
            </a:pPr>
            <a:r>
              <a:rPr lang="fr-CH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Sensibilidade refere-se à percentagem de pessoas infetadas por SARS-CoV-2 que estão atualmente corretamente</a:t>
            </a:r>
            <a:r>
              <a:rPr lang="fr-CH" sz="20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fr-CH" sz="2000" dirty="0">
                <a:solidFill>
                  <a:schemeClr val="dk1"/>
                </a:solidFill>
              </a:rPr>
              <a:t> identificadas como tendo infeção por </a:t>
            </a:r>
            <a:r>
              <a:rPr lang="fr-CH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SARS-CoV-2.</a:t>
            </a:r>
            <a:endParaRPr sz="2000" dirty="0">
              <a:solidFill>
                <a:schemeClr val="dk1"/>
              </a:solidFill>
            </a:endParaRPr>
          </a:p>
          <a:p>
            <a:pPr marL="342900" lvl="1" indent="-342900">
              <a:buClr>
                <a:srgbClr val="0070C0"/>
              </a:buClr>
              <a:buSzPts val="2400"/>
              <a:buFont typeface="Arial" panose="020B0604020202020204" pitchFamily="34" charset="0"/>
              <a:buChar char="•"/>
            </a:pPr>
            <a:endParaRPr lang="fr-CH" sz="2000" dirty="0">
              <a:solidFill>
                <a:schemeClr val="dk1"/>
              </a:solidFill>
            </a:endParaRPr>
          </a:p>
          <a:p>
            <a:pPr marL="1257300" lvl="5" indent="-342900">
              <a:buClr>
                <a:srgbClr val="0070C0"/>
              </a:buClr>
              <a:buSzPts val="2400"/>
              <a:buFont typeface="Arial" panose="020B0604020202020204" pitchFamily="34" charset="0"/>
              <a:buChar char="•"/>
            </a:pPr>
            <a:r>
              <a:rPr lang="fr-CH" sz="2000" dirty="0">
                <a:solidFill>
                  <a:schemeClr val="dk1"/>
                </a:solidFill>
              </a:rPr>
              <a:t> </a:t>
            </a:r>
            <a:r>
              <a:rPr lang="fr-CH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Alta sensibilidade 	</a:t>
            </a:r>
            <a:r>
              <a:rPr lang="fr-CH" sz="2000" dirty="0">
                <a:solidFill>
                  <a:schemeClr val="dk1"/>
                </a:solidFill>
              </a:rPr>
              <a:t>                   </a:t>
            </a:r>
            <a:r>
              <a:rPr lang="fr-CH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poucos resultados falsos negativos</a:t>
            </a:r>
            <a:endParaRPr sz="2000" dirty="0">
              <a:solidFill>
                <a:schemeClr val="dk1"/>
              </a:solidFill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1" indent="-342900">
              <a:buClr>
                <a:srgbClr val="0070C0"/>
              </a:buClr>
              <a:buSzPts val="2400"/>
              <a:buFont typeface="Arial" panose="020B0604020202020204" pitchFamily="34" charset="0"/>
              <a:buChar char="•"/>
            </a:pPr>
            <a:r>
              <a:rPr lang="fr-CH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Especificidade refere-se à percentagem de pessoas não infetadas que estão atualmente </a:t>
            </a:r>
            <a:r>
              <a:rPr lang="fr-CH" sz="2000" dirty="0">
                <a:solidFill>
                  <a:schemeClr val="dk1"/>
                </a:solidFill>
              </a:rPr>
              <a:t>corretamente</a:t>
            </a:r>
            <a:r>
              <a:rPr lang="fr-CH" sz="2000" baseline="30000" dirty="0">
                <a:solidFill>
                  <a:schemeClr val="dk1"/>
                </a:solidFill>
              </a:rPr>
              <a:t>1</a:t>
            </a:r>
            <a:r>
              <a:rPr lang="fr-CH" sz="2000" dirty="0">
                <a:solidFill>
                  <a:schemeClr val="dk1"/>
                </a:solidFill>
              </a:rPr>
              <a:t> identificadas como não tendo infeção por SARS-CoV-2.</a:t>
            </a:r>
            <a:endParaRPr sz="2000" dirty="0">
              <a:solidFill>
                <a:schemeClr val="dk1"/>
              </a:solidFill>
            </a:endParaRPr>
          </a:p>
          <a:p>
            <a:pPr marL="342900" lvl="1" indent="-342900">
              <a:buClr>
                <a:srgbClr val="0070C0"/>
              </a:buClr>
              <a:buSzPts val="2400"/>
              <a:buFont typeface="Arial" panose="020B0604020202020204" pitchFamily="34" charset="0"/>
              <a:buChar char="•"/>
            </a:pPr>
            <a:endParaRPr lang="fr-CH" sz="2000" dirty="0">
              <a:solidFill>
                <a:schemeClr val="dk1"/>
              </a:solidFill>
            </a:endParaRPr>
          </a:p>
          <a:p>
            <a:pPr marL="1257300" lvl="5" indent="-342900">
              <a:buClr>
                <a:srgbClr val="0070C0"/>
              </a:buClr>
              <a:buSzPts val="2400"/>
              <a:buFont typeface="Arial" panose="020B0604020202020204" pitchFamily="34" charset="0"/>
              <a:buChar char="•"/>
            </a:pPr>
            <a:r>
              <a:rPr lang="fr-CH" sz="2000" dirty="0">
                <a:solidFill>
                  <a:schemeClr val="dk1"/>
                </a:solidFill>
              </a:rPr>
              <a:t> </a:t>
            </a:r>
            <a:r>
              <a:rPr lang="fr-CH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Alta especificidade</a:t>
            </a:r>
            <a:r>
              <a:rPr lang="fr-CH" sz="2000" dirty="0">
                <a:solidFill>
                  <a:schemeClr val="dk1"/>
                </a:solidFill>
              </a:rPr>
              <a:t>              	   </a:t>
            </a:r>
            <a:r>
              <a:rPr lang="fr-CH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poucos resultados falsos positivos </a:t>
            </a:r>
            <a:r>
              <a:rPr lang="fr-CH" sz="2000" dirty="0">
                <a:solidFill>
                  <a:schemeClr val="dk1"/>
                </a:solidFill>
              </a:rPr>
              <a:t> </a:t>
            </a:r>
            <a:endParaRPr sz="2000" dirty="0"/>
          </a:p>
        </p:txBody>
      </p:sp>
      <p:sp>
        <p:nvSpPr>
          <p:cNvPr id="10" name="Google Shape;172;p8">
            <a:extLst>
              <a:ext uri="{FF2B5EF4-FFF2-40B4-BE49-F238E27FC236}">
                <a16:creationId xmlns:a16="http://schemas.microsoft.com/office/drawing/2014/main" id="{9B989A21-89DF-4BCB-B7C0-C76C51E3FD37}"/>
              </a:ext>
            </a:extLst>
          </p:cNvPr>
          <p:cNvSpPr txBox="1"/>
          <p:nvPr/>
        </p:nvSpPr>
        <p:spPr>
          <a:xfrm>
            <a:off x="196849" y="5187759"/>
            <a:ext cx="3523209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0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fr-CH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Neste caso, o método de referência usado é o TAAN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71;p8">
            <a:extLst>
              <a:ext uri="{FF2B5EF4-FFF2-40B4-BE49-F238E27FC236}">
                <a16:creationId xmlns:a16="http://schemas.microsoft.com/office/drawing/2014/main" id="{EE1C43A5-DD69-427E-8156-F9A21E0912BC}"/>
              </a:ext>
            </a:extLst>
          </p:cNvPr>
          <p:cNvSpPr/>
          <p:nvPr/>
        </p:nvSpPr>
        <p:spPr>
          <a:xfrm>
            <a:off x="3884411" y="2741137"/>
            <a:ext cx="1650711" cy="29699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71;p8">
            <a:extLst>
              <a:ext uri="{FF2B5EF4-FFF2-40B4-BE49-F238E27FC236}">
                <a16:creationId xmlns:a16="http://schemas.microsoft.com/office/drawing/2014/main" id="{7A745B3A-D3D4-4805-AADD-A0B004845F5F}"/>
              </a:ext>
            </a:extLst>
          </p:cNvPr>
          <p:cNvSpPr/>
          <p:nvPr/>
        </p:nvSpPr>
        <p:spPr>
          <a:xfrm>
            <a:off x="4072710" y="4302975"/>
            <a:ext cx="1650711" cy="29699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4975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pt-PT" dirty="0"/>
              <a:t>Prevalência da doença</a:t>
            </a:r>
            <a:br>
              <a:rPr lang="pt-PT" dirty="0"/>
            </a:br>
            <a:endParaRPr lang="pt-PT" dirty="0"/>
          </a:p>
        </p:txBody>
      </p:sp>
      <p:sp>
        <p:nvSpPr>
          <p:cNvPr id="162" name="Google Shape;162;p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sz="1000"/>
          </a:p>
        </p:txBody>
      </p:sp>
      <p:sp>
        <p:nvSpPr>
          <p:cNvPr id="165" name="Google Shape;165;p5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92075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PT" dirty="0"/>
              <a:t>Workshop de Formação sobre os Testes de Diagnóstico Rápido de Antigénio para o SARS-CoV-2 – v3.0 | Estratégias de testagem para o SARS-CoV-2</a:t>
            </a:r>
          </a:p>
        </p:txBody>
      </p:sp>
      <p:sp>
        <p:nvSpPr>
          <p:cNvPr id="8" name="Google Shape;183;p9">
            <a:extLst>
              <a:ext uri="{FF2B5EF4-FFF2-40B4-BE49-F238E27FC236}">
                <a16:creationId xmlns:a16="http://schemas.microsoft.com/office/drawing/2014/main" id="{0C5941FF-69AA-4093-B41B-94FCBF8DC6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4056" y="1408635"/>
            <a:ext cx="10957395" cy="1448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buClr>
                <a:srgbClr val="0070C0"/>
              </a:buClr>
              <a:buSzPts val="2800"/>
              <a:buFont typeface="Arial" panose="020B0604020202020204" pitchFamily="34" charset="0"/>
              <a:buChar char="•"/>
            </a:pPr>
            <a:r>
              <a:rPr lang="fr-CH" dirty="0">
                <a:solidFill>
                  <a:srgbClr val="2E2D2D"/>
                </a:solidFill>
                <a:latin typeface="Arial"/>
                <a:ea typeface="Arial"/>
                <a:cs typeface="Arial"/>
                <a:sym typeface="Arial"/>
              </a:rPr>
              <a:t>A prevalência da doença na comunidade que é testada afeta fortemente o valor preditivo do teste em termos de </a:t>
            </a:r>
            <a:r>
              <a:rPr lang="fr-CH" b="1" dirty="0">
                <a:solidFill>
                  <a:srgbClr val="2E2D2D"/>
                </a:solidFill>
                <a:latin typeface="Arial"/>
                <a:ea typeface="Arial"/>
                <a:cs typeface="Arial"/>
                <a:sym typeface="Arial"/>
              </a:rPr>
              <a:t>valor preditivo positivo (PPV)</a:t>
            </a:r>
            <a:r>
              <a:rPr lang="fr-CH" dirty="0">
                <a:solidFill>
                  <a:srgbClr val="2E2D2D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fr-CH" b="1" dirty="0">
                <a:solidFill>
                  <a:srgbClr val="2E2D2D"/>
                </a:solidFill>
                <a:latin typeface="Arial"/>
                <a:ea typeface="Arial"/>
                <a:cs typeface="Arial"/>
                <a:sym typeface="Arial"/>
              </a:rPr>
              <a:t>valor preditivo negativo (NPV</a:t>
            </a:r>
            <a:r>
              <a:rPr lang="fr-CH" b="1" dirty="0">
                <a:solidFill>
                  <a:srgbClr val="2E2D2D"/>
                </a:solidFill>
              </a:rPr>
              <a:t>)</a:t>
            </a:r>
            <a:r>
              <a:rPr lang="fr-CH" dirty="0">
                <a:solidFill>
                  <a:srgbClr val="2E2D2D"/>
                </a:solidFill>
              </a:rPr>
              <a:t>*. </a:t>
            </a:r>
            <a:endParaRPr lang="en-US" dirty="0"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Clr>
                <a:srgbClr val="0070C0"/>
              </a:buClr>
              <a:buSzPts val="2800"/>
              <a:buNone/>
            </a:pPr>
            <a:endParaRPr lang="fr-CH" dirty="0">
              <a:solidFill>
                <a:srgbClr val="2E2D2D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buClr>
                <a:srgbClr val="0070C0"/>
              </a:buClr>
              <a:buSzPts val="2800"/>
              <a:buFont typeface="Arial" panose="020B0604020202020204" pitchFamily="34" charset="0"/>
              <a:buChar char="•"/>
            </a:pPr>
            <a:r>
              <a:rPr lang="fr-CH" sz="2000" b="0" u="none" strike="noStrik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 prevalência afeta a possibilidade de observar o reultado correto</a:t>
            </a:r>
            <a:r>
              <a:rPr lang="fr-CH" sz="2000" dirty="0">
                <a:solidFill>
                  <a:schemeClr val="tx1"/>
                </a:solidFill>
              </a:rPr>
              <a:t>:</a:t>
            </a:r>
            <a:endParaRPr lang="en-US" sz="2000" dirty="0">
              <a:solidFill>
                <a:schemeClr val="tx1"/>
              </a:solidFill>
            </a:endParaRPr>
          </a:p>
          <a:p>
            <a:pPr marL="520700" indent="-342900">
              <a:lnSpc>
                <a:spcPct val="90000"/>
              </a:lnSpc>
              <a:buClr>
                <a:srgbClr val="0070C0"/>
              </a:buClr>
              <a:buSzPts val="2800"/>
              <a:buFont typeface="Arial" panose="020B0604020202020204" pitchFamily="34" charset="0"/>
              <a:buChar char="•"/>
            </a:pPr>
            <a:endParaRPr dirty="0">
              <a:solidFill>
                <a:srgbClr val="2E2D2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1">
              <a:lnSpc>
                <a:spcPct val="90000"/>
              </a:lnSpc>
              <a:buClr>
                <a:srgbClr val="0087BC"/>
              </a:buClr>
              <a:buSzPts val="2000"/>
              <a:buFont typeface="Wingdings" panose="020B0604020202020204" pitchFamily="34" charset="0"/>
              <a:buChar char="Ø"/>
            </a:pPr>
            <a:r>
              <a:rPr lang="fr-CH" sz="2000" dirty="0"/>
              <a:t>À medida que a prevalência diminui, o mesmo acontece com o  PPV, o que significa que a probabilidade de um resultado positivo ser um verdadeiro positivo é reduzida em contextos de baixa prevalência (risco de mais falsos positivos).</a:t>
            </a:r>
            <a:endParaRPr lang="en-US" sz="2000" dirty="0"/>
          </a:p>
          <a:p>
            <a:pPr marL="800100" lvl="1">
              <a:lnSpc>
                <a:spcPct val="90000"/>
              </a:lnSpc>
              <a:buClr>
                <a:srgbClr val="0087BC"/>
              </a:buClr>
              <a:buSzPts val="2000"/>
              <a:buFont typeface="Wingdings" panose="020B0604020202020204" pitchFamily="34" charset="0"/>
              <a:buChar char="Ø"/>
            </a:pPr>
            <a:endParaRPr lang="en-US" sz="2000" dirty="0"/>
          </a:p>
          <a:p>
            <a:pPr marL="800100" lvl="1">
              <a:lnSpc>
                <a:spcPct val="90000"/>
              </a:lnSpc>
              <a:buClr>
                <a:srgbClr val="0087BC"/>
              </a:buClr>
              <a:buSzPts val="2000"/>
              <a:buFont typeface="Wingdings" panose="020B0604020202020204" pitchFamily="34" charset="0"/>
              <a:buChar char="Ø"/>
            </a:pPr>
            <a:r>
              <a:rPr lang="fr-CH" sz="2000" dirty="0"/>
              <a:t>Em contextos de baixa prevalência, o NPV é alto e, por isso, existe uma probabilidade muito elevada de que os pacientes que testem negativo não tenham COVID-19.</a:t>
            </a:r>
          </a:p>
          <a:p>
            <a:pPr marL="800100" lvl="1">
              <a:lnSpc>
                <a:spcPct val="90000"/>
              </a:lnSpc>
              <a:buClr>
                <a:srgbClr val="0070C0"/>
              </a:buClr>
              <a:buSzPts val="2000"/>
              <a:buFont typeface="Arial" panose="020B0604020202020204" pitchFamily="34" charset="0"/>
              <a:buChar char="•"/>
            </a:pPr>
            <a:endParaRPr sz="2000" dirty="0">
              <a:solidFill>
                <a:srgbClr val="2E2D2D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EC601F-5FDC-2A5C-3A04-18C386D4F9D8}"/>
              </a:ext>
            </a:extLst>
          </p:cNvPr>
          <p:cNvSpPr txBox="1"/>
          <p:nvPr/>
        </p:nvSpPr>
        <p:spPr>
          <a:xfrm>
            <a:off x="385784" y="5653314"/>
            <a:ext cx="106759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H" dirty="0">
                <a:solidFill>
                  <a:srgbClr val="2E2D2D"/>
                </a:solidFill>
              </a:rPr>
              <a:t>*NPV é a probabilidade de que uma pessoa com um resultado de teste negativo não tenha verdadeiramente a doença</a:t>
            </a:r>
          </a:p>
          <a:p>
            <a:pPr algn="l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5402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>
            <a:spLocks noGrp="1"/>
          </p:cNvSpPr>
          <p:nvPr>
            <p:ph type="title"/>
          </p:nvPr>
        </p:nvSpPr>
        <p:spPr>
          <a:xfrm>
            <a:off x="666791" y="192485"/>
            <a:ext cx="1104617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pt-PT" dirty="0"/>
              <a:t>Quem pode ser detetado pelos TDR-Ag para o SARS-CoV-2?</a:t>
            </a:r>
            <a:r>
              <a:rPr lang="en-US" dirty="0"/>
              <a:t> </a:t>
            </a:r>
            <a:endParaRPr dirty="0"/>
          </a:p>
        </p:txBody>
      </p:sp>
      <p:sp>
        <p:nvSpPr>
          <p:cNvPr id="120" name="Google Shape;120;p4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sz="1000"/>
          </a:p>
        </p:txBody>
      </p:sp>
      <p:cxnSp>
        <p:nvCxnSpPr>
          <p:cNvPr id="121" name="Google Shape;121;p4"/>
          <p:cNvCxnSpPr/>
          <p:nvPr/>
        </p:nvCxnSpPr>
        <p:spPr>
          <a:xfrm>
            <a:off x="861386" y="5346472"/>
            <a:ext cx="9790044" cy="0"/>
          </a:xfrm>
          <a:prstGeom prst="straightConnector1">
            <a:avLst/>
          </a:prstGeom>
          <a:noFill/>
          <a:ln w="2857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2" name="Google Shape;122;p4"/>
          <p:cNvSpPr txBox="1"/>
          <p:nvPr/>
        </p:nvSpPr>
        <p:spPr>
          <a:xfrm>
            <a:off x="10379735" y="5389786"/>
            <a:ext cx="18089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Tempo (dias)</a:t>
            </a:r>
            <a:endParaRPr dirty="0"/>
          </a:p>
        </p:txBody>
      </p:sp>
      <p:sp>
        <p:nvSpPr>
          <p:cNvPr id="123" name="Google Shape;123;p4"/>
          <p:cNvSpPr/>
          <p:nvPr/>
        </p:nvSpPr>
        <p:spPr>
          <a:xfrm>
            <a:off x="1734706" y="1529407"/>
            <a:ext cx="7393060" cy="3603705"/>
          </a:xfrm>
          <a:custGeom>
            <a:avLst/>
            <a:gdLst/>
            <a:ahLst/>
            <a:cxnLst/>
            <a:rect l="l" t="t" r="r" b="b"/>
            <a:pathLst>
              <a:path w="7429475" h="3647019" extrusionOk="0">
                <a:moveTo>
                  <a:pt x="0" y="3593766"/>
                </a:moveTo>
                <a:cubicBezTo>
                  <a:pt x="300658" y="2241216"/>
                  <a:pt x="601317" y="888666"/>
                  <a:pt x="874643" y="333731"/>
                </a:cubicBezTo>
                <a:cubicBezTo>
                  <a:pt x="1147969" y="-221204"/>
                  <a:pt x="1268895" y="32244"/>
                  <a:pt x="1639956" y="264157"/>
                </a:cubicBezTo>
                <a:cubicBezTo>
                  <a:pt x="2011017" y="496070"/>
                  <a:pt x="2554356" y="1312735"/>
                  <a:pt x="3101008" y="1725209"/>
                </a:cubicBezTo>
                <a:cubicBezTo>
                  <a:pt x="3647660" y="2137683"/>
                  <a:pt x="4222473" y="2427574"/>
                  <a:pt x="4919869" y="2739000"/>
                </a:cubicBezTo>
                <a:cubicBezTo>
                  <a:pt x="5617265" y="3050426"/>
                  <a:pt x="6944139" y="3469527"/>
                  <a:pt x="7285382" y="3593766"/>
                </a:cubicBezTo>
                <a:cubicBezTo>
                  <a:pt x="7626625" y="3718005"/>
                  <a:pt x="7296977" y="3601220"/>
                  <a:pt x="6967330" y="3484435"/>
                </a:cubicBezTo>
              </a:path>
            </a:pathLst>
          </a:custGeom>
          <a:solidFill>
            <a:schemeClr val="lt1"/>
          </a:solidFill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/>
          <p:nvPr/>
        </p:nvSpPr>
        <p:spPr>
          <a:xfrm rot="-5400000">
            <a:off x="2140951" y="5760089"/>
            <a:ext cx="225469" cy="13910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1309455" y="5913871"/>
            <a:ext cx="246244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dirty="0">
                <a:solidFill>
                  <a:srgbClr val="00B050"/>
                </a:solidFill>
                <a:sym typeface="Arial"/>
              </a:rPr>
              <a:t>Início  dos sintomas</a:t>
            </a:r>
            <a:endParaRPr lang="pt-PT" dirty="0"/>
          </a:p>
        </p:txBody>
      </p:sp>
      <p:sp>
        <p:nvSpPr>
          <p:cNvPr id="126" name="Google Shape;126;p4"/>
          <p:cNvSpPr txBox="1"/>
          <p:nvPr/>
        </p:nvSpPr>
        <p:spPr>
          <a:xfrm>
            <a:off x="3192120" y="5356823"/>
            <a:ext cx="2683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dirty="0"/>
          </a:p>
        </p:txBody>
      </p:sp>
      <p:sp>
        <p:nvSpPr>
          <p:cNvPr id="127" name="Google Shape;127;p4"/>
          <p:cNvSpPr txBox="1"/>
          <p:nvPr/>
        </p:nvSpPr>
        <p:spPr>
          <a:xfrm>
            <a:off x="2693501" y="5356823"/>
            <a:ext cx="2683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128" name="Google Shape;128;p4"/>
          <p:cNvSpPr txBox="1"/>
          <p:nvPr/>
        </p:nvSpPr>
        <p:spPr>
          <a:xfrm>
            <a:off x="2090519" y="5356823"/>
            <a:ext cx="2683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dirty="0"/>
          </a:p>
        </p:txBody>
      </p:sp>
      <p:sp>
        <p:nvSpPr>
          <p:cNvPr id="129" name="Google Shape;129;p4"/>
          <p:cNvSpPr txBox="1"/>
          <p:nvPr/>
        </p:nvSpPr>
        <p:spPr>
          <a:xfrm>
            <a:off x="1263957" y="5356823"/>
            <a:ext cx="4604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-2</a:t>
            </a:r>
            <a:endParaRPr dirty="0"/>
          </a:p>
        </p:txBody>
      </p:sp>
      <p:sp>
        <p:nvSpPr>
          <p:cNvPr id="130" name="Google Shape;130;p4"/>
          <p:cNvSpPr txBox="1"/>
          <p:nvPr/>
        </p:nvSpPr>
        <p:spPr>
          <a:xfrm>
            <a:off x="3732136" y="5356823"/>
            <a:ext cx="26835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8595677" y="5373392"/>
            <a:ext cx="59634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 dirty="0"/>
          </a:p>
        </p:txBody>
      </p:sp>
      <p:cxnSp>
        <p:nvCxnSpPr>
          <p:cNvPr id="132" name="Google Shape;132;p4"/>
          <p:cNvCxnSpPr/>
          <p:nvPr/>
        </p:nvCxnSpPr>
        <p:spPr>
          <a:xfrm>
            <a:off x="892767" y="2589176"/>
            <a:ext cx="7734292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3" name="Google Shape;133;p4"/>
          <p:cNvSpPr txBox="1"/>
          <p:nvPr/>
        </p:nvSpPr>
        <p:spPr>
          <a:xfrm>
            <a:off x="8849220" y="2349695"/>
            <a:ext cx="271548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dirty="0">
                <a:solidFill>
                  <a:srgbClr val="0070C0"/>
                </a:solidFill>
                <a:sym typeface="Arial"/>
              </a:rPr>
              <a:t>Corte de detecção dos TDR-Ag</a:t>
            </a:r>
            <a:endParaRPr lang="pt-PT" dirty="0"/>
          </a:p>
        </p:txBody>
      </p:sp>
      <p:sp>
        <p:nvSpPr>
          <p:cNvPr id="134" name="Google Shape;134;p4"/>
          <p:cNvSpPr txBox="1"/>
          <p:nvPr/>
        </p:nvSpPr>
        <p:spPr>
          <a:xfrm>
            <a:off x="8801072" y="4409742"/>
            <a:ext cx="304802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dirty="0">
                <a:solidFill>
                  <a:srgbClr val="7030A0"/>
                </a:solidFill>
                <a:sym typeface="Arial"/>
              </a:rPr>
              <a:t>Corte de detecção do PCR</a:t>
            </a:r>
            <a:endParaRPr lang="pt-PT" dirty="0"/>
          </a:p>
        </p:txBody>
      </p:sp>
      <p:cxnSp>
        <p:nvCxnSpPr>
          <p:cNvPr id="135" name="Google Shape;135;p4"/>
          <p:cNvCxnSpPr/>
          <p:nvPr/>
        </p:nvCxnSpPr>
        <p:spPr>
          <a:xfrm>
            <a:off x="922359" y="4592059"/>
            <a:ext cx="7734292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6" name="Google Shape;136;p4"/>
          <p:cNvSpPr txBox="1"/>
          <p:nvPr/>
        </p:nvSpPr>
        <p:spPr>
          <a:xfrm>
            <a:off x="203093" y="1455613"/>
            <a:ext cx="92268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dirty="0">
                <a:solidFill>
                  <a:schemeClr val="dk1"/>
                </a:solidFill>
                <a:sym typeface="Arial"/>
              </a:rPr>
              <a:t>Carga viral</a:t>
            </a:r>
            <a:endParaRPr lang="pt-PT" dirty="0"/>
          </a:p>
        </p:txBody>
      </p:sp>
      <p:sp>
        <p:nvSpPr>
          <p:cNvPr id="138" name="Google Shape;138;p4"/>
          <p:cNvSpPr txBox="1"/>
          <p:nvPr/>
        </p:nvSpPr>
        <p:spPr>
          <a:xfrm>
            <a:off x="3834943" y="1352853"/>
            <a:ext cx="253857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dirty="0">
                <a:solidFill>
                  <a:srgbClr val="0070C0"/>
                </a:solidFill>
                <a:sym typeface="Arial"/>
              </a:rPr>
              <a:t>Indivíduos mais contagiosos</a:t>
            </a:r>
            <a:endParaRPr lang="pt-PT" dirty="0"/>
          </a:p>
        </p:txBody>
      </p:sp>
      <p:cxnSp>
        <p:nvCxnSpPr>
          <p:cNvPr id="139" name="Google Shape;139;p4"/>
          <p:cNvCxnSpPr/>
          <p:nvPr/>
        </p:nvCxnSpPr>
        <p:spPr>
          <a:xfrm>
            <a:off x="919352" y="3159876"/>
            <a:ext cx="7734292" cy="0"/>
          </a:xfrm>
          <a:prstGeom prst="straightConnector1">
            <a:avLst/>
          </a:prstGeom>
          <a:noFill/>
          <a:ln w="9525" cap="flat" cmpd="sng">
            <a:solidFill>
              <a:srgbClr val="F4B08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0" name="Google Shape;140;p4"/>
          <p:cNvSpPr txBox="1"/>
          <p:nvPr/>
        </p:nvSpPr>
        <p:spPr>
          <a:xfrm>
            <a:off x="8826561" y="2976101"/>
            <a:ext cx="209993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dirty="0">
                <a:solidFill>
                  <a:schemeClr val="accent2"/>
                </a:solidFill>
                <a:sym typeface="Arial"/>
              </a:rPr>
              <a:t>Corte da cultura viral</a:t>
            </a:r>
            <a:endParaRPr lang="pt-PT" dirty="0"/>
          </a:p>
        </p:txBody>
      </p:sp>
      <p:sp>
        <p:nvSpPr>
          <p:cNvPr id="141" name="Google Shape;141;p4"/>
          <p:cNvSpPr txBox="1">
            <a:spLocks noGrp="1"/>
          </p:cNvSpPr>
          <p:nvPr>
            <p:ph type="ftr" idx="11"/>
          </p:nvPr>
        </p:nvSpPr>
        <p:spPr>
          <a:xfrm>
            <a:off x="660400" y="6356350"/>
            <a:ext cx="91948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PT" dirty="0"/>
              <a:t>Workshop de Formação sobre os Testes de Diagnóstico Rápido de Antigénio para o SARS-CoV-2 – v3.0 | Estratégias de testagem para o SARS-CoV-2</a:t>
            </a:r>
          </a:p>
        </p:txBody>
      </p:sp>
      <p:cxnSp>
        <p:nvCxnSpPr>
          <p:cNvPr id="142" name="Google Shape;142;p4"/>
          <p:cNvCxnSpPr/>
          <p:nvPr/>
        </p:nvCxnSpPr>
        <p:spPr>
          <a:xfrm flipH="1" flipV="1">
            <a:off x="888355" y="1201613"/>
            <a:ext cx="10161" cy="4155211"/>
          </a:xfrm>
          <a:prstGeom prst="straightConnector1">
            <a:avLst/>
          </a:prstGeom>
          <a:noFill/>
          <a:ln w="349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3" name="Google Shape;143;p4"/>
          <p:cNvCxnSpPr/>
          <p:nvPr/>
        </p:nvCxnSpPr>
        <p:spPr>
          <a:xfrm flipH="1">
            <a:off x="2481976" y="1744824"/>
            <a:ext cx="178830" cy="83117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" name="Google Shape;144;p4"/>
          <p:cNvCxnSpPr/>
          <p:nvPr/>
        </p:nvCxnSpPr>
        <p:spPr>
          <a:xfrm flipH="1">
            <a:off x="2603897" y="1742946"/>
            <a:ext cx="203104" cy="80419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5" name="Google Shape;145;p4"/>
          <p:cNvCxnSpPr/>
          <p:nvPr/>
        </p:nvCxnSpPr>
        <p:spPr>
          <a:xfrm flipH="1">
            <a:off x="2746136" y="1729608"/>
            <a:ext cx="223519" cy="85006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6" name="Google Shape;146;p4"/>
          <p:cNvCxnSpPr/>
          <p:nvPr/>
        </p:nvCxnSpPr>
        <p:spPr>
          <a:xfrm flipH="1">
            <a:off x="3030616" y="1930448"/>
            <a:ext cx="194052" cy="65246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7" name="Google Shape;147;p4"/>
          <p:cNvCxnSpPr/>
          <p:nvPr/>
        </p:nvCxnSpPr>
        <p:spPr>
          <a:xfrm flipH="1">
            <a:off x="3193176" y="1937189"/>
            <a:ext cx="183315" cy="65750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8" name="Google Shape;148;p4"/>
          <p:cNvCxnSpPr/>
          <p:nvPr/>
        </p:nvCxnSpPr>
        <p:spPr>
          <a:xfrm flipH="1">
            <a:off x="3345576" y="2116506"/>
            <a:ext cx="143589" cy="47494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9" name="Google Shape;149;p4"/>
          <p:cNvCxnSpPr/>
          <p:nvPr/>
        </p:nvCxnSpPr>
        <p:spPr>
          <a:xfrm flipH="1">
            <a:off x="3497976" y="2184063"/>
            <a:ext cx="142239" cy="38868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" name="Google Shape;150;p4"/>
          <p:cNvCxnSpPr/>
          <p:nvPr/>
        </p:nvCxnSpPr>
        <p:spPr>
          <a:xfrm flipH="1">
            <a:off x="3650376" y="2321391"/>
            <a:ext cx="62647" cy="25298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1" name="Google Shape;151;p4"/>
          <p:cNvCxnSpPr/>
          <p:nvPr/>
        </p:nvCxnSpPr>
        <p:spPr>
          <a:xfrm flipH="1">
            <a:off x="3772297" y="2400495"/>
            <a:ext cx="61439" cy="17550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4" name="Google Shape;154;p4"/>
          <p:cNvCxnSpPr>
            <a:cxnSpLocks/>
          </p:cNvCxnSpPr>
          <p:nvPr/>
        </p:nvCxnSpPr>
        <p:spPr>
          <a:xfrm flipH="1">
            <a:off x="2854104" y="1769861"/>
            <a:ext cx="268680" cy="82128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5" name="Google Shape;155;p4"/>
          <p:cNvSpPr/>
          <p:nvPr/>
        </p:nvSpPr>
        <p:spPr>
          <a:xfrm rot="8977541">
            <a:off x="3571594" y="1644914"/>
            <a:ext cx="235629" cy="23054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062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" name="Google Shape;151;p4">
            <a:extLst>
              <a:ext uri="{FF2B5EF4-FFF2-40B4-BE49-F238E27FC236}">
                <a16:creationId xmlns:a16="http://schemas.microsoft.com/office/drawing/2014/main" id="{66DB5A39-2382-3BA9-24F0-41F04C573F2C}"/>
              </a:ext>
            </a:extLst>
          </p:cNvPr>
          <p:cNvCxnSpPr>
            <a:cxnSpLocks/>
          </p:cNvCxnSpPr>
          <p:nvPr/>
        </p:nvCxnSpPr>
        <p:spPr>
          <a:xfrm flipH="1">
            <a:off x="3884056" y="2410654"/>
            <a:ext cx="61439" cy="17550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pt-PT" dirty="0"/>
              <a:t>Recomendações gerais sobre o uso dos TDR-Ag para o SARS-CoV-2 (1)</a:t>
            </a:r>
          </a:p>
        </p:txBody>
      </p:sp>
      <p:sp>
        <p:nvSpPr>
          <p:cNvPr id="161" name="Google Shape;161;p5"/>
          <p:cNvSpPr txBox="1">
            <a:spLocks noGrp="1"/>
          </p:cNvSpPr>
          <p:nvPr>
            <p:ph type="body" idx="1"/>
          </p:nvPr>
        </p:nvSpPr>
        <p:spPr>
          <a:xfrm>
            <a:off x="719958" y="1501808"/>
            <a:ext cx="11049876" cy="4086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</a:pPr>
            <a:r>
              <a:rPr lang="pt-PT" sz="1800" dirty="0"/>
              <a:t>Uma vez que os TDR-Ag para o SARS-CoV-2 são fáceis de fazer e apresentam resultados rapidamente, podem ajudar a expandir os testes e a diminuir os atrasos no diagnóstico passando a testagem para a testagem descentralizada.</a:t>
            </a:r>
          </a:p>
        </p:txBody>
      </p:sp>
      <p:sp>
        <p:nvSpPr>
          <p:cNvPr id="162" name="Google Shape;162;p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sz="1000"/>
          </a:p>
        </p:txBody>
      </p:sp>
      <p:sp>
        <p:nvSpPr>
          <p:cNvPr id="163" name="Google Shape;163;p5"/>
          <p:cNvSpPr txBox="1"/>
          <p:nvPr/>
        </p:nvSpPr>
        <p:spPr>
          <a:xfrm>
            <a:off x="838200" y="5586848"/>
            <a:ext cx="100031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Antigen-detection in the diagnosis of SARS-CoV-2 infection. Interim guidance- 6 October 2021. Geneva. World Health Organization. </a:t>
            </a:r>
            <a:r>
              <a:rPr lang="en-GB" sz="90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https://www.who.int/publications/i/item/antigen-detection-in-the-diagnosis-of-sars-cov-2infection</a:t>
            </a:r>
            <a:endParaRPr lang="en-GB"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900" baseline="30000" dirty="0">
                <a:solidFill>
                  <a:schemeClr val="dk1"/>
                </a:solidFill>
                <a:sym typeface="Arial"/>
              </a:rPr>
              <a:t>2</a:t>
            </a:r>
            <a:r>
              <a:rPr lang="pt-PT" sz="900" dirty="0">
                <a:solidFill>
                  <a:schemeClr val="dk1"/>
                </a:solidFill>
                <a:sym typeface="Arial"/>
              </a:rPr>
              <a:t> Sensibilidade refere-se à percentagem de pessoas infetadas pelo SARS-CoV-2 que estão atualmente corretamente identificadas como tendo infeção por SARS-CoV-2.</a:t>
            </a:r>
            <a:endParaRPr lang="pt-PT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900" baseline="30000" dirty="0">
                <a:solidFill>
                  <a:schemeClr val="dk1"/>
                </a:solidFill>
                <a:sym typeface="Arial"/>
              </a:rPr>
              <a:t>3</a:t>
            </a:r>
            <a:r>
              <a:rPr lang="pt-PT" sz="900" dirty="0">
                <a:solidFill>
                  <a:schemeClr val="dk1"/>
                </a:solidFill>
                <a:sym typeface="Arial"/>
              </a:rPr>
              <a:t> Especificidade refere-se à percentagem de pessoas não infetadas que estão atualmente corretamente identificadas como não tendo infeção por SARS-CoV-2</a:t>
            </a:r>
            <a:endParaRPr lang="pt-PT" dirty="0"/>
          </a:p>
        </p:txBody>
      </p:sp>
      <p:sp>
        <p:nvSpPr>
          <p:cNvPr id="164" name="Google Shape;164;p5"/>
          <p:cNvSpPr txBox="1"/>
          <p:nvPr/>
        </p:nvSpPr>
        <p:spPr>
          <a:xfrm>
            <a:off x="838200" y="2601054"/>
            <a:ext cx="53220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9AC9"/>
              </a:buClr>
              <a:buSzPts val="1800"/>
              <a:buFont typeface="Arial"/>
              <a:buChar char="•"/>
            </a:pPr>
            <a:r>
              <a:rPr lang="pt-PT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troca da simplicidade, a sensibilidade é menor do que as dos testes moleculares TAAN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 txBox="1">
            <a:spLocks noGrp="1"/>
          </p:cNvSpPr>
          <p:nvPr>
            <p:ph type="ftr" idx="11"/>
          </p:nvPr>
        </p:nvSpPr>
        <p:spPr>
          <a:xfrm>
            <a:off x="533400" y="6356350"/>
            <a:ext cx="92964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PT" dirty="0"/>
              <a:t>Workshop de Formação sobre os Testes de Diagnóstico Rápido de Antigénio para o SARS-CoV-2 – v3.0 | Estratégias de testagem para o SARS-CoV-2</a:t>
            </a:r>
          </a:p>
        </p:txBody>
      </p:sp>
      <p:grpSp>
        <p:nvGrpSpPr>
          <p:cNvPr id="166" name="Google Shape;166;p5"/>
          <p:cNvGrpSpPr/>
          <p:nvPr/>
        </p:nvGrpSpPr>
        <p:grpSpPr>
          <a:xfrm>
            <a:off x="2494471" y="3496318"/>
            <a:ext cx="3904389" cy="1591069"/>
            <a:chOff x="2780190" y="4034220"/>
            <a:chExt cx="4784835" cy="1591069"/>
          </a:xfrm>
        </p:grpSpPr>
        <p:sp>
          <p:nvSpPr>
            <p:cNvPr id="167" name="Google Shape;167;p5"/>
            <p:cNvSpPr/>
            <p:nvPr/>
          </p:nvSpPr>
          <p:spPr>
            <a:xfrm rot="5400000">
              <a:off x="4717145" y="2097265"/>
              <a:ext cx="910925" cy="4784835"/>
            </a:xfrm>
            <a:prstGeom prst="bentUpArrow">
              <a:avLst>
                <a:gd name="adj1" fmla="val 43461"/>
                <a:gd name="adj2" fmla="val 42176"/>
                <a:gd name="adj3" fmla="val 39616"/>
              </a:avLst>
            </a:prstGeom>
            <a:solidFill>
              <a:schemeClr val="accent1"/>
            </a:solidFill>
            <a:ln w="12700" cap="flat" cmpd="sng">
              <a:solidFill>
                <a:srgbClr val="00628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5"/>
            <p:cNvSpPr txBox="1"/>
            <p:nvPr/>
          </p:nvSpPr>
          <p:spPr>
            <a:xfrm>
              <a:off x="3487804" y="4855888"/>
              <a:ext cx="2608195" cy="769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100" b="1" dirty="0">
                  <a:solidFill>
                    <a:srgbClr val="009AC9"/>
                  </a:solidFill>
                </a:rPr>
                <a:t>Es</a:t>
              </a:r>
              <a:r>
                <a:rPr lang="pt-PT" sz="1100" b="1" dirty="0">
                  <a:solidFill>
                    <a:srgbClr val="009AC9"/>
                  </a:solidFill>
                  <a:sym typeface="Arial"/>
                </a:rPr>
                <a:t>tes casos poderiam não ser detetados, se apenas se realizasse um teste TDR-Ag para</a:t>
              </a:r>
              <a:r>
                <a:rPr lang="pt-PT" sz="1100" b="1" dirty="0">
                  <a:solidFill>
                    <a:srgbClr val="009AC9"/>
                  </a:solidFill>
                </a:rPr>
                <a:t> o </a:t>
              </a:r>
              <a:r>
                <a:rPr lang="pt-PT" sz="1100" b="1" dirty="0">
                  <a:solidFill>
                    <a:srgbClr val="009AC9"/>
                  </a:solidFill>
                  <a:sym typeface="Arial"/>
                </a:rPr>
                <a:t>SARS-CoV-2.   </a:t>
              </a:r>
              <a:endParaRPr lang="pt-PT" dirty="0"/>
            </a:p>
          </p:txBody>
        </p:sp>
      </p:grpSp>
      <p:pic>
        <p:nvPicPr>
          <p:cNvPr id="3" name="Picture 3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E91426B2-D393-2981-AEF8-36E9811E06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778" t="34868" r="12963" b="15460"/>
          <a:stretch/>
        </p:blipFill>
        <p:spPr>
          <a:xfrm>
            <a:off x="6604000" y="3063875"/>
            <a:ext cx="3799845" cy="17926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617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pt-PT" dirty="0"/>
              <a:t>Expectativas relativamente ao desempenho dos TDR-Ag para o SARS-CoV-2</a:t>
            </a:r>
          </a:p>
        </p:txBody>
      </p:sp>
      <p:sp>
        <p:nvSpPr>
          <p:cNvPr id="162" name="Google Shape;162;p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sz="1000"/>
          </a:p>
        </p:txBody>
      </p:sp>
      <p:sp>
        <p:nvSpPr>
          <p:cNvPr id="8" name="Google Shape;157;p7">
            <a:extLst>
              <a:ext uri="{FF2B5EF4-FFF2-40B4-BE49-F238E27FC236}">
                <a16:creationId xmlns:a16="http://schemas.microsoft.com/office/drawing/2014/main" id="{047898D3-DD4D-4E86-A8DB-3F4322ABAC65}"/>
              </a:ext>
            </a:extLst>
          </p:cNvPr>
          <p:cNvSpPr txBox="1">
            <a:spLocks/>
          </p:cNvSpPr>
          <p:nvPr/>
        </p:nvSpPr>
        <p:spPr>
          <a:xfrm>
            <a:off x="358196" y="1676275"/>
            <a:ext cx="6062745" cy="307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0"/>
              </a:spcBef>
              <a:buClr>
                <a:srgbClr val="0070C0"/>
              </a:buClr>
              <a:buSzPts val="2400"/>
              <a:buFont typeface="Arial" panose="020B0604020202020204" pitchFamily="34" charset="0"/>
              <a:buChar char="•"/>
            </a:pPr>
            <a:r>
              <a:rPr lang="pt-PT" dirty="0">
                <a:latin typeface="+mj-lt"/>
              </a:rPr>
              <a:t>Critérios mínimos de desempenho: sensibilidade </a:t>
            </a:r>
            <a:r>
              <a:rPr lang="pt-PT" dirty="0"/>
              <a:t>≥ 80%</a:t>
            </a:r>
            <a:r>
              <a:rPr lang="pt-PT" dirty="0">
                <a:latin typeface="+mj-lt"/>
              </a:rPr>
              <a:t> e especificidade</a:t>
            </a:r>
            <a:r>
              <a:rPr lang="pt-PT" dirty="0"/>
              <a:t>≥ 97% </a:t>
            </a:r>
            <a:r>
              <a:rPr lang="pt-PT" baseline="30000" dirty="0">
                <a:latin typeface="+mj-lt"/>
              </a:rPr>
              <a:t>1</a:t>
            </a:r>
            <a:endParaRPr lang="pt-PT" dirty="0">
              <a:latin typeface="+mj-lt"/>
            </a:endParaRPr>
          </a:p>
          <a:p>
            <a:pPr marL="342900" indent="-342900">
              <a:lnSpc>
                <a:spcPct val="90000"/>
              </a:lnSpc>
              <a:buClr>
                <a:srgbClr val="0070C0"/>
              </a:buClr>
              <a:buSzPts val="2400"/>
              <a:buFont typeface="Arial" panose="020B0604020202020204" pitchFamily="34" charset="0"/>
              <a:buChar char="•"/>
            </a:pPr>
            <a:r>
              <a:rPr lang="pt-PT" dirty="0">
                <a:latin typeface="+mj-lt"/>
              </a:rPr>
              <a:t>Há vários TDR-Ag para o SARS-CoV-2 </a:t>
            </a:r>
            <a:r>
              <a:rPr lang="pt-PT" dirty="0">
                <a:latin typeface="+mn-lt"/>
              </a:rPr>
              <a:t>que foram comercializados</a:t>
            </a:r>
            <a:r>
              <a:rPr lang="pt-PT" dirty="0">
                <a:latin typeface="+mj-lt"/>
              </a:rPr>
              <a:t>.</a:t>
            </a:r>
            <a:r>
              <a:rPr lang="pt-PT" baseline="30000" dirty="0">
                <a:latin typeface="+mj-lt"/>
              </a:rPr>
              <a:t>2, 3</a:t>
            </a:r>
            <a:endParaRPr lang="pt-PT" dirty="0">
              <a:latin typeface="+mj-lt"/>
            </a:endParaRPr>
          </a:p>
          <a:p>
            <a:pPr marL="342900" indent="-342900">
              <a:lnSpc>
                <a:spcPct val="90000"/>
              </a:lnSpc>
              <a:buClr>
                <a:srgbClr val="0070C0"/>
              </a:buClr>
              <a:buSzPts val="2400"/>
              <a:buFont typeface="Arial" panose="020B0604020202020204" pitchFamily="34" charset="0"/>
              <a:buChar char="•"/>
            </a:pPr>
            <a:r>
              <a:rPr lang="pt-PT" dirty="0">
                <a:latin typeface="+mj-lt"/>
              </a:rPr>
              <a:t>Existe uma grande variação no desempenho, conforme a população (</a:t>
            </a:r>
            <a:r>
              <a:rPr lang="pt-PT" b="1" dirty="0">
                <a:latin typeface="+mj-lt"/>
              </a:rPr>
              <a:t>assintomática </a:t>
            </a:r>
            <a:r>
              <a:rPr lang="pt-PT" dirty="0">
                <a:latin typeface="+mj-lt"/>
              </a:rPr>
              <a:t>vs.</a:t>
            </a:r>
            <a:r>
              <a:rPr lang="pt-PT" b="1" dirty="0">
                <a:latin typeface="+mj-lt"/>
              </a:rPr>
              <a:t> sintomática</a:t>
            </a:r>
            <a:r>
              <a:rPr lang="pt-PT" dirty="0">
                <a:latin typeface="+mj-lt"/>
              </a:rPr>
              <a:t>) testada e a marca dos TDR-Ag comercializados</a:t>
            </a:r>
            <a:r>
              <a:rPr lang="pt-PT" baseline="30000" dirty="0">
                <a:latin typeface="+mj-lt"/>
              </a:rPr>
              <a:t>4,5</a:t>
            </a:r>
            <a:r>
              <a:rPr lang="pt-PT" dirty="0">
                <a:latin typeface="+mj-lt"/>
              </a:rPr>
              <a:t>.</a:t>
            </a:r>
          </a:p>
          <a:p>
            <a:pPr marL="482600" indent="-342900">
              <a:lnSpc>
                <a:spcPct val="90000"/>
              </a:lnSpc>
              <a:buClr>
                <a:srgbClr val="0070C0"/>
              </a:buClr>
              <a:buSzPts val="2200"/>
              <a:buFont typeface="Arial" panose="020B0604020202020204" pitchFamily="34" charset="0"/>
              <a:buChar char="•"/>
            </a:pPr>
            <a:endParaRPr lang="en-GB" baseline="30000" dirty="0">
              <a:latin typeface="+mj-lt"/>
              <a:ea typeface="Calibri"/>
              <a:cs typeface="Calibri"/>
              <a:sym typeface="Calibri"/>
            </a:endParaRPr>
          </a:p>
          <a:p>
            <a:pPr marL="939800" lvl="1">
              <a:lnSpc>
                <a:spcPct val="90000"/>
              </a:lnSpc>
              <a:buClr>
                <a:srgbClr val="0070C0"/>
              </a:buClr>
              <a:buSzPts val="2200"/>
              <a:buFont typeface="Arial" panose="020B0604020202020204" pitchFamily="34" charset="0"/>
              <a:buChar char="•"/>
            </a:pPr>
            <a:endParaRPr lang="en-GB" sz="2000" i="1" dirty="0">
              <a:latin typeface="+mj-lt"/>
              <a:ea typeface="Calibri"/>
              <a:cs typeface="Calibri"/>
              <a:sym typeface="Calibri"/>
            </a:endParaRPr>
          </a:p>
          <a:p>
            <a:pPr marL="800100" lvl="1">
              <a:lnSpc>
                <a:spcPct val="90000"/>
              </a:lnSpc>
              <a:buClr>
                <a:srgbClr val="0070C0"/>
              </a:buClr>
              <a:buSzPts val="2200"/>
              <a:buFont typeface="Arial" panose="020B0604020202020204" pitchFamily="34" charset="0"/>
              <a:buChar char="•"/>
            </a:pPr>
            <a:endParaRPr lang="en-GB" sz="2000" dirty="0">
              <a:latin typeface="+mj-lt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90000"/>
              </a:lnSpc>
              <a:buClr>
                <a:srgbClr val="0070C0"/>
              </a:buClr>
              <a:buSzPts val="2200"/>
              <a:buFont typeface="Arial" panose="020B0604020202020204" pitchFamily="34" charset="0"/>
              <a:buChar char="•"/>
            </a:pPr>
            <a:endParaRPr lang="en-GB" dirty="0">
              <a:highlight>
                <a:srgbClr val="FFFF00"/>
              </a:highlight>
              <a:latin typeface="+mj-lt"/>
              <a:ea typeface="Calibri"/>
              <a:cs typeface="Calibri"/>
              <a:sym typeface="Calibri"/>
            </a:endParaRPr>
          </a:p>
          <a:p>
            <a:pPr marL="800100" lvl="1">
              <a:lnSpc>
                <a:spcPct val="90000"/>
              </a:lnSpc>
              <a:buClr>
                <a:srgbClr val="0070C0"/>
              </a:buClr>
              <a:buSzPts val="2200"/>
              <a:buFont typeface="Arial" panose="020B0604020202020204" pitchFamily="34" charset="0"/>
              <a:buChar char="•"/>
            </a:pPr>
            <a:endParaRPr lang="en-GB" dirty="0">
              <a:latin typeface="+mj-lt"/>
              <a:ea typeface="Calibri"/>
              <a:cs typeface="Calibri"/>
            </a:endParaRPr>
          </a:p>
        </p:txBody>
      </p:sp>
      <p:sp>
        <p:nvSpPr>
          <p:cNvPr id="9" name="Google Shape;158;p7">
            <a:extLst>
              <a:ext uri="{FF2B5EF4-FFF2-40B4-BE49-F238E27FC236}">
                <a16:creationId xmlns:a16="http://schemas.microsoft.com/office/drawing/2014/main" id="{BE7CB32B-C623-4A64-A257-186B1985A11A}"/>
              </a:ext>
            </a:extLst>
          </p:cNvPr>
          <p:cNvSpPr txBox="1"/>
          <p:nvPr/>
        </p:nvSpPr>
        <p:spPr>
          <a:xfrm>
            <a:off x="303578" y="5080016"/>
            <a:ext cx="11818119" cy="127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O método de referência usado é o TAAN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FIND SARS-CoV-2 diagnostic pipeline: </a:t>
            </a:r>
            <a:r>
              <a:rPr lang="fr-CH" sz="1100" i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https://www.finddx.org/covid-19/pipeline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Procedimento de Autorização da OMS para Utilização em Emergências  (EUL) : </a:t>
            </a:r>
            <a:r>
              <a:rPr lang="fr-CH" sz="11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https://extranet.who.int/pqweb/vitro-diagnostics/coronavirus-disease-covid-19-pandemic-%E2%80%94-emergency-use-listing-procedure-eul-open</a:t>
            </a:r>
            <a:endParaRPr sz="11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4 </a:t>
            </a:r>
            <a:r>
              <a:rPr lang="fr-CH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Dinnes</a:t>
            </a:r>
            <a:r>
              <a:rPr lang="fr-CH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 </a:t>
            </a:r>
            <a:r>
              <a:rPr lang="fr-CH" sz="11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al.</a:t>
            </a:r>
            <a:r>
              <a:rPr lang="fr-CH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(2021) </a:t>
            </a:r>
            <a:r>
              <a:rPr lang="fr-CH" sz="11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https://www.cochranelibrary.com/cdsr/doi/10.1002/14651858.CD013705.pub2/full#CD013705-sec-0008</a:t>
            </a:r>
            <a:r>
              <a:rPr lang="fr-CH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lang="fr-CH" sz="11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r>
              <a:rPr lang="fr-CH" sz="11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5 </a:t>
            </a:r>
            <a:r>
              <a:rPr lang="fr-CH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Sitoe</a:t>
            </a:r>
            <a:r>
              <a:rPr lang="fr-CH" sz="11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N </a:t>
            </a:r>
            <a:r>
              <a:rPr lang="fr-CH" sz="1100" i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et al</a:t>
            </a:r>
            <a:r>
              <a:rPr lang="fr-CH" sz="11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(2022) </a:t>
            </a:r>
            <a:r>
              <a:rPr lang="fr-CH" sz="1100" dirty="0">
                <a:ea typeface="Calibri"/>
                <a:hlinkClick r:id="rId7"/>
              </a:rPr>
              <a:t>https://www.mdpi.com/2075-4418/12/2/475/htm</a:t>
            </a:r>
            <a:endParaRPr lang="fr-CH" sz="11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endParaRPr lang="fr-CH" sz="1100" dirty="0">
              <a:ea typeface="Calibri"/>
            </a:endParaRPr>
          </a:p>
        </p:txBody>
      </p:sp>
      <p:graphicFrame>
        <p:nvGraphicFramePr>
          <p:cNvPr id="10" name="Google Shape;163;p7">
            <a:extLst>
              <a:ext uri="{FF2B5EF4-FFF2-40B4-BE49-F238E27FC236}">
                <a16:creationId xmlns:a16="http://schemas.microsoft.com/office/drawing/2014/main" id="{832BDDDE-1FFE-4C8F-A2B9-ABE4B8046D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176253"/>
              </p:ext>
            </p:extLst>
          </p:nvPr>
        </p:nvGraphicFramePr>
        <p:xfrm>
          <a:off x="6614100" y="1754302"/>
          <a:ext cx="5492350" cy="2384850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179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0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600" u="none" strike="noStrike" cap="none" dirty="0">
                          <a:sym typeface="Arial"/>
                        </a:rPr>
                        <a:t>População</a:t>
                      </a:r>
                      <a:endParaRPr sz="1600" dirty="0"/>
                    </a:p>
                  </a:txBody>
                  <a:tcPr marL="68575" marR="6857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600" u="none" strike="noStrike" cap="none" dirty="0">
                          <a:sym typeface="Arial"/>
                        </a:rPr>
                        <a:t>Sensibilidade (IC 95%)</a:t>
                      </a:r>
                      <a:endParaRPr sz="1600" dirty="0"/>
                    </a:p>
                  </a:txBody>
                  <a:tcPr marL="68575" marR="6857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600" u="none" strike="noStrike" cap="none" dirty="0">
                          <a:sym typeface="Arial"/>
                        </a:rPr>
                        <a:t>Espcificidade (IC95%)</a:t>
                      </a:r>
                      <a:endParaRPr sz="1600" dirty="0"/>
                    </a:p>
                  </a:txBody>
                  <a:tcPr marL="68575" marR="6857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7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600" u="none" strike="noStrike" cap="none" dirty="0">
                          <a:sym typeface="Arial"/>
                        </a:rPr>
                        <a:t>Sintomática</a:t>
                      </a:r>
                      <a:endParaRPr sz="1600" dirty="0"/>
                    </a:p>
                  </a:txBody>
                  <a:tcPr marL="68575" marR="6857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600" b="1" u="none" strike="noStrike" cap="none" dirty="0">
                          <a:sym typeface="Arial"/>
                        </a:rPr>
                        <a:t>75.1%  </a:t>
                      </a:r>
                      <a:r>
                        <a:rPr lang="fr-CH" sz="1600" u="none" strike="noStrike" cap="none" dirty="0">
                          <a:sym typeface="Arial"/>
                        </a:rPr>
                        <a:t>       </a:t>
                      </a:r>
                      <a:endParaRPr sz="1600" u="none" strike="noStrike" cap="none" dirty="0"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fr-CH" sz="1600" u="none" strike="noStrike" cap="none" dirty="0">
                          <a:sym typeface="Arial"/>
                        </a:rPr>
                        <a:t>(57.3%- 87.1%)</a:t>
                      </a:r>
                      <a:endParaRPr sz="1600" dirty="0"/>
                    </a:p>
                  </a:txBody>
                  <a:tcPr marL="68575" marR="68575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600" u="none" strike="noStrike" cap="none" dirty="0">
                          <a:sym typeface="Arial"/>
                        </a:rPr>
                        <a:t>99.5%       </a:t>
                      </a:r>
                      <a:endParaRPr sz="1600" u="none" strike="noStrike" cap="none" dirty="0"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fr-CH" sz="1600" u="none" strike="noStrike" cap="none" dirty="0">
                          <a:sym typeface="Arial"/>
                        </a:rPr>
                        <a:t>(98.7%- 99.8%)</a:t>
                      </a:r>
                      <a:endParaRPr sz="1600" dirty="0"/>
                    </a:p>
                  </a:txBody>
                  <a:tcPr marL="68575" marR="68575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7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600" u="none" strike="noStrike" cap="none" dirty="0" err="1">
                          <a:solidFill>
                            <a:schemeClr val="tx1"/>
                          </a:solidFill>
                          <a:sym typeface="Arial"/>
                        </a:rPr>
                        <a:t>Assintomática</a:t>
                      </a:r>
                      <a:endParaRPr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75" marR="6857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600" b="1" u="none" strike="noStrike" cap="none" dirty="0">
                          <a:sym typeface="Arial"/>
                        </a:rPr>
                        <a:t>48.9% </a:t>
                      </a:r>
                      <a:r>
                        <a:rPr lang="fr-CH" sz="1600" u="none" strike="noStrike" cap="none" dirty="0">
                          <a:sym typeface="Arial"/>
                        </a:rPr>
                        <a:t>   </a:t>
                      </a:r>
                      <a:endParaRPr sz="1600" u="none" strike="noStrike" cap="none" dirty="0"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fr-CH" sz="1600" u="none" strike="noStrike" cap="none" dirty="0">
                          <a:sym typeface="Arial"/>
                        </a:rPr>
                        <a:t>(35.1%- 62.9%)</a:t>
                      </a:r>
                      <a:endParaRPr sz="1600" dirty="0"/>
                    </a:p>
                  </a:txBody>
                  <a:tcPr marL="68575" marR="6857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600" u="none" strike="noStrike" cap="none" dirty="0">
                          <a:sym typeface="Arial"/>
                        </a:rPr>
                        <a:t>98.1% </a:t>
                      </a:r>
                      <a:endParaRPr sz="1600" u="none" strike="noStrike" cap="none" dirty="0"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fr-CH" sz="1600" u="none" strike="noStrike" cap="none" dirty="0">
                          <a:sym typeface="Arial"/>
                        </a:rPr>
                        <a:t>(96.3%- 99.1%)</a:t>
                      </a:r>
                      <a:endParaRPr sz="1600" dirty="0"/>
                    </a:p>
                  </a:txBody>
                  <a:tcPr marL="68575" marR="6857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Google Shape;164;p7">
            <a:extLst>
              <a:ext uri="{FF2B5EF4-FFF2-40B4-BE49-F238E27FC236}">
                <a16:creationId xmlns:a16="http://schemas.microsoft.com/office/drawing/2014/main" id="{C0619D4E-9EB5-4A45-94AC-DFEBF244F577}"/>
              </a:ext>
            </a:extLst>
          </p:cNvPr>
          <p:cNvSpPr txBox="1"/>
          <p:nvPr/>
        </p:nvSpPr>
        <p:spPr>
          <a:xfrm>
            <a:off x="6538165" y="4170061"/>
            <a:ext cx="492358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fr-CH" sz="1200" dirty="0">
                <a:solidFill>
                  <a:schemeClr val="dk1"/>
                </a:solidFill>
              </a:rPr>
              <a:t>Adaptado de </a:t>
            </a:r>
            <a:r>
              <a:rPr lang="fr-CH" sz="1200" dirty="0">
                <a:solidFill>
                  <a:schemeClr val="dk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Dinnes </a:t>
            </a:r>
            <a:r>
              <a:rPr lang="fr-CH" sz="1200" i="1" dirty="0">
                <a:solidFill>
                  <a:schemeClr val="dk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 al.</a:t>
            </a:r>
            <a:r>
              <a:rPr lang="fr-CH" sz="1200" dirty="0">
                <a:solidFill>
                  <a:schemeClr val="dk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2021</a:t>
            </a:r>
            <a:endParaRPr lang="fr-CH" sz="1200" dirty="0">
              <a:solidFill>
                <a:schemeClr val="dk1"/>
              </a:solidFill>
            </a:endParaRPr>
          </a:p>
        </p:txBody>
      </p:sp>
      <p:sp>
        <p:nvSpPr>
          <p:cNvPr id="4" name="Google Shape;165;p5">
            <a:extLst>
              <a:ext uri="{FF2B5EF4-FFF2-40B4-BE49-F238E27FC236}">
                <a16:creationId xmlns:a16="http://schemas.microsoft.com/office/drawing/2014/main" id="{D1A9540B-C4C0-5CBE-E57B-FE0C081045C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46100" y="6356350"/>
            <a:ext cx="94107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PT" dirty="0"/>
              <a:t>Workshop de Formação sobre os Testes de Diagnóstico Rápido de Antigénio para o SARS-CoV-2 – v3.0 | Estratégias de testagem para o SARS-CoV-2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37069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20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87B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0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87B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2844</TotalTime>
  <Words>2570</Words>
  <Application>Microsoft Office PowerPoint</Application>
  <PresentationFormat>Widescreen</PresentationFormat>
  <Paragraphs>214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Noto Sans Symbols</vt:lpstr>
      <vt:lpstr>Noto Sans Symbols,Sans-Serif</vt:lpstr>
      <vt:lpstr>Wingdings</vt:lpstr>
      <vt:lpstr>Office Theme</vt:lpstr>
      <vt:lpstr>1_Office Theme</vt:lpstr>
      <vt:lpstr>03</vt:lpstr>
      <vt:lpstr>Isenção de responsabilidade</vt:lpstr>
      <vt:lpstr>Objetivos da aprendizagem</vt:lpstr>
      <vt:lpstr>Orientações gerais</vt:lpstr>
      <vt:lpstr>Características dos testes de diagnóstico</vt:lpstr>
      <vt:lpstr>Prevalência da doença </vt:lpstr>
      <vt:lpstr>Quem pode ser detetado pelos TDR-Ag para o SARS-CoV-2? </vt:lpstr>
      <vt:lpstr>Recomendações gerais sobre o uso dos TDR-Ag para o SARS-CoV-2 (1)</vt:lpstr>
      <vt:lpstr>Expectativas relativamente ao desempenho dos TDR-Ag para o SARS-CoV-2</vt:lpstr>
      <vt:lpstr>Recomendações gerais sobre o uso dos TDR-Ag para o SARS-CoV-2 (2)</vt:lpstr>
      <vt:lpstr>Recomendações gerais sobre o uso dos TDR-Ag para o SARS-CoV-2 (3)</vt:lpstr>
      <vt:lpstr>Dediquemos alguns minutos à reflexão sobre cenários de casos de utilização</vt:lpstr>
      <vt:lpstr>Dediquemos alguns minutos à reflexão sobre cenários de casos de utilização</vt:lpstr>
      <vt:lpstr>Interpretar os resultados dos TDR-Ag para o SARS-CoV-2</vt:lpstr>
      <vt:lpstr>Algoritmo do país</vt:lpstr>
      <vt:lpstr>Interpretar os resultados dos testes </vt:lpstr>
      <vt:lpstr>Características do desempenho dos TDR-Ag para o SARS-CoV-2</vt:lpstr>
      <vt:lpstr>Introdução inicial dos TDR-Ag para o SARS-CoV-2 em utilização clínica </vt:lpstr>
      <vt:lpstr>PowerPoint Presentation</vt:lpstr>
      <vt:lpstr>Dúvidas?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ROSS PAPA</dc:creator>
  <cp:lastModifiedBy>natacha milhano</cp:lastModifiedBy>
  <cp:revision>118</cp:revision>
  <cp:lastPrinted>2020-10-28T13:26:40Z</cp:lastPrinted>
  <dcterms:created xsi:type="dcterms:W3CDTF">2020-10-08T10:02:18Z</dcterms:created>
  <dcterms:modified xsi:type="dcterms:W3CDTF">2022-09-22T22:22:46Z</dcterms:modified>
</cp:coreProperties>
</file>