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8" r:id="rId4"/>
    <p:sldId id="258" r:id="rId5"/>
    <p:sldId id="259" r:id="rId6"/>
    <p:sldId id="278" r:id="rId7"/>
    <p:sldId id="261" r:id="rId8"/>
    <p:sldId id="262" r:id="rId9"/>
    <p:sldId id="263" r:id="rId10"/>
    <p:sldId id="298" r:id="rId11"/>
    <p:sldId id="264" r:id="rId12"/>
    <p:sldId id="271" r:id="rId13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86904C-6CA0-0DAD-676B-9DE7A556E709}" v="32" dt="2021-07-05T15:40:00.305"/>
    <p1510:client id="{FA961338-696B-4E13-A74C-29D96FC93661}" v="3" dt="2021-03-10T05:47:53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408" autoAdjust="0"/>
    <p:restoredTop sz="97030"/>
  </p:normalViewPr>
  <p:slideViewPr>
    <p:cSldViewPr snapToGrid="0" snapToObjects="1">
      <p:cViewPr varScale="1">
        <p:scale>
          <a:sx n="79" d="100"/>
          <a:sy n="79" d="100"/>
        </p:scale>
        <p:origin x="96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ORE, Zoumana" userId="S::traorez@who.int::f906a7cf-0a3d-4765-9453-fbd494f994fd" providerId="AD" clId="Web-{7386904C-6CA0-0DAD-676B-9DE7A556E709}"/>
    <pc:docChg chg="modSld">
      <pc:chgData name="TRAORE, Zoumana" userId="S::traorez@who.int::f906a7cf-0a3d-4765-9453-fbd494f994fd" providerId="AD" clId="Web-{7386904C-6CA0-0DAD-676B-9DE7A556E709}" dt="2021-07-05T15:40:00.305" v="20" actId="20577"/>
      <pc:docMkLst>
        <pc:docMk/>
      </pc:docMkLst>
      <pc:sldChg chg="modSp">
        <pc:chgData name="TRAORE, Zoumana" userId="S::traorez@who.int::f906a7cf-0a3d-4765-9453-fbd494f994fd" providerId="AD" clId="Web-{7386904C-6CA0-0DAD-676B-9DE7A556E709}" dt="2021-07-05T15:36:43.129" v="5" actId="20577"/>
        <pc:sldMkLst>
          <pc:docMk/>
          <pc:sldMk cId="777875410" sldId="276"/>
        </pc:sldMkLst>
        <pc:spChg chg="mod">
          <ac:chgData name="TRAORE, Zoumana" userId="S::traorez@who.int::f906a7cf-0a3d-4765-9453-fbd494f994fd" providerId="AD" clId="Web-{7386904C-6CA0-0DAD-676B-9DE7A556E709}" dt="2021-07-05T15:36:43.129" v="5" actId="20577"/>
          <ac:spMkLst>
            <pc:docMk/>
            <pc:sldMk cId="777875410" sldId="276"/>
            <ac:spMk id="7" creationId="{F05302C6-32DA-074E-866E-93906EB7A8F4}"/>
          </ac:spMkLst>
        </pc:spChg>
      </pc:sldChg>
      <pc:sldChg chg="modSp">
        <pc:chgData name="TRAORE, Zoumana" userId="S::traorez@who.int::f906a7cf-0a3d-4765-9453-fbd494f994fd" providerId="AD" clId="Web-{7386904C-6CA0-0DAD-676B-9DE7A556E709}" dt="2021-07-05T15:38:04.225" v="8" actId="20577"/>
        <pc:sldMkLst>
          <pc:docMk/>
          <pc:sldMk cId="3464749795" sldId="277"/>
        </pc:sldMkLst>
        <pc:spChg chg="mod">
          <ac:chgData name="TRAORE, Zoumana" userId="S::traorez@who.int::f906a7cf-0a3d-4765-9453-fbd494f994fd" providerId="AD" clId="Web-{7386904C-6CA0-0DAD-676B-9DE7A556E709}" dt="2021-07-05T15:38:04.225" v="8" actId="20577"/>
          <ac:spMkLst>
            <pc:docMk/>
            <pc:sldMk cId="3464749795" sldId="277"/>
            <ac:spMk id="7" creationId="{F05302C6-32DA-074E-866E-93906EB7A8F4}"/>
          </ac:spMkLst>
        </pc:spChg>
      </pc:sldChg>
      <pc:sldChg chg="modSp">
        <pc:chgData name="TRAORE, Zoumana" userId="S::traorez@who.int::f906a7cf-0a3d-4765-9453-fbd494f994fd" providerId="AD" clId="Web-{7386904C-6CA0-0DAD-676B-9DE7A556E709}" dt="2021-07-05T15:40:00.305" v="20" actId="20577"/>
        <pc:sldMkLst>
          <pc:docMk/>
          <pc:sldMk cId="3285350671" sldId="278"/>
        </pc:sldMkLst>
        <pc:spChg chg="mod">
          <ac:chgData name="TRAORE, Zoumana" userId="S::traorez@who.int::f906a7cf-0a3d-4765-9453-fbd494f994fd" providerId="AD" clId="Web-{7386904C-6CA0-0DAD-676B-9DE7A556E709}" dt="2021-07-05T15:39:23.648" v="16" actId="20577"/>
          <ac:spMkLst>
            <pc:docMk/>
            <pc:sldMk cId="3285350671" sldId="278"/>
            <ac:spMk id="6" creationId="{6D438A86-9DEA-1944-99F7-D44F7FB133D9}"/>
          </ac:spMkLst>
        </pc:spChg>
        <pc:spChg chg="mod">
          <ac:chgData name="TRAORE, Zoumana" userId="S::traorez@who.int::f906a7cf-0a3d-4765-9453-fbd494f994fd" providerId="AD" clId="Web-{7386904C-6CA0-0DAD-676B-9DE7A556E709}" dt="2021-07-05T15:40:00.305" v="20" actId="20577"/>
          <ac:spMkLst>
            <pc:docMk/>
            <pc:sldMk cId="3285350671" sldId="278"/>
            <ac:spMk id="10" creationId="{F3E85841-BC3C-E24E-BEEF-4D0971BA285B}"/>
          </ac:spMkLst>
        </pc:spChg>
      </pc:sldChg>
      <pc:sldChg chg="modSp">
        <pc:chgData name="TRAORE, Zoumana" userId="S::traorez@who.int::f906a7cf-0a3d-4765-9453-fbd494f994fd" providerId="AD" clId="Web-{7386904C-6CA0-0DAD-676B-9DE7A556E709}" dt="2021-07-05T15:36:01.207" v="3" actId="20577"/>
        <pc:sldMkLst>
          <pc:docMk/>
          <pc:sldMk cId="284303364" sldId="288"/>
        </pc:sldMkLst>
        <pc:spChg chg="mod">
          <ac:chgData name="TRAORE, Zoumana" userId="S::traorez@who.int::f906a7cf-0a3d-4765-9453-fbd494f994fd" providerId="AD" clId="Web-{7386904C-6CA0-0DAD-676B-9DE7A556E709}" dt="2021-07-05T15:36:01.207" v="3" actId="20577"/>
          <ac:spMkLst>
            <pc:docMk/>
            <pc:sldMk cId="284303364" sldId="288"/>
            <ac:spMk id="3" creationId="{9154FDA1-8167-5945-BD3B-C52398ED4E1E}"/>
          </ac:spMkLst>
        </pc:spChg>
      </pc:sldChg>
    </pc:docChg>
  </pc:docChgLst>
  <pc:docChgLst>
    <pc:chgData name="BARNADAS, Céline" userId="35dfe63f-973a-4484-af2b-caa2b0e5656e" providerId="ADAL" clId="{FA961338-696B-4E13-A74C-29D96FC93661}"/>
    <pc:docChg chg="modSld">
      <pc:chgData name="BARNADAS, Céline" userId="35dfe63f-973a-4484-af2b-caa2b0e5656e" providerId="ADAL" clId="{FA961338-696B-4E13-A74C-29D96FC93661}" dt="2021-03-10T05:48:34.332" v="9" actId="6549"/>
      <pc:docMkLst>
        <pc:docMk/>
      </pc:docMkLst>
      <pc:sldChg chg="addSp modSp">
        <pc:chgData name="BARNADAS, Céline" userId="35dfe63f-973a-4484-af2b-caa2b0e5656e" providerId="ADAL" clId="{FA961338-696B-4E13-A74C-29D96FC93661}" dt="2021-03-10T05:48:34.332" v="9" actId="6549"/>
        <pc:sldMkLst>
          <pc:docMk/>
          <pc:sldMk cId="777875410" sldId="276"/>
        </pc:sldMkLst>
        <pc:spChg chg="add mod">
          <ac:chgData name="BARNADAS, Céline" userId="35dfe63f-973a-4484-af2b-caa2b0e5656e" providerId="ADAL" clId="{FA961338-696B-4E13-A74C-29D96FC93661}" dt="2021-03-10T05:47:51.492" v="2"/>
          <ac:spMkLst>
            <pc:docMk/>
            <pc:sldMk cId="777875410" sldId="276"/>
            <ac:spMk id="3" creationId="{CA2524C0-90B6-4F08-9ACF-E9147F5FC111}"/>
          </ac:spMkLst>
        </pc:spChg>
        <pc:spChg chg="mod">
          <ac:chgData name="BARNADAS, Céline" userId="35dfe63f-973a-4484-af2b-caa2b0e5656e" providerId="ADAL" clId="{FA961338-696B-4E13-A74C-29D96FC93661}" dt="2021-03-10T05:48:34.332" v="9" actId="6549"/>
          <ac:spMkLst>
            <pc:docMk/>
            <pc:sldMk cId="777875410" sldId="276"/>
            <ac:spMk id="7" creationId="{F05302C6-32DA-074E-866E-93906EB7A8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EDBD40-84B1-2349-A508-11CBED669F65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F7A6307-915A-134B-ACFB-C4EC86CF7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10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F7DABE13-9BE3-1F40-9613-B5F5F8F48A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780" t="21339" r="19134" b="19932"/>
          <a:stretch/>
        </p:blipFill>
        <p:spPr>
          <a:xfrm>
            <a:off x="6515100" y="1278462"/>
            <a:ext cx="4840356" cy="45061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0A1A0-4D4D-CE47-A67E-A9F4DBB1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9A00-C2FB-0A47-AD17-4BC42A25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E29F7-DCB0-094C-851F-A0968DD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BADA697-CC04-904E-A093-84FF3BFDB055}"/>
              </a:ext>
            </a:extLst>
          </p:cNvPr>
          <p:cNvSpPr/>
          <p:nvPr userDrawn="1"/>
        </p:nvSpPr>
        <p:spPr>
          <a:xfrm>
            <a:off x="0" y="1010155"/>
            <a:ext cx="6394174" cy="5036476"/>
          </a:xfrm>
          <a:custGeom>
            <a:avLst/>
            <a:gdLst>
              <a:gd name="connsiteX0" fmla="*/ 0 w 6394174"/>
              <a:gd name="connsiteY0" fmla="*/ 0 h 5036476"/>
              <a:gd name="connsiteX1" fmla="*/ 6394174 w 6394174"/>
              <a:gd name="connsiteY1" fmla="*/ 0 h 5036476"/>
              <a:gd name="connsiteX2" fmla="*/ 5135055 w 6394174"/>
              <a:gd name="connsiteY2" fmla="*/ 5036476 h 5036476"/>
              <a:gd name="connsiteX3" fmla="*/ 0 w 6394174"/>
              <a:gd name="connsiteY3" fmla="*/ 5036476 h 50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174" h="5036476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9F9C4-72BA-474A-85F1-51D093712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</p:spPr>
        <p:txBody>
          <a:bodyPr lIns="0" tIns="0" rIns="0" bIns="0" rtlCol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50E9B-DD61-564D-A61F-AAAC18591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</p:spPr>
        <p:txBody>
          <a:bodyPr lIns="0" tIns="0" rIns="0" bIns="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549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4B2D-1D08-1F42-82CC-C7AF542F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9826E-1933-D045-AF5A-BA3BD571F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A51D4-D759-BF40-A039-E4FAA312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C1AD-DD21-8840-A024-D910B5AD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DF021-28A2-0E47-939B-CB6C5AFF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2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05180-52A3-D34D-9AA3-CB39D7876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9CAB5-C205-214E-BF83-E135B9869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D129C-15AC-1A4E-8785-88A1FA6D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5B4E7-1AB3-7F41-95D0-6BD052ED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1B791-FCAC-4049-BD9A-ED39789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53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86BA4622-83E5-E847-BA04-456FB7316A72}"/>
              </a:ext>
            </a:extLst>
          </p:cNvPr>
          <p:cNvSpPr/>
          <p:nvPr userDrawn="1"/>
        </p:nvSpPr>
        <p:spPr>
          <a:xfrm>
            <a:off x="-1" y="6311900"/>
            <a:ext cx="11353800" cy="570346"/>
          </a:xfrm>
          <a:custGeom>
            <a:avLst/>
            <a:gdLst>
              <a:gd name="connsiteX0" fmla="*/ 0 w 11353800"/>
              <a:gd name="connsiteY0" fmla="*/ 0 h 570346"/>
              <a:gd name="connsiteX1" fmla="*/ 4419175 w 11353800"/>
              <a:gd name="connsiteY1" fmla="*/ 0 h 570346"/>
              <a:gd name="connsiteX2" fmla="*/ 6934625 w 11353800"/>
              <a:gd name="connsiteY2" fmla="*/ 0 h 570346"/>
              <a:gd name="connsiteX3" fmla="*/ 11353800 w 11353800"/>
              <a:gd name="connsiteY3" fmla="*/ 0 h 570346"/>
              <a:gd name="connsiteX4" fmla="*/ 11211214 w 11353800"/>
              <a:gd name="connsiteY4" fmla="*/ 570346 h 570346"/>
              <a:gd name="connsiteX5" fmla="*/ 6792039 w 11353800"/>
              <a:gd name="connsiteY5" fmla="*/ 570346 h 570346"/>
              <a:gd name="connsiteX6" fmla="*/ 4419175 w 11353800"/>
              <a:gd name="connsiteY6" fmla="*/ 570346 h 570346"/>
              <a:gd name="connsiteX7" fmla="*/ 0 w 11353800"/>
              <a:gd name="connsiteY7" fmla="*/ 570346 h 5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800" h="570346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227-2D66-E544-9105-EE5DA5C6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 lIns="0" tIns="0" rIns="0" bIns="0" rtlCol="0"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B8C6-127C-3040-936B-39878DE5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 rtlCol="0"/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800"/>
            </a:lvl2pPr>
            <a:lvl3pPr>
              <a:lnSpc>
                <a:spcPct val="100000"/>
              </a:lnSpc>
              <a:buClr>
                <a:schemeClr val="accent1"/>
              </a:buClr>
              <a:defRPr sz="1800"/>
            </a:lvl3pPr>
            <a:lvl4pPr>
              <a:lnSpc>
                <a:spcPct val="100000"/>
              </a:lnSpc>
              <a:buClr>
                <a:schemeClr val="accent1"/>
              </a:buClr>
              <a:defRPr sz="1800"/>
            </a:lvl4pPr>
            <a:lvl5pPr>
              <a:lnSpc>
                <a:spcPct val="100000"/>
              </a:lnSpc>
              <a:buClr>
                <a:schemeClr val="accent1"/>
              </a:buClr>
              <a:defRPr sz="1800"/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6D4B9-1016-B343-8E4B-4618CD65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 lIns="0" tIns="0" rIns="0" bIns="0" rtlCol="0"/>
          <a:lstStyle>
            <a:lvl1pPr algn="l">
              <a:defRPr sz="1000" b="1" i="0" baseline="0"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02264-516E-964D-B79B-B9C1965F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11900"/>
            <a:ext cx="510252" cy="575037"/>
          </a:xfrm>
        </p:spPr>
        <p:txBody>
          <a:bodyPr lIns="0" tIns="0" rIns="0" bIns="0" rtlCol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42D34DE6-22C6-0E40-B20E-F2D718CBADB2}" type="slidenum">
              <a:rPr lang="en-GB" smtClean="0"/>
              <a:pPr rtl="0"/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01722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748E0C6-1E0E-0145-A42F-24A2CFE1B039}"/>
              </a:ext>
            </a:extLst>
          </p:cNvPr>
          <p:cNvSpPr/>
          <p:nvPr userDrawn="1"/>
        </p:nvSpPr>
        <p:spPr>
          <a:xfrm>
            <a:off x="0" y="0"/>
            <a:ext cx="5627866" cy="6858000"/>
          </a:xfrm>
          <a:custGeom>
            <a:avLst/>
            <a:gdLst>
              <a:gd name="connsiteX0" fmla="*/ 0 w 5627866"/>
              <a:gd name="connsiteY0" fmla="*/ 0 h 6858000"/>
              <a:gd name="connsiteX1" fmla="*/ 381000 w 5627866"/>
              <a:gd name="connsiteY1" fmla="*/ 0 h 6858000"/>
              <a:gd name="connsiteX2" fmla="*/ 5246866 w 5627866"/>
              <a:gd name="connsiteY2" fmla="*/ 0 h 6858000"/>
              <a:gd name="connsiteX3" fmla="*/ 5627866 w 5627866"/>
              <a:gd name="connsiteY3" fmla="*/ 0 h 6858000"/>
              <a:gd name="connsiteX4" fmla="*/ 3913366 w 5627866"/>
              <a:gd name="connsiteY4" fmla="*/ 6858000 h 6858000"/>
              <a:gd name="connsiteX5" fmla="*/ 3532366 w 5627866"/>
              <a:gd name="connsiteY5" fmla="*/ 6858000 h 6858000"/>
              <a:gd name="connsiteX6" fmla="*/ 381000 w 5627866"/>
              <a:gd name="connsiteY6" fmla="*/ 6858000 h 6858000"/>
              <a:gd name="connsiteX7" fmla="*/ 0 w 56278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866" h="685800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7AFCD-3DCC-884C-BB69-FD42AF5F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</p:spPr>
        <p:txBody>
          <a:bodyPr lIns="0" tIns="0" rIns="0" bIns="0" rtlCol="0"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AC5F8-D261-4C47-A63E-7E1CC0500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</p:spPr>
        <p:txBody>
          <a:bodyPr rtlCol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pic>
        <p:nvPicPr>
          <p:cNvPr id="7" name="Picture 6" descr="A picture containing square&#10;&#10;Description automatically generated">
            <a:extLst>
              <a:ext uri="{FF2B5EF4-FFF2-40B4-BE49-F238E27FC236}">
                <a16:creationId xmlns:a16="http://schemas.microsoft.com/office/drawing/2014/main" id="{EDBB7E9E-5A62-B247-B27B-60DE021B8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6744" y="420327"/>
            <a:ext cx="6017346" cy="60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CAD3-6446-D145-AF2B-16D7CE0C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67B6-2508-0149-AF8A-B9E9CEC56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9A89-3A8B-044B-A1D6-D9DA9D983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3B457-967E-6B42-884D-3B044894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B79E8-17F4-3341-A65E-F5612BD4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46CE2-B782-A649-AAF6-4DDE7BB0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FBAE-EAA0-2F4D-988D-A34F7390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0E640-9D76-AC4F-BDEF-8C44E712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0BB9-5E42-954D-ABDF-3CCCB0BC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2C029-1033-264F-8D7E-7FCA997D5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5DB44-4374-0A42-AEFD-64E65638C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9BF20-25AE-AC4D-9A30-F6CE735F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877BB-6513-5B42-ACD8-1EEC9287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6BAEB-8A97-A349-A792-18111CA8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3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DAA7-E73C-334C-88FE-E0F9958A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E8015-A471-C143-8C19-C0EDA629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A3E89-4654-2143-9236-7D0F11AD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15C60-0EF0-694E-A714-BD8EB7C0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D3233-3DEE-5A45-A6C6-D9FC972F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C40E5-9D2B-AD4F-896A-6231FB89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90E80-B698-1949-B3E4-6A7FFA04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95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CF3E-6C35-5846-93E3-D4514389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643A-5345-BC40-B12E-E0C1D208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AB1CD-EEAC-1642-9967-C87C60F3C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E5DAF-15E6-0540-8E1C-C3441C7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128F8-C557-474C-84AB-B7EDF4EC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CE386-E8FD-6545-A389-85C6830D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9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D352-66D6-9641-93B4-91BFA72B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A392A-D9F5-F445-8AE8-B638F21A6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4E67-8857-8741-9AD4-624EEA528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59789-AC40-3048-9292-15C98E26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70A3F-D293-5D45-9AB1-FF61EDCD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B310E-2310-DD45-8C82-2535B762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2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3A8CB-F6B3-BB43-A93A-688C17F1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26407-3A76-AF48-8D65-CED9267E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725CB-8A3D-F342-BC98-EE4E99D74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/>
              <a:t>10/11/2020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676D-A92F-A047-99E3-6A01C4EBA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BA815-ADFE-8B4B-B1C6-139AAE04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27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hslp" TargetMode="External"/><Relationship Id="rId2" Type="http://schemas.openxmlformats.org/officeDocument/2006/relationships/hyperlink" Target="https://extranet.who.int/hslp/?q=content/terms-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hrhrt@who.in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hyperlink" Target="https://covid19.who.int/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hyperlink" Target="https://www.who.int/publications/i/item/advice-on-the-use-of-point-of-care-immunodiagnostic-tests-for-covid-19-scientific-brie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B4B2-1362-8E48-9BA4-CEEE75072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" dirty="0"/>
              <a:t>02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729C4-0A5B-5B46-AF7E-D455DC7D5F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pt" sz="3600" dirty="0"/>
              <a:t>Visão geral da </a:t>
            </a:r>
            <a:br>
              <a:rPr lang="en-GB" sz="3600" dirty="0"/>
            </a:br>
            <a:r>
              <a:rPr lang="pt" sz="3600" dirty="0"/>
              <a:t>testagem para o SARS-CoV-2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E9282-ED83-CA42-88B6-5B0AC8E50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03" y="159407"/>
            <a:ext cx="1917098" cy="671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A023FB-E6DF-470E-87FF-CC02A834720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7" y="159407"/>
            <a:ext cx="2358025" cy="812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03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F60B1-EC31-47D6-9CB2-C27945F6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TDR de </a:t>
            </a:r>
            <a:r>
              <a:rPr lang="fr-CH"/>
              <a:t>antigénio para </a:t>
            </a:r>
            <a:r>
              <a:rPr lang="fr-CH" dirty="0"/>
              <a:t>o SARS-CoV-2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575CC-5FDB-4446-BD14-8F67EA0A5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160" y="2513205"/>
            <a:ext cx="7467601" cy="2744040"/>
          </a:xfrm>
        </p:spPr>
        <p:txBody>
          <a:bodyPr>
            <a:normAutofit/>
          </a:bodyPr>
          <a:lstStyle/>
          <a:p>
            <a:r>
              <a:rPr lang="fr-CH" dirty="0"/>
              <a:t>Fácil de realizar e obter rapidamente um resultado.</a:t>
            </a:r>
          </a:p>
          <a:p>
            <a:r>
              <a:rPr lang="fr-CH" dirty="0"/>
              <a:t>Usado por operadores ou indivíduos treinados, cumprindo rigorosamente as instruçõs do fabricante.</a:t>
            </a:r>
            <a:endParaRPr lang="en-US" dirty="0"/>
          </a:p>
          <a:p>
            <a:r>
              <a:rPr lang="fr-CH" dirty="0"/>
              <a:t>Importante seguir as Instruções de Utilização específicas do teste, uma vez que os reagentes e procedimentos, incluindo os tempos de incubação, podem variar conforme os testes.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204D0-6376-4873-B062-167345DF90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72B4E91-13BE-ABE0-6108-F9821CF87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026" y="1464669"/>
            <a:ext cx="1151734" cy="4114800"/>
          </a:xfrm>
          <a:prstGeom prst="rect">
            <a:avLst/>
          </a:prstGeom>
        </p:spPr>
      </p:pic>
      <p:sp>
        <p:nvSpPr>
          <p:cNvPr id="7" name="Google Shape;185;p3">
            <a:extLst>
              <a:ext uri="{FF2B5EF4-FFF2-40B4-BE49-F238E27FC236}">
                <a16:creationId xmlns:a16="http://schemas.microsoft.com/office/drawing/2014/main" id="{5C358E7A-BE6B-145A-CC9D-C42DEA7FF6F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4615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Visão geral sobre os testes de SARS-CoV-2</a:t>
            </a:r>
          </a:p>
        </p:txBody>
      </p:sp>
    </p:spTree>
    <p:extLst>
      <p:ext uri="{BB962C8B-B14F-4D97-AF65-F5344CB8AC3E}">
        <p14:creationId xmlns:p14="http://schemas.microsoft.com/office/powerpoint/2010/main" val="209604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44" name="Google Shape;24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981364" cy="155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6056" y="4661898"/>
            <a:ext cx="1655488" cy="155792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9"/>
          <p:cNvSpPr/>
          <p:nvPr/>
        </p:nvSpPr>
        <p:spPr>
          <a:xfrm>
            <a:off x="0" y="0"/>
            <a:ext cx="12192000" cy="6858000"/>
          </a:xfrm>
          <a:prstGeom prst="flowChartInputOutput">
            <a:avLst/>
          </a:prstGeom>
          <a:solidFill>
            <a:schemeClr val="accent1"/>
          </a:solidFill>
          <a:ln w="12700" cap="flat" cmpd="sng">
            <a:solidFill>
              <a:srgbClr val="0062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2642689" y="278256"/>
            <a:ext cx="4674326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PT" sz="4400" dirty="0">
                <a:solidFill>
                  <a:schemeClr val="lt1"/>
                </a:solidFill>
                <a:sym typeface="Arial"/>
              </a:rPr>
              <a:t>Principais pontos</a:t>
            </a:r>
            <a:endParaRPr lang="pt-PT" dirty="0"/>
          </a:p>
        </p:txBody>
      </p:sp>
      <p:sp>
        <p:nvSpPr>
          <p:cNvPr id="248" name="Google Shape;248;p9"/>
          <p:cNvSpPr txBox="1"/>
          <p:nvPr/>
        </p:nvSpPr>
        <p:spPr>
          <a:xfrm>
            <a:off x="2118360" y="1927496"/>
            <a:ext cx="8628017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t-PT" sz="2000" dirty="0">
                <a:solidFill>
                  <a:schemeClr val="lt1"/>
                </a:solidFill>
                <a:sym typeface="Arial"/>
              </a:rPr>
              <a:t>Os testes de diagnóstico são fundamentais para confirmar o diagnóstico de COVID-19 e para rastrear contactos assintomáticos de casos confirmados ou prováveis de COVID-19.</a:t>
            </a:r>
            <a:endParaRPr lang="pt-PT" dirty="0">
              <a:solidFill>
                <a:schemeClr val="lt1"/>
              </a:solidFill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pt-PT" sz="2800" dirty="0">
              <a:solidFill>
                <a:schemeClr val="lt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t-PT" sz="2000" dirty="0">
                <a:solidFill>
                  <a:schemeClr val="lt1"/>
                </a:solidFill>
                <a:sym typeface="Arial"/>
              </a:rPr>
              <a:t>Os testes de diagnóstico rápido de antigénio para o SARS-CoV-2 (TDR-</a:t>
            </a:r>
            <a:r>
              <a:rPr lang="pt-PT" sz="2000" dirty="0" err="1">
                <a:solidFill>
                  <a:schemeClr val="lt1"/>
                </a:solidFill>
                <a:sym typeface="Arial"/>
              </a:rPr>
              <a:t>Ag</a:t>
            </a:r>
            <a:r>
              <a:rPr lang="pt-PT" sz="2000" dirty="0">
                <a:solidFill>
                  <a:schemeClr val="lt1"/>
                </a:solidFill>
                <a:sym typeface="Arial"/>
              </a:rPr>
              <a:t>) são usados para detetar proteínas virais e, portanto, infeções atuais por SARS-CoV-2.</a:t>
            </a:r>
            <a:endParaRPr lang="pt-PT" dirty="0">
              <a:solidFill>
                <a:schemeClr val="lt1"/>
              </a:solidFill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pt-PT" sz="2000" dirty="0">
              <a:solidFill>
                <a:schemeClr val="lt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t-PT" sz="2000" dirty="0">
                <a:solidFill>
                  <a:schemeClr val="lt1"/>
                </a:solidFill>
                <a:sym typeface="Arial"/>
              </a:rPr>
              <a:t>Os TDR-</a:t>
            </a:r>
            <a:r>
              <a:rPr lang="pt-PT" sz="2000" dirty="0" err="1">
                <a:solidFill>
                  <a:schemeClr val="lt1"/>
                </a:solidFill>
                <a:sym typeface="Arial"/>
              </a:rPr>
              <a:t>Ag</a:t>
            </a:r>
            <a:r>
              <a:rPr lang="pt-PT" sz="2000" dirty="0">
                <a:solidFill>
                  <a:schemeClr val="lt1"/>
                </a:solidFill>
                <a:sym typeface="Arial"/>
              </a:rPr>
              <a:t> para o SARS-CoV-2 podem ser usados nos pontos de cuidados </a:t>
            </a:r>
            <a:r>
              <a:rPr lang="pt-PT" sz="2000">
                <a:solidFill>
                  <a:schemeClr val="lt1"/>
                </a:solidFill>
                <a:sym typeface="Arial"/>
              </a:rPr>
              <a:t>com um equipamento </a:t>
            </a:r>
            <a:r>
              <a:rPr lang="pt-PT" sz="2000" dirty="0">
                <a:solidFill>
                  <a:schemeClr val="lt1"/>
                </a:solidFill>
                <a:sym typeface="Arial"/>
              </a:rPr>
              <a:t>mínimo.</a:t>
            </a:r>
            <a:endParaRPr lang="pt-PT" dirty="0">
              <a:solidFill>
                <a:schemeClr val="lt1"/>
              </a:solidFill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0551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PT" sz="1000" dirty="0">
                <a:solidFill>
                  <a:schemeClr val="bg1"/>
                </a:solidFill>
              </a:rPr>
              <a:t>Workshop de Formação sobre os Testes de Diagnóstico Rápido de Antigénio para o SARS-CoV-2 – v3.0 | Visão geral sobre os testes de SARS-CoV-2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Dúvidas?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8B709DE2-93F8-7E45-91D0-E19ACC3ADA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7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>
                <a:solidFill>
                  <a:srgbClr val="009AC9"/>
                </a:solidFill>
              </a:rPr>
              <a:t>Isenção de responsabilidade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765"/>
            <a:ext cx="10515600" cy="4440760"/>
          </a:xfrm>
        </p:spPr>
        <p:txBody>
          <a:bodyPr rtlCol="0">
            <a:normAutofit fontScale="85000" lnSpcReduction="20000"/>
          </a:bodyPr>
          <a:lstStyle/>
          <a:p>
            <a:pPr marL="0" indent="0" rtl="0">
              <a:buNone/>
              <a:defRPr/>
            </a:pPr>
            <a:r>
              <a:rPr lang="pt" b="1" dirty="0"/>
              <a:t>Plataforma da OMS de Aprendizagem sobre Segurança Sanitária - Material de </a:t>
            </a:r>
            <a:r>
              <a:rPr lang="pt-BR" b="1" dirty="0" err="1"/>
              <a:t>formaç</a:t>
            </a:r>
            <a:r>
              <a:rPr lang="pt" dirty="0"/>
              <a:t>ã</a:t>
            </a:r>
            <a:r>
              <a:rPr lang="pt-BR" b="1" dirty="0"/>
              <a:t>o</a:t>
            </a:r>
            <a:endParaRPr lang="en-US" dirty="0"/>
          </a:p>
          <a:p>
            <a:pPr marL="0" indent="0" rtl="0">
              <a:buNone/>
              <a:defRPr/>
            </a:pPr>
            <a:endParaRPr lang="en-US" dirty="0"/>
          </a:p>
          <a:p>
            <a:pPr marL="0" indent="0" rtl="0">
              <a:buNone/>
              <a:defRPr/>
            </a:pPr>
            <a:r>
              <a:rPr lang="pt" dirty="0"/>
              <a:t>Este material de formação da OMS está protegido por direitos autorais da Organização Mundial da Saúde (OMS) 2022. Todos os direitos reservados.</a:t>
            </a:r>
          </a:p>
          <a:p>
            <a:pPr marL="0" indent="0" rtl="0">
              <a:buNone/>
              <a:defRPr/>
            </a:pPr>
            <a:endParaRPr lang="en-US" dirty="0"/>
          </a:p>
          <a:p>
            <a:pPr marL="0" indent="0" rtl="0">
              <a:buNone/>
              <a:defRPr/>
            </a:pPr>
            <a:r>
              <a:rPr lang="pt" dirty="0"/>
              <a:t>A utilização deste material está sujeita aos </a:t>
            </a:r>
            <a:r>
              <a:rPr lang="pt" u="sng" dirty="0">
                <a:hlinkClick r:id="rId2"/>
              </a:rPr>
              <a:t>«Termos de Utilização da Plataforma da OMS de Aprendizagem sobre Segurança Sanitária, Material de Formação»,</a:t>
            </a:r>
            <a:r>
              <a:rPr lang="pt" dirty="0"/>
              <a:t> que aceitou quando do download e que disponível na Plataforma de Aprendizagem sobre Segurança Sanitária em: </a:t>
            </a:r>
            <a:r>
              <a:rPr lang="pt" u="sng" dirty="0">
                <a:hlinkClick r:id="rId3"/>
              </a:rPr>
              <a:t>https://extranet.who.int/hslp</a:t>
            </a:r>
            <a:r>
              <a:rPr lang="pt" dirty="0"/>
              <a:t>.  </a:t>
            </a:r>
          </a:p>
          <a:p>
            <a:pPr marL="0" indent="0" rtl="0">
              <a:buNone/>
              <a:defRPr/>
            </a:pPr>
            <a:r>
              <a:rPr lang="pt" dirty="0"/>
              <a:t> </a:t>
            </a:r>
          </a:p>
          <a:p>
            <a:pPr marL="0" indent="0" rtl="0">
              <a:buNone/>
              <a:defRPr/>
            </a:pPr>
            <a:r>
              <a:rPr lang="pt" dirty="0"/>
              <a:t>Se adaptar, modificar, traduzir ou reformular o conteúdo deste material, tal não implicará que a OMS esteja de algum modo associada a essas alterações e o nome ou o emblema da OMS não será poderá ser utilizado no material modificado.  </a:t>
            </a:r>
          </a:p>
          <a:p>
            <a:pPr rtl="0">
              <a:defRPr/>
            </a:pPr>
            <a:endParaRPr lang="en-US" dirty="0"/>
          </a:p>
          <a:p>
            <a:pPr marL="0" indent="0" rtl="0">
              <a:buNone/>
              <a:defRPr/>
            </a:pPr>
            <a:r>
              <a:rPr lang="pt" dirty="0"/>
              <a:t>Além disso, é favor informar à OMS sobre quaisquer modificações do material que seja usado publicamente, para efeitos de conservação de registros e desenvolvimento continuado, através do email </a:t>
            </a:r>
            <a:r>
              <a:rPr lang="pt" u="sng" dirty="0">
                <a:hlinkClick r:id="rId4"/>
              </a:rPr>
              <a:t>hrhrt@who.int</a:t>
            </a:r>
            <a:r>
              <a:rPr lang="pt" dirty="0"/>
              <a:t>. 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/>
              <a:t>2</a:t>
            </a:fld>
            <a:endParaRPr lang="en-GB" sz="1000"/>
          </a:p>
        </p:txBody>
      </p:sp>
      <p:sp>
        <p:nvSpPr>
          <p:cNvPr id="6" name="Google Shape;185;p3">
            <a:extLst>
              <a:ext uri="{FF2B5EF4-FFF2-40B4-BE49-F238E27FC236}">
                <a16:creationId xmlns:a16="http://schemas.microsoft.com/office/drawing/2014/main" id="{1B5F487A-05D6-259A-4DB7-3563EE5D3C6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4615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Visão geral sobre os testes de SARS-CoV-2</a:t>
            </a:r>
          </a:p>
        </p:txBody>
      </p:sp>
    </p:spTree>
    <p:extLst>
      <p:ext uri="{BB962C8B-B14F-4D97-AF65-F5344CB8AC3E}">
        <p14:creationId xmlns:p14="http://schemas.microsoft.com/office/powerpoint/2010/main" val="371447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>
                <a:solidFill>
                  <a:srgbClr val="009AC9"/>
                </a:solidFill>
              </a:rPr>
              <a:t>Objetivos de aprendizagem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">
                <a:solidFill>
                  <a:srgbClr val="424242"/>
                </a:solidFill>
                <a:ea typeface="+mn-lt"/>
                <a:cs typeface="+mn-lt"/>
              </a:rPr>
              <a:t>No</a:t>
            </a:r>
            <a:r>
              <a:rPr lang="pt"/>
              <a:t> final deste módulo, será capaz de: </a:t>
            </a:r>
            <a:endParaRPr lang="en-ZA">
              <a:cs typeface="Arial"/>
            </a:endParaRPr>
          </a:p>
          <a:p>
            <a:pPr marL="381000" indent="-381000" rtl="0">
              <a:spcAft>
                <a:spcPts val="0"/>
              </a:spcAft>
            </a:pPr>
            <a:r>
              <a:rPr lang="pt">
                <a:sym typeface="Avenir Roman"/>
              </a:rPr>
              <a:t>explicar o papel dos meios de diagnóstico nos cuidados aos doentes com COVID-19</a:t>
            </a:r>
          </a:p>
          <a:p>
            <a:pPr marL="381000" indent="-381000" rtl="0">
              <a:spcAft>
                <a:spcPts val="0"/>
              </a:spcAft>
            </a:pPr>
            <a:r>
              <a:rPr lang="pt">
                <a:sym typeface="Avenir Roman"/>
              </a:rPr>
              <a:t>descrever os diferentes meios de diagnóstico para a COVID-19 e quando podem ser utilizados.</a:t>
            </a:r>
            <a:endParaRPr lang="en-GB"/>
          </a:p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/>
              <a:t>3</a:t>
            </a:fld>
            <a:endParaRPr lang="en-GB" sz="1000"/>
          </a:p>
        </p:txBody>
      </p:sp>
      <p:sp>
        <p:nvSpPr>
          <p:cNvPr id="4" name="Google Shape;185;p3">
            <a:extLst>
              <a:ext uri="{FF2B5EF4-FFF2-40B4-BE49-F238E27FC236}">
                <a16:creationId xmlns:a16="http://schemas.microsoft.com/office/drawing/2014/main" id="{48CDFF38-8523-FA1F-ABBF-377A8C96766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4615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Visão geral sobre os testes de SARS-CoV-2</a:t>
            </a:r>
          </a:p>
        </p:txBody>
      </p:sp>
    </p:spTree>
    <p:extLst>
      <p:ext uri="{BB962C8B-B14F-4D97-AF65-F5344CB8AC3E}">
        <p14:creationId xmlns:p14="http://schemas.microsoft.com/office/powerpoint/2010/main" val="28430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" descr="Shape,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0314" y="1080356"/>
            <a:ext cx="4919341" cy="491934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3600"/>
              <a:buFont typeface="Arial"/>
              <a:buNone/>
            </a:pPr>
            <a:r>
              <a:rPr lang="pt-PT" dirty="0">
                <a:solidFill>
                  <a:srgbClr val="009AC9"/>
                </a:solidFill>
              </a:rPr>
              <a:t>Análise situacional da COVID-19 </a:t>
            </a:r>
            <a:endParaRPr lang="pt-PT" dirty="0"/>
          </a:p>
        </p:txBody>
      </p:sp>
      <p:sp>
        <p:nvSpPr>
          <p:cNvPr id="183" name="Google Shape;183;p3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sz="1000"/>
          </a:p>
        </p:txBody>
      </p:sp>
      <p:sp>
        <p:nvSpPr>
          <p:cNvPr id="184" name="Google Shape;184;p3"/>
          <p:cNvSpPr txBox="1">
            <a:spLocks noGrp="1"/>
          </p:cNvSpPr>
          <p:nvPr>
            <p:ph type="body" idx="1"/>
          </p:nvPr>
        </p:nvSpPr>
        <p:spPr>
          <a:xfrm>
            <a:off x="838201" y="1736203"/>
            <a:ext cx="6301154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</a:pPr>
            <a:r>
              <a:rPr lang="pt-PT" dirty="0"/>
              <a:t>A análise situacional pode ser consultada no Painel da Doença do Coronavírus da OMS (COVID-19): </a:t>
            </a:r>
            <a:r>
              <a:rPr lang="pt-PT" u="sng" dirty="0">
                <a:solidFill>
                  <a:srgbClr val="009AC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https://covid19.who.int</a:t>
            </a:r>
            <a:r>
              <a:rPr lang="pt-PT" dirty="0"/>
              <a:t>.</a:t>
            </a:r>
            <a:r>
              <a:rPr lang="pt-PT" dirty="0">
                <a:solidFill>
                  <a:srgbClr val="009AC9"/>
                </a:solidFill>
              </a:rPr>
              <a:t>  </a:t>
            </a:r>
            <a:endParaRPr lang="pt-PT"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lang="pt-PT" dirty="0">
              <a:solidFill>
                <a:srgbClr val="009AC9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pt-PT" dirty="0"/>
              <a:t>Enquanto a pandemia continuar a decorrer, com a emergência e a propagação de novas variantes, os testes de diagnóstico continuam a ser uma ferramenta essencial contra a COVID-19.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lang="pt-PT" dirty="0"/>
          </a:p>
        </p:txBody>
      </p:sp>
      <p:sp>
        <p:nvSpPr>
          <p:cNvPr id="185" name="Google Shape;185;p3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4615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Visão geral sobre os testes de SARS-CoV-2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3600"/>
              <a:buFont typeface="Arial"/>
              <a:buNone/>
            </a:pPr>
            <a:r>
              <a:rPr lang="pt-PT" dirty="0">
                <a:solidFill>
                  <a:srgbClr val="009AC9"/>
                </a:solidFill>
              </a:rPr>
              <a:t>Testes de diagnóstico na resposta à COVID-19</a:t>
            </a:r>
            <a:endParaRPr lang="pt-PT" dirty="0"/>
          </a:p>
        </p:txBody>
      </p:sp>
      <p:sp>
        <p:nvSpPr>
          <p:cNvPr id="191" name="Google Shape;191;p4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sz="1000"/>
          </a:p>
        </p:txBody>
      </p:sp>
      <p:sp>
        <p:nvSpPr>
          <p:cNvPr id="192" name="Google Shape;192;p4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PT" dirty="0"/>
              <a:t>Os testes de diagnóstico são uma componente essencial da resposta à COVID-19, pois podem ser usados para: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lang="pt-PT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pt-PT" dirty="0"/>
              <a:t>Confirmar a infeção nos pacientes que cumpram os critérios clínicos da COVID-19.</a:t>
            </a:r>
          </a:p>
          <a:p>
            <a:pPr marL="228600" indent="-228600"/>
            <a:r>
              <a:rPr lang="pt-PT" dirty="0"/>
              <a:t>Rastrear a infeção nos indivíduos  assintomáticos em alto risco de infeção, incluindo os contactos (e casos confirmados ou prováveis) e os profissionais de saúde.</a:t>
            </a:r>
          </a:p>
          <a:p>
            <a:pPr marL="228600" indent="-228600"/>
            <a:r>
              <a:rPr lang="pt-PT" dirty="0"/>
              <a:t>Rastrear rapidamente os casos suspeitos (especialmente nas comunidades).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pt-PT" dirty="0"/>
              <a:t>Determinar a exposição (atual e passada) ao vírus para compreender a verdadeira extensão do surto, mapear a pandemia nos países e monitorizar as tendências.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lang="pt-PT" dirty="0"/>
          </a:p>
        </p:txBody>
      </p:sp>
      <p:sp>
        <p:nvSpPr>
          <p:cNvPr id="2" name="Google Shape;185;p3">
            <a:extLst>
              <a:ext uri="{FF2B5EF4-FFF2-40B4-BE49-F238E27FC236}">
                <a16:creationId xmlns:a16="http://schemas.microsoft.com/office/drawing/2014/main" id="{2E991A93-9875-8345-A5D5-C443AB316A8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4615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Visão geral sobre os testes de SARS-CoV-2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2" spcCol="180000" rtlCol="0"/>
          <a:lstStyle/>
          <a:p>
            <a:pPr rtl="0"/>
            <a:r>
              <a:rPr lang="pt">
                <a:solidFill>
                  <a:srgbClr val="009AC9"/>
                </a:solidFill>
              </a:rPr>
              <a:t>Terminologia básica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6</a:t>
            </a:fld>
            <a:endParaRPr lang="en-GB" sz="1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38A86-9DEA-1944-99F7-D44F7FB133D9}"/>
              </a:ext>
            </a:extLst>
          </p:cNvPr>
          <p:cNvSpPr/>
          <p:nvPr/>
        </p:nvSpPr>
        <p:spPr>
          <a:xfrm>
            <a:off x="838200" y="2824486"/>
            <a:ext cx="4964400" cy="2829202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" sz="24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</a:rPr>
              <a:t>Os antigénios são estruturas moleculares estranhas que podem desencadear uma resposta imunitária.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772DD0-E229-9446-80CE-400B63325CA1}"/>
              </a:ext>
            </a:extLst>
          </p:cNvPr>
          <p:cNvSpPr/>
          <p:nvPr/>
        </p:nvSpPr>
        <p:spPr>
          <a:xfrm>
            <a:off x="838200" y="2010602"/>
            <a:ext cx="4964401" cy="813885"/>
          </a:xfrm>
          <a:prstGeom prst="rect">
            <a:avLst/>
          </a:prstGeom>
          <a:solidFill>
            <a:srgbClr val="009AC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pt" sz="2800" dirty="0">
                <a:solidFill>
                  <a:schemeClr val="bg1"/>
                </a:solidFill>
                <a:cs typeface="Arial" pitchFamily="34" charset="0"/>
              </a:rPr>
              <a:t>Antígeno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396584-8133-9449-9F73-CF3805C69ABB}"/>
              </a:ext>
            </a:extLst>
          </p:cNvPr>
          <p:cNvSpPr/>
          <p:nvPr/>
        </p:nvSpPr>
        <p:spPr>
          <a:xfrm>
            <a:off x="6389913" y="2010603"/>
            <a:ext cx="4963886" cy="813885"/>
          </a:xfrm>
          <a:prstGeom prst="rect">
            <a:avLst/>
          </a:prstGeom>
          <a:solidFill>
            <a:srgbClr val="009AC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pt" sz="2800">
                <a:solidFill>
                  <a:schemeClr val="bg1"/>
                </a:solidFill>
                <a:cs typeface="Arial" pitchFamily="34" charset="0"/>
              </a:rPr>
              <a:t>Anticorpo</a:t>
            </a:r>
            <a:endParaRPr lang="en-US" sz="28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E85841-BC3C-E24E-BEEF-4D0971BA285B}"/>
              </a:ext>
            </a:extLst>
          </p:cNvPr>
          <p:cNvSpPr/>
          <p:nvPr/>
        </p:nvSpPr>
        <p:spPr>
          <a:xfrm>
            <a:off x="6389913" y="2824487"/>
            <a:ext cx="4963886" cy="2829201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" sz="24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</a:rPr>
              <a:t> Um anticorpo é uma proteína (também chamada de imunoglobulina) produzida pelo sistema imunológico do organismo que pode reconhecer e direcionar um antígeno para destruição</a:t>
            </a:r>
            <a:r>
              <a:rPr lang="pt" sz="2400" dirty="0">
                <a:solidFill>
                  <a:srgbClr val="FF0000"/>
                </a:solidFill>
              </a:rPr>
              <a:t>.</a:t>
            </a:r>
            <a:endParaRPr lang="en-US" sz="2400">
              <a:solidFill>
                <a:srgbClr val="FF0000"/>
              </a:solidFill>
              <a:latin typeface="Arial" panose="020B0604020202020204"/>
              <a:cs typeface="Arial"/>
            </a:endParaRPr>
          </a:p>
        </p:txBody>
      </p:sp>
      <p:sp>
        <p:nvSpPr>
          <p:cNvPr id="3" name="Google Shape;185;p3">
            <a:extLst>
              <a:ext uri="{FF2B5EF4-FFF2-40B4-BE49-F238E27FC236}">
                <a16:creationId xmlns:a16="http://schemas.microsoft.com/office/drawing/2014/main" id="{A592ABD8-54C3-21BF-5D25-4B44187174F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4615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Visão geral sobre os testes de SARS-CoV-2</a:t>
            </a:r>
          </a:p>
        </p:txBody>
      </p:sp>
    </p:spTree>
    <p:extLst>
      <p:ext uri="{BB962C8B-B14F-4D97-AF65-F5344CB8AC3E}">
        <p14:creationId xmlns:p14="http://schemas.microsoft.com/office/powerpoint/2010/main" val="328535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"/>
          <p:cNvSpPr txBox="1">
            <a:spLocks noGrp="1"/>
          </p:cNvSpPr>
          <p:nvPr>
            <p:ph type="title"/>
          </p:nvPr>
        </p:nvSpPr>
        <p:spPr>
          <a:xfrm>
            <a:off x="838199" y="3238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3600"/>
              <a:buFont typeface="Arial"/>
              <a:buNone/>
            </a:pPr>
            <a:r>
              <a:rPr lang="pt-PT" dirty="0">
                <a:solidFill>
                  <a:srgbClr val="009AC9"/>
                </a:solidFill>
              </a:rPr>
              <a:t>Tipos de testes usados na resposta à COVID-19 </a:t>
            </a:r>
            <a:r>
              <a:rPr lang="en-US" dirty="0">
                <a:solidFill>
                  <a:srgbClr val="009AC9"/>
                </a:solidFill>
              </a:rPr>
              <a:t>(1)</a:t>
            </a:r>
            <a:endParaRPr dirty="0"/>
          </a:p>
        </p:txBody>
      </p:sp>
      <p:sp>
        <p:nvSpPr>
          <p:cNvPr id="210" name="Google Shape;210;p6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sz="1000"/>
          </a:p>
        </p:txBody>
      </p:sp>
      <p:graphicFrame>
        <p:nvGraphicFramePr>
          <p:cNvPr id="211" name="Google Shape;211;p6"/>
          <p:cNvGraphicFramePr/>
          <p:nvPr>
            <p:extLst>
              <p:ext uri="{D42A27DB-BD31-4B8C-83A1-F6EECF244321}">
                <p14:modId xmlns:p14="http://schemas.microsoft.com/office/powerpoint/2010/main" val="970885801"/>
              </p:ext>
            </p:extLst>
          </p:nvPr>
        </p:nvGraphicFramePr>
        <p:xfrm>
          <a:off x="549088" y="1030941"/>
          <a:ext cx="10846989" cy="405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7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4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 u="none" strike="noStrike" cap="none" dirty="0"/>
                        <a:t>Tipo</a:t>
                      </a:r>
                      <a:endParaRPr lang="pt-PT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/>
                        <a:t>Alvo</a:t>
                      </a:r>
                      <a:endParaRPr lang="pt-PT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 dirty="0"/>
                        <a:t>Utilização</a:t>
                      </a:r>
                      <a:endParaRPr lang="pt-PT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/>
                        <a:t>Método</a:t>
                      </a:r>
                      <a:endParaRPr lang="pt-PT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 dirty="0"/>
                        <a:t>Local</a:t>
                      </a:r>
                      <a:endParaRPr lang="pt-PT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/>
                        <a:t>Testes</a:t>
                      </a:r>
                      <a:r>
                        <a:rPr lang="pt-PT" sz="1400" baseline="0"/>
                        <a:t> m</a:t>
                      </a:r>
                      <a:r>
                        <a:rPr lang="pt-PT" sz="1400"/>
                        <a:t>oleculares </a:t>
                      </a:r>
                      <a:r>
                        <a:rPr lang="pt-PT" sz="1400">
                          <a:solidFill>
                            <a:schemeClr val="dk1"/>
                          </a:solidFill>
                          <a:sym typeface="Arial"/>
                        </a:rPr>
                        <a:t>(ensaios baseados no PCR)</a:t>
                      </a:r>
                      <a:endParaRPr lang="pt-PT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/>
                        <a:t>Material genético viral </a:t>
                      </a:r>
                      <a:endParaRPr lang="pt-PT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/>
                        <a:t>Detetar infeção atual por SARS-CoV-2 *</a:t>
                      </a:r>
                      <a:endParaRPr lang="pt-PT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400" dirty="0"/>
                        <a:t>Amplificação de pequenas quantidades do genoma viral (ARN) até se alcançarem níveis detetáveis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dirty="0"/>
                        <a:t>Laboratório ou próximo do paciente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/>
                        <a:t>Testes de antigénio</a:t>
                      </a:r>
                      <a:endParaRPr lang="pt-PT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dirty="0"/>
                        <a:t>Proteínas virais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400"/>
                        <a:t>Detetar infeção atual por SARS-CoV-2  </a:t>
                      </a:r>
                      <a:endParaRPr lang="pt-PT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dirty="0"/>
                        <a:t>Captura de antigénios numa tira de teste causando alteração da cor (por ex., TDR para o paludismo)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dirty="0"/>
                        <a:t>Ponto de cuidados  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/>
                        <a:t>Testes de anticorpos</a:t>
                      </a:r>
                      <a:endParaRPr lang="pt-PT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/>
                        <a:t>Anticorpos que os pacients desenvolvem em resposta à infeção</a:t>
                      </a:r>
                      <a:endParaRPr lang="pt-PT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b="0" u="none" strike="noStrike">
                          <a:solidFill>
                            <a:schemeClr val="dk1"/>
                          </a:solidFill>
                          <a:sym typeface="Arial"/>
                        </a:rPr>
                        <a:t>Avaliar infeções anteriores dos pacientes</a:t>
                      </a:r>
                      <a:endParaRPr lang="pt-PT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400" dirty="0"/>
                        <a:t>Captura de anticorpos numa tira de teste</a:t>
                      </a:r>
                      <a:r>
                        <a:rPr lang="pt-PT" sz="1400" baseline="30000" dirty="0"/>
                        <a:t>1 </a:t>
                      </a:r>
                      <a:r>
                        <a:rPr lang="pt-PT" sz="1400" dirty="0"/>
                        <a:t>ou furo no dedo causando alteração da cor, com leitura manual ou usando um instrumento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400" dirty="0"/>
                        <a:t>Laboratório ou ponto de cuidados</a:t>
                      </a:r>
                      <a:r>
                        <a:rPr lang="pt-PT" sz="1400" b="0" u="none" strike="noStrike" baseline="30000" noProof="0" dirty="0"/>
                        <a:t>§</a:t>
                      </a:r>
                      <a:endParaRPr lang="pt-PT" sz="1400" baseline="300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PT"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243B09B-07C9-400E-BFE0-9C51067CA374}"/>
              </a:ext>
            </a:extLst>
          </p:cNvPr>
          <p:cNvSpPr txBox="1"/>
          <p:nvPr/>
        </p:nvSpPr>
        <p:spPr>
          <a:xfrm>
            <a:off x="578874" y="5535682"/>
            <a:ext cx="1049962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100" baseline="30000" dirty="0"/>
              <a:t>§</a:t>
            </a:r>
            <a:r>
              <a:rPr lang="pt-PT" sz="1100" dirty="0"/>
              <a:t> Com base nas evidências atuais, a OMS recomenda a utilização destes novos testes de </a:t>
            </a:r>
            <a:r>
              <a:rPr lang="pt-PT" sz="1100" dirty="0" err="1"/>
              <a:t>imunodiagnóstico</a:t>
            </a:r>
            <a:r>
              <a:rPr lang="pt-PT" sz="1100" dirty="0"/>
              <a:t> nos pontos de cuidados penas em contexto de investigação. Não devem ser utilizados em nenhum outro contexto, incluindo para tomada de decisões clínicas, até que estejam disponíveis evidências que apoiem a utilização para indicações específicas. Organização Mundial da Saúde. Recomendações para o uso de testes de </a:t>
            </a:r>
            <a:r>
              <a:rPr lang="pt-PT" sz="1100" dirty="0" err="1"/>
              <a:t>imunodiagnóstico</a:t>
            </a:r>
            <a:r>
              <a:rPr lang="pt-PT" sz="1100" dirty="0"/>
              <a:t> da COVID-19 nos pontos de cuidados. Disponível em: </a:t>
            </a:r>
            <a:r>
              <a:rPr lang="pt-PT" sz="1100" u="sng" dirty="0">
                <a:hlinkClick r:id="rId4"/>
              </a:rPr>
              <a:t>https://www.who.int/publications/i/item/advice-on-the-use-of-point-of-care-immunodiagnostic-tests-for-covid-19-scientific-brief</a:t>
            </a:r>
            <a:r>
              <a:rPr lang="pt-PT" sz="1100" u="sng" dirty="0"/>
              <a:t> </a:t>
            </a:r>
            <a:endParaRPr lang="pt-PT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5756F1-5172-42CF-BB5A-6D831154BACE}"/>
              </a:ext>
            </a:extLst>
          </p:cNvPr>
          <p:cNvSpPr txBox="1"/>
          <p:nvPr/>
        </p:nvSpPr>
        <p:spPr>
          <a:xfrm>
            <a:off x="579408" y="5141615"/>
            <a:ext cx="10499827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H" dirty="0"/>
              <a:t>* </a:t>
            </a:r>
            <a:r>
              <a:rPr lang="pt-PT" sz="1100" dirty="0"/>
              <a:t>Alguns testes estão também desenhados para detetar mutações específicas do vírus e para identificar variantes. Estes não são testes de diagnóstico mas podem ser úteis para monitorizar as variantes no âmbito da estratégia de vigilância das variantes de um país. </a:t>
            </a:r>
          </a:p>
        </p:txBody>
      </p:sp>
      <p:sp>
        <p:nvSpPr>
          <p:cNvPr id="3" name="Google Shape;185;p3">
            <a:extLst>
              <a:ext uri="{FF2B5EF4-FFF2-40B4-BE49-F238E27FC236}">
                <a16:creationId xmlns:a16="http://schemas.microsoft.com/office/drawing/2014/main" id="{88CD1EA0-7A71-35EF-81CA-332290858DD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4615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Visão geral sobre os testes de SARS-CoV-2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>
            <a:spLocks noGrp="1"/>
          </p:cNvSpPr>
          <p:nvPr>
            <p:ph type="title"/>
          </p:nvPr>
        </p:nvSpPr>
        <p:spPr>
          <a:xfrm>
            <a:off x="838199" y="3238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Clr>
                <a:srgbClr val="009AC9"/>
              </a:buClr>
            </a:pPr>
            <a:r>
              <a:rPr lang="pt-PT" dirty="0">
                <a:solidFill>
                  <a:srgbClr val="009AC9"/>
                </a:solidFill>
              </a:rPr>
              <a:t>Tipos de testes usados na resposta à COVID-19 </a:t>
            </a:r>
            <a:r>
              <a:rPr lang="en-US" dirty="0">
                <a:solidFill>
                  <a:srgbClr val="009AC9"/>
                </a:solidFill>
              </a:rPr>
              <a:t>(2)</a:t>
            </a:r>
            <a:endParaRPr dirty="0"/>
          </a:p>
        </p:txBody>
      </p:sp>
      <p:sp>
        <p:nvSpPr>
          <p:cNvPr id="218" name="Google Shape;218;p7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sz="1000"/>
          </a:p>
        </p:txBody>
      </p:sp>
      <p:sp>
        <p:nvSpPr>
          <p:cNvPr id="220" name="Google Shape;220;p7"/>
          <p:cNvSpPr txBox="1"/>
          <p:nvPr/>
        </p:nvSpPr>
        <p:spPr>
          <a:xfrm>
            <a:off x="837828" y="1455557"/>
            <a:ext cx="101700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Representação esquemática simplificada das proteínas do SARS-CoV-2 detetadas por TDR-</a:t>
            </a:r>
            <a:r>
              <a:rPr lang="pt-PT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</a:t>
            </a:r>
            <a:r>
              <a:rPr lang="pt-PT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dos anticorpos humanos</a:t>
            </a:r>
            <a:endParaRPr lang="pt-PT"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1211493" y="4504224"/>
            <a:ext cx="264354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Antigénios virais do SARS-CoV-2</a:t>
            </a:r>
          </a:p>
        </p:txBody>
      </p:sp>
      <p:sp>
        <p:nvSpPr>
          <p:cNvPr id="222" name="Google Shape;222;p7"/>
          <p:cNvSpPr txBox="1"/>
          <p:nvPr/>
        </p:nvSpPr>
        <p:spPr>
          <a:xfrm>
            <a:off x="1211493" y="5088545"/>
            <a:ext cx="205240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Anticorpos humanos</a:t>
            </a:r>
          </a:p>
        </p:txBody>
      </p:sp>
      <p:sp>
        <p:nvSpPr>
          <p:cNvPr id="223" name="Google Shape;223;p7"/>
          <p:cNvSpPr txBox="1"/>
          <p:nvPr/>
        </p:nvSpPr>
        <p:spPr>
          <a:xfrm>
            <a:off x="8200862" y="4180268"/>
            <a:ext cx="249372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Proteínas virais detetadas por testes de antigénio (TDR-</a:t>
            </a:r>
            <a:r>
              <a:rPr lang="pt-PT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</a:t>
            </a:r>
            <a:r>
              <a:rPr lang="pt-P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224" name="Google Shape;224;p7"/>
          <p:cNvSpPr txBox="1"/>
          <p:nvPr/>
        </p:nvSpPr>
        <p:spPr>
          <a:xfrm>
            <a:off x="8200862" y="3207884"/>
            <a:ext cx="262072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r-CH" sz="1600" dirty="0"/>
              <a:t>Anticorpos humanos específicos do vírus </a:t>
            </a:r>
            <a:r>
              <a:rPr lang="pt-PT" sz="1600" dirty="0"/>
              <a:t>detetados nos testes de anticorpos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p7"/>
          <p:cNvCxnSpPr/>
          <p:nvPr/>
        </p:nvCxnSpPr>
        <p:spPr>
          <a:xfrm rot="10800000">
            <a:off x="7637353" y="3549254"/>
            <a:ext cx="563509" cy="0"/>
          </a:xfrm>
          <a:prstGeom prst="straightConnector1">
            <a:avLst/>
          </a:prstGeom>
          <a:noFill/>
          <a:ln w="5715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26" name="Google Shape;226;p7" descr="Shape,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9238" y="2606225"/>
            <a:ext cx="3596746" cy="329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30111"/>
          <a:stretch/>
        </p:blipFill>
        <p:spPr>
          <a:xfrm>
            <a:off x="860813" y="4981255"/>
            <a:ext cx="333743" cy="55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8570" r="30061" b="70979"/>
          <a:stretch/>
        </p:blipFill>
        <p:spPr>
          <a:xfrm>
            <a:off x="860813" y="4378620"/>
            <a:ext cx="354496" cy="5897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7"/>
          <p:cNvCxnSpPr>
            <a:stCxn id="223" idx="1"/>
          </p:cNvCxnSpPr>
          <p:nvPr/>
        </p:nvCxnSpPr>
        <p:spPr>
          <a:xfrm flipH="1" flipV="1">
            <a:off x="7120862" y="4472661"/>
            <a:ext cx="1080000" cy="123085"/>
          </a:xfrm>
          <a:prstGeom prst="straightConnector1">
            <a:avLst/>
          </a:prstGeom>
          <a:noFill/>
          <a:ln w="5715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" name="Google Shape;185;p3">
            <a:extLst>
              <a:ext uri="{FF2B5EF4-FFF2-40B4-BE49-F238E27FC236}">
                <a16:creationId xmlns:a16="http://schemas.microsoft.com/office/drawing/2014/main" id="{4172C4D6-C4D5-6EF1-E570-DB32BC6B24C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4615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Visão geral sobre os testes de SARS-CoV-2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>
            <a:off x="838199" y="3238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9AC9"/>
              </a:buClr>
            </a:pPr>
            <a:r>
              <a:rPr lang="pt-PT" dirty="0">
                <a:solidFill>
                  <a:srgbClr val="009AC9"/>
                </a:solidFill>
              </a:rPr>
              <a:t>Tipos de testes usados na resposta à COVID-19 (3)</a:t>
            </a:r>
            <a:endParaRPr lang="pt-PT" sz="2200" dirty="0">
              <a:solidFill>
                <a:srgbClr val="009AC9"/>
              </a:solidFill>
            </a:endParaRPr>
          </a:p>
        </p:txBody>
      </p:sp>
      <p:sp>
        <p:nvSpPr>
          <p:cNvPr id="235" name="Google Shape;235;p8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sz="1000"/>
          </a:p>
        </p:txBody>
      </p:sp>
      <p:sp>
        <p:nvSpPr>
          <p:cNvPr id="237" name="Google Shape;237;p8"/>
          <p:cNvSpPr txBox="1">
            <a:spLocks noGrp="1"/>
          </p:cNvSpPr>
          <p:nvPr>
            <p:ph type="body" idx="1"/>
          </p:nvPr>
        </p:nvSpPr>
        <p:spPr>
          <a:xfrm>
            <a:off x="838200" y="1433730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dirty="0"/>
              <a:t>Outros </a:t>
            </a:r>
            <a:r>
              <a:rPr lang="pt-PT" dirty="0"/>
              <a:t>tipos </a:t>
            </a:r>
            <a:r>
              <a:rPr lang="en-US" dirty="0"/>
              <a:t>de testes:</a:t>
            </a:r>
            <a:endParaRPr dirty="0"/>
          </a:p>
          <a:p>
            <a:pPr marL="685800" lvl="1" indent="-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graphicFrame>
        <p:nvGraphicFramePr>
          <p:cNvPr id="238" name="Google Shape;238;p8"/>
          <p:cNvGraphicFramePr/>
          <p:nvPr>
            <p:extLst>
              <p:ext uri="{D42A27DB-BD31-4B8C-83A1-F6EECF244321}">
                <p14:modId xmlns:p14="http://schemas.microsoft.com/office/powerpoint/2010/main" val="3723643822"/>
              </p:ext>
            </p:extLst>
          </p:nvPr>
        </p:nvGraphicFramePr>
        <p:xfrm>
          <a:off x="844017" y="2070946"/>
          <a:ext cx="10515600" cy="34798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3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 noProof="0"/>
                        <a:t>Tipo</a:t>
                      </a:r>
                      <a:endParaRPr lang="pt-PT" noProof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 noProof="0"/>
                        <a:t>Alvo</a:t>
                      </a:r>
                      <a:endParaRPr lang="pt-PT" noProof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 noProof="0"/>
                        <a:t>Utilização</a:t>
                      </a:r>
                      <a:endParaRPr lang="pt-PT" noProof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 noProof="0"/>
                        <a:t>Método</a:t>
                      </a:r>
                      <a:endParaRPr lang="pt-PT" noProof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 noProof="0"/>
                        <a:t>Local</a:t>
                      </a:r>
                      <a:endParaRPr lang="pt-PT" noProof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 noProof="0"/>
                        <a:t>Sequenciação</a:t>
                      </a:r>
                      <a:endParaRPr lang="pt-PT" sz="1600" noProof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 noProof="0"/>
                        <a:t>Material genético viral </a:t>
                      </a:r>
                      <a:endParaRPr lang="pt-PT" noProof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 noProof="0"/>
                        <a:t>Identificar variantes: detetar mutações do vírus em amostras positivas do SARS-CoV-2</a:t>
                      </a:r>
                      <a:endParaRPr lang="pt-PT" noProof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noProof="0"/>
                        <a:t>Amplificação e sequenciação da parte ou totalidade do genoma</a:t>
                      </a:r>
                      <a:r>
                        <a:rPr lang="pt-PT" sz="1600" baseline="0" noProof="0"/>
                        <a:t> </a:t>
                      </a:r>
                      <a:r>
                        <a:rPr lang="pt-PT" sz="1600" noProof="0"/>
                        <a:t>viral (ARN) para determinar</a:t>
                      </a:r>
                      <a:r>
                        <a:rPr lang="pt-PT" sz="1600" baseline="0" noProof="0"/>
                        <a:t> </a:t>
                      </a:r>
                      <a:r>
                        <a:rPr lang="pt-PT" sz="1600" noProof="0"/>
                        <a:t>a sua composição (sequência ARN)</a:t>
                      </a:r>
                      <a:endParaRPr lang="pt-PT" noProof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 noProof="0"/>
                        <a:t>Laboratório especializado</a:t>
                      </a:r>
                      <a:endParaRPr lang="pt-PT" noProof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 noProof="0"/>
                        <a:t>Cultura</a:t>
                      </a:r>
                      <a:endParaRPr lang="pt-PT" noProof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 noProof="0" dirty="0"/>
                        <a:t>Vírus</a:t>
                      </a:r>
                      <a:endParaRPr lang="pt-PT" noProof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noProof="0"/>
                        <a:t>Avaliar</a:t>
                      </a:r>
                      <a:r>
                        <a:rPr lang="pt-PT" sz="1600" baseline="0" noProof="0"/>
                        <a:t> os efeitos dos medicamentos </a:t>
                      </a:r>
                      <a:r>
                        <a:rPr lang="pt-PT" sz="1600" noProof="0"/>
                        <a:t> ou anticorpos no crescimento do vírus</a:t>
                      </a:r>
                      <a:endParaRPr lang="pt-PT" noProof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 noProof="0"/>
                        <a:t>Fazer crescer o vírus para realizar testes especializados (por exemplo, reação contra anticorpos)</a:t>
                      </a:r>
                      <a:endParaRPr lang="pt-PT" noProof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 noProof="0" dirty="0"/>
                        <a:t>Laboratório especializado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Google Shape;185;p3">
            <a:extLst>
              <a:ext uri="{FF2B5EF4-FFF2-40B4-BE49-F238E27FC236}">
                <a16:creationId xmlns:a16="http://schemas.microsoft.com/office/drawing/2014/main" id="{B36BD1BA-075E-A52E-2A79-08DB2B96C00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4615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Visão geral sobre os testes de SARS-CoV-2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3858</TotalTime>
  <Words>1232</Words>
  <Application>Microsoft Office PowerPoint</Application>
  <PresentationFormat>Widescreen</PresentationFormat>
  <Paragraphs>110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02</vt:lpstr>
      <vt:lpstr>Isenção de responsabilidade</vt:lpstr>
      <vt:lpstr>Objetivos de aprendizagem</vt:lpstr>
      <vt:lpstr>Análise situacional da COVID-19 </vt:lpstr>
      <vt:lpstr>Testes de diagnóstico na resposta à COVID-19</vt:lpstr>
      <vt:lpstr>Terminologia básica </vt:lpstr>
      <vt:lpstr>Tipos de testes usados na resposta à COVID-19 (1)</vt:lpstr>
      <vt:lpstr>Tipos de testes usados na resposta à COVID-19 (2)</vt:lpstr>
      <vt:lpstr>Tipos de testes usados na resposta à COVID-19 (3)</vt:lpstr>
      <vt:lpstr>TDR de antigénio para o SARS-CoV-2</vt:lpstr>
      <vt:lpstr>PowerPoint Presentation</vt:lpstr>
      <vt:lpstr>Dúvidas?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ROSS PAPA</dc:creator>
  <cp:lastModifiedBy>natacha milhano</cp:lastModifiedBy>
  <cp:revision>95</cp:revision>
  <dcterms:created xsi:type="dcterms:W3CDTF">2020-10-08T10:02:18Z</dcterms:created>
  <dcterms:modified xsi:type="dcterms:W3CDTF">2022-09-22T22:21:24Z</dcterms:modified>
</cp:coreProperties>
</file>