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88" r:id="rId4"/>
    <p:sldId id="258" r:id="rId5"/>
    <p:sldId id="259" r:id="rId6"/>
    <p:sldId id="278" r:id="rId7"/>
    <p:sldId id="261" r:id="rId8"/>
    <p:sldId id="262" r:id="rId9"/>
    <p:sldId id="263" r:id="rId10"/>
    <p:sldId id="298" r:id="rId11"/>
    <p:sldId id="264" r:id="rId12"/>
    <p:sldId id="271" r:id="rId13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86904C-6CA0-0DAD-676B-9DE7A556E709}" v="32" dt="2021-07-05T15:40:00.305"/>
    <p1510:client id="{FA961338-696B-4E13-A74C-29D96FC93661}" v="3" dt="2021-03-10T05:47:53.4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408" autoAdjust="0"/>
    <p:restoredTop sz="97030"/>
  </p:normalViewPr>
  <p:slideViewPr>
    <p:cSldViewPr snapToGrid="0" snapToObjects="1">
      <p:cViewPr varScale="1">
        <p:scale>
          <a:sx n="79" d="100"/>
          <a:sy n="79" d="100"/>
        </p:scale>
        <p:origin x="96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ORE, Zoumana" userId="S::traorez@who.int::f906a7cf-0a3d-4765-9453-fbd494f994fd" providerId="AD" clId="Web-{7386904C-6CA0-0DAD-676B-9DE7A556E709}"/>
    <pc:docChg chg="modSld">
      <pc:chgData name="TRAORE, Zoumana" userId="S::traorez@who.int::f906a7cf-0a3d-4765-9453-fbd494f994fd" providerId="AD" clId="Web-{7386904C-6CA0-0DAD-676B-9DE7A556E709}" dt="2021-07-05T15:40:00.305" v="20" actId="20577"/>
      <pc:docMkLst>
        <pc:docMk/>
      </pc:docMkLst>
      <pc:sldChg chg="modSp">
        <pc:chgData name="TRAORE, Zoumana" userId="S::traorez@who.int::f906a7cf-0a3d-4765-9453-fbd494f994fd" providerId="AD" clId="Web-{7386904C-6CA0-0DAD-676B-9DE7A556E709}" dt="2021-07-05T15:36:43.129" v="5" actId="20577"/>
        <pc:sldMkLst>
          <pc:docMk/>
          <pc:sldMk cId="777875410" sldId="276"/>
        </pc:sldMkLst>
        <pc:spChg chg="mod">
          <ac:chgData name="TRAORE, Zoumana" userId="S::traorez@who.int::f906a7cf-0a3d-4765-9453-fbd494f994fd" providerId="AD" clId="Web-{7386904C-6CA0-0DAD-676B-9DE7A556E709}" dt="2021-07-05T15:36:43.129" v="5" actId="20577"/>
          <ac:spMkLst>
            <pc:docMk/>
            <pc:sldMk cId="777875410" sldId="276"/>
            <ac:spMk id="7" creationId="{F05302C6-32DA-074E-866E-93906EB7A8F4}"/>
          </ac:spMkLst>
        </pc:spChg>
      </pc:sldChg>
      <pc:sldChg chg="modSp">
        <pc:chgData name="TRAORE, Zoumana" userId="S::traorez@who.int::f906a7cf-0a3d-4765-9453-fbd494f994fd" providerId="AD" clId="Web-{7386904C-6CA0-0DAD-676B-9DE7A556E709}" dt="2021-07-05T15:38:04.225" v="8" actId="20577"/>
        <pc:sldMkLst>
          <pc:docMk/>
          <pc:sldMk cId="3464749795" sldId="277"/>
        </pc:sldMkLst>
        <pc:spChg chg="mod">
          <ac:chgData name="TRAORE, Zoumana" userId="S::traorez@who.int::f906a7cf-0a3d-4765-9453-fbd494f994fd" providerId="AD" clId="Web-{7386904C-6CA0-0DAD-676B-9DE7A556E709}" dt="2021-07-05T15:38:04.225" v="8" actId="20577"/>
          <ac:spMkLst>
            <pc:docMk/>
            <pc:sldMk cId="3464749795" sldId="277"/>
            <ac:spMk id="7" creationId="{F05302C6-32DA-074E-866E-93906EB7A8F4}"/>
          </ac:spMkLst>
        </pc:spChg>
      </pc:sldChg>
      <pc:sldChg chg="modSp">
        <pc:chgData name="TRAORE, Zoumana" userId="S::traorez@who.int::f906a7cf-0a3d-4765-9453-fbd494f994fd" providerId="AD" clId="Web-{7386904C-6CA0-0DAD-676B-9DE7A556E709}" dt="2021-07-05T15:40:00.305" v="20" actId="20577"/>
        <pc:sldMkLst>
          <pc:docMk/>
          <pc:sldMk cId="3285350671" sldId="278"/>
        </pc:sldMkLst>
        <pc:spChg chg="mod">
          <ac:chgData name="TRAORE, Zoumana" userId="S::traorez@who.int::f906a7cf-0a3d-4765-9453-fbd494f994fd" providerId="AD" clId="Web-{7386904C-6CA0-0DAD-676B-9DE7A556E709}" dt="2021-07-05T15:39:23.648" v="16" actId="20577"/>
          <ac:spMkLst>
            <pc:docMk/>
            <pc:sldMk cId="3285350671" sldId="278"/>
            <ac:spMk id="6" creationId="{6D438A86-9DEA-1944-99F7-D44F7FB133D9}"/>
          </ac:spMkLst>
        </pc:spChg>
        <pc:spChg chg="mod">
          <ac:chgData name="TRAORE, Zoumana" userId="S::traorez@who.int::f906a7cf-0a3d-4765-9453-fbd494f994fd" providerId="AD" clId="Web-{7386904C-6CA0-0DAD-676B-9DE7A556E709}" dt="2021-07-05T15:40:00.305" v="20" actId="20577"/>
          <ac:spMkLst>
            <pc:docMk/>
            <pc:sldMk cId="3285350671" sldId="278"/>
            <ac:spMk id="10" creationId="{F3E85841-BC3C-E24E-BEEF-4D0971BA285B}"/>
          </ac:spMkLst>
        </pc:spChg>
      </pc:sldChg>
      <pc:sldChg chg="modSp">
        <pc:chgData name="TRAORE, Zoumana" userId="S::traorez@who.int::f906a7cf-0a3d-4765-9453-fbd494f994fd" providerId="AD" clId="Web-{7386904C-6CA0-0DAD-676B-9DE7A556E709}" dt="2021-07-05T15:36:01.207" v="3" actId="20577"/>
        <pc:sldMkLst>
          <pc:docMk/>
          <pc:sldMk cId="284303364" sldId="288"/>
        </pc:sldMkLst>
        <pc:spChg chg="mod">
          <ac:chgData name="TRAORE, Zoumana" userId="S::traorez@who.int::f906a7cf-0a3d-4765-9453-fbd494f994fd" providerId="AD" clId="Web-{7386904C-6CA0-0DAD-676B-9DE7A556E709}" dt="2021-07-05T15:36:01.207" v="3" actId="20577"/>
          <ac:spMkLst>
            <pc:docMk/>
            <pc:sldMk cId="284303364" sldId="288"/>
            <ac:spMk id="3" creationId="{9154FDA1-8167-5945-BD3B-C52398ED4E1E}"/>
          </ac:spMkLst>
        </pc:spChg>
      </pc:sldChg>
    </pc:docChg>
  </pc:docChgLst>
  <pc:docChgLst>
    <pc:chgData name="BARNADAS, Céline" userId="35dfe63f-973a-4484-af2b-caa2b0e5656e" providerId="ADAL" clId="{FA961338-696B-4E13-A74C-29D96FC93661}"/>
    <pc:docChg chg="modSld">
      <pc:chgData name="BARNADAS, Céline" userId="35dfe63f-973a-4484-af2b-caa2b0e5656e" providerId="ADAL" clId="{FA961338-696B-4E13-A74C-29D96FC93661}" dt="2021-03-10T05:48:34.332" v="9" actId="6549"/>
      <pc:docMkLst>
        <pc:docMk/>
      </pc:docMkLst>
      <pc:sldChg chg="addSp modSp">
        <pc:chgData name="BARNADAS, Céline" userId="35dfe63f-973a-4484-af2b-caa2b0e5656e" providerId="ADAL" clId="{FA961338-696B-4E13-A74C-29D96FC93661}" dt="2021-03-10T05:48:34.332" v="9" actId="6549"/>
        <pc:sldMkLst>
          <pc:docMk/>
          <pc:sldMk cId="777875410" sldId="276"/>
        </pc:sldMkLst>
        <pc:spChg chg="add mod">
          <ac:chgData name="BARNADAS, Céline" userId="35dfe63f-973a-4484-af2b-caa2b0e5656e" providerId="ADAL" clId="{FA961338-696B-4E13-A74C-29D96FC93661}" dt="2021-03-10T05:47:51.492" v="2"/>
          <ac:spMkLst>
            <pc:docMk/>
            <pc:sldMk cId="777875410" sldId="276"/>
            <ac:spMk id="3" creationId="{CA2524C0-90B6-4F08-9ACF-E9147F5FC111}"/>
          </ac:spMkLst>
        </pc:spChg>
        <pc:spChg chg="mod">
          <ac:chgData name="BARNADAS, Céline" userId="35dfe63f-973a-4484-af2b-caa2b0e5656e" providerId="ADAL" clId="{FA961338-696B-4E13-A74C-29D96FC93661}" dt="2021-03-10T05:48:34.332" v="9" actId="6549"/>
          <ac:spMkLst>
            <pc:docMk/>
            <pc:sldMk cId="777875410" sldId="276"/>
            <ac:spMk id="7" creationId="{F05302C6-32DA-074E-866E-93906EB7A8F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EDBD40-84B1-2349-A508-11CBED669F6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F7A6307-915A-134B-ACFB-C4EC86CF7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F7DABE13-9BE3-1F40-9613-B5F5F8F48A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780" t="21339" r="19134" b="19932"/>
          <a:stretch/>
        </p:blipFill>
        <p:spPr>
          <a:xfrm>
            <a:off x="6515100" y="1278462"/>
            <a:ext cx="4840356" cy="450611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rtlCol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rtlCol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 rtlCol="0"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 rtlCol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 rtlCol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pPr rtl="0"/>
              <a:t>‹#›</a:t>
            </a:fld>
            <a:endParaRPr lang="en-GB" sz="100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rtlCol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 rtlCol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GB"/>
              <a:t>10/11/2020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hyperlink" Target="https://covid19.who.int/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hyperlink" Target="https://www.who.int/publications/i/item/advice-on-the-use-of-point-of-care-immunodiagnostic-tests-for-covid-19-scientific-brie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t" dirty="0"/>
              <a:t>02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rtl="0"/>
            <a:r>
              <a:rPr lang="pt" sz="3600" dirty="0"/>
              <a:t>Visão geral da </a:t>
            </a:r>
            <a:br>
              <a:rPr lang="en-GB" sz="3600" dirty="0"/>
            </a:br>
            <a:r>
              <a:rPr lang="pt" sz="3600" dirty="0"/>
              <a:t>testagem para o SARS-CoV-2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E9282-ED83-CA42-88B6-5B0AC8E50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A023FB-E6DF-470E-87FF-CC02A834720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17" y="159407"/>
            <a:ext cx="2358025" cy="812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F60B1-EC31-47D6-9CB2-C27945F66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TDR de </a:t>
            </a:r>
            <a:r>
              <a:rPr lang="fr-CH"/>
              <a:t>antigénio para </a:t>
            </a:r>
            <a:r>
              <a:rPr lang="fr-CH" dirty="0"/>
              <a:t>o SARS-CoV-2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575CC-5FDB-4446-BD14-8F67EA0A5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160" y="2513205"/>
            <a:ext cx="7467601" cy="2744040"/>
          </a:xfrm>
        </p:spPr>
        <p:txBody>
          <a:bodyPr>
            <a:normAutofit/>
          </a:bodyPr>
          <a:lstStyle/>
          <a:p>
            <a:r>
              <a:rPr lang="fr-CH" dirty="0"/>
              <a:t>Fácil de realizar e obter rapidamente um resultado.</a:t>
            </a:r>
          </a:p>
          <a:p>
            <a:r>
              <a:rPr lang="fr-CH" dirty="0"/>
              <a:t>Usado por operadores ou indivíduos treinados, cumprindo rigorosamente as instruçõs do fabricante.</a:t>
            </a:r>
            <a:endParaRPr lang="en-US" dirty="0"/>
          </a:p>
          <a:p>
            <a:r>
              <a:rPr lang="fr-CH" dirty="0"/>
              <a:t>Importante seguir as Instruções de Utilização específicas do teste, uma vez que os reagentes e procedimentos, incluindo os tempos de incubação, podem variar conforme os testes.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0204D0-6376-4873-B062-167345DF90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772B4E91-13BE-ABE0-6108-F9821CF87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8026" y="1464669"/>
            <a:ext cx="1151734" cy="4114800"/>
          </a:xfrm>
          <a:prstGeom prst="rect">
            <a:avLst/>
          </a:prstGeom>
        </p:spPr>
      </p:pic>
      <p:sp>
        <p:nvSpPr>
          <p:cNvPr id="7" name="Google Shape;185;p3">
            <a:extLst>
              <a:ext uri="{FF2B5EF4-FFF2-40B4-BE49-F238E27FC236}">
                <a16:creationId xmlns:a16="http://schemas.microsoft.com/office/drawing/2014/main" id="{5C358E7A-BE6B-145A-CC9D-C42DEA7FF6F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extLst>
      <p:ext uri="{BB962C8B-B14F-4D97-AF65-F5344CB8AC3E}">
        <p14:creationId xmlns:p14="http://schemas.microsoft.com/office/powerpoint/2010/main" val="2096045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244" name="Google Shape;24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1981364" cy="155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26056" y="4661898"/>
            <a:ext cx="1655488" cy="1557927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9"/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 txBox="1"/>
          <p:nvPr/>
        </p:nvSpPr>
        <p:spPr>
          <a:xfrm>
            <a:off x="2642689" y="2782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pt-PT" sz="4400" dirty="0">
                <a:solidFill>
                  <a:schemeClr val="lt1"/>
                </a:solidFill>
                <a:sym typeface="Arial"/>
              </a:rPr>
              <a:t>Principais pontos</a:t>
            </a:r>
            <a:endParaRPr lang="pt-PT" dirty="0"/>
          </a:p>
        </p:txBody>
      </p:sp>
      <p:sp>
        <p:nvSpPr>
          <p:cNvPr id="248" name="Google Shape;248;p9"/>
          <p:cNvSpPr txBox="1"/>
          <p:nvPr/>
        </p:nvSpPr>
        <p:spPr>
          <a:xfrm>
            <a:off x="2118360" y="1927496"/>
            <a:ext cx="8628017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pt-PT" sz="2000" dirty="0">
                <a:solidFill>
                  <a:schemeClr val="lt1"/>
                </a:solidFill>
                <a:sym typeface="Arial"/>
              </a:rPr>
              <a:t>Os testes de diagnóstico são fundamentais para confirmar o diagnóstico de COVID-19 e para rastrear contactos assintomáticos de casos confirmados ou prováveis de COVID-19.</a:t>
            </a:r>
            <a:endParaRPr lang="pt-PT" dirty="0">
              <a:solidFill>
                <a:schemeClr val="lt1"/>
              </a:solidFill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pt-PT" sz="2800" dirty="0">
              <a:solidFill>
                <a:schemeClr val="lt1"/>
              </a:solidFill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pt-PT" sz="2000" dirty="0">
                <a:solidFill>
                  <a:schemeClr val="lt1"/>
                </a:solidFill>
                <a:sym typeface="Arial"/>
              </a:rPr>
              <a:t>Os testes de diagnóstico rápido de antigénio para o SARS-CoV-2 (TDR-</a:t>
            </a:r>
            <a:r>
              <a:rPr lang="pt-PT" sz="2000" dirty="0" err="1">
                <a:solidFill>
                  <a:schemeClr val="lt1"/>
                </a:solidFill>
                <a:sym typeface="Arial"/>
              </a:rPr>
              <a:t>Ag</a:t>
            </a:r>
            <a:r>
              <a:rPr lang="pt-PT" sz="2000" dirty="0">
                <a:solidFill>
                  <a:schemeClr val="lt1"/>
                </a:solidFill>
                <a:sym typeface="Arial"/>
              </a:rPr>
              <a:t>) são usados para detetar proteínas virais e, portanto, infeções atuais por SARS-CoV-2.</a:t>
            </a:r>
            <a:endParaRPr lang="pt-PT" dirty="0">
              <a:solidFill>
                <a:schemeClr val="lt1"/>
              </a:solidFill>
            </a:endParaRPr>
          </a:p>
          <a:p>
            <a:pPr marL="228600" marR="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pt-PT" sz="2000" dirty="0">
              <a:solidFill>
                <a:schemeClr val="lt1"/>
              </a:solidFill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pt-PT" sz="2000" dirty="0">
                <a:solidFill>
                  <a:schemeClr val="lt1"/>
                </a:solidFill>
                <a:sym typeface="Arial"/>
              </a:rPr>
              <a:t>Os TDR-</a:t>
            </a:r>
            <a:r>
              <a:rPr lang="pt-PT" sz="2000" dirty="0" err="1">
                <a:solidFill>
                  <a:schemeClr val="lt1"/>
                </a:solidFill>
                <a:sym typeface="Arial"/>
              </a:rPr>
              <a:t>Ag</a:t>
            </a:r>
            <a:r>
              <a:rPr lang="pt-PT" sz="2000" dirty="0">
                <a:solidFill>
                  <a:schemeClr val="lt1"/>
                </a:solidFill>
                <a:sym typeface="Arial"/>
              </a:rPr>
              <a:t> para o SARS-CoV-2 podem ser usados nos pontos de cuidados </a:t>
            </a:r>
            <a:r>
              <a:rPr lang="pt-PT" sz="2000">
                <a:solidFill>
                  <a:schemeClr val="lt1"/>
                </a:solidFill>
                <a:sym typeface="Arial"/>
              </a:rPr>
              <a:t>com um equipamento </a:t>
            </a:r>
            <a:r>
              <a:rPr lang="pt-PT" sz="2000" dirty="0">
                <a:solidFill>
                  <a:schemeClr val="lt1"/>
                </a:solidFill>
                <a:sym typeface="Arial"/>
              </a:rPr>
              <a:t>mínimo.</a:t>
            </a:r>
            <a:endParaRPr lang="pt-PT" dirty="0">
              <a:solidFill>
                <a:schemeClr val="lt1"/>
              </a:solidFill>
            </a:endParaRPr>
          </a:p>
        </p:txBody>
      </p:sp>
      <p:sp>
        <p:nvSpPr>
          <p:cNvPr id="249" name="Google Shape;249;p9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0551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t-PT" sz="1000" dirty="0">
                <a:solidFill>
                  <a:schemeClr val="bg1"/>
                </a:solidFill>
              </a:rPr>
              <a:t>Workshop de Formação sobre os Testes de Diagnóstico Rápido de Antigénio para o SARS-CoV-2 – v3.0 | Visão geral sobre os testes de 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Dúvidas?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>
                <a:solidFill>
                  <a:srgbClr val="009AC9"/>
                </a:solidFill>
              </a:rPr>
              <a:t>Isenção de responsabilidade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1765"/>
            <a:ext cx="10515600" cy="4440760"/>
          </a:xfrm>
        </p:spPr>
        <p:txBody>
          <a:bodyPr rtlCol="0">
            <a:normAutofit fontScale="85000" lnSpcReduction="20000"/>
          </a:bodyPr>
          <a:lstStyle/>
          <a:p>
            <a:pPr marL="0" indent="0" rtl="0">
              <a:buNone/>
              <a:defRPr/>
            </a:pPr>
            <a:r>
              <a:rPr lang="pt" b="1" dirty="0"/>
              <a:t>Plataforma da OMS de Aprendizagem sobre Segurança Sanitária - Material de </a:t>
            </a:r>
            <a:r>
              <a:rPr lang="pt-BR" b="1" dirty="0" err="1"/>
              <a:t>formaç</a:t>
            </a:r>
            <a:r>
              <a:rPr lang="pt" dirty="0"/>
              <a:t>ã</a:t>
            </a:r>
            <a:r>
              <a:rPr lang="pt-BR" b="1" dirty="0"/>
              <a:t>o</a:t>
            </a:r>
            <a:endParaRPr lang="en-US" dirty="0"/>
          </a:p>
          <a:p>
            <a:pPr marL="0" indent="0" rtl="0">
              <a:buNone/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Este material de formação da OMS está protegido por direitos autorais da Organização Mundial da Saúde (OMS) 2022. Todos os direitos reservados.</a:t>
            </a:r>
          </a:p>
          <a:p>
            <a:pPr marL="0" indent="0" rtl="0">
              <a:buNone/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 utilização deste material está sujeita aos </a:t>
            </a:r>
            <a:r>
              <a:rPr lang="pt" u="sng" dirty="0">
                <a:hlinkClick r:id="rId2"/>
              </a:rPr>
              <a:t>«Termos de Utilização da Plataforma da OMS de Aprendizagem sobre Segurança Sanitária, Material de Formação»,</a:t>
            </a:r>
            <a:r>
              <a:rPr lang="pt" dirty="0"/>
              <a:t> que aceitou quando do download e que disponível na Plataforma de Aprendizagem sobre Segurança Sanitária em: </a:t>
            </a:r>
            <a:r>
              <a:rPr lang="pt" u="sng" dirty="0">
                <a:hlinkClick r:id="rId3"/>
              </a:rPr>
              <a:t>https://extranet.who.int/hslp</a:t>
            </a:r>
            <a:r>
              <a:rPr lang="pt" dirty="0"/>
              <a:t>.  </a:t>
            </a:r>
          </a:p>
          <a:p>
            <a:pPr marL="0" indent="0" rtl="0">
              <a:buNone/>
              <a:defRPr/>
            </a:pPr>
            <a:r>
              <a:rPr lang="pt" dirty="0"/>
              <a:t> </a:t>
            </a:r>
          </a:p>
          <a:p>
            <a:pPr marL="0" indent="0" rtl="0">
              <a:buNone/>
              <a:defRPr/>
            </a:pPr>
            <a:r>
              <a:rPr lang="pt" dirty="0"/>
              <a:t>Se adaptar, modificar, traduzir ou reformular o conteúdo deste material, tal não implicará que a OMS esteja de algum modo associada a essas alterações e o nome ou o emblema da OMS não será poderá ser utilizado no material modificado.  </a:t>
            </a:r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Além disso, é favor informar à OMS sobre quaisquer modificações do material que seja usado publicamente, para efeitos de conservação de registros e desenvolvimento continuado, através do email </a:t>
            </a:r>
            <a:r>
              <a:rPr lang="pt" u="sng" dirty="0">
                <a:hlinkClick r:id="rId4"/>
              </a:rPr>
              <a:t>hrhrt@who.int</a:t>
            </a:r>
            <a:r>
              <a:rPr lang="pt" dirty="0"/>
              <a:t>. </a:t>
            </a: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/>
              <a:t>2</a:t>
            </a:fld>
            <a:endParaRPr lang="en-GB" sz="1000"/>
          </a:p>
        </p:txBody>
      </p:sp>
      <p:sp>
        <p:nvSpPr>
          <p:cNvPr id="6" name="Google Shape;185;p3">
            <a:extLst>
              <a:ext uri="{FF2B5EF4-FFF2-40B4-BE49-F238E27FC236}">
                <a16:creationId xmlns:a16="http://schemas.microsoft.com/office/drawing/2014/main" id="{1B5F487A-05D6-259A-4DB7-3563EE5D3C6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extLst>
      <p:ext uri="{BB962C8B-B14F-4D97-AF65-F5344CB8AC3E}">
        <p14:creationId xmlns:p14="http://schemas.microsoft.com/office/powerpoint/2010/main" val="3714475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>
                <a:solidFill>
                  <a:srgbClr val="009AC9"/>
                </a:solidFill>
              </a:rPr>
              <a:t>Objetivos de aprendizagem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">
                <a:solidFill>
                  <a:srgbClr val="424242"/>
                </a:solidFill>
                <a:ea typeface="+mn-lt"/>
                <a:cs typeface="+mn-lt"/>
              </a:rPr>
              <a:t>No</a:t>
            </a:r>
            <a:r>
              <a:rPr lang="pt"/>
              <a:t> final deste módulo, será capaz de: </a:t>
            </a:r>
            <a:endParaRPr lang="en-ZA">
              <a:cs typeface="Arial"/>
            </a:endParaRPr>
          </a:p>
          <a:p>
            <a:pPr marL="381000" indent="-381000" rtl="0">
              <a:spcAft>
                <a:spcPts val="0"/>
              </a:spcAft>
            </a:pPr>
            <a:r>
              <a:rPr lang="pt">
                <a:sym typeface="Avenir Roman"/>
              </a:rPr>
              <a:t>explicar o papel dos meios de diagnóstico nos cuidados aos doentes com COVID-19</a:t>
            </a:r>
          </a:p>
          <a:p>
            <a:pPr marL="381000" indent="-381000" rtl="0">
              <a:spcAft>
                <a:spcPts val="0"/>
              </a:spcAft>
            </a:pPr>
            <a:r>
              <a:rPr lang="pt">
                <a:sym typeface="Avenir Roman"/>
              </a:rPr>
              <a:t>descrever os diferentes meios de diagnóstico para a COVID-19 e quando podem ser utilizados.</a:t>
            </a:r>
            <a:endParaRPr lang="en-GB"/>
          </a:p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/>
              <a:t>3</a:t>
            </a:fld>
            <a:endParaRPr lang="en-GB" sz="1000"/>
          </a:p>
        </p:txBody>
      </p:sp>
      <p:sp>
        <p:nvSpPr>
          <p:cNvPr id="4" name="Google Shape;185;p3">
            <a:extLst>
              <a:ext uri="{FF2B5EF4-FFF2-40B4-BE49-F238E27FC236}">
                <a16:creationId xmlns:a16="http://schemas.microsoft.com/office/drawing/2014/main" id="{48CDFF38-8523-FA1F-ABBF-377A8C96766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extLst>
      <p:ext uri="{BB962C8B-B14F-4D97-AF65-F5344CB8AC3E}">
        <p14:creationId xmlns:p14="http://schemas.microsoft.com/office/powerpoint/2010/main" val="284303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" descr="Shape, circ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0314" y="1080356"/>
            <a:ext cx="4919341" cy="491934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3600"/>
              <a:buFont typeface="Arial"/>
              <a:buNone/>
            </a:pPr>
            <a:r>
              <a:rPr lang="pt-PT" dirty="0">
                <a:solidFill>
                  <a:srgbClr val="009AC9"/>
                </a:solidFill>
              </a:rPr>
              <a:t>Análise situacional da COVID-19 </a:t>
            </a:r>
            <a:endParaRPr lang="pt-PT" dirty="0"/>
          </a:p>
        </p:txBody>
      </p:sp>
      <p:sp>
        <p:nvSpPr>
          <p:cNvPr id="183" name="Google Shape;183;p3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sz="1000"/>
          </a:p>
        </p:txBody>
      </p:sp>
      <p:sp>
        <p:nvSpPr>
          <p:cNvPr id="184" name="Google Shape;184;p3"/>
          <p:cNvSpPr txBox="1">
            <a:spLocks noGrp="1"/>
          </p:cNvSpPr>
          <p:nvPr>
            <p:ph type="body" idx="1"/>
          </p:nvPr>
        </p:nvSpPr>
        <p:spPr>
          <a:xfrm>
            <a:off x="838201" y="1736203"/>
            <a:ext cx="6301154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pt-PT" dirty="0"/>
              <a:t>A análise situacional pode ser consultada no Painel da Doença do Coronavírus da OMS (COVID-19): </a:t>
            </a:r>
            <a:r>
              <a:rPr lang="pt-PT" u="sng" dirty="0">
                <a:solidFill>
                  <a:srgbClr val="009AC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https://covid19.who.int</a:t>
            </a:r>
            <a:r>
              <a:rPr lang="pt-PT" dirty="0"/>
              <a:t>.</a:t>
            </a:r>
            <a:r>
              <a:rPr lang="pt-PT" dirty="0">
                <a:solidFill>
                  <a:srgbClr val="009AC9"/>
                </a:solidFill>
              </a:rPr>
              <a:t>  </a:t>
            </a:r>
            <a:endParaRPr lang="pt-PT"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lang="pt-PT" dirty="0">
              <a:solidFill>
                <a:srgbClr val="009AC9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 panose="020B0604020202020204" pitchFamily="34" charset="0"/>
              <a:buChar char="•"/>
            </a:pPr>
            <a:r>
              <a:rPr lang="pt-PT" dirty="0"/>
              <a:t>Enquanto a pandemia continuar a decorrer, com a emergência e a propagação de novas variantes, os testes de diagnóstico continuam a ser uma ferramenta essencial contra a COVID-19.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•"/>
            </a:pPr>
            <a:endParaRPr lang="pt-PT" dirty="0"/>
          </a:p>
        </p:txBody>
      </p:sp>
      <p:sp>
        <p:nvSpPr>
          <p:cNvPr id="185" name="Google Shape;185;p3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3600"/>
              <a:buFont typeface="Arial"/>
              <a:buNone/>
            </a:pPr>
            <a:r>
              <a:rPr lang="pt-PT" dirty="0">
                <a:solidFill>
                  <a:srgbClr val="009AC9"/>
                </a:solidFill>
              </a:rPr>
              <a:t>Testes de diagnóstico na resposta à COVID-19</a:t>
            </a:r>
            <a:endParaRPr lang="pt-PT" dirty="0"/>
          </a:p>
        </p:txBody>
      </p:sp>
      <p:sp>
        <p:nvSpPr>
          <p:cNvPr id="191" name="Google Shape;191;p4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sz="1000"/>
          </a:p>
        </p:txBody>
      </p:sp>
      <p:sp>
        <p:nvSpPr>
          <p:cNvPr id="192" name="Google Shape;192;p4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PT" dirty="0"/>
              <a:t>Os testes de diagnóstico são uma componente essencial da resposta à COVID-19, pois podem ser usados para: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lang="pt-PT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Confirmar a infeção nos pacientes que cumpram os critérios clínicos da COVID-19.</a:t>
            </a:r>
          </a:p>
          <a:p>
            <a:pPr marL="228600" indent="-228600"/>
            <a:r>
              <a:rPr lang="pt-PT" dirty="0"/>
              <a:t>Rastrear a infeção nos indivíduos  assintomáticos em alto risco de infeção, incluindo os contactos (e casos confirmados ou prováveis) e os profissionais de saúde.</a:t>
            </a:r>
          </a:p>
          <a:p>
            <a:pPr marL="228600" indent="-228600"/>
            <a:r>
              <a:rPr lang="pt-PT" dirty="0"/>
              <a:t>Rastrear rapidamente os casos suspeitos (especialmente nas comunidades).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Determinar a exposição (atual e passada) ao vírus para compreender a verdadeira extensão do surto, mapear a pandemia nos países e monitorizar as tendências.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lang="pt-PT" dirty="0"/>
          </a:p>
        </p:txBody>
      </p:sp>
      <p:sp>
        <p:nvSpPr>
          <p:cNvPr id="2" name="Google Shape;185;p3">
            <a:extLst>
              <a:ext uri="{FF2B5EF4-FFF2-40B4-BE49-F238E27FC236}">
                <a16:creationId xmlns:a16="http://schemas.microsoft.com/office/drawing/2014/main" id="{2E991A93-9875-8345-A5D5-C443AB316A8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2" spcCol="180000" rtlCol="0"/>
          <a:lstStyle/>
          <a:p>
            <a:pPr rtl="0"/>
            <a:r>
              <a:rPr lang="pt">
                <a:solidFill>
                  <a:srgbClr val="009AC9"/>
                </a:solidFill>
              </a:rPr>
              <a:t>Terminologia básica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6</a:t>
            </a:fld>
            <a:endParaRPr lang="en-GB" sz="10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438A86-9DEA-1944-99F7-D44F7FB133D9}"/>
              </a:ext>
            </a:extLst>
          </p:cNvPr>
          <p:cNvSpPr/>
          <p:nvPr/>
        </p:nvSpPr>
        <p:spPr>
          <a:xfrm>
            <a:off x="838200" y="2824486"/>
            <a:ext cx="4964400" cy="2829202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" sz="2400" dirty="0">
                <a:solidFill>
                  <a:srgbClr val="44546A">
                    <a:hueOff val="0"/>
                    <a:satOff val="0"/>
                    <a:lumOff val="0"/>
                    <a:alphaOff val="0"/>
                  </a:srgbClr>
                </a:solidFill>
              </a:rPr>
              <a:t>Os antigénios são estruturas moleculares estranhas que podem desencadear uma resposta imunitária.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772DD0-E229-9446-80CE-400B63325CA1}"/>
              </a:ext>
            </a:extLst>
          </p:cNvPr>
          <p:cNvSpPr/>
          <p:nvPr/>
        </p:nvSpPr>
        <p:spPr>
          <a:xfrm>
            <a:off x="838200" y="2010602"/>
            <a:ext cx="4964401" cy="813885"/>
          </a:xfrm>
          <a:prstGeom prst="rect">
            <a:avLst/>
          </a:prstGeom>
          <a:solidFill>
            <a:srgbClr val="009AC9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pt" sz="2800" dirty="0">
                <a:solidFill>
                  <a:schemeClr val="bg1"/>
                </a:solidFill>
                <a:cs typeface="Arial" pitchFamily="34" charset="0"/>
              </a:rPr>
              <a:t>Antígeno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396584-8133-9449-9F73-CF3805C69ABB}"/>
              </a:ext>
            </a:extLst>
          </p:cNvPr>
          <p:cNvSpPr/>
          <p:nvPr/>
        </p:nvSpPr>
        <p:spPr>
          <a:xfrm>
            <a:off x="6389913" y="2010603"/>
            <a:ext cx="4963886" cy="813885"/>
          </a:xfrm>
          <a:prstGeom prst="rect">
            <a:avLst/>
          </a:prstGeom>
          <a:solidFill>
            <a:srgbClr val="009AC9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r>
              <a:rPr lang="pt" sz="2800">
                <a:solidFill>
                  <a:schemeClr val="bg1"/>
                </a:solidFill>
                <a:cs typeface="Arial" pitchFamily="34" charset="0"/>
              </a:rPr>
              <a:t>Anticorpo</a:t>
            </a:r>
            <a:endParaRPr lang="en-US" sz="28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E85841-BC3C-E24E-BEEF-4D0971BA285B}"/>
              </a:ext>
            </a:extLst>
          </p:cNvPr>
          <p:cNvSpPr/>
          <p:nvPr/>
        </p:nvSpPr>
        <p:spPr>
          <a:xfrm>
            <a:off x="6389913" y="2824487"/>
            <a:ext cx="4963886" cy="2829201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" sz="2400" dirty="0">
                <a:solidFill>
                  <a:srgbClr val="44546A">
                    <a:hueOff val="0"/>
                    <a:satOff val="0"/>
                    <a:lumOff val="0"/>
                    <a:alphaOff val="0"/>
                  </a:srgbClr>
                </a:solidFill>
              </a:rPr>
              <a:t> Um anticorpo é uma proteína (também chamada de imunoglobulina) produzida pelo sistema imunológico do organismo que pode reconhecer e direcionar um antígeno para destruição</a:t>
            </a:r>
            <a:r>
              <a:rPr lang="pt" sz="2400" dirty="0">
                <a:solidFill>
                  <a:srgbClr val="FF0000"/>
                </a:solidFill>
              </a:rPr>
              <a:t>.</a:t>
            </a:r>
            <a:endParaRPr lang="en-US" sz="2400">
              <a:solidFill>
                <a:srgbClr val="FF0000"/>
              </a:solidFill>
              <a:latin typeface="Arial" panose="020B0604020202020204"/>
              <a:cs typeface="Arial"/>
            </a:endParaRPr>
          </a:p>
        </p:txBody>
      </p:sp>
      <p:sp>
        <p:nvSpPr>
          <p:cNvPr id="3" name="Google Shape;185;p3">
            <a:extLst>
              <a:ext uri="{FF2B5EF4-FFF2-40B4-BE49-F238E27FC236}">
                <a16:creationId xmlns:a16="http://schemas.microsoft.com/office/drawing/2014/main" id="{A592ABD8-54C3-21BF-5D25-4B44187174F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extLst>
      <p:ext uri="{BB962C8B-B14F-4D97-AF65-F5344CB8AC3E}">
        <p14:creationId xmlns:p14="http://schemas.microsoft.com/office/powerpoint/2010/main" val="3285350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"/>
          <p:cNvSpPr txBox="1">
            <a:spLocks noGrp="1"/>
          </p:cNvSpPr>
          <p:nvPr>
            <p:ph type="title"/>
          </p:nvPr>
        </p:nvSpPr>
        <p:spPr>
          <a:xfrm>
            <a:off x="838199" y="3238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3600"/>
              <a:buFont typeface="Arial"/>
              <a:buNone/>
            </a:pPr>
            <a:r>
              <a:rPr lang="pt-PT" dirty="0">
                <a:solidFill>
                  <a:srgbClr val="009AC9"/>
                </a:solidFill>
              </a:rPr>
              <a:t>Tipos de testes usados na resposta à COVID-19 </a:t>
            </a:r>
            <a:r>
              <a:rPr lang="en-US" dirty="0">
                <a:solidFill>
                  <a:srgbClr val="009AC9"/>
                </a:solidFill>
              </a:rPr>
              <a:t>(1)</a:t>
            </a:r>
            <a:endParaRPr dirty="0"/>
          </a:p>
        </p:txBody>
      </p:sp>
      <p:sp>
        <p:nvSpPr>
          <p:cNvPr id="210" name="Google Shape;210;p6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sz="1000"/>
          </a:p>
        </p:txBody>
      </p:sp>
      <p:graphicFrame>
        <p:nvGraphicFramePr>
          <p:cNvPr id="211" name="Google Shape;211;p6"/>
          <p:cNvGraphicFramePr/>
          <p:nvPr>
            <p:extLst>
              <p:ext uri="{D42A27DB-BD31-4B8C-83A1-F6EECF244321}">
                <p14:modId xmlns:p14="http://schemas.microsoft.com/office/powerpoint/2010/main" val="970885801"/>
              </p:ext>
            </p:extLst>
          </p:nvPr>
        </p:nvGraphicFramePr>
        <p:xfrm>
          <a:off x="549088" y="1030941"/>
          <a:ext cx="10846989" cy="405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7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76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144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u="none" strike="noStrike" cap="none" dirty="0"/>
                        <a:t>Tipo</a:t>
                      </a:r>
                      <a:endParaRPr lang="pt-PT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/>
                        <a:t>Alvo</a:t>
                      </a:r>
                      <a:endParaRPr lang="pt-PT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dirty="0"/>
                        <a:t>Utilização</a:t>
                      </a:r>
                      <a:endParaRPr lang="pt-PT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/>
                        <a:t>Método</a:t>
                      </a:r>
                      <a:endParaRPr lang="pt-PT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dirty="0"/>
                        <a:t>Local</a:t>
                      </a:r>
                      <a:endParaRPr lang="pt-PT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/>
                        <a:t>Testes</a:t>
                      </a:r>
                      <a:r>
                        <a:rPr lang="pt-PT" sz="1400" baseline="0"/>
                        <a:t> m</a:t>
                      </a:r>
                      <a:r>
                        <a:rPr lang="pt-PT" sz="1400"/>
                        <a:t>oleculares </a:t>
                      </a:r>
                      <a:r>
                        <a:rPr lang="pt-PT" sz="1400">
                          <a:solidFill>
                            <a:schemeClr val="dk1"/>
                          </a:solidFill>
                          <a:sym typeface="Arial"/>
                        </a:rPr>
                        <a:t>(ensaios baseados no PCR)</a:t>
                      </a:r>
                      <a:endParaRPr lang="pt-PT" sz="1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/>
                        <a:t>Material genético viral </a:t>
                      </a:r>
                      <a:endParaRPr lang="pt-PT" sz="1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/>
                        <a:t>Detetar infeção atual por SARS-CoV-2 *</a:t>
                      </a:r>
                      <a:endParaRPr lang="pt-PT" sz="1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PT" sz="1400" dirty="0"/>
                        <a:t>Amplificação de pequenas quantidades do genoma viral (ARN) até se alcançarem níveis detetáveis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dirty="0"/>
                        <a:t>Laboratório ou próximo do paciente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/>
                        <a:t>Testes de antigénio</a:t>
                      </a:r>
                      <a:endParaRPr lang="pt-PT" sz="1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dirty="0"/>
                        <a:t>Proteínas virais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PT" sz="1400"/>
                        <a:t>Detetar infeção atual por SARS-CoV-2  </a:t>
                      </a:r>
                      <a:endParaRPr lang="pt-PT" sz="1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dirty="0"/>
                        <a:t>Captura de antigénios numa tira de teste causando alteração da cor (por ex., TDR para o paludismo)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dirty="0"/>
                        <a:t>Ponto de cuidados  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/>
                        <a:t>Testes de anticorpos</a:t>
                      </a:r>
                      <a:endParaRPr lang="pt-PT" sz="1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/>
                        <a:t>Anticorpos que os pacients desenvolvem em resposta à infeção</a:t>
                      </a:r>
                      <a:endParaRPr lang="pt-PT" sz="1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u="none" strike="noStrike">
                          <a:solidFill>
                            <a:schemeClr val="dk1"/>
                          </a:solidFill>
                          <a:sym typeface="Arial"/>
                        </a:rPr>
                        <a:t>Avaliar infeções anteriores dos pacientes</a:t>
                      </a:r>
                      <a:endParaRPr lang="pt-PT" sz="14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PT" sz="1400" dirty="0"/>
                        <a:t>Captura de anticorpos numa tira de teste</a:t>
                      </a:r>
                      <a:r>
                        <a:rPr lang="pt-PT" sz="1400" baseline="30000" dirty="0"/>
                        <a:t>1 </a:t>
                      </a:r>
                      <a:r>
                        <a:rPr lang="pt-PT" sz="1400" dirty="0"/>
                        <a:t>ou furo no dedo causando alteração da cor, com leitura manual ou usando um instrumento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PT" sz="1400" dirty="0"/>
                        <a:t>Laboratório ou ponto de cuidados</a:t>
                      </a:r>
                      <a:r>
                        <a:rPr lang="pt-PT" sz="1400" b="0" u="none" strike="noStrike" baseline="30000" noProof="0" dirty="0"/>
                        <a:t>§</a:t>
                      </a:r>
                      <a:endParaRPr lang="pt-PT" sz="1400" baseline="300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PT" sz="14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243B09B-07C9-400E-BFE0-9C51067CA374}"/>
              </a:ext>
            </a:extLst>
          </p:cNvPr>
          <p:cNvSpPr txBox="1"/>
          <p:nvPr/>
        </p:nvSpPr>
        <p:spPr>
          <a:xfrm>
            <a:off x="578874" y="5535682"/>
            <a:ext cx="1049962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PT" sz="1100" baseline="30000" dirty="0"/>
              <a:t>§</a:t>
            </a:r>
            <a:r>
              <a:rPr lang="pt-PT" sz="1100" dirty="0"/>
              <a:t> Com base nas evidências atuais, a OMS recomenda a utilização destes novos testes de </a:t>
            </a:r>
            <a:r>
              <a:rPr lang="pt-PT" sz="1100" dirty="0" err="1"/>
              <a:t>imunodiagnóstico</a:t>
            </a:r>
            <a:r>
              <a:rPr lang="pt-PT" sz="1100" dirty="0"/>
              <a:t> nos pontos de cuidados penas em contexto de investigação. Não devem ser utilizados em nenhum outro contexto, incluindo para tomada de decisões clínicas, até que estejam disponíveis evidências que apoiem a utilização para indicações específicas. Organização Mundial da Saúde. Recomendações para o uso de testes de </a:t>
            </a:r>
            <a:r>
              <a:rPr lang="pt-PT" sz="1100" dirty="0" err="1"/>
              <a:t>imunodiagnóstico</a:t>
            </a:r>
            <a:r>
              <a:rPr lang="pt-PT" sz="1100" dirty="0"/>
              <a:t> da COVID-19 nos pontos de cuidados. Disponível em: </a:t>
            </a:r>
            <a:r>
              <a:rPr lang="pt-PT" sz="1100" u="sng" dirty="0">
                <a:hlinkClick r:id="rId4"/>
              </a:rPr>
              <a:t>https://www.who.int/publications/i/item/advice-on-the-use-of-point-of-care-immunodiagnostic-tests-for-covid-19-scientific-brief</a:t>
            </a:r>
            <a:r>
              <a:rPr lang="pt-PT" sz="1100" u="sng" dirty="0"/>
              <a:t> </a:t>
            </a:r>
            <a:endParaRPr lang="pt-PT" sz="11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5756F1-5172-42CF-BB5A-6D831154BACE}"/>
              </a:ext>
            </a:extLst>
          </p:cNvPr>
          <p:cNvSpPr txBox="1"/>
          <p:nvPr/>
        </p:nvSpPr>
        <p:spPr>
          <a:xfrm>
            <a:off x="579408" y="5141615"/>
            <a:ext cx="10499827" cy="4770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H" dirty="0"/>
              <a:t>* </a:t>
            </a:r>
            <a:r>
              <a:rPr lang="pt-PT" sz="1100" dirty="0"/>
              <a:t>Alguns testes estão também desenhados para detetar mutações específicas do vírus e para identificar variantes. Estes não são testes de diagnóstico mas podem ser úteis para monitorizar as variantes no âmbito da estratégia de vigilância das variantes de um país. </a:t>
            </a:r>
          </a:p>
        </p:txBody>
      </p:sp>
      <p:sp>
        <p:nvSpPr>
          <p:cNvPr id="3" name="Google Shape;185;p3">
            <a:extLst>
              <a:ext uri="{FF2B5EF4-FFF2-40B4-BE49-F238E27FC236}">
                <a16:creationId xmlns:a16="http://schemas.microsoft.com/office/drawing/2014/main" id="{88CD1EA0-7A71-35EF-81CA-332290858DD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"/>
          <p:cNvSpPr txBox="1">
            <a:spLocks noGrp="1"/>
          </p:cNvSpPr>
          <p:nvPr>
            <p:ph type="title"/>
          </p:nvPr>
        </p:nvSpPr>
        <p:spPr>
          <a:xfrm>
            <a:off x="838199" y="3238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>
              <a:buClr>
                <a:srgbClr val="009AC9"/>
              </a:buClr>
            </a:pPr>
            <a:r>
              <a:rPr lang="pt-PT" dirty="0">
                <a:solidFill>
                  <a:srgbClr val="009AC9"/>
                </a:solidFill>
              </a:rPr>
              <a:t>Tipos de testes usados na resposta à COVID-19 </a:t>
            </a:r>
            <a:r>
              <a:rPr lang="en-US" dirty="0">
                <a:solidFill>
                  <a:srgbClr val="009AC9"/>
                </a:solidFill>
              </a:rPr>
              <a:t>(2)</a:t>
            </a:r>
            <a:endParaRPr dirty="0"/>
          </a:p>
        </p:txBody>
      </p:sp>
      <p:sp>
        <p:nvSpPr>
          <p:cNvPr id="218" name="Google Shape;218;p7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sz="1000"/>
          </a:p>
        </p:txBody>
      </p:sp>
      <p:sp>
        <p:nvSpPr>
          <p:cNvPr id="220" name="Google Shape;220;p7"/>
          <p:cNvSpPr txBox="1"/>
          <p:nvPr/>
        </p:nvSpPr>
        <p:spPr>
          <a:xfrm>
            <a:off x="837828" y="1455557"/>
            <a:ext cx="1017004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Representação esquemática simplificada das proteínas do SARS-CoV-2 detetadas por TDR-</a:t>
            </a:r>
            <a:r>
              <a:rPr lang="pt-PT" sz="2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</a:t>
            </a:r>
            <a:r>
              <a:rPr lang="pt-PT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dos anticorpos humanos</a:t>
            </a:r>
            <a:endParaRPr lang="pt-PT"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7"/>
          <p:cNvSpPr txBox="1"/>
          <p:nvPr/>
        </p:nvSpPr>
        <p:spPr>
          <a:xfrm>
            <a:off x="1211493" y="4504224"/>
            <a:ext cx="26435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Antigénios virais do SARS-CoV-2</a:t>
            </a:r>
          </a:p>
        </p:txBody>
      </p:sp>
      <p:sp>
        <p:nvSpPr>
          <p:cNvPr id="222" name="Google Shape;222;p7"/>
          <p:cNvSpPr txBox="1"/>
          <p:nvPr/>
        </p:nvSpPr>
        <p:spPr>
          <a:xfrm>
            <a:off x="1211493" y="5088545"/>
            <a:ext cx="205240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Anticorpos humanos</a:t>
            </a:r>
          </a:p>
        </p:txBody>
      </p:sp>
      <p:sp>
        <p:nvSpPr>
          <p:cNvPr id="223" name="Google Shape;223;p7"/>
          <p:cNvSpPr txBox="1"/>
          <p:nvPr/>
        </p:nvSpPr>
        <p:spPr>
          <a:xfrm>
            <a:off x="8200862" y="4180268"/>
            <a:ext cx="249372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Proteínas virais detetadas por testes de antigénio (TDR-</a:t>
            </a:r>
            <a:r>
              <a:rPr lang="pt-PT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</a:t>
            </a:r>
            <a:r>
              <a:rPr lang="pt-PT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224" name="Google Shape;224;p7"/>
          <p:cNvSpPr txBox="1"/>
          <p:nvPr/>
        </p:nvSpPr>
        <p:spPr>
          <a:xfrm>
            <a:off x="8200862" y="3207884"/>
            <a:ext cx="262072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CH" sz="1600" dirty="0"/>
              <a:t>Anticorpos humanos específicos do vírus </a:t>
            </a:r>
            <a:r>
              <a:rPr lang="pt-PT" sz="1600" dirty="0"/>
              <a:t>detetados nos testes de anticorpos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5" name="Google Shape;225;p7"/>
          <p:cNvCxnSpPr/>
          <p:nvPr/>
        </p:nvCxnSpPr>
        <p:spPr>
          <a:xfrm rot="10800000">
            <a:off x="7637353" y="3549254"/>
            <a:ext cx="563509" cy="0"/>
          </a:xfrm>
          <a:prstGeom prst="straightConnector1">
            <a:avLst/>
          </a:prstGeom>
          <a:noFill/>
          <a:ln w="5715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26" name="Google Shape;226;p7" descr="Shape, circ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9238" y="2606225"/>
            <a:ext cx="3596746" cy="329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7" descr="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30111"/>
          <a:stretch/>
        </p:blipFill>
        <p:spPr>
          <a:xfrm>
            <a:off x="860813" y="4981255"/>
            <a:ext cx="333743" cy="553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7" descr="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28570" r="30061" b="70979"/>
          <a:stretch/>
        </p:blipFill>
        <p:spPr>
          <a:xfrm>
            <a:off x="860813" y="4378620"/>
            <a:ext cx="354496" cy="5897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9" name="Google Shape;229;p7"/>
          <p:cNvCxnSpPr>
            <a:stCxn id="223" idx="1"/>
          </p:cNvCxnSpPr>
          <p:nvPr/>
        </p:nvCxnSpPr>
        <p:spPr>
          <a:xfrm flipH="1" flipV="1">
            <a:off x="7120862" y="4472661"/>
            <a:ext cx="1080000" cy="123085"/>
          </a:xfrm>
          <a:prstGeom prst="straightConnector1">
            <a:avLst/>
          </a:prstGeom>
          <a:noFill/>
          <a:ln w="5715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" name="Google Shape;185;p3">
            <a:extLst>
              <a:ext uri="{FF2B5EF4-FFF2-40B4-BE49-F238E27FC236}">
                <a16:creationId xmlns:a16="http://schemas.microsoft.com/office/drawing/2014/main" id="{4172C4D6-C4D5-6EF1-E570-DB32BC6B24C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"/>
          <p:cNvSpPr txBox="1">
            <a:spLocks noGrp="1"/>
          </p:cNvSpPr>
          <p:nvPr>
            <p:ph type="title"/>
          </p:nvPr>
        </p:nvSpPr>
        <p:spPr>
          <a:xfrm>
            <a:off x="838199" y="3238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buClr>
                <a:srgbClr val="009AC9"/>
              </a:buClr>
            </a:pPr>
            <a:r>
              <a:rPr lang="pt-PT" dirty="0">
                <a:solidFill>
                  <a:srgbClr val="009AC9"/>
                </a:solidFill>
              </a:rPr>
              <a:t>Tipos de testes usados na resposta à COVID-19 (3)</a:t>
            </a:r>
            <a:endParaRPr lang="pt-PT" sz="2200" dirty="0">
              <a:solidFill>
                <a:srgbClr val="009AC9"/>
              </a:solidFill>
            </a:endParaRPr>
          </a:p>
        </p:txBody>
      </p:sp>
      <p:sp>
        <p:nvSpPr>
          <p:cNvPr id="235" name="Google Shape;235;p8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sz="1000"/>
          </a:p>
        </p:txBody>
      </p:sp>
      <p:sp>
        <p:nvSpPr>
          <p:cNvPr id="237" name="Google Shape;237;p8"/>
          <p:cNvSpPr txBox="1">
            <a:spLocks noGrp="1"/>
          </p:cNvSpPr>
          <p:nvPr>
            <p:ph type="body" idx="1"/>
          </p:nvPr>
        </p:nvSpPr>
        <p:spPr>
          <a:xfrm>
            <a:off x="838200" y="1433730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 dirty="0"/>
              <a:t>Outros </a:t>
            </a:r>
            <a:r>
              <a:rPr lang="pt-PT" dirty="0"/>
              <a:t>tipos </a:t>
            </a:r>
            <a:r>
              <a:rPr lang="en-US" dirty="0"/>
              <a:t>de testes:</a:t>
            </a:r>
            <a:endParaRPr dirty="0"/>
          </a:p>
          <a:p>
            <a:pPr marL="685800" lvl="1" indent="-1143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graphicFrame>
        <p:nvGraphicFramePr>
          <p:cNvPr id="238" name="Google Shape;238;p8"/>
          <p:cNvGraphicFramePr/>
          <p:nvPr>
            <p:extLst>
              <p:ext uri="{D42A27DB-BD31-4B8C-83A1-F6EECF244321}">
                <p14:modId xmlns:p14="http://schemas.microsoft.com/office/powerpoint/2010/main" val="3723643822"/>
              </p:ext>
            </p:extLst>
          </p:nvPr>
        </p:nvGraphicFramePr>
        <p:xfrm>
          <a:off x="844017" y="2070946"/>
          <a:ext cx="10515600" cy="34798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30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7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7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Tipo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Alvo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Utilização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Método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Local</a:t>
                      </a:r>
                      <a:endParaRPr lang="pt-PT" noProof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Sequenciação</a:t>
                      </a:r>
                      <a:endParaRPr lang="pt-PT" sz="1600" noProof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Material genético viral 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Identificar variantes: detetar mutações do vírus em amostras positivas do SARS-CoV-2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PT" sz="1600" noProof="0"/>
                        <a:t>Amplificação e sequenciação da parte ou totalidade do genoma</a:t>
                      </a:r>
                      <a:r>
                        <a:rPr lang="pt-PT" sz="1600" baseline="0" noProof="0"/>
                        <a:t> </a:t>
                      </a:r>
                      <a:r>
                        <a:rPr lang="pt-PT" sz="1600" noProof="0"/>
                        <a:t>viral (ARN) para determinar</a:t>
                      </a:r>
                      <a:r>
                        <a:rPr lang="pt-PT" sz="1600" baseline="0" noProof="0"/>
                        <a:t> </a:t>
                      </a:r>
                      <a:r>
                        <a:rPr lang="pt-PT" sz="1600" noProof="0"/>
                        <a:t>a sua composição (sequência ARN)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Laboratório especializado</a:t>
                      </a:r>
                      <a:endParaRPr lang="pt-PT" noProof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Cultura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 dirty="0"/>
                        <a:t>Vírus</a:t>
                      </a:r>
                      <a:endParaRPr lang="pt-PT" noProof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PT" sz="1600" noProof="0"/>
                        <a:t>Avaliar</a:t>
                      </a:r>
                      <a:r>
                        <a:rPr lang="pt-PT" sz="1600" baseline="0" noProof="0"/>
                        <a:t> os efeitos dos medicamentos </a:t>
                      </a:r>
                      <a:r>
                        <a:rPr lang="pt-PT" sz="1600" noProof="0"/>
                        <a:t> ou anticorpos no crescimento do vírus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/>
                        <a:t>Fazer crescer o vírus para realizar testes especializados (por exemplo, reação contra anticorpos)</a:t>
                      </a:r>
                      <a:endParaRPr lang="pt-PT" noProof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 noProof="0" dirty="0"/>
                        <a:t>Laboratório especializado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Google Shape;185;p3">
            <a:extLst>
              <a:ext uri="{FF2B5EF4-FFF2-40B4-BE49-F238E27FC236}">
                <a16:creationId xmlns:a16="http://schemas.microsoft.com/office/drawing/2014/main" id="{B36BD1BA-075E-A52E-2A79-08DB2B96C00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461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Visão geral sobre os testes de SARS-CoV-2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3858</TotalTime>
  <Words>1232</Words>
  <Application>Microsoft Office PowerPoint</Application>
  <PresentationFormat>Widescreen</PresentationFormat>
  <Paragraphs>110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02</vt:lpstr>
      <vt:lpstr>Isenção de responsabilidade</vt:lpstr>
      <vt:lpstr>Objetivos de aprendizagem</vt:lpstr>
      <vt:lpstr>Análise situacional da COVID-19 </vt:lpstr>
      <vt:lpstr>Testes de diagnóstico na resposta à COVID-19</vt:lpstr>
      <vt:lpstr>Terminologia básica </vt:lpstr>
      <vt:lpstr>Tipos de testes usados na resposta à COVID-19 (1)</vt:lpstr>
      <vt:lpstr>Tipos de testes usados na resposta à COVID-19 (2)</vt:lpstr>
      <vt:lpstr>Tipos de testes usados na resposta à COVID-19 (3)</vt:lpstr>
      <vt:lpstr>TDR de antigénio para o SARS-CoV-2</vt:lpstr>
      <vt:lpstr>PowerPoint Presentation</vt:lpstr>
      <vt:lpstr>Dúvidas?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95</cp:revision>
  <dcterms:created xsi:type="dcterms:W3CDTF">2020-10-08T10:02:18Z</dcterms:created>
  <dcterms:modified xsi:type="dcterms:W3CDTF">2022-09-22T22:21:24Z</dcterms:modified>
</cp:coreProperties>
</file>