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97" r:id="rId3"/>
    <p:sldId id="272" r:id="rId4"/>
    <p:sldId id="273" r:id="rId5"/>
    <p:sldId id="257" r:id="rId6"/>
    <p:sldId id="298" r:id="rId7"/>
    <p:sldId id="301" r:id="rId8"/>
    <p:sldId id="300" r:id="rId9"/>
    <p:sldId id="276" r:id="rId10"/>
    <p:sldId id="277" r:id="rId11"/>
    <p:sldId id="278" r:id="rId12"/>
    <p:sldId id="271" r:id="rId13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ya Underwood" initials="TU" lastIdx="2" clrIdx="0">
    <p:extLst>
      <p:ext uri="{19B8F6BF-5375-455C-9EA6-DF929625EA0E}">
        <p15:presenceInfo xmlns:p15="http://schemas.microsoft.com/office/powerpoint/2012/main" userId="d1b78f39f2660855" providerId="Windows Live"/>
      </p:ext>
    </p:extLst>
  </p:cmAuthor>
  <p:cmAuthor id="2" name="Fiona Stewart" initials="FS" lastIdx="4" clrIdx="1">
    <p:extLst>
      <p:ext uri="{19B8F6BF-5375-455C-9EA6-DF929625EA0E}">
        <p15:presenceInfo xmlns:p15="http://schemas.microsoft.com/office/powerpoint/2012/main" userId="3a7b56f0cb2e9c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3A95D5-08AB-6920-CF39-1264DF2E2569}" v="111" dt="2021-07-05T15:25:32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223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ORE, Zoumana" userId="S::traorez@who.int::f906a7cf-0a3d-4765-9453-fbd494f994fd" providerId="AD" clId="Web-{933A95D5-08AB-6920-CF39-1264DF2E2569}"/>
    <pc:docChg chg="modSld">
      <pc:chgData name="TRAORE, Zoumana" userId="S::traorez@who.int::f906a7cf-0a3d-4765-9453-fbd494f994fd" providerId="AD" clId="Web-{933A95D5-08AB-6920-CF39-1264DF2E2569}" dt="2021-07-05T15:25:32.989" v="99" actId="20577"/>
      <pc:docMkLst>
        <pc:docMk/>
      </pc:docMkLst>
      <pc:sldChg chg="modSp">
        <pc:chgData name="TRAORE, Zoumana" userId="S::traorez@who.int::f906a7cf-0a3d-4765-9453-fbd494f994fd" providerId="AD" clId="Web-{933A95D5-08AB-6920-CF39-1264DF2E2569}" dt="2021-07-05T15:21:03.281" v="45"/>
        <pc:sldMkLst>
          <pc:docMk/>
          <pc:sldMk cId="905828432" sldId="274"/>
        </pc:sldMkLst>
        <pc:graphicFrameChg chg="mod modGraphic">
          <ac:chgData name="TRAORE, Zoumana" userId="S::traorez@who.int::f906a7cf-0a3d-4765-9453-fbd494f994fd" providerId="AD" clId="Web-{933A95D5-08AB-6920-CF39-1264DF2E2569}" dt="2021-07-05T15:21:03.281" v="45"/>
          <ac:graphicFrameMkLst>
            <pc:docMk/>
            <pc:sldMk cId="905828432" sldId="274"/>
            <ac:graphicFrameMk id="8" creationId="{FF2A82A2-9845-844A-A721-83CB0CAD41F3}"/>
          </ac:graphicFrameMkLst>
        </pc:graphicFrameChg>
      </pc:sldChg>
      <pc:sldChg chg="modSp">
        <pc:chgData name="TRAORE, Zoumana" userId="S::traorez@who.int::f906a7cf-0a3d-4765-9453-fbd494f994fd" providerId="AD" clId="Web-{933A95D5-08AB-6920-CF39-1264DF2E2569}" dt="2021-07-05T15:22:30.783" v="85"/>
        <pc:sldMkLst>
          <pc:docMk/>
          <pc:sldMk cId="1616643233" sldId="275"/>
        </pc:sldMkLst>
        <pc:spChg chg="mod">
          <ac:chgData name="TRAORE, Zoumana" userId="S::traorez@who.int::f906a7cf-0a3d-4765-9453-fbd494f994fd" providerId="AD" clId="Web-{933A95D5-08AB-6920-CF39-1264DF2E2569}" dt="2021-07-05T15:21:54.235" v="47" actId="20577"/>
          <ac:spMkLst>
            <pc:docMk/>
            <pc:sldMk cId="1616643233" sldId="275"/>
            <ac:spMk id="2" creationId="{F9500738-71C5-9249-96CA-36528ECCDFFD}"/>
          </ac:spMkLst>
        </pc:spChg>
        <pc:graphicFrameChg chg="mod modGraphic">
          <ac:chgData name="TRAORE, Zoumana" userId="S::traorez@who.int::f906a7cf-0a3d-4765-9453-fbd494f994fd" providerId="AD" clId="Web-{933A95D5-08AB-6920-CF39-1264DF2E2569}" dt="2021-07-05T15:22:30.783" v="85"/>
          <ac:graphicFrameMkLst>
            <pc:docMk/>
            <pc:sldMk cId="1616643233" sldId="275"/>
            <ac:graphicFrameMk id="8" creationId="{3730CD31-85E5-2947-A4CD-9D12DD9627E0}"/>
          </ac:graphicFrameMkLst>
        </pc:graphicFrameChg>
      </pc:sldChg>
      <pc:sldChg chg="modSp">
        <pc:chgData name="TRAORE, Zoumana" userId="S::traorez@who.int::f906a7cf-0a3d-4765-9453-fbd494f994fd" providerId="AD" clId="Web-{933A95D5-08AB-6920-CF39-1264DF2E2569}" dt="2021-07-05T15:23:57.143" v="90" actId="20577"/>
        <pc:sldMkLst>
          <pc:docMk/>
          <pc:sldMk cId="3745801748" sldId="276"/>
        </pc:sldMkLst>
        <pc:spChg chg="mod">
          <ac:chgData name="TRAORE, Zoumana" userId="S::traorez@who.int::f906a7cf-0a3d-4765-9453-fbd494f994fd" providerId="AD" clId="Web-{933A95D5-08AB-6920-CF39-1264DF2E2569}" dt="2021-07-05T15:23:57.143" v="90" actId="20577"/>
          <ac:spMkLst>
            <pc:docMk/>
            <pc:sldMk cId="3745801748" sldId="276"/>
            <ac:spMk id="7" creationId="{16457A1C-D1D4-F547-B008-B7231E753660}"/>
          </ac:spMkLst>
        </pc:spChg>
      </pc:sldChg>
      <pc:sldChg chg="modSp">
        <pc:chgData name="TRAORE, Zoumana" userId="S::traorez@who.int::f906a7cf-0a3d-4765-9453-fbd494f994fd" providerId="AD" clId="Web-{933A95D5-08AB-6920-CF39-1264DF2E2569}" dt="2021-07-05T15:24:13.691" v="94" actId="20577"/>
        <pc:sldMkLst>
          <pc:docMk/>
          <pc:sldMk cId="1707692247" sldId="277"/>
        </pc:sldMkLst>
        <pc:spChg chg="mod">
          <ac:chgData name="TRAORE, Zoumana" userId="S::traorez@who.int::f906a7cf-0a3d-4765-9453-fbd494f994fd" providerId="AD" clId="Web-{933A95D5-08AB-6920-CF39-1264DF2E2569}" dt="2021-07-05T15:24:13.691" v="94" actId="20577"/>
          <ac:spMkLst>
            <pc:docMk/>
            <pc:sldMk cId="1707692247" sldId="277"/>
            <ac:spMk id="7" creationId="{16457A1C-D1D4-F547-B008-B7231E753660}"/>
          </ac:spMkLst>
        </pc:spChg>
      </pc:sldChg>
      <pc:sldChg chg="modSp">
        <pc:chgData name="TRAORE, Zoumana" userId="S::traorez@who.int::f906a7cf-0a3d-4765-9453-fbd494f994fd" providerId="AD" clId="Web-{933A95D5-08AB-6920-CF39-1264DF2E2569}" dt="2021-07-05T15:25:32.989" v="99" actId="20577"/>
        <pc:sldMkLst>
          <pc:docMk/>
          <pc:sldMk cId="2661022252" sldId="278"/>
        </pc:sldMkLst>
        <pc:spChg chg="mod">
          <ac:chgData name="TRAORE, Zoumana" userId="S::traorez@who.int::f906a7cf-0a3d-4765-9453-fbd494f994fd" providerId="AD" clId="Web-{933A95D5-08AB-6920-CF39-1264DF2E2569}" dt="2021-07-05T15:25:32.989" v="99" actId="20577"/>
          <ac:spMkLst>
            <pc:docMk/>
            <pc:sldMk cId="2661022252" sldId="278"/>
            <ac:spMk id="7" creationId="{16457A1C-D1D4-F547-B008-B7231E7536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EDBD40-84B1-2349-A508-11CBED669F65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F7A6307-915A-134B-ACFB-C4EC86CF7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10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416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30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0A1A0-4D4D-CE47-A67E-A9F4DBB1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09/11/2020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9A00-C2FB-0A47-AD17-4BC42A25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E29F7-DCB0-094C-851F-A0968DD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BADA697-CC04-904E-A093-84FF3BFDB055}"/>
              </a:ext>
            </a:extLst>
          </p:cNvPr>
          <p:cNvSpPr/>
          <p:nvPr userDrawn="1"/>
        </p:nvSpPr>
        <p:spPr>
          <a:xfrm>
            <a:off x="0" y="1010155"/>
            <a:ext cx="6394174" cy="5036476"/>
          </a:xfrm>
          <a:custGeom>
            <a:avLst/>
            <a:gdLst>
              <a:gd name="connsiteX0" fmla="*/ 0 w 6394174"/>
              <a:gd name="connsiteY0" fmla="*/ 0 h 5036476"/>
              <a:gd name="connsiteX1" fmla="*/ 6394174 w 6394174"/>
              <a:gd name="connsiteY1" fmla="*/ 0 h 5036476"/>
              <a:gd name="connsiteX2" fmla="*/ 5135055 w 6394174"/>
              <a:gd name="connsiteY2" fmla="*/ 5036476 h 5036476"/>
              <a:gd name="connsiteX3" fmla="*/ 0 w 6394174"/>
              <a:gd name="connsiteY3" fmla="*/ 5036476 h 50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174" h="5036476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9F9C4-72BA-474A-85F1-51D093712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</p:spPr>
        <p:txBody>
          <a:bodyPr lIns="0" tIns="0" rIns="0" bIns="0" rtlCol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50E9B-DD61-564D-A61F-AAAC18591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</p:spPr>
        <p:txBody>
          <a:bodyPr lIns="0" tIns="0" rIns="0" bIns="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"/>
              <a:t>Click to edit Master subtitle style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3E56F8F-A253-3B45-A45A-F5372D650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2956" y="496956"/>
            <a:ext cx="5396948" cy="539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9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4B2D-1D08-1F42-82CC-C7AF542F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9826E-1933-D045-AF5A-BA3BD571F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A51D4-D759-BF40-A039-E4FAA312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09/11/2020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C1AD-DD21-8840-A024-D910B5AD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DF021-28A2-0E47-939B-CB6C5AFF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2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05180-52A3-D34D-9AA3-CB39D7876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9CAB5-C205-214E-BF83-E135B9869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D129C-15AC-1A4E-8785-88A1FA6D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09/11/2020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5B4E7-1AB3-7F41-95D0-6BD052ED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1B791-FCAC-4049-BD9A-ED39789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53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rtl="0"/>
            <a:r>
              <a:rPr lang="pt"/>
              <a:t>Click to edit Master title style</a:t>
            </a:r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1" spcCol="38100" rtlCol="0"/>
          <a:lstStyle>
            <a:lvl1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1pPr>
            <a:lvl2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2pPr>
            <a:lvl3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3pPr>
            <a:lvl4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4pPr>
            <a:lvl5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rtlCol="0"/>
          <a:lstStyle/>
          <a:p>
            <a:pPr rtl="0"/>
            <a:fld id="{8B709DE2-93F8-7E45-91D0-E19ACC3A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55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86BA4622-83E5-E847-BA04-456FB7316A72}"/>
              </a:ext>
            </a:extLst>
          </p:cNvPr>
          <p:cNvSpPr/>
          <p:nvPr userDrawn="1"/>
        </p:nvSpPr>
        <p:spPr>
          <a:xfrm>
            <a:off x="-1" y="6311900"/>
            <a:ext cx="11353800" cy="570346"/>
          </a:xfrm>
          <a:custGeom>
            <a:avLst/>
            <a:gdLst>
              <a:gd name="connsiteX0" fmla="*/ 0 w 11353800"/>
              <a:gd name="connsiteY0" fmla="*/ 0 h 570346"/>
              <a:gd name="connsiteX1" fmla="*/ 4419175 w 11353800"/>
              <a:gd name="connsiteY1" fmla="*/ 0 h 570346"/>
              <a:gd name="connsiteX2" fmla="*/ 6934625 w 11353800"/>
              <a:gd name="connsiteY2" fmla="*/ 0 h 570346"/>
              <a:gd name="connsiteX3" fmla="*/ 11353800 w 11353800"/>
              <a:gd name="connsiteY3" fmla="*/ 0 h 570346"/>
              <a:gd name="connsiteX4" fmla="*/ 11211214 w 11353800"/>
              <a:gd name="connsiteY4" fmla="*/ 570346 h 570346"/>
              <a:gd name="connsiteX5" fmla="*/ 6792039 w 11353800"/>
              <a:gd name="connsiteY5" fmla="*/ 570346 h 570346"/>
              <a:gd name="connsiteX6" fmla="*/ 4419175 w 11353800"/>
              <a:gd name="connsiteY6" fmla="*/ 570346 h 570346"/>
              <a:gd name="connsiteX7" fmla="*/ 0 w 11353800"/>
              <a:gd name="connsiteY7" fmla="*/ 570346 h 5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800" h="570346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227-2D66-E544-9105-EE5DA5C6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 lIns="0" tIns="0" rIns="0" bIns="0" rtlCol="0"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B8C6-127C-3040-936B-39878DE5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 rtlCol="0"/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800"/>
            </a:lvl2pPr>
            <a:lvl3pPr>
              <a:lnSpc>
                <a:spcPct val="100000"/>
              </a:lnSpc>
              <a:buClr>
                <a:schemeClr val="accent1"/>
              </a:buClr>
              <a:defRPr sz="1800"/>
            </a:lvl3pPr>
            <a:lvl4pPr>
              <a:lnSpc>
                <a:spcPct val="100000"/>
              </a:lnSpc>
              <a:buClr>
                <a:schemeClr val="accent1"/>
              </a:buClr>
              <a:defRPr sz="1800"/>
            </a:lvl4pPr>
            <a:lvl5pPr>
              <a:lnSpc>
                <a:spcPct val="100000"/>
              </a:lnSpc>
              <a:buClr>
                <a:schemeClr val="accent1"/>
              </a:buClr>
              <a:defRPr sz="1800"/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6D4B9-1016-B343-8E4B-4618CD65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 lIns="0" tIns="0" rIns="0" bIns="0" rtlCol="0"/>
          <a:lstStyle>
            <a:lvl1pPr algn="l">
              <a:defRPr sz="1000" b="1" i="0" baseline="0"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02264-516E-964D-B79B-B9C1965F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11900"/>
            <a:ext cx="510252" cy="575037"/>
          </a:xfrm>
        </p:spPr>
        <p:txBody>
          <a:bodyPr lIns="0" tIns="0" rIns="0" bIns="0" rtlCol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42D34DE6-22C6-0E40-B20E-F2D718CBADB2}" type="slidenum">
              <a:rPr lang="en-GB" smtClean="0"/>
              <a:pPr rtl="0"/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01722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748E0C6-1E0E-0145-A42F-24A2CFE1B039}"/>
              </a:ext>
            </a:extLst>
          </p:cNvPr>
          <p:cNvSpPr/>
          <p:nvPr userDrawn="1"/>
        </p:nvSpPr>
        <p:spPr>
          <a:xfrm>
            <a:off x="0" y="0"/>
            <a:ext cx="5627866" cy="6858000"/>
          </a:xfrm>
          <a:custGeom>
            <a:avLst/>
            <a:gdLst>
              <a:gd name="connsiteX0" fmla="*/ 0 w 5627866"/>
              <a:gd name="connsiteY0" fmla="*/ 0 h 6858000"/>
              <a:gd name="connsiteX1" fmla="*/ 381000 w 5627866"/>
              <a:gd name="connsiteY1" fmla="*/ 0 h 6858000"/>
              <a:gd name="connsiteX2" fmla="*/ 5246866 w 5627866"/>
              <a:gd name="connsiteY2" fmla="*/ 0 h 6858000"/>
              <a:gd name="connsiteX3" fmla="*/ 5627866 w 5627866"/>
              <a:gd name="connsiteY3" fmla="*/ 0 h 6858000"/>
              <a:gd name="connsiteX4" fmla="*/ 3913366 w 5627866"/>
              <a:gd name="connsiteY4" fmla="*/ 6858000 h 6858000"/>
              <a:gd name="connsiteX5" fmla="*/ 3532366 w 5627866"/>
              <a:gd name="connsiteY5" fmla="*/ 6858000 h 6858000"/>
              <a:gd name="connsiteX6" fmla="*/ 381000 w 5627866"/>
              <a:gd name="connsiteY6" fmla="*/ 6858000 h 6858000"/>
              <a:gd name="connsiteX7" fmla="*/ 0 w 56278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866" h="685800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7AFCD-3DCC-884C-BB69-FD42AF5F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</p:spPr>
        <p:txBody>
          <a:bodyPr lIns="0" tIns="0" rIns="0" bIns="0" rtlCol="0"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AC5F8-D261-4C47-A63E-7E1CC0500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</p:spPr>
        <p:txBody>
          <a:bodyPr rtlCol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pic>
        <p:nvPicPr>
          <p:cNvPr id="7" name="Picture 6" descr="A picture containing square&#10;&#10;Description automatically generated">
            <a:extLst>
              <a:ext uri="{FF2B5EF4-FFF2-40B4-BE49-F238E27FC236}">
                <a16:creationId xmlns:a16="http://schemas.microsoft.com/office/drawing/2014/main" id="{EDBB7E9E-5A62-B247-B27B-60DE021B8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6744" y="420327"/>
            <a:ext cx="6017346" cy="60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CAD3-6446-D145-AF2B-16D7CE0C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67B6-2508-0149-AF8A-B9E9CEC56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9A89-3A8B-044B-A1D6-D9DA9D983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3B457-967E-6B42-884D-3B044894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09/11/2020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B79E8-17F4-3341-A65E-F5612BD4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46CE2-B782-A649-AAF6-4DDE7BB0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FBAE-EAA0-2F4D-988D-A34F7390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0E640-9D76-AC4F-BDEF-8C44E712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0BB9-5E42-954D-ABDF-3CCCB0BC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2C029-1033-264F-8D7E-7FCA997D5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5DB44-4374-0A42-AEFD-64E65638C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9BF20-25AE-AC4D-9A30-F6CE735F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09/11/2020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877BB-6513-5B42-ACD8-1EEC9287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6BAEB-8A97-A349-A792-18111CA8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3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DAA7-E73C-334C-88FE-E0F9958A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E8015-A471-C143-8C19-C0EDA629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09/11/2020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A3E89-4654-2143-9236-7D0F11AD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15C60-0EF0-694E-A714-BD8EB7C0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D3233-3DEE-5A45-A6C6-D9FC972F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09/11/2020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C40E5-9D2B-AD4F-896A-6231FB89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90E80-B698-1949-B3E4-6A7FFA04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95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CF3E-6C35-5846-93E3-D4514389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643A-5345-BC40-B12E-E0C1D208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AB1CD-EEAC-1642-9967-C87C60F3C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E5DAF-15E6-0540-8E1C-C3441C7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09/11/2020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128F8-C557-474C-84AB-B7EDF4EC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CE386-E8FD-6545-A389-85C6830D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9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D352-66D6-9641-93B4-91BFA72B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A392A-D9F5-F445-8AE8-B638F21A6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4E67-8857-8741-9AD4-624EEA528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59789-AC40-3048-9292-15C98E26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09/11/2020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70A3F-D293-5D45-9AB1-FF61EDCD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B310E-2310-DD45-8C82-2535B762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2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3A8CB-F6B3-BB43-A93A-688C17F1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26407-3A76-AF48-8D65-CED9267E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725CB-8A3D-F342-BC98-EE4E99D74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/>
              <a:t>09/11/2020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676D-A92F-A047-99E3-6A01C4EBA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BA815-ADFE-8B4B-B1C6-139AAE04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2D34DE6-22C6-0E40-B20E-F2D718CBA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27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hslp" TargetMode="External"/><Relationship Id="rId2" Type="http://schemas.openxmlformats.org/officeDocument/2006/relationships/hyperlink" Target="https://extranet.who.int/hslp/?q=content/terms-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hrhrt@who.in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who.org/courses/SARS-CoV-2-Ag-RDT-implementation" TargetMode="External"/><Relationship Id="rId2" Type="http://schemas.openxmlformats.org/officeDocument/2006/relationships/hyperlink" Target="https://www.who.int/publications/i/item/97892400177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B4B2-1362-8E48-9BA4-CEEE75072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"/>
              <a:t>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729C4-0A5B-5B46-AF7E-D455DC7D5F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" sz="3600"/>
              <a:t>Introdução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05B7E-4030-4C64-A4BF-C587A7254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03" y="159407"/>
            <a:ext cx="1917098" cy="671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9BDAF6-DC47-41F2-A5DC-4A4A78D98F9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5" y="179369"/>
            <a:ext cx="2338464" cy="792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03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Avaliações das competências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10</a:t>
            </a:fld>
            <a:endParaRPr lang="en-GB" sz="10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457A1C-D1D4-F547-B008-B7231E75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315"/>
            <a:ext cx="10515600" cy="4440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" dirty="0"/>
              <a:t>Uma conclusão com aproveitamento da </a:t>
            </a:r>
            <a:r>
              <a:rPr lang="pt-BR" dirty="0" err="1"/>
              <a:t>formaç</a:t>
            </a:r>
            <a:r>
              <a:rPr lang="pt" sz="2000" dirty="0"/>
              <a:t>ã</a:t>
            </a:r>
            <a:r>
              <a:rPr lang="pt-BR" dirty="0"/>
              <a:t>o</a:t>
            </a:r>
            <a:r>
              <a:rPr lang="pt" dirty="0"/>
              <a:t> tanto para os </a:t>
            </a:r>
            <a:r>
              <a:rPr lang="pt-BR" dirty="0"/>
              <a:t>tutores</a:t>
            </a:r>
            <a:r>
              <a:rPr lang="pt" dirty="0"/>
              <a:t> como para os </a:t>
            </a:r>
            <a:r>
              <a:rPr lang="pt-BR" dirty="0"/>
              <a:t>usuários</a:t>
            </a:r>
            <a:r>
              <a:rPr lang="pt" dirty="0"/>
              <a:t> requer que:</a:t>
            </a:r>
            <a:endParaRPr lang="fr-FR" dirty="0"/>
          </a:p>
          <a:p>
            <a:pPr marL="228600" lvl="3" rtl="0" fontAlgn="base">
              <a:spcBef>
                <a:spcPts val="1000"/>
              </a:spcBef>
            </a:pPr>
            <a:r>
              <a:rPr lang="pt" sz="2000" dirty="0"/>
              <a:t>obtenham uma pontuação de aprovação de 80% nos testes práticos, em que os </a:t>
            </a:r>
            <a:r>
              <a:rPr lang="pt-BR" sz="2000" dirty="0"/>
              <a:t>tutores</a:t>
            </a:r>
            <a:r>
              <a:rPr lang="pt" sz="2000" dirty="0"/>
              <a:t> e os </a:t>
            </a:r>
            <a:r>
              <a:rPr lang="pt-BR" sz="2000" dirty="0"/>
              <a:t>técnicos</a:t>
            </a:r>
            <a:r>
              <a:rPr lang="pt" sz="2000" dirty="0"/>
              <a:t> terão de coletar uma amostra nasofaríngea e efetuar dois </a:t>
            </a:r>
            <a:r>
              <a:rPr lang="pt-BR" sz="2000" dirty="0"/>
              <a:t>TDR de </a:t>
            </a:r>
            <a:r>
              <a:rPr lang="pt-BR" sz="2000" dirty="0" err="1"/>
              <a:t>antigénio</a:t>
            </a:r>
            <a:r>
              <a:rPr lang="pt-BR" sz="2000" dirty="0"/>
              <a:t> para o SARS-CoV-2</a:t>
            </a:r>
            <a:r>
              <a:rPr lang="pt" sz="2000" dirty="0"/>
              <a:t> em amostras não identificadas enquanto são observados por um formador</a:t>
            </a:r>
          </a:p>
          <a:p>
            <a:pPr marL="228600" lvl="3" fontAlgn="base">
              <a:spcBef>
                <a:spcPts val="1000"/>
              </a:spcBef>
            </a:pPr>
            <a:r>
              <a:rPr lang="pt" sz="2000" dirty="0"/>
              <a:t>obtenham uma pontuação de aprovação de 80% no teste teórico escrito, em que os </a:t>
            </a:r>
            <a:r>
              <a:rPr lang="pt-BR" sz="2000" dirty="0"/>
              <a:t>tutores</a:t>
            </a:r>
            <a:r>
              <a:rPr lang="pt" sz="2000" dirty="0"/>
              <a:t> e os </a:t>
            </a:r>
            <a:r>
              <a:rPr lang="pt-BR" sz="2000" dirty="0"/>
              <a:t>técnicos</a:t>
            </a:r>
            <a:r>
              <a:rPr lang="pt" sz="2000" dirty="0"/>
              <a:t> terão de responder a cinco perguntas de  múltipla escolha sobre as matérias dadas no </a:t>
            </a:r>
            <a:r>
              <a:rPr lang="en" sz="2000" dirty="0"/>
              <a:t>workshop </a:t>
            </a:r>
          </a:p>
          <a:p>
            <a:pPr rtl="0" fontAlgn="base"/>
            <a:r>
              <a:rPr lang="pt" dirty="0"/>
              <a:t>obtenham uma pontuação de aprovação de 80% no teste prático de leitura dos resultados, em que os </a:t>
            </a:r>
            <a:r>
              <a:rPr lang="pt-BR" dirty="0"/>
              <a:t>tutores</a:t>
            </a:r>
            <a:r>
              <a:rPr lang="pt" dirty="0"/>
              <a:t> e os </a:t>
            </a:r>
            <a:r>
              <a:rPr lang="pt-BR" dirty="0"/>
              <a:t>usuários</a:t>
            </a:r>
            <a:r>
              <a:rPr lang="pt" dirty="0"/>
              <a:t> terão de interpretar corretamente diferentes resultados de </a:t>
            </a:r>
            <a:r>
              <a:rPr lang="pt-BR" dirty="0"/>
              <a:t>TDR de </a:t>
            </a:r>
            <a:r>
              <a:rPr lang="pt-BR" dirty="0" err="1"/>
              <a:t>antigénio</a:t>
            </a:r>
            <a:r>
              <a:rPr lang="pt-BR" dirty="0"/>
              <a:t> para o SARS-CoV-2 </a:t>
            </a:r>
            <a:r>
              <a:rPr lang="pt" dirty="0"/>
              <a:t>a partir de fotografias apresentadas</a:t>
            </a:r>
            <a:r>
              <a:rPr lang="pt" dirty="0">
                <a:solidFill>
                  <a:srgbClr val="FF0000"/>
                </a:solidFill>
              </a:rPr>
              <a:t>.</a:t>
            </a:r>
          </a:p>
          <a:p>
            <a:pPr rtl="0"/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5A1C701-0404-644E-B8E7-05663E25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pt-PT" dirty="0"/>
              <a:t>Workshop sobre Formação em Testes de Diagnóstico Rápido de Antigénio para o SARS-CoV-2 – v3.0 | Introdução</a:t>
            </a:r>
          </a:p>
        </p:txBody>
      </p:sp>
    </p:spTree>
    <p:extLst>
      <p:ext uri="{BB962C8B-B14F-4D97-AF65-F5344CB8AC3E}">
        <p14:creationId xmlns:p14="http://schemas.microsoft.com/office/powerpoint/2010/main" val="170769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Vamos nos apresentar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11</a:t>
            </a:fld>
            <a:endParaRPr lang="en-GB" sz="10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457A1C-D1D4-F547-B008-B7231E75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" dirty="0">
                <a:ea typeface="+mn-lt"/>
                <a:cs typeface="+mn-lt"/>
              </a:rPr>
              <a:t>Vamos nos apresentar</a:t>
            </a:r>
            <a:endParaRPr lang="fr-FR" dirty="0">
              <a:ea typeface="+mn-lt"/>
              <a:cs typeface="+mn-lt"/>
            </a:endParaRPr>
          </a:p>
          <a:p>
            <a:pPr>
              <a:buNone/>
            </a:pPr>
            <a:r>
              <a:rPr lang="pt" dirty="0"/>
              <a:t>Com a participação de todo o grupo ou em pequenos grupos, compartilhe as seguintes in</a:t>
            </a:r>
            <a:r>
              <a:rPr lang="pt-BR" dirty="0"/>
              <a:t>formações</a:t>
            </a:r>
            <a:r>
              <a:rPr lang="pt" dirty="0"/>
              <a:t>: </a:t>
            </a:r>
            <a:endParaRPr lang="fr-FR" dirty="0">
              <a:cs typeface="Arial"/>
            </a:endParaRPr>
          </a:p>
          <a:p>
            <a:pPr rtl="0" fontAlgn="base"/>
            <a:r>
              <a:rPr lang="pt" dirty="0"/>
              <a:t>Seu nome</a:t>
            </a:r>
          </a:p>
          <a:p>
            <a:pPr rtl="0" fontAlgn="base"/>
            <a:r>
              <a:rPr lang="pt" dirty="0"/>
              <a:t>Cargo</a:t>
            </a:r>
          </a:p>
          <a:p>
            <a:pPr rtl="0" fontAlgn="base"/>
            <a:r>
              <a:rPr lang="pt" dirty="0"/>
              <a:t>Organização</a:t>
            </a:r>
          </a:p>
          <a:p>
            <a:pPr rtl="0" fontAlgn="base"/>
            <a:r>
              <a:rPr lang="pt" dirty="0"/>
              <a:t>Expectativas em relação ao </a:t>
            </a:r>
            <a:r>
              <a:rPr lang="en" dirty="0"/>
              <a:t>workshop</a:t>
            </a:r>
          </a:p>
          <a:p>
            <a:pPr rtl="0"/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4BC3B5C-DD33-4D06-0B10-CC01E52F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pt-PT" dirty="0"/>
              <a:t>Workshop sobre Formação em Testes de Diagnóstico Rápido de Antigénio para o SARS-CoV-2 – v3.0 | Introdução</a:t>
            </a:r>
          </a:p>
        </p:txBody>
      </p:sp>
    </p:spTree>
    <p:extLst>
      <p:ext uri="{BB962C8B-B14F-4D97-AF65-F5344CB8AC3E}">
        <p14:creationId xmlns:p14="http://schemas.microsoft.com/office/powerpoint/2010/main" val="266102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Dúvidas?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8B709DE2-93F8-7E45-91D0-E19ACC3ADA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7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277" y="365126"/>
            <a:ext cx="10515600" cy="942814"/>
          </a:xfrm>
        </p:spPr>
        <p:txBody>
          <a:bodyPr rtlCol="0"/>
          <a:lstStyle/>
          <a:p>
            <a:pPr rtl="0"/>
            <a:r>
              <a:rPr lang="pt"/>
              <a:t>Isenção de responsabilidade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277" y="1611765"/>
            <a:ext cx="10515600" cy="4440760"/>
          </a:xfrm>
        </p:spPr>
        <p:txBody>
          <a:bodyPr rtlCol="0">
            <a:normAutofit fontScale="85000" lnSpcReduction="20000"/>
          </a:bodyPr>
          <a:lstStyle/>
          <a:p>
            <a:pPr marL="0" indent="0" rtl="0">
              <a:buNone/>
              <a:defRPr/>
            </a:pPr>
            <a:r>
              <a:rPr lang="pt" b="1" dirty="0"/>
              <a:t>Plataforma da OMS de Aprendizagem sobre Segurança Sanitária - Material de </a:t>
            </a:r>
            <a:r>
              <a:rPr lang="pt-BR" b="1" dirty="0"/>
              <a:t>formação </a:t>
            </a:r>
            <a:endParaRPr lang="en-US" dirty="0"/>
          </a:p>
          <a:p>
            <a:pPr rtl="0">
              <a:defRPr/>
            </a:pPr>
            <a:endParaRPr lang="en-US" dirty="0"/>
          </a:p>
          <a:p>
            <a:pPr marL="0" indent="0" rtl="0">
              <a:buNone/>
              <a:defRPr/>
            </a:pPr>
            <a:r>
              <a:rPr lang="pt" dirty="0"/>
              <a:t>Este material de </a:t>
            </a:r>
            <a:r>
              <a:rPr lang="pt-BR" dirty="0"/>
              <a:t>formação </a:t>
            </a:r>
            <a:r>
              <a:rPr lang="pt" dirty="0"/>
              <a:t>da OMS está protegido por direitos de autor da Organização Mundial da Saúde (OMS) 2022. Todos os direitos reservados.</a:t>
            </a:r>
          </a:p>
          <a:p>
            <a:pPr marL="0" indent="0" rtl="0">
              <a:buNone/>
              <a:defRPr/>
            </a:pPr>
            <a:endParaRPr lang="en-US" dirty="0"/>
          </a:p>
          <a:p>
            <a:pPr marL="0" indent="0" rtl="0">
              <a:buNone/>
              <a:defRPr/>
            </a:pPr>
            <a:r>
              <a:rPr lang="pt" dirty="0"/>
              <a:t>A utilização deste material está sujeita aos </a:t>
            </a:r>
            <a:r>
              <a:rPr lang="pt" u="sng" dirty="0">
                <a:hlinkClick r:id="rId2"/>
              </a:rPr>
              <a:t>«Termos de Utilização da Plataforma da OMS de Aprendizagem sobre Segurança Sanitária, Material de </a:t>
            </a:r>
            <a:r>
              <a:rPr lang="pt-BR" u="sng" dirty="0">
                <a:hlinkClick r:id="rId2"/>
              </a:rPr>
              <a:t>treinamento</a:t>
            </a:r>
            <a:r>
              <a:rPr lang="pt" u="sng" dirty="0">
                <a:hlinkClick r:id="rId2"/>
              </a:rPr>
              <a:t>»,</a:t>
            </a:r>
            <a:r>
              <a:rPr lang="pt" dirty="0"/>
              <a:t> que aceitou quando o descarregou e que está disponível na Plataforma de Aprendizagem sobre Segurança Sanitária em: </a:t>
            </a:r>
            <a:r>
              <a:rPr lang="pt" u="sng" dirty="0">
                <a:hlinkClick r:id="rId3"/>
              </a:rPr>
              <a:t>https://extranet.who.int/hslp</a:t>
            </a:r>
            <a:r>
              <a:rPr lang="pt" dirty="0"/>
              <a:t>.  </a:t>
            </a:r>
          </a:p>
          <a:p>
            <a:pPr marL="0" indent="0" rtl="0">
              <a:buNone/>
              <a:defRPr/>
            </a:pPr>
            <a:r>
              <a:rPr lang="pt" dirty="0"/>
              <a:t> </a:t>
            </a:r>
          </a:p>
          <a:p>
            <a:pPr marL="0" indent="0" rtl="0">
              <a:buNone/>
              <a:defRPr/>
            </a:pPr>
            <a:r>
              <a:rPr lang="pt" dirty="0"/>
              <a:t>Se adaptar, modificar, traduzir ou reformular o conteúdo deste material, tal não implicará que a OMS esteja de algum modo associada a essas alterações e o nome ou o emblema da OMS não será usado nesse material modificado.  </a:t>
            </a:r>
          </a:p>
          <a:p>
            <a:pPr rtl="0">
              <a:defRPr/>
            </a:pPr>
            <a:endParaRPr lang="en-US" dirty="0"/>
          </a:p>
          <a:p>
            <a:pPr marL="0" indent="0" rtl="0">
              <a:buNone/>
              <a:defRPr/>
            </a:pPr>
            <a:r>
              <a:rPr lang="pt" dirty="0"/>
              <a:t>Além disso, é favor informar a OMS sobre quaisquer modificações deste material que seja usado publicamente, para efeitos de conservação de registos e desenvolvimento continuado, através do email </a:t>
            </a:r>
            <a:r>
              <a:rPr lang="pt" u="sng" dirty="0">
                <a:hlinkClick r:id="rId4"/>
              </a:rPr>
              <a:t>hrhrt@who.int</a:t>
            </a:r>
            <a:r>
              <a:rPr lang="pt" dirty="0"/>
              <a:t>. </a:t>
            </a:r>
          </a:p>
          <a:p>
            <a:pPr rtl="0"/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2</a:t>
            </a:fld>
            <a:endParaRPr lang="en-GB" sz="100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7F77B1E-89C4-4066-05FD-10638F93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pt-PT" dirty="0"/>
              <a:t>Workshop sobre Formação em Testes de Diagnóstico Rápido de Antigénio para o SARS-CoV-2 – v3.0 | Introdução</a:t>
            </a:r>
          </a:p>
        </p:txBody>
      </p:sp>
    </p:spTree>
    <p:extLst>
      <p:ext uri="{BB962C8B-B14F-4D97-AF65-F5344CB8AC3E}">
        <p14:creationId xmlns:p14="http://schemas.microsoft.com/office/powerpoint/2010/main" val="253209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1999" cy="1236140"/>
          </a:xfrm>
        </p:spPr>
        <p:txBody>
          <a:bodyPr rtlCol="0"/>
          <a:lstStyle/>
          <a:p>
            <a:pPr algn="ctr" rtl="0"/>
            <a:r>
              <a:rPr lang="pt" sz="3400" dirty="0"/>
              <a:t>Visão geral do </a:t>
            </a:r>
            <a:r>
              <a:rPr lang="en" sz="3400" i="1" dirty="0"/>
              <a:t>Workshop </a:t>
            </a:r>
            <a:r>
              <a:rPr lang="en" sz="3400" dirty="0"/>
              <a:t>de formação em testes de diagnóstico rápido de </a:t>
            </a:r>
            <a:r>
              <a:rPr lang="pt-BR" sz="3400" dirty="0" err="1"/>
              <a:t>antigénio</a:t>
            </a:r>
            <a:r>
              <a:rPr lang="pt-BR" sz="3400" dirty="0"/>
              <a:t> para o SARS-CoV-2 </a:t>
            </a:r>
            <a:r>
              <a:rPr lang="en" sz="3400" dirty="0"/>
              <a:t>(1) </a:t>
            </a:r>
            <a:endParaRPr lang="en-GB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45" y="1736203"/>
            <a:ext cx="11474306" cy="4440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dirty="0"/>
              <a:t>A </a:t>
            </a:r>
            <a:r>
              <a:rPr lang="en-GB" dirty="0" err="1"/>
              <a:t>formaç</a:t>
            </a:r>
            <a:r>
              <a:rPr lang="pt" dirty="0"/>
              <a:t>ã</a:t>
            </a:r>
            <a:r>
              <a:rPr lang="en-GB" dirty="0"/>
              <a:t>o </a:t>
            </a:r>
            <a:r>
              <a:rPr lang="pt" dirty="0"/>
              <a:t>em testes de diagnóstico rápido (TDR) de </a:t>
            </a:r>
            <a:r>
              <a:rPr lang="pt-BR" dirty="0" err="1"/>
              <a:t>antigénio</a:t>
            </a:r>
            <a:r>
              <a:rPr lang="pt-BR" dirty="0"/>
              <a:t> para o</a:t>
            </a:r>
            <a:r>
              <a:rPr lang="pt" dirty="0"/>
              <a:t> SARS-CoV-2 consiste em </a:t>
            </a:r>
            <a:r>
              <a:rPr lang="en" i="1" dirty="0"/>
              <a:t>workshops</a:t>
            </a:r>
            <a:r>
              <a:rPr lang="en" dirty="0"/>
              <a:t> de </a:t>
            </a:r>
            <a:r>
              <a:rPr lang="en-GB" dirty="0" err="1"/>
              <a:t>formaç</a:t>
            </a:r>
            <a:r>
              <a:rPr lang="pt" dirty="0"/>
              <a:t>ã</a:t>
            </a:r>
            <a:r>
              <a:rPr lang="en-GB" dirty="0"/>
              <a:t>o</a:t>
            </a:r>
            <a:r>
              <a:rPr lang="en" dirty="0"/>
              <a:t> de </a:t>
            </a:r>
            <a:r>
              <a:rPr lang="pt-BR" dirty="0"/>
              <a:t>tutores</a:t>
            </a:r>
            <a:r>
              <a:rPr lang="en" dirty="0"/>
              <a:t> e de </a:t>
            </a:r>
            <a:r>
              <a:rPr lang="en-GB" dirty="0" err="1"/>
              <a:t>formaç</a:t>
            </a:r>
            <a:r>
              <a:rPr lang="pt" dirty="0"/>
              <a:t>ã</a:t>
            </a:r>
            <a:r>
              <a:rPr lang="en-GB" dirty="0"/>
              <a:t>o</a:t>
            </a:r>
            <a:r>
              <a:rPr lang="en" dirty="0"/>
              <a:t> de usuários.</a:t>
            </a:r>
          </a:p>
          <a:p>
            <a:pPr rtl="0"/>
            <a:r>
              <a:rPr lang="en-GB" dirty="0" err="1"/>
              <a:t>formaç</a:t>
            </a:r>
            <a:r>
              <a:rPr lang="pt" dirty="0"/>
              <a:t>ã</a:t>
            </a:r>
            <a:r>
              <a:rPr lang="en-GB" dirty="0"/>
              <a:t>o</a:t>
            </a:r>
            <a:r>
              <a:rPr lang="pt" dirty="0"/>
              <a:t> de tutores </a:t>
            </a:r>
          </a:p>
          <a:p>
            <a:pPr lvl="1" rtl="0"/>
            <a:r>
              <a:rPr lang="pt" dirty="0"/>
              <a:t>O </a:t>
            </a:r>
            <a:r>
              <a:rPr lang="pt-BR" dirty="0"/>
              <a:t>objetivo</a:t>
            </a:r>
            <a:r>
              <a:rPr lang="pt" dirty="0"/>
              <a:t> deste </a:t>
            </a:r>
            <a:r>
              <a:rPr lang="en" i="1" dirty="0"/>
              <a:t>workshop</a:t>
            </a:r>
            <a:r>
              <a:rPr lang="en" dirty="0"/>
              <a:t> é instruir os </a:t>
            </a:r>
            <a:r>
              <a:rPr lang="pt-BR" dirty="0"/>
              <a:t>tutores</a:t>
            </a:r>
            <a:r>
              <a:rPr lang="en" dirty="0"/>
              <a:t> sobre os componentes teóricos e práticos do TDR de </a:t>
            </a:r>
            <a:r>
              <a:rPr lang="pt-BR" dirty="0" err="1"/>
              <a:t>antigénio</a:t>
            </a:r>
            <a:r>
              <a:rPr lang="pt-BR" dirty="0"/>
              <a:t> para o</a:t>
            </a:r>
            <a:r>
              <a:rPr lang="en" dirty="0"/>
              <a:t> SARS-CoV-2 e transmitir-lhes as competências e os recursos para formar analistas </a:t>
            </a:r>
            <a:r>
              <a:rPr lang="pt-BR" dirty="0"/>
              <a:t>na execução correta e segura dos testes </a:t>
            </a:r>
            <a:r>
              <a:rPr lang="en" dirty="0"/>
              <a:t>nas unidades de saúde.   </a:t>
            </a:r>
          </a:p>
          <a:p>
            <a:pPr rtl="0"/>
            <a:r>
              <a:rPr lang="en-GB" dirty="0" err="1"/>
              <a:t>formaç</a:t>
            </a:r>
            <a:r>
              <a:rPr lang="pt" dirty="0"/>
              <a:t>ã</a:t>
            </a:r>
            <a:r>
              <a:rPr lang="en-GB" dirty="0"/>
              <a:t>o</a:t>
            </a:r>
            <a:r>
              <a:rPr lang="pt" dirty="0"/>
              <a:t> de </a:t>
            </a:r>
            <a:r>
              <a:rPr lang="pt-BR" dirty="0"/>
              <a:t>técnicos</a:t>
            </a:r>
            <a:endParaRPr lang="en-GB" dirty="0">
              <a:cs typeface="Arial"/>
            </a:endParaRPr>
          </a:p>
          <a:p>
            <a:pPr lvl="1" rtl="0"/>
            <a:r>
              <a:rPr lang="pt" dirty="0"/>
              <a:t>O </a:t>
            </a:r>
            <a:r>
              <a:rPr lang="pt-BR" dirty="0"/>
              <a:t>objetivo</a:t>
            </a:r>
            <a:r>
              <a:rPr lang="pt" dirty="0"/>
              <a:t> deste </a:t>
            </a:r>
            <a:r>
              <a:rPr lang="en" i="1" dirty="0"/>
              <a:t>workshop</a:t>
            </a:r>
            <a:r>
              <a:rPr lang="en" dirty="0"/>
              <a:t> é instruir os </a:t>
            </a:r>
            <a:r>
              <a:rPr lang="pt-BR" dirty="0"/>
              <a:t>usuários</a:t>
            </a:r>
            <a:r>
              <a:rPr lang="en" dirty="0"/>
              <a:t> sobre os componentes teóricos e práticos do TDR de </a:t>
            </a:r>
            <a:r>
              <a:rPr lang="pt-BR" dirty="0" err="1"/>
              <a:t>antigénio</a:t>
            </a:r>
            <a:r>
              <a:rPr lang="pt-BR" dirty="0"/>
              <a:t> para o</a:t>
            </a:r>
            <a:r>
              <a:rPr lang="en" dirty="0"/>
              <a:t> SARS-CoV-2. </a:t>
            </a:r>
          </a:p>
          <a:p>
            <a:pPr rtl="0"/>
            <a:r>
              <a:rPr lang="en-GB" dirty="0"/>
              <a:t>A </a:t>
            </a:r>
            <a:r>
              <a:rPr lang="en-GB" dirty="0" err="1"/>
              <a:t>formaç</a:t>
            </a:r>
            <a:r>
              <a:rPr lang="pt" dirty="0"/>
              <a:t>ã</a:t>
            </a:r>
            <a:r>
              <a:rPr lang="en-GB" dirty="0"/>
              <a:t>o </a:t>
            </a:r>
            <a:r>
              <a:rPr lang="pt" dirty="0"/>
              <a:t>de </a:t>
            </a:r>
            <a:r>
              <a:rPr lang="pt-BR" dirty="0"/>
              <a:t>tutores</a:t>
            </a:r>
            <a:r>
              <a:rPr lang="pt" dirty="0"/>
              <a:t> e </a:t>
            </a:r>
            <a:r>
              <a:rPr lang="pt-BR" dirty="0"/>
              <a:t>usuários</a:t>
            </a:r>
            <a:r>
              <a:rPr lang="pt" dirty="0"/>
              <a:t> finalizam com uma avaliação das competências e com o reconhecimento dos </a:t>
            </a:r>
            <a:r>
              <a:rPr lang="pt-BR" dirty="0"/>
              <a:t>tutores</a:t>
            </a:r>
            <a:r>
              <a:rPr lang="pt" dirty="0"/>
              <a:t> e dos </a:t>
            </a:r>
            <a:r>
              <a:rPr lang="pt-BR" dirty="0"/>
              <a:t>técnicos</a:t>
            </a:r>
            <a:r>
              <a:rPr lang="pt" dirty="0"/>
              <a:t> que concluíram </a:t>
            </a:r>
            <a:r>
              <a:rPr lang="en-GB" dirty="0"/>
              <a:t>a </a:t>
            </a:r>
            <a:r>
              <a:rPr lang="en-GB" dirty="0" err="1"/>
              <a:t>formaç</a:t>
            </a:r>
            <a:r>
              <a:rPr lang="pt" dirty="0"/>
              <a:t>ã</a:t>
            </a:r>
            <a:r>
              <a:rPr lang="en-GB" dirty="0"/>
              <a:t>o </a:t>
            </a:r>
            <a:r>
              <a:rPr lang="pt" dirty="0"/>
              <a:t>com aproveitamento.   </a:t>
            </a:r>
            <a:endParaRPr lang="en-GB" dirty="0">
              <a:cs typeface="Arial"/>
            </a:endParaRP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3</a:t>
            </a:fld>
            <a:endParaRPr lang="en-GB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5BACE-6C9F-CDB8-9EDF-5080FDE3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pt-PT" dirty="0"/>
              <a:t>Workshop sobre Formação em Testes de Diagnóstico Rápido de Antigénio para o SARS-CoV-2 – v3.0 | Introdução</a:t>
            </a:r>
          </a:p>
        </p:txBody>
      </p:sp>
    </p:spTree>
    <p:extLst>
      <p:ext uri="{BB962C8B-B14F-4D97-AF65-F5344CB8AC3E}">
        <p14:creationId xmlns:p14="http://schemas.microsoft.com/office/powerpoint/2010/main" val="325213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400" dirty="0"/>
              <a:t>Visão geral do </a:t>
            </a:r>
            <a:r>
              <a:rPr lang="pt-PT" sz="3400" i="1" dirty="0"/>
              <a:t>workshop </a:t>
            </a:r>
            <a:r>
              <a:rPr lang="pt-PT" sz="3400" dirty="0"/>
              <a:t>sobre Testes de Diagnóstico Rápido de Antigénio para o SARS-CoV-2 (2)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4</a:t>
            </a:fld>
            <a:endParaRPr lang="en-GB" sz="1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E73A2-059D-EA45-BA7A-E8B335C2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7788564" cy="44407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dirty="0"/>
              <a:t>Estes </a:t>
            </a:r>
            <a:r>
              <a:rPr lang="pt-PT" i="1" dirty="0"/>
              <a:t>workshops</a:t>
            </a:r>
            <a:r>
              <a:rPr lang="pt-PT" dirty="0"/>
              <a:t> foram concebidos para formadores e utilizadores dos TDR de Antigénio para o SARS-CoV-2 e não se destinam a abordar a implementação dos testes TDR em toda a rede de diagnóstico.</a:t>
            </a:r>
          </a:p>
          <a:p>
            <a:pPr marL="461645" indent="0">
              <a:buNone/>
            </a:pPr>
            <a:r>
              <a:rPr lang="pt-PT" sz="2000" dirty="0"/>
              <a:t>Esses aspetos são discutidos no </a:t>
            </a:r>
            <a:r>
              <a:rPr lang="pt-PT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guia de implement</a:t>
            </a:r>
            <a:r>
              <a:rPr lang="pt-P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ação dos TDR-Ag para o S</a:t>
            </a:r>
            <a:r>
              <a:rPr lang="pt-PT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ARS-CoV-2 </a:t>
            </a:r>
            <a:r>
              <a:rPr lang="pt-PT" sz="2000" dirty="0"/>
              <a:t>e num </a:t>
            </a:r>
            <a:r>
              <a:rPr lang="pt-PT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curso separado em OpenWHO</a:t>
            </a:r>
            <a:r>
              <a:rPr lang="pt-PT" sz="2000" dirty="0"/>
              <a:t>.</a:t>
            </a:r>
            <a:r>
              <a:rPr lang="pt-PT" dirty="0"/>
              <a:t> </a:t>
            </a:r>
            <a:endParaRPr lang="pt-PT" sz="1700" u="sng" dirty="0"/>
          </a:p>
          <a:p>
            <a:r>
              <a:rPr lang="pt-PT" dirty="0"/>
              <a:t>Por isso, essas sessões de formação não incluem atividades que deverão ser feitas a nível central ou da supervisão (por ex., elaboração de orientações, planeamento, cadeia de abastecimento, etc.).</a:t>
            </a:r>
          </a:p>
          <a:p>
            <a:r>
              <a:rPr lang="pt-PT" dirty="0"/>
              <a:t>Essas atividades são abordadas em materiais subsequentes.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3231B58-3E5B-49FA-BD45-2B25D31F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pt-PT" dirty="0"/>
              <a:t>Workshop sobre Formação em Testes de Diagnóstico Rápido de Antigénio para o SARS-CoV-2 – v3.0 | Introdução</a:t>
            </a:r>
          </a:p>
        </p:txBody>
      </p:sp>
      <p:pic>
        <p:nvPicPr>
          <p:cNvPr id="6" name="Google Shape;116;p3">
            <a:extLst>
              <a:ext uri="{FF2B5EF4-FFF2-40B4-BE49-F238E27FC236}">
                <a16:creationId xmlns:a16="http://schemas.microsoft.com/office/drawing/2014/main" id="{602A595D-2226-46FC-AB96-BF391CA4466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2327" y="2188548"/>
            <a:ext cx="2431472" cy="3436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30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Objetivo</a:t>
            </a:r>
            <a:r>
              <a:rPr lang="pt" err="1"/>
              <a:t>s</a:t>
            </a:r>
            <a:r>
              <a:rPr lang="pt"/>
              <a:t> de aprendizagem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rtl="0">
              <a:buNone/>
            </a:pPr>
            <a:r>
              <a:rPr lang="pt" dirty="0"/>
              <a:t>No final deste </a:t>
            </a:r>
            <a:r>
              <a:rPr lang="en" i="1" dirty="0"/>
              <a:t>workshop</a:t>
            </a:r>
            <a:r>
              <a:rPr lang="en" dirty="0"/>
              <a:t>, você será capaz de: </a:t>
            </a:r>
            <a:endParaRPr lang="en-ZA" dirty="0"/>
          </a:p>
          <a:p>
            <a:pPr rtl="0"/>
            <a:r>
              <a:rPr lang="pt" dirty="0"/>
              <a:t>instruir </a:t>
            </a:r>
            <a:r>
              <a:rPr lang="pt-BR" dirty="0"/>
              <a:t>tutores</a:t>
            </a:r>
            <a:r>
              <a:rPr lang="pt" dirty="0"/>
              <a:t> sobre o papel do teste de detecção do </a:t>
            </a:r>
            <a:r>
              <a:rPr lang="pt-BR" dirty="0"/>
              <a:t>antígeno</a:t>
            </a:r>
            <a:r>
              <a:rPr lang="pt" dirty="0"/>
              <a:t> na resposta à COVID-19</a:t>
            </a:r>
            <a:endParaRPr lang="en-ZA" dirty="0"/>
          </a:p>
          <a:p>
            <a:pPr rtl="0"/>
            <a:r>
              <a:rPr lang="pt" dirty="0"/>
              <a:t>instruir </a:t>
            </a:r>
            <a:r>
              <a:rPr lang="pt-BR" dirty="0"/>
              <a:t>tutores</a:t>
            </a:r>
            <a:r>
              <a:rPr lang="pt" dirty="0"/>
              <a:t> sobre a importância de garantir a qualidade dos testes e como minimizar os erros </a:t>
            </a:r>
            <a:endParaRPr lang="en-ZA" dirty="0"/>
          </a:p>
          <a:p>
            <a:pPr rtl="0"/>
            <a:r>
              <a:rPr lang="pt" dirty="0"/>
              <a:t>instruir </a:t>
            </a:r>
            <a:r>
              <a:rPr lang="pt-BR" dirty="0"/>
              <a:t>tutores</a:t>
            </a:r>
            <a:r>
              <a:rPr lang="pt" dirty="0"/>
              <a:t> sobre como recolher e analisar dados da testagem de rotina para monitorar o desempenho dos testes </a:t>
            </a:r>
            <a:endParaRPr lang="en-ZA" dirty="0"/>
          </a:p>
          <a:p>
            <a:pPr rtl="0"/>
            <a:r>
              <a:rPr lang="pt" dirty="0"/>
              <a:t>instruir os </a:t>
            </a:r>
            <a:r>
              <a:rPr lang="pt-BR" dirty="0"/>
              <a:t>tutores</a:t>
            </a:r>
            <a:r>
              <a:rPr lang="pt" dirty="0"/>
              <a:t> sobre como formar os </a:t>
            </a:r>
            <a:r>
              <a:rPr lang="pt-BR" dirty="0"/>
              <a:t>técnicos</a:t>
            </a:r>
            <a:r>
              <a:rPr lang="pt" dirty="0"/>
              <a:t> para coleta de amostras de forma segura, realizarem o </a:t>
            </a:r>
            <a:r>
              <a:rPr lang="pt-BR" dirty="0"/>
              <a:t>TDR de </a:t>
            </a:r>
            <a:r>
              <a:rPr lang="pt-BR" dirty="0" err="1"/>
              <a:t>antigénio</a:t>
            </a:r>
            <a:r>
              <a:rPr lang="pt-BR" dirty="0"/>
              <a:t> para o SARS-CoV-2</a:t>
            </a:r>
            <a:r>
              <a:rPr lang="pt" dirty="0"/>
              <a:t>, interpretarem os resultados e entenderem as suas implicações para o manejo dos doentes.</a:t>
            </a:r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5</a:t>
            </a:fld>
            <a:endParaRPr lang="en-GB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1FB35-C187-8C45-2063-17CF2A01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pt-PT" dirty="0"/>
              <a:t>Workshop sobre Formação em Testes de Diagnóstico Rápido de Antigénio para o SARS-CoV-2 – v3.0 | Introdução</a:t>
            </a:r>
          </a:p>
        </p:txBody>
      </p:sp>
    </p:spTree>
    <p:extLst>
      <p:ext uri="{BB962C8B-B14F-4D97-AF65-F5344CB8AC3E}">
        <p14:creationId xmlns:p14="http://schemas.microsoft.com/office/powerpoint/2010/main" val="371447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Objetivo</a:t>
            </a:r>
            <a:r>
              <a:rPr lang="pt" err="1"/>
              <a:t>s</a:t>
            </a:r>
            <a:r>
              <a:rPr lang="pt"/>
              <a:t> de aprendizagem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rtl="0">
              <a:buNone/>
            </a:pPr>
            <a:r>
              <a:rPr lang="pt" dirty="0"/>
              <a:t>No final deste </a:t>
            </a:r>
            <a:r>
              <a:rPr lang="en" i="1" dirty="0"/>
              <a:t>workshop</a:t>
            </a:r>
            <a:r>
              <a:rPr lang="en" dirty="0"/>
              <a:t>, você será capaz de: </a:t>
            </a:r>
            <a:endParaRPr lang="en-ZA" dirty="0"/>
          </a:p>
          <a:p>
            <a:pPr rtl="0"/>
            <a:r>
              <a:rPr lang="pt" dirty="0"/>
              <a:t>entender o papel do teste de detecção do </a:t>
            </a:r>
            <a:r>
              <a:rPr lang="pt-BR" dirty="0"/>
              <a:t>antígeno</a:t>
            </a:r>
            <a:r>
              <a:rPr lang="pt" dirty="0"/>
              <a:t> na resposta à COVID-19</a:t>
            </a:r>
            <a:endParaRPr lang="en-ZA" dirty="0"/>
          </a:p>
          <a:p>
            <a:pPr rtl="0"/>
            <a:r>
              <a:rPr lang="pt" dirty="0"/>
              <a:t>entender a importância de garantir a qualidade dos testes e como minimizar os erros </a:t>
            </a:r>
            <a:endParaRPr lang="en-ZA" dirty="0"/>
          </a:p>
          <a:p>
            <a:pPr rtl="0"/>
            <a:r>
              <a:rPr lang="pt" dirty="0"/>
              <a:t>entender como coletar e analisar dados da testagem de rotina para monitorizar o desempenho dos testes </a:t>
            </a:r>
            <a:endParaRPr lang="en-ZA" dirty="0"/>
          </a:p>
          <a:p>
            <a:pPr rtl="0"/>
            <a:r>
              <a:rPr lang="pt" dirty="0"/>
              <a:t>coletar amostras de forma segura, efetuar </a:t>
            </a:r>
            <a:r>
              <a:rPr lang="pt-BR" dirty="0"/>
              <a:t>TDR de </a:t>
            </a:r>
            <a:r>
              <a:rPr lang="pt-BR" dirty="0" err="1"/>
              <a:t>antigénio</a:t>
            </a:r>
            <a:r>
              <a:rPr lang="pt-BR" dirty="0"/>
              <a:t> para o SARS-CoV-2</a:t>
            </a:r>
            <a:r>
              <a:rPr lang="pt" dirty="0"/>
              <a:t>, interpretar os resultados e entender as suas implicações para o manejo dos doentes</a:t>
            </a:r>
            <a:r>
              <a:rPr lang="pt" dirty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6</a:t>
            </a:fld>
            <a:endParaRPr lang="en-GB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012D2-F62D-9274-D5F5-4758B4C3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pt-PT" dirty="0"/>
              <a:t>Workshop sobre Formação em Testes de Diagnóstico Rápido de Antigénio para o SARS-CoV-2 – v3.0 | Introdução</a:t>
            </a:r>
          </a:p>
        </p:txBody>
      </p:sp>
    </p:spTree>
    <p:extLst>
      <p:ext uri="{BB962C8B-B14F-4D97-AF65-F5344CB8AC3E}">
        <p14:creationId xmlns:p14="http://schemas.microsoft.com/office/powerpoint/2010/main" val="299828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809978" y="520348"/>
            <a:ext cx="5937354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tabLst>
                <a:tab pos="3414713" algn="l"/>
              </a:tabLst>
            </a:pPr>
            <a:r>
              <a:rPr lang="pt-PT" sz="3400" dirty="0"/>
              <a:t>Visão geral dos módulos –</a:t>
            </a:r>
            <a:r>
              <a:rPr lang="pt-PT" sz="3400" i="1" dirty="0"/>
              <a:t>workshop</a:t>
            </a:r>
            <a:r>
              <a:rPr lang="pt-PT" sz="3400" dirty="0"/>
              <a:t> sobre formação </a:t>
            </a:r>
            <a:br>
              <a:rPr lang="pt-PT" sz="3400" dirty="0"/>
            </a:br>
            <a:r>
              <a:rPr lang="pt-PT" sz="3400" dirty="0"/>
              <a:t>de formadores</a:t>
            </a:r>
          </a:p>
        </p:txBody>
      </p:sp>
      <p:sp>
        <p:nvSpPr>
          <p:cNvPr id="130" name="Google Shape;130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sz="1000"/>
          </a:p>
        </p:txBody>
      </p:sp>
      <p:graphicFrame>
        <p:nvGraphicFramePr>
          <p:cNvPr id="131" name="Google Shape;131;p5"/>
          <p:cNvGraphicFramePr/>
          <p:nvPr/>
        </p:nvGraphicFramePr>
        <p:xfrm>
          <a:off x="5432778" y="851431"/>
          <a:ext cx="6251222" cy="425499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251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01 − Introdução</a:t>
                      </a:r>
                      <a:endParaRPr lang="pt-PT" sz="19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4303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02 − Visão geral sobre a testagem</a:t>
                      </a:r>
                      <a:r>
                        <a:rPr lang="pt-PT" sz="1900" u="none" strike="noStrike" cap="none" baseline="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do</a:t>
                      </a: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SARS-CoV-2</a:t>
                      </a:r>
                      <a:endParaRPr lang="pt-PT" sz="19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9896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pt-PT" sz="1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 </a:t>
                      </a: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− Estratégias de testagem do </a:t>
                      </a:r>
                      <a:r>
                        <a:rPr lang="pt-PT" sz="1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SARS-CoV-2</a:t>
                      </a:r>
                      <a:endParaRPr lang="pt-PT" sz="19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04 − Testagem de qualidade usando os TDR</a:t>
                      </a:r>
                      <a:endParaRPr lang="pt-PT" sz="19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05 − Segurança dos testes do SARS-CoV-2</a:t>
                      </a:r>
                      <a:endParaRPr lang="pt-PT" sz="19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pt-PT" sz="19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06 </a:t>
                      </a: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− </a:t>
                      </a:r>
                      <a:r>
                        <a:rPr lang="pt-PT" sz="19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Recolha de amostras</a:t>
                      </a:r>
                      <a:endParaRPr lang="pt-PT" sz="19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07 − </a:t>
                      </a:r>
                      <a:r>
                        <a:rPr lang="pt-PT" sz="1900" b="0" i="0" u="none" strike="noStrike" cap="none" noProof="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Preparação</a:t>
                      </a:r>
                      <a:r>
                        <a:rPr lang="pt-PT" sz="1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para a testagem</a:t>
                      </a:r>
                      <a:endParaRPr lang="pt-PT" sz="19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08 − Realizar o TDR de antigénio </a:t>
                      </a:r>
                      <a:r>
                        <a:rPr lang="pt-PT" sz="1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para o SARS-CoV-2</a:t>
                      </a:r>
                      <a:endParaRPr lang="pt-PT" sz="19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8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09 − </a:t>
                      </a:r>
                      <a:r>
                        <a:rPr lang="pt-PT" sz="1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Usar</a:t>
                      </a:r>
                      <a:r>
                        <a:rPr lang="pt-PT" sz="1900" b="0" i="0" u="none" strike="noStrike" cap="none" baseline="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os dados dos TDR para o</a:t>
                      </a:r>
                      <a:r>
                        <a:rPr lang="pt-PT" sz="1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SARS-CoV-2</a:t>
                      </a:r>
                      <a:endParaRPr lang="pt-PT" sz="19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</a:t>
                      </a: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− </a:t>
                      </a:r>
                      <a:r>
                        <a:rPr lang="pt-PT" sz="1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Garantir resultados de qualidade</a:t>
                      </a:r>
                      <a:endParaRPr lang="pt-PT" sz="190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11 − </a:t>
                      </a:r>
                      <a:r>
                        <a:rPr lang="pt-PT" sz="1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Dar formação aos agentes de testagem</a:t>
                      </a:r>
                      <a:endParaRPr lang="pt-PT" sz="190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 de Antigénio para o SARS-CoV-2 – v3.0 | Introdução</a:t>
            </a: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963" y="1872783"/>
            <a:ext cx="3722255" cy="28963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oogle Shape;131;p5">
            <a:extLst>
              <a:ext uri="{FF2B5EF4-FFF2-40B4-BE49-F238E27FC236}">
                <a16:creationId xmlns:a16="http://schemas.microsoft.com/office/drawing/2014/main" id="{83444B7E-67FA-4D37-BF58-FFE7C66872B3}"/>
              </a:ext>
            </a:extLst>
          </p:cNvPr>
          <p:cNvGraphicFramePr/>
          <p:nvPr/>
        </p:nvGraphicFramePr>
        <p:xfrm>
          <a:off x="5736599" y="5479172"/>
          <a:ext cx="5617200" cy="6705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61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900" u="none" strike="noStrike" cap="none" noProof="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S1 − </a:t>
                      </a:r>
                      <a:r>
                        <a:rPr lang="pt-PT" sz="1900" b="0" i="0" u="none" strike="noStrike" cap="none" noProof="0" dirty="0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rPr>
                        <a:t>Uso dos TDR-</a:t>
                      </a:r>
                      <a:r>
                        <a:rPr lang="pt-PT" sz="1900" b="0" i="0" u="none" strike="noStrike" cap="none" noProof="0" dirty="0" err="1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rPr>
                        <a:t>Ag</a:t>
                      </a:r>
                      <a:r>
                        <a:rPr lang="pt-PT" sz="1900" b="0" i="0" u="none" strike="noStrike" cap="none" noProof="0" dirty="0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rPr>
                        <a:t> do SARS-CoV-2 para a </a:t>
                      </a:r>
                      <a:r>
                        <a:rPr lang="pt-PT" sz="1900" b="0" i="0" u="none" strike="noStrike" cap="none" noProof="0" dirty="0" err="1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rPr>
                        <a:t>autotestagem</a:t>
                      </a:r>
                      <a:r>
                        <a:rPr lang="pt-PT" sz="1900" b="0" i="0" u="none" strike="noStrike" cap="none" noProof="0" dirty="0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rPr>
                        <a:t> da COVID-19</a:t>
                      </a:r>
                      <a:endParaRPr lang="pt-PT" sz="1900" noProof="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4303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7244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385092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t-PT" dirty="0"/>
              <a:t>Visão geral dos módulos – </a:t>
            </a:r>
            <a:r>
              <a:rPr lang="pt-PT" i="1" dirty="0"/>
              <a:t>workshop</a:t>
            </a:r>
            <a:r>
              <a:rPr lang="pt-PT" dirty="0"/>
              <a:t> sobre formação dos utilizadores</a:t>
            </a:r>
          </a:p>
        </p:txBody>
      </p:sp>
      <p:sp>
        <p:nvSpPr>
          <p:cNvPr id="130" name="Google Shape;130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sz="1000"/>
          </a:p>
        </p:txBody>
      </p:sp>
      <p:graphicFrame>
        <p:nvGraphicFramePr>
          <p:cNvPr id="131" name="Google Shape;131;p5"/>
          <p:cNvGraphicFramePr/>
          <p:nvPr/>
        </p:nvGraphicFramePr>
        <p:xfrm>
          <a:off x="5362222" y="1442908"/>
          <a:ext cx="5991577" cy="40996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991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01 − Introdução</a:t>
                      </a:r>
                      <a:endParaRPr lang="pt-PT" sz="19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4303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02 − Visão geral sobre a testagem</a:t>
                      </a:r>
                      <a:r>
                        <a:rPr lang="pt-PT" sz="1900" u="none" strike="noStrike" cap="none" baseline="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do</a:t>
                      </a: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SARS-CoV-2</a:t>
                      </a:r>
                      <a:endParaRPr lang="pt-PT" sz="19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9896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pt-PT" sz="1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 </a:t>
                      </a: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− Estratégias de testagem do </a:t>
                      </a:r>
                      <a:r>
                        <a:rPr lang="pt-PT" sz="1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SARS-CoV-2</a:t>
                      </a:r>
                      <a:endParaRPr lang="pt-PT" sz="19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04 − Testagem de qualidade usando os TDR</a:t>
                      </a:r>
                      <a:endParaRPr lang="pt-PT" sz="19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05 − Segurança dos testes do SARS-CoV-2</a:t>
                      </a:r>
                      <a:endParaRPr lang="pt-PT" sz="19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pt-PT" sz="19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06 </a:t>
                      </a: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− </a:t>
                      </a:r>
                      <a:r>
                        <a:rPr lang="pt-PT" sz="19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Recolha de amostras</a:t>
                      </a:r>
                      <a:endParaRPr lang="pt-PT" sz="19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07 − </a:t>
                      </a:r>
                      <a:r>
                        <a:rPr lang="pt-PT" sz="1900" b="0" i="0" u="none" strike="noStrike" cap="none" noProof="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Preparação</a:t>
                      </a:r>
                      <a:r>
                        <a:rPr lang="pt-PT" sz="1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para a testagem</a:t>
                      </a:r>
                      <a:endParaRPr lang="pt-PT" sz="19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08 − Realizar o TDR de antigénio </a:t>
                      </a:r>
                      <a:r>
                        <a:rPr lang="pt-PT" sz="1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para o SARS-CoV-2</a:t>
                      </a:r>
                      <a:endParaRPr lang="pt-PT" sz="19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09 − </a:t>
                      </a:r>
                      <a:r>
                        <a:rPr lang="pt-PT" sz="1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Usar</a:t>
                      </a:r>
                      <a:r>
                        <a:rPr lang="pt-PT" sz="1900" b="0" i="0" u="none" strike="noStrike" cap="none" baseline="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os dados dos TDR para o</a:t>
                      </a:r>
                      <a:r>
                        <a:rPr lang="pt-PT" sz="1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SARS-CoV-2</a:t>
                      </a:r>
                      <a:endParaRPr lang="pt-PT" sz="1900"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</a:t>
                      </a:r>
                      <a:r>
                        <a:rPr lang="pt-PT" sz="19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− </a:t>
                      </a:r>
                      <a:r>
                        <a:rPr lang="pt-PT" sz="1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Garantir resultados de qualidade</a:t>
                      </a:r>
                      <a:endParaRPr lang="pt-PT" sz="190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47324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 de Antigénio para o SARS-CoV-2 – v3.0 | Introdução</a:t>
            </a: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963" y="1872783"/>
            <a:ext cx="3722255" cy="28963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oogle Shape;131;p5">
            <a:extLst>
              <a:ext uri="{FF2B5EF4-FFF2-40B4-BE49-F238E27FC236}">
                <a16:creationId xmlns:a16="http://schemas.microsoft.com/office/drawing/2014/main" id="{3022CE58-8E1D-4A6C-8F21-0469894577C9}"/>
              </a:ext>
            </a:extLst>
          </p:cNvPr>
          <p:cNvGraphicFramePr/>
          <p:nvPr/>
        </p:nvGraphicFramePr>
        <p:xfrm>
          <a:off x="5736599" y="5479172"/>
          <a:ext cx="5617200" cy="9753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61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S1 − </a:t>
                      </a:r>
                      <a:r>
                        <a:rPr lang="pt-PT" sz="2000" b="0" i="0" u="none" strike="noStrike" cap="none" noProof="0" dirty="0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rPr>
                        <a:t>Uso dos TDR-</a:t>
                      </a:r>
                      <a:r>
                        <a:rPr lang="pt-PT" sz="2000" b="0" i="0" u="none" strike="noStrike" cap="none" noProof="0" dirty="0" err="1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rPr>
                        <a:t>Ag</a:t>
                      </a:r>
                      <a:r>
                        <a:rPr lang="pt-PT" sz="2000" b="0" i="0" u="none" strike="noStrike" cap="none" noProof="0" dirty="0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rPr>
                        <a:t> do SARS-CoV-2 para a </a:t>
                      </a:r>
                      <a:r>
                        <a:rPr lang="pt-PT" sz="2000" b="0" i="0" u="none" strike="noStrike" cap="none" noProof="0" dirty="0" err="1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rPr>
                        <a:t>autotestagem</a:t>
                      </a:r>
                      <a:r>
                        <a:rPr lang="pt-PT" sz="2000" b="0" i="0" u="none" strike="noStrike" cap="none" noProof="0" dirty="0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rPr>
                        <a:t> da COVID-19</a:t>
                      </a:r>
                      <a:endParaRPr lang="pt-PT" sz="2000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dirty="0"/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4303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554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Estratégia de aprendizagem</a:t>
            </a:r>
            <a:endParaRPr lang="en-GB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9</a:t>
            </a:fld>
            <a:endParaRPr lang="en-GB" sz="10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457A1C-D1D4-F547-B008-B7231E753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pt" dirty="0">
                <a:ea typeface="+mn-lt"/>
                <a:cs typeface="+mn-lt"/>
              </a:rPr>
              <a:t>Palestras</a:t>
            </a:r>
            <a:r>
              <a:rPr lang="pt" dirty="0"/>
              <a:t> (presenciais ou </a:t>
            </a:r>
            <a:r>
              <a:rPr lang="en" i="1" dirty="0"/>
              <a:t>online</a:t>
            </a:r>
            <a:r>
              <a:rPr lang="en" dirty="0"/>
              <a:t>)</a:t>
            </a:r>
            <a:endParaRPr lang="fr-FR" dirty="0">
              <a:cs typeface="Arial" panose="020B0604020202020204"/>
            </a:endParaRPr>
          </a:p>
          <a:p>
            <a:pPr rtl="0" fontAlgn="base"/>
            <a:r>
              <a:rPr lang="pt" dirty="0"/>
              <a:t>Exercícios teóricos</a:t>
            </a:r>
          </a:p>
          <a:p>
            <a:pPr rtl="0" fontAlgn="base"/>
            <a:r>
              <a:rPr lang="pt" dirty="0"/>
              <a:t>Exercícios práticos</a:t>
            </a:r>
          </a:p>
          <a:p>
            <a:pPr rtl="0" fontAlgn="base"/>
            <a:r>
              <a:rPr lang="pt" dirty="0"/>
              <a:t>Perguntas e respostas, e debates</a:t>
            </a:r>
          </a:p>
          <a:p>
            <a:pPr rtl="0" fontAlgn="base"/>
            <a:r>
              <a:rPr lang="pt" dirty="0"/>
              <a:t>Avaliações das competências</a:t>
            </a:r>
          </a:p>
          <a:p>
            <a:pPr rtl="0"/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083B90C-6A41-5B46-D6DF-12D35B12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pt-PT" dirty="0"/>
              <a:t>Workshop sobre Formação em Testes de Diagnóstico Rápido de Antigénio para o SARS-CoV-2 – v3.0 | Introdução</a:t>
            </a:r>
          </a:p>
        </p:txBody>
      </p:sp>
    </p:spTree>
    <p:extLst>
      <p:ext uri="{BB962C8B-B14F-4D97-AF65-F5344CB8AC3E}">
        <p14:creationId xmlns:p14="http://schemas.microsoft.com/office/powerpoint/2010/main" val="37458017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1214</Words>
  <Application>Microsoft Office PowerPoint</Application>
  <PresentationFormat>Widescreen</PresentationFormat>
  <Paragraphs>101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01</vt:lpstr>
      <vt:lpstr>Isenção de responsabilidade</vt:lpstr>
      <vt:lpstr>Visão geral do Workshop de formação em testes de diagnóstico rápido de antigénio para o SARS-CoV-2 (1) </vt:lpstr>
      <vt:lpstr>Visão geral do workshop sobre Testes de Diagnóstico Rápido de Antigénio para o SARS-CoV-2 (2) </vt:lpstr>
      <vt:lpstr>Objetivos de aprendizagem </vt:lpstr>
      <vt:lpstr>Objetivos de aprendizagem </vt:lpstr>
      <vt:lpstr>Visão geral dos módulos –workshop sobre formação  de formadores</vt:lpstr>
      <vt:lpstr>Visão geral dos módulos – workshop sobre formação dos utilizadores</vt:lpstr>
      <vt:lpstr>Estratégia de aprendizagem</vt:lpstr>
      <vt:lpstr>Avaliações das competências</vt:lpstr>
      <vt:lpstr>Vamos nos apresentar</vt:lpstr>
      <vt:lpstr>Dúvidas?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ROSS PAPA</dc:creator>
  <cp:lastModifiedBy>natacha milhano</cp:lastModifiedBy>
  <cp:revision>4</cp:revision>
  <dcterms:created xsi:type="dcterms:W3CDTF">2020-10-08T10:02:18Z</dcterms:created>
  <dcterms:modified xsi:type="dcterms:W3CDTF">2022-09-22T22:20:34Z</dcterms:modified>
</cp:coreProperties>
</file>