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97" r:id="rId3"/>
    <p:sldId id="272" r:id="rId4"/>
    <p:sldId id="273" r:id="rId5"/>
    <p:sldId id="257" r:id="rId6"/>
    <p:sldId id="298" r:id="rId7"/>
    <p:sldId id="301" r:id="rId8"/>
    <p:sldId id="300" r:id="rId9"/>
    <p:sldId id="276" r:id="rId10"/>
    <p:sldId id="277" r:id="rId11"/>
    <p:sldId id="278" r:id="rId12"/>
    <p:sldId id="271" r:id="rId13"/>
  </p:sldIdLst>
  <p:sldSz cx="12192000" cy="6858000"/>
  <p:notesSz cx="6858000" cy="9144000"/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lya Underwood" initials="TU" lastIdx="2" clrIdx="0">
    <p:extLst>
      <p:ext uri="{19B8F6BF-5375-455C-9EA6-DF929625EA0E}">
        <p15:presenceInfo xmlns:p15="http://schemas.microsoft.com/office/powerpoint/2012/main" userId="d1b78f39f2660855" providerId="Windows Live"/>
      </p:ext>
    </p:extLst>
  </p:cmAuthor>
  <p:cmAuthor id="2" name="Fiona Stewart" initials="FS" lastIdx="4" clrIdx="1">
    <p:extLst>
      <p:ext uri="{19B8F6BF-5375-455C-9EA6-DF929625EA0E}">
        <p15:presenceInfo xmlns:p15="http://schemas.microsoft.com/office/powerpoint/2012/main" userId="3a7b56f0cb2e9c4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3A95D5-08AB-6920-CF39-1264DF2E2569}" v="111" dt="2021-07-05T15:25:32.9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223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ORE, Zoumana" userId="S::traorez@who.int::f906a7cf-0a3d-4765-9453-fbd494f994fd" providerId="AD" clId="Web-{933A95D5-08AB-6920-CF39-1264DF2E2569}"/>
    <pc:docChg chg="modSld">
      <pc:chgData name="TRAORE, Zoumana" userId="S::traorez@who.int::f906a7cf-0a3d-4765-9453-fbd494f994fd" providerId="AD" clId="Web-{933A95D5-08AB-6920-CF39-1264DF2E2569}" dt="2021-07-05T15:25:32.989" v="99" actId="20577"/>
      <pc:docMkLst>
        <pc:docMk/>
      </pc:docMkLst>
      <pc:sldChg chg="modSp">
        <pc:chgData name="TRAORE, Zoumana" userId="S::traorez@who.int::f906a7cf-0a3d-4765-9453-fbd494f994fd" providerId="AD" clId="Web-{933A95D5-08AB-6920-CF39-1264DF2E2569}" dt="2021-07-05T15:21:03.281" v="45"/>
        <pc:sldMkLst>
          <pc:docMk/>
          <pc:sldMk cId="905828432" sldId="274"/>
        </pc:sldMkLst>
        <pc:graphicFrameChg chg="mod modGraphic">
          <ac:chgData name="TRAORE, Zoumana" userId="S::traorez@who.int::f906a7cf-0a3d-4765-9453-fbd494f994fd" providerId="AD" clId="Web-{933A95D5-08AB-6920-CF39-1264DF2E2569}" dt="2021-07-05T15:21:03.281" v="45"/>
          <ac:graphicFrameMkLst>
            <pc:docMk/>
            <pc:sldMk cId="905828432" sldId="274"/>
            <ac:graphicFrameMk id="8" creationId="{FF2A82A2-9845-844A-A721-83CB0CAD41F3}"/>
          </ac:graphicFrameMkLst>
        </pc:graphicFrameChg>
      </pc:sldChg>
      <pc:sldChg chg="modSp">
        <pc:chgData name="TRAORE, Zoumana" userId="S::traorez@who.int::f906a7cf-0a3d-4765-9453-fbd494f994fd" providerId="AD" clId="Web-{933A95D5-08AB-6920-CF39-1264DF2E2569}" dt="2021-07-05T15:22:30.783" v="85"/>
        <pc:sldMkLst>
          <pc:docMk/>
          <pc:sldMk cId="1616643233" sldId="275"/>
        </pc:sldMkLst>
        <pc:spChg chg="mod">
          <ac:chgData name="TRAORE, Zoumana" userId="S::traorez@who.int::f906a7cf-0a3d-4765-9453-fbd494f994fd" providerId="AD" clId="Web-{933A95D5-08AB-6920-CF39-1264DF2E2569}" dt="2021-07-05T15:21:54.235" v="47" actId="20577"/>
          <ac:spMkLst>
            <pc:docMk/>
            <pc:sldMk cId="1616643233" sldId="275"/>
            <ac:spMk id="2" creationId="{F9500738-71C5-9249-96CA-36528ECCDFFD}"/>
          </ac:spMkLst>
        </pc:spChg>
        <pc:graphicFrameChg chg="mod modGraphic">
          <ac:chgData name="TRAORE, Zoumana" userId="S::traorez@who.int::f906a7cf-0a3d-4765-9453-fbd494f994fd" providerId="AD" clId="Web-{933A95D5-08AB-6920-CF39-1264DF2E2569}" dt="2021-07-05T15:22:30.783" v="85"/>
          <ac:graphicFrameMkLst>
            <pc:docMk/>
            <pc:sldMk cId="1616643233" sldId="275"/>
            <ac:graphicFrameMk id="8" creationId="{3730CD31-85E5-2947-A4CD-9D12DD9627E0}"/>
          </ac:graphicFrameMkLst>
        </pc:graphicFrameChg>
      </pc:sldChg>
      <pc:sldChg chg="modSp">
        <pc:chgData name="TRAORE, Zoumana" userId="S::traorez@who.int::f906a7cf-0a3d-4765-9453-fbd494f994fd" providerId="AD" clId="Web-{933A95D5-08AB-6920-CF39-1264DF2E2569}" dt="2021-07-05T15:23:57.143" v="90" actId="20577"/>
        <pc:sldMkLst>
          <pc:docMk/>
          <pc:sldMk cId="3745801748" sldId="276"/>
        </pc:sldMkLst>
        <pc:spChg chg="mod">
          <ac:chgData name="TRAORE, Zoumana" userId="S::traorez@who.int::f906a7cf-0a3d-4765-9453-fbd494f994fd" providerId="AD" clId="Web-{933A95D5-08AB-6920-CF39-1264DF2E2569}" dt="2021-07-05T15:23:57.143" v="90" actId="20577"/>
          <ac:spMkLst>
            <pc:docMk/>
            <pc:sldMk cId="3745801748" sldId="276"/>
            <ac:spMk id="7" creationId="{16457A1C-D1D4-F547-B008-B7231E753660}"/>
          </ac:spMkLst>
        </pc:spChg>
      </pc:sldChg>
      <pc:sldChg chg="modSp">
        <pc:chgData name="TRAORE, Zoumana" userId="S::traorez@who.int::f906a7cf-0a3d-4765-9453-fbd494f994fd" providerId="AD" clId="Web-{933A95D5-08AB-6920-CF39-1264DF2E2569}" dt="2021-07-05T15:24:13.691" v="94" actId="20577"/>
        <pc:sldMkLst>
          <pc:docMk/>
          <pc:sldMk cId="1707692247" sldId="277"/>
        </pc:sldMkLst>
        <pc:spChg chg="mod">
          <ac:chgData name="TRAORE, Zoumana" userId="S::traorez@who.int::f906a7cf-0a3d-4765-9453-fbd494f994fd" providerId="AD" clId="Web-{933A95D5-08AB-6920-CF39-1264DF2E2569}" dt="2021-07-05T15:24:13.691" v="94" actId="20577"/>
          <ac:spMkLst>
            <pc:docMk/>
            <pc:sldMk cId="1707692247" sldId="277"/>
            <ac:spMk id="7" creationId="{16457A1C-D1D4-F547-B008-B7231E753660}"/>
          </ac:spMkLst>
        </pc:spChg>
      </pc:sldChg>
      <pc:sldChg chg="modSp">
        <pc:chgData name="TRAORE, Zoumana" userId="S::traorez@who.int::f906a7cf-0a3d-4765-9453-fbd494f994fd" providerId="AD" clId="Web-{933A95D5-08AB-6920-CF39-1264DF2E2569}" dt="2021-07-05T15:25:32.989" v="99" actId="20577"/>
        <pc:sldMkLst>
          <pc:docMk/>
          <pc:sldMk cId="2661022252" sldId="278"/>
        </pc:sldMkLst>
        <pc:spChg chg="mod">
          <ac:chgData name="TRAORE, Zoumana" userId="S::traorez@who.int::f906a7cf-0a3d-4765-9453-fbd494f994fd" providerId="AD" clId="Web-{933A95D5-08AB-6920-CF39-1264DF2E2569}" dt="2021-07-05T15:25:32.989" v="99" actId="20577"/>
          <ac:spMkLst>
            <pc:docMk/>
            <pc:sldMk cId="2661022252" sldId="278"/>
            <ac:spMk id="7" creationId="{16457A1C-D1D4-F547-B008-B7231E75366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BEDBD40-84B1-2349-A508-11CBED669F6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F7A6307-915A-134B-ACFB-C4EC86CF71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10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4164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7306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09/11/2020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rtlCol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"/>
              <a:t>Click to edit Master subtitle style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B3E56F8F-A253-3B45-A45A-F5372D6501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2956" y="496956"/>
            <a:ext cx="5396948" cy="539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9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09/11/2020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82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09/11/2020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539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rtlCol="0"/>
          <a:lstStyle/>
          <a:p>
            <a:pPr rtl="0"/>
            <a:r>
              <a:rPr lang="pt"/>
              <a:t>Click to edit Master title style</a:t>
            </a:r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1" spcCol="38100" rtlCol="0"/>
          <a:lstStyle>
            <a:lvl1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1pPr>
            <a:lvl2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2pPr>
            <a:lvl3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3pPr>
            <a:lvl4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4pPr>
            <a:lvl5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  <a:endParaRPr/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53558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rtlCol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 rtlCol="0"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 rtlCol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 rtlCol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42D34DE6-22C6-0E40-B20E-F2D718CBADB2}" type="slidenum">
              <a:rPr lang="en-GB" smtClean="0"/>
              <a:pPr rtl="0"/>
              <a:t>‹#›</a:t>
            </a:fld>
            <a:endParaRPr lang="en-GB" sz="1000"/>
          </a:p>
        </p:txBody>
      </p:sp>
    </p:spTree>
    <p:extLst>
      <p:ext uri="{BB962C8B-B14F-4D97-AF65-F5344CB8AC3E}">
        <p14:creationId xmlns:p14="http://schemas.microsoft.com/office/powerpoint/2010/main" val="201722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rtlCol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 rtlCol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09/11/2020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09/11/2020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32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09/11/2020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09/11/2020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95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09/11/2020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09/11/2020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2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GB"/>
              <a:t>09/11/2020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27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" TargetMode="External"/><Relationship Id="rId2" Type="http://schemas.openxmlformats.org/officeDocument/2006/relationships/hyperlink" Target="https://extranet.who.int/hslp/?q=content/terms-u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hrhrt@who.in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who.org/courses/SARS-CoV-2-Ag-RDT-implementation" TargetMode="External"/><Relationship Id="rId2" Type="http://schemas.openxmlformats.org/officeDocument/2006/relationships/hyperlink" Target="https://www.who.int/publications/i/item/978924001774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B4B2-1362-8E48-9BA4-CEEE75072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t"/>
              <a:t>01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729C4-0A5B-5B46-AF7E-D455DC7D5F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pt" sz="3600"/>
              <a:t>Introdução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C05B7E-4030-4C64-A4BF-C587A7254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03" y="159407"/>
            <a:ext cx="1917098" cy="6718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9BDAF6-DC47-41F2-A5DC-4A4A78D98F9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85" y="179369"/>
            <a:ext cx="2338464" cy="7925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5038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Avaliações das competências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10</a:t>
            </a:fld>
            <a:endParaRPr lang="en-GB" sz="10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457A1C-D1D4-F547-B008-B7231E753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315"/>
            <a:ext cx="10515600" cy="44407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" dirty="0"/>
              <a:t>Uma conclusão com aproveitamento da </a:t>
            </a:r>
            <a:r>
              <a:rPr lang="pt-BR" dirty="0" err="1"/>
              <a:t>formaç</a:t>
            </a:r>
            <a:r>
              <a:rPr lang="pt" sz="2000" dirty="0"/>
              <a:t>ã</a:t>
            </a:r>
            <a:r>
              <a:rPr lang="pt-BR" dirty="0"/>
              <a:t>o</a:t>
            </a:r>
            <a:r>
              <a:rPr lang="pt" dirty="0"/>
              <a:t> tanto para os </a:t>
            </a:r>
            <a:r>
              <a:rPr lang="pt-BR" dirty="0"/>
              <a:t>tutores</a:t>
            </a:r>
            <a:r>
              <a:rPr lang="pt" dirty="0"/>
              <a:t> como para os </a:t>
            </a:r>
            <a:r>
              <a:rPr lang="pt-BR" dirty="0"/>
              <a:t>usuários</a:t>
            </a:r>
            <a:r>
              <a:rPr lang="pt" dirty="0"/>
              <a:t> requer que:</a:t>
            </a:r>
            <a:endParaRPr lang="fr-FR" dirty="0"/>
          </a:p>
          <a:p>
            <a:pPr marL="228600" lvl="3" rtl="0" fontAlgn="base">
              <a:spcBef>
                <a:spcPts val="1000"/>
              </a:spcBef>
            </a:pPr>
            <a:r>
              <a:rPr lang="pt" sz="2000" dirty="0"/>
              <a:t>obtenham uma pontuação de aprovação de 80% nos testes práticos, em que os </a:t>
            </a:r>
            <a:r>
              <a:rPr lang="pt-BR" sz="2000" dirty="0"/>
              <a:t>tutores</a:t>
            </a:r>
            <a:r>
              <a:rPr lang="pt" sz="2000" dirty="0"/>
              <a:t> e os </a:t>
            </a:r>
            <a:r>
              <a:rPr lang="pt-BR" sz="2000" dirty="0"/>
              <a:t>técnicos</a:t>
            </a:r>
            <a:r>
              <a:rPr lang="pt" sz="2000" dirty="0"/>
              <a:t> terão de coletar uma amostra nasofaríngea e efetuar dois </a:t>
            </a:r>
            <a:r>
              <a:rPr lang="pt-BR" sz="2000" dirty="0"/>
              <a:t>TDR de </a:t>
            </a:r>
            <a:r>
              <a:rPr lang="pt-BR" sz="2000" dirty="0" err="1"/>
              <a:t>antigénio</a:t>
            </a:r>
            <a:r>
              <a:rPr lang="pt-BR" sz="2000" dirty="0"/>
              <a:t> para o SARS-CoV-2</a:t>
            </a:r>
            <a:r>
              <a:rPr lang="pt" sz="2000" dirty="0"/>
              <a:t> em amostras não identificadas enquanto são observados por um formador</a:t>
            </a:r>
          </a:p>
          <a:p>
            <a:pPr marL="228600" lvl="3" fontAlgn="base">
              <a:spcBef>
                <a:spcPts val="1000"/>
              </a:spcBef>
            </a:pPr>
            <a:r>
              <a:rPr lang="pt" sz="2000" dirty="0"/>
              <a:t>obtenham uma pontuação de aprovação de 80% no teste teórico escrito, em que os </a:t>
            </a:r>
            <a:r>
              <a:rPr lang="pt-BR" sz="2000" dirty="0"/>
              <a:t>tutores</a:t>
            </a:r>
            <a:r>
              <a:rPr lang="pt" sz="2000" dirty="0"/>
              <a:t> e os </a:t>
            </a:r>
            <a:r>
              <a:rPr lang="pt-BR" sz="2000" dirty="0"/>
              <a:t>técnicos</a:t>
            </a:r>
            <a:r>
              <a:rPr lang="pt" sz="2000" dirty="0"/>
              <a:t> terão de responder a cinco perguntas de  múltipla escolha sobre as matérias dadas no </a:t>
            </a:r>
            <a:r>
              <a:rPr lang="en" sz="2000" dirty="0"/>
              <a:t>workshop </a:t>
            </a:r>
          </a:p>
          <a:p>
            <a:pPr rtl="0" fontAlgn="base"/>
            <a:r>
              <a:rPr lang="pt" dirty="0"/>
              <a:t>obtenham uma pontuação de aprovação de 80% no teste prático de leitura dos resultados, em que os </a:t>
            </a:r>
            <a:r>
              <a:rPr lang="pt-BR" dirty="0"/>
              <a:t>tutores</a:t>
            </a:r>
            <a:r>
              <a:rPr lang="pt" dirty="0"/>
              <a:t> e os </a:t>
            </a:r>
            <a:r>
              <a:rPr lang="pt-BR" dirty="0"/>
              <a:t>usuários</a:t>
            </a:r>
            <a:r>
              <a:rPr lang="pt" dirty="0"/>
              <a:t> terão de interpretar corretamente diferentes resultados de </a:t>
            </a:r>
            <a:r>
              <a:rPr lang="pt-BR" dirty="0"/>
              <a:t>TDR de </a:t>
            </a:r>
            <a:r>
              <a:rPr lang="pt-BR" dirty="0" err="1"/>
              <a:t>antigénio</a:t>
            </a:r>
            <a:r>
              <a:rPr lang="pt-BR" dirty="0"/>
              <a:t> para o SARS-CoV-2 </a:t>
            </a:r>
            <a:r>
              <a:rPr lang="pt" dirty="0"/>
              <a:t>a partir de fotografias apresentadas</a:t>
            </a:r>
            <a:r>
              <a:rPr lang="pt" dirty="0">
                <a:solidFill>
                  <a:srgbClr val="FF0000"/>
                </a:solidFill>
              </a:rPr>
              <a:t>.</a:t>
            </a:r>
          </a:p>
          <a:p>
            <a:pPr rtl="0"/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05A1C701-0404-644E-B8E7-05663E250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pt-PT" dirty="0"/>
              <a:t>Workshop sobre Formação em Testes de Diagnóstico Rápido de Antigénio para o SARS-CoV-2 – v3.0 | Introdução</a:t>
            </a:r>
          </a:p>
        </p:txBody>
      </p:sp>
    </p:spTree>
    <p:extLst>
      <p:ext uri="{BB962C8B-B14F-4D97-AF65-F5344CB8AC3E}">
        <p14:creationId xmlns:p14="http://schemas.microsoft.com/office/powerpoint/2010/main" val="1707692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Vamos nos apresentar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11</a:t>
            </a:fld>
            <a:endParaRPr lang="en-GB" sz="10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457A1C-D1D4-F547-B008-B7231E753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pt" dirty="0">
                <a:ea typeface="+mn-lt"/>
                <a:cs typeface="+mn-lt"/>
              </a:rPr>
              <a:t>Vamos nos apresentar</a:t>
            </a:r>
            <a:endParaRPr lang="fr-FR" dirty="0">
              <a:ea typeface="+mn-lt"/>
              <a:cs typeface="+mn-lt"/>
            </a:endParaRPr>
          </a:p>
          <a:p>
            <a:pPr>
              <a:buNone/>
            </a:pPr>
            <a:r>
              <a:rPr lang="pt" dirty="0"/>
              <a:t>Com a participação de todo o grupo ou em pequenos grupos, compartilhe as seguintes in</a:t>
            </a:r>
            <a:r>
              <a:rPr lang="pt-BR" dirty="0"/>
              <a:t>formações</a:t>
            </a:r>
            <a:r>
              <a:rPr lang="pt" dirty="0"/>
              <a:t>: </a:t>
            </a:r>
            <a:endParaRPr lang="fr-FR" dirty="0">
              <a:cs typeface="Arial"/>
            </a:endParaRPr>
          </a:p>
          <a:p>
            <a:pPr rtl="0" fontAlgn="base"/>
            <a:r>
              <a:rPr lang="pt" dirty="0"/>
              <a:t>Seu nome</a:t>
            </a:r>
          </a:p>
          <a:p>
            <a:pPr rtl="0" fontAlgn="base"/>
            <a:r>
              <a:rPr lang="pt" dirty="0"/>
              <a:t>Cargo</a:t>
            </a:r>
          </a:p>
          <a:p>
            <a:pPr rtl="0" fontAlgn="base"/>
            <a:r>
              <a:rPr lang="pt" dirty="0"/>
              <a:t>Organização</a:t>
            </a:r>
          </a:p>
          <a:p>
            <a:pPr rtl="0" fontAlgn="base"/>
            <a:r>
              <a:rPr lang="pt" dirty="0"/>
              <a:t>Expectativas em relação ao </a:t>
            </a:r>
            <a:r>
              <a:rPr lang="en" dirty="0"/>
              <a:t>workshop</a:t>
            </a:r>
          </a:p>
          <a:p>
            <a:pPr rtl="0"/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84BC3B5C-DD33-4D06-0B10-CC01E52FA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pt-PT" dirty="0"/>
              <a:t>Workshop sobre Formação em Testes de Diagnóstico Rápido de Antigénio para o SARS-CoV-2 – v3.0 | Introdução</a:t>
            </a:r>
          </a:p>
        </p:txBody>
      </p:sp>
    </p:spTree>
    <p:extLst>
      <p:ext uri="{BB962C8B-B14F-4D97-AF65-F5344CB8AC3E}">
        <p14:creationId xmlns:p14="http://schemas.microsoft.com/office/powerpoint/2010/main" val="2661022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Dúvidas?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7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277" y="365126"/>
            <a:ext cx="10515600" cy="942814"/>
          </a:xfrm>
        </p:spPr>
        <p:txBody>
          <a:bodyPr rtlCol="0"/>
          <a:lstStyle/>
          <a:p>
            <a:pPr rtl="0"/>
            <a:r>
              <a:rPr lang="pt"/>
              <a:t>Isenção de responsabilidade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277" y="1611765"/>
            <a:ext cx="10515600" cy="4440760"/>
          </a:xfrm>
        </p:spPr>
        <p:txBody>
          <a:bodyPr rtlCol="0">
            <a:normAutofit fontScale="85000" lnSpcReduction="20000"/>
          </a:bodyPr>
          <a:lstStyle/>
          <a:p>
            <a:pPr marL="0" indent="0" rtl="0">
              <a:buNone/>
              <a:defRPr/>
            </a:pPr>
            <a:r>
              <a:rPr lang="pt" b="1" dirty="0"/>
              <a:t>Plataforma da OMS de Aprendizagem sobre Segurança Sanitária - Material de </a:t>
            </a:r>
            <a:r>
              <a:rPr lang="pt-BR" b="1" dirty="0"/>
              <a:t>formação </a:t>
            </a:r>
            <a:endParaRPr lang="en-US" dirty="0"/>
          </a:p>
          <a:p>
            <a:pPr rtl="0"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Este material de </a:t>
            </a:r>
            <a:r>
              <a:rPr lang="pt-BR" dirty="0"/>
              <a:t>formação </a:t>
            </a:r>
            <a:r>
              <a:rPr lang="pt" dirty="0"/>
              <a:t>da OMS está protegido por direitos de autor da Organização Mundial da Saúde (OMS) 2022. Todos os direitos reservados.</a:t>
            </a:r>
          </a:p>
          <a:p>
            <a:pPr marL="0" indent="0" rtl="0">
              <a:buNone/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A utilização deste material está sujeita aos </a:t>
            </a:r>
            <a:r>
              <a:rPr lang="pt" u="sng" dirty="0">
                <a:hlinkClick r:id="rId2"/>
              </a:rPr>
              <a:t>«Termos de Utilização da Plataforma da OMS de Aprendizagem sobre Segurança Sanitária, Material de </a:t>
            </a:r>
            <a:r>
              <a:rPr lang="pt-BR" u="sng" dirty="0">
                <a:hlinkClick r:id="rId2"/>
              </a:rPr>
              <a:t>treinamento</a:t>
            </a:r>
            <a:r>
              <a:rPr lang="pt" u="sng" dirty="0">
                <a:hlinkClick r:id="rId2"/>
              </a:rPr>
              <a:t>»,</a:t>
            </a:r>
            <a:r>
              <a:rPr lang="pt" dirty="0"/>
              <a:t> que aceitou quando o descarregou e que está disponível na Plataforma de Aprendizagem sobre Segurança Sanitária em: </a:t>
            </a:r>
            <a:r>
              <a:rPr lang="pt" u="sng" dirty="0">
                <a:hlinkClick r:id="rId3"/>
              </a:rPr>
              <a:t>https://extranet.who.int/hslp</a:t>
            </a:r>
            <a:r>
              <a:rPr lang="pt" dirty="0"/>
              <a:t>.  </a:t>
            </a:r>
          </a:p>
          <a:p>
            <a:pPr marL="0" indent="0" rtl="0">
              <a:buNone/>
              <a:defRPr/>
            </a:pPr>
            <a:r>
              <a:rPr lang="pt" dirty="0"/>
              <a:t> </a:t>
            </a:r>
          </a:p>
          <a:p>
            <a:pPr marL="0" indent="0" rtl="0">
              <a:buNone/>
              <a:defRPr/>
            </a:pPr>
            <a:r>
              <a:rPr lang="pt" dirty="0"/>
              <a:t>Se adaptar, modificar, traduzir ou reformular o conteúdo deste material, tal não implicará que a OMS esteja de algum modo associada a essas alterações e o nome ou o emblema da OMS não será usado nesse material modificado.  </a:t>
            </a:r>
          </a:p>
          <a:p>
            <a:pPr rtl="0"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Além disso, é favor informar a OMS sobre quaisquer modificações deste material que seja usado publicamente, para efeitos de conservação de registos e desenvolvimento continuado, através do email </a:t>
            </a:r>
            <a:r>
              <a:rPr lang="pt" u="sng" dirty="0">
                <a:hlinkClick r:id="rId4"/>
              </a:rPr>
              <a:t>hrhrt@who.int</a:t>
            </a:r>
            <a:r>
              <a:rPr lang="pt" dirty="0"/>
              <a:t>. </a:t>
            </a:r>
          </a:p>
          <a:p>
            <a:pPr rtl="0"/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2</a:t>
            </a:fld>
            <a:endParaRPr lang="en-GB" sz="100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67F77B1E-89C4-4066-05FD-10638F93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pt-PT" dirty="0"/>
              <a:t>Workshop sobre Formação em Testes de Diagnóstico Rápido de Antigénio para o SARS-CoV-2 – v3.0 | Introdução</a:t>
            </a:r>
          </a:p>
        </p:txBody>
      </p:sp>
    </p:spTree>
    <p:extLst>
      <p:ext uri="{BB962C8B-B14F-4D97-AF65-F5344CB8AC3E}">
        <p14:creationId xmlns:p14="http://schemas.microsoft.com/office/powerpoint/2010/main" val="2532093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12191999" cy="1236140"/>
          </a:xfrm>
        </p:spPr>
        <p:txBody>
          <a:bodyPr rtlCol="0"/>
          <a:lstStyle/>
          <a:p>
            <a:pPr algn="ctr" rtl="0"/>
            <a:r>
              <a:rPr lang="pt" sz="3400" dirty="0"/>
              <a:t>Visão geral do </a:t>
            </a:r>
            <a:r>
              <a:rPr lang="en" sz="3400" i="1" dirty="0"/>
              <a:t>Workshop </a:t>
            </a:r>
            <a:r>
              <a:rPr lang="en" sz="3400" dirty="0"/>
              <a:t>de formação em testes de diagnóstico rápido de </a:t>
            </a:r>
            <a:r>
              <a:rPr lang="pt-BR" sz="3400" dirty="0" err="1"/>
              <a:t>antigénio</a:t>
            </a:r>
            <a:r>
              <a:rPr lang="pt-BR" sz="3400" dirty="0"/>
              <a:t> para o SARS-CoV-2 </a:t>
            </a:r>
            <a:r>
              <a:rPr lang="en" sz="3400" dirty="0"/>
              <a:t>(1) </a:t>
            </a:r>
            <a:endParaRPr lang="en-GB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745" y="1736203"/>
            <a:ext cx="11474306" cy="44407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n-GB" dirty="0"/>
              <a:t>A </a:t>
            </a:r>
            <a:r>
              <a:rPr lang="en-GB" dirty="0" err="1"/>
              <a:t>formaç</a:t>
            </a:r>
            <a:r>
              <a:rPr lang="pt" dirty="0"/>
              <a:t>ã</a:t>
            </a:r>
            <a:r>
              <a:rPr lang="en-GB" dirty="0"/>
              <a:t>o </a:t>
            </a:r>
            <a:r>
              <a:rPr lang="pt" dirty="0"/>
              <a:t>em testes de diagnóstico rápido (TDR) de </a:t>
            </a:r>
            <a:r>
              <a:rPr lang="pt-BR" dirty="0" err="1"/>
              <a:t>antigénio</a:t>
            </a:r>
            <a:r>
              <a:rPr lang="pt-BR" dirty="0"/>
              <a:t> para o</a:t>
            </a:r>
            <a:r>
              <a:rPr lang="pt" dirty="0"/>
              <a:t> SARS-CoV-2 consiste em </a:t>
            </a:r>
            <a:r>
              <a:rPr lang="en" i="1" dirty="0"/>
              <a:t>workshops</a:t>
            </a:r>
            <a:r>
              <a:rPr lang="en" dirty="0"/>
              <a:t> de </a:t>
            </a:r>
            <a:r>
              <a:rPr lang="en-GB" dirty="0" err="1"/>
              <a:t>formaç</a:t>
            </a:r>
            <a:r>
              <a:rPr lang="pt" dirty="0"/>
              <a:t>ã</a:t>
            </a:r>
            <a:r>
              <a:rPr lang="en-GB" dirty="0"/>
              <a:t>o</a:t>
            </a:r>
            <a:r>
              <a:rPr lang="en" dirty="0"/>
              <a:t> de </a:t>
            </a:r>
            <a:r>
              <a:rPr lang="pt-BR" dirty="0"/>
              <a:t>tutores</a:t>
            </a:r>
            <a:r>
              <a:rPr lang="en" dirty="0"/>
              <a:t> e de </a:t>
            </a:r>
            <a:r>
              <a:rPr lang="en-GB" dirty="0" err="1"/>
              <a:t>formaç</a:t>
            </a:r>
            <a:r>
              <a:rPr lang="pt" dirty="0"/>
              <a:t>ã</a:t>
            </a:r>
            <a:r>
              <a:rPr lang="en-GB" dirty="0"/>
              <a:t>o</a:t>
            </a:r>
            <a:r>
              <a:rPr lang="en" dirty="0"/>
              <a:t> de usuários.</a:t>
            </a:r>
          </a:p>
          <a:p>
            <a:pPr rtl="0"/>
            <a:r>
              <a:rPr lang="en-GB" dirty="0" err="1"/>
              <a:t>formaç</a:t>
            </a:r>
            <a:r>
              <a:rPr lang="pt" dirty="0"/>
              <a:t>ã</a:t>
            </a:r>
            <a:r>
              <a:rPr lang="en-GB" dirty="0"/>
              <a:t>o</a:t>
            </a:r>
            <a:r>
              <a:rPr lang="pt" dirty="0"/>
              <a:t> de tutores </a:t>
            </a:r>
          </a:p>
          <a:p>
            <a:pPr lvl="1" rtl="0"/>
            <a:r>
              <a:rPr lang="pt" dirty="0"/>
              <a:t>O </a:t>
            </a:r>
            <a:r>
              <a:rPr lang="pt-BR" dirty="0"/>
              <a:t>objetivo</a:t>
            </a:r>
            <a:r>
              <a:rPr lang="pt" dirty="0"/>
              <a:t> deste </a:t>
            </a:r>
            <a:r>
              <a:rPr lang="en" i="1" dirty="0"/>
              <a:t>workshop</a:t>
            </a:r>
            <a:r>
              <a:rPr lang="en" dirty="0"/>
              <a:t> é instruir os </a:t>
            </a:r>
            <a:r>
              <a:rPr lang="pt-BR" dirty="0"/>
              <a:t>tutores</a:t>
            </a:r>
            <a:r>
              <a:rPr lang="en" dirty="0"/>
              <a:t> sobre os componentes teóricos e práticos do TDR de </a:t>
            </a:r>
            <a:r>
              <a:rPr lang="pt-BR" dirty="0" err="1"/>
              <a:t>antigénio</a:t>
            </a:r>
            <a:r>
              <a:rPr lang="pt-BR" dirty="0"/>
              <a:t> para o</a:t>
            </a:r>
            <a:r>
              <a:rPr lang="en" dirty="0"/>
              <a:t> SARS-CoV-2 e transmitir-lhes as competências e os recursos para formar analistas </a:t>
            </a:r>
            <a:r>
              <a:rPr lang="pt-BR" dirty="0"/>
              <a:t>na execução correta e segura dos testes </a:t>
            </a:r>
            <a:r>
              <a:rPr lang="en" dirty="0"/>
              <a:t>nas unidades de saúde.   </a:t>
            </a:r>
          </a:p>
          <a:p>
            <a:pPr rtl="0"/>
            <a:r>
              <a:rPr lang="en-GB" dirty="0" err="1"/>
              <a:t>formaç</a:t>
            </a:r>
            <a:r>
              <a:rPr lang="pt" dirty="0"/>
              <a:t>ã</a:t>
            </a:r>
            <a:r>
              <a:rPr lang="en-GB" dirty="0"/>
              <a:t>o</a:t>
            </a:r>
            <a:r>
              <a:rPr lang="pt" dirty="0"/>
              <a:t> de </a:t>
            </a:r>
            <a:r>
              <a:rPr lang="pt-BR" dirty="0"/>
              <a:t>técnicos</a:t>
            </a:r>
            <a:endParaRPr lang="en-GB" dirty="0">
              <a:cs typeface="Arial"/>
            </a:endParaRPr>
          </a:p>
          <a:p>
            <a:pPr lvl="1" rtl="0"/>
            <a:r>
              <a:rPr lang="pt" dirty="0"/>
              <a:t>O </a:t>
            </a:r>
            <a:r>
              <a:rPr lang="pt-BR" dirty="0"/>
              <a:t>objetivo</a:t>
            </a:r>
            <a:r>
              <a:rPr lang="pt" dirty="0"/>
              <a:t> deste </a:t>
            </a:r>
            <a:r>
              <a:rPr lang="en" i="1" dirty="0"/>
              <a:t>workshop</a:t>
            </a:r>
            <a:r>
              <a:rPr lang="en" dirty="0"/>
              <a:t> é instruir os </a:t>
            </a:r>
            <a:r>
              <a:rPr lang="pt-BR" dirty="0"/>
              <a:t>usuários</a:t>
            </a:r>
            <a:r>
              <a:rPr lang="en" dirty="0"/>
              <a:t> sobre os componentes teóricos e práticos do TDR de </a:t>
            </a:r>
            <a:r>
              <a:rPr lang="pt-BR" dirty="0" err="1"/>
              <a:t>antigénio</a:t>
            </a:r>
            <a:r>
              <a:rPr lang="pt-BR" dirty="0"/>
              <a:t> para o</a:t>
            </a:r>
            <a:r>
              <a:rPr lang="en" dirty="0"/>
              <a:t> SARS-CoV-2. </a:t>
            </a:r>
          </a:p>
          <a:p>
            <a:pPr rtl="0"/>
            <a:r>
              <a:rPr lang="en-GB" dirty="0"/>
              <a:t>A </a:t>
            </a:r>
            <a:r>
              <a:rPr lang="en-GB" dirty="0" err="1"/>
              <a:t>formaç</a:t>
            </a:r>
            <a:r>
              <a:rPr lang="pt" dirty="0"/>
              <a:t>ã</a:t>
            </a:r>
            <a:r>
              <a:rPr lang="en-GB" dirty="0"/>
              <a:t>o </a:t>
            </a:r>
            <a:r>
              <a:rPr lang="pt" dirty="0"/>
              <a:t>de </a:t>
            </a:r>
            <a:r>
              <a:rPr lang="pt-BR" dirty="0"/>
              <a:t>tutores</a:t>
            </a:r>
            <a:r>
              <a:rPr lang="pt" dirty="0"/>
              <a:t> e </a:t>
            </a:r>
            <a:r>
              <a:rPr lang="pt-BR" dirty="0"/>
              <a:t>usuários</a:t>
            </a:r>
            <a:r>
              <a:rPr lang="pt" dirty="0"/>
              <a:t> finalizam com uma avaliação das competências e com o reconhecimento dos </a:t>
            </a:r>
            <a:r>
              <a:rPr lang="pt-BR" dirty="0"/>
              <a:t>tutores</a:t>
            </a:r>
            <a:r>
              <a:rPr lang="pt" dirty="0"/>
              <a:t> e dos </a:t>
            </a:r>
            <a:r>
              <a:rPr lang="pt-BR" dirty="0"/>
              <a:t>técnicos</a:t>
            </a:r>
            <a:r>
              <a:rPr lang="pt" dirty="0"/>
              <a:t> que concluíram </a:t>
            </a:r>
            <a:r>
              <a:rPr lang="en-GB" dirty="0"/>
              <a:t>a </a:t>
            </a:r>
            <a:r>
              <a:rPr lang="en-GB" dirty="0" err="1"/>
              <a:t>formaç</a:t>
            </a:r>
            <a:r>
              <a:rPr lang="pt" dirty="0"/>
              <a:t>ã</a:t>
            </a:r>
            <a:r>
              <a:rPr lang="en-GB" dirty="0"/>
              <a:t>o </a:t>
            </a:r>
            <a:r>
              <a:rPr lang="pt" dirty="0"/>
              <a:t>com aproveitamento.   </a:t>
            </a:r>
            <a:endParaRPr lang="en-GB" dirty="0">
              <a:cs typeface="Arial"/>
            </a:endParaRP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3</a:t>
            </a:fld>
            <a:endParaRPr lang="en-GB" sz="10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55BACE-6C9F-CDB8-9EDF-5080FDE3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pt-PT" dirty="0"/>
              <a:t>Workshop sobre Formação em Testes de Diagnóstico Rápido de Antigénio para o SARS-CoV-2 – v3.0 | Introdução</a:t>
            </a:r>
          </a:p>
        </p:txBody>
      </p:sp>
    </p:spTree>
    <p:extLst>
      <p:ext uri="{BB962C8B-B14F-4D97-AF65-F5344CB8AC3E}">
        <p14:creationId xmlns:p14="http://schemas.microsoft.com/office/powerpoint/2010/main" val="3252134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3400" dirty="0"/>
              <a:t>Visão geral do </a:t>
            </a:r>
            <a:r>
              <a:rPr lang="pt-PT" sz="3400" i="1" dirty="0"/>
              <a:t>workshop </a:t>
            </a:r>
            <a:r>
              <a:rPr lang="pt-PT" sz="3400" dirty="0"/>
              <a:t>sobre Testes de Diagnóstico Rápido de Antigénio para o SARS-CoV-2 (2)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4</a:t>
            </a:fld>
            <a:endParaRPr lang="en-GB" sz="1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17E73A2-059D-EA45-BA7A-E8B335C2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7788564" cy="44407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 dirty="0"/>
              <a:t>Estes </a:t>
            </a:r>
            <a:r>
              <a:rPr lang="pt-PT" i="1" dirty="0"/>
              <a:t>workshops</a:t>
            </a:r>
            <a:r>
              <a:rPr lang="pt-PT" dirty="0"/>
              <a:t> foram concebidos para formadores e utilizadores dos TDR de Antigénio para o SARS-CoV-2 e não se destinam a abordar a implementação dos testes TDR em toda a rede de diagnóstico.</a:t>
            </a:r>
          </a:p>
          <a:p>
            <a:pPr marL="461645" indent="0">
              <a:buNone/>
            </a:pPr>
            <a:r>
              <a:rPr lang="pt-PT" sz="2000" dirty="0"/>
              <a:t>Esses aspetos são discutidos no </a:t>
            </a:r>
            <a:r>
              <a:rPr lang="pt-PT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guia de implement</a:t>
            </a:r>
            <a:r>
              <a:rPr lang="pt-PT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ação dos TDR-Ag para o S</a:t>
            </a:r>
            <a:r>
              <a:rPr lang="pt-PT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ARS-CoV-2 </a:t>
            </a:r>
            <a:r>
              <a:rPr lang="pt-PT" sz="2000" dirty="0"/>
              <a:t>e num </a:t>
            </a:r>
            <a:r>
              <a:rPr lang="pt-PT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curso separado em OpenWHO</a:t>
            </a:r>
            <a:r>
              <a:rPr lang="pt-PT" sz="2000" dirty="0"/>
              <a:t>.</a:t>
            </a:r>
            <a:r>
              <a:rPr lang="pt-PT" dirty="0"/>
              <a:t> </a:t>
            </a:r>
            <a:endParaRPr lang="pt-PT" sz="1700" u="sng" dirty="0"/>
          </a:p>
          <a:p>
            <a:r>
              <a:rPr lang="pt-PT" dirty="0"/>
              <a:t>Por isso, essas sessões de formação não incluem atividades que deverão ser feitas a nível central ou da supervisão (por ex., elaboração de orientações, planeamento, cadeia de abastecimento, etc.).</a:t>
            </a:r>
          </a:p>
          <a:p>
            <a:r>
              <a:rPr lang="pt-PT" dirty="0"/>
              <a:t>Essas atividades são abordadas em materiais subsequentes.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3231B58-3E5B-49FA-BD45-2B25D31F0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pt-PT" dirty="0"/>
              <a:t>Workshop sobre Formação em Testes de Diagnóstico Rápido de Antigénio para o SARS-CoV-2 – v3.0 | Introdução</a:t>
            </a:r>
          </a:p>
        </p:txBody>
      </p:sp>
      <p:pic>
        <p:nvPicPr>
          <p:cNvPr id="6" name="Google Shape;116;p3">
            <a:extLst>
              <a:ext uri="{FF2B5EF4-FFF2-40B4-BE49-F238E27FC236}">
                <a16:creationId xmlns:a16="http://schemas.microsoft.com/office/drawing/2014/main" id="{602A595D-2226-46FC-AB96-BF391CA4466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22327" y="2188548"/>
            <a:ext cx="2431472" cy="34363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9303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/>
              <a:t>Objetivo</a:t>
            </a:r>
            <a:r>
              <a:rPr lang="pt" err="1"/>
              <a:t>s</a:t>
            </a:r>
            <a:r>
              <a:rPr lang="pt"/>
              <a:t> de aprendizagem 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rtl="0">
              <a:buNone/>
            </a:pPr>
            <a:r>
              <a:rPr lang="pt" dirty="0"/>
              <a:t>No final deste </a:t>
            </a:r>
            <a:r>
              <a:rPr lang="en" i="1" dirty="0"/>
              <a:t>workshop</a:t>
            </a:r>
            <a:r>
              <a:rPr lang="en" dirty="0"/>
              <a:t>, você será capaz de: </a:t>
            </a:r>
            <a:endParaRPr lang="en-ZA" dirty="0"/>
          </a:p>
          <a:p>
            <a:pPr rtl="0"/>
            <a:r>
              <a:rPr lang="pt" dirty="0"/>
              <a:t>instruir </a:t>
            </a:r>
            <a:r>
              <a:rPr lang="pt-BR" dirty="0"/>
              <a:t>tutores</a:t>
            </a:r>
            <a:r>
              <a:rPr lang="pt" dirty="0"/>
              <a:t> sobre o papel do teste de detecção do </a:t>
            </a:r>
            <a:r>
              <a:rPr lang="pt-BR" dirty="0"/>
              <a:t>antígeno</a:t>
            </a:r>
            <a:r>
              <a:rPr lang="pt" dirty="0"/>
              <a:t> na resposta à COVID-19</a:t>
            </a:r>
            <a:endParaRPr lang="en-ZA" dirty="0"/>
          </a:p>
          <a:p>
            <a:pPr rtl="0"/>
            <a:r>
              <a:rPr lang="pt" dirty="0"/>
              <a:t>instruir </a:t>
            </a:r>
            <a:r>
              <a:rPr lang="pt-BR" dirty="0"/>
              <a:t>tutores</a:t>
            </a:r>
            <a:r>
              <a:rPr lang="pt" dirty="0"/>
              <a:t> sobre a importância de garantir a qualidade dos testes e como minimizar os erros </a:t>
            </a:r>
            <a:endParaRPr lang="en-ZA" dirty="0"/>
          </a:p>
          <a:p>
            <a:pPr rtl="0"/>
            <a:r>
              <a:rPr lang="pt" dirty="0"/>
              <a:t>instruir </a:t>
            </a:r>
            <a:r>
              <a:rPr lang="pt-BR" dirty="0"/>
              <a:t>tutores</a:t>
            </a:r>
            <a:r>
              <a:rPr lang="pt" dirty="0"/>
              <a:t> sobre como recolher e analisar dados da testagem de rotina para monitorar o desempenho dos testes </a:t>
            </a:r>
            <a:endParaRPr lang="en-ZA" dirty="0"/>
          </a:p>
          <a:p>
            <a:pPr rtl="0"/>
            <a:r>
              <a:rPr lang="pt" dirty="0"/>
              <a:t>instruir os </a:t>
            </a:r>
            <a:r>
              <a:rPr lang="pt-BR" dirty="0"/>
              <a:t>tutores</a:t>
            </a:r>
            <a:r>
              <a:rPr lang="pt" dirty="0"/>
              <a:t> sobre como formar os </a:t>
            </a:r>
            <a:r>
              <a:rPr lang="pt-BR" dirty="0"/>
              <a:t>técnicos</a:t>
            </a:r>
            <a:r>
              <a:rPr lang="pt" dirty="0"/>
              <a:t> para coleta de amostras de forma segura, realizarem o </a:t>
            </a:r>
            <a:r>
              <a:rPr lang="pt-BR" dirty="0"/>
              <a:t>TDR de </a:t>
            </a:r>
            <a:r>
              <a:rPr lang="pt-BR" dirty="0" err="1"/>
              <a:t>antigénio</a:t>
            </a:r>
            <a:r>
              <a:rPr lang="pt-BR" dirty="0"/>
              <a:t> para o SARS-CoV-2</a:t>
            </a:r>
            <a:r>
              <a:rPr lang="pt" dirty="0"/>
              <a:t>, interpretarem os resultados e entenderem as suas implicações para o manejo dos doentes.</a:t>
            </a:r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5</a:t>
            </a:fld>
            <a:endParaRPr lang="en-GB" sz="10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B1FB35-C187-8C45-2063-17CF2A018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pt-PT" dirty="0"/>
              <a:t>Workshop sobre Formação em Testes de Diagnóstico Rápido de Antigénio para o SARS-CoV-2 – v3.0 | Introdução</a:t>
            </a:r>
          </a:p>
        </p:txBody>
      </p:sp>
    </p:spTree>
    <p:extLst>
      <p:ext uri="{BB962C8B-B14F-4D97-AF65-F5344CB8AC3E}">
        <p14:creationId xmlns:p14="http://schemas.microsoft.com/office/powerpoint/2010/main" val="3714475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/>
              <a:t>Objetivo</a:t>
            </a:r>
            <a:r>
              <a:rPr lang="pt" err="1"/>
              <a:t>s</a:t>
            </a:r>
            <a:r>
              <a:rPr lang="pt"/>
              <a:t> de aprendizagem 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rtl="0">
              <a:buNone/>
            </a:pPr>
            <a:r>
              <a:rPr lang="pt" dirty="0"/>
              <a:t>No final deste </a:t>
            </a:r>
            <a:r>
              <a:rPr lang="en" i="1" dirty="0"/>
              <a:t>workshop</a:t>
            </a:r>
            <a:r>
              <a:rPr lang="en" dirty="0"/>
              <a:t>, você será capaz de: </a:t>
            </a:r>
            <a:endParaRPr lang="en-ZA" dirty="0"/>
          </a:p>
          <a:p>
            <a:pPr rtl="0"/>
            <a:r>
              <a:rPr lang="pt" dirty="0"/>
              <a:t>entender o papel do teste de detecção do </a:t>
            </a:r>
            <a:r>
              <a:rPr lang="pt-BR" dirty="0"/>
              <a:t>antígeno</a:t>
            </a:r>
            <a:r>
              <a:rPr lang="pt" dirty="0"/>
              <a:t> na resposta à COVID-19</a:t>
            </a:r>
            <a:endParaRPr lang="en-ZA" dirty="0"/>
          </a:p>
          <a:p>
            <a:pPr rtl="0"/>
            <a:r>
              <a:rPr lang="pt" dirty="0"/>
              <a:t>entender a importância de garantir a qualidade dos testes e como minimizar os erros </a:t>
            </a:r>
            <a:endParaRPr lang="en-ZA" dirty="0"/>
          </a:p>
          <a:p>
            <a:pPr rtl="0"/>
            <a:r>
              <a:rPr lang="pt" dirty="0"/>
              <a:t>entender como coletar e analisar dados da testagem de rotina para monitorizar o desempenho dos testes </a:t>
            </a:r>
            <a:endParaRPr lang="en-ZA" dirty="0"/>
          </a:p>
          <a:p>
            <a:pPr rtl="0"/>
            <a:r>
              <a:rPr lang="pt" dirty="0"/>
              <a:t>coletar amostras de forma segura, efetuar </a:t>
            </a:r>
            <a:r>
              <a:rPr lang="pt-BR" dirty="0"/>
              <a:t>TDR de </a:t>
            </a:r>
            <a:r>
              <a:rPr lang="pt-BR" dirty="0" err="1"/>
              <a:t>antigénio</a:t>
            </a:r>
            <a:r>
              <a:rPr lang="pt-BR" dirty="0"/>
              <a:t> para o SARS-CoV-2</a:t>
            </a:r>
            <a:r>
              <a:rPr lang="pt" dirty="0"/>
              <a:t>, interpretar os resultados e entender as suas implicações para o manejo dos doentes</a:t>
            </a:r>
            <a:r>
              <a:rPr lang="pt" dirty="0">
                <a:solidFill>
                  <a:srgbClr val="FF0000"/>
                </a:solidFill>
              </a:rPr>
              <a:t>.</a:t>
            </a:r>
            <a:endParaRPr lang="en-GB" dirty="0">
              <a:solidFill>
                <a:srgbClr val="FF0000"/>
              </a:solidFill>
            </a:endParaRPr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6</a:t>
            </a:fld>
            <a:endParaRPr lang="en-GB" sz="10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9012D2-F62D-9274-D5F5-4758B4C31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pt-PT" dirty="0"/>
              <a:t>Workshop sobre Formação em Testes de Diagnóstico Rápido de Antigénio para o SARS-CoV-2 – v3.0 | Introdução</a:t>
            </a:r>
          </a:p>
        </p:txBody>
      </p:sp>
    </p:spTree>
    <p:extLst>
      <p:ext uri="{BB962C8B-B14F-4D97-AF65-F5344CB8AC3E}">
        <p14:creationId xmlns:p14="http://schemas.microsoft.com/office/powerpoint/2010/main" val="2998287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809978" y="520348"/>
            <a:ext cx="5937354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tabLst>
                <a:tab pos="3414713" algn="l"/>
              </a:tabLst>
            </a:pPr>
            <a:r>
              <a:rPr lang="pt-PT" sz="3400" dirty="0"/>
              <a:t>Visão geral dos módulos –</a:t>
            </a:r>
            <a:r>
              <a:rPr lang="pt-PT" sz="3400" i="1" dirty="0"/>
              <a:t>workshop</a:t>
            </a:r>
            <a:r>
              <a:rPr lang="pt-PT" sz="3400" dirty="0"/>
              <a:t> sobre formação </a:t>
            </a:r>
            <a:br>
              <a:rPr lang="pt-PT" sz="3400" dirty="0"/>
            </a:br>
            <a:r>
              <a:rPr lang="pt-PT" sz="3400" dirty="0"/>
              <a:t>de formadores</a:t>
            </a:r>
          </a:p>
        </p:txBody>
      </p:sp>
      <p:sp>
        <p:nvSpPr>
          <p:cNvPr id="130" name="Google Shape;130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sz="1000"/>
          </a:p>
        </p:txBody>
      </p:sp>
      <p:graphicFrame>
        <p:nvGraphicFramePr>
          <p:cNvPr id="131" name="Google Shape;131;p5"/>
          <p:cNvGraphicFramePr/>
          <p:nvPr/>
        </p:nvGraphicFramePr>
        <p:xfrm>
          <a:off x="5432778" y="851431"/>
          <a:ext cx="6251222" cy="425499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6251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01 − Introdução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4303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02 − Visão geral sobre a testagem</a:t>
                      </a:r>
                      <a:r>
                        <a:rPr lang="pt-PT" sz="1900" u="none" strike="noStrike" cap="none" baseline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do</a:t>
                      </a: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SARS-CoV-2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49896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 </a:t>
                      </a: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− Estratégias de testagem do </a:t>
                      </a: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SARS-CoV-2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04 − Testagem de qualidade usando os TDR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05 − Segurança dos testes do SARS-CoV-2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06 </a:t>
                      </a: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− </a:t>
                      </a:r>
                      <a:r>
                        <a:rPr lang="pt-PT" sz="190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Recolha de amostras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07 − </a:t>
                      </a:r>
                      <a:r>
                        <a:rPr lang="pt-PT" sz="1900" b="0" i="0" u="none" strike="noStrike" cap="none" noProof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Preparação</a:t>
                      </a: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para a testagem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08 − Realizar o TDR de antigénio </a:t>
                      </a: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para o SARS-CoV-2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8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09 − </a:t>
                      </a: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Usar</a:t>
                      </a:r>
                      <a:r>
                        <a:rPr lang="pt-PT" sz="1900" b="0" i="0" u="none" strike="noStrike" cap="none" baseline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os dados dos TDR para o</a:t>
                      </a: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SARS-CoV-2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 </a:t>
                      </a: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− </a:t>
                      </a: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Garantir resultados de qualidade</a:t>
                      </a:r>
                      <a:endParaRPr lang="pt-PT" sz="190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11 − </a:t>
                      </a: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Dar formação aos agentes de testagem</a:t>
                      </a:r>
                      <a:endParaRPr lang="pt-PT" sz="190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32" name="Google Shape;132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 de Antigénio para o SARS-CoV-2 – v3.0 | Introdução</a:t>
            </a:r>
          </a:p>
        </p:txBody>
      </p:sp>
      <p:pic>
        <p:nvPicPr>
          <p:cNvPr id="133" name="Google Shape;13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963" y="1872783"/>
            <a:ext cx="3722255" cy="289631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31;p5">
            <a:extLst>
              <a:ext uri="{FF2B5EF4-FFF2-40B4-BE49-F238E27FC236}">
                <a16:creationId xmlns:a16="http://schemas.microsoft.com/office/drawing/2014/main" id="{83444B7E-67FA-4D37-BF58-FFE7C66872B3}"/>
              </a:ext>
            </a:extLst>
          </p:cNvPr>
          <p:cNvGraphicFramePr/>
          <p:nvPr/>
        </p:nvGraphicFramePr>
        <p:xfrm>
          <a:off x="5736599" y="5479172"/>
          <a:ext cx="5617200" cy="67057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61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PT" sz="1900" u="none" strike="noStrike" cap="none" noProof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S1 − </a:t>
                      </a:r>
                      <a:r>
                        <a:rPr lang="pt-PT" sz="1900" b="0" i="0" u="none" strike="noStrike" cap="none" noProof="0" dirty="0">
                          <a:solidFill>
                            <a:schemeClr val="lt1"/>
                          </a:solidFill>
                          <a:latin typeface="Arial"/>
                          <a:cs typeface="Arial"/>
                          <a:sym typeface="Arial"/>
                        </a:rPr>
                        <a:t>Uso dos TDR-</a:t>
                      </a:r>
                      <a:r>
                        <a:rPr lang="pt-PT" sz="1900" b="0" i="0" u="none" strike="noStrike" cap="none" noProof="0" dirty="0" err="1">
                          <a:solidFill>
                            <a:schemeClr val="lt1"/>
                          </a:solidFill>
                          <a:latin typeface="Arial"/>
                          <a:cs typeface="Arial"/>
                          <a:sym typeface="Arial"/>
                        </a:rPr>
                        <a:t>Ag</a:t>
                      </a:r>
                      <a:r>
                        <a:rPr lang="pt-PT" sz="1900" b="0" i="0" u="none" strike="noStrike" cap="none" noProof="0" dirty="0">
                          <a:solidFill>
                            <a:schemeClr val="lt1"/>
                          </a:solidFill>
                          <a:latin typeface="Arial"/>
                          <a:cs typeface="Arial"/>
                          <a:sym typeface="Arial"/>
                        </a:rPr>
                        <a:t> do SARS-CoV-2 para a </a:t>
                      </a:r>
                      <a:r>
                        <a:rPr lang="pt-PT" sz="1900" b="0" i="0" u="none" strike="noStrike" cap="none" noProof="0" dirty="0" err="1">
                          <a:solidFill>
                            <a:schemeClr val="lt1"/>
                          </a:solidFill>
                          <a:latin typeface="Arial"/>
                          <a:cs typeface="Arial"/>
                          <a:sym typeface="Arial"/>
                        </a:rPr>
                        <a:t>autotestagem</a:t>
                      </a:r>
                      <a:r>
                        <a:rPr lang="pt-PT" sz="1900" b="0" i="0" u="none" strike="noStrike" cap="none" noProof="0" dirty="0">
                          <a:solidFill>
                            <a:schemeClr val="lt1"/>
                          </a:solidFill>
                          <a:latin typeface="Arial"/>
                          <a:cs typeface="Arial"/>
                          <a:sym typeface="Arial"/>
                        </a:rPr>
                        <a:t> da COVID-19</a:t>
                      </a:r>
                      <a:endParaRPr lang="pt-PT" sz="1900" noProof="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4303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972441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9385092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pt-PT" dirty="0"/>
              <a:t>Visão geral dos módulos – </a:t>
            </a:r>
            <a:r>
              <a:rPr lang="pt-PT" i="1" dirty="0"/>
              <a:t>workshop</a:t>
            </a:r>
            <a:r>
              <a:rPr lang="pt-PT" dirty="0"/>
              <a:t> sobre formação dos utilizadores</a:t>
            </a:r>
          </a:p>
        </p:txBody>
      </p:sp>
      <p:sp>
        <p:nvSpPr>
          <p:cNvPr id="130" name="Google Shape;130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sz="1000"/>
          </a:p>
        </p:txBody>
      </p:sp>
      <p:graphicFrame>
        <p:nvGraphicFramePr>
          <p:cNvPr id="131" name="Google Shape;131;p5"/>
          <p:cNvGraphicFramePr/>
          <p:nvPr/>
        </p:nvGraphicFramePr>
        <p:xfrm>
          <a:off x="5362222" y="1442908"/>
          <a:ext cx="5991577" cy="40996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9915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01 − Introdução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4303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02 − Visão geral sobre a testagem</a:t>
                      </a:r>
                      <a:r>
                        <a:rPr lang="pt-PT" sz="1900" u="none" strike="noStrike" cap="none" baseline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do</a:t>
                      </a: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SARS-CoV-2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49896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 </a:t>
                      </a: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− Estratégias de testagem do </a:t>
                      </a: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SARS-CoV-2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04 − Testagem de qualidade usando os TDR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05 − Segurança dos testes do SARS-CoV-2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06 </a:t>
                      </a: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− </a:t>
                      </a:r>
                      <a:r>
                        <a:rPr lang="pt-PT" sz="190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Recolha de amostras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07 − </a:t>
                      </a:r>
                      <a:r>
                        <a:rPr lang="pt-PT" sz="1900" b="0" i="0" u="none" strike="noStrike" cap="none" noProof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Preparação</a:t>
                      </a: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para a testagem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08 − Realizar o TDR de antigénio </a:t>
                      </a: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para o SARS-CoV-2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09 − </a:t>
                      </a: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Usar</a:t>
                      </a:r>
                      <a:r>
                        <a:rPr lang="pt-PT" sz="1900" b="0" i="0" u="none" strike="noStrike" cap="none" baseline="0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os dados dos TDR para o</a:t>
                      </a: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SARS-CoV-2</a:t>
                      </a:r>
                      <a:endParaRPr lang="pt-PT" sz="19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 </a:t>
                      </a:r>
                      <a:r>
                        <a:rPr lang="pt-PT" sz="19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− </a:t>
                      </a:r>
                      <a:r>
                        <a:rPr lang="pt-PT" sz="19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Garantir resultados de qualidade</a:t>
                      </a:r>
                      <a:endParaRPr lang="pt-PT" sz="190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2" name="Google Shape;132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47324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 de Antigénio para o SARS-CoV-2 – v3.0 | Introdução</a:t>
            </a:r>
          </a:p>
        </p:txBody>
      </p:sp>
      <p:pic>
        <p:nvPicPr>
          <p:cNvPr id="133" name="Google Shape;13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963" y="1872783"/>
            <a:ext cx="3722255" cy="289631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31;p5">
            <a:extLst>
              <a:ext uri="{FF2B5EF4-FFF2-40B4-BE49-F238E27FC236}">
                <a16:creationId xmlns:a16="http://schemas.microsoft.com/office/drawing/2014/main" id="{3022CE58-8E1D-4A6C-8F21-0469894577C9}"/>
              </a:ext>
            </a:extLst>
          </p:cNvPr>
          <p:cNvGraphicFramePr/>
          <p:nvPr/>
        </p:nvGraphicFramePr>
        <p:xfrm>
          <a:off x="5736599" y="5479172"/>
          <a:ext cx="5617200" cy="97537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61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S1 − </a:t>
                      </a:r>
                      <a:r>
                        <a:rPr lang="pt-PT" sz="2000" b="0" i="0" u="none" strike="noStrike" cap="none" noProof="0" dirty="0">
                          <a:solidFill>
                            <a:schemeClr val="lt1"/>
                          </a:solidFill>
                          <a:latin typeface="Arial"/>
                          <a:cs typeface="Arial"/>
                          <a:sym typeface="Arial"/>
                        </a:rPr>
                        <a:t>Uso dos TDR-</a:t>
                      </a:r>
                      <a:r>
                        <a:rPr lang="pt-PT" sz="2000" b="0" i="0" u="none" strike="noStrike" cap="none" noProof="0" dirty="0" err="1">
                          <a:solidFill>
                            <a:schemeClr val="lt1"/>
                          </a:solidFill>
                          <a:latin typeface="Arial"/>
                          <a:cs typeface="Arial"/>
                          <a:sym typeface="Arial"/>
                        </a:rPr>
                        <a:t>Ag</a:t>
                      </a:r>
                      <a:r>
                        <a:rPr lang="pt-PT" sz="2000" b="0" i="0" u="none" strike="noStrike" cap="none" noProof="0" dirty="0">
                          <a:solidFill>
                            <a:schemeClr val="lt1"/>
                          </a:solidFill>
                          <a:latin typeface="Arial"/>
                          <a:cs typeface="Arial"/>
                          <a:sym typeface="Arial"/>
                        </a:rPr>
                        <a:t> do SARS-CoV-2 para a </a:t>
                      </a:r>
                      <a:r>
                        <a:rPr lang="pt-PT" sz="2000" b="0" i="0" u="none" strike="noStrike" cap="none" noProof="0" dirty="0" err="1">
                          <a:solidFill>
                            <a:schemeClr val="lt1"/>
                          </a:solidFill>
                          <a:latin typeface="Arial"/>
                          <a:cs typeface="Arial"/>
                          <a:sym typeface="Arial"/>
                        </a:rPr>
                        <a:t>autotestagem</a:t>
                      </a:r>
                      <a:r>
                        <a:rPr lang="pt-PT" sz="2000" b="0" i="0" u="none" strike="noStrike" cap="none" noProof="0" dirty="0">
                          <a:solidFill>
                            <a:schemeClr val="lt1"/>
                          </a:solidFill>
                          <a:latin typeface="Arial"/>
                          <a:cs typeface="Arial"/>
                          <a:sym typeface="Arial"/>
                        </a:rPr>
                        <a:t> da COVID-19</a:t>
                      </a:r>
                      <a:endParaRPr lang="pt-PT" sz="2000" noProof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4303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5548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Estratégia de aprendizagem</a:t>
            </a:r>
            <a:endParaRPr lang="en-GB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9</a:t>
            </a:fld>
            <a:endParaRPr lang="en-GB" sz="10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457A1C-D1D4-F547-B008-B7231E753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pt" dirty="0">
                <a:ea typeface="+mn-lt"/>
                <a:cs typeface="+mn-lt"/>
              </a:rPr>
              <a:t>Palestras</a:t>
            </a:r>
            <a:r>
              <a:rPr lang="pt" dirty="0"/>
              <a:t> (presenciais ou </a:t>
            </a:r>
            <a:r>
              <a:rPr lang="en" i="1" dirty="0"/>
              <a:t>online</a:t>
            </a:r>
            <a:r>
              <a:rPr lang="en" dirty="0"/>
              <a:t>)</a:t>
            </a:r>
            <a:endParaRPr lang="fr-FR" dirty="0">
              <a:cs typeface="Arial" panose="020B0604020202020204"/>
            </a:endParaRPr>
          </a:p>
          <a:p>
            <a:pPr rtl="0" fontAlgn="base"/>
            <a:r>
              <a:rPr lang="pt" dirty="0"/>
              <a:t>Exercícios teóricos</a:t>
            </a:r>
          </a:p>
          <a:p>
            <a:pPr rtl="0" fontAlgn="base"/>
            <a:r>
              <a:rPr lang="pt" dirty="0"/>
              <a:t>Exercícios práticos</a:t>
            </a:r>
          </a:p>
          <a:p>
            <a:pPr rtl="0" fontAlgn="base"/>
            <a:r>
              <a:rPr lang="pt" dirty="0"/>
              <a:t>Perguntas e respostas, e debates</a:t>
            </a:r>
          </a:p>
          <a:p>
            <a:pPr rtl="0" fontAlgn="base"/>
            <a:r>
              <a:rPr lang="pt" dirty="0"/>
              <a:t>Avaliações das competências</a:t>
            </a:r>
          </a:p>
          <a:p>
            <a:pPr rtl="0"/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8083B90C-6A41-5B46-D6DF-12D35B12B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pt-PT" dirty="0"/>
              <a:t>Workshop sobre Formação em Testes de Diagnóstico Rápido de Antigénio para o SARS-CoV-2 – v3.0 | Introdução</a:t>
            </a:r>
          </a:p>
        </p:txBody>
      </p:sp>
    </p:spTree>
    <p:extLst>
      <p:ext uri="{BB962C8B-B14F-4D97-AF65-F5344CB8AC3E}">
        <p14:creationId xmlns:p14="http://schemas.microsoft.com/office/powerpoint/2010/main" val="37458017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1214</Words>
  <Application>Microsoft Office PowerPoint</Application>
  <PresentationFormat>Widescreen</PresentationFormat>
  <Paragraphs>101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01</vt:lpstr>
      <vt:lpstr>Isenção de responsabilidade</vt:lpstr>
      <vt:lpstr>Visão geral do Workshop de formação em testes de diagnóstico rápido de antigénio para o SARS-CoV-2 (1) </vt:lpstr>
      <vt:lpstr>Visão geral do workshop sobre Testes de Diagnóstico Rápido de Antigénio para o SARS-CoV-2 (2) </vt:lpstr>
      <vt:lpstr>Objetivos de aprendizagem </vt:lpstr>
      <vt:lpstr>Objetivos de aprendizagem </vt:lpstr>
      <vt:lpstr>Visão geral dos módulos –workshop sobre formação  de formadores</vt:lpstr>
      <vt:lpstr>Visão geral dos módulos – workshop sobre formação dos utilizadores</vt:lpstr>
      <vt:lpstr>Estratégia de aprendizagem</vt:lpstr>
      <vt:lpstr>Avaliações das competências</vt:lpstr>
      <vt:lpstr>Vamos nos apresentar</vt:lpstr>
      <vt:lpstr>Dúvidas?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ROSS PAPA</dc:creator>
  <cp:lastModifiedBy>natacha milhano</cp:lastModifiedBy>
  <cp:revision>4</cp:revision>
  <dcterms:created xsi:type="dcterms:W3CDTF">2020-10-08T10:02:18Z</dcterms:created>
  <dcterms:modified xsi:type="dcterms:W3CDTF">2022-09-22T22:20:34Z</dcterms:modified>
</cp:coreProperties>
</file>