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55" r:id="rId4"/>
    <p:sldId id="324" r:id="rId5"/>
    <p:sldId id="325" r:id="rId6"/>
    <p:sldId id="326" r:id="rId7"/>
    <p:sldId id="327" r:id="rId8"/>
    <p:sldId id="328" r:id="rId9"/>
    <p:sldId id="333" r:id="rId10"/>
    <p:sldId id="354" r:id="rId11"/>
    <p:sldId id="329" r:id="rId12"/>
    <p:sldId id="330" r:id="rId13"/>
    <p:sldId id="334" r:id="rId14"/>
    <p:sldId id="331" r:id="rId15"/>
    <p:sldId id="332" r:id="rId16"/>
    <p:sldId id="335" r:id="rId17"/>
    <p:sldId id="356" r:id="rId18"/>
    <p:sldId id="357" r:id="rId19"/>
    <p:sldId id="336" r:id="rId20"/>
    <p:sldId id="346" r:id="rId21"/>
    <p:sldId id="347" r:id="rId22"/>
    <p:sldId id="337" r:id="rId23"/>
    <p:sldId id="343" r:id="rId24"/>
    <p:sldId id="340" r:id="rId25"/>
    <p:sldId id="341" r:id="rId26"/>
    <p:sldId id="342" r:id="rId27"/>
    <p:sldId id="353" r:id="rId28"/>
    <p:sldId id="345" r:id="rId29"/>
    <p:sldId id="352" r:id="rId30"/>
    <p:sldId id="349" r:id="rId31"/>
    <p:sldId id="350" r:id="rId32"/>
    <p:sldId id="351" r:id="rId33"/>
    <p:sldId id="271" r:id="rId34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ya Underwood" initials="TU" lastIdx="5" clrIdx="0">
    <p:extLst>
      <p:ext uri="{19B8F6BF-5375-455C-9EA6-DF929625EA0E}">
        <p15:presenceInfo xmlns:p15="http://schemas.microsoft.com/office/powerpoint/2012/main" userId="d1b78f39f26608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4593"/>
  </p:normalViewPr>
  <p:slideViewPr>
    <p:cSldViewPr snapToGrid="0" snapToObjects="1">
      <p:cViewPr varScale="1">
        <p:scale>
          <a:sx n="80" d="100"/>
          <a:sy n="80" d="100"/>
        </p:scale>
        <p:origin x="2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ADAS, Céline" userId="35dfe63f-973a-4484-af2b-caa2b0e5656e" providerId="ADAL" clId="{C797CEFC-B404-4DDD-8DBC-BB472CE5F1B1}"/>
    <pc:docChg chg="modSld">
      <pc:chgData name="BARNADAS, Céline" userId="35dfe63f-973a-4484-af2b-caa2b0e5656e" providerId="ADAL" clId="{C797CEFC-B404-4DDD-8DBC-BB472CE5F1B1}" dt="2021-03-10T06:09:06.508" v="16" actId="255"/>
      <pc:docMkLst>
        <pc:docMk/>
      </pc:docMkLst>
      <pc:sldChg chg="modSp">
        <pc:chgData name="BARNADAS, Céline" userId="35dfe63f-973a-4484-af2b-caa2b0e5656e" providerId="ADAL" clId="{C797CEFC-B404-4DDD-8DBC-BB472CE5F1B1}" dt="2021-03-10T06:07:04.268" v="2" actId="1036"/>
        <pc:sldMkLst>
          <pc:docMk/>
          <pc:sldMk cId="2865038571" sldId="256"/>
        </pc:sldMkLst>
        <pc:picChg chg="mod">
          <ac:chgData name="BARNADAS, Céline" userId="35dfe63f-973a-4484-af2b-caa2b0e5656e" providerId="ADAL" clId="{C797CEFC-B404-4DDD-8DBC-BB472CE5F1B1}" dt="2021-03-10T06:07:04.268" v="2" actId="1036"/>
          <ac:picMkLst>
            <pc:docMk/>
            <pc:sldMk cId="2865038571" sldId="256"/>
            <ac:picMk id="6" creationId="{FB15B2C5-74A9-4E67-9617-C217A3762AFE}"/>
          </ac:picMkLst>
        </pc:picChg>
      </pc:sldChg>
      <pc:sldChg chg="modSp">
        <pc:chgData name="BARNADAS, Céline" userId="35dfe63f-973a-4484-af2b-caa2b0e5656e" providerId="ADAL" clId="{C797CEFC-B404-4DDD-8DBC-BB472CE5F1B1}" dt="2021-03-10T06:07:27.837" v="4" actId="20577"/>
        <pc:sldMkLst>
          <pc:docMk/>
          <pc:sldMk cId="3878702508" sldId="324"/>
        </pc:sldMkLst>
        <pc:spChg chg="mod">
          <ac:chgData name="BARNADAS, Céline" userId="35dfe63f-973a-4484-af2b-caa2b0e5656e" providerId="ADAL" clId="{C797CEFC-B404-4DDD-8DBC-BB472CE5F1B1}" dt="2021-03-10T06:07:27.837" v="4" actId="20577"/>
          <ac:spMkLst>
            <pc:docMk/>
            <pc:sldMk cId="3878702508" sldId="324"/>
            <ac:spMk id="6" creationId="{AD5E41D3-5DC7-0A49-BAD2-DA640D1E0916}"/>
          </ac:spMkLst>
        </pc:spChg>
      </pc:sldChg>
      <pc:sldChg chg="modSp">
        <pc:chgData name="BARNADAS, Céline" userId="35dfe63f-973a-4484-af2b-caa2b0e5656e" providerId="ADAL" clId="{C797CEFC-B404-4DDD-8DBC-BB472CE5F1B1}" dt="2021-03-10T06:09:06.508" v="16" actId="255"/>
        <pc:sldMkLst>
          <pc:docMk/>
          <pc:sldMk cId="2317885" sldId="351"/>
        </pc:sldMkLst>
        <pc:spChg chg="mod">
          <ac:chgData name="BARNADAS, Céline" userId="35dfe63f-973a-4484-af2b-caa2b0e5656e" providerId="ADAL" clId="{C797CEFC-B404-4DDD-8DBC-BB472CE5F1B1}" dt="2021-03-10T06:09:06.508" v="16" actId="255"/>
          <ac:spMkLst>
            <pc:docMk/>
            <pc:sldMk cId="2317885" sldId="351"/>
            <ac:spMk id="7" creationId="{04CE14DF-7609-3A4F-BB02-AA9A5219CE6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76E85-D1AB-41D3-B551-75A2C12179CF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 rtlCol="0"/>
        <a:lstStyle/>
        <a:p>
          <a:pPr rtl="0"/>
          <a:endParaRPr lang="en-US"/>
        </a:p>
      </dgm:t>
    </dgm:pt>
    <dgm:pt modelId="{01D2B47E-EF75-4EAD-B942-72625A577A37}">
      <dgm:prSet phldrT="[Text]" custT="1"/>
      <dgm:spPr>
        <a:solidFill>
          <a:srgbClr val="009AC9"/>
        </a:solidFill>
      </dgm:spPr>
      <dgm:t>
        <a:bodyPr rtlCol="0"/>
        <a:lstStyle/>
        <a:p>
          <a:pPr rtl="0"/>
          <a:r>
            <a:rPr lang="pt" sz="2000">
              <a:solidFill>
                <a:srgbClr val="FFFFFF"/>
              </a:solidFill>
            </a:rPr>
            <a:t>Conhecer o seu público ajuda-o </a:t>
          </a:r>
          <a:r>
            <a:rPr lang="pt" sz="2000">
              <a:solidFill>
                <a:schemeClr val="bg1"/>
              </a:solidFill>
            </a:rPr>
            <a:t>a… </a:t>
          </a:r>
        </a:p>
      </dgm:t>
    </dgm:pt>
    <dgm:pt modelId="{9620A8DB-E4FA-4541-BF85-C79C1B8CF4D1}" type="parTrans" cxnId="{FD7886E9-0E3B-496D-9105-004CAE62FECC}">
      <dgm:prSet/>
      <dgm:spPr/>
      <dgm:t>
        <a:bodyPr rtlCol="0"/>
        <a:lstStyle/>
        <a:p>
          <a:pPr rtl="0"/>
          <a:endParaRPr lang="en-US" sz="2000"/>
        </a:p>
      </dgm:t>
    </dgm:pt>
    <dgm:pt modelId="{F8B150F1-5297-4F61-8DB7-8FB0BBA76C57}" type="sibTrans" cxnId="{FD7886E9-0E3B-496D-9105-004CAE62FECC}">
      <dgm:prSet/>
      <dgm:spPr/>
      <dgm:t>
        <a:bodyPr rtlCol="0"/>
        <a:lstStyle/>
        <a:p>
          <a:pPr rtl="0"/>
          <a:endParaRPr lang="en-US" sz="2000"/>
        </a:p>
      </dgm:t>
    </dgm:pt>
    <dgm:pt modelId="{C66F4817-490D-4950-AE99-526369539764}">
      <dgm:prSet phldrT="[Text]" custT="1"/>
      <dgm:spPr/>
      <dgm:t>
        <a:bodyPr rtlCol="0"/>
        <a:lstStyle/>
        <a:p>
          <a:pPr rtl="0"/>
          <a:r>
            <a:rPr lang="pt" sz="20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Conceber e adaptar a sua ação de </a:t>
          </a:r>
          <a:r>
            <a:rPr lang="pt" sz="2000" kern="1200" dirty="0"/>
            <a:t>formação</a:t>
          </a:r>
          <a:endParaRPr lang="en-US" sz="2000" kern="1200" dirty="0"/>
        </a:p>
      </dgm:t>
    </dgm:pt>
    <dgm:pt modelId="{5366ED27-D684-4481-A8A4-6F012D74BDF7}" type="parTrans" cxnId="{75608801-D2BB-46D7-A3E7-3172261DB193}">
      <dgm:prSet/>
      <dgm:spPr/>
      <dgm:t>
        <a:bodyPr rtlCol="0"/>
        <a:lstStyle/>
        <a:p>
          <a:pPr rtl="0"/>
          <a:endParaRPr lang="en-US" sz="2000"/>
        </a:p>
      </dgm:t>
    </dgm:pt>
    <dgm:pt modelId="{D9A43DA2-36B8-4890-B86A-6DEAE6DA1235}" type="sibTrans" cxnId="{75608801-D2BB-46D7-A3E7-3172261DB193}">
      <dgm:prSet/>
      <dgm:spPr/>
      <dgm:t>
        <a:bodyPr rtlCol="0"/>
        <a:lstStyle/>
        <a:p>
          <a:pPr rtl="0"/>
          <a:endParaRPr lang="en-US" sz="2000"/>
        </a:p>
      </dgm:t>
    </dgm:pt>
    <dgm:pt modelId="{39FD8F97-AB75-4CDB-8ACF-DD00FC185460}">
      <dgm:prSet phldrT="[Text]" custT="1"/>
      <dgm:spPr/>
      <dgm:t>
        <a:bodyPr rtlCol="0"/>
        <a:lstStyle/>
        <a:p>
          <a:pPr rtl="0"/>
          <a:r>
            <a:rPr lang="pt" sz="20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Escolher os </a:t>
          </a:r>
          <a:r>
            <a:rPr lang="pt" sz="2000" kern="1200" dirty="0"/>
            <a:t>participantes certos para a formação</a:t>
          </a:r>
        </a:p>
      </dgm:t>
    </dgm:pt>
    <dgm:pt modelId="{632999A0-6776-43A8-A589-32D766131427}" type="parTrans" cxnId="{F9EBC656-88E5-4B8C-8555-8CED496EA96A}">
      <dgm:prSet/>
      <dgm:spPr/>
      <dgm:t>
        <a:bodyPr rtlCol="0"/>
        <a:lstStyle/>
        <a:p>
          <a:pPr rtl="0"/>
          <a:endParaRPr lang="en-US" sz="2000"/>
        </a:p>
      </dgm:t>
    </dgm:pt>
    <dgm:pt modelId="{D82B09B5-022D-4540-A4CA-A3D887E8F5C7}" type="sibTrans" cxnId="{F9EBC656-88E5-4B8C-8555-8CED496EA96A}">
      <dgm:prSet/>
      <dgm:spPr/>
      <dgm:t>
        <a:bodyPr rtlCol="0"/>
        <a:lstStyle/>
        <a:p>
          <a:pPr rtl="0"/>
          <a:endParaRPr lang="en-US" sz="2000"/>
        </a:p>
      </dgm:t>
    </dgm:pt>
    <dgm:pt modelId="{664323FD-A7D2-47CC-9DC5-59535DB7D2E3}">
      <dgm:prSet phldrT="[Text]" custT="1"/>
      <dgm:spPr/>
      <dgm:t>
        <a:bodyPr rtlCol="0"/>
        <a:lstStyle/>
        <a:p>
          <a:pPr rtl="0"/>
          <a:r>
            <a:rPr lang="pt" sz="2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Omitir conteúdo </a:t>
          </a:r>
          <a:r>
            <a:rPr lang="pt" sz="2000" kern="1200"/>
            <a:t>desnecessário</a:t>
          </a:r>
        </a:p>
      </dgm:t>
    </dgm:pt>
    <dgm:pt modelId="{2FBE5AA6-443C-40BB-AE73-2213948A6EB1}" type="parTrans" cxnId="{61252B18-3892-48F2-AAE0-C1CC848ACE07}">
      <dgm:prSet/>
      <dgm:spPr/>
      <dgm:t>
        <a:bodyPr rtlCol="0"/>
        <a:lstStyle/>
        <a:p>
          <a:pPr rtl="0"/>
          <a:endParaRPr lang="en-US" sz="2000"/>
        </a:p>
      </dgm:t>
    </dgm:pt>
    <dgm:pt modelId="{6CB4D1DF-382D-4748-8D2F-9911B267272F}" type="sibTrans" cxnId="{61252B18-3892-48F2-AAE0-C1CC848ACE07}">
      <dgm:prSet/>
      <dgm:spPr/>
      <dgm:t>
        <a:bodyPr rtlCol="0"/>
        <a:lstStyle/>
        <a:p>
          <a:pPr rtl="0"/>
          <a:endParaRPr lang="en-US" sz="2000"/>
        </a:p>
      </dgm:t>
    </dgm:pt>
    <dgm:pt modelId="{479B4217-D46A-408D-A38E-EFCCBF890F50}" type="pres">
      <dgm:prSet presAssocID="{EB176E85-D1AB-41D3-B551-75A2C12179CF}" presName="composite" presStyleCnt="0">
        <dgm:presLayoutVars>
          <dgm:chMax val="1"/>
          <dgm:dir/>
          <dgm:resizeHandles val="exact"/>
        </dgm:presLayoutVars>
      </dgm:prSet>
      <dgm:spPr/>
    </dgm:pt>
    <dgm:pt modelId="{03BBE677-C1CE-4C0E-AD2C-C3492999947A}" type="pres">
      <dgm:prSet presAssocID="{01D2B47E-EF75-4EAD-B942-72625A577A37}" presName="roof" presStyleLbl="dkBgShp" presStyleIdx="0" presStyleCnt="2"/>
      <dgm:spPr/>
    </dgm:pt>
    <dgm:pt modelId="{001DBA61-CDEA-4E8E-B3F2-47082CF3F398}" type="pres">
      <dgm:prSet presAssocID="{01D2B47E-EF75-4EAD-B942-72625A577A37}" presName="pillars" presStyleCnt="0"/>
      <dgm:spPr/>
    </dgm:pt>
    <dgm:pt modelId="{D7BBD076-3A11-482D-B94D-2496BFEBA340}" type="pres">
      <dgm:prSet presAssocID="{01D2B47E-EF75-4EAD-B942-72625A577A37}" presName="pillar1" presStyleLbl="node1" presStyleIdx="0" presStyleCnt="3">
        <dgm:presLayoutVars>
          <dgm:bulletEnabled val="1"/>
        </dgm:presLayoutVars>
      </dgm:prSet>
      <dgm:spPr/>
    </dgm:pt>
    <dgm:pt modelId="{DA5C794C-65EB-4C3E-B7D4-F64268DC24FE}" type="pres">
      <dgm:prSet presAssocID="{39FD8F97-AB75-4CDB-8ACF-DD00FC185460}" presName="pillarX" presStyleLbl="node1" presStyleIdx="1" presStyleCnt="3">
        <dgm:presLayoutVars>
          <dgm:bulletEnabled val="1"/>
        </dgm:presLayoutVars>
      </dgm:prSet>
      <dgm:spPr/>
    </dgm:pt>
    <dgm:pt modelId="{A7CF7055-36FC-4703-8748-7CECE08157EE}" type="pres">
      <dgm:prSet presAssocID="{664323FD-A7D2-47CC-9DC5-59535DB7D2E3}" presName="pillarX" presStyleLbl="node1" presStyleIdx="2" presStyleCnt="3">
        <dgm:presLayoutVars>
          <dgm:bulletEnabled val="1"/>
        </dgm:presLayoutVars>
      </dgm:prSet>
      <dgm:spPr/>
    </dgm:pt>
    <dgm:pt modelId="{BF2BD952-B88F-4959-A907-2587D54F14D2}" type="pres">
      <dgm:prSet presAssocID="{01D2B47E-EF75-4EAD-B942-72625A577A37}" presName="base" presStyleLbl="dkBgShp" presStyleIdx="1" presStyleCnt="2"/>
      <dgm:spPr>
        <a:solidFill>
          <a:srgbClr val="009AC9"/>
        </a:solidFill>
      </dgm:spPr>
    </dgm:pt>
  </dgm:ptLst>
  <dgm:cxnLst>
    <dgm:cxn modelId="{75608801-D2BB-46D7-A3E7-3172261DB193}" srcId="{01D2B47E-EF75-4EAD-B942-72625A577A37}" destId="{C66F4817-490D-4950-AE99-526369539764}" srcOrd="0" destOrd="0" parTransId="{5366ED27-D684-4481-A8A4-6F012D74BDF7}" sibTransId="{D9A43DA2-36B8-4890-B86A-6DEAE6DA1235}"/>
    <dgm:cxn modelId="{61252B18-3892-48F2-AAE0-C1CC848ACE07}" srcId="{01D2B47E-EF75-4EAD-B942-72625A577A37}" destId="{664323FD-A7D2-47CC-9DC5-59535DB7D2E3}" srcOrd="2" destOrd="0" parTransId="{2FBE5AA6-443C-40BB-AE73-2213948A6EB1}" sibTransId="{6CB4D1DF-382D-4748-8D2F-9911B267272F}"/>
    <dgm:cxn modelId="{23F77632-9D46-4F10-879F-393212E365B0}" type="presOf" srcId="{39FD8F97-AB75-4CDB-8ACF-DD00FC185460}" destId="{DA5C794C-65EB-4C3E-B7D4-F64268DC24FE}" srcOrd="0" destOrd="0" presId="urn:microsoft.com/office/officeart/2005/8/layout/hList3"/>
    <dgm:cxn modelId="{F9EBC656-88E5-4B8C-8555-8CED496EA96A}" srcId="{01D2B47E-EF75-4EAD-B942-72625A577A37}" destId="{39FD8F97-AB75-4CDB-8ACF-DD00FC185460}" srcOrd="1" destOrd="0" parTransId="{632999A0-6776-43A8-A589-32D766131427}" sibTransId="{D82B09B5-022D-4540-A4CA-A3D887E8F5C7}"/>
    <dgm:cxn modelId="{E94E428C-0AE4-4C47-B21B-687718E589DC}" type="presOf" srcId="{01D2B47E-EF75-4EAD-B942-72625A577A37}" destId="{03BBE677-C1CE-4C0E-AD2C-C3492999947A}" srcOrd="0" destOrd="0" presId="urn:microsoft.com/office/officeart/2005/8/layout/hList3"/>
    <dgm:cxn modelId="{B5C0C79D-D9F9-4813-9907-C4FC393ADC0E}" type="presOf" srcId="{664323FD-A7D2-47CC-9DC5-59535DB7D2E3}" destId="{A7CF7055-36FC-4703-8748-7CECE08157EE}" srcOrd="0" destOrd="0" presId="urn:microsoft.com/office/officeart/2005/8/layout/hList3"/>
    <dgm:cxn modelId="{286751A9-92DE-4BFF-9CA0-B73BCBACEC09}" type="presOf" srcId="{EB176E85-D1AB-41D3-B551-75A2C12179CF}" destId="{479B4217-D46A-408D-A38E-EFCCBF890F50}" srcOrd="0" destOrd="0" presId="urn:microsoft.com/office/officeart/2005/8/layout/hList3"/>
    <dgm:cxn modelId="{498652B0-9285-4A82-A1A8-B7547792C7B4}" type="presOf" srcId="{C66F4817-490D-4950-AE99-526369539764}" destId="{D7BBD076-3A11-482D-B94D-2496BFEBA340}" srcOrd="0" destOrd="0" presId="urn:microsoft.com/office/officeart/2005/8/layout/hList3"/>
    <dgm:cxn modelId="{FD7886E9-0E3B-496D-9105-004CAE62FECC}" srcId="{EB176E85-D1AB-41D3-B551-75A2C12179CF}" destId="{01D2B47E-EF75-4EAD-B942-72625A577A37}" srcOrd="0" destOrd="0" parTransId="{9620A8DB-E4FA-4541-BF85-C79C1B8CF4D1}" sibTransId="{F8B150F1-5297-4F61-8DB7-8FB0BBA76C57}"/>
    <dgm:cxn modelId="{116B566B-6B1E-491D-B431-8013271E03AE}" type="presParOf" srcId="{479B4217-D46A-408D-A38E-EFCCBF890F50}" destId="{03BBE677-C1CE-4C0E-AD2C-C3492999947A}" srcOrd="0" destOrd="0" presId="urn:microsoft.com/office/officeart/2005/8/layout/hList3"/>
    <dgm:cxn modelId="{FB296A91-7FE5-4416-AAB7-94528985A7DF}" type="presParOf" srcId="{479B4217-D46A-408D-A38E-EFCCBF890F50}" destId="{001DBA61-CDEA-4E8E-B3F2-47082CF3F398}" srcOrd="1" destOrd="0" presId="urn:microsoft.com/office/officeart/2005/8/layout/hList3"/>
    <dgm:cxn modelId="{E60724CB-DF5B-4C9D-8801-77EBCFA70B8B}" type="presParOf" srcId="{001DBA61-CDEA-4E8E-B3F2-47082CF3F398}" destId="{D7BBD076-3A11-482D-B94D-2496BFEBA340}" srcOrd="0" destOrd="0" presId="urn:microsoft.com/office/officeart/2005/8/layout/hList3"/>
    <dgm:cxn modelId="{8B79C47B-B450-41C2-BEB5-D7FD8148167D}" type="presParOf" srcId="{001DBA61-CDEA-4E8E-B3F2-47082CF3F398}" destId="{DA5C794C-65EB-4C3E-B7D4-F64268DC24FE}" srcOrd="1" destOrd="0" presId="urn:microsoft.com/office/officeart/2005/8/layout/hList3"/>
    <dgm:cxn modelId="{F21354C0-4A15-4DC8-BD05-B5B481028F00}" type="presParOf" srcId="{001DBA61-CDEA-4E8E-B3F2-47082CF3F398}" destId="{A7CF7055-36FC-4703-8748-7CECE08157EE}" srcOrd="2" destOrd="0" presId="urn:microsoft.com/office/officeart/2005/8/layout/hList3"/>
    <dgm:cxn modelId="{D34F9D26-CB1B-4AEE-9A1B-A3433D594D68}" type="presParOf" srcId="{479B4217-D46A-408D-A38E-EFCCBF890F50}" destId="{BF2BD952-B88F-4959-A907-2587D54F14D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E9556-6E70-4D50-BEEB-9717A9B596BD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 rtlCol="0"/>
        <a:lstStyle/>
        <a:p>
          <a:pPr rtl="0"/>
          <a:endParaRPr lang="en-US"/>
        </a:p>
      </dgm:t>
    </dgm:pt>
    <dgm:pt modelId="{2F86CD01-108C-4353-83CD-09D900A46AB9}">
      <dgm:prSet phldrT="[Text]" custT="1"/>
      <dgm:spPr>
        <a:solidFill>
          <a:srgbClr val="009AC9"/>
        </a:solidFill>
      </dgm:spPr>
      <dgm:t>
        <a:bodyPr rtlCol="0"/>
        <a:lstStyle/>
        <a:p>
          <a:pPr rtl="0"/>
          <a:r>
            <a:rPr lang="pt" sz="2000">
              <a:solidFill>
                <a:srgbClr val="FFFFFF"/>
              </a:solidFill>
            </a:rPr>
            <a:t>Mantenha um silêncio deliberado </a:t>
          </a:r>
          <a:endParaRPr lang="en-US" sz="2000" dirty="0">
            <a:solidFill>
              <a:srgbClr val="FFFFFF"/>
            </a:solidFill>
          </a:endParaRPr>
        </a:p>
      </dgm:t>
    </dgm:pt>
    <dgm:pt modelId="{0950A75F-E4F6-4572-8937-C3A97A7527F4}" type="parTrans" cxnId="{46453A43-59A0-48B8-86E6-A238ABF8FE92}">
      <dgm:prSet/>
      <dgm:spPr/>
      <dgm:t>
        <a:bodyPr rtlCol="0"/>
        <a:lstStyle/>
        <a:p>
          <a:pPr rtl="0"/>
          <a:endParaRPr lang="en-US" sz="2000"/>
        </a:p>
      </dgm:t>
    </dgm:pt>
    <dgm:pt modelId="{8EAC3DD9-7680-4D39-ABAA-BDD23C0D5C55}" type="sibTrans" cxnId="{46453A43-59A0-48B8-86E6-A238ABF8FE92}">
      <dgm:prSet/>
      <dgm:spPr/>
      <dgm:t>
        <a:bodyPr rtlCol="0"/>
        <a:lstStyle/>
        <a:p>
          <a:pPr rtl="0"/>
          <a:endParaRPr lang="en-US" sz="2000"/>
        </a:p>
      </dgm:t>
    </dgm:pt>
    <dgm:pt modelId="{85163D4B-39EB-4F65-9C1D-6ABEA4DBDA34}">
      <dgm:prSet phldrT="[Text]" custT="1"/>
      <dgm:spPr>
        <a:solidFill>
          <a:srgbClr val="009AC9"/>
        </a:solidFill>
      </dgm:spPr>
      <dgm:t>
        <a:bodyPr rtlCol="0"/>
        <a:lstStyle/>
        <a:p>
          <a:pPr rtl="0"/>
          <a:r>
            <a:rPr lang="pt" sz="2000">
              <a:solidFill>
                <a:srgbClr val="FFFFFF"/>
              </a:solidFill>
            </a:rPr>
            <a:t>Repita ou reformule a pergunta</a:t>
          </a:r>
          <a:endParaRPr lang="en-US" sz="2000" dirty="0">
            <a:solidFill>
              <a:srgbClr val="FFFFFF"/>
            </a:solidFill>
          </a:endParaRPr>
        </a:p>
      </dgm:t>
    </dgm:pt>
    <dgm:pt modelId="{813A415E-906B-4751-BC85-2ECD38C6E8D0}" type="parTrans" cxnId="{067B7A4F-D666-4628-80D0-64D922F685EB}">
      <dgm:prSet/>
      <dgm:spPr/>
      <dgm:t>
        <a:bodyPr rtlCol="0"/>
        <a:lstStyle/>
        <a:p>
          <a:pPr rtl="0"/>
          <a:endParaRPr lang="en-US" sz="2000"/>
        </a:p>
      </dgm:t>
    </dgm:pt>
    <dgm:pt modelId="{13B81174-9FC4-4B14-8B4E-A67EA2B7A384}" type="sibTrans" cxnId="{067B7A4F-D666-4628-80D0-64D922F685EB}">
      <dgm:prSet/>
      <dgm:spPr/>
      <dgm:t>
        <a:bodyPr rtlCol="0"/>
        <a:lstStyle/>
        <a:p>
          <a:pPr rtl="0"/>
          <a:endParaRPr lang="en-US" sz="2000"/>
        </a:p>
      </dgm:t>
    </dgm:pt>
    <dgm:pt modelId="{9A74ED0F-F027-4C0F-8C68-7A2CE1BBA90E}">
      <dgm:prSet phldrT="[Text]" custT="1"/>
      <dgm:spPr>
        <a:solidFill>
          <a:srgbClr val="009AC9"/>
        </a:solidFill>
      </dgm:spPr>
      <dgm:t>
        <a:bodyPr rtlCol="0"/>
        <a:lstStyle/>
        <a:p>
          <a:pPr rtl="0"/>
          <a:r>
            <a:rPr lang="pt" sz="2000" dirty="0">
              <a:solidFill>
                <a:srgbClr val="FFFFFF"/>
              </a:solidFill>
            </a:rPr>
            <a:t>Use linguagem corporal/contato visual</a:t>
          </a:r>
          <a:endParaRPr lang="en-US" sz="2000" dirty="0">
            <a:solidFill>
              <a:srgbClr val="FFFFFF"/>
            </a:solidFill>
          </a:endParaRPr>
        </a:p>
      </dgm:t>
    </dgm:pt>
    <dgm:pt modelId="{28CD9764-9C3A-434C-9936-839816CE7CF6}" type="parTrans" cxnId="{40C14BA0-00F1-411F-AB73-EBDBAABA3B36}">
      <dgm:prSet/>
      <dgm:spPr/>
      <dgm:t>
        <a:bodyPr rtlCol="0"/>
        <a:lstStyle/>
        <a:p>
          <a:pPr rtl="0"/>
          <a:endParaRPr lang="en-US" sz="2000"/>
        </a:p>
      </dgm:t>
    </dgm:pt>
    <dgm:pt modelId="{C71AD055-6C5B-4E3F-9F5D-7F3B9673DD65}" type="sibTrans" cxnId="{40C14BA0-00F1-411F-AB73-EBDBAABA3B36}">
      <dgm:prSet/>
      <dgm:spPr/>
      <dgm:t>
        <a:bodyPr rtlCol="0"/>
        <a:lstStyle/>
        <a:p>
          <a:pPr rtl="0"/>
          <a:endParaRPr lang="en-US" sz="2000"/>
        </a:p>
      </dgm:t>
    </dgm:pt>
    <dgm:pt modelId="{A37A0AC4-6D6C-4819-98CE-49CF1F4844AD}">
      <dgm:prSet phldrT="[Text]" custT="1"/>
      <dgm:spPr>
        <a:solidFill>
          <a:srgbClr val="009AC9"/>
        </a:solidFill>
      </dgm:spPr>
      <dgm:t>
        <a:bodyPr rtlCol="0"/>
        <a:lstStyle/>
        <a:p>
          <a:pPr rtl="0"/>
          <a:r>
            <a:rPr lang="pt" sz="2000">
              <a:solidFill>
                <a:srgbClr val="FFFFFF"/>
              </a:solidFill>
            </a:rPr>
            <a:t>Incentive os participantes a responderem   </a:t>
          </a:r>
          <a:endParaRPr lang="en-US" sz="2000" dirty="0">
            <a:solidFill>
              <a:srgbClr val="FFFFFF"/>
            </a:solidFill>
          </a:endParaRPr>
        </a:p>
      </dgm:t>
    </dgm:pt>
    <dgm:pt modelId="{F8E3C22A-2C1E-4950-971B-971E4F5F3D9A}" type="parTrans" cxnId="{8EADAD88-E774-4B88-8290-824D0E921852}">
      <dgm:prSet/>
      <dgm:spPr/>
      <dgm:t>
        <a:bodyPr rtlCol="0"/>
        <a:lstStyle/>
        <a:p>
          <a:pPr rtl="0"/>
          <a:endParaRPr lang="en-US" sz="2000"/>
        </a:p>
      </dgm:t>
    </dgm:pt>
    <dgm:pt modelId="{29B8D11C-FA1E-4078-9429-D33FFF316ED9}" type="sibTrans" cxnId="{8EADAD88-E774-4B88-8290-824D0E921852}">
      <dgm:prSet/>
      <dgm:spPr/>
      <dgm:t>
        <a:bodyPr rtlCol="0"/>
        <a:lstStyle/>
        <a:p>
          <a:pPr rtl="0"/>
          <a:endParaRPr lang="en-US" sz="2000"/>
        </a:p>
      </dgm:t>
    </dgm:pt>
    <dgm:pt modelId="{B5715EA8-A53F-4C9C-97ED-7BDA9B2741F7}">
      <dgm:prSet phldrT="[Text]" custT="1"/>
      <dgm:spPr>
        <a:solidFill>
          <a:srgbClr val="009AC9"/>
        </a:solidFill>
      </dgm:spPr>
      <dgm:t>
        <a:bodyPr rtlCol="0"/>
        <a:lstStyle/>
        <a:p>
          <a:pPr rtl="0"/>
          <a:r>
            <a:rPr lang="pt" sz="2000">
              <a:solidFill>
                <a:srgbClr val="FFFFFF"/>
              </a:solidFill>
            </a:rPr>
            <a:t>Dê um exemplo</a:t>
          </a:r>
          <a:endParaRPr lang="en-US" sz="2000" dirty="0">
            <a:solidFill>
              <a:srgbClr val="FFFFFF"/>
            </a:solidFill>
          </a:endParaRPr>
        </a:p>
      </dgm:t>
    </dgm:pt>
    <dgm:pt modelId="{7112146A-DE31-41B4-9C84-331C61935074}" type="parTrans" cxnId="{07067943-A988-47BF-8714-CE449DCD222E}">
      <dgm:prSet/>
      <dgm:spPr/>
      <dgm:t>
        <a:bodyPr rtlCol="0"/>
        <a:lstStyle/>
        <a:p>
          <a:pPr rtl="0"/>
          <a:endParaRPr lang="en-US" sz="2000"/>
        </a:p>
      </dgm:t>
    </dgm:pt>
    <dgm:pt modelId="{2139DE87-88CC-4F2C-B4F1-8A1043E3C478}" type="sibTrans" cxnId="{07067943-A988-47BF-8714-CE449DCD222E}">
      <dgm:prSet/>
      <dgm:spPr/>
      <dgm:t>
        <a:bodyPr rtlCol="0"/>
        <a:lstStyle/>
        <a:p>
          <a:pPr rtl="0"/>
          <a:endParaRPr lang="en-US" sz="2000"/>
        </a:p>
      </dgm:t>
    </dgm:pt>
    <dgm:pt modelId="{71D55ED0-F759-4F13-ABC3-D73A135BCCF0}">
      <dgm:prSet phldrT="[Text]" custT="1"/>
      <dgm:spPr>
        <a:solidFill>
          <a:srgbClr val="009AC9"/>
        </a:solidFill>
      </dgm:spPr>
      <dgm:t>
        <a:bodyPr rtlCol="0"/>
        <a:lstStyle/>
        <a:p>
          <a:pPr rtl="0"/>
          <a:r>
            <a:rPr lang="pt" sz="2000">
              <a:solidFill>
                <a:srgbClr val="FFFFFF"/>
              </a:solidFill>
            </a:rPr>
            <a:t>Responda à pergunta você mesmo</a:t>
          </a:r>
          <a:endParaRPr lang="en-US" sz="2000" dirty="0">
            <a:solidFill>
              <a:srgbClr val="FFFFFF"/>
            </a:solidFill>
          </a:endParaRPr>
        </a:p>
      </dgm:t>
    </dgm:pt>
    <dgm:pt modelId="{3AD7938E-789C-48AE-9076-E88613FE72F6}" type="parTrans" cxnId="{574552BD-FB79-4290-99EC-D2834FC86CB0}">
      <dgm:prSet/>
      <dgm:spPr/>
      <dgm:t>
        <a:bodyPr rtlCol="0"/>
        <a:lstStyle/>
        <a:p>
          <a:pPr rtl="0"/>
          <a:endParaRPr lang="en-US" sz="2000"/>
        </a:p>
      </dgm:t>
    </dgm:pt>
    <dgm:pt modelId="{2C947446-F0D1-4C36-A373-875F2F93DAE9}" type="sibTrans" cxnId="{574552BD-FB79-4290-99EC-D2834FC86CB0}">
      <dgm:prSet/>
      <dgm:spPr/>
      <dgm:t>
        <a:bodyPr rtlCol="0"/>
        <a:lstStyle/>
        <a:p>
          <a:pPr rtl="0"/>
          <a:endParaRPr lang="en-US" sz="2000"/>
        </a:p>
      </dgm:t>
    </dgm:pt>
    <dgm:pt modelId="{4169E350-B564-45E9-8434-D467614F1D2E}" type="pres">
      <dgm:prSet presAssocID="{A6FE9556-6E70-4D50-BEEB-9717A9B596BD}" presName="Name0" presStyleCnt="0">
        <dgm:presLayoutVars>
          <dgm:chMax val="7"/>
          <dgm:chPref val="7"/>
          <dgm:dir/>
        </dgm:presLayoutVars>
      </dgm:prSet>
      <dgm:spPr/>
    </dgm:pt>
    <dgm:pt modelId="{34B9B219-01D9-4E8A-B89E-8D1643771049}" type="pres">
      <dgm:prSet presAssocID="{A6FE9556-6E70-4D50-BEEB-9717A9B596BD}" presName="Name1" presStyleCnt="0"/>
      <dgm:spPr/>
    </dgm:pt>
    <dgm:pt modelId="{3AB7BA05-7CCC-42EE-9BAD-A344BE4B0AC7}" type="pres">
      <dgm:prSet presAssocID="{A6FE9556-6E70-4D50-BEEB-9717A9B596BD}" presName="cycle" presStyleCnt="0"/>
      <dgm:spPr/>
    </dgm:pt>
    <dgm:pt modelId="{317594E0-0377-4F7F-9F34-6A2AF341A5B4}" type="pres">
      <dgm:prSet presAssocID="{A6FE9556-6E70-4D50-BEEB-9717A9B596BD}" presName="srcNode" presStyleLbl="node1" presStyleIdx="0" presStyleCnt="6"/>
      <dgm:spPr/>
    </dgm:pt>
    <dgm:pt modelId="{C81DD3E9-4AD0-4031-BBE5-4B7F41497DBA}" type="pres">
      <dgm:prSet presAssocID="{A6FE9556-6E70-4D50-BEEB-9717A9B596BD}" presName="conn" presStyleLbl="parChTrans1D2" presStyleIdx="0" presStyleCnt="1"/>
      <dgm:spPr/>
    </dgm:pt>
    <dgm:pt modelId="{BD1F6CBE-D19F-44EE-8511-C52E01779C6D}" type="pres">
      <dgm:prSet presAssocID="{A6FE9556-6E70-4D50-BEEB-9717A9B596BD}" presName="extraNode" presStyleLbl="node1" presStyleIdx="0" presStyleCnt="6"/>
      <dgm:spPr/>
    </dgm:pt>
    <dgm:pt modelId="{E61F7D52-AA05-447C-9245-09C3D20DA796}" type="pres">
      <dgm:prSet presAssocID="{A6FE9556-6E70-4D50-BEEB-9717A9B596BD}" presName="dstNode" presStyleLbl="node1" presStyleIdx="0" presStyleCnt="6"/>
      <dgm:spPr/>
    </dgm:pt>
    <dgm:pt modelId="{7EF7DD5E-9635-4D20-BF6E-9EC901F0AF40}" type="pres">
      <dgm:prSet presAssocID="{2F86CD01-108C-4353-83CD-09D900A46AB9}" presName="text_1" presStyleLbl="node1" presStyleIdx="0" presStyleCnt="6">
        <dgm:presLayoutVars>
          <dgm:bulletEnabled val="1"/>
        </dgm:presLayoutVars>
      </dgm:prSet>
      <dgm:spPr/>
    </dgm:pt>
    <dgm:pt modelId="{21E095B0-D5BE-4848-ADBB-F02668B80E3B}" type="pres">
      <dgm:prSet presAssocID="{2F86CD01-108C-4353-83CD-09D900A46AB9}" presName="accent_1" presStyleCnt="0"/>
      <dgm:spPr/>
    </dgm:pt>
    <dgm:pt modelId="{FDB4870F-0F8E-470D-8C49-E50251B1964C}" type="pres">
      <dgm:prSet presAssocID="{2F86CD01-108C-4353-83CD-09D900A46AB9}" presName="accentRepeatNode" presStyleLbl="solidFgAcc1" presStyleIdx="0" presStyleCnt="6"/>
      <dgm:spPr/>
    </dgm:pt>
    <dgm:pt modelId="{A21A984A-7316-45DF-8934-230974D76A55}" type="pres">
      <dgm:prSet presAssocID="{85163D4B-39EB-4F65-9C1D-6ABEA4DBDA34}" presName="text_2" presStyleLbl="node1" presStyleIdx="1" presStyleCnt="6">
        <dgm:presLayoutVars>
          <dgm:bulletEnabled val="1"/>
        </dgm:presLayoutVars>
      </dgm:prSet>
      <dgm:spPr/>
    </dgm:pt>
    <dgm:pt modelId="{7BD6BCBB-0CD1-4B47-A55D-CF62C96B8180}" type="pres">
      <dgm:prSet presAssocID="{85163D4B-39EB-4F65-9C1D-6ABEA4DBDA34}" presName="accent_2" presStyleCnt="0"/>
      <dgm:spPr/>
    </dgm:pt>
    <dgm:pt modelId="{B47007AE-9A72-4653-B836-094FC0F5C25D}" type="pres">
      <dgm:prSet presAssocID="{85163D4B-39EB-4F65-9C1D-6ABEA4DBDA34}" presName="accentRepeatNode" presStyleLbl="solidFgAcc1" presStyleIdx="1" presStyleCnt="6"/>
      <dgm:spPr/>
    </dgm:pt>
    <dgm:pt modelId="{BC7CB4AD-FA38-4445-8852-3C6E63626AC7}" type="pres">
      <dgm:prSet presAssocID="{9A74ED0F-F027-4C0F-8C68-7A2CE1BBA90E}" presName="text_3" presStyleLbl="node1" presStyleIdx="2" presStyleCnt="6">
        <dgm:presLayoutVars>
          <dgm:bulletEnabled val="1"/>
        </dgm:presLayoutVars>
      </dgm:prSet>
      <dgm:spPr/>
    </dgm:pt>
    <dgm:pt modelId="{F4D724A9-CF09-4FAE-B10C-F332135BF13F}" type="pres">
      <dgm:prSet presAssocID="{9A74ED0F-F027-4C0F-8C68-7A2CE1BBA90E}" presName="accent_3" presStyleCnt="0"/>
      <dgm:spPr/>
    </dgm:pt>
    <dgm:pt modelId="{8B6DEBC0-832C-4F28-B14E-45BFEC80D2BC}" type="pres">
      <dgm:prSet presAssocID="{9A74ED0F-F027-4C0F-8C68-7A2CE1BBA90E}" presName="accentRepeatNode" presStyleLbl="solidFgAcc1" presStyleIdx="2" presStyleCnt="6"/>
      <dgm:spPr/>
    </dgm:pt>
    <dgm:pt modelId="{DAF559F3-CDEA-4662-94A6-918CD2E58E6B}" type="pres">
      <dgm:prSet presAssocID="{A37A0AC4-6D6C-4819-98CE-49CF1F4844AD}" presName="text_4" presStyleLbl="node1" presStyleIdx="3" presStyleCnt="6">
        <dgm:presLayoutVars>
          <dgm:bulletEnabled val="1"/>
        </dgm:presLayoutVars>
      </dgm:prSet>
      <dgm:spPr/>
    </dgm:pt>
    <dgm:pt modelId="{7C32AEE2-F143-483A-8BD0-A83CDF033146}" type="pres">
      <dgm:prSet presAssocID="{A37A0AC4-6D6C-4819-98CE-49CF1F4844AD}" presName="accent_4" presStyleCnt="0"/>
      <dgm:spPr/>
    </dgm:pt>
    <dgm:pt modelId="{07CEB03F-5CCD-419E-A320-25AA927D5E2E}" type="pres">
      <dgm:prSet presAssocID="{A37A0AC4-6D6C-4819-98CE-49CF1F4844AD}" presName="accentRepeatNode" presStyleLbl="solidFgAcc1" presStyleIdx="3" presStyleCnt="6"/>
      <dgm:spPr/>
    </dgm:pt>
    <dgm:pt modelId="{71B1E669-BAA1-48C9-A0AE-6D4D05C213D9}" type="pres">
      <dgm:prSet presAssocID="{B5715EA8-A53F-4C9C-97ED-7BDA9B2741F7}" presName="text_5" presStyleLbl="node1" presStyleIdx="4" presStyleCnt="6">
        <dgm:presLayoutVars>
          <dgm:bulletEnabled val="1"/>
        </dgm:presLayoutVars>
      </dgm:prSet>
      <dgm:spPr/>
    </dgm:pt>
    <dgm:pt modelId="{9ED26776-FD79-4D80-AB84-9C0E9D11F241}" type="pres">
      <dgm:prSet presAssocID="{B5715EA8-A53F-4C9C-97ED-7BDA9B2741F7}" presName="accent_5" presStyleCnt="0"/>
      <dgm:spPr/>
    </dgm:pt>
    <dgm:pt modelId="{830A177C-F982-4563-AC3E-33470B579535}" type="pres">
      <dgm:prSet presAssocID="{B5715EA8-A53F-4C9C-97ED-7BDA9B2741F7}" presName="accentRepeatNode" presStyleLbl="solidFgAcc1" presStyleIdx="4" presStyleCnt="6"/>
      <dgm:spPr/>
    </dgm:pt>
    <dgm:pt modelId="{0870BADE-0929-4B98-8EF6-98750E0EB4F3}" type="pres">
      <dgm:prSet presAssocID="{71D55ED0-F759-4F13-ABC3-D73A135BCCF0}" presName="text_6" presStyleLbl="node1" presStyleIdx="5" presStyleCnt="6">
        <dgm:presLayoutVars>
          <dgm:bulletEnabled val="1"/>
        </dgm:presLayoutVars>
      </dgm:prSet>
      <dgm:spPr/>
    </dgm:pt>
    <dgm:pt modelId="{294A688A-C679-461C-9076-767AE909B8AA}" type="pres">
      <dgm:prSet presAssocID="{71D55ED0-F759-4F13-ABC3-D73A135BCCF0}" presName="accent_6" presStyleCnt="0"/>
      <dgm:spPr/>
    </dgm:pt>
    <dgm:pt modelId="{AE0484EE-E7D2-455C-93C8-20B3BCAB4553}" type="pres">
      <dgm:prSet presAssocID="{71D55ED0-F759-4F13-ABC3-D73A135BCCF0}" presName="accentRepeatNode" presStyleLbl="solidFgAcc1" presStyleIdx="5" presStyleCnt="6"/>
      <dgm:spPr/>
    </dgm:pt>
  </dgm:ptLst>
  <dgm:cxnLst>
    <dgm:cxn modelId="{46453A43-59A0-48B8-86E6-A238ABF8FE92}" srcId="{A6FE9556-6E70-4D50-BEEB-9717A9B596BD}" destId="{2F86CD01-108C-4353-83CD-09D900A46AB9}" srcOrd="0" destOrd="0" parTransId="{0950A75F-E4F6-4572-8937-C3A97A7527F4}" sibTransId="{8EAC3DD9-7680-4D39-ABAA-BDD23C0D5C55}"/>
    <dgm:cxn modelId="{07067943-A988-47BF-8714-CE449DCD222E}" srcId="{A6FE9556-6E70-4D50-BEEB-9717A9B596BD}" destId="{B5715EA8-A53F-4C9C-97ED-7BDA9B2741F7}" srcOrd="4" destOrd="0" parTransId="{7112146A-DE31-41B4-9C84-331C61935074}" sibTransId="{2139DE87-88CC-4F2C-B4F1-8A1043E3C478}"/>
    <dgm:cxn modelId="{18E8964B-D715-49A2-B612-64C6EB9555A6}" type="presOf" srcId="{A37A0AC4-6D6C-4819-98CE-49CF1F4844AD}" destId="{DAF559F3-CDEA-4662-94A6-918CD2E58E6B}" srcOrd="0" destOrd="0" presId="urn:microsoft.com/office/officeart/2008/layout/VerticalCurvedList"/>
    <dgm:cxn modelId="{067B7A4F-D666-4628-80D0-64D922F685EB}" srcId="{A6FE9556-6E70-4D50-BEEB-9717A9B596BD}" destId="{85163D4B-39EB-4F65-9C1D-6ABEA4DBDA34}" srcOrd="1" destOrd="0" parTransId="{813A415E-906B-4751-BC85-2ECD38C6E8D0}" sibTransId="{13B81174-9FC4-4B14-8B4E-A67EA2B7A384}"/>
    <dgm:cxn modelId="{B8F98482-0A06-4F28-BF1F-19B59F821B3A}" type="presOf" srcId="{85163D4B-39EB-4F65-9C1D-6ABEA4DBDA34}" destId="{A21A984A-7316-45DF-8934-230974D76A55}" srcOrd="0" destOrd="0" presId="urn:microsoft.com/office/officeart/2008/layout/VerticalCurvedList"/>
    <dgm:cxn modelId="{8EADAD88-E774-4B88-8290-824D0E921852}" srcId="{A6FE9556-6E70-4D50-BEEB-9717A9B596BD}" destId="{A37A0AC4-6D6C-4819-98CE-49CF1F4844AD}" srcOrd="3" destOrd="0" parTransId="{F8E3C22A-2C1E-4950-971B-971E4F5F3D9A}" sibTransId="{29B8D11C-FA1E-4078-9429-D33FFF316ED9}"/>
    <dgm:cxn modelId="{61B0B48E-4A4E-46A7-ACAC-A2D164EBF301}" type="presOf" srcId="{9A74ED0F-F027-4C0F-8C68-7A2CE1BBA90E}" destId="{BC7CB4AD-FA38-4445-8852-3C6E63626AC7}" srcOrd="0" destOrd="0" presId="urn:microsoft.com/office/officeart/2008/layout/VerticalCurvedList"/>
    <dgm:cxn modelId="{40C14BA0-00F1-411F-AB73-EBDBAABA3B36}" srcId="{A6FE9556-6E70-4D50-BEEB-9717A9B596BD}" destId="{9A74ED0F-F027-4C0F-8C68-7A2CE1BBA90E}" srcOrd="2" destOrd="0" parTransId="{28CD9764-9C3A-434C-9936-839816CE7CF6}" sibTransId="{C71AD055-6C5B-4E3F-9F5D-7F3B9673DD65}"/>
    <dgm:cxn modelId="{C3898BA8-F0C1-40B0-9A78-741624000D08}" type="presOf" srcId="{2F86CD01-108C-4353-83CD-09D900A46AB9}" destId="{7EF7DD5E-9635-4D20-BF6E-9EC901F0AF40}" srcOrd="0" destOrd="0" presId="urn:microsoft.com/office/officeart/2008/layout/VerticalCurvedList"/>
    <dgm:cxn modelId="{D380B4B6-8A51-41B0-83F5-A81A4BB812B7}" type="presOf" srcId="{71D55ED0-F759-4F13-ABC3-D73A135BCCF0}" destId="{0870BADE-0929-4B98-8EF6-98750E0EB4F3}" srcOrd="0" destOrd="0" presId="urn:microsoft.com/office/officeart/2008/layout/VerticalCurvedList"/>
    <dgm:cxn modelId="{574552BD-FB79-4290-99EC-D2834FC86CB0}" srcId="{A6FE9556-6E70-4D50-BEEB-9717A9B596BD}" destId="{71D55ED0-F759-4F13-ABC3-D73A135BCCF0}" srcOrd="5" destOrd="0" parTransId="{3AD7938E-789C-48AE-9076-E88613FE72F6}" sibTransId="{2C947446-F0D1-4C36-A373-875F2F93DAE9}"/>
    <dgm:cxn modelId="{CA7E07C0-F5BD-4111-BD67-FA9CBACE98D9}" type="presOf" srcId="{B5715EA8-A53F-4C9C-97ED-7BDA9B2741F7}" destId="{71B1E669-BAA1-48C9-A0AE-6D4D05C213D9}" srcOrd="0" destOrd="0" presId="urn:microsoft.com/office/officeart/2008/layout/VerticalCurvedList"/>
    <dgm:cxn modelId="{A628FAC6-6F06-4117-ADDC-9F02EA1FDC7B}" type="presOf" srcId="{A6FE9556-6E70-4D50-BEEB-9717A9B596BD}" destId="{4169E350-B564-45E9-8434-D467614F1D2E}" srcOrd="0" destOrd="0" presId="urn:microsoft.com/office/officeart/2008/layout/VerticalCurvedList"/>
    <dgm:cxn modelId="{147481F1-AC22-4095-914D-EDD6681FA738}" type="presOf" srcId="{8EAC3DD9-7680-4D39-ABAA-BDD23C0D5C55}" destId="{C81DD3E9-4AD0-4031-BBE5-4B7F41497DBA}" srcOrd="0" destOrd="0" presId="urn:microsoft.com/office/officeart/2008/layout/VerticalCurvedList"/>
    <dgm:cxn modelId="{2C855C64-4CA3-4FCE-A04A-311C9B85284C}" type="presParOf" srcId="{4169E350-B564-45E9-8434-D467614F1D2E}" destId="{34B9B219-01D9-4E8A-B89E-8D1643771049}" srcOrd="0" destOrd="0" presId="urn:microsoft.com/office/officeart/2008/layout/VerticalCurvedList"/>
    <dgm:cxn modelId="{872EE2A8-DC8F-45C5-B6EC-2DFB15BFAFC9}" type="presParOf" srcId="{34B9B219-01D9-4E8A-B89E-8D1643771049}" destId="{3AB7BA05-7CCC-42EE-9BAD-A344BE4B0AC7}" srcOrd="0" destOrd="0" presId="urn:microsoft.com/office/officeart/2008/layout/VerticalCurvedList"/>
    <dgm:cxn modelId="{B84500D7-14B1-4E22-9092-B72519A2F9DB}" type="presParOf" srcId="{3AB7BA05-7CCC-42EE-9BAD-A344BE4B0AC7}" destId="{317594E0-0377-4F7F-9F34-6A2AF341A5B4}" srcOrd="0" destOrd="0" presId="urn:microsoft.com/office/officeart/2008/layout/VerticalCurvedList"/>
    <dgm:cxn modelId="{456B3494-1803-4228-86D9-F16B4B71DC64}" type="presParOf" srcId="{3AB7BA05-7CCC-42EE-9BAD-A344BE4B0AC7}" destId="{C81DD3E9-4AD0-4031-BBE5-4B7F41497DBA}" srcOrd="1" destOrd="0" presId="urn:microsoft.com/office/officeart/2008/layout/VerticalCurvedList"/>
    <dgm:cxn modelId="{BB409BAC-03B7-4B83-8E71-E8B11A154119}" type="presParOf" srcId="{3AB7BA05-7CCC-42EE-9BAD-A344BE4B0AC7}" destId="{BD1F6CBE-D19F-44EE-8511-C52E01779C6D}" srcOrd="2" destOrd="0" presId="urn:microsoft.com/office/officeart/2008/layout/VerticalCurvedList"/>
    <dgm:cxn modelId="{6D2DD05A-D393-4347-B68C-26C8859A1B73}" type="presParOf" srcId="{3AB7BA05-7CCC-42EE-9BAD-A344BE4B0AC7}" destId="{E61F7D52-AA05-447C-9245-09C3D20DA796}" srcOrd="3" destOrd="0" presId="urn:microsoft.com/office/officeart/2008/layout/VerticalCurvedList"/>
    <dgm:cxn modelId="{526C4FC9-439D-40EE-8D33-DD51D2CFCF59}" type="presParOf" srcId="{34B9B219-01D9-4E8A-B89E-8D1643771049}" destId="{7EF7DD5E-9635-4D20-BF6E-9EC901F0AF40}" srcOrd="1" destOrd="0" presId="urn:microsoft.com/office/officeart/2008/layout/VerticalCurvedList"/>
    <dgm:cxn modelId="{80DEC803-F481-4545-AB76-0C74522D1F87}" type="presParOf" srcId="{34B9B219-01D9-4E8A-B89E-8D1643771049}" destId="{21E095B0-D5BE-4848-ADBB-F02668B80E3B}" srcOrd="2" destOrd="0" presId="urn:microsoft.com/office/officeart/2008/layout/VerticalCurvedList"/>
    <dgm:cxn modelId="{569DD8A4-A349-4053-9258-A284359CBE2F}" type="presParOf" srcId="{21E095B0-D5BE-4848-ADBB-F02668B80E3B}" destId="{FDB4870F-0F8E-470D-8C49-E50251B1964C}" srcOrd="0" destOrd="0" presId="urn:microsoft.com/office/officeart/2008/layout/VerticalCurvedList"/>
    <dgm:cxn modelId="{B75C1A96-6C71-4DF2-AACA-53992E9FC9D6}" type="presParOf" srcId="{34B9B219-01D9-4E8A-B89E-8D1643771049}" destId="{A21A984A-7316-45DF-8934-230974D76A55}" srcOrd="3" destOrd="0" presId="urn:microsoft.com/office/officeart/2008/layout/VerticalCurvedList"/>
    <dgm:cxn modelId="{1BE91409-BDB1-4BD2-B982-3392923B0FB3}" type="presParOf" srcId="{34B9B219-01D9-4E8A-B89E-8D1643771049}" destId="{7BD6BCBB-0CD1-4B47-A55D-CF62C96B8180}" srcOrd="4" destOrd="0" presId="urn:microsoft.com/office/officeart/2008/layout/VerticalCurvedList"/>
    <dgm:cxn modelId="{87E38CAE-7D98-48C6-9BB9-63CB8C635463}" type="presParOf" srcId="{7BD6BCBB-0CD1-4B47-A55D-CF62C96B8180}" destId="{B47007AE-9A72-4653-B836-094FC0F5C25D}" srcOrd="0" destOrd="0" presId="urn:microsoft.com/office/officeart/2008/layout/VerticalCurvedList"/>
    <dgm:cxn modelId="{EEF786D7-D0BD-45C6-BB25-AD309DB585B7}" type="presParOf" srcId="{34B9B219-01D9-4E8A-B89E-8D1643771049}" destId="{BC7CB4AD-FA38-4445-8852-3C6E63626AC7}" srcOrd="5" destOrd="0" presId="urn:microsoft.com/office/officeart/2008/layout/VerticalCurvedList"/>
    <dgm:cxn modelId="{78047C44-D003-49A2-AA84-9B2DB64ED14E}" type="presParOf" srcId="{34B9B219-01D9-4E8A-B89E-8D1643771049}" destId="{F4D724A9-CF09-4FAE-B10C-F332135BF13F}" srcOrd="6" destOrd="0" presId="urn:microsoft.com/office/officeart/2008/layout/VerticalCurvedList"/>
    <dgm:cxn modelId="{EFA5ACCE-2C71-4232-98B8-A69C63300B39}" type="presParOf" srcId="{F4D724A9-CF09-4FAE-B10C-F332135BF13F}" destId="{8B6DEBC0-832C-4F28-B14E-45BFEC80D2BC}" srcOrd="0" destOrd="0" presId="urn:microsoft.com/office/officeart/2008/layout/VerticalCurvedList"/>
    <dgm:cxn modelId="{5F801536-8DAD-43B9-9131-EA8DEA48F39B}" type="presParOf" srcId="{34B9B219-01D9-4E8A-B89E-8D1643771049}" destId="{DAF559F3-CDEA-4662-94A6-918CD2E58E6B}" srcOrd="7" destOrd="0" presId="urn:microsoft.com/office/officeart/2008/layout/VerticalCurvedList"/>
    <dgm:cxn modelId="{5F1BB330-6F68-445C-AAC4-0D5337EBF457}" type="presParOf" srcId="{34B9B219-01D9-4E8A-B89E-8D1643771049}" destId="{7C32AEE2-F143-483A-8BD0-A83CDF033146}" srcOrd="8" destOrd="0" presId="urn:microsoft.com/office/officeart/2008/layout/VerticalCurvedList"/>
    <dgm:cxn modelId="{57F2DB28-95D1-4AC5-8C80-3F931606CEFC}" type="presParOf" srcId="{7C32AEE2-F143-483A-8BD0-A83CDF033146}" destId="{07CEB03F-5CCD-419E-A320-25AA927D5E2E}" srcOrd="0" destOrd="0" presId="urn:microsoft.com/office/officeart/2008/layout/VerticalCurvedList"/>
    <dgm:cxn modelId="{5B29B1D0-2F24-4E66-8477-99E35B9C1F00}" type="presParOf" srcId="{34B9B219-01D9-4E8A-B89E-8D1643771049}" destId="{71B1E669-BAA1-48C9-A0AE-6D4D05C213D9}" srcOrd="9" destOrd="0" presId="urn:microsoft.com/office/officeart/2008/layout/VerticalCurvedList"/>
    <dgm:cxn modelId="{A1A6D5F9-AE93-45AF-A321-1E4385512C2D}" type="presParOf" srcId="{34B9B219-01D9-4E8A-B89E-8D1643771049}" destId="{9ED26776-FD79-4D80-AB84-9C0E9D11F241}" srcOrd="10" destOrd="0" presId="urn:microsoft.com/office/officeart/2008/layout/VerticalCurvedList"/>
    <dgm:cxn modelId="{EEB46C33-4CEE-4495-9A9F-02913330DC83}" type="presParOf" srcId="{9ED26776-FD79-4D80-AB84-9C0E9D11F241}" destId="{830A177C-F982-4563-AC3E-33470B579535}" srcOrd="0" destOrd="0" presId="urn:microsoft.com/office/officeart/2008/layout/VerticalCurvedList"/>
    <dgm:cxn modelId="{C6B3FAF4-A4BD-45DD-8080-CF8E6E6AC32A}" type="presParOf" srcId="{34B9B219-01D9-4E8A-B89E-8D1643771049}" destId="{0870BADE-0929-4B98-8EF6-98750E0EB4F3}" srcOrd="11" destOrd="0" presId="urn:microsoft.com/office/officeart/2008/layout/VerticalCurvedList"/>
    <dgm:cxn modelId="{0ACF9A00-18F3-4B34-ABD8-FAC351FB9AF2}" type="presParOf" srcId="{34B9B219-01D9-4E8A-B89E-8D1643771049}" destId="{294A688A-C679-461C-9076-767AE909B8AA}" srcOrd="12" destOrd="0" presId="urn:microsoft.com/office/officeart/2008/layout/VerticalCurvedList"/>
    <dgm:cxn modelId="{1E0C2D9B-B7D4-4901-962B-AFAD57749977}" type="presParOf" srcId="{294A688A-C679-461C-9076-767AE909B8AA}" destId="{AE0484EE-E7D2-455C-93C8-20B3BCAB45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E677-C1CE-4C0E-AD2C-C3492999947A}">
      <dsp:nvSpPr>
        <dsp:cNvPr id="0" name=""/>
        <dsp:cNvSpPr/>
      </dsp:nvSpPr>
      <dsp:spPr>
        <a:xfrm>
          <a:off x="0" y="0"/>
          <a:ext cx="10286998" cy="1219200"/>
        </a:xfrm>
        <a:prstGeom prst="rect">
          <a:avLst/>
        </a:prstGeom>
        <a:solidFill>
          <a:srgbClr val="009A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>
              <a:solidFill>
                <a:srgbClr val="FFFFFF"/>
              </a:solidFill>
            </a:rPr>
            <a:t>Conhecer o seu público ajuda-o </a:t>
          </a:r>
          <a:r>
            <a:rPr lang="pt" sz="2000" kern="1200">
              <a:solidFill>
                <a:schemeClr val="bg1"/>
              </a:solidFill>
            </a:rPr>
            <a:t>a… </a:t>
          </a:r>
        </a:p>
      </dsp:txBody>
      <dsp:txXfrm>
        <a:off x="0" y="0"/>
        <a:ext cx="10286998" cy="1219200"/>
      </dsp:txXfrm>
    </dsp:sp>
    <dsp:sp modelId="{D7BBD076-3A11-482D-B94D-2496BFEBA340}">
      <dsp:nvSpPr>
        <dsp:cNvPr id="0" name=""/>
        <dsp:cNvSpPr/>
      </dsp:nvSpPr>
      <dsp:spPr>
        <a:xfrm>
          <a:off x="5022" y="1219200"/>
          <a:ext cx="3425651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Conceber e adaptar a sua ação de </a:t>
          </a:r>
          <a:r>
            <a:rPr lang="pt" sz="2000" kern="1200" dirty="0"/>
            <a:t>formação</a:t>
          </a:r>
          <a:endParaRPr lang="en-US" sz="2000" kern="1200" dirty="0"/>
        </a:p>
      </dsp:txBody>
      <dsp:txXfrm>
        <a:off x="5022" y="1219200"/>
        <a:ext cx="3425651" cy="2560320"/>
      </dsp:txXfrm>
    </dsp:sp>
    <dsp:sp modelId="{DA5C794C-65EB-4C3E-B7D4-F64268DC24FE}">
      <dsp:nvSpPr>
        <dsp:cNvPr id="0" name=""/>
        <dsp:cNvSpPr/>
      </dsp:nvSpPr>
      <dsp:spPr>
        <a:xfrm>
          <a:off x="3430673" y="1219200"/>
          <a:ext cx="3425651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Escolher os </a:t>
          </a:r>
          <a:r>
            <a:rPr lang="pt" sz="2000" kern="1200" dirty="0"/>
            <a:t>participantes certos para a formação</a:t>
          </a:r>
        </a:p>
      </dsp:txBody>
      <dsp:txXfrm>
        <a:off x="3430673" y="1219200"/>
        <a:ext cx="3425651" cy="2560320"/>
      </dsp:txXfrm>
    </dsp:sp>
    <dsp:sp modelId="{A7CF7055-36FC-4703-8748-7CECE08157EE}">
      <dsp:nvSpPr>
        <dsp:cNvPr id="0" name=""/>
        <dsp:cNvSpPr/>
      </dsp:nvSpPr>
      <dsp:spPr>
        <a:xfrm>
          <a:off x="6856325" y="1219200"/>
          <a:ext cx="3425651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Omitir conteúdo </a:t>
          </a:r>
          <a:r>
            <a:rPr lang="pt" sz="2000" kern="1200"/>
            <a:t>desnecessário</a:t>
          </a:r>
        </a:p>
      </dsp:txBody>
      <dsp:txXfrm>
        <a:off x="6856325" y="1219200"/>
        <a:ext cx="3425651" cy="2560320"/>
      </dsp:txXfrm>
    </dsp:sp>
    <dsp:sp modelId="{BF2BD952-B88F-4959-A907-2587D54F14D2}">
      <dsp:nvSpPr>
        <dsp:cNvPr id="0" name=""/>
        <dsp:cNvSpPr/>
      </dsp:nvSpPr>
      <dsp:spPr>
        <a:xfrm>
          <a:off x="0" y="3779520"/>
          <a:ext cx="10286998" cy="284480"/>
        </a:xfrm>
        <a:prstGeom prst="rect">
          <a:avLst/>
        </a:prstGeom>
        <a:solidFill>
          <a:srgbClr val="009A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DD3E9-4AD0-4031-BBE5-4B7F41497DBA}">
      <dsp:nvSpPr>
        <dsp:cNvPr id="0" name=""/>
        <dsp:cNvSpPr/>
      </dsp:nvSpPr>
      <dsp:spPr>
        <a:xfrm>
          <a:off x="-5111603" y="-783046"/>
          <a:ext cx="6087292" cy="6087292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7DD5E-9635-4D20-BF6E-9EC901F0AF40}">
      <dsp:nvSpPr>
        <dsp:cNvPr id="0" name=""/>
        <dsp:cNvSpPr/>
      </dsp:nvSpPr>
      <dsp:spPr>
        <a:xfrm>
          <a:off x="363941" y="238086"/>
          <a:ext cx="5974450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>
              <a:solidFill>
                <a:srgbClr val="FFFFFF"/>
              </a:solidFill>
            </a:rPr>
            <a:t>Mantenha um silêncio deliberado 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363941" y="238086"/>
        <a:ext cx="5974450" cy="475991"/>
      </dsp:txXfrm>
    </dsp:sp>
    <dsp:sp modelId="{FDB4870F-0F8E-470D-8C49-E50251B1964C}">
      <dsp:nvSpPr>
        <dsp:cNvPr id="0" name=""/>
        <dsp:cNvSpPr/>
      </dsp:nvSpPr>
      <dsp:spPr>
        <a:xfrm>
          <a:off x="66446" y="178587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984A-7316-45DF-8934-230974D76A55}">
      <dsp:nvSpPr>
        <dsp:cNvPr id="0" name=""/>
        <dsp:cNvSpPr/>
      </dsp:nvSpPr>
      <dsp:spPr>
        <a:xfrm>
          <a:off x="755477" y="951983"/>
          <a:ext cx="5582914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>
              <a:solidFill>
                <a:srgbClr val="FFFFFF"/>
              </a:solidFill>
            </a:rPr>
            <a:t>Repita ou reformule a pergunta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755477" y="951983"/>
        <a:ext cx="5582914" cy="475991"/>
      </dsp:txXfrm>
    </dsp:sp>
    <dsp:sp modelId="{B47007AE-9A72-4653-B836-094FC0F5C25D}">
      <dsp:nvSpPr>
        <dsp:cNvPr id="0" name=""/>
        <dsp:cNvSpPr/>
      </dsp:nvSpPr>
      <dsp:spPr>
        <a:xfrm>
          <a:off x="457982" y="892484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CB4AD-FA38-4445-8852-3C6E63626AC7}">
      <dsp:nvSpPr>
        <dsp:cNvPr id="0" name=""/>
        <dsp:cNvSpPr/>
      </dsp:nvSpPr>
      <dsp:spPr>
        <a:xfrm>
          <a:off x="934517" y="1665881"/>
          <a:ext cx="5403875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 dirty="0">
              <a:solidFill>
                <a:srgbClr val="FFFFFF"/>
              </a:solidFill>
            </a:rPr>
            <a:t>Use linguagem corporal/contato visual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934517" y="1665881"/>
        <a:ext cx="5403875" cy="475991"/>
      </dsp:txXfrm>
    </dsp:sp>
    <dsp:sp modelId="{8B6DEBC0-832C-4F28-B14E-45BFEC80D2BC}">
      <dsp:nvSpPr>
        <dsp:cNvPr id="0" name=""/>
        <dsp:cNvSpPr/>
      </dsp:nvSpPr>
      <dsp:spPr>
        <a:xfrm>
          <a:off x="637022" y="1606382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559F3-CDEA-4662-94A6-918CD2E58E6B}">
      <dsp:nvSpPr>
        <dsp:cNvPr id="0" name=""/>
        <dsp:cNvSpPr/>
      </dsp:nvSpPr>
      <dsp:spPr>
        <a:xfrm>
          <a:off x="934517" y="2379326"/>
          <a:ext cx="5403875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>
              <a:solidFill>
                <a:srgbClr val="FFFFFF"/>
              </a:solidFill>
            </a:rPr>
            <a:t>Incentive os participantes a responderem   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934517" y="2379326"/>
        <a:ext cx="5403875" cy="475991"/>
      </dsp:txXfrm>
    </dsp:sp>
    <dsp:sp modelId="{07CEB03F-5CCD-419E-A320-25AA927D5E2E}">
      <dsp:nvSpPr>
        <dsp:cNvPr id="0" name=""/>
        <dsp:cNvSpPr/>
      </dsp:nvSpPr>
      <dsp:spPr>
        <a:xfrm>
          <a:off x="637022" y="2319827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1E669-BAA1-48C9-A0AE-6D4D05C213D9}">
      <dsp:nvSpPr>
        <dsp:cNvPr id="0" name=""/>
        <dsp:cNvSpPr/>
      </dsp:nvSpPr>
      <dsp:spPr>
        <a:xfrm>
          <a:off x="755477" y="3093224"/>
          <a:ext cx="5582914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>
              <a:solidFill>
                <a:srgbClr val="FFFFFF"/>
              </a:solidFill>
            </a:rPr>
            <a:t>Dê um exemplo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755477" y="3093224"/>
        <a:ext cx="5582914" cy="475991"/>
      </dsp:txXfrm>
    </dsp:sp>
    <dsp:sp modelId="{830A177C-F982-4563-AC3E-33470B579535}">
      <dsp:nvSpPr>
        <dsp:cNvPr id="0" name=""/>
        <dsp:cNvSpPr/>
      </dsp:nvSpPr>
      <dsp:spPr>
        <a:xfrm>
          <a:off x="457982" y="3033725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0BADE-0929-4B98-8EF6-98750E0EB4F3}">
      <dsp:nvSpPr>
        <dsp:cNvPr id="0" name=""/>
        <dsp:cNvSpPr/>
      </dsp:nvSpPr>
      <dsp:spPr>
        <a:xfrm>
          <a:off x="363941" y="3807121"/>
          <a:ext cx="5974450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>
              <a:solidFill>
                <a:srgbClr val="FFFFFF"/>
              </a:solidFill>
            </a:rPr>
            <a:t>Responda à pergunta você mesmo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363941" y="3807121"/>
        <a:ext cx="5974450" cy="475991"/>
      </dsp:txXfrm>
    </dsp:sp>
    <dsp:sp modelId="{AE0484EE-E7D2-455C-93C8-20B3BCAB4553}">
      <dsp:nvSpPr>
        <dsp:cNvPr id="0" name=""/>
        <dsp:cNvSpPr/>
      </dsp:nvSpPr>
      <dsp:spPr>
        <a:xfrm>
          <a:off x="66446" y="3747622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EDBD40-84B1-2349-A508-11CBED669F65}" type="datetimeFigureOut">
              <a:rPr lang="en-GB" smtClean="0"/>
              <a:t>22/09/2022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F7A6307-915A-134B-ACFB-C4EC86CF71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E89AAE4-92F7-6E4A-9788-585B2963B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9714" y="567744"/>
            <a:ext cx="5921298" cy="59212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rtlCol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rtlCol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 rtlCol="0"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 rtlCol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 rtlCol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pPr rtl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rtlCol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" TargetMode="External"/><Relationship Id="rId2" Type="http://schemas.openxmlformats.org/officeDocument/2006/relationships/hyperlink" Target="https://extranet.who.int/hslp/?q=content/terms-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rhrt@who.in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"/>
              <a:t>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rtl="0"/>
            <a:r>
              <a:rPr lang="pt" sz="3600" dirty="0"/>
              <a:t>Formaç</a:t>
            </a:r>
            <a:r>
              <a:rPr lang="en-GB" sz="3600" dirty="0"/>
              <a:t>ã</a:t>
            </a:r>
            <a:r>
              <a:rPr lang="pt" sz="3600" dirty="0"/>
              <a:t>o de usuários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C6269-B9F7-BE41-83CF-FE5F5A83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95" y="162817"/>
            <a:ext cx="2257794" cy="791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15B2C5-74A9-4E67-9617-C217A3762A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9" y="18472"/>
            <a:ext cx="2683239" cy="907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Ensino de adultos </a:t>
            </a:r>
            <a:r>
              <a:rPr lang="en" i="1"/>
              <a:t>versus </a:t>
            </a:r>
            <a:r>
              <a:rPr lang="en"/>
              <a:t>crianças</a:t>
            </a:r>
            <a:r>
              <a:rPr lang="pt" baseline="30000"/>
              <a:t>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" dirty="0"/>
              <a:t>Os adultos são </a:t>
            </a:r>
            <a:r>
              <a:rPr lang="pt" dirty="0" err="1"/>
              <a:t>autonomos</a:t>
            </a:r>
            <a:r>
              <a:rPr lang="pt" dirty="0"/>
              <a:t> e </a:t>
            </a:r>
            <a:r>
              <a:rPr lang="pt" dirty="0" err="1"/>
              <a:t>auto-orientados</a:t>
            </a:r>
            <a:r>
              <a:rPr lang="pt" dirty="0"/>
              <a:t>. Precisam de liberdade para se </a:t>
            </a:r>
            <a:r>
              <a:rPr lang="pt" dirty="0" err="1"/>
              <a:t>auto-orientarem</a:t>
            </a:r>
            <a:r>
              <a:rPr lang="pt" dirty="0"/>
              <a:t>.</a:t>
            </a:r>
          </a:p>
          <a:p>
            <a:pPr rtl="0"/>
            <a:r>
              <a:rPr lang="pt" dirty="0"/>
              <a:t>Os adultos acumularam um amplo conhecimento e experiência de vida. Precisam conectar a aprendizagem a esta base de conhecimento/experiência.</a:t>
            </a:r>
          </a:p>
          <a:p>
            <a:pPr rtl="0"/>
            <a:r>
              <a:rPr lang="pt" dirty="0"/>
              <a:t>Os adultos são orientados pelos objetivos. Normalmente, sabem qual o objetivo que pretendem alcançar e valorizam se o programa de formação os ajuda a atingir. </a:t>
            </a:r>
          </a:p>
          <a:p>
            <a:pPr rtl="0"/>
            <a:r>
              <a:rPr lang="pt" dirty="0"/>
              <a:t>Os adultos são orientados pela relevância. Têm de reconhecer que o treinamento é aplicável ao seu trabalho ou outras responsabilidades.</a:t>
            </a:r>
          </a:p>
          <a:p>
            <a:pPr rtl="0"/>
            <a:r>
              <a:rPr lang="pt" dirty="0"/>
              <a:t>Os adultos são práticos. Focam nos aspectos da formação que lhes são mais úteis no seu trabalho e podem não estar interessados no conhecimento propriamente dito.</a:t>
            </a:r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10</a:t>
            </a:fld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3C322-C507-974B-A69B-0BE88A992A9C}"/>
              </a:ext>
            </a:extLst>
          </p:cNvPr>
          <p:cNvSpPr txBox="1"/>
          <p:nvPr/>
        </p:nvSpPr>
        <p:spPr>
          <a:xfrm>
            <a:off x="838200" y="5884426"/>
            <a:ext cx="448109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/>
            <a:r>
              <a:rPr lang="pt" sz="1200" kern="1200" baseline="30000"/>
              <a:t>1 </a:t>
            </a:r>
            <a:r>
              <a:rPr lang="pt" sz="1200"/>
              <a:t>Modificado de: Stephen Lieb, </a:t>
            </a:r>
            <a:r>
              <a:rPr lang="pt" sz="1200" i="1"/>
              <a:t>Principles of adult learning, </a:t>
            </a:r>
            <a:r>
              <a:rPr lang="pt" sz="1200"/>
              <a:t>1991.</a:t>
            </a:r>
            <a:endParaRPr lang="en-US" sz="1200" kern="12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"/>
              <a:ea typeface="Avenir"/>
              <a:cs typeface="Avenir"/>
              <a:sym typeface="Avenir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F8E99-D0B1-14AD-7CF9-786DF09C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073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Dicas de formação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t" dirty="0"/>
              <a:t>Os participantes aprendem melhor quando:</a:t>
            </a:r>
            <a:endParaRPr lang="en-US" dirty="0"/>
          </a:p>
          <a:p>
            <a:pPr rtl="0"/>
            <a:r>
              <a:rPr lang="pt" dirty="0"/>
              <a:t>Estão sob stresse baixo a moderado; se o stress for demasiado alto, torna-se um obstáculo à aprendizagem.</a:t>
            </a:r>
          </a:p>
          <a:p>
            <a:pPr rtl="0">
              <a:lnSpc>
                <a:spcPct val="150000"/>
              </a:lnSpc>
            </a:pPr>
            <a:r>
              <a:rPr lang="pt" dirty="0"/>
              <a:t>Consideram a informação fornecida e as tarefas a cumprir significativas.</a:t>
            </a:r>
          </a:p>
          <a:p>
            <a:pPr rtl="0">
              <a:lnSpc>
                <a:spcPct val="150000"/>
              </a:lnSpc>
            </a:pPr>
            <a:r>
              <a:rPr lang="pt" dirty="0"/>
              <a:t>Você ouve as suas necessidades e é flexível no seu planeamento.</a:t>
            </a:r>
          </a:p>
          <a:p>
            <a:pPr rtl="0"/>
            <a:r>
              <a:rPr lang="pt" dirty="0"/>
              <a:t>Muda de abordagem se os seus métodos não estiverem funcionando.</a:t>
            </a:r>
          </a:p>
          <a:p>
            <a:pPr rtl="0"/>
            <a:r>
              <a:rPr lang="pt" dirty="0"/>
              <a:t>Reconhece que os adultos trazem muita experiência e conhecimento a qualquer situação de aprendizagem; use-os para melhorar a sua aprendizagem</a:t>
            </a:r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11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680B8-5348-1880-D8A5-21E102F4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606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Esteja preparado!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pt-BR" dirty="0"/>
              <a:t>Pratique antes de treinar.</a:t>
            </a:r>
          </a:p>
          <a:p>
            <a:r>
              <a:rPr lang="pt-BR" dirty="0"/>
              <a:t>Conheça o material e como ele é estruturado.</a:t>
            </a:r>
          </a:p>
          <a:p>
            <a:r>
              <a:rPr lang="pt-BR" dirty="0"/>
              <a:t>Use as habilidades organizacionais para manter o treinamento em atividade no tempo previsto.</a:t>
            </a:r>
          </a:p>
          <a:p>
            <a:r>
              <a:rPr lang="pt-BR" dirty="0"/>
              <a:t>Demonstrar habilidades de comunicação eficazes. Ensinar pelo exemplo! </a:t>
            </a:r>
          </a:p>
          <a:p>
            <a:r>
              <a:rPr lang="pt-BR" dirty="0"/>
              <a:t>Use as habilidades que você está tentando ensinar.</a:t>
            </a:r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12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F8C7C-769C-B609-A1B8-F524E7BD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57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Preparando para treinar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6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Preparação das salas de treinamento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" dirty="0"/>
              <a:t>Verificar as salas antes do dia do treinamento (se possível).</a:t>
            </a:r>
            <a:endParaRPr lang="en-US" dirty="0"/>
          </a:p>
          <a:p>
            <a:pPr rtl="0"/>
            <a:r>
              <a:rPr lang="pt" dirty="0"/>
              <a:t>Certifique-se de que o material, os consumíveis e o equipamento estão disponíveis.</a:t>
            </a:r>
            <a:endParaRPr lang="en-US" dirty="0"/>
          </a:p>
          <a:p>
            <a:r>
              <a:rPr lang="pt" dirty="0"/>
              <a:t>Organize as salas de treinamento para permitir a melhor situação de aprendizagem possível.</a:t>
            </a:r>
          </a:p>
          <a:p>
            <a:r>
              <a:rPr lang="pt" dirty="0"/>
              <a:t>Considere os requisitos de distanciamento social quando preparar o local do treinamento e considere organizar a formação em grupos menores.</a:t>
            </a:r>
          </a:p>
          <a:p>
            <a:r>
              <a:rPr lang="pt" dirty="0"/>
              <a:t>Chegue cedo no dia do treinamento.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14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EBF87-085E-416B-A4CE-11548070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02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Estrutura da formação dos utilizadores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Boas-vindas e introdução (Módulo 01)</a:t>
            </a:r>
          </a:p>
          <a:p>
            <a:r>
              <a:rPr lang="pt-PT" b="1" dirty="0"/>
              <a:t>Preparação para a testagem (Módulos 02−07)</a:t>
            </a:r>
          </a:p>
          <a:p>
            <a:r>
              <a:rPr lang="pt-PT" b="1" dirty="0"/>
              <a:t>Testagem (Módulo 08)</a:t>
            </a:r>
          </a:p>
          <a:p>
            <a:r>
              <a:rPr lang="pt-PT" dirty="0"/>
              <a:t>    Demonstração prática</a:t>
            </a:r>
          </a:p>
          <a:p>
            <a:r>
              <a:rPr lang="pt-PT" dirty="0"/>
              <a:t>    Prática do utilizador</a:t>
            </a:r>
          </a:p>
          <a:p>
            <a:r>
              <a:rPr lang="pt-PT" b="1" dirty="0"/>
              <a:t>Monitorização do desempenho (Módulos 09−10)</a:t>
            </a:r>
          </a:p>
          <a:p>
            <a:r>
              <a:rPr lang="pt-PT" b="1" dirty="0"/>
              <a:t>Autotestes (Módulo  S1, opcional) </a:t>
            </a:r>
          </a:p>
          <a:p>
            <a:r>
              <a:rPr lang="pt-PT" dirty="0"/>
              <a:t>Avaliação das competências</a:t>
            </a:r>
          </a:p>
          <a:p>
            <a:r>
              <a:rPr lang="pt-PT" dirty="0"/>
              <a:t>Agradecimentos e encerramento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15</a:t>
            </a:fld>
            <a:endParaRPr lang="en-GB" sz="1000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6C121A4-65C6-4C60-B5F1-55033C6C19F5}"/>
              </a:ext>
            </a:extLst>
          </p:cNvPr>
          <p:cNvGraphicFramePr>
            <a:graphicFrameLocks noGrp="1"/>
          </p:cNvGraphicFramePr>
          <p:nvPr/>
        </p:nvGraphicFramePr>
        <p:xfrm>
          <a:off x="7301131" y="2003490"/>
          <a:ext cx="3785381" cy="2407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85381">
                  <a:extLst>
                    <a:ext uri="{9D8B030D-6E8A-4147-A177-3AD203B41FA5}">
                      <a16:colId xmlns:a16="http://schemas.microsoft.com/office/drawing/2014/main" val="72829728"/>
                    </a:ext>
                  </a:extLst>
                </a:gridCol>
              </a:tblGrid>
              <a:tr h="381830">
                <a:tc>
                  <a:txBody>
                    <a:bodyPr/>
                    <a:lstStyle/>
                    <a:p>
                      <a:pPr algn="ctr"/>
                      <a:r>
                        <a:rPr lang="pt-PT" sz="2000" noProof="0" dirty="0">
                          <a:solidFill>
                            <a:srgbClr val="FFFFFF"/>
                          </a:solidFill>
                          <a:latin typeface="+mj-lt"/>
                        </a:rPr>
                        <a:t>Duração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81864"/>
                  </a:ext>
                </a:extLst>
              </a:tr>
              <a:tr h="1975322">
                <a:tc>
                  <a:txBody>
                    <a:bodyPr/>
                    <a:lstStyle/>
                    <a:p>
                      <a:pPr algn="ctr"/>
                      <a:r>
                        <a:rPr lang="pt-PT" sz="1800" noProof="0" dirty="0"/>
                        <a:t>O </a:t>
                      </a:r>
                      <a:r>
                        <a:rPr lang="pt-PT" sz="1800" i="1" noProof="0" dirty="0"/>
                        <a:t>Workshop </a:t>
                      </a:r>
                      <a:r>
                        <a:rPr lang="pt-PT" sz="1800" noProof="0" dirty="0"/>
                        <a:t>de Formação dos Utilizadores</a:t>
                      </a:r>
                      <a:r>
                        <a:rPr lang="pt-PT" sz="1800" baseline="0" noProof="0" dirty="0"/>
                        <a:t> dos Testes de Diagnostico Rápido de Antigénio para o S</a:t>
                      </a:r>
                      <a:r>
                        <a:rPr lang="pt-PT" sz="1800" noProof="0" dirty="0"/>
                        <a:t>ARS-CoV-2 deverá durar, aproximadamente, </a:t>
                      </a:r>
                      <a:r>
                        <a:rPr lang="pt-PT" sz="1800" kern="1200" noProof="0" dirty="0"/>
                        <a:t>5 horas (incluindo a prática) </a:t>
                      </a:r>
                      <a:r>
                        <a:rPr lang="pt-PT" sz="1800" kern="1200" noProof="0" dirty="0">
                          <a:solidFill>
                            <a:schemeClr val="tx1"/>
                          </a:solidFill>
                        </a:rPr>
                        <a:t>para um grupo de 5−10 participantes por formador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85182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13BC612-F57A-4932-B930-B0A11ECE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672689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07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O que é necessário(1)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t" b="1" dirty="0"/>
              <a:t>Para a </a:t>
            </a:r>
            <a:r>
              <a:rPr lang="pt-PT" b="1" dirty="0"/>
              <a:t>formação dos utilizadores</a:t>
            </a:r>
            <a:r>
              <a:rPr lang="pt" b="1" dirty="0"/>
              <a:t>, irá precisar do seguinte:</a:t>
            </a:r>
            <a:r>
              <a:rPr lang="pt" b="1" baseline="30000" dirty="0"/>
              <a:t>1</a:t>
            </a:r>
          </a:p>
          <a:p>
            <a:pPr rtl="0"/>
            <a:r>
              <a:rPr lang="pt" dirty="0"/>
              <a:t>Registro de participação</a:t>
            </a:r>
          </a:p>
          <a:p>
            <a:r>
              <a:rPr lang="pt" dirty="0"/>
              <a:t>Apresentações em slides para a </a:t>
            </a:r>
            <a:r>
              <a:rPr lang="pt-PT" dirty="0"/>
              <a:t>formação dos utilizadores</a:t>
            </a:r>
            <a:endParaRPr lang="pt" dirty="0"/>
          </a:p>
          <a:p>
            <a:pPr rtl="0"/>
            <a:r>
              <a:rPr lang="pt" dirty="0"/>
              <a:t>Material de escritório para os participantes (p. ex., um conjunto de canetas e papel por participante)</a:t>
            </a:r>
          </a:p>
          <a:p>
            <a:pPr rtl="0"/>
            <a:r>
              <a:rPr lang="pt" dirty="0"/>
              <a:t>Material impresso: Avaliação das competências em </a:t>
            </a:r>
            <a:r>
              <a:rPr lang="pt-PT" altLang="en-US" dirty="0"/>
              <a:t>TDR de antigénio para o SARS-CoV-2</a:t>
            </a:r>
            <a:r>
              <a:rPr lang="pt" dirty="0"/>
              <a:t> (uma por participante)</a:t>
            </a:r>
          </a:p>
          <a:p>
            <a:pPr rtl="0"/>
            <a:r>
              <a:rPr lang="pt" dirty="0"/>
              <a:t>Material impresso: Ficha de registro dos resultados do </a:t>
            </a:r>
            <a:r>
              <a:rPr lang="pt-PT" altLang="en-US" dirty="0"/>
              <a:t>TDR de antigénio para o SARS-CoV-2</a:t>
            </a:r>
            <a:r>
              <a:rPr lang="pt" dirty="0"/>
              <a:t> (uma por participante)  </a:t>
            </a:r>
          </a:p>
          <a:p>
            <a:pPr rtl="0"/>
            <a:r>
              <a:rPr lang="pt" dirty="0"/>
              <a:t>Material impresso: Ficha de leitura do </a:t>
            </a:r>
            <a:r>
              <a:rPr lang="pt-PT" altLang="en-US" dirty="0"/>
              <a:t>TDR de antigénio para o SARS-CoV-2 </a:t>
            </a:r>
            <a:r>
              <a:rPr lang="pt" dirty="0"/>
              <a:t>(uma por participante)  </a:t>
            </a:r>
          </a:p>
          <a:p>
            <a:pPr marL="0" indent="0" rtl="0">
              <a:buNone/>
            </a:pPr>
            <a:endParaRPr lang="en-US" dirty="0"/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16</a:t>
            </a:fld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C24A6-1D6F-F647-AFBC-ACA315E0DFB7}"/>
              </a:ext>
            </a:extLst>
          </p:cNvPr>
          <p:cNvSpPr txBox="1"/>
          <p:nvPr/>
        </p:nvSpPr>
        <p:spPr>
          <a:xfrm>
            <a:off x="838200" y="5884426"/>
            <a:ext cx="95751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/>
            <a:r>
              <a:rPr lang="pt" sz="1200" kern="1200" baseline="30000" dirty="0"/>
              <a:t>1 </a:t>
            </a:r>
            <a:r>
              <a:rPr lang="pt" sz="1200" kern="1200" dirty="0"/>
              <a:t>Vide </a:t>
            </a:r>
            <a:r>
              <a:rPr lang="pt" sz="1200" dirty="0"/>
              <a:t>o </a:t>
            </a:r>
            <a:r>
              <a:rPr lang="en" sz="1200" i="1" dirty="0"/>
              <a:t>Workshop </a:t>
            </a:r>
            <a:r>
              <a:rPr lang="en" sz="1200" dirty="0"/>
              <a:t>em TDR de detecção do </a:t>
            </a:r>
            <a:r>
              <a:rPr lang="pt-BR" sz="1200" dirty="0"/>
              <a:t>antígeno</a:t>
            </a:r>
            <a:r>
              <a:rPr lang="en" sz="1200" dirty="0"/>
              <a:t> do SARS-CoV-2 − </a:t>
            </a:r>
            <a:r>
              <a:rPr lang="en" sz="1200" dirty="0" err="1"/>
              <a:t>Guia</a:t>
            </a:r>
            <a:r>
              <a:rPr lang="en" sz="1200" dirty="0"/>
              <a:t> do </a:t>
            </a:r>
            <a:r>
              <a:rPr lang="en" sz="1200" dirty="0" err="1"/>
              <a:t>Formador</a:t>
            </a:r>
            <a:r>
              <a:rPr lang="en" sz="1200" dirty="0"/>
              <a:t> </a:t>
            </a:r>
            <a:r>
              <a:rPr lang="pt" sz="1200" kern="1200" dirty="0"/>
              <a:t>e a lista de verificação do material de formação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"/>
              <a:ea typeface="Avenir"/>
              <a:cs typeface="Avenir"/>
              <a:sym typeface="Avenir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33E4C-DBE0-3A0D-6924-C6FDFD14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27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 necessário </a:t>
            </a:r>
            <a:r>
              <a:rPr lang="en-US" dirty="0"/>
              <a:t>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Para a formação dos utilizadores, é necessário o seguinte:</a:t>
            </a:r>
            <a:r>
              <a:rPr lang="pt-PT" b="1" baseline="30000" dirty="0"/>
              <a:t>1</a:t>
            </a:r>
          </a:p>
          <a:p>
            <a:r>
              <a:rPr lang="pt-PT" dirty="0"/>
              <a:t>Equipamento de proteção individual (EPI), incluindo luvas, batas, proteção para os olhos ou viseiras</a:t>
            </a:r>
          </a:p>
          <a:p>
            <a:r>
              <a:rPr lang="pt-PT" dirty="0"/>
              <a:t>Canetas para marcar ou rotular</a:t>
            </a:r>
          </a:p>
          <a:p>
            <a:r>
              <a:rPr lang="pt-PT" dirty="0"/>
              <a:t>Lixívia, etanol e toalhas de papel para limpar o posto de trabalho</a:t>
            </a:r>
          </a:p>
          <a:p>
            <a:r>
              <a:rPr lang="pt-PT" dirty="0"/>
              <a:t>Materiais suficientes (kits de teste) para cada participante executar três testes de prática</a:t>
            </a:r>
          </a:p>
          <a:p>
            <a:r>
              <a:rPr lang="pt-PT" dirty="0"/>
              <a:t>Materiais suficientes (kits de teste) para cada participante executar dois testes de competência (proficiência)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17</a:t>
            </a:fld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32DA2-40E8-E143-B5BB-4966423073DE}"/>
              </a:ext>
            </a:extLst>
          </p:cNvPr>
          <p:cNvSpPr txBox="1"/>
          <p:nvPr/>
        </p:nvSpPr>
        <p:spPr>
          <a:xfrm>
            <a:off x="838200" y="5884426"/>
            <a:ext cx="102913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200" kern="1200" baseline="30000" dirty="0"/>
              <a:t>1 </a:t>
            </a:r>
            <a:r>
              <a:rPr lang="pt-PT" sz="1200" kern="1200" dirty="0"/>
              <a:t>Ver o </a:t>
            </a:r>
            <a:r>
              <a:rPr lang="pt-PT" sz="1200" i="1" kern="1200" dirty="0"/>
              <a:t>workshop sobre </a:t>
            </a:r>
            <a:r>
              <a:rPr lang="pt-PT" sz="1200" kern="1200" dirty="0"/>
              <a:t>a testagem com TDR de antigénio para o </a:t>
            </a:r>
            <a:r>
              <a:rPr lang="pt-PT" sz="1200" dirty="0"/>
              <a:t>SARS-CoV-2 − Guia do Formador </a:t>
            </a:r>
            <a:r>
              <a:rPr lang="pt-PT" sz="1200" kern="1200" dirty="0"/>
              <a:t>e Lista de verificação dos Materiais da Formação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6593D96-D374-46D2-86D5-A9331B11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700911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31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 necessário </a:t>
            </a:r>
            <a:r>
              <a:rPr lang="en-US" dirty="0"/>
              <a:t>(3)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8089"/>
            <a:ext cx="10515600" cy="4440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PT" b="1" dirty="0"/>
              <a:t>Para a formação dos utilizadores, é necessário o seguinte:</a:t>
            </a:r>
            <a:r>
              <a:rPr lang="pt-PT" b="1" baseline="30000" dirty="0"/>
              <a:t>1</a:t>
            </a:r>
          </a:p>
          <a:p>
            <a:pPr lvl="0"/>
            <a:r>
              <a:rPr lang="pt-PT" dirty="0"/>
              <a:t>Sabão para lavar as mãos</a:t>
            </a:r>
          </a:p>
          <a:p>
            <a:pPr lvl="0"/>
            <a:r>
              <a:rPr lang="pt-PT" dirty="0"/>
              <a:t>Sacos estanques para colocar ou deslocar resíduos biológicos perigosos</a:t>
            </a:r>
          </a:p>
          <a:p>
            <a:pPr lvl="0"/>
            <a:r>
              <a:rPr lang="pt-PT" dirty="0"/>
              <a:t>Contentores de lixo para os sacos com resíduos biológicos perigosos</a:t>
            </a:r>
          </a:p>
          <a:p>
            <a:pPr lvl="0"/>
            <a:r>
              <a:rPr lang="pt-PT" dirty="0"/>
              <a:t>Três frascos de pulverização (dois para a lixívia e o outro para o etanol)</a:t>
            </a:r>
          </a:p>
          <a:p>
            <a:pPr lvl="0"/>
            <a:r>
              <a:rPr lang="pt-PT" dirty="0"/>
              <a:t>Medidores para fazer soluções de lixívia e álcool</a:t>
            </a:r>
          </a:p>
          <a:p>
            <a:pPr lvl="0"/>
            <a:r>
              <a:rPr lang="pt-PT" dirty="0"/>
              <a:t>Temporizadores</a:t>
            </a:r>
          </a:p>
          <a:p>
            <a:pPr lvl="0"/>
            <a:r>
              <a:rPr lang="pt-PT" dirty="0"/>
              <a:t>Materiais para os testes de proficiência (controlos positivos e negativos) </a:t>
            </a:r>
          </a:p>
          <a:p>
            <a:pPr lvl="0"/>
            <a:r>
              <a:rPr lang="pt-PT" dirty="0"/>
              <a:t>Livros de registo dos TDR de antigénio para o SARS-CoV-2</a:t>
            </a:r>
          </a:p>
          <a:p>
            <a:pPr lvl="0"/>
            <a:r>
              <a:rPr lang="pt-PT" dirty="0"/>
              <a:t>Termómetros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18</a:t>
            </a:fld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5C848-4FFD-2D43-99D9-E3F70614634A}"/>
              </a:ext>
            </a:extLst>
          </p:cNvPr>
          <p:cNvSpPr txBox="1"/>
          <p:nvPr/>
        </p:nvSpPr>
        <p:spPr>
          <a:xfrm>
            <a:off x="838199" y="5798538"/>
            <a:ext cx="1029135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200" kern="1200" baseline="30000" dirty="0"/>
              <a:t>1 </a:t>
            </a:r>
            <a:r>
              <a:rPr lang="pt-PT" sz="1200" dirty="0"/>
              <a:t>Ver o </a:t>
            </a:r>
            <a:r>
              <a:rPr lang="pt-PT" sz="1200" i="1" dirty="0"/>
              <a:t>workshop sobre </a:t>
            </a:r>
            <a:r>
              <a:rPr lang="pt-PT" sz="1200" dirty="0"/>
              <a:t>a testagem com TDR de antigénio para o SARS-CoV-2 − Guia do Formador e Lista de verificação dos Materiais da Formação</a:t>
            </a:r>
          </a:p>
          <a:p>
            <a:endParaRPr lang="en-US" sz="1200" kern="12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9CA91C5-0217-44D5-886E-BE87C9AF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23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Matérias da </a:t>
            </a:r>
            <a:r>
              <a:rPr lang="en-GB" dirty="0" err="1"/>
              <a:t>formação</a:t>
            </a:r>
            <a:r>
              <a:rPr lang="en-GB" dirty="0"/>
              <a:t> dos </a:t>
            </a:r>
            <a:r>
              <a:rPr lang="en-GB" dirty="0" err="1"/>
              <a:t>utilizadores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pt-BR" dirty="0"/>
              <a:t>Consulte o Workshop de Treinamento de Técnicos de Testes de Diagnóstico Rápido do </a:t>
            </a:r>
            <a:r>
              <a:rPr lang="pt-BR" dirty="0" err="1"/>
              <a:t>Antigénio</a:t>
            </a:r>
            <a:r>
              <a:rPr lang="pt-BR" dirty="0"/>
              <a:t> SARS-CoV-2 - Guia de formação de formadores sobre como conduzir o Workshop de Usuário de </a:t>
            </a:r>
            <a:r>
              <a:rPr lang="pt-PT" altLang="en-US" dirty="0"/>
              <a:t>TDR de antigénio para o SARS-CoV-2</a:t>
            </a:r>
            <a:r>
              <a:rPr lang="pt-BR" dirty="0"/>
              <a:t>.   </a:t>
            </a:r>
          </a:p>
          <a:p>
            <a:r>
              <a:rPr lang="pt-BR" dirty="0"/>
              <a:t>Articular claramente as metas e objetivos da formação. </a:t>
            </a:r>
          </a:p>
          <a:p>
            <a:r>
              <a:rPr lang="pt-BR" dirty="0"/>
              <a:t>Antes de disponibilizar o conteúdo, compartilhe as regras básicas com os participantes sobre como a formação será gerida (por exemplo, os telefones celulares devem ser desligados, os participantes devem dar uns aos outros oportunidades de participar, etc.).</a:t>
            </a:r>
          </a:p>
          <a:p>
            <a:r>
              <a:rPr lang="pt-BR" dirty="0"/>
              <a:t>Disponibilizar claramente o conteúdo, considerando o conhecimento existente dos participantes sobre o assunto. </a:t>
            </a:r>
          </a:p>
          <a:p>
            <a:r>
              <a:rPr lang="pt-BR" dirty="0"/>
              <a:t>Para maior brevidade, as apresentações foram mantidas curtas. Durante as apresentações, anotar tópicos adicionais e retornar a eles no final da apresentação.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19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75528-32C2-F0EC-C16C-5BD3277A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29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Isenção de responsabilidade: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540"/>
            <a:ext cx="10515600" cy="4440760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  <a:defRPr/>
            </a:pPr>
            <a:r>
              <a:rPr lang="pt" b="1" dirty="0"/>
              <a:t>Plataforma da OMS de Aprendizagem sobre Segurança Sanitária - Material de Formação</a:t>
            </a:r>
            <a:endParaRPr lang="en-US" dirty="0"/>
          </a:p>
          <a:p>
            <a:pPr rtl="0"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Este material de formação da OMS está protegido por direitos de autor da Organização Mundial da Saúde (OMS) 2022. Todos os direitos reservados.</a:t>
            </a:r>
          </a:p>
          <a:p>
            <a:pPr marL="0" indent="0" rtl="0">
              <a:buNone/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 utilização deste material está sujeita aos </a:t>
            </a:r>
            <a:r>
              <a:rPr lang="pt" u="sng" dirty="0">
                <a:hlinkClick r:id="rId2"/>
              </a:rPr>
              <a:t>«Termos de Utilização da Plataforma da OMS de Aprendizagem sobre Segurança Sanitária, Material de Formação»,</a:t>
            </a:r>
            <a:r>
              <a:rPr lang="pt" dirty="0"/>
              <a:t> que aceitou quando o descarregou e que está disponível na Plataforma de Aprendizagem sobre Segurança Sanitária em: </a:t>
            </a:r>
            <a:r>
              <a:rPr lang="pt" u="sng" dirty="0">
                <a:hlinkClick r:id="rId3"/>
              </a:rPr>
              <a:t>https://extranet.who.int/hslp</a:t>
            </a:r>
            <a:r>
              <a:rPr lang="pt" dirty="0"/>
              <a:t>.  </a:t>
            </a:r>
          </a:p>
          <a:p>
            <a:pPr marL="0" indent="0" rtl="0">
              <a:buNone/>
              <a:defRPr/>
            </a:pPr>
            <a:r>
              <a:rPr lang="pt" dirty="0"/>
              <a:t> </a:t>
            </a:r>
          </a:p>
          <a:p>
            <a:pPr marL="0" indent="0" rtl="0">
              <a:buNone/>
              <a:defRPr/>
            </a:pPr>
            <a:r>
              <a:rPr lang="pt" dirty="0"/>
              <a:t>Se adaptar, modificar, traduzir ou reformular o conteúdo deste material, tal não implicará que a OMS esteja de algum modo associada a essas alterações e o nome ou o emblema da OMS não será usado nesse material modificado.  </a:t>
            </a:r>
          </a:p>
          <a:p>
            <a:pPr rtl="0"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Além disso, é favor informar a OMS sobre quaisquer modificações deste material que seja usado publicamente, para efeitos de conservação de registos e desenvolvimento continuado, através do email </a:t>
            </a:r>
            <a:r>
              <a:rPr lang="pt" u="sng" dirty="0">
                <a:hlinkClick r:id="rId4"/>
              </a:rPr>
              <a:t>hrhrt@who.int</a:t>
            </a:r>
            <a:r>
              <a:rPr lang="pt" dirty="0"/>
              <a:t>. 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/>
              <a:t>2</a:t>
            </a:fld>
            <a:endParaRPr lang="en-GB" sz="1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BDB5EC2-D788-4608-C11C-9FEDC680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475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Realizar avaliação de competências (1)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t" dirty="0"/>
              <a:t>O objetivo da avaliação de competências (ou teste de proficiência) é determinar se os participantes compreenderam o conteúdo da formaç</a:t>
            </a:r>
            <a:r>
              <a:rPr lang="en-GB" dirty="0" err="1"/>
              <a:t>ão</a:t>
            </a:r>
            <a:r>
              <a:rPr lang="pt" dirty="0"/>
              <a:t>, são capazes de </a:t>
            </a:r>
            <a:r>
              <a:rPr lang="pt-BR" dirty="0"/>
              <a:t>realizar</a:t>
            </a:r>
            <a:r>
              <a:rPr lang="pt" dirty="0"/>
              <a:t> a colheita de uma amostra nasofaríngea e o(s) </a:t>
            </a:r>
            <a:r>
              <a:rPr lang="pt-PT" altLang="en-US" dirty="0"/>
              <a:t>TDR de antigénio para o SARS-CoV-2 </a:t>
            </a:r>
            <a:r>
              <a:rPr lang="pt" dirty="0"/>
              <a:t>e se conseguem interpretar os resultados do teste:</a:t>
            </a:r>
            <a:endParaRPr lang="en-ZA" dirty="0"/>
          </a:p>
          <a:p>
            <a:pPr marL="457200" indent="-457200" rtl="0">
              <a:buSzPct val="100000"/>
              <a:buFont typeface="+mj-lt"/>
              <a:buAutoNum type="arabicPeriod"/>
            </a:pPr>
            <a:r>
              <a:rPr lang="pt" dirty="0"/>
              <a:t>Observe o participante durante a colheita de uma amostra nasofaríngea e na </a:t>
            </a:r>
            <a:r>
              <a:rPr lang="pt-BR" dirty="0"/>
              <a:t>execução de</a:t>
            </a:r>
            <a:r>
              <a:rPr lang="pt" dirty="0"/>
              <a:t> um </a:t>
            </a:r>
            <a:r>
              <a:rPr lang="pt-PT" altLang="en-US" dirty="0"/>
              <a:t>TDR de antigénio para o SARS-CoV-2</a:t>
            </a:r>
            <a:r>
              <a:rPr lang="pt" dirty="0"/>
              <a:t>. Use o formulário de competência para registrar se os procedimentos são executados corretamente.</a:t>
            </a:r>
          </a:p>
          <a:p>
            <a:pPr marL="457200" indent="-457200" rtl="0">
              <a:buSzPct val="100000"/>
              <a:buFont typeface="+mj-lt"/>
              <a:buAutoNum type="arabicPeriod"/>
            </a:pPr>
            <a:r>
              <a:rPr lang="pt" dirty="0"/>
              <a:t>Faça perguntas teóricas ao participante e registre se este responde corretamente.</a:t>
            </a:r>
          </a:p>
          <a:p>
            <a:pPr marL="457200" indent="-457200" rtl="0">
              <a:buSzPct val="100000"/>
              <a:buFont typeface="+mj-lt"/>
              <a:buAutoNum type="arabicPeriod"/>
            </a:pPr>
            <a:r>
              <a:rPr lang="pt" dirty="0"/>
              <a:t>Dê a ficha de leitura do </a:t>
            </a:r>
            <a:r>
              <a:rPr lang="pt-PT" altLang="en-US" dirty="0"/>
              <a:t>TDR de antigénio para o SARS-CoV-2 </a:t>
            </a:r>
            <a:r>
              <a:rPr lang="pt" dirty="0"/>
              <a:t>ao participante e registre a sua interpretação dos resultados dos testes e do seu entendimento sobre a gest</a:t>
            </a:r>
            <a:r>
              <a:rPr lang="pt-BR" dirty="0"/>
              <a:t>ã</a:t>
            </a:r>
            <a:r>
              <a:rPr lang="pt" dirty="0"/>
              <a:t>o dos doentes no seu contexto.</a:t>
            </a:r>
          </a:p>
          <a:p>
            <a:pPr marL="457200" indent="-457200" rtl="0">
              <a:buSzPct val="100000"/>
              <a:buFont typeface="+mj-lt"/>
              <a:buAutoNum type="arabicPeriod"/>
            </a:pPr>
            <a:r>
              <a:rPr lang="pt" dirty="0"/>
              <a:t>Atribua uma nota à avaliação das competências.   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20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8286E-5FB6-93BB-0692-4E05C571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65875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817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Realizar avaliação de competências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" dirty="0"/>
              <a:t>Se os participantes passarem na avaliação de competências, estarão aptos a </a:t>
            </a:r>
            <a:r>
              <a:rPr lang="pt-BR" dirty="0"/>
              <a:t>realizar</a:t>
            </a:r>
            <a:r>
              <a:rPr lang="pt" dirty="0"/>
              <a:t> testes.</a:t>
            </a:r>
          </a:p>
          <a:p>
            <a:pPr rtl="0"/>
            <a:r>
              <a:rPr lang="pt" dirty="0"/>
              <a:t>Se os participantes não passarem na avaliação das competências, devem refazer o treinamento  e a avaliação de competências deve ser repetida.</a:t>
            </a:r>
          </a:p>
          <a:p>
            <a:pPr rtl="0"/>
            <a:r>
              <a:rPr lang="pt" dirty="0"/>
              <a:t>Monitore o desempenho dos técnicos em campo:</a:t>
            </a:r>
          </a:p>
          <a:p>
            <a:pPr lvl="1" rtl="0"/>
            <a:r>
              <a:rPr lang="pt" dirty="0"/>
              <a:t>Quando os participantes passarem na avaliação das competências e começarem a testar regularmente amostras dos doentes, deve ser implementado um sistema para monitorar o seu desempenho.</a:t>
            </a:r>
          </a:p>
          <a:p>
            <a:pPr lvl="1" rtl="0"/>
            <a:r>
              <a:rPr lang="pt" dirty="0"/>
              <a:t>Este tópico é abordado no Módulo 09: Utilização dos dados do SARS-CoV-2 e Módulo 10: Garantir resultados de qualidade.</a:t>
            </a:r>
            <a:endParaRPr lang="en-US" dirty="0"/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21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4A129-BCE5-CDF6-1D6A-51D13A1A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17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Tenha um plano alternativo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r>
              <a:rPr lang="pt" dirty="0"/>
              <a:t>Esteja preparado para (todo e) qualquer problema dispondo de um plano alternativo.</a:t>
            </a:r>
          </a:p>
          <a:p>
            <a:pPr rtl="0">
              <a:lnSpc>
                <a:spcPct val="150000"/>
              </a:lnSpc>
            </a:pPr>
            <a:r>
              <a:rPr lang="pt" dirty="0"/>
              <a:t>Tenha quantidades adicionais de consumíveis e materiais.</a:t>
            </a:r>
          </a:p>
          <a:p>
            <a:pPr rtl="0">
              <a:lnSpc>
                <a:spcPct val="150000"/>
              </a:lnSpc>
            </a:pPr>
            <a:r>
              <a:rPr lang="pt" dirty="0"/>
              <a:t>Use múltiplos formatos (material impresso, slides). </a:t>
            </a:r>
          </a:p>
          <a:p>
            <a:pPr rtl="0">
              <a:lnSpc>
                <a:spcPct val="150000"/>
              </a:lnSpc>
            </a:pPr>
            <a:r>
              <a:rPr lang="pt" dirty="0"/>
              <a:t>Seja flexível.</a:t>
            </a:r>
          </a:p>
          <a:p>
            <a:pPr rtl="0">
              <a:lnSpc>
                <a:spcPct val="150000"/>
              </a:lnSpc>
            </a:pPr>
            <a:r>
              <a:rPr lang="pt" dirty="0"/>
              <a:t>Torne as situações negativas em positivas (p. ex., se um participante não passar na avaliação das competências, transforme isso numa experiência de aprendizagem).</a:t>
            </a:r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22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6B83-1DCB-DD90-DE6D-1C846EBB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366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Fazer a gestão da formação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68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Use a sua voz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5169017" cy="4440760"/>
          </a:xfrm>
        </p:spPr>
        <p:txBody>
          <a:bodyPr rtlCol="0">
            <a:normAutofit/>
          </a:bodyPr>
          <a:lstStyle/>
          <a:p>
            <a:pPr rtl="0">
              <a:defRPr/>
            </a:pPr>
            <a:r>
              <a:rPr lang="pt" dirty="0"/>
              <a:t>Defina o tom da formação.</a:t>
            </a:r>
          </a:p>
          <a:p>
            <a:pPr>
              <a:defRPr/>
            </a:pPr>
            <a:r>
              <a:rPr lang="pt" dirty="0"/>
              <a:t>Transmita o conteúdo da formação.</a:t>
            </a:r>
          </a:p>
          <a:p>
            <a:pPr rtl="0">
              <a:defRPr/>
            </a:pPr>
            <a:r>
              <a:rPr lang="pt" dirty="0"/>
              <a:t>Mostre entusiasmo.</a:t>
            </a:r>
          </a:p>
          <a:p>
            <a:pPr rtl="0">
              <a:defRPr/>
            </a:pPr>
            <a:r>
              <a:rPr lang="pt" dirty="0"/>
              <a:t>Incentive a participação.</a:t>
            </a:r>
          </a:p>
          <a:p>
            <a:pPr rtl="0">
              <a:defRPr/>
            </a:pPr>
            <a:r>
              <a:rPr lang="pt" dirty="0"/>
              <a:t>Estimule atitudes positivas dos participantes.</a:t>
            </a:r>
          </a:p>
          <a:p>
            <a:pPr rtl="0"/>
            <a:r>
              <a:rPr lang="pt" dirty="0"/>
              <a:t>Projete a sua voz para que todos o consigam ouvir.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24</a:t>
            </a:fld>
            <a:endParaRPr lang="en-GB" sz="1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72FA27-F98C-A94A-99F8-F1D35923504A}"/>
              </a:ext>
            </a:extLst>
          </p:cNvPr>
          <p:cNvSpPr txBox="1">
            <a:spLocks/>
          </p:cNvSpPr>
          <p:nvPr/>
        </p:nvSpPr>
        <p:spPr>
          <a:xfrm>
            <a:off x="5923328" y="1736203"/>
            <a:ext cx="5430471" cy="444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"/>
              <a:t>Varie o tom de voz.</a:t>
            </a:r>
          </a:p>
          <a:p>
            <a:pPr rtl="0"/>
            <a:r>
              <a:rPr lang="pt"/>
              <a:t>Fale num ritmo confortável e variado.</a:t>
            </a:r>
          </a:p>
          <a:p>
            <a:pPr rtl="0"/>
            <a:r>
              <a:rPr lang="pt"/>
              <a:t>Use uma linguagem adequada ao nível dos conhecimentos técnicos dos participantes.</a:t>
            </a:r>
          </a:p>
          <a:p>
            <a:pPr rtl="0"/>
            <a:r>
              <a:rPr lang="pt"/>
              <a:t>Use um tom simpático.</a:t>
            </a:r>
          </a:p>
          <a:p>
            <a:pPr rtl="0"/>
            <a:r>
              <a:rPr lang="pt"/>
              <a:t>Use um microfone, se necessário.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ED4E6-070F-9F3E-7D9F-53201116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161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Observe e ouça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25</a:t>
            </a:fld>
            <a:endParaRPr lang="en-GB" sz="1000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884484E-DDFC-A341-A708-8E4C9ECD1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58535"/>
              </p:ext>
            </p:extLst>
          </p:nvPr>
        </p:nvGraphicFramePr>
        <p:xfrm>
          <a:off x="952500" y="1891725"/>
          <a:ext cx="10287000" cy="36998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72829728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3899262812"/>
                    </a:ext>
                  </a:extLst>
                </a:gridCol>
              </a:tblGrid>
              <a:tr h="592229">
                <a:tc>
                  <a:txBody>
                    <a:bodyPr/>
                    <a:lstStyle/>
                    <a:p>
                      <a:pPr algn="l" rtl="0"/>
                      <a:r>
                        <a:rPr lang="pt" sz="2000">
                          <a:solidFill>
                            <a:srgbClr val="FFFFFF"/>
                          </a:solidFill>
                          <a:latin typeface="+mj-lt"/>
                        </a:rPr>
                        <a:t>Observe os participantes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" sz="2000">
                          <a:solidFill>
                            <a:srgbClr val="FFFFFF"/>
                          </a:solidFill>
                          <a:latin typeface="+mj-lt"/>
                        </a:rPr>
                        <a:t>Use a sua capacidade de ouvir as pessoas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81864"/>
                  </a:ext>
                </a:extLst>
              </a:tr>
              <a:tr h="2998850">
                <a:tc>
                  <a:txBody>
                    <a:bodyPr/>
                    <a:lstStyle/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 dirty="0">
                          <a:latin typeface="+mj-lt"/>
                        </a:rPr>
                        <a:t>Os participantes estão envolvidos?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 dirty="0">
                          <a:latin typeface="+mj-lt"/>
                        </a:rPr>
                        <a:t>Os participantes compreendem?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 dirty="0">
                          <a:latin typeface="+mj-lt"/>
                        </a:rPr>
                        <a:t>Qual é o nível de energia?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 dirty="0">
                          <a:latin typeface="+mj-lt"/>
                        </a:rPr>
                        <a:t>Qual é a dinâmica do grupo?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 dirty="0">
                          <a:latin typeface="+mj-lt"/>
                        </a:rPr>
                        <a:t>Quem não está a participar?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 dirty="0">
                          <a:latin typeface="+mj-lt"/>
                        </a:rPr>
                        <a:t>Ouça o que os participantes dizem.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 dirty="0">
                          <a:latin typeface="+mj-lt"/>
                        </a:rPr>
                        <a:t>Os participantes estão a compreender?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 dirty="0">
                          <a:latin typeface="+mj-lt"/>
                        </a:rPr>
                        <a:t>Há preocupações?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 dirty="0">
                          <a:latin typeface="+mj-lt"/>
                        </a:rPr>
                        <a:t>Quais são as necessidades dos participantes?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85182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FF596AA-EDBF-8050-6B86-E3453C7B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2300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Envolva os participantes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r>
              <a:rPr lang="pt" dirty="0"/>
              <a:t>Use exemplos relacionados com as funções/situações dos participantes.</a:t>
            </a:r>
          </a:p>
          <a:p>
            <a:pPr rtl="0">
              <a:lnSpc>
                <a:spcPct val="150000"/>
              </a:lnSpc>
            </a:pPr>
            <a:r>
              <a:rPr lang="pt" dirty="0"/>
              <a:t>Faça perguntas durante as suas apresentações. </a:t>
            </a:r>
          </a:p>
          <a:p>
            <a:pPr rtl="0">
              <a:lnSpc>
                <a:spcPct val="150000"/>
              </a:lnSpc>
            </a:pPr>
            <a:r>
              <a:rPr lang="pt" dirty="0"/>
              <a:t>Incentive os participantes a contribuírem e a partilharem os seus conhecimentos e experiências.</a:t>
            </a:r>
          </a:p>
          <a:p>
            <a:pPr rtl="0">
              <a:lnSpc>
                <a:spcPct val="150000"/>
              </a:lnSpc>
            </a:pPr>
            <a:r>
              <a:rPr lang="pt" dirty="0"/>
              <a:t>Dê margem para as diferenças de opinião.</a:t>
            </a:r>
          </a:p>
          <a:p>
            <a:pPr rtl="0">
              <a:lnSpc>
                <a:spcPct val="150000"/>
              </a:lnSpc>
            </a:pPr>
            <a:r>
              <a:rPr lang="pt" dirty="0"/>
              <a:t>Mantenha os participantes atentos e envolvidos. 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26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D7682-B617-0868-32F2-4FE956A0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646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4002"/>
            <a:ext cx="10515600" cy="942814"/>
          </a:xfrm>
        </p:spPr>
        <p:txBody>
          <a:bodyPr rtlCol="0"/>
          <a:lstStyle/>
          <a:p>
            <a:pPr rtl="0"/>
            <a:r>
              <a:rPr lang="pt"/>
              <a:t>Faça perguntas para determinar os conhecimentos e o entendimento dos participantes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15590"/>
            <a:ext cx="10515598" cy="4440760"/>
          </a:xfrm>
        </p:spPr>
        <p:txBody>
          <a:bodyPr rtlCol="0"/>
          <a:lstStyle/>
          <a:p>
            <a:pPr marL="0" indent="0" rtl="0">
              <a:buNone/>
            </a:pPr>
            <a:r>
              <a:rPr lang="pt"/>
              <a:t>Peça aos participantes para:</a:t>
            </a:r>
          </a:p>
          <a:p>
            <a:pPr rtl="0"/>
            <a:r>
              <a:rPr lang="pt"/>
              <a:t>explicarem questões complexas</a:t>
            </a:r>
          </a:p>
          <a:p>
            <a:pPr rtl="0"/>
            <a:r>
              <a:rPr lang="pt"/>
              <a:t>descreverem como é que aplicariam a informação no seu trabalho</a:t>
            </a:r>
          </a:p>
          <a:p>
            <a:pPr rtl="0"/>
            <a:r>
              <a:rPr lang="pt"/>
              <a:t>repetirem matérias-chave durante as revisões.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27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FF26E-A376-493B-5944-9A79EBBD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98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Três tipos de perguntas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728"/>
            <a:ext cx="10515600" cy="4440760"/>
          </a:xfrm>
        </p:spPr>
        <p:txBody>
          <a:bodyPr rtlCol="0"/>
          <a:lstStyle/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28</a:t>
            </a:fld>
            <a:endParaRPr lang="en-GB" sz="10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84BE1A-2A1F-B844-92EC-583E97A92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611038"/>
              </p:ext>
            </p:extLst>
          </p:nvPr>
        </p:nvGraphicFramePr>
        <p:xfrm>
          <a:off x="952500" y="2025950"/>
          <a:ext cx="10287000" cy="32318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72829728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89926281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567101638"/>
                    </a:ext>
                  </a:extLst>
                </a:gridCol>
              </a:tblGrid>
              <a:tr h="517664">
                <a:tc>
                  <a:txBody>
                    <a:bodyPr/>
                    <a:lstStyle/>
                    <a:p>
                      <a:pPr algn="l" rtl="0"/>
                      <a:r>
                        <a:rPr lang="pt" sz="2000">
                          <a:solidFill>
                            <a:srgbClr val="FFFFFF"/>
                          </a:solidFill>
                          <a:latin typeface="+mj-lt"/>
                        </a:rPr>
                        <a:t>Perguntas fechadas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" sz="2000">
                          <a:solidFill>
                            <a:srgbClr val="FFFFFF"/>
                          </a:solidFill>
                          <a:latin typeface="+mj-lt"/>
                        </a:rPr>
                        <a:t>Perguntas abertas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" sz="2000">
                          <a:solidFill>
                            <a:srgbClr val="FFFFFF"/>
                          </a:solidFill>
                          <a:latin typeface="+mj-lt"/>
                        </a:rPr>
                        <a:t>Perguntas mais aprofundadas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81864"/>
                  </a:ext>
                </a:extLst>
              </a:tr>
              <a:tr h="2530803">
                <a:tc>
                  <a:txBody>
                    <a:bodyPr/>
                    <a:lstStyle/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>
                          <a:latin typeface="+mj-lt"/>
                        </a:rPr>
                        <a:t>Geram respostas curtas (sim ou não)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>
                          <a:latin typeface="+mj-lt"/>
                        </a:rPr>
                        <a:t>Não incentivam a discussão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>
                          <a:latin typeface="+mj-lt"/>
                        </a:rPr>
                        <a:t>Limitam o que os participantes dizem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>
                          <a:solidFill>
                            <a:schemeClr val="tx1"/>
                          </a:solidFill>
                          <a:latin typeface="+mj-lt"/>
                        </a:rPr>
                        <a:t>Convida os participantes a darem respostas </a:t>
                      </a:r>
                      <a:r>
                        <a:rPr lang="pt" sz="2000">
                          <a:latin typeface="+mj-lt"/>
                        </a:rPr>
                        <a:t>descritivas para incentivar a discussão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>
                          <a:latin typeface="+mj-lt"/>
                        </a:rPr>
                        <a:t>Incentivam a participação e a partilha de conhecimentos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>
                          <a:latin typeface="+mj-lt"/>
                        </a:rPr>
                        <a:t>Geram mais discussões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2000">
                          <a:latin typeface="+mj-lt"/>
                        </a:rPr>
                        <a:t>Incentivam os participantes a entrarem em maiores detalhes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8518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494D8-68D9-AFE2-FD14-D8D7B8B8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798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Lidar com dificuldades na formação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7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Objetivos da aprendizagem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No final deste módulo, o formando deverá ser capaz de: </a:t>
            </a:r>
          </a:p>
          <a:p>
            <a:r>
              <a:rPr lang="pt-PT" altLang="en-US" dirty="0"/>
              <a:t>aplicar os princípios básicos da aprendizagem de adultos à formação</a:t>
            </a:r>
          </a:p>
          <a:p>
            <a:r>
              <a:rPr lang="pt-PT" altLang="en-US" dirty="0"/>
              <a:t>usar os métodos de formação discutidos neste </a:t>
            </a:r>
            <a:r>
              <a:rPr lang="pt-PT" altLang="en-US" i="1" dirty="0"/>
              <a:t>workshop </a:t>
            </a:r>
            <a:r>
              <a:rPr lang="pt-PT" altLang="en-US" dirty="0"/>
              <a:t>para facilitar um </a:t>
            </a:r>
            <a:r>
              <a:rPr lang="pt-PT" altLang="en-US" i="1" dirty="0"/>
              <a:t>workshop </a:t>
            </a:r>
            <a:r>
              <a:rPr lang="pt-PT" altLang="en-US" dirty="0"/>
              <a:t>de Formação dos Utilizadores dos TDR de antigénio para o SARS-CoV-2.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3</a:t>
            </a:fld>
            <a:endParaRPr lang="en-GB" sz="1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EEECAD9-2F95-4B65-BA94-9CCFB304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1046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Formas de lidar com participantes difíceis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5257800" cy="444076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pt" dirty="0"/>
              <a:t>Mantenha o controle.</a:t>
            </a:r>
          </a:p>
          <a:p>
            <a:pPr rtl="0">
              <a:lnSpc>
                <a:spcPct val="150000"/>
              </a:lnSpc>
            </a:pPr>
            <a:r>
              <a:rPr lang="pt" dirty="0"/>
              <a:t>Use sinais verbais. </a:t>
            </a:r>
          </a:p>
          <a:p>
            <a:pPr rtl="0">
              <a:lnSpc>
                <a:spcPct val="150000"/>
              </a:lnSpc>
            </a:pPr>
            <a:r>
              <a:rPr lang="pt" dirty="0"/>
              <a:t>Use linguagem corporal.</a:t>
            </a:r>
          </a:p>
          <a:p>
            <a:pPr rtl="0">
              <a:lnSpc>
                <a:spcPct val="150000"/>
              </a:lnSpc>
            </a:pPr>
            <a:r>
              <a:rPr lang="pt" dirty="0"/>
              <a:t>Refira às «regras básicas» estabelecidas no início da formação. 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30</a:t>
            </a:fld>
            <a:endParaRPr lang="en-GB" sz="1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843358-3A58-F941-84AE-7F53C68D167B}"/>
              </a:ext>
            </a:extLst>
          </p:cNvPr>
          <p:cNvSpPr txBox="1">
            <a:spLocks/>
          </p:cNvSpPr>
          <p:nvPr/>
        </p:nvSpPr>
        <p:spPr>
          <a:xfrm>
            <a:off x="6096000" y="1628225"/>
            <a:ext cx="5257799" cy="444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pt" dirty="0"/>
              <a:t>Anote as perguntas às quais voltar no final da formação. </a:t>
            </a:r>
          </a:p>
          <a:p>
            <a:pPr rtl="0">
              <a:lnSpc>
                <a:spcPct val="150000"/>
              </a:lnSpc>
            </a:pPr>
            <a:r>
              <a:rPr lang="pt" dirty="0"/>
              <a:t>Dê uma tarefa específica à pessoa.</a:t>
            </a:r>
          </a:p>
          <a:p>
            <a:pPr rtl="0">
              <a:lnSpc>
                <a:spcPct val="150000"/>
              </a:lnSpc>
            </a:pPr>
            <a:r>
              <a:rPr lang="pt" dirty="0"/>
              <a:t>Fale com a pessoa fora da sala.</a:t>
            </a:r>
          </a:p>
          <a:p>
            <a:pPr rtl="0">
              <a:lnSpc>
                <a:spcPct val="150000"/>
              </a:lnSpc>
            </a:pPr>
            <a:r>
              <a:rPr lang="pt" dirty="0"/>
              <a:t>Nunca perca a calma ou seja rude.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B02AB-8716-E138-0951-FFC506A5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308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Quando os participantes não respondem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31</a:t>
            </a:fld>
            <a:endParaRPr lang="en-GB" sz="1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3529E1-0EE3-7D41-86D8-038099218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349983"/>
              </p:ext>
            </p:extLst>
          </p:nvPr>
        </p:nvGraphicFramePr>
        <p:xfrm>
          <a:off x="2642533" y="1487327"/>
          <a:ext cx="6400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F5C83-A802-7B56-87FF-6C3CAD10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6746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Dê </a:t>
            </a:r>
            <a:r>
              <a:rPr lang="en" i="1" dirty="0"/>
              <a:t>feedback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pt" dirty="0"/>
              <a:t>Um </a:t>
            </a:r>
            <a:r>
              <a:rPr lang="en" i="1" dirty="0"/>
              <a:t>feedback </a:t>
            </a:r>
            <a:r>
              <a:rPr lang="pt" i="1" dirty="0"/>
              <a:t>“</a:t>
            </a:r>
            <a:r>
              <a:rPr lang="pt" dirty="0"/>
              <a:t>sanduiche” </a:t>
            </a:r>
            <a:r>
              <a:rPr lang="en" dirty="0" err="1"/>
              <a:t>consiste</a:t>
            </a:r>
            <a:r>
              <a:rPr lang="en" dirty="0"/>
              <a:t> </a:t>
            </a:r>
            <a:r>
              <a:rPr lang="en" dirty="0" err="1"/>
              <a:t>numa</a:t>
            </a:r>
            <a:r>
              <a:rPr lang="en" dirty="0"/>
              <a:t> </a:t>
            </a:r>
            <a:r>
              <a:rPr lang="en" dirty="0" err="1"/>
              <a:t>crítica</a:t>
            </a:r>
            <a:r>
              <a:rPr lang="en" dirty="0"/>
              <a:t> </a:t>
            </a:r>
            <a:r>
              <a:rPr lang="en" dirty="0" err="1"/>
              <a:t>intercalada</a:t>
            </a:r>
            <a:r>
              <a:rPr lang="en" dirty="0"/>
              <a:t> entre </a:t>
            </a:r>
            <a:r>
              <a:rPr lang="en" dirty="0" err="1"/>
              <a:t>dois</a:t>
            </a:r>
            <a:r>
              <a:rPr lang="en" dirty="0"/>
              <a:t> </a:t>
            </a:r>
            <a:r>
              <a:rPr lang="en" dirty="0" err="1"/>
              <a:t>comentários</a:t>
            </a:r>
            <a:r>
              <a:rPr lang="en" dirty="0"/>
              <a:t> </a:t>
            </a:r>
            <a:r>
              <a:rPr lang="en" dirty="0" err="1"/>
              <a:t>positivos</a:t>
            </a:r>
            <a:r>
              <a:rPr lang="en" dirty="0"/>
              <a:t>, como se segue: </a:t>
            </a:r>
          </a:p>
          <a:p>
            <a:pPr rtl="0"/>
            <a:r>
              <a:rPr lang="pt" dirty="0"/>
              <a:t>um comentário positivo específico</a:t>
            </a:r>
          </a:p>
          <a:p>
            <a:pPr rtl="0"/>
            <a:r>
              <a:rPr lang="pt" dirty="0"/>
              <a:t>uma crítica e/ou uma sugestão de melhoria</a:t>
            </a:r>
          </a:p>
          <a:p>
            <a:pPr rtl="0"/>
            <a:r>
              <a:rPr lang="pt" dirty="0"/>
              <a:t>um comentário geral positivo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32</a:t>
            </a:fld>
            <a:endParaRPr lang="en-GB" sz="1000" dirty="0"/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3430D55B-AE4F-CC46-9EF8-2A1E91D7592C}"/>
              </a:ext>
            </a:extLst>
          </p:cNvPr>
          <p:cNvSpPr/>
          <p:nvPr/>
        </p:nvSpPr>
        <p:spPr>
          <a:xfrm flipV="1">
            <a:off x="5242014" y="3429000"/>
            <a:ext cx="2491991" cy="1275634"/>
          </a:xfrm>
          <a:prstGeom prst="ben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pic>
        <p:nvPicPr>
          <p:cNvPr id="8" name="Picture 7" descr="A picture containing graphical user interface, diagram&#10;&#10;Description automatically generated">
            <a:extLst>
              <a:ext uri="{FF2B5EF4-FFF2-40B4-BE49-F238E27FC236}">
                <a16:creationId xmlns:a16="http://schemas.microsoft.com/office/drawing/2014/main" id="{7B26AA0C-D515-CB44-AE72-A61F8D984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378359"/>
            <a:ext cx="3888297" cy="388829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6597975-07AF-594A-9029-0214A4174E38}"/>
              </a:ext>
            </a:extLst>
          </p:cNvPr>
          <p:cNvSpPr txBox="1"/>
          <p:nvPr/>
        </p:nvSpPr>
        <p:spPr>
          <a:xfrm>
            <a:off x="9179863" y="3523488"/>
            <a:ext cx="178074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Comentário Positivo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F95076-5C60-2B48-A7B9-DD8F9E48738C}"/>
              </a:ext>
            </a:extLst>
          </p:cNvPr>
          <p:cNvSpPr txBox="1"/>
          <p:nvPr/>
        </p:nvSpPr>
        <p:spPr>
          <a:xfrm>
            <a:off x="9207175" y="4822505"/>
            <a:ext cx="178074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Comentário Positivo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CE14DF-7609-3A4F-BB02-AA9A5219CE66}"/>
              </a:ext>
            </a:extLst>
          </p:cNvPr>
          <p:cNvSpPr txBox="1"/>
          <p:nvPr/>
        </p:nvSpPr>
        <p:spPr>
          <a:xfrm>
            <a:off x="9097819" y="4030119"/>
            <a:ext cx="2129832" cy="5539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latin typeface="Abadi MT Condensed Light" panose="020B0306030101010103" pitchFamily="34" charset="77"/>
              </a:rPr>
              <a:t>Sugestão para </a:t>
            </a:r>
          </a:p>
          <a:p>
            <a:pPr algn="ctr"/>
            <a:r>
              <a:rPr lang="pt-BR" sz="1500" dirty="0">
                <a:latin typeface="Abadi MT Condensed Light" panose="020B0306030101010103" pitchFamily="34" charset="77"/>
              </a:rPr>
              <a:t>elhoria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43C3D23-1144-4559-E513-25D6D4FE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7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Dúvidas?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Pontos-chave para facilitar uma formação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4</a:t>
            </a:fld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E41D3-5DC7-0A49-BAD2-DA640D1E0916}"/>
              </a:ext>
            </a:extLst>
          </p:cNvPr>
          <p:cNvSpPr txBox="1"/>
          <p:nvPr/>
        </p:nvSpPr>
        <p:spPr>
          <a:xfrm>
            <a:off x="0" y="1896576"/>
            <a:ext cx="12192000" cy="3826689"/>
          </a:xfrm>
          <a:prstGeom prst="rect">
            <a:avLst/>
          </a:prstGeom>
          <a:solidFill>
            <a:srgbClr val="009AC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>
              <a:spcAft>
                <a:spcPts val="1200"/>
              </a:spcAft>
            </a:pPr>
            <a:r>
              <a:rPr lang="pt" sz="3200" dirty="0">
                <a:solidFill>
                  <a:srgbClr val="FFFFFF"/>
                </a:solidFill>
              </a:rPr>
              <a:t>O que ouço, esqueço... </a:t>
            </a:r>
          </a:p>
          <a:p>
            <a:pPr algn="ctr" rtl="0">
              <a:spcAft>
                <a:spcPts val="1200"/>
              </a:spcAft>
            </a:pPr>
            <a:r>
              <a:rPr lang="pt" sz="3200" dirty="0">
                <a:solidFill>
                  <a:srgbClr val="FFFFFF"/>
                </a:solidFill>
              </a:rPr>
              <a:t>Do que ouço e vejo, lembro-me um pouco...</a:t>
            </a:r>
          </a:p>
          <a:p>
            <a:pPr algn="ctr" rtl="0">
              <a:spcAft>
                <a:spcPts val="1200"/>
              </a:spcAft>
            </a:pPr>
            <a:r>
              <a:rPr lang="pt" sz="3200" dirty="0">
                <a:solidFill>
                  <a:srgbClr val="FFFFFF"/>
                </a:solidFill>
              </a:rPr>
              <a:t>Do que ouço, vejo e discuto, começo a compreender...</a:t>
            </a:r>
          </a:p>
          <a:p>
            <a:pPr algn="ctr" rtl="0">
              <a:spcAft>
                <a:spcPts val="1200"/>
              </a:spcAft>
            </a:pPr>
            <a:r>
              <a:rPr lang="pt" sz="3200" dirty="0">
                <a:solidFill>
                  <a:srgbClr val="FFFFFF"/>
                </a:solidFill>
              </a:rPr>
              <a:t>Do que ouço, vejo, discuto e faço, adquiro conhecimentos e competências...</a:t>
            </a:r>
          </a:p>
          <a:p>
            <a:pPr algn="ctr" rtl="0">
              <a:spcAft>
                <a:spcPts val="1200"/>
              </a:spcAft>
            </a:pPr>
            <a:r>
              <a:rPr lang="pt" sz="3200" dirty="0">
                <a:solidFill>
                  <a:srgbClr val="FFFFFF"/>
                </a:solidFill>
              </a:rPr>
              <a:t>O que ensino, passo a dominar...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F953F-8443-6F55-6087-0A6FB479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70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 err="1"/>
              <a:t>Pontos-chave</a:t>
            </a:r>
            <a:r>
              <a:rPr lang="pt" dirty="0"/>
              <a:t> para lembrar quando se forma outras pessoas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r>
              <a:rPr lang="pt" dirty="0"/>
              <a:t>Você já sabe bastante sobre formação e saúde.</a:t>
            </a:r>
          </a:p>
          <a:p>
            <a:pPr>
              <a:lnSpc>
                <a:spcPct val="150000"/>
              </a:lnSpc>
            </a:pPr>
            <a:r>
              <a:rPr lang="pt" dirty="0"/>
              <a:t>Você tem muito para partilhar com os outros.</a:t>
            </a:r>
          </a:p>
          <a:p>
            <a:pPr marL="0" indent="0" rtl="0">
              <a:buNone/>
            </a:pPr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5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814FF-D04E-D1F1-83AC-86B6E1DC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046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5120114" cy="1692794"/>
          </a:xfrm>
        </p:spPr>
        <p:txBody>
          <a:bodyPr rtlCol="0">
            <a:normAutofit/>
          </a:bodyPr>
          <a:lstStyle/>
          <a:p>
            <a:pPr rtl="0"/>
            <a:r>
              <a:rPr lang="pt" dirty="0"/>
              <a:t>Regras básicas do treinamento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rtlCol="0">
            <a:normAutofit/>
          </a:bodyPr>
          <a:lstStyle/>
          <a:p>
            <a:pPr rtl="0"/>
            <a:r>
              <a:rPr lang="pt" sz="1800"/>
              <a:t>Conheça o seu público.</a:t>
            </a:r>
          </a:p>
          <a:p>
            <a:pPr rtl="0"/>
            <a:r>
              <a:rPr lang="pt" sz="1800"/>
              <a:t>Use princípios de ensino para adultos.</a:t>
            </a:r>
          </a:p>
          <a:p>
            <a:pPr rtl="0"/>
            <a:r>
              <a:rPr lang="pt" sz="1800"/>
              <a:t>Esteja preparado.</a:t>
            </a:r>
          </a:p>
          <a:p>
            <a:pPr rtl="0"/>
            <a:r>
              <a:rPr lang="pt" sz="1800"/>
              <a:t>Faça a gestão da formação.</a:t>
            </a:r>
          </a:p>
          <a:p>
            <a:pPr rtl="0"/>
            <a:r>
              <a:rPr lang="pt" sz="1800"/>
              <a:t>Comunique de forma eficaz.</a:t>
            </a:r>
          </a:p>
          <a:p>
            <a:pPr rtl="0"/>
            <a:r>
              <a:rPr lang="pt" sz="1800"/>
              <a:t>Envolva os participantes.</a:t>
            </a:r>
          </a:p>
          <a:p>
            <a:pPr rtl="0"/>
            <a:endParaRPr lang="en-GB" sz="1800" dirty="0"/>
          </a:p>
          <a:p>
            <a:pPr rtl="0"/>
            <a:endParaRPr lang="en-GB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42D34DE6-22C6-0E40-B20E-F2D718CBADB2}" type="slidenum">
              <a:rPr lang="en-GB" smtClean="0"/>
              <a:pPr rtl="0">
                <a:spcAft>
                  <a:spcPts val="600"/>
                </a:spcAft>
              </a:pPr>
              <a:t>6</a:t>
            </a:fld>
            <a:endParaRPr lang="en-GB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40D82F7-31E3-6345-ABDD-20229EE3A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5"/>
          <a:stretch/>
        </p:blipFill>
        <p:spPr>
          <a:xfrm>
            <a:off x="5878850" y="67122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B61F1-0A80-E12C-125C-B0CC3EB0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084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Porquê conhecer o seu público?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7</a:t>
            </a:fld>
            <a:endParaRPr lang="en-GB" sz="1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4FB85B-D01D-D24F-B5B1-2D6EE9BEC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509201"/>
              </p:ext>
            </p:extLst>
          </p:nvPr>
        </p:nvGraphicFramePr>
        <p:xfrm>
          <a:off x="952500" y="1736203"/>
          <a:ext cx="102869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F6076-E4EF-CB50-0529-ED5401FB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31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Conhecer os participantes do curso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"/>
              <a:t>Use um exercício «conhecê-lo melhor».</a:t>
            </a:r>
          </a:p>
          <a:p>
            <a:pPr rtl="0"/>
            <a:r>
              <a:rPr lang="pt"/>
              <a:t>Peça aos participantes para partilharem as suas expectativas quanto ao curso.</a:t>
            </a:r>
          </a:p>
          <a:p>
            <a:pPr rtl="0"/>
            <a:r>
              <a:rPr lang="pt"/>
              <a:t>Fale com eles antes da formação ter início, durante as pausas, etc..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8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1E485-5F0A-7EEA-39B2-BAA07DCC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12578" cy="501650"/>
          </a:xfrm>
        </p:spPr>
        <p:txBody>
          <a:bodyPr/>
          <a:lstStyle/>
          <a:p>
            <a:r>
              <a:rPr lang="pt-PT" dirty="0">
                <a:solidFill>
                  <a:srgbClr val="FFFFFF"/>
                </a:solidFill>
              </a:rPr>
              <a:t>Workshop de Formação sobre os Testes de Diagnóstico Rápido de Antigénio para o SARS-CoV-2 </a:t>
            </a:r>
            <a:r>
              <a:rPr lang="pt-PT" dirty="0"/>
              <a:t>– v3.0 | Formação dos utilizadores</a:t>
            </a:r>
            <a:endParaRPr lang="pt-P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34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Formação de adultos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2693</Words>
  <Application>Microsoft Office PowerPoint</Application>
  <PresentationFormat>Widescreen</PresentationFormat>
  <Paragraphs>272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Abadi MT Condensed Light</vt:lpstr>
      <vt:lpstr>Arial</vt:lpstr>
      <vt:lpstr>Avenir</vt:lpstr>
      <vt:lpstr>Avenir Roman</vt:lpstr>
      <vt:lpstr>Calibri</vt:lpstr>
      <vt:lpstr>Office Theme</vt:lpstr>
      <vt:lpstr>11</vt:lpstr>
      <vt:lpstr>Isenção de responsabilidade:</vt:lpstr>
      <vt:lpstr>Objetivos da aprendizagem</vt:lpstr>
      <vt:lpstr>Pontos-chave para facilitar uma formação</vt:lpstr>
      <vt:lpstr>Pontos-chave para lembrar quando se forma outras pessoas</vt:lpstr>
      <vt:lpstr>Regras básicas do treinamento</vt:lpstr>
      <vt:lpstr>Porquê conhecer o seu público?</vt:lpstr>
      <vt:lpstr>Conhecer os participantes do curso</vt:lpstr>
      <vt:lpstr>Formação de adultos</vt:lpstr>
      <vt:lpstr>Ensino de adultos versus crianças1</vt:lpstr>
      <vt:lpstr>Dicas de formação</vt:lpstr>
      <vt:lpstr>Esteja preparado!</vt:lpstr>
      <vt:lpstr>Preparando para treinar</vt:lpstr>
      <vt:lpstr>Preparação das salas de treinamento</vt:lpstr>
      <vt:lpstr>Estrutura da formação dos utilizadores</vt:lpstr>
      <vt:lpstr>O que é necessário(1)</vt:lpstr>
      <vt:lpstr>O que é necessário (2)</vt:lpstr>
      <vt:lpstr>O que é necessário (3)</vt:lpstr>
      <vt:lpstr>Matérias da formação dos utilizadores</vt:lpstr>
      <vt:lpstr>Realizar avaliação de competências (1)</vt:lpstr>
      <vt:lpstr>Realizar avaliação de competências (2)</vt:lpstr>
      <vt:lpstr>Tenha um plano alternativo</vt:lpstr>
      <vt:lpstr>Fazer a gestão da formação</vt:lpstr>
      <vt:lpstr>Use a sua voz</vt:lpstr>
      <vt:lpstr>Observe e ouça</vt:lpstr>
      <vt:lpstr>Envolva os participantes</vt:lpstr>
      <vt:lpstr>Faça perguntas para determinar os conhecimentos e o entendimento dos participantes </vt:lpstr>
      <vt:lpstr>Três tipos de perguntas</vt:lpstr>
      <vt:lpstr>Lidar com dificuldades na formação</vt:lpstr>
      <vt:lpstr>Formas de lidar com participantes difíceis</vt:lpstr>
      <vt:lpstr>Quando os participantes não respondem</vt:lpstr>
      <vt:lpstr>Dê feedback</vt:lpstr>
      <vt:lpstr>Dúvidas?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</dc:title>
  <dc:creator>Andre Trollip</dc:creator>
  <cp:lastModifiedBy>natacha milhano</cp:lastModifiedBy>
  <cp:revision>108</cp:revision>
  <dcterms:created xsi:type="dcterms:W3CDTF">2020-10-08T12:31:05Z</dcterms:created>
  <dcterms:modified xsi:type="dcterms:W3CDTF">2022-09-22T22:17:16Z</dcterms:modified>
</cp:coreProperties>
</file>