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97" r:id="rId6"/>
    <p:sldId id="257" r:id="rId7"/>
    <p:sldId id="323" r:id="rId8"/>
    <p:sldId id="258" r:id="rId9"/>
    <p:sldId id="331" r:id="rId10"/>
    <p:sldId id="734" r:id="rId11"/>
    <p:sldId id="726" r:id="rId12"/>
    <p:sldId id="333" r:id="rId13"/>
    <p:sldId id="727" r:id="rId14"/>
    <p:sldId id="728" r:id="rId15"/>
    <p:sldId id="337" r:id="rId16"/>
    <p:sldId id="724" r:id="rId17"/>
    <p:sldId id="725" r:id="rId18"/>
    <p:sldId id="338" r:id="rId19"/>
    <p:sldId id="335" r:id="rId20"/>
    <p:sldId id="731" r:id="rId21"/>
    <p:sldId id="339" r:id="rId22"/>
    <p:sldId id="732" r:id="rId23"/>
    <p:sldId id="730" r:id="rId24"/>
    <p:sldId id="733" r:id="rId25"/>
    <p:sldId id="294" r:id="rId26"/>
  </p:sldIdLst>
  <p:sldSz cx="12192000" cy="6858000"/>
  <p:notesSz cx="6858000" cy="9144000"/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30" roundtripDataSignature="AMtx7mijbBPNSbIxIKvwa9r0ffzcNk6cC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854308-FC1F-8E00-65F5-74748D5A4575}" name="Andre Trollip" initials="AT" userId="S::andre.trollip@finddx.org::cd0d68e3-26a3-41f7-8684-42c7438015fc" providerId="AD"/>
  <p188:author id="{CA9C4430-3D65-94B9-1178-C8D3813D652B}" name="SACKS, Jilian" initials="SJ" userId="S::sacksj@who.int::0a0e16e2-2bc6-45a0-8650-13b9c6acd5f6" providerId="AD"/>
  <p188:author id="{32478439-2249-E1EC-A7AB-8851EB8D152A}" name="andre.trollip@finddx.org" initials="an" userId="S::urn:spo:guest#andre.trollip@finddx.org::" providerId="AD"/>
  <p188:author id="{881AC7BA-753C-13A7-423D-CD0DFB00631A}" name="BARNADAS, Céline" initials="BC" userId="S::barnadasc@who.int::35dfe63f-973a-4484-af2b-caa2b0e5656e" providerId="AD"/>
  <p188:author id="{A0BF55F1-DB94-4CBA-153D-88EB9840318B}" name="natacha milhano" initials="nm" userId="88c9fc77fb725f9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81"/>
    <p:restoredTop sz="96296" autoAdjust="0"/>
  </p:normalViewPr>
  <p:slideViewPr>
    <p:cSldViewPr snapToGrid="0">
      <p:cViewPr varScale="1">
        <p:scale>
          <a:sx n="85" d="100"/>
          <a:sy n="85" d="100"/>
        </p:scale>
        <p:origin x="83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8" d="100"/>
        <a:sy n="1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customschemas.google.com/relationships/presentationmetadata" Target="metadata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94130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Feasible- self-testers can reliably and accurately perform SARS-CoV-2 Ag-RDTs, as compared to trained testers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Acceptable and has the potential to achieve good uptake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Potential to enable timely diagnosis and prompt risk-based decisions and post-test actions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Potential to enable additional individual and social benefits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Costs and resource requirements are uncertain and variable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/>
              <a:t>No specific harms identified or reported following COVID-19 self-testing, however beware of false sense of security with negative test results – crucial to include messages on result interpretation and possibility of re-testing can be used to help mitigate these challenges.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0181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Examples of importance of clear messaging and correct interpretation of results in next slide</a:t>
            </a: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6745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3869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678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1983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5119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352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Policymakers and implementers need to consider reasons for testing and evolving epidemiology when COVID-19 self-testing is offered along with other testing approaches. Clear and up-to-date messaging will need to be provided to health workers, individuals and communities so that self-testers can understand the meaning of their test results and what actions to take post-test</a:t>
            </a: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4884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Considerations for successful implementation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Last </a:t>
            </a:r>
            <a:r>
              <a:rPr lang="en-GB" err="1"/>
              <a:t>bulletpoint</a:t>
            </a:r>
            <a:r>
              <a:rPr lang="en-GB"/>
              <a:t> expansion- careful consideration of whether and how to adopt self-testing in different contexts, including the populations being prioritized; the disease prevalence in that population; and the impact on accessibility of testing, health care services and result reporting</a:t>
            </a: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8166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Considerations for successful implementation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Last </a:t>
            </a:r>
            <a:r>
              <a:rPr lang="en-GB" err="1"/>
              <a:t>bulletpoint</a:t>
            </a:r>
            <a:r>
              <a:rPr lang="en-GB"/>
              <a:t> expansion- careful consideration of whether and how to adopt self-testing in different contexts, including the populations being prioritized; the disease prevalence in that population; and the impact on accessibility of testing, health care services and result reporting</a:t>
            </a: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757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 a similar manner to ‘regular’/professional SARS-CoV-2 Ag- </a:t>
            </a:r>
            <a:r>
              <a:rPr lang="en-GB" dirty="0" err="1"/>
              <a:t>rdt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bg2"/>
                </a:solidFill>
              </a:rPr>
              <a:t>Expands access to testing, enabling additional individual and social benefits.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9630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Diagnostic: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/>
              <a:t>in settings with ongoing community transmission and when used by symptomatic individuals or those who have been recently exposed to SARS-CoV-2</a:t>
            </a:r>
          </a:p>
          <a:p>
            <a:pPr marL="800100"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dirty="0"/>
              <a:t>ongoing community transmission</a:t>
            </a:r>
          </a:p>
          <a:p>
            <a:pPr marL="800100"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dirty="0"/>
              <a:t>testing in individuals with symptoms ≤ 7 days </a:t>
            </a:r>
          </a:p>
          <a:p>
            <a:pPr marL="800100"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dirty="0"/>
              <a:t>testing in individuals with recent exposures (such as close contacts and health and care workers) who are asymptomatic </a:t>
            </a:r>
          </a:p>
          <a:p>
            <a:pPr marL="800100"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dirty="0"/>
              <a:t>testing to detect and respond to suspected outbreaks.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2518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90000"/>
              </a:lnSpc>
              <a:buClr>
                <a:schemeClr val="dk1"/>
              </a:buClr>
              <a:buNone/>
            </a:pPr>
            <a:endParaRPr lang="en-GB" dirty="0"/>
          </a:p>
          <a:p>
            <a:pPr marL="342900" lvl="0" indent="-3429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Screening: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/>
              <a:t>irrespective of the level of community transmission:</a:t>
            </a:r>
          </a:p>
          <a:p>
            <a:pPr marL="800100"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dirty="0"/>
              <a:t>testing in asymptomatic individuals with unknown or no known exposure who want increased confidence that they do not have a SARS-CoV-2 infection </a:t>
            </a:r>
            <a:endParaRPr lang="en-GB" dirty="0">
              <a:solidFill>
                <a:srgbClr val="000000"/>
              </a:solidFill>
            </a:endParaRPr>
          </a:p>
          <a:p>
            <a:pPr marL="800100"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dirty="0"/>
              <a:t>For screening purposes, a negative self-test result could enable participation in an activity, such as group activities or indoor gatherings, and confirmatory testing for positive results can be considered.</a:t>
            </a:r>
            <a:endParaRPr lang="en-GB" dirty="0">
              <a:solidFill>
                <a:srgbClr val="424242"/>
              </a:solidFill>
              <a:latin typeface="Arial"/>
              <a:ea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781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9C3A0-4146-AC76-B7FF-6BB45F70AF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1708"/>
          <a:stretch/>
        </p:blipFill>
        <p:spPr>
          <a:xfrm>
            <a:off x="6023113" y="1010155"/>
            <a:ext cx="5748129" cy="5075125"/>
          </a:xfrm>
          <a:prstGeom prst="rect">
            <a:avLst/>
          </a:prstGeom>
        </p:spPr>
      </p:pic>
      <p:sp>
        <p:nvSpPr>
          <p:cNvPr id="19" name="Google Shape;19;p14"/>
          <p:cNvSpPr/>
          <p:nvPr/>
        </p:nvSpPr>
        <p:spPr>
          <a:xfrm>
            <a:off x="0" y="1010155"/>
            <a:ext cx="6394174" cy="5036476"/>
          </a:xfrm>
          <a:custGeom>
            <a:avLst/>
            <a:gdLst/>
            <a:ahLst/>
            <a:cxnLst/>
            <a:rect l="l" t="t" r="r" b="b"/>
            <a:pathLst>
              <a:path w="6394174" h="5036476" extrusionOk="0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4"/>
          <p:cNvSpPr txBox="1"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ullet List" type="tx">
  <p:cSld name="TITLE_AND_BOD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1pPr>
            <a:lvl2pPr marL="914400" lvl="1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2pPr>
            <a:lvl3pPr marL="1371600" lvl="2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3pPr>
            <a:lvl4pPr marL="1828800" lvl="3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4pPr>
            <a:lvl5pPr marL="2286000" lvl="4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/>
          <p:nvPr/>
        </p:nvSpPr>
        <p:spPr>
          <a:xfrm>
            <a:off x="-1" y="6311900"/>
            <a:ext cx="11353800" cy="570346"/>
          </a:xfrm>
          <a:custGeom>
            <a:avLst/>
            <a:gdLst/>
            <a:ahLst/>
            <a:cxnLst/>
            <a:rect l="l" t="t" r="r" b="b"/>
            <a:pathLst>
              <a:path w="11353800" h="570346" extrusionOk="0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/>
          <p:nvPr/>
        </p:nvSpPr>
        <p:spPr>
          <a:xfrm>
            <a:off x="0" y="0"/>
            <a:ext cx="5627866" cy="6858000"/>
          </a:xfrm>
          <a:custGeom>
            <a:avLst/>
            <a:gdLst/>
            <a:ahLst/>
            <a:cxnLst/>
            <a:rect l="l" t="t" r="r" b="b"/>
            <a:pathLst>
              <a:path w="5627866" h="6858000" extrusionOk="0">
                <a:moveTo>
                  <a:pt x="0" y="0"/>
                </a:moveTo>
                <a:lnTo>
                  <a:pt x="381000" y="0"/>
                </a:lnTo>
                <a:lnTo>
                  <a:pt x="5246866" y="0"/>
                </a:lnTo>
                <a:lnTo>
                  <a:pt x="5627866" y="0"/>
                </a:lnTo>
                <a:lnTo>
                  <a:pt x="3913366" y="6858000"/>
                </a:lnTo>
                <a:lnTo>
                  <a:pt x="3532366" y="6858000"/>
                </a:lnTo>
                <a:lnTo>
                  <a:pt x="381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7"/>
          <p:cNvSpPr txBox="1"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1"/>
          </p:nvPr>
        </p:nvSpPr>
        <p:spPr>
          <a:xfrm>
            <a:off x="831850" y="2650603"/>
            <a:ext cx="3890621" cy="166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2000"/>
              <a:buNone/>
              <a:defRPr sz="2000">
                <a:solidFill>
                  <a:srgbClr val="9191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800"/>
              <a:buNone/>
              <a:defRPr sz="1800">
                <a:solidFill>
                  <a:srgbClr val="9191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9pPr>
          </a:lstStyle>
          <a:p>
            <a:endParaRPr/>
          </a:p>
        </p:txBody>
      </p:sp>
      <p:pic>
        <p:nvPicPr>
          <p:cNvPr id="37" name="Google Shape;37;p17" descr="A picture containing squar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56744" y="420327"/>
            <a:ext cx="6017346" cy="6017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.int/publications/i/item/WHO-2019-nCoV-Ag-RDTs-Self_testing-2022.1" TargetMode="Externa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hyperlink" Target="https://www.who.int/publications/i/item/WHO-2019-nCoV-Ag-RDTs-Self_testing-2022.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.jpg"/><Relationship Id="rId5" Type="http://schemas.openxmlformats.org/officeDocument/2006/relationships/image" Target="../media/image23.jpg"/><Relationship Id="rId4" Type="http://schemas.openxmlformats.org/officeDocument/2006/relationships/hyperlink" Target="https://www.who.int/publications/i/item/WHO-2019-nCoV-Ag-RDTs-Self_testing-2022.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www.who.int/publications/i/item/WHO-2019-nCoV-Ag-RDTs-Self_testing-2022.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who.int/hslp/?q=content/terms-us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hyperlink" Target="mailto:ihrhrt@who.int" TargetMode="External"/><Relationship Id="rId4" Type="http://schemas.openxmlformats.org/officeDocument/2006/relationships/hyperlink" Target="https://extranet.who.int/hslp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9789240015319" TargetMode="External"/><Relationship Id="rId2" Type="http://schemas.openxmlformats.org/officeDocument/2006/relationships/hyperlink" Target="mailto:rapidalert@who.in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hyperlink" Target="https://www.who.int/publications/i/item/WHO-2019-nCoV-Ag-RDTs-Self_testing-2022.1" TargetMode="Externa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hyperlink" Target="https://www.who.int/publications/i/item/WHO-2019-nCoV-Ag-RDTs-Self_testing-2022.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S1</a:t>
            </a:r>
            <a:endParaRPr dirty="0"/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838200" y="4213184"/>
            <a:ext cx="4198405" cy="145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SzPts val="3600"/>
            </a:pPr>
            <a:r>
              <a:rPr lang="pt-PT" sz="3600" dirty="0"/>
              <a:t>Uso dos TDR-</a:t>
            </a:r>
            <a:r>
              <a:rPr lang="pt-PT" sz="3600" dirty="0" err="1"/>
              <a:t>Ag</a:t>
            </a:r>
            <a:r>
              <a:rPr lang="pt-PT" sz="3600" dirty="0"/>
              <a:t> do SARS-CoV-2 para a autotestagem da COVID-19</a:t>
            </a:r>
            <a:endParaRPr lang="pt-PT" dirty="0"/>
          </a:p>
        </p:txBody>
      </p:sp>
      <p:pic>
        <p:nvPicPr>
          <p:cNvPr id="95" name="Google Shape;95;p1" descr="https://logos-download.com/wp-content/uploads/2016/12/World_Health_Organization_logo_logotyp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49" y="56863"/>
            <a:ext cx="2972151" cy="876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2503" y="159407"/>
            <a:ext cx="1917098" cy="6718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00FCA-409C-D46B-F28F-ED513E71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Os autotestes podem ajudar no diagnóstico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19105-F2E2-5655-4E15-1F5034B46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736203"/>
            <a:ext cx="4006932" cy="4440760"/>
          </a:xfrm>
        </p:spPr>
        <p:txBody>
          <a:bodyPr/>
          <a:lstStyle/>
          <a:p>
            <a:r>
              <a:rPr lang="pt-PT" dirty="0"/>
              <a:t>Os TDR-</a:t>
            </a:r>
            <a:r>
              <a:rPr lang="pt-PT" dirty="0" err="1"/>
              <a:t>Ag</a:t>
            </a:r>
            <a:r>
              <a:rPr lang="pt-PT" dirty="0"/>
              <a:t> usados por operadores (profissionais) treinados ou para autotestagem da COVID-19, podem ser considerados para diagnosticar uma infeção por SARS-CoV-2, sem necessidade de testes de confirmação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A974D-DE3B-0790-D22D-AD713A1A1F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7" name="Google Shape;104;p2">
            <a:extLst>
              <a:ext uri="{FF2B5EF4-FFF2-40B4-BE49-F238E27FC236}">
                <a16:creationId xmlns:a16="http://schemas.microsoft.com/office/drawing/2014/main" id="{48424C01-6EC0-EDD3-9D30-694AAD6DD68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103505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sobre Formação em Testes de Diagnóstico Rápido de Antigénio para o SARS-CoV-2 – v3.0 </a:t>
            </a:r>
            <a:r>
              <a:rPr lang="en-US" dirty="0"/>
              <a:t>| </a:t>
            </a:r>
            <a:r>
              <a:rPr lang="pt-PT" dirty="0"/>
              <a:t>Uso dos TDR-</a:t>
            </a:r>
            <a:r>
              <a:rPr lang="pt-PT" dirty="0" err="1"/>
              <a:t>Ag</a:t>
            </a:r>
            <a:r>
              <a:rPr lang="pt-PT" dirty="0"/>
              <a:t> do SARS-CoV-2  para a autotestagem da COVID-19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11EB1-2676-0CC8-5EEE-E55FDA60C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487" y="2014521"/>
            <a:ext cx="7610617" cy="388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81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BD22-E074-7968-B1B1-944ECCE04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Os autotestes podem ajudar no rastreio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55B30-8A60-CB9A-D219-8934847CE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6203"/>
            <a:ext cx="6512626" cy="4440760"/>
          </a:xfrm>
        </p:spPr>
        <p:txBody>
          <a:bodyPr>
            <a:normAutofit/>
          </a:bodyPr>
          <a:lstStyle/>
          <a:p>
            <a:r>
              <a:rPr lang="pt-PT" dirty="0"/>
              <a:t>A autotestagem para a COVID-19 pode ser considerada para fins de rastreio em indivíduos assintomáticos sem exposição conhecida ao vírus</a:t>
            </a:r>
          </a:p>
          <a:p>
            <a:r>
              <a:rPr lang="pt-PT" dirty="0"/>
              <a:t>A testagem de indivíduos assintomáticos pode aumentar a sua convicção de que não estão infetados pelo SARS-CoV-2</a:t>
            </a:r>
          </a:p>
          <a:p>
            <a:r>
              <a:rPr lang="pt-PT" dirty="0"/>
              <a:t>O resultado negativo de um autoteste poderá  permitir a participação em certa atividades, como atividades de grupo ou reuniões em espaços interiores</a:t>
            </a:r>
          </a:p>
          <a:p>
            <a:r>
              <a:rPr lang="pt-PT" dirty="0"/>
              <a:t>Poderá considerar-se a testagem de confirmação dos resultados positivos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2981E-2256-BD84-224D-5CFAB24114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8" name="Google Shape;104;p2">
            <a:extLst>
              <a:ext uri="{FF2B5EF4-FFF2-40B4-BE49-F238E27FC236}">
                <a16:creationId xmlns:a16="http://schemas.microsoft.com/office/drawing/2014/main" id="{71860B8B-AAEF-E447-CB9E-E7D1938CD24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10363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sobre Formação em Testes de Diagnóstico Rápido de Antigénio para o SARS-CoV-2 – v3.0 </a:t>
            </a:r>
            <a:r>
              <a:rPr lang="en-US" dirty="0"/>
              <a:t>| </a:t>
            </a:r>
            <a:r>
              <a:rPr lang="pt-PT" dirty="0"/>
              <a:t>Uso dos TDR-</a:t>
            </a:r>
            <a:r>
              <a:rPr lang="pt-PT" dirty="0" err="1"/>
              <a:t>Ag</a:t>
            </a:r>
            <a:r>
              <a:rPr lang="pt-PT" dirty="0"/>
              <a:t> do SARS-CoV-2  para a autotestagem da COVID-19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9918A1-729D-7B62-9995-70CD9DFF0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397" y="2030213"/>
            <a:ext cx="4867239" cy="334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0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BFDE07-55AC-9F6A-2D67-9AFA803BA400}"/>
              </a:ext>
            </a:extLst>
          </p:cNvPr>
          <p:cNvSpPr txBox="1"/>
          <p:nvPr/>
        </p:nvSpPr>
        <p:spPr>
          <a:xfrm>
            <a:off x="1563778" y="1736203"/>
            <a:ext cx="100529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bg2"/>
                </a:solidFill>
              </a:rPr>
              <a:t>Exequível.</a:t>
            </a:r>
          </a:p>
          <a:p>
            <a:pPr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bg2"/>
                </a:solidFill>
              </a:rPr>
              <a:t>Aceitável.</a:t>
            </a:r>
          </a:p>
          <a:p>
            <a:pPr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bg2"/>
                </a:solidFill>
              </a:rPr>
              <a:t>Diagnóstico rápido, permitindo tomar prontamente decisões e medidas pós-teste</a:t>
            </a:r>
          </a:p>
          <a:p>
            <a:pPr algn="just">
              <a:buClr>
                <a:schemeClr val="accent1"/>
              </a:buClr>
            </a:pPr>
            <a:r>
              <a:rPr lang="pt-PT" sz="2000" dirty="0">
                <a:solidFill>
                  <a:schemeClr val="bg2"/>
                </a:solidFill>
              </a:rPr>
              <a:t>    com base no risco.</a:t>
            </a:r>
          </a:p>
          <a:p>
            <a:pPr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bg2"/>
                </a:solidFill>
              </a:rPr>
              <a:t>Expande o acesso aos testes, permitindo outros benefícios individuais e sociais.</a:t>
            </a:r>
          </a:p>
        </p:txBody>
      </p:sp>
      <p:sp>
        <p:nvSpPr>
          <p:cNvPr id="13" name="Google Shape;109;p3">
            <a:extLst>
              <a:ext uri="{FF2B5EF4-FFF2-40B4-BE49-F238E27FC236}">
                <a16:creationId xmlns:a16="http://schemas.microsoft.com/office/drawing/2014/main" id="{0DB39627-846E-C00C-C615-D8D9AAEBC2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pt-PT" dirty="0"/>
              <a:t>Em resumo, por que se deve oferecer a autotestagem?</a:t>
            </a:r>
          </a:p>
        </p:txBody>
      </p:sp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6DD1171B-D8D1-42ED-C674-216B82063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536" y="2038986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908C2F-BBC9-C362-BB86-887FE4962CFF}"/>
              </a:ext>
            </a:extLst>
          </p:cNvPr>
          <p:cNvSpPr txBox="1"/>
          <p:nvPr/>
        </p:nvSpPr>
        <p:spPr>
          <a:xfrm>
            <a:off x="1602204" y="3854582"/>
            <a:ext cx="1001454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-28575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bg2"/>
                </a:solidFill>
              </a:rPr>
              <a:t>Os custos e a necessidade de recursos são incertos e variáveis.</a:t>
            </a:r>
          </a:p>
          <a:p>
            <a:pPr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bg2"/>
                </a:solidFill>
              </a:rPr>
              <a:t>Os resultados negativos de um teste podem dar uma falsa sensação de segurança – crucial incluir mensagens sobre a interpretação dos resultados e a possibilidade de novo teste.</a:t>
            </a:r>
          </a:p>
          <a:p>
            <a:pPr algn="just"/>
            <a:endParaRPr lang="en-GB" sz="2000" dirty="0">
              <a:solidFill>
                <a:schemeClr val="dk1"/>
              </a:solidFill>
            </a:endParaRPr>
          </a:p>
        </p:txBody>
      </p:sp>
      <p:pic>
        <p:nvPicPr>
          <p:cNvPr id="16" name="Graphic 15" descr="Exclamation mark with solid fill">
            <a:extLst>
              <a:ext uri="{FF2B5EF4-FFF2-40B4-BE49-F238E27FC236}">
                <a16:creationId xmlns:a16="http://schemas.microsoft.com/office/drawing/2014/main" id="{0E2B8285-AF41-0C29-4CAB-03BBC96CA2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316" y="4345179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E2BF0E-5AAD-4535-AA23-5EF6A4B39A5B}"/>
              </a:ext>
            </a:extLst>
          </p:cNvPr>
          <p:cNvSpPr txBox="1"/>
          <p:nvPr/>
        </p:nvSpPr>
        <p:spPr>
          <a:xfrm>
            <a:off x="515155" y="5698987"/>
            <a:ext cx="116026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From SARS-CoV-2 antigen-detection rapid diagnostic tests for COVID-19 self-testing. Interim guidance- 9 March 2022. Geneva. World Health Organization. </a:t>
            </a:r>
            <a:r>
              <a:rPr lang="en-GB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https://www.who.int/publications/i/item/WHO-2019-nCoV-Ag-RDTs-Self_testing-2022.1</a:t>
            </a:r>
            <a:endParaRPr lang="en-US" dirty="0"/>
          </a:p>
        </p:txBody>
      </p:sp>
      <p:sp>
        <p:nvSpPr>
          <p:cNvPr id="4" name="Google Shape;104;p2">
            <a:extLst>
              <a:ext uri="{FF2B5EF4-FFF2-40B4-BE49-F238E27FC236}">
                <a16:creationId xmlns:a16="http://schemas.microsoft.com/office/drawing/2014/main" id="{5E097A22-AC17-0558-90B8-00F384EC36B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09600" y="6338421"/>
            <a:ext cx="10490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sobre Formação em Testes de Diagnóstico Rápido de Antigénio para o SARS-CoV-2 – v3.0 </a:t>
            </a:r>
            <a:r>
              <a:rPr lang="en-US" dirty="0"/>
              <a:t>| </a:t>
            </a:r>
            <a:r>
              <a:rPr lang="pt-PT" dirty="0"/>
              <a:t>Uso dos TDR-</a:t>
            </a:r>
            <a:r>
              <a:rPr lang="pt-PT" dirty="0" err="1"/>
              <a:t>Ag</a:t>
            </a:r>
            <a:r>
              <a:rPr lang="pt-PT" dirty="0"/>
              <a:t> do SARS-CoV-2  para a autotestagem da COVID-19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43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8CC2C-D581-43B3-3A68-03B205CF6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98" y="336265"/>
            <a:ext cx="10515600" cy="942814"/>
          </a:xfrm>
        </p:spPr>
        <p:txBody>
          <a:bodyPr/>
          <a:lstStyle/>
          <a:p>
            <a:r>
              <a:rPr lang="pt-PT" dirty="0"/>
              <a:t>Informação importante para os profissionais de saúde (1)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CD02C-9829-6543-158A-8D97F609D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736203"/>
            <a:ext cx="5970104" cy="4440760"/>
          </a:xfrm>
        </p:spPr>
        <p:txBody>
          <a:bodyPr/>
          <a:lstStyle/>
          <a:p>
            <a:r>
              <a:rPr lang="pt-PT" dirty="0"/>
              <a:t>Assegurar-se de que os TDR-</a:t>
            </a:r>
            <a:r>
              <a:rPr lang="pt-PT" dirty="0" err="1"/>
              <a:t>Ag</a:t>
            </a:r>
            <a:r>
              <a:rPr lang="pt-PT" dirty="0"/>
              <a:t> fornecidos  para o SARS-CoV-2 são recomendados para a autotestagem</a:t>
            </a:r>
          </a:p>
          <a:p>
            <a:r>
              <a:rPr lang="pt-PT" dirty="0"/>
              <a:t>Seguir as instruções do fabricante  sobre as condições de armazenamento </a:t>
            </a:r>
          </a:p>
          <a:p>
            <a:r>
              <a:rPr lang="pt-PT" dirty="0"/>
              <a:t>Verificar os prazos de validade dos testes e assegurar-se de que são usados primeiro os testes com um prazo de validade mais curto</a:t>
            </a:r>
          </a:p>
          <a:p>
            <a:r>
              <a:rPr lang="pt-PT" dirty="0"/>
              <a:t>Não usar testes que já ultrapassaram o seu prazo de validade</a:t>
            </a: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118C8-EF1F-1298-FF27-3C0EE59FA3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1E78A9-D3FB-724F-2A73-64A1C91FFD9E}"/>
              </a:ext>
            </a:extLst>
          </p:cNvPr>
          <p:cNvGrpSpPr/>
          <p:nvPr/>
        </p:nvGrpSpPr>
        <p:grpSpPr>
          <a:xfrm>
            <a:off x="7429730" y="1407800"/>
            <a:ext cx="4190770" cy="596348"/>
            <a:chOff x="7861998" y="1527451"/>
            <a:chExt cx="4190770" cy="5963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8280A5-A1DC-D40A-5779-DBA0D6BE981C}"/>
                </a:ext>
              </a:extLst>
            </p:cNvPr>
            <p:cNvSpPr txBox="1"/>
            <p:nvPr/>
          </p:nvSpPr>
          <p:spPr>
            <a:xfrm>
              <a:off x="8387592" y="1694820"/>
              <a:ext cx="3665176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pt-PT" sz="1100" dirty="0">
                  <a:solidFill>
                    <a:srgbClr val="FFFFFF"/>
                  </a:solidFill>
                  <a:latin typeface="Lucida Grande"/>
                  <a:ea typeface="Lucida Grande"/>
                  <a:cs typeface="Lucida Grande"/>
                </a:rPr>
                <a:t>Adaptar de acordo com as orientações do seu país</a:t>
              </a:r>
              <a:endParaRPr lang="pt-PT" altLang="en-US" sz="1100" u="sng" dirty="0">
                <a:solidFill>
                  <a:srgbClr val="FFFFFF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A147321-45CE-C330-F130-E4AEF83D82DF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 descr="Pencil">
              <a:extLst>
                <a:ext uri="{FF2B5EF4-FFF2-40B4-BE49-F238E27FC236}">
                  <a16:creationId xmlns:a16="http://schemas.microsoft.com/office/drawing/2014/main" id="{577E83B9-6DE7-B6C5-298D-A3C76CC34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  <p:sp>
        <p:nvSpPr>
          <p:cNvPr id="11" name="Google Shape;104;p2">
            <a:extLst>
              <a:ext uri="{FF2B5EF4-FFF2-40B4-BE49-F238E27FC236}">
                <a16:creationId xmlns:a16="http://schemas.microsoft.com/office/drawing/2014/main" id="{4BDF042F-0FA1-AFA9-C28D-AF92189C79F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103251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sobre Formação em Testes de Diagnóstico Rápido de Antigénio para o SARS-CoV-2 – v3.0 </a:t>
            </a:r>
            <a:r>
              <a:rPr lang="en-US" dirty="0"/>
              <a:t>| </a:t>
            </a:r>
            <a:r>
              <a:rPr lang="pt-PT" dirty="0"/>
              <a:t>Uso dos TDR-</a:t>
            </a:r>
            <a:r>
              <a:rPr lang="pt-PT" dirty="0" err="1"/>
              <a:t>Ag</a:t>
            </a:r>
            <a:r>
              <a:rPr lang="pt-PT" dirty="0"/>
              <a:t> do SARS-CoV-2  para a autotestagem da COVID-19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A73329-4E36-6C12-F475-9496E188B9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036"/>
          <a:stretch/>
        </p:blipFill>
        <p:spPr>
          <a:xfrm>
            <a:off x="6714353" y="2078337"/>
            <a:ext cx="5027073" cy="39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56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5A742-32B4-16FB-71D5-8C554B2D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Informação importante para os profissionais de saúde </a:t>
            </a:r>
            <a:r>
              <a:rPr lang="en-GB" dirty="0"/>
              <a:t>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6E7A6-8ADA-7DE6-3593-C82A17624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Ensinar os membros da comunidade a usar a técnica correta de colheita de amostras para o autoteste fornecido. É importante usar o método de colheita (por ex., </a:t>
            </a:r>
            <a:r>
              <a:rPr lang="pt-PT" dirty="0" err="1"/>
              <a:t>esfregaço</a:t>
            </a:r>
            <a:r>
              <a:rPr lang="pt-PT" dirty="0"/>
              <a:t> nasal) para o qual o teste está recomendado.</a:t>
            </a:r>
          </a:p>
          <a:p>
            <a:endParaRPr lang="pt-PT" dirty="0"/>
          </a:p>
          <a:p>
            <a:r>
              <a:rPr lang="pt-PT" dirty="0"/>
              <a:t>Ensinar os membros da comunidade a usar a técnica correta de testagem para o autoteste fornecido. É importante seguir as instruções de utilização específicas para o teste, uma vez que os reagentes e os procedimentos, incluindo o tempo de incubação, podem variar de teste para teste.</a:t>
            </a:r>
          </a:p>
          <a:p>
            <a:endParaRPr lang="pt-PT" dirty="0"/>
          </a:p>
          <a:p>
            <a:r>
              <a:rPr lang="pt-PT" dirty="0"/>
              <a:t>Seguir as recomendações do país sobre a interpretação e notificação dos resultados dos autotestes. Essas recomendações podem incluir a confirmação dos resultados dos testes, a quarentena e a repetição do teste, usando um teste aprovado para o PCR do SARS-CoV-2. 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E9521-7AA6-3087-CEAE-27570F8653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14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D7F177-0959-BA8A-8227-547A653AD2D8}"/>
              </a:ext>
            </a:extLst>
          </p:cNvPr>
          <p:cNvGrpSpPr/>
          <p:nvPr/>
        </p:nvGrpSpPr>
        <p:grpSpPr>
          <a:xfrm>
            <a:off x="7798200" y="706923"/>
            <a:ext cx="4190600" cy="596348"/>
            <a:chOff x="7861998" y="1527451"/>
            <a:chExt cx="4190600" cy="5963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36A4C0-E8D0-E9FB-B1A3-396A24C6D0B5}"/>
                </a:ext>
              </a:extLst>
            </p:cNvPr>
            <p:cNvSpPr txBox="1"/>
            <p:nvPr/>
          </p:nvSpPr>
          <p:spPr>
            <a:xfrm>
              <a:off x="8420398" y="1694820"/>
              <a:ext cx="3632200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pt-PT" sz="1100" dirty="0">
                  <a:solidFill>
                    <a:srgbClr val="FFFFFF"/>
                  </a:solidFill>
                  <a:latin typeface="Lucida Grande"/>
                  <a:ea typeface="Lucida Grande"/>
                  <a:cs typeface="Lucida Grande"/>
                </a:rPr>
                <a:t>Adaptar de acordo com as orientações do seu país</a:t>
              </a:r>
              <a:endParaRPr lang="pt-PT" altLang="en-US" sz="1100" u="sng" dirty="0">
                <a:solidFill>
                  <a:srgbClr val="FFFFFF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20F1A00-3C5E-9C56-261A-F1533FA50D80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 descr="Pencil">
              <a:extLst>
                <a:ext uri="{FF2B5EF4-FFF2-40B4-BE49-F238E27FC236}">
                  <a16:creationId xmlns:a16="http://schemas.microsoft.com/office/drawing/2014/main" id="{7374D563-77E7-6AB9-593C-733CCA63A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  <p:sp>
        <p:nvSpPr>
          <p:cNvPr id="11" name="Google Shape;104;p2">
            <a:extLst>
              <a:ext uri="{FF2B5EF4-FFF2-40B4-BE49-F238E27FC236}">
                <a16:creationId xmlns:a16="http://schemas.microsoft.com/office/drawing/2014/main" id="{E9BD5978-1D96-0D77-007A-12B1C2C826A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104013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sobre Formação em Testes de Diagnóstico Rápido de Antigénio para o SARS-CoV-2 – v3.0 </a:t>
            </a:r>
            <a:r>
              <a:rPr lang="en-US" dirty="0"/>
              <a:t>| </a:t>
            </a:r>
            <a:r>
              <a:rPr lang="pt-PT" dirty="0"/>
              <a:t>Uso dos TDR-</a:t>
            </a:r>
            <a:r>
              <a:rPr lang="pt-PT" dirty="0" err="1"/>
              <a:t>Ag</a:t>
            </a:r>
            <a:r>
              <a:rPr lang="pt-PT" dirty="0"/>
              <a:t> do SARS-CoV-2  para a autotestagem da COVID-19</a:t>
            </a:r>
          </a:p>
        </p:txBody>
      </p:sp>
    </p:spTree>
    <p:extLst>
      <p:ext uri="{BB962C8B-B14F-4D97-AF65-F5344CB8AC3E}">
        <p14:creationId xmlns:p14="http://schemas.microsoft.com/office/powerpoint/2010/main" val="2466954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838198" y="289689"/>
            <a:ext cx="10967728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pt-PT" dirty="0"/>
              <a:t>Informação importante a fornecer aos utilizadores </a:t>
            </a:r>
            <a:r>
              <a:rPr lang="en-GB" dirty="0"/>
              <a:t>(1)* </a:t>
            </a:r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sz="1000"/>
          </a:p>
        </p:txBody>
      </p:sp>
      <p:sp>
        <p:nvSpPr>
          <p:cNvPr id="14" name="Google Shape;124;p4">
            <a:extLst>
              <a:ext uri="{FF2B5EF4-FFF2-40B4-BE49-F238E27FC236}">
                <a16:creationId xmlns:a16="http://schemas.microsoft.com/office/drawing/2014/main" id="{6F5B379C-3A06-416C-B290-0EEDE6793C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1009" y="1714055"/>
            <a:ext cx="9208450" cy="234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lnSpc>
                <a:spcPct val="90000"/>
              </a:lnSpc>
              <a:buClr>
                <a:srgbClr val="0070C0"/>
              </a:buClr>
              <a:buSzPts val="1800"/>
              <a:buNone/>
            </a:pPr>
            <a:endParaRPr lang="en-GB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GB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3A3E4E-4DDE-4CDA-81FA-C09B1EBCD968}"/>
              </a:ext>
            </a:extLst>
          </p:cNvPr>
          <p:cNvSpPr txBox="1"/>
          <p:nvPr/>
        </p:nvSpPr>
        <p:spPr>
          <a:xfrm>
            <a:off x="224118" y="5869959"/>
            <a:ext cx="106142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</a:rPr>
              <a:t>* Use of SARS-CoV-2 antigen-detection rapid diagnostic tests for COVID-19 self-testing. Interim guidance- 9 March 2022. Geneva. World Health Organization. </a:t>
            </a:r>
            <a:r>
              <a:rPr lang="en-GB" sz="1000" dirty="0">
                <a:hlinkClick r:id="rId4"/>
              </a:rPr>
              <a:t>https://www.who.int/publications/i/item/WHO-2019-nCoV-Ag-RDTs-Self_testing-2022.1</a:t>
            </a:r>
            <a:endParaRPr lang="en-GB" sz="1000" dirty="0"/>
          </a:p>
          <a:p>
            <a:endParaRPr lang="en-GB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98005A-79F4-1520-CBC9-F81CCA29E519}"/>
              </a:ext>
            </a:extLst>
          </p:cNvPr>
          <p:cNvSpPr txBox="1"/>
          <p:nvPr/>
        </p:nvSpPr>
        <p:spPr>
          <a:xfrm>
            <a:off x="838199" y="1680007"/>
            <a:ext cx="10515600" cy="24211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PT" sz="2000" dirty="0">
                <a:solidFill>
                  <a:schemeClr val="bg2"/>
                </a:solidFill>
              </a:rPr>
              <a:t>Quando fazer um autoteste.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PT" sz="2000" dirty="0">
                <a:solidFill>
                  <a:schemeClr val="bg2"/>
                </a:solidFill>
              </a:rPr>
              <a:t>Interpretação dos resultados positivos ou negativos. 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PT" sz="2000" dirty="0">
                <a:solidFill>
                  <a:schemeClr val="bg2"/>
                </a:solidFill>
              </a:rPr>
              <a:t>Medidas de seguimento recomendadas após a autotestagem.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PT" sz="2000" dirty="0">
                <a:solidFill>
                  <a:schemeClr val="bg2"/>
                </a:solidFill>
              </a:rPr>
              <a:t>Informação sobre a notificação dos resultados, quarentena, localização de contactos, quando fazer um teste de confirmação e um novo teste, disponibilidade de serviços de tratamento, informação atualizada sobre prevenção e controlo das infeções, uso de máscara, distanciamento físico e medidas de saúde pública e social</a:t>
            </a:r>
            <a:r>
              <a:rPr lang="en-GB" sz="20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341F34-ED08-F4FB-49DC-BA4CD8D9F1B3}"/>
              </a:ext>
            </a:extLst>
          </p:cNvPr>
          <p:cNvSpPr txBox="1"/>
          <p:nvPr/>
        </p:nvSpPr>
        <p:spPr>
          <a:xfrm>
            <a:off x="709604" y="4681947"/>
            <a:ext cx="10772790" cy="10156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As </a:t>
            </a:r>
            <a:r>
              <a:rPr lang="pt-PT" sz="2000" dirty="0">
                <a:solidFill>
                  <a:schemeClr val="bg1"/>
                </a:solidFill>
              </a:rPr>
              <a:t>pessoas podem optar por se </a:t>
            </a:r>
            <a:r>
              <a:rPr lang="pt-PT" sz="2000" dirty="0" err="1">
                <a:solidFill>
                  <a:schemeClr val="bg1"/>
                </a:solidFill>
              </a:rPr>
              <a:t>autotestarem</a:t>
            </a:r>
            <a:r>
              <a:rPr lang="pt-PT" sz="2000" dirty="0">
                <a:solidFill>
                  <a:schemeClr val="bg1"/>
                </a:solidFill>
              </a:rPr>
              <a:t>, para se assegurarem de que não estão infetadas pelo SARS-CoV-2 (por ex., para participação em certas atividades, como atividades de grupo ou eventos sociais, etc.)</a:t>
            </a:r>
            <a:endParaRPr lang="pt-PT" sz="32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4B1AE2-B1FA-D55F-1C0D-1E69F8AEDFA7}"/>
              </a:ext>
            </a:extLst>
          </p:cNvPr>
          <p:cNvGrpSpPr/>
          <p:nvPr/>
        </p:nvGrpSpPr>
        <p:grpSpPr>
          <a:xfrm>
            <a:off x="7681450" y="1672556"/>
            <a:ext cx="4510550" cy="610956"/>
            <a:chOff x="7861998" y="1527451"/>
            <a:chExt cx="4180350" cy="61095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906E3A-CCE7-0097-EC84-0672165BFA61}"/>
                </a:ext>
              </a:extLst>
            </p:cNvPr>
            <p:cNvSpPr txBox="1"/>
            <p:nvPr/>
          </p:nvSpPr>
          <p:spPr>
            <a:xfrm>
              <a:off x="8463792" y="1707520"/>
              <a:ext cx="3578556" cy="43088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pt-PT" sz="1100" dirty="0">
                  <a:solidFill>
                    <a:srgbClr val="FFFFFF"/>
                  </a:solidFill>
                  <a:latin typeface="Lucida Grande"/>
                  <a:ea typeface="Lucida Grande"/>
                  <a:cs typeface="Lucida Grande"/>
                </a:rPr>
                <a:t>Adaptar de acordo com as orientações do seu país</a:t>
              </a:r>
              <a:endParaRPr lang="pt-PT" altLang="en-US" sz="1100" u="sng" dirty="0">
                <a:solidFill>
                  <a:srgbClr val="FFFFFF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821816D-2923-5E54-2701-FE3E3A0A4787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Pencil">
              <a:extLst>
                <a:ext uri="{FF2B5EF4-FFF2-40B4-BE49-F238E27FC236}">
                  <a16:creationId xmlns:a16="http://schemas.microsoft.com/office/drawing/2014/main" id="{44F00089-611C-42C0-1FBA-3268D3B74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  <p:sp>
        <p:nvSpPr>
          <p:cNvPr id="4" name="Google Shape;104;p2">
            <a:extLst>
              <a:ext uri="{FF2B5EF4-FFF2-40B4-BE49-F238E27FC236}">
                <a16:creationId xmlns:a16="http://schemas.microsoft.com/office/drawing/2014/main" id="{DAF81FDC-3E30-3A17-9F12-BCE4A934985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103378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sobre Formação em Testes de Diagnóstico Rápido de Antigénio para o SARS-CoV-2 – v3.0 </a:t>
            </a:r>
            <a:r>
              <a:rPr lang="en-US" dirty="0"/>
              <a:t>| </a:t>
            </a:r>
            <a:r>
              <a:rPr lang="pt-PT" dirty="0"/>
              <a:t>Uso dos TDR-</a:t>
            </a:r>
            <a:r>
              <a:rPr lang="pt-PT" dirty="0" err="1"/>
              <a:t>Ag</a:t>
            </a:r>
            <a:r>
              <a:rPr lang="pt-PT" dirty="0"/>
              <a:t> do SARS-CoV-2  para a autotestagem da COVID-19</a:t>
            </a:r>
          </a:p>
        </p:txBody>
      </p:sp>
      <p:sp>
        <p:nvSpPr>
          <p:cNvPr id="3" name="Rectangle 2"/>
          <p:cNvSpPr/>
          <p:nvPr/>
        </p:nvSpPr>
        <p:spPr>
          <a:xfrm>
            <a:off x="3801717" y="3275112"/>
            <a:ext cx="4588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Adaptar de acordo com as orientações do seu país</a:t>
            </a:r>
            <a:endParaRPr lang="pt-PT" altLang="en-US" u="sng" dirty="0">
              <a:solidFill>
                <a:srgbClr val="FFFFFF"/>
              </a:solidFill>
              <a:ea typeface="Calibri" charset="0"/>
              <a:cs typeface="Calibri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045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sz="1000"/>
          </a:p>
        </p:txBody>
      </p:sp>
      <p:sp>
        <p:nvSpPr>
          <p:cNvPr id="8" name="Google Shape;160;p5">
            <a:extLst>
              <a:ext uri="{FF2B5EF4-FFF2-40B4-BE49-F238E27FC236}">
                <a16:creationId xmlns:a16="http://schemas.microsoft.com/office/drawing/2014/main" id="{9C72851A-403F-BB8C-3C23-F8C551F5E0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4714" y="198355"/>
            <a:ext cx="1100699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pt-PT" dirty="0"/>
              <a:t>Informação importante a fornecer aos utilizadores (1)* </a:t>
            </a:r>
            <a:br>
              <a:rPr lang="pt-PT" dirty="0"/>
            </a:br>
            <a:r>
              <a:rPr lang="pt-PT" sz="3200" dirty="0"/>
              <a:t>Quando e como usar os autotestes para o SARS-CoV-2</a:t>
            </a:r>
            <a:endParaRPr lang="pt-P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CBA6F9-C2EC-F7D1-DC84-52946DF7351A}"/>
              </a:ext>
            </a:extLst>
          </p:cNvPr>
          <p:cNvSpPr txBox="1"/>
          <p:nvPr/>
        </p:nvSpPr>
        <p:spPr>
          <a:xfrm>
            <a:off x="224118" y="5869959"/>
            <a:ext cx="106142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</a:rPr>
              <a:t>* Use of SARS-CoV-2 antigen-detection rapid diagnostic tests for COVID-19 self-testing. Interim guidance- 9 March 2022. Geneva. World Health Organization. </a:t>
            </a:r>
            <a:r>
              <a:rPr lang="en-GB" sz="1000" dirty="0">
                <a:hlinkClick r:id="rId4"/>
              </a:rPr>
              <a:t>https://www.who.int/publications/i/item/WHO-2019-nCoV-Ag-RDTs-Self_testing-2022.1</a:t>
            </a:r>
            <a:endParaRPr lang="en-GB" sz="1000" dirty="0"/>
          </a:p>
          <a:p>
            <a:endParaRPr lang="en-GB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FE19C0-BED0-6414-6E40-2398E6A191E6}"/>
              </a:ext>
            </a:extLst>
          </p:cNvPr>
          <p:cNvSpPr txBox="1"/>
          <p:nvPr/>
        </p:nvSpPr>
        <p:spPr>
          <a:xfrm>
            <a:off x="784260" y="2957134"/>
            <a:ext cx="48545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bg2"/>
                </a:solidFill>
              </a:rPr>
              <a:t>Quando se sentir indisposto, com sintomas que possam ser de COVID-19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bg2"/>
                </a:solidFill>
              </a:rPr>
              <a:t>Se achar que esteve exposto à COVID-19 nos últimos sete dias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bg2"/>
                </a:solidFill>
              </a:rPr>
              <a:t>Se quiser certificar-se de que está negativo, antes de decidir participar numa atividade social em espaço interior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EC922-F543-E5B0-C72A-2A8FB11FEFEB}"/>
              </a:ext>
            </a:extLst>
          </p:cNvPr>
          <p:cNvSpPr txBox="1"/>
          <p:nvPr/>
        </p:nvSpPr>
        <p:spPr>
          <a:xfrm>
            <a:off x="2520376" y="1718639"/>
            <a:ext cx="20084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QUANDO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597339-99D3-D4F4-E518-A024A97726C5}"/>
              </a:ext>
            </a:extLst>
          </p:cNvPr>
          <p:cNvSpPr txBox="1"/>
          <p:nvPr/>
        </p:nvSpPr>
        <p:spPr>
          <a:xfrm>
            <a:off x="8360854" y="1718668"/>
            <a:ext cx="14612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COMO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B09CF-5CB2-655D-1744-158CC3DFCC66}"/>
              </a:ext>
            </a:extLst>
          </p:cNvPr>
          <p:cNvSpPr txBox="1"/>
          <p:nvPr/>
        </p:nvSpPr>
        <p:spPr>
          <a:xfrm>
            <a:off x="6095999" y="2399982"/>
            <a:ext cx="59039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bg2"/>
                </a:solidFill>
              </a:rPr>
              <a:t>Seguir sempre as instruções da embalagem do teste que vai usar (as instruções mudam conforme as marcas)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bg2"/>
                </a:solidFill>
              </a:rPr>
              <a:t>Limpar bem as mãos, antes e depois de usar o teste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bg2"/>
                </a:solidFill>
              </a:rPr>
              <a:t>Colher uma amostra do nariz e/ou garganta  e fazer o teste de acordo com as instruções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bg2"/>
                </a:solidFill>
              </a:rPr>
              <a:t>Interpretar o resultado depois de decorrido o tempo recomendado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bg2"/>
                </a:solidFill>
              </a:rPr>
              <a:t>Descartar o teste de acordo com as instruções da embalagem</a:t>
            </a:r>
          </a:p>
        </p:txBody>
      </p:sp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3245664-7517-E2EC-5B27-1F856D96F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70" y="1336714"/>
            <a:ext cx="1670960" cy="15204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4B3D0D-F1B9-A3D8-5D3D-644BDB5322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5034" y="1132046"/>
            <a:ext cx="1428835" cy="1238507"/>
          </a:xfrm>
          <a:prstGeom prst="rect">
            <a:avLst/>
          </a:prstGeom>
        </p:spPr>
      </p:pic>
      <p:sp>
        <p:nvSpPr>
          <p:cNvPr id="6" name="Google Shape;104;p2">
            <a:extLst>
              <a:ext uri="{FF2B5EF4-FFF2-40B4-BE49-F238E27FC236}">
                <a16:creationId xmlns:a16="http://schemas.microsoft.com/office/drawing/2014/main" id="{CFBB217D-0CB1-1438-8B44-F093F934008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103251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sobre Formação em Testes de Diagnóstico Rápido de Antigénio para o SARS-CoV-2 – v3.0 </a:t>
            </a:r>
            <a:r>
              <a:rPr lang="en-US" dirty="0"/>
              <a:t>| </a:t>
            </a:r>
            <a:r>
              <a:rPr lang="pt-PT" dirty="0"/>
              <a:t>Uso dos TDR-</a:t>
            </a:r>
            <a:r>
              <a:rPr lang="pt-PT" dirty="0" err="1"/>
              <a:t>Ag</a:t>
            </a:r>
            <a:r>
              <a:rPr lang="pt-PT" dirty="0"/>
              <a:t> do SARS-CoV-2  para a autotestagem da COVID-19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326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sz="1000"/>
          </a:p>
        </p:txBody>
      </p:sp>
      <p:sp>
        <p:nvSpPr>
          <p:cNvPr id="8" name="Google Shape;160;p5">
            <a:extLst>
              <a:ext uri="{FF2B5EF4-FFF2-40B4-BE49-F238E27FC236}">
                <a16:creationId xmlns:a16="http://schemas.microsoft.com/office/drawing/2014/main" id="{9C72851A-403F-BB8C-3C23-F8C551F5E0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2875" y="198356"/>
            <a:ext cx="11271916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pt-PT" dirty="0"/>
              <a:t>Informação importante a fornecer aos utilizadores (1)* </a:t>
            </a:r>
            <a:br>
              <a:rPr lang="pt-PT" dirty="0"/>
            </a:br>
            <a:r>
              <a:rPr lang="pt-PT" sz="3200" dirty="0"/>
              <a:t>Resultados dos testes e medidas de seguimento</a:t>
            </a:r>
            <a:endParaRPr lang="pt-P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CBA6F9-C2EC-F7D1-DC84-52946DF7351A}"/>
              </a:ext>
            </a:extLst>
          </p:cNvPr>
          <p:cNvSpPr txBox="1"/>
          <p:nvPr/>
        </p:nvSpPr>
        <p:spPr>
          <a:xfrm>
            <a:off x="224118" y="5869959"/>
            <a:ext cx="106142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</a:rPr>
              <a:t>* Use of SARS-CoV-2 antigen-detection rapid diagnostic tests for COVID-19 self-testing. Interim guidance- 9 March 2022. Geneva. World Health Organization. </a:t>
            </a:r>
            <a:r>
              <a:rPr lang="en-GB" sz="1000" dirty="0">
                <a:hlinkClick r:id="rId4"/>
              </a:rPr>
              <a:t>https://www.who.int/publications/i/item/WHO-2019-nCoV-Ag-RDTs-Self_testing-2022.1</a:t>
            </a:r>
            <a:endParaRPr lang="en-GB" sz="1000" dirty="0"/>
          </a:p>
          <a:p>
            <a:endParaRPr lang="en-GB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FE19C0-BED0-6414-6E40-2398E6A191E6}"/>
              </a:ext>
            </a:extLst>
          </p:cNvPr>
          <p:cNvSpPr txBox="1"/>
          <p:nvPr/>
        </p:nvSpPr>
        <p:spPr>
          <a:xfrm>
            <a:off x="1944146" y="2330608"/>
            <a:ext cx="47261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PT" sz="1800" dirty="0">
                <a:solidFill>
                  <a:schemeClr val="bg2"/>
                </a:solidFill>
              </a:rPr>
              <a:t>Se tiver sintomas, procure os conselhos de um profissional de saúde para saber se precisa de tratamento ou de cuidados, especialmente se for idoso, tiver um problema de saúde pré-existente ou não tiver sido vacinado contra a COVID-19.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PT" sz="1800" dirty="0">
                <a:solidFill>
                  <a:schemeClr val="bg2"/>
                </a:solidFill>
              </a:rPr>
              <a:t>Se tiver dores no peito, dificuldade em respirar ou tonturas, procure cuidados médicos urgentemente.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PT" sz="1800" dirty="0">
                <a:solidFill>
                  <a:schemeClr val="bg2"/>
                </a:solidFill>
              </a:rPr>
              <a:t>Siga as orientações do seu país sobre o que fazer para comunicar os resultados do seu teste e saber se precisa de se isolar.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EC922-F543-E5B0-C72A-2A8FB11FEFEB}"/>
              </a:ext>
            </a:extLst>
          </p:cNvPr>
          <p:cNvSpPr txBox="1"/>
          <p:nvPr/>
        </p:nvSpPr>
        <p:spPr>
          <a:xfrm>
            <a:off x="2123312" y="1634138"/>
            <a:ext cx="21228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POSITIVO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597339-99D3-D4F4-E518-A024A97726C5}"/>
              </a:ext>
            </a:extLst>
          </p:cNvPr>
          <p:cNvSpPr txBox="1"/>
          <p:nvPr/>
        </p:nvSpPr>
        <p:spPr>
          <a:xfrm>
            <a:off x="7714523" y="1627560"/>
            <a:ext cx="23278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accent1"/>
                </a:solidFill>
              </a:rPr>
              <a:t>NEGATIVO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B1EBF3-B64A-2110-15D9-50CCB899F06D}"/>
              </a:ext>
            </a:extLst>
          </p:cNvPr>
          <p:cNvSpPr txBox="1"/>
          <p:nvPr/>
        </p:nvSpPr>
        <p:spPr>
          <a:xfrm>
            <a:off x="7071755" y="2399982"/>
            <a:ext cx="45898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PT" sz="1800" dirty="0">
                <a:solidFill>
                  <a:schemeClr val="bg2"/>
                </a:solidFill>
              </a:rPr>
              <a:t>O resultado negativo de um teste transmite-lhe a convicção de que não estava infetado quando realizou o teste.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PT" sz="1800" dirty="0">
                <a:solidFill>
                  <a:schemeClr val="bg2"/>
                </a:solidFill>
              </a:rPr>
              <a:t>Lembre-se, contudo, de que podem ocorrer resultados falsos negativos, especialmente se fez o teste logo a seguir à exposição.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PT" sz="1800" dirty="0">
                <a:solidFill>
                  <a:schemeClr val="bg2"/>
                </a:solidFill>
              </a:rPr>
              <a:t>Se souber que esteve recentemente exposto e/ou tiver sintomas que possam ser de COVID-19, faça outro teste passadas 24 a 48 horas ou mais.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0ED0536F-D61B-54C3-DAB6-F799CAE70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940" y="1086922"/>
            <a:ext cx="1608326" cy="2342078"/>
          </a:xfrm>
          <a:prstGeom prst="rect">
            <a:avLst/>
          </a:prstGeom>
        </p:spPr>
      </p:pic>
      <p:pic>
        <p:nvPicPr>
          <p:cNvPr id="15" name="Picture 14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10C3F5DB-A5DD-D85C-85D0-3F1CEC6462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4566" y="708301"/>
            <a:ext cx="1605943" cy="1730099"/>
          </a:xfrm>
          <a:prstGeom prst="rect">
            <a:avLst/>
          </a:prstGeom>
        </p:spPr>
      </p:pic>
      <p:sp>
        <p:nvSpPr>
          <p:cNvPr id="5" name="Google Shape;104;p2">
            <a:extLst>
              <a:ext uri="{FF2B5EF4-FFF2-40B4-BE49-F238E27FC236}">
                <a16:creationId xmlns:a16="http://schemas.microsoft.com/office/drawing/2014/main" id="{C6F5F05C-AC18-4921-7512-123E3C33646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10363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sobre Formação em Testes de Diagnóstico Rápido de Antigénio para o SARS-CoV-2 – v3.0 </a:t>
            </a:r>
            <a:r>
              <a:rPr lang="en-US" dirty="0"/>
              <a:t>| </a:t>
            </a:r>
            <a:r>
              <a:rPr lang="pt-PT" dirty="0"/>
              <a:t>Uso dos TDR-</a:t>
            </a:r>
            <a:r>
              <a:rPr lang="pt-PT" dirty="0" err="1"/>
              <a:t>Ag</a:t>
            </a:r>
            <a:r>
              <a:rPr lang="pt-PT" dirty="0"/>
              <a:t> do SARS-CoV-2  para a autotestagem da COVID-19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4734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pt-PT" dirty="0"/>
              <a:t>Importância de uma interpretação correta dos resultados dos testes</a:t>
            </a:r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 sz="1000"/>
          </a:p>
        </p:txBody>
      </p:sp>
      <p:sp>
        <p:nvSpPr>
          <p:cNvPr id="14" name="Google Shape;124;p4">
            <a:extLst>
              <a:ext uri="{FF2B5EF4-FFF2-40B4-BE49-F238E27FC236}">
                <a16:creationId xmlns:a16="http://schemas.microsoft.com/office/drawing/2014/main" id="{6F5B379C-3A06-416C-B290-0EEDE6793C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1009" y="1714055"/>
            <a:ext cx="9208450" cy="234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lnSpc>
                <a:spcPct val="90000"/>
              </a:lnSpc>
              <a:buClr>
                <a:srgbClr val="0070C0"/>
              </a:buClr>
              <a:buSzPts val="1800"/>
              <a:buNone/>
            </a:pPr>
            <a:endParaRPr lang="en-GB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GB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98005A-79F4-1520-CBC9-F81CCA29E519}"/>
              </a:ext>
            </a:extLst>
          </p:cNvPr>
          <p:cNvSpPr txBox="1"/>
          <p:nvPr/>
        </p:nvSpPr>
        <p:spPr>
          <a:xfrm>
            <a:off x="581009" y="1832092"/>
            <a:ext cx="6804529" cy="36779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PT" sz="2000" dirty="0">
                <a:solidFill>
                  <a:schemeClr val="bg2"/>
                </a:solidFill>
              </a:rPr>
              <a:t>O resultado positivo de um autoteste indica provavelmente infeção ativa por SARS-CoV-2, mas é mais provável que ocorram resultados falsos positivos, quando as pessoas que fazem o autoteste não tiveram exposição conhecida e se encontrem em contextos com transmissão comunitária baixa ou inexistente. 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endParaRPr lang="pt-PT" sz="2000" dirty="0">
              <a:solidFill>
                <a:schemeClr val="bg2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PT" sz="2000" dirty="0">
                <a:solidFill>
                  <a:schemeClr val="bg2"/>
                </a:solidFill>
              </a:rPr>
              <a:t>O resultado negativo de um teste indica uma menor probabilidade de infeção atual por SARS-CoV2, mas podem ocorrer resultados falsos negativos, que são mais prováveis em indivíduos que fazem o teste muito cedo depois de infetados com o SARS-CoV-2.</a:t>
            </a:r>
          </a:p>
        </p:txBody>
      </p:sp>
      <p:sp>
        <p:nvSpPr>
          <p:cNvPr id="4" name="Google Shape;104;p2">
            <a:extLst>
              <a:ext uri="{FF2B5EF4-FFF2-40B4-BE49-F238E27FC236}">
                <a16:creationId xmlns:a16="http://schemas.microsoft.com/office/drawing/2014/main" id="{F8CD900C-F64B-E801-5F7C-6EB9EF99EEC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104394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sobre Formação em Testes de Diagnóstico Rápido de Antigénio para o SARS-CoV-2 – v3.0 </a:t>
            </a:r>
            <a:r>
              <a:rPr lang="en-US" dirty="0"/>
              <a:t>| </a:t>
            </a:r>
            <a:r>
              <a:rPr lang="pt-PT" dirty="0"/>
              <a:t>Uso dos TDR-</a:t>
            </a:r>
            <a:r>
              <a:rPr lang="pt-PT" dirty="0" err="1"/>
              <a:t>Ag</a:t>
            </a:r>
            <a:r>
              <a:rPr lang="pt-PT" dirty="0"/>
              <a:t> do SARS-CoV-2  para a autotestagem da COVID-19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D611F-A3D2-0B13-FADD-F21016A2B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265" y="1894811"/>
            <a:ext cx="4334387" cy="433438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6D48420-316E-9E9F-D05C-12F7B1D0FA6B}"/>
              </a:ext>
            </a:extLst>
          </p:cNvPr>
          <p:cNvGrpSpPr/>
          <p:nvPr/>
        </p:nvGrpSpPr>
        <p:grpSpPr>
          <a:xfrm>
            <a:off x="7589315" y="1521218"/>
            <a:ext cx="4170885" cy="596348"/>
            <a:chOff x="7861998" y="1527451"/>
            <a:chExt cx="4170885" cy="5963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B77129-1FC1-74FF-C634-9329536FBD6F}"/>
                </a:ext>
              </a:extLst>
            </p:cNvPr>
            <p:cNvSpPr txBox="1"/>
            <p:nvPr/>
          </p:nvSpPr>
          <p:spPr>
            <a:xfrm>
              <a:off x="8387592" y="1694820"/>
              <a:ext cx="3645291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pt-PT" sz="1100" dirty="0">
                  <a:solidFill>
                    <a:srgbClr val="FFFFFF"/>
                  </a:solidFill>
                  <a:latin typeface="Lucida Grande"/>
                  <a:ea typeface="Lucida Grande"/>
                  <a:cs typeface="Lucida Grande"/>
                </a:rPr>
                <a:t>Adaptar de acordo com as orientações do seu país</a:t>
              </a:r>
              <a:endParaRPr lang="pt-PT" altLang="en-US" sz="1100" u="sng" dirty="0">
                <a:solidFill>
                  <a:srgbClr val="FFFFFF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F7A1EE5-28CE-9EF1-DB64-A60A4FD69154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Graphic 9" descr="Pencil">
              <a:extLst>
                <a:ext uri="{FF2B5EF4-FFF2-40B4-BE49-F238E27FC236}">
                  <a16:creationId xmlns:a16="http://schemas.microsoft.com/office/drawing/2014/main" id="{63B71338-30CE-74F3-59D8-5AB9DC99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63661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8ED98-D2CF-468F-AE71-795ECED7C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Passemos à prática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453FD-A175-4ED4-B110-C2D8CDA2C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655861"/>
            <a:ext cx="6064876" cy="4440760"/>
          </a:xfrm>
        </p:spPr>
        <p:txBody>
          <a:bodyPr>
            <a:normAutofit/>
          </a:bodyPr>
          <a:lstStyle/>
          <a:p>
            <a:r>
              <a:rPr lang="pt-PT" dirty="0"/>
              <a:t>Dedique alguns minutos a praticar cenários em que um participante desempenha o papel de profissional de saúde e outro participante o de membro da comunidade :</a:t>
            </a:r>
          </a:p>
          <a:p>
            <a:endParaRPr lang="pt-PT" dirty="0"/>
          </a:p>
          <a:p>
            <a:pPr lvl="1"/>
            <a:r>
              <a:rPr lang="pt-PT" sz="2000" dirty="0"/>
              <a:t>Pedir autotestes e informação sobre o modo de usar o teste (amostragem, realização do teste)</a:t>
            </a:r>
          </a:p>
          <a:p>
            <a:pPr lvl="1"/>
            <a:r>
              <a:rPr lang="pt-PT" sz="2000" dirty="0"/>
              <a:t>Medidas de seguimento após um resultado positivo</a:t>
            </a:r>
          </a:p>
          <a:p>
            <a:pPr lvl="1"/>
            <a:r>
              <a:rPr lang="pt-PT" sz="2000" dirty="0"/>
              <a:t>Medidas de seguimento após um resultado negativo</a:t>
            </a:r>
          </a:p>
          <a:p>
            <a:pPr lvl="1"/>
            <a:endParaRPr lang="en-GB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4500E-2986-4EB2-BD32-90AAE30038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66E0D6-191C-496B-86D6-8E6C3FCC4F32}"/>
              </a:ext>
            </a:extLst>
          </p:cNvPr>
          <p:cNvGrpSpPr/>
          <p:nvPr/>
        </p:nvGrpSpPr>
        <p:grpSpPr>
          <a:xfrm>
            <a:off x="7508182" y="615016"/>
            <a:ext cx="4277418" cy="596348"/>
            <a:chOff x="7861998" y="1527451"/>
            <a:chExt cx="4277418" cy="5963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1D393B-B45A-4E98-B32D-1186D4766695}"/>
                </a:ext>
              </a:extLst>
            </p:cNvPr>
            <p:cNvSpPr txBox="1"/>
            <p:nvPr/>
          </p:nvSpPr>
          <p:spPr>
            <a:xfrm>
              <a:off x="8387592" y="1694820"/>
              <a:ext cx="3751824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pt-PT" sz="1100" dirty="0">
                  <a:solidFill>
                    <a:srgbClr val="FFFFFF"/>
                  </a:solidFill>
                  <a:latin typeface="Lucida Grande"/>
                  <a:ea typeface="Lucida Grande"/>
                  <a:cs typeface="Lucida Grande"/>
                </a:rPr>
                <a:t>Adaptar de acordo com as orientações do seu país</a:t>
              </a:r>
              <a:endParaRPr lang="pt-PT" altLang="en-US" sz="1100" u="sng" dirty="0">
                <a:solidFill>
                  <a:srgbClr val="FFFFFF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890D95-8781-4AFC-9F08-F284CD5F585B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 descr="Pencil">
              <a:extLst>
                <a:ext uri="{FF2B5EF4-FFF2-40B4-BE49-F238E27FC236}">
                  <a16:creationId xmlns:a16="http://schemas.microsoft.com/office/drawing/2014/main" id="{4F609EEC-3CC7-40A0-90B1-3C8C50393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04ECE8A-BA52-F33F-5C03-FB256E6C4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702" y="1455880"/>
            <a:ext cx="4694349" cy="4694349"/>
          </a:xfrm>
          <a:prstGeom prst="rect">
            <a:avLst/>
          </a:prstGeom>
        </p:spPr>
      </p:pic>
      <p:sp>
        <p:nvSpPr>
          <p:cNvPr id="12" name="Google Shape;104;p2">
            <a:extLst>
              <a:ext uri="{FF2B5EF4-FFF2-40B4-BE49-F238E27FC236}">
                <a16:creationId xmlns:a16="http://schemas.microsoft.com/office/drawing/2014/main" id="{7D22A53E-28A1-7311-8252-A9D3DBA23C8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104013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sobre Formação em Testes de Diagnóstico Rápido de Antigénio para o SARS-CoV-2 – v3.0 </a:t>
            </a:r>
            <a:r>
              <a:rPr lang="en-US" dirty="0"/>
              <a:t>| </a:t>
            </a:r>
            <a:r>
              <a:rPr lang="pt-PT" dirty="0"/>
              <a:t>Uso dos TDR-</a:t>
            </a:r>
            <a:r>
              <a:rPr lang="pt-PT" dirty="0" err="1"/>
              <a:t>Ag</a:t>
            </a:r>
            <a:r>
              <a:rPr lang="pt-PT" dirty="0"/>
              <a:t> do SARS-CoV-2  para a autotestagem da COVID-19</a:t>
            </a:r>
          </a:p>
        </p:txBody>
      </p:sp>
    </p:spTree>
    <p:extLst>
      <p:ext uri="{BB962C8B-B14F-4D97-AF65-F5344CB8AC3E}">
        <p14:creationId xmlns:p14="http://schemas.microsoft.com/office/powerpoint/2010/main" val="3112428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277" y="365126"/>
            <a:ext cx="10515600" cy="942814"/>
          </a:xfrm>
        </p:spPr>
        <p:txBody>
          <a:bodyPr/>
          <a:lstStyle/>
          <a:p>
            <a:r>
              <a:rPr lang="en-ZA" dirty="0"/>
              <a:t>Exoneração de responsabilidade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562100"/>
            <a:ext cx="10535377" cy="44904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pt-PT" b="1" dirty="0"/>
              <a:t>Plataforma da OMS para Aprendizagem sobre Segurança Sanitária– Materiais de Formação</a:t>
            </a:r>
            <a:endParaRPr lang="pt-PT" dirty="0"/>
          </a:p>
          <a:p>
            <a:pPr>
              <a:defRPr/>
            </a:pPr>
            <a:endParaRPr lang="pt-PT" dirty="0"/>
          </a:p>
          <a:p>
            <a:pPr marL="0" indent="0">
              <a:buNone/>
              <a:defRPr/>
            </a:pPr>
            <a:r>
              <a:rPr lang="pt-PT" dirty="0"/>
              <a:t>Estes Materiais de Formação são pertença da © Organização Mundial da Saúde (OMS) 2022. Todos os direitos reservados.</a:t>
            </a:r>
          </a:p>
          <a:p>
            <a:pPr marL="0" indent="0">
              <a:buNone/>
              <a:defRPr/>
            </a:pPr>
            <a:endParaRPr lang="pt-PT" dirty="0"/>
          </a:p>
          <a:p>
            <a:pPr marL="0" indent="0">
              <a:buNone/>
              <a:defRPr/>
            </a:pPr>
            <a:r>
              <a:rPr lang="pt-PT" dirty="0"/>
              <a:t>A sua utilização destes materiais está sujeita aos “</a:t>
            </a:r>
            <a:r>
              <a:rPr lang="pt-PT" u="sng" dirty="0">
                <a:hlinkClick r:id="rId3"/>
              </a:rPr>
              <a:t>Termos de Utilização dos Materiais de Formação da Plataforma da OMS para a Aprendzagem sobre Segurança Sanitária</a:t>
            </a:r>
            <a:r>
              <a:rPr lang="pt-PT" dirty="0"/>
              <a:t>”, que aceitou quando os descarregou e que estão disponíveis na Plataforma para Aprendizagem sobre Segurança Sanitária em: </a:t>
            </a:r>
            <a:r>
              <a:rPr lang="pt-PT" u="sng" dirty="0">
                <a:hlinkClick r:id="rId4"/>
              </a:rPr>
              <a:t>https://extranet.who.int/hslp</a:t>
            </a:r>
            <a:r>
              <a:rPr lang="pt-PT" dirty="0"/>
              <a:t>.  </a:t>
            </a:r>
          </a:p>
          <a:p>
            <a:pPr marL="0" indent="0">
              <a:buNone/>
              <a:defRPr/>
            </a:pPr>
            <a:endParaRPr lang="pt-PT" dirty="0"/>
          </a:p>
          <a:p>
            <a:pPr marL="0" indent="0">
              <a:buNone/>
              <a:defRPr/>
            </a:pPr>
            <a:r>
              <a:rPr lang="pt-PT" dirty="0"/>
              <a:t>Se adaptar, modificar, traduzir ou de algum modo alterar o conteúdo desses materiais, não poderá sugerir que a OMS de algum modo concorda com essas modificações e não pode usar o nome ou o símbolo da OMS nesses materiais modificados.  </a:t>
            </a:r>
          </a:p>
          <a:p>
            <a:pPr>
              <a:defRPr/>
            </a:pPr>
            <a:endParaRPr lang="pt-PT" dirty="0"/>
          </a:p>
          <a:p>
            <a:pPr marL="0" indent="0">
              <a:buNone/>
              <a:defRPr/>
            </a:pPr>
            <a:r>
              <a:rPr lang="pt-PT" dirty="0"/>
              <a:t>Por outro lado, deverá informar a OMS sobre quaisquer modificações introduzidas nesses materiais que utilize publicamente, para efeitos de manutenção de registos e desenvolvimento contínuo, enviando email para </a:t>
            </a:r>
            <a:r>
              <a:rPr lang="pt-PT" u="sng" dirty="0">
                <a:hlinkClick r:id="rId5"/>
              </a:rPr>
              <a:t>ihrhrt@who.int</a:t>
            </a:r>
            <a:r>
              <a:rPr lang="pt-PT" dirty="0"/>
              <a:t>. </a:t>
            </a:r>
          </a:p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2</a:t>
            </a:fld>
            <a:endParaRPr lang="en-GB" sz="1000"/>
          </a:p>
        </p:txBody>
      </p:sp>
      <p:sp>
        <p:nvSpPr>
          <p:cNvPr id="7" name="Google Shape;104;p2">
            <a:extLst>
              <a:ext uri="{FF2B5EF4-FFF2-40B4-BE49-F238E27FC236}">
                <a16:creationId xmlns:a16="http://schemas.microsoft.com/office/drawing/2014/main" id="{838DC33C-F669-1CC1-F600-3DB3AB74562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103378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sobre Formação em Testes de Diagnóstico Rápido de Antigénio para o SARS-CoV-2 – v3.0 </a:t>
            </a:r>
            <a:r>
              <a:rPr lang="en-US" dirty="0"/>
              <a:t>| </a:t>
            </a:r>
            <a:r>
              <a:rPr lang="pt-PT" dirty="0"/>
              <a:t>Uso dos TDR-</a:t>
            </a:r>
            <a:r>
              <a:rPr lang="pt-PT" dirty="0" err="1"/>
              <a:t>Ag</a:t>
            </a:r>
            <a:r>
              <a:rPr lang="pt-PT" dirty="0"/>
              <a:t> do SARS-CoV-2  para a autotestagem da COVID-19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2093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0C77E-3085-E52D-A079-735E84AC7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Vigilância pós-introdução no mercado</a:t>
            </a:r>
            <a:r>
              <a:rPr lang="en-GB" dirty="0"/>
              <a:t>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20738-135F-9622-6801-37E6572A1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9AC9"/>
              </a:buClr>
            </a:pPr>
            <a:r>
              <a:rPr lang="pt-PT" dirty="0">
                <a:solidFill>
                  <a:schemeClr val="tx1"/>
                </a:solidFill>
              </a:rPr>
              <a:t>Todos os utilizadores devem contribuir para a vigilância pós-introdução no mercado </a:t>
            </a:r>
            <a:r>
              <a:rPr lang="pt-PT" b="1" dirty="0">
                <a:solidFill>
                  <a:schemeClr val="tx1"/>
                </a:solidFill>
              </a:rPr>
              <a:t>comunicando imediatamente aos fabricantes eventuais problemas encontrados</a:t>
            </a:r>
            <a:r>
              <a:rPr lang="pt-PT" dirty="0">
                <a:solidFill>
                  <a:schemeClr val="tx1"/>
                </a:solidFill>
              </a:rPr>
              <a:t>.</a:t>
            </a:r>
          </a:p>
          <a:p>
            <a:pPr fontAlgn="base"/>
            <a:r>
              <a:rPr lang="pt-PT" b="1" dirty="0">
                <a:solidFill>
                  <a:schemeClr val="tx1"/>
                </a:solidFill>
              </a:rPr>
              <a:t>A quem dirigir o </a:t>
            </a:r>
            <a:r>
              <a:rPr lang="pt-PT" b="1" i="1" dirty="0">
                <a:solidFill>
                  <a:schemeClr val="tx1"/>
                </a:solidFill>
              </a:rPr>
              <a:t>feedback </a:t>
            </a:r>
            <a:r>
              <a:rPr lang="pt-PT" b="1" dirty="0">
                <a:solidFill>
                  <a:schemeClr val="tx1"/>
                </a:solidFill>
              </a:rPr>
              <a:t>do utilizador?</a:t>
            </a:r>
            <a:r>
              <a:rPr lang="pt-PT" dirty="0">
                <a:solidFill>
                  <a:schemeClr val="tx1"/>
                </a:solidFill>
              </a:rPr>
              <a:t>  </a:t>
            </a:r>
          </a:p>
          <a:p>
            <a:pPr lvl="1" fontAlgn="base"/>
            <a:r>
              <a:rPr lang="pt-PT" dirty="0">
                <a:solidFill>
                  <a:schemeClr val="tx1"/>
                </a:solidFill>
              </a:rPr>
              <a:t>Notificar o fabricante (as informações sobre os respetivos contactos encontram-se nas IFU) ou representante local autorizado no seu país.  </a:t>
            </a:r>
          </a:p>
          <a:p>
            <a:pPr lvl="1" fontAlgn="base"/>
            <a:r>
              <a:rPr lang="pt-PT" dirty="0">
                <a:solidFill>
                  <a:schemeClr val="tx1"/>
                </a:solidFill>
              </a:rPr>
              <a:t>Notificar a OMS, se o produto tiver a EUL da OMS </a:t>
            </a:r>
            <a:r>
              <a:rPr lang="pt-PT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rapidalert@who.int</a:t>
            </a:r>
            <a:r>
              <a:rPr lang="pt-PT" dirty="0">
                <a:solidFill>
                  <a:schemeClr val="tx1"/>
                </a:solidFill>
              </a:rPr>
              <a:t>  </a:t>
            </a:r>
            <a:r>
              <a:rPr lang="pt-PT" sz="2000" dirty="0">
                <a:solidFill>
                  <a:schemeClr val="tx1"/>
                </a:solidFill>
              </a:rPr>
              <a:t>     </a:t>
            </a:r>
          </a:p>
          <a:p>
            <a:pPr fontAlgn="base"/>
            <a:r>
              <a:rPr lang="pt-PT" dirty="0">
                <a:solidFill>
                  <a:schemeClr val="tx1"/>
                </a:solidFill>
              </a:rPr>
              <a:t> </a:t>
            </a:r>
            <a:r>
              <a:rPr lang="pt-PT" b="1" dirty="0">
                <a:solidFill>
                  <a:schemeClr val="tx1"/>
                </a:solidFill>
              </a:rPr>
              <a:t>Quando comunicar o </a:t>
            </a:r>
            <a:r>
              <a:rPr lang="pt-PT" b="1" i="1" dirty="0">
                <a:solidFill>
                  <a:schemeClr val="tx1"/>
                </a:solidFill>
              </a:rPr>
              <a:t>feedback </a:t>
            </a:r>
            <a:r>
              <a:rPr lang="pt-PT" b="1" dirty="0">
                <a:solidFill>
                  <a:schemeClr val="tx1"/>
                </a:solidFill>
              </a:rPr>
              <a:t>do utilizador?</a:t>
            </a:r>
            <a:r>
              <a:rPr lang="pt-PT" dirty="0">
                <a:solidFill>
                  <a:schemeClr val="tx1"/>
                </a:solidFill>
              </a:rPr>
              <a:t>  </a:t>
            </a:r>
          </a:p>
          <a:p>
            <a:pPr lvl="1" fontAlgn="base"/>
            <a:r>
              <a:rPr lang="pt-PT" u="sng" dirty="0">
                <a:solidFill>
                  <a:schemeClr val="tx1"/>
                </a:solidFill>
              </a:rPr>
              <a:t>Imediatamente </a:t>
            </a:r>
            <a:r>
              <a:rPr lang="pt-PT" dirty="0">
                <a:solidFill>
                  <a:schemeClr val="tx1"/>
                </a:solidFill>
              </a:rPr>
              <a:t>(ou logo que possível) </a:t>
            </a:r>
          </a:p>
          <a:p>
            <a:pPr lvl="1" fontAlgn="base"/>
            <a:r>
              <a:rPr lang="pt-PT" dirty="0">
                <a:solidFill>
                  <a:schemeClr val="tx1"/>
                </a:solidFill>
              </a:rPr>
              <a:t>Documentar em vez de investigar</a:t>
            </a:r>
          </a:p>
          <a:p>
            <a:pPr lvl="1" fontAlgn="base"/>
            <a:r>
              <a:rPr lang="pt-PT" dirty="0">
                <a:solidFill>
                  <a:schemeClr val="tx1"/>
                </a:solidFill>
              </a:rPr>
              <a:t>Poderá não ser o único utilizador com o mesmo problema – pode evitar danos a terceiros</a:t>
            </a:r>
          </a:p>
          <a:p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5DF84-97D6-A546-F1E9-B236319D77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9443C9-F7D8-37AF-5B6F-B920A3D71A20}"/>
              </a:ext>
            </a:extLst>
          </p:cNvPr>
          <p:cNvSpPr txBox="1"/>
          <p:nvPr/>
        </p:nvSpPr>
        <p:spPr>
          <a:xfrm>
            <a:off x="245600" y="5960597"/>
            <a:ext cx="11363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/>
                </a:solidFill>
              </a:rPr>
              <a:t>* For more information on post market surveillance: </a:t>
            </a:r>
            <a:r>
              <a:rPr lang="en-GB" sz="11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 for post-market surveillance and market surveillance of medical devices, including in vitro diagnostics</a:t>
            </a:r>
            <a:r>
              <a:rPr lang="en-GB" sz="1100" dirty="0">
                <a:solidFill>
                  <a:schemeClr val="accent1"/>
                </a:solidFill>
              </a:rPr>
              <a:t>. </a:t>
            </a:r>
            <a:r>
              <a:rPr lang="en-GB" sz="1100" dirty="0"/>
              <a:t>June 2021. </a:t>
            </a:r>
          </a:p>
        </p:txBody>
      </p:sp>
      <p:sp>
        <p:nvSpPr>
          <p:cNvPr id="8" name="Google Shape;104;p2">
            <a:extLst>
              <a:ext uri="{FF2B5EF4-FFF2-40B4-BE49-F238E27FC236}">
                <a16:creationId xmlns:a16="http://schemas.microsoft.com/office/drawing/2014/main" id="{AF43EDD6-030D-BD18-D1EA-63A9FD2A488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103505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sobre Formação em Testes de Diagnóstico Rápido de Antigénio para o SARS-CoV-2 – v3.0 </a:t>
            </a:r>
            <a:r>
              <a:rPr lang="en-US" dirty="0"/>
              <a:t>| </a:t>
            </a:r>
            <a:r>
              <a:rPr lang="pt-PT" dirty="0"/>
              <a:t>Uso dos TDR-</a:t>
            </a:r>
            <a:r>
              <a:rPr lang="pt-PT" dirty="0" err="1"/>
              <a:t>Ag</a:t>
            </a:r>
            <a:r>
              <a:rPr lang="pt-PT" dirty="0"/>
              <a:t> do SARS-CoV-2  para a autotestagem da COVID-19</a:t>
            </a:r>
          </a:p>
        </p:txBody>
      </p:sp>
    </p:spTree>
    <p:extLst>
      <p:ext uri="{BB962C8B-B14F-4D97-AF65-F5344CB8AC3E}">
        <p14:creationId xmlns:p14="http://schemas.microsoft.com/office/powerpoint/2010/main" val="1934981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230" name="Google Shape;23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1981364" cy="155012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2"/>
          <p:cNvSpPr/>
          <p:nvPr/>
        </p:nvSpPr>
        <p:spPr>
          <a:xfrm>
            <a:off x="258097" y="0"/>
            <a:ext cx="12192000" cy="6858000"/>
          </a:xfrm>
          <a:prstGeom prst="flowChartInputOutput">
            <a:avLst/>
          </a:prstGeom>
          <a:solidFill>
            <a:schemeClr val="accent1"/>
          </a:solidFill>
          <a:ln w="12700" cap="flat" cmpd="sng">
            <a:solidFill>
              <a:srgbClr val="0062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2"/>
          <p:cNvSpPr txBox="1"/>
          <p:nvPr/>
        </p:nvSpPr>
        <p:spPr>
          <a:xfrm>
            <a:off x="2896689" y="316356"/>
            <a:ext cx="4674326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pt-PT" sz="4400" dirty="0">
                <a:solidFill>
                  <a:schemeClr val="lt1"/>
                </a:solidFill>
                <a:sym typeface="Arial"/>
              </a:rPr>
              <a:t>Principais pontos</a:t>
            </a:r>
            <a:endParaRPr lang="pt-PT" dirty="0"/>
          </a:p>
        </p:txBody>
      </p:sp>
      <p:sp>
        <p:nvSpPr>
          <p:cNvPr id="234" name="Google Shape;234;p12"/>
          <p:cNvSpPr txBox="1"/>
          <p:nvPr/>
        </p:nvSpPr>
        <p:spPr>
          <a:xfrm>
            <a:off x="2049718" y="1219124"/>
            <a:ext cx="8494676" cy="400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bg1"/>
                </a:solidFill>
                <a:sym typeface="Arial"/>
              </a:rPr>
              <a:t>A autotestagem com TDR-</a:t>
            </a:r>
            <a:r>
              <a:rPr lang="pt-PT" sz="2000" dirty="0" err="1">
                <a:solidFill>
                  <a:schemeClr val="bg1"/>
                </a:solidFill>
                <a:sym typeface="Arial"/>
              </a:rPr>
              <a:t>Ag</a:t>
            </a:r>
            <a:r>
              <a:rPr lang="pt-PT" sz="2000" dirty="0">
                <a:solidFill>
                  <a:schemeClr val="bg1"/>
                </a:solidFill>
                <a:sym typeface="Arial"/>
              </a:rPr>
              <a:t> para o SARS-CoV-2 deve ser oferecida como parte dos serviços de testes do SARS-CoV-2.</a:t>
            </a:r>
          </a:p>
          <a:p>
            <a:pPr marL="342900" lvl="0" indent="-342900">
              <a:spcBef>
                <a:spcPts val="1000"/>
              </a:spcBef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bg1"/>
                </a:solidFill>
              </a:rPr>
              <a:t>Os autotestes TDR-</a:t>
            </a:r>
            <a:r>
              <a:rPr lang="pt-PT" sz="2000" dirty="0" err="1">
                <a:solidFill>
                  <a:schemeClr val="bg1"/>
                </a:solidFill>
              </a:rPr>
              <a:t>Ag</a:t>
            </a:r>
            <a:r>
              <a:rPr lang="pt-PT" sz="2000" dirty="0">
                <a:solidFill>
                  <a:schemeClr val="bg1"/>
                </a:solidFill>
              </a:rPr>
              <a:t> para o SARS-CoV-2 de qualidade garantida </a:t>
            </a:r>
            <a:r>
              <a:rPr lang="pt-PT" sz="2000" dirty="0">
                <a:solidFill>
                  <a:schemeClr val="bg1"/>
                </a:solidFill>
                <a:sym typeface="Arial"/>
              </a:rPr>
              <a:t>devem cumprir os critérios mínimos de desempenho, com sensibilidade ≥80% e especificidade ≥97% e, de preferência, estarem aprovados pela Autorização para Uso de Emergência (EUL).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bg1"/>
                </a:solidFill>
              </a:rPr>
              <a:t>A autotestagem deve ser sempre voluntária e nunca obrigatória ou forçada e os custos não devem ser suportados por estudantes ou trabalhadores.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bg1"/>
                </a:solidFill>
              </a:rPr>
              <a:t>À medida que a epidemiologia local muda, deve ser disponibilizada informação sobre os autotestes e as medidas a tomar, no caso de um resultado positivo ou negativo, que sejam especificas do contexto, corretas, claras, concisas e apropriadas para a idade.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pt-PT" sz="2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04;p2">
            <a:extLst>
              <a:ext uri="{FF2B5EF4-FFF2-40B4-BE49-F238E27FC236}">
                <a16:creationId xmlns:a16="http://schemas.microsoft.com/office/drawing/2014/main" id="{E55A63D7-22EF-1997-F910-688571E1589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39700" y="6356350"/>
            <a:ext cx="101981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sz="1000" dirty="0">
                <a:solidFill>
                  <a:schemeClr val="bg1"/>
                </a:solidFill>
              </a:rPr>
              <a:t>Workshop sobre Formação em Testes de Diagnóstico Rápido de Antigénio para o SARS-CoV-2 – v3.0 </a:t>
            </a:r>
            <a:r>
              <a:rPr lang="en-US" sz="1000" dirty="0">
                <a:solidFill>
                  <a:schemeClr val="bg1"/>
                </a:solidFill>
              </a:rPr>
              <a:t>| </a:t>
            </a:r>
            <a:r>
              <a:rPr lang="pt-PT" sz="1000" dirty="0">
                <a:solidFill>
                  <a:schemeClr val="bg1"/>
                </a:solidFill>
              </a:rPr>
              <a:t>Uso dos TDR-</a:t>
            </a:r>
            <a:r>
              <a:rPr lang="pt-PT" sz="1000" dirty="0" err="1">
                <a:solidFill>
                  <a:schemeClr val="bg1"/>
                </a:solidFill>
              </a:rPr>
              <a:t>Ag</a:t>
            </a:r>
            <a:r>
              <a:rPr lang="pt-PT" sz="1000" dirty="0">
                <a:solidFill>
                  <a:schemeClr val="bg1"/>
                </a:solidFill>
              </a:rPr>
              <a:t> do SARS-CoV-2  para a autotestagem da COVID-19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479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16B9F-E4DF-0B4D-8F6D-CDAE169A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Há dúvidas?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6F39-695C-004B-B1C1-C240CDD05D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B709DE2-93F8-7E45-91D0-E19ACC3ADA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4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pt-PT" dirty="0"/>
              <a:t>Objetivos da aprendizagem</a:t>
            </a:r>
            <a:endParaRPr dirty="0"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838200" y="168416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pt-PT" dirty="0"/>
              <a:t>No final deste módulo, o formando deverá ser capaz de</a:t>
            </a:r>
            <a:r>
              <a:rPr lang="en-US" dirty="0">
                <a:solidFill>
                  <a:schemeClr val="tx1"/>
                </a:solidFill>
              </a:rPr>
              <a:t>: </a:t>
            </a:r>
          </a:p>
          <a:p>
            <a:pPr marL="228600" indent="-228600">
              <a:buFont typeface="Arial,Sans-Serif"/>
            </a:pPr>
            <a:r>
              <a:rPr lang="pt-PT" dirty="0">
                <a:solidFill>
                  <a:schemeClr val="tx1"/>
                </a:solidFill>
              </a:rPr>
              <a:t>compreender o papel dos autotestes para além dos testes profissionais do SARS-CoV-2</a:t>
            </a:r>
          </a:p>
          <a:p>
            <a:pPr marL="228600" indent="-228600">
              <a:buFont typeface="Arial,Sans-Serif"/>
            </a:pPr>
            <a:r>
              <a:rPr lang="pt-PT" dirty="0">
                <a:solidFill>
                  <a:schemeClr val="tx1"/>
                </a:solidFill>
              </a:rPr>
              <a:t>enumerar as recomendações da OMS para a implementação dos autotestes TDR-</a:t>
            </a:r>
            <a:r>
              <a:rPr lang="pt-PT" dirty="0" err="1">
                <a:solidFill>
                  <a:schemeClr val="tx1"/>
                </a:solidFill>
              </a:rPr>
              <a:t>Ag</a:t>
            </a:r>
            <a:r>
              <a:rPr lang="pt-PT" dirty="0">
                <a:solidFill>
                  <a:schemeClr val="tx1"/>
                </a:solidFill>
              </a:rPr>
              <a:t> para o SARS-CoV-2;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pt-PT" dirty="0">
                <a:solidFill>
                  <a:schemeClr val="tx1"/>
                </a:solidFill>
              </a:rPr>
              <a:t>identificar a população prioritária para a autotestagem</a:t>
            </a:r>
          </a:p>
          <a:p>
            <a:pPr marL="228600" lvl="0" indent="-228600"/>
            <a:r>
              <a:rPr lang="pt-PT" dirty="0">
                <a:solidFill>
                  <a:schemeClr val="tx1"/>
                </a:solidFill>
              </a:rPr>
              <a:t>compreender e ser capaz de dizer quando e como os membros da comunidade se devem </a:t>
            </a:r>
            <a:r>
              <a:rPr lang="pt-PT" dirty="0" err="1">
                <a:solidFill>
                  <a:schemeClr val="tx1"/>
                </a:solidFill>
              </a:rPr>
              <a:t>autotestar</a:t>
            </a:r>
            <a:r>
              <a:rPr lang="pt-PT" dirty="0">
                <a:solidFill>
                  <a:schemeClr val="tx1"/>
                </a:solidFill>
              </a:rPr>
              <a:t> </a:t>
            </a:r>
          </a:p>
          <a:p>
            <a:pPr marL="228600" lvl="0" indent="-228600"/>
            <a:r>
              <a:rPr lang="pt-PT" dirty="0">
                <a:solidFill>
                  <a:schemeClr val="tx1"/>
                </a:solidFill>
              </a:rPr>
              <a:t>compreender e ser capaz de dizer que medidas os membros da comunidade devem tomar com base nos resultados dos testes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lang="en-GB" dirty="0">
              <a:highlight>
                <a:srgbClr val="FFFF00"/>
              </a:highlight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dirty="0"/>
              <a:t> </a:t>
            </a:r>
            <a:endParaRPr dirty="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/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sz="1000"/>
          </a:p>
        </p:txBody>
      </p:sp>
      <p:sp>
        <p:nvSpPr>
          <p:cNvPr id="104" name="Google Shape;104;p2"/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103378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sobre Formação em Testes de Diagnóstico Rápido de Antigénio para o SARS-CoV-2 – v3.0 </a:t>
            </a:r>
            <a:r>
              <a:rPr lang="en-US" dirty="0"/>
              <a:t>| </a:t>
            </a:r>
            <a:r>
              <a:rPr lang="pt-PT" dirty="0"/>
              <a:t>Uso dos TDR-</a:t>
            </a:r>
            <a:r>
              <a:rPr lang="pt-PT" dirty="0" err="1"/>
              <a:t>Ag</a:t>
            </a:r>
            <a:r>
              <a:rPr lang="pt-PT" dirty="0"/>
              <a:t> do SARS-CoV-2  para a autotestagem da COVID-19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pt-PT" dirty="0"/>
              <a:t>Autotestagem usando os TDR-</a:t>
            </a:r>
            <a:r>
              <a:rPr lang="pt-PT" dirty="0" err="1"/>
              <a:t>Ag</a:t>
            </a:r>
            <a:r>
              <a:rPr lang="pt-PT" dirty="0"/>
              <a:t> para o SARS-CoV-2:       Recomendações gerais</a:t>
            </a:r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sz="1000"/>
          </a:p>
        </p:txBody>
      </p:sp>
      <p:sp>
        <p:nvSpPr>
          <p:cNvPr id="14" name="Google Shape;124;p4">
            <a:extLst>
              <a:ext uri="{FF2B5EF4-FFF2-40B4-BE49-F238E27FC236}">
                <a16:creationId xmlns:a16="http://schemas.microsoft.com/office/drawing/2014/main" id="{6F5B379C-3A06-416C-B290-0EEDE6793C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0891" y="1457280"/>
            <a:ext cx="9208450" cy="255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lnSpc>
                <a:spcPct val="90000"/>
              </a:lnSpc>
              <a:buClr>
                <a:srgbClr val="0070C0"/>
              </a:buClr>
              <a:buSzPts val="1800"/>
            </a:pPr>
            <a:r>
              <a:rPr lang="pt-PT" dirty="0">
                <a:solidFill>
                  <a:schemeClr val="bg2"/>
                </a:solidFill>
              </a:rPr>
              <a:t>O papel e a utilização específica da autotestagem deverão ser adaptados para se ajustarem às prioridades nacionais, epidemiologia, disponibilidade de recursos e ao contexto e sistema de saúde locais.</a:t>
            </a:r>
          </a:p>
          <a:p>
            <a:pPr marL="342900" indent="-342900" algn="just">
              <a:lnSpc>
                <a:spcPct val="90000"/>
              </a:lnSpc>
              <a:buClr>
                <a:srgbClr val="0070C0"/>
              </a:buClr>
              <a:buSzPts val="1800"/>
            </a:pPr>
            <a:endParaRPr lang="pt-PT" sz="1000" dirty="0">
              <a:solidFill>
                <a:schemeClr val="bg2"/>
              </a:solidFill>
            </a:endParaRPr>
          </a:p>
          <a:p>
            <a:pPr marL="342900" indent="-342900" algn="just">
              <a:lnSpc>
                <a:spcPct val="90000"/>
              </a:lnSpc>
              <a:buClr>
                <a:srgbClr val="0070C0"/>
              </a:buClr>
              <a:buSzPts val="1800"/>
            </a:pPr>
            <a:r>
              <a:rPr lang="pt-PT" dirty="0">
                <a:solidFill>
                  <a:schemeClr val="bg2"/>
                </a:solidFill>
              </a:rPr>
              <a:t>A autotestagem deve ser proporcionada como parte dos serviços de testagem para o SARS-CoV-2, para além dos serviços de testes administrados por profissionais.</a:t>
            </a:r>
          </a:p>
          <a:p>
            <a:pPr marL="355600" lvl="1" indent="-355600" algn="just">
              <a:lnSpc>
                <a:spcPct val="90000"/>
              </a:lnSpc>
              <a:buClr>
                <a:srgbClr val="0070C0"/>
              </a:buClr>
            </a:pPr>
            <a:r>
              <a:rPr lang="pt-PT" sz="1800" dirty="0">
                <a:solidFill>
                  <a:schemeClr val="bg2"/>
                </a:solidFill>
              </a:rPr>
              <a:t>Expande o acesso aos testes, conferindo outros benefícios individuais e  sociais.</a:t>
            </a:r>
          </a:p>
          <a:p>
            <a:pPr marL="0" indent="0" algn="just">
              <a:lnSpc>
                <a:spcPct val="90000"/>
              </a:lnSpc>
              <a:buClr>
                <a:srgbClr val="0070C0"/>
              </a:buClr>
              <a:buSzPts val="1800"/>
              <a:buNone/>
            </a:pPr>
            <a:endParaRPr lang="pt-PT" sz="1000" dirty="0">
              <a:solidFill>
                <a:schemeClr val="bg2"/>
              </a:solidFill>
            </a:endParaRPr>
          </a:p>
          <a:p>
            <a:pPr marL="342900" indent="-342900" algn="just">
              <a:lnSpc>
                <a:spcPct val="90000"/>
              </a:lnSpc>
              <a:buClr>
                <a:srgbClr val="0070C0"/>
              </a:buClr>
              <a:buSzPts val="1800"/>
            </a:pPr>
            <a:r>
              <a:rPr lang="pt-PT" dirty="0">
                <a:solidFill>
                  <a:schemeClr val="bg2"/>
                </a:solidFill>
              </a:rPr>
              <a:t>Deve ser sempre voluntária e não obrigatória ou forçada; os custos não devem ser suportados pelos estudantes e trabalhadores.</a:t>
            </a:r>
          </a:p>
          <a:p>
            <a:pPr marL="342900" indent="-342900" algn="just">
              <a:lnSpc>
                <a:spcPct val="90000"/>
              </a:lnSpc>
              <a:buClr>
                <a:srgbClr val="0070C0"/>
              </a:buClr>
              <a:buSzPts val="1800"/>
            </a:pPr>
            <a:endParaRPr lang="pt-PT" sz="1000" dirty="0">
              <a:solidFill>
                <a:schemeClr val="bg2"/>
              </a:solidFill>
            </a:endParaRPr>
          </a:p>
          <a:p>
            <a:pPr marL="342900" indent="-342900" algn="just">
              <a:lnSpc>
                <a:spcPct val="90000"/>
              </a:lnSpc>
              <a:buClr>
                <a:srgbClr val="0070C0"/>
              </a:buClr>
              <a:buSzPts val="1800"/>
            </a:pPr>
            <a:r>
              <a:rPr lang="pt-PT" dirty="0">
                <a:solidFill>
                  <a:schemeClr val="bg2"/>
                </a:solidFill>
              </a:rPr>
              <a:t>Deve ser fornecida informação apropriada à idade, rigorosa e acessível.</a:t>
            </a:r>
            <a:endParaRPr lang="pt-PT" dirty="0">
              <a:solidFill>
                <a:schemeClr val="bg2"/>
              </a:solidFill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GB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3A3E4E-4DDE-4CDA-81FA-C09B1EBCD968}"/>
              </a:ext>
            </a:extLst>
          </p:cNvPr>
          <p:cNvSpPr txBox="1"/>
          <p:nvPr/>
        </p:nvSpPr>
        <p:spPr>
          <a:xfrm>
            <a:off x="224118" y="5869959"/>
            <a:ext cx="106142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/>
              <a:t>Use of SARS-CoV-2 antigen-detection rapid diagnostic tests for COVID-19 self-testing. Interim guidance- 9 March 2022. Geneva. World Health Organization. </a:t>
            </a:r>
            <a:r>
              <a:rPr lang="en-GB" sz="1000">
                <a:hlinkClick r:id="rId4"/>
              </a:rPr>
              <a:t>https://www.who.int/publications/i/item/WHO-2019-nCoV-Ag-RDTs-Self_testing-2022.1</a:t>
            </a:r>
            <a:endParaRPr lang="en-GB" sz="1000"/>
          </a:p>
          <a:p>
            <a:endParaRPr lang="en-GB" sz="1000"/>
          </a:p>
        </p:txBody>
      </p:sp>
      <p:pic>
        <p:nvPicPr>
          <p:cNvPr id="3" name="Graphic 2" descr="Subtitles with solid fill">
            <a:extLst>
              <a:ext uri="{FF2B5EF4-FFF2-40B4-BE49-F238E27FC236}">
                <a16:creationId xmlns:a16="http://schemas.microsoft.com/office/drawing/2014/main" id="{0ED65244-B1FB-8FEA-3AA7-5872174F32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80162" y="3747744"/>
            <a:ext cx="914400" cy="914400"/>
          </a:xfrm>
          <a:prstGeom prst="rect">
            <a:avLst/>
          </a:prstGeom>
        </p:spPr>
      </p:pic>
      <p:pic>
        <p:nvPicPr>
          <p:cNvPr id="5" name="Graphic 4" descr="Handshake with solid fill">
            <a:extLst>
              <a:ext uri="{FF2B5EF4-FFF2-40B4-BE49-F238E27FC236}">
                <a16:creationId xmlns:a16="http://schemas.microsoft.com/office/drawing/2014/main" id="{8847408C-1363-0862-C03D-7275B305C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81179" y="2629646"/>
            <a:ext cx="914400" cy="914400"/>
          </a:xfrm>
          <a:prstGeom prst="rect">
            <a:avLst/>
          </a:prstGeom>
        </p:spPr>
      </p:pic>
      <p:pic>
        <p:nvPicPr>
          <p:cNvPr id="10" name="Graphic 9" descr="Schoolhouse with solid fill">
            <a:extLst>
              <a:ext uri="{FF2B5EF4-FFF2-40B4-BE49-F238E27FC236}">
                <a16:creationId xmlns:a16="http://schemas.microsoft.com/office/drawing/2014/main" id="{6CD65E90-4814-B437-4724-5980489138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79771" y="1327033"/>
            <a:ext cx="914400" cy="914400"/>
          </a:xfrm>
          <a:prstGeom prst="rect">
            <a:avLst/>
          </a:prstGeom>
        </p:spPr>
      </p:pic>
      <p:pic>
        <p:nvPicPr>
          <p:cNvPr id="12" name="Graphic 11" descr="Test tubes with solid fill">
            <a:extLst>
              <a:ext uri="{FF2B5EF4-FFF2-40B4-BE49-F238E27FC236}">
                <a16:creationId xmlns:a16="http://schemas.microsoft.com/office/drawing/2014/main" id="{C9EEA24B-5CCA-84C8-27B6-02D69D8C83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72029" y="4849286"/>
            <a:ext cx="914400" cy="914400"/>
          </a:xfrm>
          <a:prstGeom prst="rect">
            <a:avLst/>
          </a:prstGeom>
        </p:spPr>
      </p:pic>
      <p:sp>
        <p:nvSpPr>
          <p:cNvPr id="4" name="Google Shape;104;p2">
            <a:extLst>
              <a:ext uri="{FF2B5EF4-FFF2-40B4-BE49-F238E27FC236}">
                <a16:creationId xmlns:a16="http://schemas.microsoft.com/office/drawing/2014/main" id="{3D7ACDC5-9994-4637-DA0E-82AB866B107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104013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sobre Formação em Testes de Diagnóstico Rápido de Antigénio para o SARS-CoV-2 – v3.0 </a:t>
            </a:r>
            <a:r>
              <a:rPr lang="en-US" dirty="0"/>
              <a:t>| </a:t>
            </a:r>
            <a:r>
              <a:rPr lang="pt-PT" dirty="0"/>
              <a:t>Uso dos TDR-</a:t>
            </a:r>
            <a:r>
              <a:rPr lang="pt-PT" dirty="0" err="1"/>
              <a:t>Ag</a:t>
            </a:r>
            <a:r>
              <a:rPr lang="pt-PT" dirty="0"/>
              <a:t> do SARS-CoV-2  para a autotestagem da COVID-19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76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838200" y="288853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pt-PT" dirty="0"/>
              <a:t>Orientações globais</a:t>
            </a:r>
          </a:p>
        </p:txBody>
      </p:sp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/>
          </a:p>
        </p:txBody>
      </p:sp>
      <p:sp>
        <p:nvSpPr>
          <p:cNvPr id="111" name="Google Shape;111;p3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sz="1000"/>
          </a:p>
        </p:txBody>
      </p:sp>
      <p:sp>
        <p:nvSpPr>
          <p:cNvPr id="113" name="Google Shape;113;p3"/>
          <p:cNvSpPr txBox="1"/>
          <p:nvPr/>
        </p:nvSpPr>
        <p:spPr>
          <a:xfrm>
            <a:off x="595638" y="1565159"/>
            <a:ext cx="11163679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PT" sz="2000" b="0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A OMS publicou as primeiras orientações provisórias relativas ao uso dos TDR de antigénio para o SARS-CoV-2 e destinadas à autotestagem em 9 de Março de 2022*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</a:endParaRPr>
          </a:p>
          <a:p>
            <a:endParaRPr lang="en-GB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999EF1-E9F4-84C8-E1EE-0C72F2788EB5}"/>
              </a:ext>
            </a:extLst>
          </p:cNvPr>
          <p:cNvSpPr txBox="1"/>
          <p:nvPr/>
        </p:nvSpPr>
        <p:spPr>
          <a:xfrm>
            <a:off x="327949" y="5700611"/>
            <a:ext cx="11320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* Use of SARS-CoV-2 antigen-detection rapid diagnostic tests for COVID-19 self-testing. Interim guidance- 9 March 2022. Geneva. World Health Organization. </a:t>
            </a:r>
            <a:r>
              <a:rPr lang="en-GB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https://www.who.int/publications/i/item/WHO-2019-nCoV-Ag-RDTs-Self_testing-2022.1</a:t>
            </a:r>
            <a:endParaRPr lang="en-GB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7BA7BA4-2624-FBCC-87CD-72ACAB61C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826" y="2462011"/>
            <a:ext cx="6797304" cy="2734064"/>
          </a:xfrm>
          <a:prstGeom prst="rect">
            <a:avLst/>
          </a:prstGeom>
        </p:spPr>
      </p:pic>
      <p:sp>
        <p:nvSpPr>
          <p:cNvPr id="4" name="Google Shape;104;p2">
            <a:extLst>
              <a:ext uri="{FF2B5EF4-FFF2-40B4-BE49-F238E27FC236}">
                <a16:creationId xmlns:a16="http://schemas.microsoft.com/office/drawing/2014/main" id="{5CED50ED-8055-649B-35A5-8DFDC60C481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103505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sobre Formação em Testes de Diagnóstico Rápido de Antigénio para o SARS-CoV-2 – v3.0 </a:t>
            </a:r>
            <a:r>
              <a:rPr lang="en-US" dirty="0"/>
              <a:t>| </a:t>
            </a:r>
            <a:r>
              <a:rPr lang="pt-PT" dirty="0"/>
              <a:t>Uso dos TDR-</a:t>
            </a:r>
            <a:r>
              <a:rPr lang="pt-PT" dirty="0" err="1"/>
              <a:t>Ag</a:t>
            </a:r>
            <a:r>
              <a:rPr lang="pt-PT" dirty="0"/>
              <a:t> do SARS-CoV-2  para a autotestagem da COVID-19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852633" y="24041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pt-PT" dirty="0"/>
              <a:t>Implementação da autotestagem do SARS-CoV-2</a:t>
            </a:r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sz="1000"/>
          </a:p>
        </p:txBody>
      </p:sp>
      <p:sp>
        <p:nvSpPr>
          <p:cNvPr id="14" name="Google Shape;124;p4">
            <a:extLst>
              <a:ext uri="{FF2B5EF4-FFF2-40B4-BE49-F238E27FC236}">
                <a16:creationId xmlns:a16="http://schemas.microsoft.com/office/drawing/2014/main" id="{6F5B379C-3A06-416C-B290-0EEDE6793C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3354" y="2253476"/>
            <a:ext cx="10990822" cy="234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buSzPts val="1800"/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2"/>
                </a:solidFill>
              </a:rPr>
              <a:t>A autotestagem da COVID-19, usando os TDR-</a:t>
            </a:r>
            <a:r>
              <a:rPr lang="pt-PT" dirty="0" err="1">
                <a:solidFill>
                  <a:schemeClr val="bg2"/>
                </a:solidFill>
              </a:rPr>
              <a:t>Ag</a:t>
            </a:r>
            <a:r>
              <a:rPr lang="pt-PT" dirty="0">
                <a:solidFill>
                  <a:schemeClr val="bg2"/>
                </a:solidFill>
              </a:rPr>
              <a:t> para o SARS-CoV-2, deve ser oferecida para além dos serviços de testes administrados por profissionais</a:t>
            </a:r>
          </a:p>
          <a:p>
            <a:pPr marL="342900" indent="-342900">
              <a:lnSpc>
                <a:spcPct val="90000"/>
              </a:lnSpc>
              <a:buSzPts val="1800"/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2"/>
                </a:solidFill>
              </a:rPr>
              <a:t>Essencial para envolver os profissionais de saúde e as comunidades  </a:t>
            </a:r>
          </a:p>
          <a:p>
            <a:pPr marL="342900" indent="-342900">
              <a:lnSpc>
                <a:spcPct val="90000"/>
              </a:lnSpc>
              <a:buSzPts val="1800"/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2"/>
                </a:solidFill>
              </a:rPr>
              <a:t>Selecionar os TDR-Ag para o SARS-CoV-2 que sejam acessíveis e aprovados para a autotestagem e que cumpram os requisitos mínimos de desempenho (sensibilidade ≥80% e especificidade ≥97% ).</a:t>
            </a:r>
          </a:p>
          <a:p>
            <a:pPr marL="800100" lvl="1" indent="-342900">
              <a:lnSpc>
                <a:spcPct val="90000"/>
              </a:lnSpc>
              <a:buSzPts val="1800"/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2"/>
                </a:solidFill>
              </a:rPr>
              <a:t>Uso de autotestes para a COVID-19 aprovados pela Autorização para Uso de Emergência (EUL)-.</a:t>
            </a:r>
          </a:p>
          <a:p>
            <a:pPr marL="800100"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2"/>
                </a:solidFill>
              </a:rPr>
              <a:t>Aviso: nem todos os TDR-</a:t>
            </a:r>
            <a:r>
              <a:rPr lang="pt-PT" dirty="0" err="1">
                <a:solidFill>
                  <a:schemeClr val="bg2"/>
                </a:solidFill>
              </a:rPr>
              <a:t>Ag</a:t>
            </a:r>
            <a:r>
              <a:rPr lang="pt-PT" dirty="0">
                <a:solidFill>
                  <a:schemeClr val="bg2"/>
                </a:solidFill>
              </a:rPr>
              <a:t> para o SARS-CoV-2 estão aprovados para a autotestagem</a:t>
            </a:r>
          </a:p>
          <a:p>
            <a:pPr marL="0" indent="0">
              <a:lnSpc>
                <a:spcPct val="90000"/>
              </a:lnSpc>
              <a:buClr>
                <a:srgbClr val="424242"/>
              </a:buClr>
              <a:buSzPts val="1800"/>
              <a:buNone/>
            </a:pPr>
            <a:endParaRPr lang="pt-PT" dirty="0"/>
          </a:p>
        </p:txBody>
      </p:sp>
      <p:sp>
        <p:nvSpPr>
          <p:cNvPr id="3" name="Google Shape;104;p2">
            <a:extLst>
              <a:ext uri="{FF2B5EF4-FFF2-40B4-BE49-F238E27FC236}">
                <a16:creationId xmlns:a16="http://schemas.microsoft.com/office/drawing/2014/main" id="{FFDDD260-2979-35A7-5827-21786BB9C65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103505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sobre Formação em Testes de Diagnóstico Rápido de Antigénio para o SARS-CoV-2 – v3.0 </a:t>
            </a:r>
            <a:r>
              <a:rPr lang="en-US" dirty="0"/>
              <a:t>| </a:t>
            </a:r>
            <a:r>
              <a:rPr lang="pt-PT" dirty="0"/>
              <a:t>Uso dos TDR-</a:t>
            </a:r>
            <a:r>
              <a:rPr lang="pt-PT" dirty="0" err="1"/>
              <a:t>Ag</a:t>
            </a:r>
            <a:r>
              <a:rPr lang="pt-PT" dirty="0"/>
              <a:t> do SARS-CoV-2  para a autotestagem da COVID-19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07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838200" y="283707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pt-PT" dirty="0"/>
              <a:t>Implementação da autotestagem do SARS-CoV-2</a:t>
            </a:r>
            <a:endParaRPr dirty="0"/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sz="1000"/>
          </a:p>
        </p:txBody>
      </p:sp>
      <p:sp>
        <p:nvSpPr>
          <p:cNvPr id="14" name="Google Shape;124;p4">
            <a:extLst>
              <a:ext uri="{FF2B5EF4-FFF2-40B4-BE49-F238E27FC236}">
                <a16:creationId xmlns:a16="http://schemas.microsoft.com/office/drawing/2014/main" id="{6F5B379C-3A06-416C-B290-0EEDE6793C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0589" y="1861271"/>
            <a:ext cx="10990822" cy="234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90000"/>
              </a:lnSpc>
              <a:buSzPts val="1800"/>
              <a:buNone/>
            </a:pPr>
            <a:endParaRPr lang="en-GB" dirty="0">
              <a:solidFill>
                <a:schemeClr val="bg2"/>
              </a:solidFill>
            </a:endParaRPr>
          </a:p>
          <a:p>
            <a:pPr marL="342900" indent="-342900">
              <a:lnSpc>
                <a:spcPct val="90000"/>
              </a:lnSpc>
              <a:buSzPts val="1800"/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2"/>
                </a:solidFill>
              </a:rPr>
              <a:t>Armazenamento e operação dos kits de autotestes para a COVID-19 de acordo com as IFU: amplitude térmica, tipo de amostra, volumes de reação, tempo de duração, etc.</a:t>
            </a:r>
          </a:p>
          <a:p>
            <a:pPr marL="342900" lvl="0" indent="-342900">
              <a:lnSpc>
                <a:spcPct val="90000"/>
              </a:lnSpc>
              <a:buSzPts val="1800"/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2"/>
                </a:solidFill>
              </a:rPr>
              <a:t>Adaptar os procedimentos de garantia da qualidade existentes de modo a incluírem os kits de autoteste para a COVID-19, incluindo o teste dos lotes e outras ações de vigilância pós-introdução no mercado.</a:t>
            </a:r>
          </a:p>
          <a:p>
            <a:pPr marL="342900" lvl="0" indent="-342900">
              <a:lnSpc>
                <a:spcPct val="90000"/>
              </a:lnSpc>
              <a:buSzPts val="1800"/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2"/>
                </a:solidFill>
              </a:rPr>
              <a:t>Os programas nacionais devem rever regularmente o papel dos autotestes da COVID-19 - enquanto a pandemia continuar e o vírus evoluir, será necessário ajustar a política relacionada com as abordagens e serviços de testagem para o SARS-CoV-2, incluindo os autotestes da COVID-19.</a:t>
            </a:r>
          </a:p>
          <a:p>
            <a:pPr marL="0" indent="0">
              <a:lnSpc>
                <a:spcPct val="90000"/>
              </a:lnSpc>
              <a:buClr>
                <a:schemeClr val="dk1"/>
              </a:buClr>
              <a:buSzPts val="1800"/>
              <a:buNone/>
            </a:pPr>
            <a:endParaRPr lang="en-GB" dirty="0"/>
          </a:p>
        </p:txBody>
      </p:sp>
      <p:sp>
        <p:nvSpPr>
          <p:cNvPr id="3" name="Google Shape;104;p2">
            <a:extLst>
              <a:ext uri="{FF2B5EF4-FFF2-40B4-BE49-F238E27FC236}">
                <a16:creationId xmlns:a16="http://schemas.microsoft.com/office/drawing/2014/main" id="{7B21C1C9-5D38-F2F2-E856-B0160BB7C13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10363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sobre Formação em Testes de Diagnóstico Rápido de Antigénio para o SARS-CoV-2 – v3.0 </a:t>
            </a:r>
            <a:r>
              <a:rPr lang="en-US" dirty="0"/>
              <a:t>| </a:t>
            </a:r>
            <a:r>
              <a:rPr lang="pt-PT" dirty="0"/>
              <a:t>Uso dos TDR-</a:t>
            </a:r>
            <a:r>
              <a:rPr lang="pt-PT" dirty="0" err="1"/>
              <a:t>Ag</a:t>
            </a:r>
            <a:r>
              <a:rPr lang="pt-PT" dirty="0"/>
              <a:t> do SARS-CoV-2  para a autotestagem da COVID-19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6753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99F19-744C-F2ED-8EEA-42284B02E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514"/>
            <a:ext cx="10515600" cy="942814"/>
          </a:xfrm>
        </p:spPr>
        <p:txBody>
          <a:bodyPr/>
          <a:lstStyle/>
          <a:p>
            <a:r>
              <a:rPr lang="pt-PT" dirty="0"/>
              <a:t>População prioritária para a autotestagem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BB566-78D5-5A1F-B7F5-6366F6853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512009"/>
            <a:ext cx="10515600" cy="444076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SzPct val="100000"/>
            </a:pPr>
            <a:r>
              <a:rPr lang="pt-PT" dirty="0">
                <a:solidFill>
                  <a:schemeClr val="bg2"/>
                </a:solidFill>
              </a:rPr>
              <a:t>Trabalhadores essenciais. </a:t>
            </a:r>
          </a:p>
          <a:p>
            <a:pPr marL="342900" indent="-342900">
              <a:lnSpc>
                <a:spcPct val="90000"/>
              </a:lnSpc>
              <a:buSzPct val="100000"/>
            </a:pPr>
            <a:r>
              <a:rPr lang="pt-PT" dirty="0">
                <a:solidFill>
                  <a:schemeClr val="bg2"/>
                </a:solidFill>
              </a:rPr>
              <a:t>Contactos próximos de casos confirmados ou prováveis de SARS-CoV-2.</a:t>
            </a:r>
          </a:p>
          <a:p>
            <a:pPr marL="342900" indent="-342900">
              <a:lnSpc>
                <a:spcPct val="90000"/>
              </a:lnSpc>
              <a:buSzPct val="100000"/>
            </a:pPr>
            <a:r>
              <a:rPr lang="pt-PT" dirty="0">
                <a:solidFill>
                  <a:schemeClr val="bg2"/>
                </a:solidFill>
              </a:rPr>
              <a:t>Indivíduos em maior risco de hospitalização ou com doença grave de COVID-19. </a:t>
            </a:r>
          </a:p>
          <a:p>
            <a:pPr marL="342900" indent="-342900">
              <a:lnSpc>
                <a:spcPct val="90000"/>
              </a:lnSpc>
              <a:buSzPct val="100000"/>
            </a:pPr>
            <a:r>
              <a:rPr lang="pt-PT" dirty="0">
                <a:solidFill>
                  <a:schemeClr val="bg2"/>
                </a:solidFill>
              </a:rPr>
              <a:t>Indivíduos com maior dificuldade em aceder aos serviços de testagem existentes.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69DC28-E344-D1D9-3EE0-F220AEB565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5421D-7C23-4D39-DDCC-BA285192E53F}"/>
              </a:ext>
            </a:extLst>
          </p:cNvPr>
          <p:cNvSpPr txBox="1"/>
          <p:nvPr/>
        </p:nvSpPr>
        <p:spPr>
          <a:xfrm>
            <a:off x="1437312" y="3823892"/>
            <a:ext cx="4181298" cy="22159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solidFill>
                  <a:schemeClr val="bg1"/>
                </a:solidFill>
              </a:rPr>
              <a:t>A testagem generalizada/regular de indivíduos assintomáticos  sem exposição conhecida </a:t>
            </a:r>
            <a:r>
              <a:rPr lang="pt-PT" sz="2000" b="1" dirty="0">
                <a:solidFill>
                  <a:schemeClr val="bg1"/>
                </a:solidFill>
              </a:rPr>
              <a:t>NÃO</a:t>
            </a:r>
            <a:r>
              <a:rPr lang="pt-PT" sz="2000" dirty="0">
                <a:solidFill>
                  <a:schemeClr val="bg1"/>
                </a:solidFill>
              </a:rPr>
              <a:t> é recomendada neste momento</a:t>
            </a:r>
            <a:r>
              <a:rPr lang="en-GB" sz="20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6EEEDD-D870-700F-7018-63BA9186E3C0}"/>
              </a:ext>
            </a:extLst>
          </p:cNvPr>
          <p:cNvSpPr txBox="1"/>
          <p:nvPr/>
        </p:nvSpPr>
        <p:spPr>
          <a:xfrm>
            <a:off x="6217722" y="3808502"/>
            <a:ext cx="4181298" cy="224676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solidFill>
                  <a:schemeClr val="bg1"/>
                </a:solidFill>
              </a:rPr>
              <a:t>As pessoas podem optar por se </a:t>
            </a:r>
            <a:r>
              <a:rPr lang="pt-PT" sz="2000" dirty="0" err="1">
                <a:solidFill>
                  <a:schemeClr val="bg1"/>
                </a:solidFill>
              </a:rPr>
              <a:t>autotestarem</a:t>
            </a:r>
            <a:r>
              <a:rPr lang="pt-PT" sz="2000" dirty="0">
                <a:solidFill>
                  <a:schemeClr val="bg1"/>
                </a:solidFill>
              </a:rPr>
              <a:t> para se assegurarem de que não estão infetadas pelo SARS-CoV-2 (por ex., para participação em atividades de grupo, eventos sociais etc.)</a:t>
            </a:r>
            <a:r>
              <a:rPr lang="en-GB" sz="20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9" name="Google Shape;104;p2">
            <a:extLst>
              <a:ext uri="{FF2B5EF4-FFF2-40B4-BE49-F238E27FC236}">
                <a16:creationId xmlns:a16="http://schemas.microsoft.com/office/drawing/2014/main" id="{1F724B8C-B88D-FBAB-937C-9BE59D91A59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103378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sobre Formação em Testes de Diagnóstico Rápido de Antigénio para o SARS-CoV-2 – v3.0 </a:t>
            </a:r>
            <a:r>
              <a:rPr lang="en-US" dirty="0"/>
              <a:t>| </a:t>
            </a:r>
            <a:r>
              <a:rPr lang="pt-PT" dirty="0"/>
              <a:t>Uso dos TDR-</a:t>
            </a:r>
            <a:r>
              <a:rPr lang="pt-PT" dirty="0" err="1"/>
              <a:t>Ag</a:t>
            </a:r>
            <a:r>
              <a:rPr lang="pt-PT" dirty="0"/>
              <a:t> do SARS-CoV-2  para a autotestagem da COVID-19</a:t>
            </a:r>
          </a:p>
        </p:txBody>
      </p:sp>
    </p:spTree>
    <p:extLst>
      <p:ext uri="{BB962C8B-B14F-4D97-AF65-F5344CB8AC3E}">
        <p14:creationId xmlns:p14="http://schemas.microsoft.com/office/powerpoint/2010/main" val="422060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sz="1000"/>
          </a:p>
        </p:txBody>
      </p:sp>
      <p:sp>
        <p:nvSpPr>
          <p:cNvPr id="14" name="Google Shape;124;p4">
            <a:extLst>
              <a:ext uri="{FF2B5EF4-FFF2-40B4-BE49-F238E27FC236}">
                <a16:creationId xmlns:a16="http://schemas.microsoft.com/office/drawing/2014/main" id="{6F5B379C-3A06-416C-B290-0EEDE6793C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5285" y="1625127"/>
            <a:ext cx="10990822" cy="234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chemeClr val="accent1"/>
                </a:solidFill>
              </a:rPr>
              <a:t>Diagnóstico:</a:t>
            </a:r>
            <a:r>
              <a:rPr lang="pt-PT" dirty="0">
                <a:solidFill>
                  <a:schemeClr val="accent1"/>
                </a:solidFill>
              </a:rPr>
              <a:t> </a:t>
            </a:r>
            <a:r>
              <a:rPr lang="pt-PT" dirty="0"/>
              <a:t>nos contextos com transmissão comunitária corrente e quando usada por pessoas sintomáticas ou por quem esteve recentemente exposto ao SARS-CoV-2</a:t>
            </a:r>
          </a:p>
          <a:p>
            <a:pPr marL="800100"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pt-PT" dirty="0"/>
              <a:t>transmissão comunitária corrente</a:t>
            </a:r>
          </a:p>
          <a:p>
            <a:pPr marL="800100"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pt-PT" dirty="0"/>
              <a:t>testes em indivíduos com sintomas ≤ 7 dias </a:t>
            </a:r>
          </a:p>
          <a:p>
            <a:pPr marL="800100"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pt-PT" dirty="0"/>
              <a:t>testes em indivíduos com exposição recente (por ex., contactos próximos, trabalhadores da área da saúde e cuidadores) que estejam assintomáticos </a:t>
            </a:r>
          </a:p>
          <a:p>
            <a:pPr marL="800100"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pt-PT" dirty="0"/>
              <a:t>testes ara detetar e responder a surtos suspeitos.</a:t>
            </a:r>
          </a:p>
          <a:p>
            <a:pPr marL="457200" lvl="1" indent="0">
              <a:lnSpc>
                <a:spcPct val="90000"/>
              </a:lnSpc>
              <a:buClr>
                <a:schemeClr val="dk1"/>
              </a:buClr>
              <a:buNone/>
            </a:pPr>
            <a:endParaRPr lang="en-GB" dirty="0"/>
          </a:p>
          <a:p>
            <a:pPr marL="342900" lvl="0" indent="-3429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chemeClr val="accent1"/>
                </a:solidFill>
              </a:rPr>
              <a:t>Rastreio:</a:t>
            </a:r>
            <a:r>
              <a:rPr lang="pt-PT" dirty="0">
                <a:solidFill>
                  <a:schemeClr val="accent1"/>
                </a:solidFill>
              </a:rPr>
              <a:t> </a:t>
            </a:r>
            <a:r>
              <a:rPr lang="pt-PT" dirty="0"/>
              <a:t>independentemente do nível de transmissão na comunidade:</a:t>
            </a:r>
          </a:p>
          <a:p>
            <a:pPr marL="800100"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pt-PT" dirty="0"/>
              <a:t>testes em indivíduos assintomáticos sem exposição conhecida e que queiram assegurar-se de que não têm infeção por SARS-CoV-2  </a:t>
            </a:r>
            <a:endParaRPr lang="pt-PT" dirty="0">
              <a:solidFill>
                <a:srgbClr val="000000"/>
              </a:solidFill>
            </a:endParaRPr>
          </a:p>
          <a:p>
            <a:pPr marL="800100"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pt-PT" dirty="0"/>
              <a:t>para fins de rastreio, o resultado negativo de um autoteste poderá permitir a participação em certas atividades, como atividades de grupo ou reuniões em espaços interiores, devendo considerar-se fazer testes de confirmação para os resultados positivos.</a:t>
            </a:r>
            <a:endParaRPr lang="pt-PT" dirty="0">
              <a:solidFill>
                <a:srgbClr val="424242"/>
              </a:solidFill>
            </a:endParaRPr>
          </a:p>
        </p:txBody>
      </p:sp>
      <p:sp>
        <p:nvSpPr>
          <p:cNvPr id="8" name="Google Shape;160;p5">
            <a:extLst>
              <a:ext uri="{FF2B5EF4-FFF2-40B4-BE49-F238E27FC236}">
                <a16:creationId xmlns:a16="http://schemas.microsoft.com/office/drawing/2014/main" id="{9C72851A-403F-BB8C-3C23-F8C551F5E0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pt-PT" dirty="0"/>
              <a:t>Autotestagem para o SARS-CoV-2</a:t>
            </a:r>
          </a:p>
        </p:txBody>
      </p:sp>
      <p:sp>
        <p:nvSpPr>
          <p:cNvPr id="3" name="Google Shape;104;p2">
            <a:extLst>
              <a:ext uri="{FF2B5EF4-FFF2-40B4-BE49-F238E27FC236}">
                <a16:creationId xmlns:a16="http://schemas.microsoft.com/office/drawing/2014/main" id="{C817B165-2AEF-EF64-C8A6-70F38D25C2B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103378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sobre Formação em Testes de Diagnóstico Rápido de Antigénio para o SARS-CoV-2 – v3.0 </a:t>
            </a:r>
            <a:r>
              <a:rPr lang="en-US" dirty="0"/>
              <a:t>| </a:t>
            </a:r>
            <a:r>
              <a:rPr lang="pt-PT" dirty="0"/>
              <a:t>Uso dos TDR-</a:t>
            </a:r>
            <a:r>
              <a:rPr lang="pt-PT" dirty="0" err="1"/>
              <a:t>Ag</a:t>
            </a:r>
            <a:r>
              <a:rPr lang="pt-PT" dirty="0"/>
              <a:t> do SARS-CoV-2  para a autotestagem da COVID-19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7255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50f158c-397a-4a9d-b005-a44c92e0fccb">
      <UserInfo>
        <DisplayName>BARNADAS, Céline</DisplayName>
        <AccountId>27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2F18066C03F5499150099924B49185" ma:contentTypeVersion="13" ma:contentTypeDescription="Create a new document." ma:contentTypeScope="" ma:versionID="2315772953c8bd93a8996c238dcba93d">
  <xsd:schema xmlns:xsd="http://www.w3.org/2001/XMLSchema" xmlns:xs="http://www.w3.org/2001/XMLSchema" xmlns:p="http://schemas.microsoft.com/office/2006/metadata/properties" xmlns:ns2="759e0dc5-5fc7-4b1a-9988-0ec5a3af862d" xmlns:ns3="450f158c-397a-4a9d-b005-a44c92e0fccb" targetNamespace="http://schemas.microsoft.com/office/2006/metadata/properties" ma:root="true" ma:fieldsID="5d6c42228201fd9bf3b58f2a45ac1aa4" ns2:_="" ns3:_="">
    <xsd:import namespace="759e0dc5-5fc7-4b1a-9988-0ec5a3af862d"/>
    <xsd:import namespace="450f158c-397a-4a9d-b005-a44c92e0fc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e0dc5-5fc7-4b1a-9988-0ec5a3af86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0f158c-397a-4a9d-b005-a44c92e0fcc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B9635E-1B7C-43A9-8B05-B2A007CE2875}">
  <ds:schemaRefs>
    <ds:schemaRef ds:uri="http://purl.org/dc/elements/1.1/"/>
    <ds:schemaRef ds:uri="450f158c-397a-4a9d-b005-a44c92e0fccb"/>
    <ds:schemaRef ds:uri="http://schemas.microsoft.com/office/2006/documentManagement/types"/>
    <ds:schemaRef ds:uri="759e0dc5-5fc7-4b1a-9988-0ec5a3af862d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CCF077F-73A2-4548-ABB8-B115369DC6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E6A0F8-F1CB-41E0-921E-03FCC6B7BB03}">
  <ds:schemaRefs>
    <ds:schemaRef ds:uri="450f158c-397a-4a9d-b005-a44c92e0fccb"/>
    <ds:schemaRef ds:uri="759e0dc5-5fc7-4b1a-9988-0ec5a3af86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3379</Words>
  <Application>Microsoft Office PowerPoint</Application>
  <PresentationFormat>Widescreen</PresentationFormat>
  <Paragraphs>227</Paragraphs>
  <Slides>22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Arial,Sans-Serif</vt:lpstr>
      <vt:lpstr>Calibri</vt:lpstr>
      <vt:lpstr>Lucida Grande</vt:lpstr>
      <vt:lpstr>Office Theme</vt:lpstr>
      <vt:lpstr>S1</vt:lpstr>
      <vt:lpstr>Exoneração de responsabilidade</vt:lpstr>
      <vt:lpstr>Objetivos da aprendizagem</vt:lpstr>
      <vt:lpstr>Autotestagem usando os TDR-Ag para o SARS-CoV-2:       Recomendações gerais</vt:lpstr>
      <vt:lpstr>Orientações globais</vt:lpstr>
      <vt:lpstr>Implementação da autotestagem do SARS-CoV-2</vt:lpstr>
      <vt:lpstr>Implementação da autotestagem do SARS-CoV-2</vt:lpstr>
      <vt:lpstr>População prioritária para a autotestagem</vt:lpstr>
      <vt:lpstr>Autotestagem para o SARS-CoV-2</vt:lpstr>
      <vt:lpstr>Os autotestes podem ajudar no diagnóstico</vt:lpstr>
      <vt:lpstr>Os autotestes podem ajudar no rastreio</vt:lpstr>
      <vt:lpstr>Em resumo, por que se deve oferecer a autotestagem?</vt:lpstr>
      <vt:lpstr>Informação importante para os profissionais de saúde (1)</vt:lpstr>
      <vt:lpstr>Informação importante para os profissionais de saúde (2)</vt:lpstr>
      <vt:lpstr>Informação importante a fornecer aos utilizadores (1)* </vt:lpstr>
      <vt:lpstr>Informação importante a fornecer aos utilizadores (1)*  Quando e como usar os autotestes para o SARS-CoV-2</vt:lpstr>
      <vt:lpstr>Informação importante a fornecer aos utilizadores (1)*  Resultados dos testes e medidas de seguimento</vt:lpstr>
      <vt:lpstr>Importância de uma interpretação correta dos resultados dos testes</vt:lpstr>
      <vt:lpstr>Passemos à prática</vt:lpstr>
      <vt:lpstr>Vigilância pós-introdução no mercado*</vt:lpstr>
      <vt:lpstr>PowerPoint Presentation</vt:lpstr>
      <vt:lpstr>Há dúvidas?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</dc:title>
  <dc:creator>JOHN ROSS PAPA</dc:creator>
  <cp:lastModifiedBy>natacha milhano</cp:lastModifiedBy>
  <cp:revision>121</cp:revision>
  <dcterms:created xsi:type="dcterms:W3CDTF">2020-10-08T10:02:18Z</dcterms:created>
  <dcterms:modified xsi:type="dcterms:W3CDTF">2022-09-22T21:21:02Z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0x0101008A2F18066C03F5499150099924B49185</vt:lpwstr>
  </property>
  <property fmtid="{D5CDD505-2E9C-101B-9397-08002B2CF9AE}" pid="3" name="ArticulateGUID">
    <vt:lpwstr>DE4A125E-6A51-4914-9CAB-2C3A6913DC93</vt:lpwstr>
  </property>
  <property fmtid="{D5CDD505-2E9C-101B-9397-08002B2CF9AE}" pid="4" name="ArticulatePath">
    <vt:lpwstr>https://worldhealthorg-my.sharepoint.com/personal/traorez_who_int/Documents/Track changes_EN/3_SARS-CoV-2 RDT OpenWHO_03_Strategies_v1.0</vt:lpwstr>
  </property>
</Properties>
</file>