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56" r:id="rId1"/>
    <p:sldMasterId id="2147483870" r:id="rId2"/>
  </p:sldMasterIdLst>
  <p:notesMasterIdLst>
    <p:notesMasterId r:id="rId10"/>
  </p:notesMasterIdLst>
  <p:handoutMasterIdLst>
    <p:handoutMasterId r:id="rId11"/>
  </p:handoutMasterIdLst>
  <p:sldIdLst>
    <p:sldId id="315" r:id="rId3"/>
    <p:sldId id="327" r:id="rId4"/>
    <p:sldId id="330" r:id="rId5"/>
    <p:sldId id="331" r:id="rId6"/>
    <p:sldId id="328" r:id="rId7"/>
    <p:sldId id="332" r:id="rId8"/>
    <p:sldId id="325" r:id="rId9"/>
  </p:sldIdLst>
  <p:sldSz cx="9144000" cy="6858000" type="screen4x3"/>
  <p:notesSz cx="6805613" cy="9939338"/>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AYUGO, Yolanda" initials="bayugo"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2C17A9"/>
    <a:srgbClr val="008000"/>
    <a:srgbClr val="FF0066"/>
    <a:srgbClr val="0000FF"/>
    <a:srgbClr val="FF3399"/>
    <a:srgbClr val="256EFF"/>
    <a:srgbClr val="003399"/>
    <a:srgbClr val="0033CC"/>
    <a:srgbClr val="FFFFFF"/>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943" autoAdjust="0"/>
    <p:restoredTop sz="85240" autoAdjust="0"/>
  </p:normalViewPr>
  <p:slideViewPr>
    <p:cSldViewPr>
      <p:cViewPr varScale="1">
        <p:scale>
          <a:sx n="88" d="100"/>
          <a:sy n="88" d="100"/>
        </p:scale>
        <p:origin x="924" y="90"/>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commentAuthors" Target="commentAuthors.xml"/><Relationship Id="rId17" Type="http://schemas.microsoft.com/office/2015/10/relationships/revisionInfo" Target="revisionInfo.xml"/><Relationship Id="rId2" Type="http://schemas.openxmlformats.org/officeDocument/2006/relationships/slideMaster" Target="slideMasters/slideMaster2.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handoutMaster" Target="handoutMasters/handoutMaster1.xml"/><Relationship Id="rId5" Type="http://schemas.openxmlformats.org/officeDocument/2006/relationships/slide" Target="slides/slide3.xml"/><Relationship Id="rId15" Type="http://schemas.openxmlformats.org/officeDocument/2006/relationships/theme" Target="theme/theme1.xml"/><Relationship Id="rId10"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17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50179" name="Rectangle 3"/>
          <p:cNvSpPr>
            <a:spLocks noGrp="1" noChangeArrowheads="1"/>
          </p:cNvSpPr>
          <p:nvPr>
            <p:ph type="dt" sz="quarter"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50180" name="Rectangle 4"/>
          <p:cNvSpPr>
            <a:spLocks noGrp="1" noChangeArrowheads="1"/>
          </p:cNvSpPr>
          <p:nvPr>
            <p:ph type="ftr" sz="quarter" idx="2"/>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50181" name="Rectangle 5"/>
          <p:cNvSpPr>
            <a:spLocks noGrp="1" noChangeArrowheads="1"/>
          </p:cNvSpPr>
          <p:nvPr>
            <p:ph type="sldNum" sz="quarter" idx="3"/>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5E05D9CD-D450-4837-98CC-2B6B0D7B896C}" type="slidenum">
              <a:rPr lang="en-US" altLang="en-US"/>
              <a:pPr/>
              <a:t>‹#›</a:t>
            </a:fld>
            <a:endParaRPr lang="en-US" altLang="en-US"/>
          </a:p>
        </p:txBody>
      </p:sp>
    </p:spTree>
    <p:extLst>
      <p:ext uri="{BB962C8B-B14F-4D97-AF65-F5344CB8AC3E}">
        <p14:creationId xmlns:p14="http://schemas.microsoft.com/office/powerpoint/2010/main" val="1871266569"/>
      </p:ext>
    </p:extLst>
  </p:cSld>
  <p:clrMap bg1="lt1" tx1="dk1" bg2="lt2" tx2="dk2" accent1="accent1" accent2="accent2" accent3="accent3" accent4="accent4" accent5="accent5" accent6="accent6" hlink="hlink" folHlink="folHlink"/>
</p:handoutMaster>
</file>

<file path=ppt/media/hdphoto1.wdp>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4099" name="Rectangle 3"/>
          <p:cNvSpPr>
            <a:spLocks noGrp="1" noChangeArrowheads="1"/>
          </p:cNvSpPr>
          <p:nvPr>
            <p:ph type="dt"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29700" name="Rectangle 4"/>
          <p:cNvSpPr>
            <a:spLocks noGrp="1" noRot="1" noChangeAspect="1" noChangeArrowheads="1" noTextEdit="1"/>
          </p:cNvSpPr>
          <p:nvPr>
            <p:ph type="sldImg" idx="2"/>
          </p:nvPr>
        </p:nvSpPr>
        <p:spPr bwMode="auto">
          <a:xfrm>
            <a:off x="920750" y="746125"/>
            <a:ext cx="4965700" cy="3725863"/>
          </a:xfrm>
          <a:prstGeom prst="rect">
            <a:avLst/>
          </a:prstGeom>
          <a:noFill/>
          <a:ln w="9525">
            <a:solidFill>
              <a:srgbClr val="000000"/>
            </a:solidFill>
            <a:miter lim="800000"/>
            <a:headEnd/>
            <a:tailEnd/>
          </a:ln>
          <a:effectLst/>
        </p:spPr>
      </p:sp>
      <p:sp>
        <p:nvSpPr>
          <p:cNvPr id="4101" name="Rectangle 5"/>
          <p:cNvSpPr>
            <a:spLocks noGrp="1" noChangeArrowheads="1"/>
          </p:cNvSpPr>
          <p:nvPr>
            <p:ph type="body" sz="quarter" idx="3"/>
          </p:nvPr>
        </p:nvSpPr>
        <p:spPr bwMode="auto">
          <a:xfrm>
            <a:off x="681038" y="4721225"/>
            <a:ext cx="5443537" cy="44719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4103" name="Rectangle 7"/>
          <p:cNvSpPr>
            <a:spLocks noGrp="1" noChangeArrowheads="1"/>
          </p:cNvSpPr>
          <p:nvPr>
            <p:ph type="sldNum" sz="quarter" idx="5"/>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4C5FB5B4-9F3D-474A-9F24-E7A61C245DBD}" type="slidenum">
              <a:rPr lang="en-US" altLang="en-US"/>
              <a:pPr/>
              <a:t>‹#›</a:t>
            </a:fld>
            <a:endParaRPr lang="en-US" altLang="en-US"/>
          </a:p>
        </p:txBody>
      </p:sp>
    </p:spTree>
    <p:extLst>
      <p:ext uri="{BB962C8B-B14F-4D97-AF65-F5344CB8AC3E}">
        <p14:creationId xmlns:p14="http://schemas.microsoft.com/office/powerpoint/2010/main" val="2263554737"/>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a:ln>
            <a:miter lim="800000"/>
            <a:headEnd/>
            <a:tailEnd/>
          </a:ln>
        </p:spPr>
        <p:txBody>
          <a:bodyPr/>
          <a:lstStyle/>
          <a:p>
            <a:fld id="{BCE74975-8A3C-4256-9355-92CEDC6C5CED}" type="slidenum">
              <a:rPr lang="en-US" altLang="en-US"/>
              <a:pPr/>
              <a:t>1</a:t>
            </a:fld>
            <a:endParaRPr lang="en-US" altLang="en-US"/>
          </a:p>
        </p:txBody>
      </p:sp>
      <p:sp>
        <p:nvSpPr>
          <p:cNvPr id="30723" name="Rectangle 2"/>
          <p:cNvSpPr>
            <a:spLocks noGrp="1" noRot="1" noChangeAspect="1" noChangeArrowheads="1" noTextEdit="1"/>
          </p:cNvSpPr>
          <p:nvPr>
            <p:ph type="sldImg"/>
          </p:nvPr>
        </p:nvSpPr>
        <p:spPr>
          <a:ln/>
        </p:spPr>
      </p:sp>
      <p:sp>
        <p:nvSpPr>
          <p:cNvPr id="30724" name="Rectangle 3"/>
          <p:cNvSpPr>
            <a:spLocks noGrp="1" noChangeArrowheads="1"/>
          </p:cNvSpPr>
          <p:nvPr>
            <p:ph type="body" idx="1"/>
          </p:nvPr>
        </p:nvSpPr>
        <p:spPr>
          <a:noFill/>
        </p:spPr>
        <p:txBody>
          <a:bodyPr/>
          <a:lstStyle/>
          <a:p>
            <a:pPr eaLnBrk="1" hangingPunct="1"/>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11697706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6688578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222204736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woTxTwoObj" preserve="1">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177017974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416646418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332058939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2747753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282798324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970F30FD-9D04-4512-80CE-19D7541E8B82}"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343489476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970F30FD-9D04-4512-80CE-19D7541E8B82}" type="datetimeFigureOut">
              <a:rPr lang="en-GB" smtClean="0"/>
              <a:t>16/05/2018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4638586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970F30FD-9D04-4512-80CE-19D7541E8B82}" type="datetimeFigureOut">
              <a:rPr lang="en-GB" smtClean="0"/>
              <a:t>16/05/2018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13098210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1381427084"/>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0F30FD-9D04-4512-80CE-19D7541E8B82}" type="datetimeFigureOut">
              <a:rPr lang="en-GB" smtClean="0"/>
              <a:t>16/05/2018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147278240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70F30FD-9D04-4512-80CE-19D7541E8B82}"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41031518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70F30FD-9D04-4512-80CE-19D7541E8B82}"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3561589748"/>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537538209"/>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8181269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4767019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18808008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304926049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5108421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68000183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19193581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8886595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pn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5"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1559510509"/>
      </p:ext>
    </p:extLst>
  </p:cSld>
  <p:clrMap bg1="lt1" tx1="dk1" bg2="lt2" tx2="dk2" accent1="accent1" accent2="accent2" accent3="accent3" accent4="accent4" accent5="accent5" accent6="accent6" hlink="hlink" folHlink="folHlink"/>
  <p:sldLayoutIdLst>
    <p:sldLayoutId id="2147483857" r:id="rId1"/>
    <p:sldLayoutId id="2147483858" r:id="rId2"/>
    <p:sldLayoutId id="2147483859" r:id="rId3"/>
    <p:sldLayoutId id="2147483860" r:id="rId4"/>
    <p:sldLayoutId id="2147483861" r:id="rId5"/>
    <p:sldLayoutId id="2147483862" r:id="rId6"/>
    <p:sldLayoutId id="2147483863" r:id="rId7"/>
    <p:sldLayoutId id="2147483864" r:id="rId8"/>
    <p:sldLayoutId id="2147483865" r:id="rId9"/>
    <p:sldLayoutId id="2147483866" r:id="rId10"/>
    <p:sldLayoutId id="2147483867" r:id="rId11"/>
    <p:sldLayoutId id="2147483868" r:id="rId12"/>
    <p:sldLayoutId id="2147483869" r:id="rId13"/>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70F30FD-9D04-4512-80CE-19D7541E8B82}" type="datetimeFigureOut">
              <a:rPr lang="en-GB" smtClean="0"/>
              <a:t>16/05/2018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22401AF-CDC2-4A89-B28F-7D1B7179E727}" type="slidenum">
              <a:rPr lang="en-GB" smtClean="0"/>
              <a:t>‹#›</a:t>
            </a:fld>
            <a:endParaRPr lang="en-GB"/>
          </a:p>
        </p:txBody>
      </p:sp>
    </p:spTree>
    <p:extLst>
      <p:ext uri="{BB962C8B-B14F-4D97-AF65-F5344CB8AC3E}">
        <p14:creationId xmlns:p14="http://schemas.microsoft.com/office/powerpoint/2010/main" val="2118700242"/>
      </p:ext>
    </p:extLst>
  </p:cSld>
  <p:clrMap bg1="lt1" tx1="dk1" bg2="lt2" tx2="dk2" accent1="accent1" accent2="accent2" accent3="accent3" accent4="accent4" accent5="accent5" accent6="accent6" hlink="hlink" folHlink="folHlink"/>
  <p:sldLayoutIdLst>
    <p:sldLayoutId id="2147483871" r:id="rId1"/>
    <p:sldLayoutId id="2147483872" r:id="rId2"/>
    <p:sldLayoutId id="2147483873" r:id="rId3"/>
    <p:sldLayoutId id="2147483874" r:id="rId4"/>
    <p:sldLayoutId id="2147483875" r:id="rId5"/>
    <p:sldLayoutId id="2147483876" r:id="rId6"/>
    <p:sldLayoutId id="2147483877" r:id="rId7"/>
    <p:sldLayoutId id="2147483878" r:id="rId8"/>
    <p:sldLayoutId id="2147483879" r:id="rId9"/>
    <p:sldLayoutId id="2147483880" r:id="rId10"/>
    <p:sldLayoutId id="2147483881"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0.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2.png"/><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3.xml"/><Relationship Id="rId4" Type="http://schemas.openxmlformats.org/officeDocument/2006/relationships/hyperlink" Target="mailto:ihrhrt@who.int"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2" name="Subtitle 2"/>
          <p:cNvSpPr>
            <a:spLocks noGrp="1"/>
          </p:cNvSpPr>
          <p:nvPr>
            <p:ph type="subTitle" idx="4294967295"/>
          </p:nvPr>
        </p:nvSpPr>
        <p:spPr>
          <a:xfrm>
            <a:off x="0" y="5157192"/>
            <a:ext cx="9144000" cy="609600"/>
          </a:xfrm>
          <a:noFill/>
        </p:spPr>
        <p:txBody>
          <a:bodyPr>
            <a:noAutofit/>
          </a:bodyPr>
          <a:lstStyle/>
          <a:p>
            <a:pPr marL="0" indent="0" algn="l" eaLnBrk="1" hangingPunct="1">
              <a:buNone/>
            </a:pPr>
            <a:r>
              <a:rPr lang="en-US" altLang="en-US" b="1" dirty="0">
                <a:solidFill>
                  <a:srgbClr val="002060"/>
                </a:solidFill>
                <a:cs typeface="Arial" charset="0"/>
              </a:rPr>
              <a:t>B8.3 Exercise: Bomb Shelter</a:t>
            </a:r>
            <a:br>
              <a:rPr lang="en-US" altLang="en-US" b="1" dirty="0">
                <a:solidFill>
                  <a:srgbClr val="002060"/>
                </a:solidFill>
                <a:cs typeface="Arial" charset="0"/>
              </a:rPr>
            </a:br>
            <a:endParaRPr lang="en-US" altLang="en-US" b="1" dirty="0">
              <a:solidFill>
                <a:srgbClr val="002060"/>
              </a:solidFill>
              <a:cs typeface="Arial" charset="0"/>
            </a:endParaRPr>
          </a:p>
        </p:txBody>
      </p:sp>
      <p:sp>
        <p:nvSpPr>
          <p:cNvPr id="7173" name="Title 1"/>
          <p:cNvSpPr>
            <a:spLocks noGrp="1"/>
          </p:cNvSpPr>
          <p:nvPr>
            <p:ph type="ctrTitle" idx="4294967295"/>
          </p:nvPr>
        </p:nvSpPr>
        <p:spPr>
          <a:xfrm>
            <a:off x="3381375" y="84138"/>
            <a:ext cx="5762625" cy="1752600"/>
          </a:xfrm>
        </p:spPr>
        <p:txBody>
          <a:bodyPr/>
          <a:lstStyle/>
          <a:p>
            <a:pPr algn="r" eaLnBrk="1" hangingPunct="1"/>
            <a:r>
              <a:rPr lang="en-US" altLang="en-US" sz="3600" b="1" dirty="0">
                <a:solidFill>
                  <a:srgbClr val="002060"/>
                </a:solidFill>
                <a:cs typeface="Arial" charset="0"/>
              </a:rPr>
              <a:t>Rapid Response Teams </a:t>
            </a:r>
            <a:r>
              <a:rPr lang="en-US" altLang="en-US" sz="3600" b="1" dirty="0">
                <a:solidFill>
                  <a:srgbClr val="0070C0"/>
                </a:solidFill>
                <a:cs typeface="Arial" charset="0"/>
              </a:rPr>
              <a:t>Training</a:t>
            </a:r>
          </a:p>
        </p:txBody>
      </p:sp>
      <p:sp>
        <p:nvSpPr>
          <p:cNvPr id="2" name="TextBox 1"/>
          <p:cNvSpPr txBox="1"/>
          <p:nvPr/>
        </p:nvSpPr>
        <p:spPr>
          <a:xfrm>
            <a:off x="35496" y="5733950"/>
            <a:ext cx="3744416" cy="400110"/>
          </a:xfrm>
          <a:prstGeom prst="rect">
            <a:avLst/>
          </a:prstGeom>
          <a:noFill/>
        </p:spPr>
        <p:txBody>
          <a:bodyPr wrap="square" rtlCol="0">
            <a:spAutoFit/>
          </a:bodyPr>
          <a:lstStyle/>
          <a:p>
            <a:r>
              <a:rPr lang="en-GB" sz="2000" dirty="0">
                <a:solidFill>
                  <a:srgbClr val="002060"/>
                </a:solidFill>
              </a:rPr>
              <a:t>Estimated time: 60 minutes</a:t>
            </a:r>
          </a:p>
        </p:txBody>
      </p:sp>
      <p:sp>
        <p:nvSpPr>
          <p:cNvPr id="3" name="TextBox 2">
            <a:extLst>
              <a:ext uri="{FF2B5EF4-FFF2-40B4-BE49-F238E27FC236}">
                <a16:creationId xmlns:a16="http://schemas.microsoft.com/office/drawing/2014/main" id="{77301802-70A4-4707-B985-E46F56624B91}"/>
              </a:ext>
            </a:extLst>
          </p:cNvPr>
          <p:cNvSpPr txBox="1"/>
          <p:nvPr/>
        </p:nvSpPr>
        <p:spPr>
          <a:xfrm>
            <a:off x="35496" y="6381328"/>
            <a:ext cx="1854995"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16/05/2018</a:t>
            </a:r>
            <a:endParaRPr lang="en-US" sz="1400" dirty="0">
              <a:solidFill>
                <a:srgbClr val="00206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3600" b="1" dirty="0">
                <a:solidFill>
                  <a:srgbClr val="002060"/>
                </a:solidFill>
              </a:rPr>
              <a:t>Learning objectives</a:t>
            </a:r>
            <a:endParaRPr lang="en-GB" sz="3600" b="1" dirty="0">
              <a:solidFill>
                <a:srgbClr val="002060"/>
              </a:solidFill>
            </a:endParaRPr>
          </a:p>
        </p:txBody>
      </p:sp>
      <p:sp>
        <p:nvSpPr>
          <p:cNvPr id="9219" name="Content Placeholder 2"/>
          <p:cNvSpPr>
            <a:spLocks noGrp="1"/>
          </p:cNvSpPr>
          <p:nvPr>
            <p:ph idx="1"/>
          </p:nvPr>
        </p:nvSpPr>
        <p:spPr/>
        <p:txBody>
          <a:bodyPr/>
          <a:lstStyle/>
          <a:p>
            <a:pPr marL="0" indent="0">
              <a:spcBef>
                <a:spcPct val="0"/>
              </a:spcBef>
              <a:spcAft>
                <a:spcPts val="1200"/>
              </a:spcAft>
              <a:buNone/>
            </a:pPr>
            <a:r>
              <a:rPr lang="fr-FR" sz="2800" dirty="0"/>
              <a:t>At the end of </a:t>
            </a:r>
            <a:r>
              <a:rPr lang="fr-FR" sz="2800" dirty="0" err="1"/>
              <a:t>this</a:t>
            </a:r>
            <a:r>
              <a:rPr lang="fr-FR" sz="2800" dirty="0"/>
              <a:t> session, </a:t>
            </a:r>
            <a:r>
              <a:rPr lang="fr-FR" sz="2800" dirty="0" err="1"/>
              <a:t>you</a:t>
            </a:r>
            <a:r>
              <a:rPr lang="fr-FR" sz="2800" dirty="0"/>
              <a:t> </a:t>
            </a:r>
            <a:r>
              <a:rPr lang="fr-FR" sz="2800" dirty="0" err="1"/>
              <a:t>should</a:t>
            </a:r>
            <a:r>
              <a:rPr lang="fr-FR" sz="2800" dirty="0"/>
              <a:t> </a:t>
            </a:r>
            <a:r>
              <a:rPr lang="fr-FR" sz="2800" dirty="0" err="1"/>
              <a:t>be</a:t>
            </a:r>
            <a:r>
              <a:rPr lang="fr-FR" sz="2800" dirty="0"/>
              <a:t> able to:</a:t>
            </a:r>
          </a:p>
          <a:p>
            <a:pPr>
              <a:spcBef>
                <a:spcPct val="0"/>
              </a:spcBef>
              <a:spcAft>
                <a:spcPts val="1200"/>
              </a:spcAft>
              <a:buFont typeface="Arial" panose="020B0604020202020204" pitchFamily="34" charset="0"/>
              <a:buChar char="•"/>
            </a:pPr>
            <a:r>
              <a:rPr lang="en-US" sz="2800" dirty="0"/>
              <a:t>Be aware of own preconceptions</a:t>
            </a:r>
          </a:p>
          <a:p>
            <a:pPr>
              <a:spcBef>
                <a:spcPct val="0"/>
              </a:spcBef>
              <a:spcAft>
                <a:spcPts val="1200"/>
              </a:spcAft>
              <a:buFont typeface="Arial" panose="020B0604020202020204" pitchFamily="34" charset="0"/>
              <a:buChar char="•"/>
            </a:pPr>
            <a:r>
              <a:rPr lang="en-US" sz="2800" dirty="0"/>
              <a:t>Explain the role played by culture, values, beliefs and assumptions on people's decisions or actions.</a:t>
            </a:r>
          </a:p>
          <a:p>
            <a:pPr>
              <a:spcBef>
                <a:spcPct val="0"/>
              </a:spcBef>
              <a:spcAft>
                <a:spcPts val="1200"/>
              </a:spcAft>
              <a:buFont typeface="Arial" panose="020B0604020202020204" pitchFamily="34" charset="0"/>
              <a:buChar char="•"/>
            </a:pPr>
            <a:endParaRPr lang="en-US" sz="2800" dirty="0"/>
          </a:p>
          <a:p>
            <a:pPr>
              <a:spcBef>
                <a:spcPct val="0"/>
              </a:spcBef>
              <a:spcAft>
                <a:spcPts val="1200"/>
              </a:spcAft>
              <a:buFont typeface="Arial" panose="020B0604020202020204" pitchFamily="34" charset="0"/>
              <a:buChar char="•"/>
            </a:pPr>
            <a:endParaRPr lang="en-US" sz="28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3600" b="1" dirty="0">
                <a:solidFill>
                  <a:srgbClr val="002060"/>
                </a:solidFill>
              </a:rPr>
              <a:t>Instructions</a:t>
            </a:r>
            <a:endParaRPr lang="en-GB" sz="3600" b="1" dirty="0">
              <a:solidFill>
                <a:srgbClr val="002060"/>
              </a:solidFill>
            </a:endParaRPr>
          </a:p>
        </p:txBody>
      </p:sp>
      <p:sp>
        <p:nvSpPr>
          <p:cNvPr id="9219" name="Content Placeholder 2"/>
          <p:cNvSpPr>
            <a:spLocks noGrp="1"/>
          </p:cNvSpPr>
          <p:nvPr>
            <p:ph idx="1"/>
          </p:nvPr>
        </p:nvSpPr>
        <p:spPr/>
        <p:txBody>
          <a:bodyPr/>
          <a:lstStyle/>
          <a:p>
            <a:pPr marL="514350" indent="-514350">
              <a:spcBef>
                <a:spcPct val="0"/>
              </a:spcBef>
              <a:spcAft>
                <a:spcPts val="1200"/>
              </a:spcAft>
              <a:buFont typeface="+mj-lt"/>
              <a:buAutoNum type="arabicPeriod"/>
            </a:pPr>
            <a:r>
              <a:rPr lang="fr-FR" sz="2400" dirty="0"/>
              <a:t>Participants </a:t>
            </a:r>
            <a:r>
              <a:rPr lang="fr-FR" sz="2400" dirty="0" err="1"/>
              <a:t>will</a:t>
            </a:r>
            <a:r>
              <a:rPr lang="fr-FR" sz="2400" dirty="0"/>
              <a:t> </a:t>
            </a:r>
            <a:r>
              <a:rPr lang="fr-FR" sz="2400" dirty="0" err="1"/>
              <a:t>work</a:t>
            </a:r>
            <a:r>
              <a:rPr lang="fr-FR" sz="2400" dirty="0"/>
              <a:t> in groups</a:t>
            </a:r>
          </a:p>
          <a:p>
            <a:pPr marL="514350" indent="-514350">
              <a:spcBef>
                <a:spcPct val="0"/>
              </a:spcBef>
              <a:spcAft>
                <a:spcPts val="1200"/>
              </a:spcAft>
              <a:buFont typeface="+mj-lt"/>
              <a:buAutoNum type="arabicPeriod"/>
            </a:pPr>
            <a:r>
              <a:rPr lang="en-US" sz="2400" dirty="0"/>
              <a:t>Individually you will read the situation</a:t>
            </a:r>
          </a:p>
          <a:p>
            <a:pPr marL="514350" indent="-514350">
              <a:spcBef>
                <a:spcPct val="0"/>
              </a:spcBef>
              <a:spcAft>
                <a:spcPts val="1200"/>
              </a:spcAft>
              <a:buFont typeface="+mj-lt"/>
              <a:buAutoNum type="arabicPeriod"/>
            </a:pPr>
            <a:r>
              <a:rPr lang="en-US" sz="2400" dirty="0"/>
              <a:t>Individually you will choose three individuals in the “Waiting list”</a:t>
            </a:r>
          </a:p>
          <a:p>
            <a:pPr marL="514350" indent="-514350">
              <a:spcBef>
                <a:spcPct val="0"/>
              </a:spcBef>
              <a:spcAft>
                <a:spcPts val="1200"/>
              </a:spcAft>
              <a:buFont typeface="+mj-lt"/>
              <a:buAutoNum type="arabicPeriod"/>
            </a:pPr>
            <a:r>
              <a:rPr lang="en-US" sz="2400" dirty="0"/>
              <a:t>Each participant will explain to the group her/his rationale. The group will discuss and reach consensus on 3 individuals to be chosen.</a:t>
            </a:r>
          </a:p>
          <a:p>
            <a:pPr marL="514350" indent="-514350">
              <a:spcBef>
                <a:spcPct val="0"/>
              </a:spcBef>
              <a:spcAft>
                <a:spcPts val="1200"/>
              </a:spcAft>
              <a:buFont typeface="+mj-lt"/>
              <a:buAutoNum type="arabicPeriod"/>
            </a:pPr>
            <a:r>
              <a:rPr lang="en-US" sz="2400" dirty="0"/>
              <a:t>A group rapporteur will share in the plenary (debrief).</a:t>
            </a:r>
          </a:p>
          <a:p>
            <a:pPr marL="0" indent="0">
              <a:spcBef>
                <a:spcPct val="0"/>
              </a:spcBef>
              <a:spcAft>
                <a:spcPts val="1200"/>
              </a:spcAft>
              <a:buNone/>
            </a:pPr>
            <a:endParaRPr lang="en-US" sz="2800" dirty="0"/>
          </a:p>
          <a:p>
            <a:pPr>
              <a:spcBef>
                <a:spcPct val="0"/>
              </a:spcBef>
              <a:spcAft>
                <a:spcPts val="1200"/>
              </a:spcAft>
              <a:buFont typeface="Arial" panose="020B0604020202020204" pitchFamily="34" charset="0"/>
              <a:buChar char="•"/>
            </a:pPr>
            <a:endParaRPr lang="en-US" sz="2800" dirty="0"/>
          </a:p>
          <a:p>
            <a:pPr>
              <a:spcBef>
                <a:spcPct val="0"/>
              </a:spcBef>
              <a:spcAft>
                <a:spcPts val="1200"/>
              </a:spcAft>
              <a:buFont typeface="Arial" panose="020B0604020202020204" pitchFamily="34" charset="0"/>
              <a:buChar char="•"/>
            </a:pPr>
            <a:endParaRPr lang="en-US" sz="2800" dirty="0"/>
          </a:p>
        </p:txBody>
      </p:sp>
    </p:spTree>
    <p:extLst>
      <p:ext uri="{BB962C8B-B14F-4D97-AF65-F5344CB8AC3E}">
        <p14:creationId xmlns:p14="http://schemas.microsoft.com/office/powerpoint/2010/main" val="41148025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3600" b="1" dirty="0">
                <a:solidFill>
                  <a:srgbClr val="002060"/>
                </a:solidFill>
              </a:rPr>
              <a:t>The Situation</a:t>
            </a:r>
            <a:endParaRPr lang="en-GB" sz="3600" b="1" dirty="0">
              <a:solidFill>
                <a:srgbClr val="002060"/>
              </a:solidFill>
            </a:endParaRPr>
          </a:p>
        </p:txBody>
      </p:sp>
      <p:sp>
        <p:nvSpPr>
          <p:cNvPr id="9219" name="Content Placeholder 2"/>
          <p:cNvSpPr>
            <a:spLocks noGrp="1"/>
          </p:cNvSpPr>
          <p:nvPr>
            <p:ph idx="1"/>
          </p:nvPr>
        </p:nvSpPr>
        <p:spPr/>
        <p:txBody>
          <a:bodyPr/>
          <a:lstStyle/>
          <a:p>
            <a:pPr marL="0" indent="0">
              <a:spcBef>
                <a:spcPct val="0"/>
              </a:spcBef>
              <a:spcAft>
                <a:spcPts val="1200"/>
              </a:spcAft>
              <a:buNone/>
            </a:pPr>
            <a:r>
              <a:rPr lang="en-GB" sz="2800" dirty="0"/>
              <a:t>An atomic war has just started and your group is safe in a bomb shelter, which means that you will survive. There is still room for three persons. Please make a choice of three individuals from the “Waiting List” on who you would invite into the shelter.</a:t>
            </a:r>
            <a:endParaRPr lang="en-US" sz="2800" dirty="0"/>
          </a:p>
          <a:p>
            <a:pPr marL="0" indent="0">
              <a:spcBef>
                <a:spcPct val="0"/>
              </a:spcBef>
              <a:spcAft>
                <a:spcPts val="1200"/>
              </a:spcAft>
              <a:buNone/>
            </a:pPr>
            <a:endParaRPr lang="en-US" sz="2800" dirty="0"/>
          </a:p>
          <a:p>
            <a:pPr>
              <a:spcBef>
                <a:spcPct val="0"/>
              </a:spcBef>
              <a:spcAft>
                <a:spcPts val="1200"/>
              </a:spcAft>
              <a:buFont typeface="Arial" panose="020B0604020202020204" pitchFamily="34" charset="0"/>
              <a:buChar char="•"/>
            </a:pPr>
            <a:endParaRPr lang="en-US" sz="2800" dirty="0"/>
          </a:p>
          <a:p>
            <a:pPr>
              <a:spcBef>
                <a:spcPct val="0"/>
              </a:spcBef>
              <a:spcAft>
                <a:spcPts val="1200"/>
              </a:spcAft>
              <a:buFont typeface="Arial" panose="020B0604020202020204" pitchFamily="34" charset="0"/>
              <a:buChar char="•"/>
            </a:pPr>
            <a:endParaRPr lang="en-US" sz="2800" dirty="0"/>
          </a:p>
        </p:txBody>
      </p:sp>
    </p:spTree>
    <p:extLst>
      <p:ext uri="{BB962C8B-B14F-4D97-AF65-F5344CB8AC3E}">
        <p14:creationId xmlns:p14="http://schemas.microsoft.com/office/powerpoint/2010/main" val="279534288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7" name="Picture 3" descr="F:\who\9_RRT Ebola\Community Engagement rev\scroll.jpg"/>
          <p:cNvPicPr>
            <a:picLocks noChangeAspect="1" noChangeArrowheads="1"/>
          </p:cNvPicPr>
          <p:nvPr/>
        </p:nvPicPr>
        <p:blipFill rotWithShape="1">
          <a:blip r:embed="rId2">
            <a:extLst>
              <a:ext uri="{BEBA8EAE-BF5A-486C-A8C5-ECC9F3942E4B}">
                <a14:imgProps xmlns:a14="http://schemas.microsoft.com/office/drawing/2010/main">
                  <a14:imgLayer r:embed="rId3">
                    <a14:imgEffect>
                      <a14:backgroundRemoval t="10000" b="90000" l="10000" r="90000"/>
                    </a14:imgEffect>
                  </a14:imgLayer>
                </a14:imgProps>
              </a:ext>
              <a:ext uri="{28A0092B-C50C-407E-A947-70E740481C1C}">
                <a14:useLocalDpi xmlns:a14="http://schemas.microsoft.com/office/drawing/2010/main" val="0"/>
              </a:ext>
            </a:extLst>
          </a:blip>
          <a:srcRect l="11725" t="9512" r="6606" b="9329"/>
          <a:stretch/>
        </p:blipFill>
        <p:spPr bwMode="auto">
          <a:xfrm>
            <a:off x="5004048" y="-1"/>
            <a:ext cx="3961823" cy="6589496"/>
          </a:xfrm>
          <a:prstGeom prst="rect">
            <a:avLst/>
          </a:prstGeom>
          <a:noFill/>
          <a:extLst>
            <a:ext uri="{909E8E84-426E-40DD-AFC4-6F175D3DCCD1}">
              <a14:hiddenFill xmlns:a14="http://schemas.microsoft.com/office/drawing/2010/main">
                <a:solidFill>
                  <a:srgbClr val="FFFFFF"/>
                </a:solidFill>
              </a14:hiddenFill>
            </a:ext>
          </a:extLst>
        </p:spPr>
      </p:pic>
      <p:sp>
        <p:nvSpPr>
          <p:cNvPr id="2" name="Title 1"/>
          <p:cNvSpPr>
            <a:spLocks noGrp="1"/>
          </p:cNvSpPr>
          <p:nvPr>
            <p:ph type="title"/>
          </p:nvPr>
        </p:nvSpPr>
        <p:spPr/>
        <p:txBody>
          <a:bodyPr/>
          <a:lstStyle/>
          <a:p>
            <a:pPr algn="l">
              <a:defRPr/>
            </a:pPr>
            <a:r>
              <a:rPr lang="en-GB" sz="3600" b="1" dirty="0">
                <a:solidFill>
                  <a:srgbClr val="002060"/>
                </a:solidFill>
              </a:rPr>
              <a:t>The Waiting List</a:t>
            </a:r>
          </a:p>
        </p:txBody>
      </p:sp>
      <p:sp>
        <p:nvSpPr>
          <p:cNvPr id="3" name="Rectangle 2"/>
          <p:cNvSpPr/>
          <p:nvPr/>
        </p:nvSpPr>
        <p:spPr>
          <a:xfrm>
            <a:off x="5868144" y="1201107"/>
            <a:ext cx="2839219" cy="5047536"/>
          </a:xfrm>
          <a:prstGeom prst="rect">
            <a:avLst/>
          </a:prstGeom>
        </p:spPr>
        <p:txBody>
          <a:bodyPr wrap="square">
            <a:spAutoFit/>
          </a:bodyPr>
          <a:lstStyle/>
          <a:p>
            <a:r>
              <a:rPr lang="en-US" sz="1400" dirty="0"/>
              <a:t>1. A religious leader</a:t>
            </a:r>
          </a:p>
          <a:p>
            <a:r>
              <a:rPr lang="en-US" sz="1400" dirty="0"/>
              <a:t>2. An engineer</a:t>
            </a:r>
          </a:p>
          <a:p>
            <a:r>
              <a:rPr lang="en-US" sz="1400" dirty="0"/>
              <a:t>3. An architect</a:t>
            </a:r>
          </a:p>
          <a:p>
            <a:r>
              <a:rPr lang="en-US" sz="1400" dirty="0"/>
              <a:t>4. A poet</a:t>
            </a:r>
          </a:p>
          <a:p>
            <a:r>
              <a:rPr lang="en-US" sz="1400" dirty="0"/>
              <a:t>5. A social worker</a:t>
            </a:r>
          </a:p>
          <a:p>
            <a:r>
              <a:rPr lang="en-US" sz="1400" dirty="0"/>
              <a:t>6. An agronomist</a:t>
            </a:r>
          </a:p>
          <a:p>
            <a:r>
              <a:rPr lang="en-US" sz="1400" dirty="0"/>
              <a:t>7. A politician</a:t>
            </a:r>
          </a:p>
          <a:p>
            <a:r>
              <a:rPr lang="en-US" sz="1400" dirty="0"/>
              <a:t>8. An army general</a:t>
            </a:r>
          </a:p>
          <a:p>
            <a:r>
              <a:rPr lang="en-US" sz="1400" dirty="0"/>
              <a:t>9. A banker</a:t>
            </a:r>
          </a:p>
          <a:p>
            <a:r>
              <a:rPr lang="en-US" sz="1400" dirty="0"/>
              <a:t>10. A psychologist</a:t>
            </a:r>
          </a:p>
          <a:p>
            <a:r>
              <a:rPr lang="en-US" sz="1400" dirty="0"/>
              <a:t>11. A female surgeon</a:t>
            </a:r>
          </a:p>
          <a:p>
            <a:r>
              <a:rPr lang="en-US" sz="1400" dirty="0"/>
              <a:t>12. A language specialist</a:t>
            </a:r>
          </a:p>
          <a:p>
            <a:r>
              <a:rPr lang="en-US" sz="1400" dirty="0"/>
              <a:t>13. A construction worker</a:t>
            </a:r>
          </a:p>
          <a:p>
            <a:r>
              <a:rPr lang="en-US" sz="1400" dirty="0"/>
              <a:t>14. A pastor</a:t>
            </a:r>
          </a:p>
          <a:p>
            <a:r>
              <a:rPr lang="en-US" sz="1400" dirty="0"/>
              <a:t>15. A primary school teacher</a:t>
            </a:r>
          </a:p>
          <a:p>
            <a:r>
              <a:rPr lang="en-US" sz="1400" dirty="0"/>
              <a:t>16. A general physician</a:t>
            </a:r>
          </a:p>
          <a:p>
            <a:r>
              <a:rPr lang="en-US" sz="1400" dirty="0"/>
              <a:t>17. A specialist in electronics</a:t>
            </a:r>
          </a:p>
          <a:p>
            <a:r>
              <a:rPr lang="en-US" sz="1400" dirty="0"/>
              <a:t>18. A mechanic</a:t>
            </a:r>
          </a:p>
          <a:p>
            <a:r>
              <a:rPr lang="en-US" sz="1400" dirty="0"/>
              <a:t>19. A journalist</a:t>
            </a:r>
          </a:p>
          <a:p>
            <a:r>
              <a:rPr lang="en-US" sz="1400" dirty="0"/>
              <a:t>20. A businesswoman</a:t>
            </a:r>
          </a:p>
          <a:p>
            <a:r>
              <a:rPr lang="en-US" sz="1400" dirty="0"/>
              <a:t>21. An economist</a:t>
            </a:r>
          </a:p>
          <a:p>
            <a:r>
              <a:rPr lang="en-US" sz="1400" dirty="0"/>
              <a:t>22. A policeman</a:t>
            </a:r>
          </a:p>
          <a:p>
            <a:r>
              <a:rPr lang="en-US" sz="1400" dirty="0"/>
              <a:t>23. A female specialist in nutrition</a:t>
            </a:r>
            <a:endParaRPr lang="en-GB" sz="1400" dirty="0"/>
          </a:p>
        </p:txBody>
      </p:sp>
      <p:sp>
        <p:nvSpPr>
          <p:cNvPr id="4" name="TextBox 3"/>
          <p:cNvSpPr txBox="1"/>
          <p:nvPr/>
        </p:nvSpPr>
        <p:spPr>
          <a:xfrm>
            <a:off x="6084168" y="404664"/>
            <a:ext cx="1944216" cy="584775"/>
          </a:xfrm>
          <a:prstGeom prst="rect">
            <a:avLst/>
          </a:prstGeom>
          <a:noFill/>
        </p:spPr>
        <p:txBody>
          <a:bodyPr wrap="square" rtlCol="0">
            <a:spAutoFit/>
          </a:bodyPr>
          <a:lstStyle/>
          <a:p>
            <a:r>
              <a:rPr lang="en-GB" sz="3200" b="1" dirty="0">
                <a:latin typeface="Edwardian Script ITC" panose="030303020407070D0804" pitchFamily="66" charset="0"/>
              </a:rPr>
              <a:t>Waiting List</a:t>
            </a:r>
          </a:p>
        </p:txBody>
      </p:sp>
      <p:sp>
        <p:nvSpPr>
          <p:cNvPr id="8" name="Content Placeholder 2"/>
          <p:cNvSpPr txBox="1">
            <a:spLocks/>
          </p:cNvSpPr>
          <p:nvPr/>
        </p:nvSpPr>
        <p:spPr bwMode="auto">
          <a:xfrm>
            <a:off x="107504" y="1561009"/>
            <a:ext cx="4320480" cy="4164012"/>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a:lstStyle>
          <a:p>
            <a:pPr marL="0" indent="0">
              <a:spcBef>
                <a:spcPct val="0"/>
              </a:spcBef>
              <a:spcAft>
                <a:spcPts val="1200"/>
              </a:spcAft>
              <a:buNone/>
            </a:pPr>
            <a:r>
              <a:rPr lang="en-GB" sz="2800" dirty="0">
                <a:solidFill>
                  <a:srgbClr val="002060"/>
                </a:solidFill>
                <a:latin typeface="Arial" panose="020B0604020202020204" pitchFamily="34" charset="0"/>
                <a:cs typeface="Arial" panose="020B0604020202020204" pitchFamily="34" charset="0"/>
              </a:rPr>
              <a:t>Make a choice of three individuals from this list on who you would invite into the shelter.</a:t>
            </a:r>
            <a:endParaRPr lang="en-US" sz="2800" kern="0" dirty="0">
              <a:solidFill>
                <a:srgbClr val="002060"/>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5864504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318014526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3"/>
          <p:cNvSpPr>
            <a:spLocks noGrp="1"/>
          </p:cNvSpPr>
          <p:nvPr>
            <p:ph type="title"/>
          </p:nvPr>
        </p:nvSpPr>
        <p:spPr>
          <a:xfrm>
            <a:off x="467544" y="2857500"/>
            <a:ext cx="8229600" cy="1143000"/>
          </a:xfrm>
        </p:spPr>
        <p:txBody>
          <a:bodyPr/>
          <a:lstStyle/>
          <a:p>
            <a:pPr>
              <a:defRPr/>
            </a:pPr>
            <a:r>
              <a:rPr lang="en-ZW" altLang="en-US" sz="4800" b="1" i="1" dirty="0">
                <a:solidFill>
                  <a:srgbClr val="002060"/>
                </a:solidFill>
              </a:rPr>
              <a:t>Thank you!</a:t>
            </a:r>
          </a:p>
        </p:txBody>
      </p:sp>
    </p:spTree>
  </p:cSld>
  <p:clrMapOvr>
    <a:masterClrMapping/>
  </p:clrMapOvr>
</p:sld>
</file>

<file path=ppt/theme/theme1.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3949</TotalTime>
  <Words>382</Words>
  <Application>Microsoft Office PowerPoint</Application>
  <PresentationFormat>On-screen Show (4:3)</PresentationFormat>
  <Paragraphs>56</Paragraphs>
  <Slides>7</Slides>
  <Notes>1</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7</vt:i4>
      </vt:variant>
    </vt:vector>
  </HeadingPairs>
  <TitlesOfParts>
    <vt:vector size="13" baseType="lpstr">
      <vt:lpstr>Arial</vt:lpstr>
      <vt:lpstr>Arial Narrow</vt:lpstr>
      <vt:lpstr>Calibri</vt:lpstr>
      <vt:lpstr>Edwardian Script ITC</vt:lpstr>
      <vt:lpstr>RC 59 Template EN</vt:lpstr>
      <vt:lpstr>Custom Design</vt:lpstr>
      <vt:lpstr>Rapid Response Teams Training</vt:lpstr>
      <vt:lpstr>Learning objectives</vt:lpstr>
      <vt:lpstr>Instructions</vt:lpstr>
      <vt:lpstr>The Situation</vt:lpstr>
      <vt:lpstr>The Waiting List</vt:lpstr>
      <vt:lpstr>Disclaimer</vt:lpstr>
      <vt:lpstr>Thank you!</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DPC Training and Technical Update</dc:title>
  <dc:creator>Etienne M Minkoulou</dc:creator>
  <cp:lastModifiedBy>GOMEZ, Paula</cp:lastModifiedBy>
  <cp:revision>281</cp:revision>
  <cp:lastPrinted>2013-10-01T07:19:12Z</cp:lastPrinted>
  <dcterms:created xsi:type="dcterms:W3CDTF">2006-12-04T14:06:57Z</dcterms:created>
  <dcterms:modified xsi:type="dcterms:W3CDTF">2018-05-16T15:13:30Z</dcterms:modified>
</cp:coreProperties>
</file>

<file path=docProps/thumbnail.jpeg>
</file>