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3" r:id="rId5"/>
  </p:sldMasterIdLst>
  <p:notesMasterIdLst>
    <p:notesMasterId r:id="rId64"/>
  </p:notesMasterIdLst>
  <p:handoutMasterIdLst>
    <p:handoutMasterId r:id="rId65"/>
  </p:handoutMasterIdLst>
  <p:sldIdLst>
    <p:sldId id="256" r:id="rId6"/>
    <p:sldId id="259" r:id="rId7"/>
    <p:sldId id="257" r:id="rId8"/>
    <p:sldId id="468" r:id="rId9"/>
    <p:sldId id="469" r:id="rId10"/>
    <p:sldId id="471" r:id="rId11"/>
    <p:sldId id="470" r:id="rId12"/>
    <p:sldId id="283"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472" r:id="rId26"/>
    <p:sldId id="279" r:id="rId27"/>
    <p:sldId id="379" r:id="rId28"/>
    <p:sldId id="391" r:id="rId29"/>
    <p:sldId id="465" r:id="rId30"/>
    <p:sldId id="466" r:id="rId31"/>
    <p:sldId id="467" r:id="rId32"/>
    <p:sldId id="282" r:id="rId33"/>
    <p:sldId id="281" r:id="rId34"/>
    <p:sldId id="394" r:id="rId35"/>
    <p:sldId id="297" r:id="rId36"/>
    <p:sldId id="298" r:id="rId37"/>
    <p:sldId id="299" r:id="rId38"/>
    <p:sldId id="300" r:id="rId39"/>
    <p:sldId id="301" r:id="rId40"/>
    <p:sldId id="312" r:id="rId41"/>
    <p:sldId id="313" r:id="rId42"/>
    <p:sldId id="314" r:id="rId43"/>
    <p:sldId id="315" r:id="rId44"/>
    <p:sldId id="321" r:id="rId45"/>
    <p:sldId id="322" r:id="rId46"/>
    <p:sldId id="323" r:id="rId47"/>
    <p:sldId id="324" r:id="rId48"/>
    <p:sldId id="325" r:id="rId49"/>
    <p:sldId id="395" r:id="rId50"/>
    <p:sldId id="329" r:id="rId51"/>
    <p:sldId id="380" r:id="rId52"/>
    <p:sldId id="463" r:id="rId53"/>
    <p:sldId id="423" r:id="rId54"/>
    <p:sldId id="426" r:id="rId55"/>
    <p:sldId id="427" r:id="rId56"/>
    <p:sldId id="474" r:id="rId57"/>
    <p:sldId id="457" r:id="rId58"/>
    <p:sldId id="456" r:id="rId59"/>
    <p:sldId id="377" r:id="rId60"/>
    <p:sldId id="477" r:id="rId61"/>
    <p:sldId id="389" r:id="rId62"/>
    <p:sldId id="473" r:id="rId63"/>
  </p:sldIdLst>
  <p:sldSz cx="9144000" cy="6858000" type="screen4x3"/>
  <p:notesSz cx="6669088"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0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lyer, Stephanie J. (CDC/CGH/DGHP)" initials="wig9" lastIdx="10" clrIdx="0">
    <p:extLst/>
  </p:cmAuthor>
  <p:cmAuthor id="2" name="nmq1" initials="nmq1" lastIdx="16"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ABDD6"/>
    <a:srgbClr val="3C4745"/>
    <a:srgbClr val="363247"/>
    <a:srgbClr val="4B4663"/>
    <a:srgbClr val="3E4359"/>
    <a:srgbClr val="4E4859"/>
    <a:srgbClr val="0C6AE3"/>
    <a:srgbClr val="7DF52B"/>
    <a:srgbClr val="E6F4DA"/>
    <a:srgbClr val="B9CD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287" autoAdjust="0"/>
    <p:restoredTop sz="89245" autoAdjust="0"/>
  </p:normalViewPr>
  <p:slideViewPr>
    <p:cSldViewPr>
      <p:cViewPr varScale="1">
        <p:scale>
          <a:sx n="101" d="100"/>
          <a:sy n="101" d="100"/>
        </p:scale>
        <p:origin x="204" y="108"/>
      </p:cViewPr>
      <p:guideLst>
        <p:guide orient="horz" pos="2160"/>
        <p:guide pos="2880"/>
      </p:guideLst>
    </p:cSldViewPr>
  </p:slideViewPr>
  <p:outlineViewPr>
    <p:cViewPr>
      <p:scale>
        <a:sx n="33" d="100"/>
        <a:sy n="33" d="100"/>
      </p:scale>
      <p:origin x="53" y="40867"/>
    </p:cViewPr>
  </p:outlineViewPr>
  <p:notesTextViewPr>
    <p:cViewPr>
      <p:scale>
        <a:sx n="100" d="100"/>
        <a:sy n="100" d="100"/>
      </p:scale>
      <p:origin x="0" y="0"/>
    </p:cViewPr>
  </p:notesTextViewPr>
  <p:sorterViewPr>
    <p:cViewPr>
      <p:scale>
        <a:sx n="100" d="100"/>
        <a:sy n="100" d="100"/>
      </p:scale>
      <p:origin x="0" y="-11184"/>
    </p:cViewPr>
  </p:sorterViewPr>
  <p:notesViewPr>
    <p:cSldViewPr>
      <p:cViewPr varScale="1">
        <p:scale>
          <a:sx n="57" d="100"/>
          <a:sy n="57" d="100"/>
        </p:scale>
        <p:origin x="-1882" y="-91"/>
      </p:cViewPr>
      <p:guideLst>
        <p:guide orient="horz" pos="3127"/>
        <p:guide pos="210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1B37B2-1976-4C7E-8099-68E6E3B849DA}" type="doc">
      <dgm:prSet loTypeId="urn:microsoft.com/office/officeart/2005/8/layout/chevron1" loCatId="process" qsTypeId="urn:microsoft.com/office/officeart/2005/8/quickstyle/simple1" qsCatId="simple" csTypeId="urn:microsoft.com/office/officeart/2005/8/colors/colorful3" csCatId="colorful" phldr="1"/>
      <dgm:spPr/>
      <dgm:t>
        <a:bodyPr/>
        <a:lstStyle/>
        <a:p>
          <a:endParaRPr lang="en-US"/>
        </a:p>
      </dgm:t>
    </dgm:pt>
    <dgm:pt modelId="{6986BBE9-ED40-4C9F-BD56-078704194308}">
      <dgm:prSet phldrT="[Text]" custT="1"/>
      <dgm:spPr/>
      <dgm:t>
        <a:bodyPr/>
        <a:lstStyle/>
        <a:p>
          <a:r>
            <a:rPr lang="en-US" sz="900" b="1"/>
            <a:t>20</a:t>
          </a:r>
          <a:r>
            <a:rPr lang="pt-PT" sz="900" b="1"/>
            <a:t>04</a:t>
          </a:r>
          <a:endParaRPr lang="pt-PT" sz="900" b="1" dirty="0"/>
        </a:p>
      </dgm:t>
    </dgm:pt>
    <dgm:pt modelId="{0CAE38AE-6C3A-4AC7-B75D-D7BD1BC60BFC}" type="parTrans" cxnId="{87FF1896-CCE3-4DF0-9490-60D11815BD68}">
      <dgm:prSet/>
      <dgm:spPr/>
      <dgm:t>
        <a:bodyPr/>
        <a:lstStyle/>
        <a:p>
          <a:endParaRPr lang="en-US" sz="900" b="1"/>
        </a:p>
      </dgm:t>
    </dgm:pt>
    <dgm:pt modelId="{674721DF-180F-4F0F-8451-1BE13318136A}" type="sibTrans" cxnId="{87FF1896-CCE3-4DF0-9490-60D11815BD68}">
      <dgm:prSet/>
      <dgm:spPr/>
      <dgm:t>
        <a:bodyPr/>
        <a:lstStyle/>
        <a:p>
          <a:endParaRPr lang="en-US" sz="900" b="1"/>
        </a:p>
      </dgm:t>
    </dgm:pt>
    <dgm:pt modelId="{8072C3AD-5137-4362-B2AE-15F42EE8AC0B}">
      <dgm:prSet phldrT="[Text]" custT="1"/>
      <dgm:spPr/>
      <dgm:t>
        <a:bodyPr/>
        <a:lstStyle/>
        <a:p>
          <a:r>
            <a:rPr lang="pt-PT" sz="900" b="1"/>
            <a:t>2005</a:t>
          </a:r>
          <a:endParaRPr lang="pt-PT" sz="900" b="1" dirty="0"/>
        </a:p>
      </dgm:t>
    </dgm:pt>
    <dgm:pt modelId="{A01461DF-ABD9-4D80-BFB5-A2AD9D61115F}" type="parTrans" cxnId="{C5A0A8EC-60A5-41E9-B88D-3F6689EC0289}">
      <dgm:prSet/>
      <dgm:spPr/>
      <dgm:t>
        <a:bodyPr/>
        <a:lstStyle/>
        <a:p>
          <a:endParaRPr lang="en-US" sz="900" b="1"/>
        </a:p>
      </dgm:t>
    </dgm:pt>
    <dgm:pt modelId="{902A60E3-C79D-41C3-A7EA-E992B6B26B92}" type="sibTrans" cxnId="{C5A0A8EC-60A5-41E9-B88D-3F6689EC0289}">
      <dgm:prSet/>
      <dgm:spPr/>
      <dgm:t>
        <a:bodyPr/>
        <a:lstStyle/>
        <a:p>
          <a:endParaRPr lang="en-US" sz="900" b="1"/>
        </a:p>
      </dgm:t>
    </dgm:pt>
    <dgm:pt modelId="{1BFD6CCA-DE07-4FD3-B06B-58A5F102815A}">
      <dgm:prSet phldrT="[Text]" custT="1"/>
      <dgm:spPr/>
      <dgm:t>
        <a:bodyPr/>
        <a:lstStyle/>
        <a:p>
          <a:r>
            <a:rPr lang="pt-PT" sz="900" b="1"/>
            <a:t>2006</a:t>
          </a:r>
          <a:endParaRPr lang="pt-PT" sz="900" b="1" dirty="0"/>
        </a:p>
      </dgm:t>
    </dgm:pt>
    <dgm:pt modelId="{84C90A68-696A-4925-9AA7-FFADA61870A2}" type="parTrans" cxnId="{FD3A497E-71F2-4146-B513-BA2F3EE09A70}">
      <dgm:prSet/>
      <dgm:spPr/>
      <dgm:t>
        <a:bodyPr/>
        <a:lstStyle/>
        <a:p>
          <a:endParaRPr lang="en-US" sz="900" b="1"/>
        </a:p>
      </dgm:t>
    </dgm:pt>
    <dgm:pt modelId="{CE9E605A-092E-416A-BA93-ADC683E7179A}" type="sibTrans" cxnId="{FD3A497E-71F2-4146-B513-BA2F3EE09A70}">
      <dgm:prSet/>
      <dgm:spPr/>
      <dgm:t>
        <a:bodyPr/>
        <a:lstStyle/>
        <a:p>
          <a:endParaRPr lang="en-US" sz="900" b="1"/>
        </a:p>
      </dgm:t>
    </dgm:pt>
    <dgm:pt modelId="{A5356535-7D3A-4732-904D-DA8B8B46C6EC}">
      <dgm:prSet phldrT="[Text]" custT="1"/>
      <dgm:spPr/>
      <dgm:t>
        <a:bodyPr/>
        <a:lstStyle/>
        <a:p>
          <a:r>
            <a:rPr lang="pt-PT" sz="900" b="1"/>
            <a:t>2007</a:t>
          </a:r>
          <a:endParaRPr lang="pt-PT" sz="900" b="1" dirty="0"/>
        </a:p>
      </dgm:t>
    </dgm:pt>
    <dgm:pt modelId="{14EAFA96-84E7-4BB2-AE26-5A043A347E29}" type="parTrans" cxnId="{7DE83FC3-E544-43D1-81F3-9750E9A5DE28}">
      <dgm:prSet/>
      <dgm:spPr/>
      <dgm:t>
        <a:bodyPr/>
        <a:lstStyle/>
        <a:p>
          <a:endParaRPr lang="en-US" sz="900" b="1"/>
        </a:p>
      </dgm:t>
    </dgm:pt>
    <dgm:pt modelId="{162EBD23-0F24-4BFB-8C6F-540440C076C4}" type="sibTrans" cxnId="{7DE83FC3-E544-43D1-81F3-9750E9A5DE28}">
      <dgm:prSet/>
      <dgm:spPr/>
      <dgm:t>
        <a:bodyPr/>
        <a:lstStyle/>
        <a:p>
          <a:endParaRPr lang="en-US" sz="900" b="1"/>
        </a:p>
      </dgm:t>
    </dgm:pt>
    <dgm:pt modelId="{4E36D869-03A4-4BBB-B5A8-05C33016C8E8}">
      <dgm:prSet phldrT="[Text]" custT="1"/>
      <dgm:spPr/>
      <dgm:t>
        <a:bodyPr/>
        <a:lstStyle/>
        <a:p>
          <a:r>
            <a:rPr lang="pt-PT" sz="900" b="1"/>
            <a:t>2008</a:t>
          </a:r>
          <a:endParaRPr lang="pt-PT" sz="900" b="1" dirty="0"/>
        </a:p>
      </dgm:t>
    </dgm:pt>
    <dgm:pt modelId="{7BFFD674-F73D-4353-9A23-E264C887D0D1}" type="parTrans" cxnId="{30853D8B-556A-44CD-BFD6-0583278A9C57}">
      <dgm:prSet/>
      <dgm:spPr/>
      <dgm:t>
        <a:bodyPr/>
        <a:lstStyle/>
        <a:p>
          <a:endParaRPr lang="en-US" sz="900" b="1"/>
        </a:p>
      </dgm:t>
    </dgm:pt>
    <dgm:pt modelId="{6A46E315-268C-4344-A7F9-C3A8A82D8906}" type="sibTrans" cxnId="{30853D8B-556A-44CD-BFD6-0583278A9C57}">
      <dgm:prSet/>
      <dgm:spPr/>
      <dgm:t>
        <a:bodyPr/>
        <a:lstStyle/>
        <a:p>
          <a:endParaRPr lang="en-US" sz="900" b="1"/>
        </a:p>
      </dgm:t>
    </dgm:pt>
    <dgm:pt modelId="{92D81251-1669-4649-9332-6A23664A744E}">
      <dgm:prSet phldrT="[Text]" custT="1"/>
      <dgm:spPr/>
      <dgm:t>
        <a:bodyPr/>
        <a:lstStyle/>
        <a:p>
          <a:r>
            <a:rPr lang="pt-PT" sz="900" b="1"/>
            <a:t>2009</a:t>
          </a:r>
          <a:endParaRPr lang="pt-PT" sz="900" b="1" dirty="0"/>
        </a:p>
      </dgm:t>
    </dgm:pt>
    <dgm:pt modelId="{94B87005-D392-4712-B575-975D909F1D8C}" type="parTrans" cxnId="{0B76F6CC-0CDF-44E9-941C-F2DDD144E3AE}">
      <dgm:prSet/>
      <dgm:spPr/>
      <dgm:t>
        <a:bodyPr/>
        <a:lstStyle/>
        <a:p>
          <a:endParaRPr lang="en-US" sz="900" b="1"/>
        </a:p>
      </dgm:t>
    </dgm:pt>
    <dgm:pt modelId="{24737275-CD6B-4734-B44E-073F7A7BBDCC}" type="sibTrans" cxnId="{0B76F6CC-0CDF-44E9-941C-F2DDD144E3AE}">
      <dgm:prSet/>
      <dgm:spPr/>
      <dgm:t>
        <a:bodyPr/>
        <a:lstStyle/>
        <a:p>
          <a:endParaRPr lang="en-US" sz="900" b="1"/>
        </a:p>
      </dgm:t>
    </dgm:pt>
    <dgm:pt modelId="{797CE3D7-C410-4156-9101-5D78CBECD568}">
      <dgm:prSet phldrT="[Text]" custT="1"/>
      <dgm:spPr/>
      <dgm:t>
        <a:bodyPr/>
        <a:lstStyle/>
        <a:p>
          <a:r>
            <a:rPr lang="pt-PT" sz="900" b="1"/>
            <a:t>2010</a:t>
          </a:r>
          <a:endParaRPr lang="pt-PT" sz="900" b="1" dirty="0"/>
        </a:p>
      </dgm:t>
    </dgm:pt>
    <dgm:pt modelId="{03276300-3017-4330-87D3-7F3F9CF230D7}" type="parTrans" cxnId="{80D333EA-F54C-4977-936D-C93AC5D03119}">
      <dgm:prSet/>
      <dgm:spPr/>
      <dgm:t>
        <a:bodyPr/>
        <a:lstStyle/>
        <a:p>
          <a:endParaRPr lang="en-US" sz="900" b="1"/>
        </a:p>
      </dgm:t>
    </dgm:pt>
    <dgm:pt modelId="{2A6A8227-1680-4601-8DF5-B8DFDCCD59DA}" type="sibTrans" cxnId="{80D333EA-F54C-4977-936D-C93AC5D03119}">
      <dgm:prSet/>
      <dgm:spPr/>
      <dgm:t>
        <a:bodyPr/>
        <a:lstStyle/>
        <a:p>
          <a:endParaRPr lang="en-US" sz="900" b="1"/>
        </a:p>
      </dgm:t>
    </dgm:pt>
    <dgm:pt modelId="{C6569E7A-BA20-45D3-9138-FDF932E12D60}">
      <dgm:prSet phldrT="[Text]" custT="1"/>
      <dgm:spPr/>
      <dgm:t>
        <a:bodyPr/>
        <a:lstStyle/>
        <a:p>
          <a:r>
            <a:rPr lang="pt-PT" sz="900" b="1"/>
            <a:t>Consulta técnica da FAO/OIE/OMS sobre o controlo da Gripe das Aves, Roma, Itália</a:t>
          </a:r>
          <a:endParaRPr lang="pt-PT" sz="900" b="1" dirty="0"/>
        </a:p>
      </dgm:t>
    </dgm:pt>
    <dgm:pt modelId="{E48C75E9-FFFF-48A4-A908-CDBA202F7EEC}" type="parTrans" cxnId="{88118D46-2DC7-458B-9BD9-977441A83409}">
      <dgm:prSet/>
      <dgm:spPr/>
      <dgm:t>
        <a:bodyPr/>
        <a:lstStyle/>
        <a:p>
          <a:endParaRPr lang="en-US" sz="900" b="1"/>
        </a:p>
      </dgm:t>
    </dgm:pt>
    <dgm:pt modelId="{8FFD48C4-01E2-4C2D-B405-9D020DCC5188}" type="sibTrans" cxnId="{88118D46-2DC7-458B-9BD9-977441A83409}">
      <dgm:prSet/>
      <dgm:spPr/>
      <dgm:t>
        <a:bodyPr/>
        <a:lstStyle/>
        <a:p>
          <a:endParaRPr lang="en-US" sz="900" b="1"/>
        </a:p>
      </dgm:t>
    </dgm:pt>
    <dgm:pt modelId="{C454841A-CC65-4346-A9F7-3EB59D5C4BEE}">
      <dgm:prSet phldrT="[Text]" custT="1"/>
      <dgm:spPr/>
      <dgm:t>
        <a:bodyPr/>
        <a:lstStyle/>
        <a:p>
          <a:r>
            <a:rPr lang="pt-PT" sz="900" b="1"/>
            <a:t>Reunião sobre Gripe das Aves e Gripe Pandémica Humana, em Genebra, na Suiça</a:t>
          </a:r>
          <a:endParaRPr lang="pt-PT" sz="900" b="1" dirty="0"/>
        </a:p>
      </dgm:t>
    </dgm:pt>
    <dgm:pt modelId="{492AC625-2221-43D0-9F93-352A5DB861E2}" type="parTrans" cxnId="{187DB506-295D-4BD9-99D1-590102EA7C2D}">
      <dgm:prSet/>
      <dgm:spPr/>
      <dgm:t>
        <a:bodyPr/>
        <a:lstStyle/>
        <a:p>
          <a:endParaRPr lang="en-US"/>
        </a:p>
      </dgm:t>
    </dgm:pt>
    <dgm:pt modelId="{9F902A2F-6BFB-43A9-8E92-31964A50878F}" type="sibTrans" cxnId="{187DB506-295D-4BD9-99D1-590102EA7C2D}">
      <dgm:prSet/>
      <dgm:spPr/>
      <dgm:t>
        <a:bodyPr/>
        <a:lstStyle/>
        <a:p>
          <a:endParaRPr lang="en-US"/>
        </a:p>
      </dgm:t>
    </dgm:pt>
    <dgm:pt modelId="{3DDCAC45-F278-4F2E-B76D-DB1372279CBD}">
      <dgm:prSet phldrT="[Text]" custT="1"/>
      <dgm:spPr/>
      <dgm:t>
        <a:bodyPr/>
        <a:lstStyle/>
        <a:p>
          <a:r>
            <a:rPr lang="pt-PT" sz="900" b="1"/>
            <a:t>IMCAPI, Beijing, China</a:t>
          </a:r>
          <a:endParaRPr lang="pt-PT" sz="900" b="1" dirty="0"/>
        </a:p>
      </dgm:t>
    </dgm:pt>
    <dgm:pt modelId="{48A42665-FDEC-40E9-AF9F-DA2C64EA22D2}" type="parTrans" cxnId="{EA0C8B6C-D5DC-412A-8B41-72D5C1B36295}">
      <dgm:prSet/>
      <dgm:spPr/>
      <dgm:t>
        <a:bodyPr/>
        <a:lstStyle/>
        <a:p>
          <a:endParaRPr lang="en-US"/>
        </a:p>
      </dgm:t>
    </dgm:pt>
    <dgm:pt modelId="{2846BDB1-8216-4076-B68D-7264319BDE49}" type="sibTrans" cxnId="{EA0C8B6C-D5DC-412A-8B41-72D5C1B36295}">
      <dgm:prSet/>
      <dgm:spPr/>
      <dgm:t>
        <a:bodyPr/>
        <a:lstStyle/>
        <a:p>
          <a:endParaRPr lang="en-US"/>
        </a:p>
      </dgm:t>
    </dgm:pt>
    <dgm:pt modelId="{33830BE9-BC1A-4163-B05F-C368C48186CC}">
      <dgm:prSet phldrT="[Text]" custT="1"/>
      <dgm:spPr/>
      <dgm:t>
        <a:bodyPr/>
        <a:lstStyle/>
        <a:p>
          <a:r>
            <a:rPr lang="pt-PT" sz="900" b="1"/>
            <a:t>IMCAPI, Nova Deli, Índia </a:t>
          </a:r>
          <a:endParaRPr lang="pt-PT" sz="900" b="1" dirty="0"/>
        </a:p>
      </dgm:t>
    </dgm:pt>
    <dgm:pt modelId="{4335A0BA-4B41-4AEA-B134-6233B362ABC7}" type="parTrans" cxnId="{A7D4963B-E68B-491F-AAED-C7D059158C75}">
      <dgm:prSet/>
      <dgm:spPr/>
      <dgm:t>
        <a:bodyPr/>
        <a:lstStyle/>
        <a:p>
          <a:endParaRPr lang="en-US"/>
        </a:p>
      </dgm:t>
    </dgm:pt>
    <dgm:pt modelId="{6E28CB07-122C-4952-98E3-7FBC8146C242}" type="sibTrans" cxnId="{A7D4963B-E68B-491F-AAED-C7D059158C75}">
      <dgm:prSet/>
      <dgm:spPr/>
      <dgm:t>
        <a:bodyPr/>
        <a:lstStyle/>
        <a:p>
          <a:endParaRPr lang="en-US"/>
        </a:p>
      </dgm:t>
    </dgm:pt>
    <dgm:pt modelId="{8FC236F7-1C12-44D3-918D-0635B64BCC0C}">
      <dgm:prSet phldrT="[Text]" custT="1"/>
      <dgm:spPr/>
      <dgm:t>
        <a:bodyPr/>
        <a:lstStyle/>
        <a:p>
          <a:r>
            <a:rPr lang="pt-PT" sz="900" b="1" noProof="0"/>
            <a:t>Consulta</a:t>
          </a:r>
          <a:r>
            <a:rPr lang="pt-PT" sz="900" b="1"/>
            <a:t> Técnica Conjunta FAO-OIE-OMS sobre Gripe das Aves na Interface Humano-Animal, Verona, Itália</a:t>
          </a:r>
          <a:endParaRPr lang="pt-PT" sz="900" b="1" dirty="0"/>
        </a:p>
      </dgm:t>
    </dgm:pt>
    <dgm:pt modelId="{36D8154C-97BD-4495-8326-69B19BE8ED00}" type="parTrans" cxnId="{F1E3F4AC-51EB-4848-800C-BC969459AA54}">
      <dgm:prSet/>
      <dgm:spPr/>
      <dgm:t>
        <a:bodyPr/>
        <a:lstStyle/>
        <a:p>
          <a:endParaRPr lang="en-US"/>
        </a:p>
      </dgm:t>
    </dgm:pt>
    <dgm:pt modelId="{8367F550-D1D8-4517-A0EF-E95F5460F1B5}" type="sibTrans" cxnId="{F1E3F4AC-51EB-4848-800C-BC969459AA54}">
      <dgm:prSet/>
      <dgm:spPr/>
      <dgm:t>
        <a:bodyPr/>
        <a:lstStyle/>
        <a:p>
          <a:endParaRPr lang="en-US"/>
        </a:p>
      </dgm:t>
    </dgm:pt>
    <dgm:pt modelId="{BD2023A3-AEA2-4E45-A863-1DE5834D206B}">
      <dgm:prSet phldrT="[Text]" custT="1"/>
      <dgm:spPr/>
      <dgm:t>
        <a:bodyPr/>
        <a:lstStyle/>
        <a:p>
          <a:r>
            <a:rPr lang="pt-PT" sz="900"/>
            <a:t>Simpósio “</a:t>
          </a:r>
          <a:r>
            <a:rPr lang="pt-PT" sz="900" b="1"/>
            <a:t>Um Só Mundo, Uma Só Saúde"  da Sociedade de Conservação da Vida Selvagem – Nova Iorque, EUA</a:t>
          </a:r>
          <a:endParaRPr lang="pt-PT" sz="900" b="1" dirty="0"/>
        </a:p>
      </dgm:t>
    </dgm:pt>
    <dgm:pt modelId="{6FC52FD5-F210-4A13-B560-DC06578BA747}" type="parTrans" cxnId="{6027B8E3-FF93-4A3C-8E9F-BF02BA1EF614}">
      <dgm:prSet/>
      <dgm:spPr/>
      <dgm:t>
        <a:bodyPr/>
        <a:lstStyle/>
        <a:p>
          <a:endParaRPr lang="en-US"/>
        </a:p>
      </dgm:t>
    </dgm:pt>
    <dgm:pt modelId="{67F221BD-8200-40AD-9021-60482D5B7551}" type="sibTrans" cxnId="{6027B8E3-FF93-4A3C-8E9F-BF02BA1EF614}">
      <dgm:prSet/>
      <dgm:spPr/>
      <dgm:t>
        <a:bodyPr/>
        <a:lstStyle/>
        <a:p>
          <a:endParaRPr lang="en-US"/>
        </a:p>
      </dgm:t>
    </dgm:pt>
    <dgm:pt modelId="{6610511A-2F1D-485D-BDE2-9481B140DBCA}">
      <dgm:prSet phldrT="[Text]" custT="1"/>
      <dgm:spPr/>
      <dgm:t>
        <a:bodyPr/>
        <a:lstStyle/>
        <a:p>
          <a:r>
            <a:rPr lang="pt-PT" sz="900" b="1"/>
            <a:t>IMCAPI, Sharm-el- Sheikh, Egipto</a:t>
          </a:r>
          <a:endParaRPr lang="pt-PT" sz="900" b="1" dirty="0"/>
        </a:p>
      </dgm:t>
    </dgm:pt>
    <dgm:pt modelId="{57C87431-DCD0-47E7-BFCA-FDF9D5D63A4F}" type="parTrans" cxnId="{BED4033D-6E71-415A-B4D5-E40551301308}">
      <dgm:prSet/>
      <dgm:spPr/>
      <dgm:t>
        <a:bodyPr/>
        <a:lstStyle/>
        <a:p>
          <a:endParaRPr lang="en-US"/>
        </a:p>
      </dgm:t>
    </dgm:pt>
    <dgm:pt modelId="{7C4DA430-5C0B-40C1-A92A-66D3D41C277D}" type="sibTrans" cxnId="{BED4033D-6E71-415A-B4D5-E40551301308}">
      <dgm:prSet/>
      <dgm:spPr/>
      <dgm:t>
        <a:bodyPr/>
        <a:lstStyle/>
        <a:p>
          <a:endParaRPr lang="en-US"/>
        </a:p>
      </dgm:t>
    </dgm:pt>
    <dgm:pt modelId="{2CE42E48-6AEB-41DF-8937-C92159847DE2}">
      <dgm:prSet phldrT="[Text]" custT="1"/>
      <dgm:spPr/>
      <dgm:t>
        <a:bodyPr/>
        <a:lstStyle/>
        <a:p>
          <a:r>
            <a:rPr lang="pt-PT" sz="900" b="1" dirty="0"/>
            <a:t>"Um Só Mundo, Uma Só Saúde": das ideias à acção, Winnipeg, Canadá</a:t>
          </a:r>
        </a:p>
      </dgm:t>
    </dgm:pt>
    <dgm:pt modelId="{F8B5D5AF-B994-4A73-BD89-3CEF1012C38D}" type="parTrans" cxnId="{1FB2DB54-635D-4753-B074-CD11252B7FE6}">
      <dgm:prSet/>
      <dgm:spPr/>
      <dgm:t>
        <a:bodyPr/>
        <a:lstStyle/>
        <a:p>
          <a:endParaRPr lang="en-US"/>
        </a:p>
      </dgm:t>
    </dgm:pt>
    <dgm:pt modelId="{766ED227-24BF-4AED-A035-8FC860D51FA9}" type="sibTrans" cxnId="{1FB2DB54-635D-4753-B074-CD11252B7FE6}">
      <dgm:prSet/>
      <dgm:spPr/>
      <dgm:t>
        <a:bodyPr/>
        <a:lstStyle/>
        <a:p>
          <a:endParaRPr lang="en-US"/>
        </a:p>
      </dgm:t>
    </dgm:pt>
    <dgm:pt modelId="{EDEF6D6F-3C7E-4719-9E83-7E6E36F1413C}">
      <dgm:prSet phldrT="[Text]" custT="1"/>
      <dgm:spPr/>
      <dgm:t>
        <a:bodyPr/>
        <a:lstStyle/>
        <a:p>
          <a:r>
            <a:rPr lang="pt-PT" sz="900" b="1"/>
            <a:t>Operacionalizar a abordagem "Uma Só Saúde"’: Fazer um Balanço e Desenhar um Roteiro de Implementação, Stone Mountain, EUA</a:t>
          </a:r>
          <a:endParaRPr lang="pt-PT" sz="900" b="1" dirty="0"/>
        </a:p>
      </dgm:t>
    </dgm:pt>
    <dgm:pt modelId="{8A0A6BD9-3ED6-4822-9996-C3428CB6DEC6}" type="parTrans" cxnId="{2CD28160-5650-423B-BC0E-85331F2CB395}">
      <dgm:prSet/>
      <dgm:spPr/>
      <dgm:t>
        <a:bodyPr/>
        <a:lstStyle/>
        <a:p>
          <a:endParaRPr lang="en-US"/>
        </a:p>
      </dgm:t>
    </dgm:pt>
    <dgm:pt modelId="{CD87D569-55E7-46EE-A0D1-285A516C060A}" type="sibTrans" cxnId="{2CD28160-5650-423B-BC0E-85331F2CB395}">
      <dgm:prSet/>
      <dgm:spPr/>
      <dgm:t>
        <a:bodyPr/>
        <a:lstStyle/>
        <a:p>
          <a:endParaRPr lang="en-US"/>
        </a:p>
      </dgm:t>
    </dgm:pt>
    <dgm:pt modelId="{06093B0D-552A-48BA-A4BF-914BF6FF37A4}">
      <dgm:prSet phldrT="[Text]" custT="1"/>
      <dgm:spPr/>
      <dgm:t>
        <a:bodyPr/>
        <a:lstStyle/>
        <a:p>
          <a:r>
            <a:rPr lang="pt-PT" sz="900" b="1"/>
            <a:t>Segunda Consulta Técnica  FAO-OIE-OMS sobre Gripe das Aves na Interface Humano-Animal, Verona, Itália</a:t>
          </a:r>
          <a:endParaRPr lang="pt-PT" sz="900" b="1" dirty="0"/>
        </a:p>
      </dgm:t>
    </dgm:pt>
    <dgm:pt modelId="{9588905A-C26E-41CD-82D6-92A09607C52F}" type="parTrans" cxnId="{61F2ACA0-82C7-4896-97FD-10B37BBA607C}">
      <dgm:prSet/>
      <dgm:spPr/>
      <dgm:t>
        <a:bodyPr/>
        <a:lstStyle/>
        <a:p>
          <a:endParaRPr lang="en-US"/>
        </a:p>
      </dgm:t>
    </dgm:pt>
    <dgm:pt modelId="{3F546A7D-C62A-437A-99EC-ADFFCB6ECE93}" type="sibTrans" cxnId="{61F2ACA0-82C7-4896-97FD-10B37BBA607C}">
      <dgm:prSet/>
      <dgm:spPr/>
      <dgm:t>
        <a:bodyPr/>
        <a:lstStyle/>
        <a:p>
          <a:endParaRPr lang="en-US"/>
        </a:p>
      </dgm:t>
    </dgm:pt>
    <dgm:pt modelId="{956384A2-5361-4DFD-A760-1723627C634D}">
      <dgm:prSet phldrT="[Text]" custT="1"/>
      <dgm:spPr/>
      <dgm:t>
        <a:bodyPr/>
        <a:lstStyle/>
        <a:p>
          <a:r>
            <a:rPr lang="pt-PT" sz="900" b="1"/>
            <a:t>Último IMCAPI, Hanoi, Vietname</a:t>
          </a:r>
          <a:endParaRPr lang="pt-PT" sz="900" b="1" dirty="0"/>
        </a:p>
      </dgm:t>
    </dgm:pt>
    <dgm:pt modelId="{81D96DF5-415E-49EE-BF80-052450BA4EDC}" type="parTrans" cxnId="{218383CC-25EB-4CCB-89A5-697B3A6FD261}">
      <dgm:prSet/>
      <dgm:spPr/>
      <dgm:t>
        <a:bodyPr/>
        <a:lstStyle/>
        <a:p>
          <a:endParaRPr lang="en-US"/>
        </a:p>
      </dgm:t>
    </dgm:pt>
    <dgm:pt modelId="{81A97B8B-C39D-4C13-8EC9-19E976321A0A}" type="sibTrans" cxnId="{218383CC-25EB-4CCB-89A5-697B3A6FD261}">
      <dgm:prSet/>
      <dgm:spPr/>
      <dgm:t>
        <a:bodyPr/>
        <a:lstStyle/>
        <a:p>
          <a:endParaRPr lang="en-US"/>
        </a:p>
      </dgm:t>
    </dgm:pt>
    <dgm:pt modelId="{3B582E7A-3A70-4274-84A2-645067C4CF3C}">
      <dgm:prSet phldrT="[Text]" custT="1"/>
      <dgm:spPr/>
      <dgm:t>
        <a:bodyPr/>
        <a:lstStyle/>
        <a:p>
          <a:r>
            <a:rPr lang="pt-PT" sz="900" b="1"/>
            <a:t>2011</a:t>
          </a:r>
          <a:endParaRPr lang="pt-PT" sz="900" b="1" dirty="0"/>
        </a:p>
      </dgm:t>
    </dgm:pt>
    <dgm:pt modelId="{645952FB-23CC-42C8-8193-F11DAC0ABF47}" type="parTrans" cxnId="{5033279A-E87D-411B-87F0-7AA5A0577E32}">
      <dgm:prSet/>
      <dgm:spPr/>
      <dgm:t>
        <a:bodyPr/>
        <a:lstStyle/>
        <a:p>
          <a:endParaRPr lang="en-US"/>
        </a:p>
      </dgm:t>
    </dgm:pt>
    <dgm:pt modelId="{6459937E-8E02-452D-9E97-8DF97EED7347}" type="sibTrans" cxnId="{5033279A-E87D-411B-87F0-7AA5A0577E32}">
      <dgm:prSet/>
      <dgm:spPr/>
      <dgm:t>
        <a:bodyPr/>
        <a:lstStyle/>
        <a:p>
          <a:endParaRPr lang="en-US"/>
        </a:p>
      </dgm:t>
    </dgm:pt>
    <dgm:pt modelId="{06AF267A-8B1D-4A21-9A31-162CDB529F56}">
      <dgm:prSet phldrT="[Text]" custT="1"/>
      <dgm:spPr/>
      <dgm:t>
        <a:bodyPr/>
        <a:lstStyle/>
        <a:p>
          <a:r>
            <a:rPr lang="pt-PT" sz="900" b="1" dirty="0"/>
            <a:t>Reunião Técnica de Alto Nível para Combater os Riscos para a Saúde na Interface Humano-Animal-Ecossistemas, México</a:t>
          </a:r>
        </a:p>
      </dgm:t>
    </dgm:pt>
    <dgm:pt modelId="{56580B86-A84E-4932-AEBE-EA8080005FF6}" type="parTrans" cxnId="{CE3F0D49-C14F-4C41-8174-C031E60497DC}">
      <dgm:prSet/>
      <dgm:spPr/>
      <dgm:t>
        <a:bodyPr/>
        <a:lstStyle/>
        <a:p>
          <a:endParaRPr lang="en-US"/>
        </a:p>
      </dgm:t>
    </dgm:pt>
    <dgm:pt modelId="{DE99FF5A-79DB-4A01-8642-71A6DAFE0EB1}" type="sibTrans" cxnId="{CE3F0D49-C14F-4C41-8174-C031E60497DC}">
      <dgm:prSet/>
      <dgm:spPr/>
      <dgm:t>
        <a:bodyPr/>
        <a:lstStyle/>
        <a:p>
          <a:endParaRPr lang="en-US"/>
        </a:p>
      </dgm:t>
    </dgm:pt>
    <dgm:pt modelId="{8C672ED5-10A9-452C-A6DF-0869A975B124}" type="pres">
      <dgm:prSet presAssocID="{EE1B37B2-1976-4C7E-8099-68E6E3B849DA}" presName="Name0" presStyleCnt="0">
        <dgm:presLayoutVars>
          <dgm:dir/>
          <dgm:animLvl val="lvl"/>
          <dgm:resizeHandles val="exact"/>
        </dgm:presLayoutVars>
      </dgm:prSet>
      <dgm:spPr/>
    </dgm:pt>
    <dgm:pt modelId="{43CA4592-6D31-4DA2-BE0A-7D71DAC43AAE}" type="pres">
      <dgm:prSet presAssocID="{6986BBE9-ED40-4C9F-BD56-078704194308}" presName="composite" presStyleCnt="0"/>
      <dgm:spPr/>
    </dgm:pt>
    <dgm:pt modelId="{91C1AECE-37D1-4402-9718-EE852BB90250}" type="pres">
      <dgm:prSet presAssocID="{6986BBE9-ED40-4C9F-BD56-078704194308}" presName="parTx" presStyleLbl="node1" presStyleIdx="0" presStyleCnt="8">
        <dgm:presLayoutVars>
          <dgm:chMax val="0"/>
          <dgm:chPref val="0"/>
          <dgm:bulletEnabled val="1"/>
        </dgm:presLayoutVars>
      </dgm:prSet>
      <dgm:spPr/>
    </dgm:pt>
    <dgm:pt modelId="{7B193A8D-D854-4394-893C-33611BD4BD81}" type="pres">
      <dgm:prSet presAssocID="{6986BBE9-ED40-4C9F-BD56-078704194308}" presName="desTx" presStyleLbl="revTx" presStyleIdx="0" presStyleCnt="8">
        <dgm:presLayoutVars>
          <dgm:bulletEnabled val="1"/>
        </dgm:presLayoutVars>
      </dgm:prSet>
      <dgm:spPr/>
    </dgm:pt>
    <dgm:pt modelId="{B958F20C-7A77-4888-84EA-E9F043AA7906}" type="pres">
      <dgm:prSet presAssocID="{674721DF-180F-4F0F-8451-1BE13318136A}" presName="space" presStyleCnt="0"/>
      <dgm:spPr/>
    </dgm:pt>
    <dgm:pt modelId="{85AFAD0F-260E-4C07-B0E6-8B99B4533685}" type="pres">
      <dgm:prSet presAssocID="{8072C3AD-5137-4362-B2AE-15F42EE8AC0B}" presName="composite" presStyleCnt="0"/>
      <dgm:spPr/>
    </dgm:pt>
    <dgm:pt modelId="{C6D99700-42D5-4B3C-96B4-6748256A29F7}" type="pres">
      <dgm:prSet presAssocID="{8072C3AD-5137-4362-B2AE-15F42EE8AC0B}" presName="parTx" presStyleLbl="node1" presStyleIdx="1" presStyleCnt="8">
        <dgm:presLayoutVars>
          <dgm:chMax val="0"/>
          <dgm:chPref val="0"/>
          <dgm:bulletEnabled val="1"/>
        </dgm:presLayoutVars>
      </dgm:prSet>
      <dgm:spPr/>
    </dgm:pt>
    <dgm:pt modelId="{5F3FB40F-9190-4C99-8F56-12F2770A47AD}" type="pres">
      <dgm:prSet presAssocID="{8072C3AD-5137-4362-B2AE-15F42EE8AC0B}" presName="desTx" presStyleLbl="revTx" presStyleIdx="1" presStyleCnt="8">
        <dgm:presLayoutVars>
          <dgm:bulletEnabled val="1"/>
        </dgm:presLayoutVars>
      </dgm:prSet>
      <dgm:spPr/>
    </dgm:pt>
    <dgm:pt modelId="{A6A0E4A8-F5B7-4678-9110-67F0A097EA6C}" type="pres">
      <dgm:prSet presAssocID="{902A60E3-C79D-41C3-A7EA-E992B6B26B92}" presName="space" presStyleCnt="0"/>
      <dgm:spPr/>
    </dgm:pt>
    <dgm:pt modelId="{CF3C2EE2-55A2-4765-A538-E70C3FC38487}" type="pres">
      <dgm:prSet presAssocID="{1BFD6CCA-DE07-4FD3-B06B-58A5F102815A}" presName="composite" presStyleCnt="0"/>
      <dgm:spPr/>
    </dgm:pt>
    <dgm:pt modelId="{39CF20B7-BE6D-4FCC-B9ED-65EFA8D84260}" type="pres">
      <dgm:prSet presAssocID="{1BFD6CCA-DE07-4FD3-B06B-58A5F102815A}" presName="parTx" presStyleLbl="node1" presStyleIdx="2" presStyleCnt="8">
        <dgm:presLayoutVars>
          <dgm:chMax val="0"/>
          <dgm:chPref val="0"/>
          <dgm:bulletEnabled val="1"/>
        </dgm:presLayoutVars>
      </dgm:prSet>
      <dgm:spPr/>
    </dgm:pt>
    <dgm:pt modelId="{7D9AE79F-0A19-4B56-B799-B6B3CFCAE09C}" type="pres">
      <dgm:prSet presAssocID="{1BFD6CCA-DE07-4FD3-B06B-58A5F102815A}" presName="desTx" presStyleLbl="revTx" presStyleIdx="2" presStyleCnt="8">
        <dgm:presLayoutVars>
          <dgm:bulletEnabled val="1"/>
        </dgm:presLayoutVars>
      </dgm:prSet>
      <dgm:spPr/>
    </dgm:pt>
    <dgm:pt modelId="{34176C42-4896-4978-B34C-4393AA92F1ED}" type="pres">
      <dgm:prSet presAssocID="{CE9E605A-092E-416A-BA93-ADC683E7179A}" presName="space" presStyleCnt="0"/>
      <dgm:spPr/>
    </dgm:pt>
    <dgm:pt modelId="{5B293673-1B07-4549-9037-901F3ADB80A4}" type="pres">
      <dgm:prSet presAssocID="{A5356535-7D3A-4732-904D-DA8B8B46C6EC}" presName="composite" presStyleCnt="0"/>
      <dgm:spPr/>
    </dgm:pt>
    <dgm:pt modelId="{6640E9BD-D375-4205-AE14-70375FA01ACD}" type="pres">
      <dgm:prSet presAssocID="{A5356535-7D3A-4732-904D-DA8B8B46C6EC}" presName="parTx" presStyleLbl="node1" presStyleIdx="3" presStyleCnt="8">
        <dgm:presLayoutVars>
          <dgm:chMax val="0"/>
          <dgm:chPref val="0"/>
          <dgm:bulletEnabled val="1"/>
        </dgm:presLayoutVars>
      </dgm:prSet>
      <dgm:spPr/>
    </dgm:pt>
    <dgm:pt modelId="{E5EF7B0C-933E-4E4F-9C04-8021C13AE2F1}" type="pres">
      <dgm:prSet presAssocID="{A5356535-7D3A-4732-904D-DA8B8B46C6EC}" presName="desTx" presStyleLbl="revTx" presStyleIdx="3" presStyleCnt="8">
        <dgm:presLayoutVars>
          <dgm:bulletEnabled val="1"/>
        </dgm:presLayoutVars>
      </dgm:prSet>
      <dgm:spPr/>
    </dgm:pt>
    <dgm:pt modelId="{D224DF00-E7B0-4D8A-B885-A31AB6CB2786}" type="pres">
      <dgm:prSet presAssocID="{162EBD23-0F24-4BFB-8C6F-540440C076C4}" presName="space" presStyleCnt="0"/>
      <dgm:spPr/>
    </dgm:pt>
    <dgm:pt modelId="{9847C395-D740-4CC1-AD78-8434C787BE9D}" type="pres">
      <dgm:prSet presAssocID="{4E36D869-03A4-4BBB-B5A8-05C33016C8E8}" presName="composite" presStyleCnt="0"/>
      <dgm:spPr/>
    </dgm:pt>
    <dgm:pt modelId="{E83491AA-605B-4593-9D40-6B4D4AC76042}" type="pres">
      <dgm:prSet presAssocID="{4E36D869-03A4-4BBB-B5A8-05C33016C8E8}" presName="parTx" presStyleLbl="node1" presStyleIdx="4" presStyleCnt="8">
        <dgm:presLayoutVars>
          <dgm:chMax val="0"/>
          <dgm:chPref val="0"/>
          <dgm:bulletEnabled val="1"/>
        </dgm:presLayoutVars>
      </dgm:prSet>
      <dgm:spPr/>
    </dgm:pt>
    <dgm:pt modelId="{5F8CF749-87FC-4507-B0AC-A665FBCF2515}" type="pres">
      <dgm:prSet presAssocID="{4E36D869-03A4-4BBB-B5A8-05C33016C8E8}" presName="desTx" presStyleLbl="revTx" presStyleIdx="4" presStyleCnt="8">
        <dgm:presLayoutVars>
          <dgm:bulletEnabled val="1"/>
        </dgm:presLayoutVars>
      </dgm:prSet>
      <dgm:spPr/>
    </dgm:pt>
    <dgm:pt modelId="{FB8B37B9-CA6A-4E93-BBE5-98C69FB97B1D}" type="pres">
      <dgm:prSet presAssocID="{6A46E315-268C-4344-A7F9-C3A8A82D8906}" presName="space" presStyleCnt="0"/>
      <dgm:spPr/>
    </dgm:pt>
    <dgm:pt modelId="{B14BCE5C-6483-45ED-8FE9-82337460921C}" type="pres">
      <dgm:prSet presAssocID="{92D81251-1669-4649-9332-6A23664A744E}" presName="composite" presStyleCnt="0"/>
      <dgm:spPr/>
    </dgm:pt>
    <dgm:pt modelId="{01DD949F-0430-4C4D-B02C-78792245709C}" type="pres">
      <dgm:prSet presAssocID="{92D81251-1669-4649-9332-6A23664A744E}" presName="parTx" presStyleLbl="node1" presStyleIdx="5" presStyleCnt="8">
        <dgm:presLayoutVars>
          <dgm:chMax val="0"/>
          <dgm:chPref val="0"/>
          <dgm:bulletEnabled val="1"/>
        </dgm:presLayoutVars>
      </dgm:prSet>
      <dgm:spPr/>
    </dgm:pt>
    <dgm:pt modelId="{D45369A5-089C-4113-8427-BFF51F1557E6}" type="pres">
      <dgm:prSet presAssocID="{92D81251-1669-4649-9332-6A23664A744E}" presName="desTx" presStyleLbl="revTx" presStyleIdx="5" presStyleCnt="8">
        <dgm:presLayoutVars>
          <dgm:bulletEnabled val="1"/>
        </dgm:presLayoutVars>
      </dgm:prSet>
      <dgm:spPr/>
    </dgm:pt>
    <dgm:pt modelId="{41FE1BCA-C1F4-4A62-857E-7D7B5CD60D07}" type="pres">
      <dgm:prSet presAssocID="{24737275-CD6B-4734-B44E-073F7A7BBDCC}" presName="space" presStyleCnt="0"/>
      <dgm:spPr/>
    </dgm:pt>
    <dgm:pt modelId="{2CAC8B78-D8B4-4AB6-8FBC-47D11077F836}" type="pres">
      <dgm:prSet presAssocID="{797CE3D7-C410-4156-9101-5D78CBECD568}" presName="composite" presStyleCnt="0"/>
      <dgm:spPr/>
    </dgm:pt>
    <dgm:pt modelId="{0F076EC7-E9CE-441D-AABD-1DD14CD88F69}" type="pres">
      <dgm:prSet presAssocID="{797CE3D7-C410-4156-9101-5D78CBECD568}" presName="parTx" presStyleLbl="node1" presStyleIdx="6" presStyleCnt="8">
        <dgm:presLayoutVars>
          <dgm:chMax val="0"/>
          <dgm:chPref val="0"/>
          <dgm:bulletEnabled val="1"/>
        </dgm:presLayoutVars>
      </dgm:prSet>
      <dgm:spPr/>
    </dgm:pt>
    <dgm:pt modelId="{960CCD9A-CC04-4184-8D98-12292B834ABC}" type="pres">
      <dgm:prSet presAssocID="{797CE3D7-C410-4156-9101-5D78CBECD568}" presName="desTx" presStyleLbl="revTx" presStyleIdx="6" presStyleCnt="8">
        <dgm:presLayoutVars>
          <dgm:bulletEnabled val="1"/>
        </dgm:presLayoutVars>
      </dgm:prSet>
      <dgm:spPr/>
    </dgm:pt>
    <dgm:pt modelId="{36F2E750-C7DE-4669-9365-F96A64D9F43D}" type="pres">
      <dgm:prSet presAssocID="{2A6A8227-1680-4601-8DF5-B8DFDCCD59DA}" presName="space" presStyleCnt="0"/>
      <dgm:spPr/>
    </dgm:pt>
    <dgm:pt modelId="{82B127CD-1CE9-41D8-B5D1-D5230221C34E}" type="pres">
      <dgm:prSet presAssocID="{3B582E7A-3A70-4274-84A2-645067C4CF3C}" presName="composite" presStyleCnt="0"/>
      <dgm:spPr/>
    </dgm:pt>
    <dgm:pt modelId="{E17228B0-C0C8-4CCE-9501-3DF93A3AC579}" type="pres">
      <dgm:prSet presAssocID="{3B582E7A-3A70-4274-84A2-645067C4CF3C}" presName="parTx" presStyleLbl="node1" presStyleIdx="7" presStyleCnt="8">
        <dgm:presLayoutVars>
          <dgm:chMax val="0"/>
          <dgm:chPref val="0"/>
          <dgm:bulletEnabled val="1"/>
        </dgm:presLayoutVars>
      </dgm:prSet>
      <dgm:spPr/>
    </dgm:pt>
    <dgm:pt modelId="{C173F0B7-6EC1-489F-BF77-4C43482EC029}" type="pres">
      <dgm:prSet presAssocID="{3B582E7A-3A70-4274-84A2-645067C4CF3C}" presName="desTx" presStyleLbl="revTx" presStyleIdx="7" presStyleCnt="8">
        <dgm:presLayoutVars>
          <dgm:bulletEnabled val="1"/>
        </dgm:presLayoutVars>
      </dgm:prSet>
      <dgm:spPr/>
    </dgm:pt>
  </dgm:ptLst>
  <dgm:cxnLst>
    <dgm:cxn modelId="{3BE3CF03-560D-44BD-AF27-CA7AA8681C83}" type="presOf" srcId="{4E36D869-03A4-4BBB-B5A8-05C33016C8E8}" destId="{E83491AA-605B-4593-9D40-6B4D4AC76042}" srcOrd="0" destOrd="0" presId="urn:microsoft.com/office/officeart/2005/8/layout/chevron1"/>
    <dgm:cxn modelId="{8575B705-82DA-4D06-8B06-633AFF26797F}" type="presOf" srcId="{2CE42E48-6AEB-41DF-8937-C92159847DE2}" destId="{D45369A5-089C-4113-8427-BFF51F1557E6}" srcOrd="0" destOrd="0" presId="urn:microsoft.com/office/officeart/2005/8/layout/chevron1"/>
    <dgm:cxn modelId="{187DB506-295D-4BD9-99D1-590102EA7C2D}" srcId="{8072C3AD-5137-4362-B2AE-15F42EE8AC0B}" destId="{C454841A-CC65-4346-A9F7-3EB59D5C4BEE}" srcOrd="0" destOrd="0" parTransId="{492AC625-2221-43D0-9F93-352A5DB861E2}" sibTransId="{9F902A2F-6BFB-43A9-8E92-31964A50878F}"/>
    <dgm:cxn modelId="{FB6F6F13-9730-40FF-9C84-E4FBF7A176E2}" type="presOf" srcId="{8FC236F7-1C12-44D3-918D-0635B64BCC0C}" destId="{5F8CF749-87FC-4507-B0AC-A665FBCF2515}" srcOrd="0" destOrd="0" presId="urn:microsoft.com/office/officeart/2005/8/layout/chevron1"/>
    <dgm:cxn modelId="{FCC78518-4954-4D04-A44A-6953C0328327}" type="presOf" srcId="{06AF267A-8B1D-4A21-9A31-162CDB529F56}" destId="{C173F0B7-6EC1-489F-BF77-4C43482EC029}" srcOrd="0" destOrd="0" presId="urn:microsoft.com/office/officeart/2005/8/layout/chevron1"/>
    <dgm:cxn modelId="{1949222A-10DA-40AF-8724-F86C88D8A642}" type="presOf" srcId="{6610511A-2F1D-485D-BDE2-9481B140DBCA}" destId="{5F8CF749-87FC-4507-B0AC-A665FBCF2515}" srcOrd="0" destOrd="1" presId="urn:microsoft.com/office/officeart/2005/8/layout/chevron1"/>
    <dgm:cxn modelId="{A7D4963B-E68B-491F-AAED-C7D059158C75}" srcId="{A5356535-7D3A-4732-904D-DA8B8B46C6EC}" destId="{33830BE9-BC1A-4163-B05F-C368C48186CC}" srcOrd="0" destOrd="0" parTransId="{4335A0BA-4B41-4AEA-B134-6233B362ABC7}" sibTransId="{6E28CB07-122C-4952-98E3-7FBC8146C242}"/>
    <dgm:cxn modelId="{BED4033D-6E71-415A-B4D5-E40551301308}" srcId="{4E36D869-03A4-4BBB-B5A8-05C33016C8E8}" destId="{6610511A-2F1D-485D-BDE2-9481B140DBCA}" srcOrd="1" destOrd="0" parTransId="{57C87431-DCD0-47E7-BFCA-FDF9D5D63A4F}" sibTransId="{7C4DA430-5C0B-40C1-A92A-66D3D41C277D}"/>
    <dgm:cxn modelId="{2BE2C63E-0284-45BF-8E67-EE83357D2472}" type="presOf" srcId="{C6569E7A-BA20-45D3-9138-FDF932E12D60}" destId="{7B193A8D-D854-4394-893C-33611BD4BD81}" srcOrd="0" destOrd="0" presId="urn:microsoft.com/office/officeart/2005/8/layout/chevron1"/>
    <dgm:cxn modelId="{2CD28160-5650-423B-BC0E-85331F2CB395}" srcId="{797CE3D7-C410-4156-9101-5D78CBECD568}" destId="{EDEF6D6F-3C7E-4719-9E83-7E6E36F1413C}" srcOrd="0" destOrd="0" parTransId="{8A0A6BD9-3ED6-4822-9996-C3428CB6DEC6}" sibTransId="{CD87D569-55E7-46EE-A0D1-285A516C060A}"/>
    <dgm:cxn modelId="{88118D46-2DC7-458B-9BD9-977441A83409}" srcId="{6986BBE9-ED40-4C9F-BD56-078704194308}" destId="{C6569E7A-BA20-45D3-9138-FDF932E12D60}" srcOrd="0" destOrd="0" parTransId="{E48C75E9-FFFF-48A4-A908-CDBA202F7EEC}" sibTransId="{8FFD48C4-01E2-4C2D-B405-9D020DCC5188}"/>
    <dgm:cxn modelId="{CE3F0D49-C14F-4C41-8174-C031E60497DC}" srcId="{3B582E7A-3A70-4274-84A2-645067C4CF3C}" destId="{06AF267A-8B1D-4A21-9A31-162CDB529F56}" srcOrd="0" destOrd="0" parTransId="{56580B86-A84E-4932-AEBE-EA8080005FF6}" sibTransId="{DE99FF5A-79DB-4A01-8642-71A6DAFE0EB1}"/>
    <dgm:cxn modelId="{EA0C8B6C-D5DC-412A-8B41-72D5C1B36295}" srcId="{1BFD6CCA-DE07-4FD3-B06B-58A5F102815A}" destId="{3DDCAC45-F278-4F2E-B76D-DB1372279CBD}" srcOrd="0" destOrd="0" parTransId="{48A42665-FDEC-40E9-AF9F-DA2C64EA22D2}" sibTransId="{2846BDB1-8216-4076-B68D-7264319BDE49}"/>
    <dgm:cxn modelId="{1FB2DB54-635D-4753-B074-CD11252B7FE6}" srcId="{92D81251-1669-4649-9332-6A23664A744E}" destId="{2CE42E48-6AEB-41DF-8937-C92159847DE2}" srcOrd="0" destOrd="0" parTransId="{F8B5D5AF-B994-4A73-BD89-3CEF1012C38D}" sibTransId="{766ED227-24BF-4AED-A035-8FC860D51FA9}"/>
    <dgm:cxn modelId="{D6999255-3266-456B-BDAD-9045A80ED555}" type="presOf" srcId="{BD2023A3-AEA2-4E45-A863-1DE5834D206B}" destId="{7B193A8D-D854-4394-893C-33611BD4BD81}" srcOrd="0" destOrd="1" presId="urn:microsoft.com/office/officeart/2005/8/layout/chevron1"/>
    <dgm:cxn modelId="{FD3A497E-71F2-4146-B513-BA2F3EE09A70}" srcId="{EE1B37B2-1976-4C7E-8099-68E6E3B849DA}" destId="{1BFD6CCA-DE07-4FD3-B06B-58A5F102815A}" srcOrd="2" destOrd="0" parTransId="{84C90A68-696A-4925-9AA7-FFADA61870A2}" sibTransId="{CE9E605A-092E-416A-BA93-ADC683E7179A}"/>
    <dgm:cxn modelId="{6D3C1484-0607-4E5B-9C45-161101ECB8FA}" type="presOf" srcId="{92D81251-1669-4649-9332-6A23664A744E}" destId="{01DD949F-0430-4C4D-B02C-78792245709C}" srcOrd="0" destOrd="0" presId="urn:microsoft.com/office/officeart/2005/8/layout/chevron1"/>
    <dgm:cxn modelId="{BC254987-16B5-4997-AD4B-C8F995CAEA06}" type="presOf" srcId="{956384A2-5361-4DFD-A760-1723627C634D}" destId="{960CCD9A-CC04-4184-8D98-12292B834ABC}" srcOrd="0" destOrd="2" presId="urn:microsoft.com/office/officeart/2005/8/layout/chevron1"/>
    <dgm:cxn modelId="{30853D8B-556A-44CD-BFD6-0583278A9C57}" srcId="{EE1B37B2-1976-4C7E-8099-68E6E3B849DA}" destId="{4E36D869-03A4-4BBB-B5A8-05C33016C8E8}" srcOrd="4" destOrd="0" parTransId="{7BFFD674-F73D-4353-9A23-E264C887D0D1}" sibTransId="{6A46E315-268C-4344-A7F9-C3A8A82D8906}"/>
    <dgm:cxn modelId="{87FF1896-CCE3-4DF0-9490-60D11815BD68}" srcId="{EE1B37B2-1976-4C7E-8099-68E6E3B849DA}" destId="{6986BBE9-ED40-4C9F-BD56-078704194308}" srcOrd="0" destOrd="0" parTransId="{0CAE38AE-6C3A-4AC7-B75D-D7BD1BC60BFC}" sibTransId="{674721DF-180F-4F0F-8451-1BE13318136A}"/>
    <dgm:cxn modelId="{A66F1F97-3BC0-4B02-BBE9-857604E06EA0}" type="presOf" srcId="{EE1B37B2-1976-4C7E-8099-68E6E3B849DA}" destId="{8C672ED5-10A9-452C-A6DF-0869A975B124}" srcOrd="0" destOrd="0" presId="urn:microsoft.com/office/officeart/2005/8/layout/chevron1"/>
    <dgm:cxn modelId="{5033279A-E87D-411B-87F0-7AA5A0577E32}" srcId="{EE1B37B2-1976-4C7E-8099-68E6E3B849DA}" destId="{3B582E7A-3A70-4274-84A2-645067C4CF3C}" srcOrd="7" destOrd="0" parTransId="{645952FB-23CC-42C8-8193-F11DAC0ABF47}" sibTransId="{6459937E-8E02-452D-9E97-8DF97EED7347}"/>
    <dgm:cxn modelId="{DBAAEA9B-F6E1-41CD-9476-56D590C910B6}" type="presOf" srcId="{8072C3AD-5137-4362-B2AE-15F42EE8AC0B}" destId="{C6D99700-42D5-4B3C-96B4-6748256A29F7}" srcOrd="0" destOrd="0" presId="urn:microsoft.com/office/officeart/2005/8/layout/chevron1"/>
    <dgm:cxn modelId="{61F2ACA0-82C7-4896-97FD-10B37BBA607C}" srcId="{797CE3D7-C410-4156-9101-5D78CBECD568}" destId="{06093B0D-552A-48BA-A4BF-914BF6FF37A4}" srcOrd="1" destOrd="0" parTransId="{9588905A-C26E-41CD-82D6-92A09607C52F}" sibTransId="{3F546A7D-C62A-437A-99EC-ADFFCB6ECE93}"/>
    <dgm:cxn modelId="{F1E3F4AC-51EB-4848-800C-BC969459AA54}" srcId="{4E36D869-03A4-4BBB-B5A8-05C33016C8E8}" destId="{8FC236F7-1C12-44D3-918D-0635B64BCC0C}" srcOrd="0" destOrd="0" parTransId="{36D8154C-97BD-4495-8326-69B19BE8ED00}" sibTransId="{8367F550-D1D8-4517-A0EF-E95F5460F1B5}"/>
    <dgm:cxn modelId="{7DE83FC3-E544-43D1-81F3-9750E9A5DE28}" srcId="{EE1B37B2-1976-4C7E-8099-68E6E3B849DA}" destId="{A5356535-7D3A-4732-904D-DA8B8B46C6EC}" srcOrd="3" destOrd="0" parTransId="{14EAFA96-84E7-4BB2-AE26-5A043A347E29}" sibTransId="{162EBD23-0F24-4BFB-8C6F-540440C076C4}"/>
    <dgm:cxn modelId="{301716C6-D214-45A3-8639-BB653E2B5894}" type="presOf" srcId="{06093B0D-552A-48BA-A4BF-914BF6FF37A4}" destId="{960CCD9A-CC04-4184-8D98-12292B834ABC}" srcOrd="0" destOrd="1" presId="urn:microsoft.com/office/officeart/2005/8/layout/chevron1"/>
    <dgm:cxn modelId="{59C541C6-900C-40DE-8E27-BE870F57B273}" type="presOf" srcId="{C454841A-CC65-4346-A9F7-3EB59D5C4BEE}" destId="{5F3FB40F-9190-4C99-8F56-12F2770A47AD}" srcOrd="0" destOrd="0" presId="urn:microsoft.com/office/officeart/2005/8/layout/chevron1"/>
    <dgm:cxn modelId="{218383CC-25EB-4CCB-89A5-697B3A6FD261}" srcId="{797CE3D7-C410-4156-9101-5D78CBECD568}" destId="{956384A2-5361-4DFD-A760-1723627C634D}" srcOrd="2" destOrd="0" parTransId="{81D96DF5-415E-49EE-BF80-052450BA4EDC}" sibTransId="{81A97B8B-C39D-4C13-8EC9-19E976321A0A}"/>
    <dgm:cxn modelId="{0B76F6CC-0CDF-44E9-941C-F2DDD144E3AE}" srcId="{EE1B37B2-1976-4C7E-8099-68E6E3B849DA}" destId="{92D81251-1669-4649-9332-6A23664A744E}" srcOrd="5" destOrd="0" parTransId="{94B87005-D392-4712-B575-975D909F1D8C}" sibTransId="{24737275-CD6B-4734-B44E-073F7A7BBDCC}"/>
    <dgm:cxn modelId="{7684F8CF-7943-4B0A-9940-D8A1894EF58A}" type="presOf" srcId="{6986BBE9-ED40-4C9F-BD56-078704194308}" destId="{91C1AECE-37D1-4402-9718-EE852BB90250}" srcOrd="0" destOrd="0" presId="urn:microsoft.com/office/officeart/2005/8/layout/chevron1"/>
    <dgm:cxn modelId="{F4486AD2-751A-4583-B940-60CC1B59A478}" type="presOf" srcId="{797CE3D7-C410-4156-9101-5D78CBECD568}" destId="{0F076EC7-E9CE-441D-AABD-1DD14CD88F69}" srcOrd="0" destOrd="0" presId="urn:microsoft.com/office/officeart/2005/8/layout/chevron1"/>
    <dgm:cxn modelId="{1CC57ADD-0E72-4839-9303-E67C42C452BA}" type="presOf" srcId="{3DDCAC45-F278-4F2E-B76D-DB1372279CBD}" destId="{7D9AE79F-0A19-4B56-B799-B6B3CFCAE09C}" srcOrd="0" destOrd="0" presId="urn:microsoft.com/office/officeart/2005/8/layout/chevron1"/>
    <dgm:cxn modelId="{6027B8E3-FF93-4A3C-8E9F-BF02BA1EF614}" srcId="{6986BBE9-ED40-4C9F-BD56-078704194308}" destId="{BD2023A3-AEA2-4E45-A863-1DE5834D206B}" srcOrd="1" destOrd="0" parTransId="{6FC52FD5-F210-4A13-B560-DC06578BA747}" sibTransId="{67F221BD-8200-40AD-9021-60482D5B7551}"/>
    <dgm:cxn modelId="{80D333EA-F54C-4977-936D-C93AC5D03119}" srcId="{EE1B37B2-1976-4C7E-8099-68E6E3B849DA}" destId="{797CE3D7-C410-4156-9101-5D78CBECD568}" srcOrd="6" destOrd="0" parTransId="{03276300-3017-4330-87D3-7F3F9CF230D7}" sibTransId="{2A6A8227-1680-4601-8DF5-B8DFDCCD59DA}"/>
    <dgm:cxn modelId="{C5A0A8EC-60A5-41E9-B88D-3F6689EC0289}" srcId="{EE1B37B2-1976-4C7E-8099-68E6E3B849DA}" destId="{8072C3AD-5137-4362-B2AE-15F42EE8AC0B}" srcOrd="1" destOrd="0" parTransId="{A01461DF-ABD9-4D80-BFB5-A2AD9D61115F}" sibTransId="{902A60E3-C79D-41C3-A7EA-E992B6B26B92}"/>
    <dgm:cxn modelId="{A4DEFFEF-D9B5-40F9-85C0-A19896EF9A7D}" type="presOf" srcId="{33830BE9-BC1A-4163-B05F-C368C48186CC}" destId="{E5EF7B0C-933E-4E4F-9C04-8021C13AE2F1}" srcOrd="0" destOrd="0" presId="urn:microsoft.com/office/officeart/2005/8/layout/chevron1"/>
    <dgm:cxn modelId="{54F28DF0-8060-4033-A962-0F19044EE078}" type="presOf" srcId="{3B582E7A-3A70-4274-84A2-645067C4CF3C}" destId="{E17228B0-C0C8-4CCE-9501-3DF93A3AC579}" srcOrd="0" destOrd="0" presId="urn:microsoft.com/office/officeart/2005/8/layout/chevron1"/>
    <dgm:cxn modelId="{8F01F9FC-3E00-45B3-9E38-E610EE6F1F9D}" type="presOf" srcId="{A5356535-7D3A-4732-904D-DA8B8B46C6EC}" destId="{6640E9BD-D375-4205-AE14-70375FA01ACD}" srcOrd="0" destOrd="0" presId="urn:microsoft.com/office/officeart/2005/8/layout/chevron1"/>
    <dgm:cxn modelId="{A5AE04FF-2D70-43DF-8B8A-CA6C98D4E59D}" type="presOf" srcId="{EDEF6D6F-3C7E-4719-9E83-7E6E36F1413C}" destId="{960CCD9A-CC04-4184-8D98-12292B834ABC}" srcOrd="0" destOrd="0" presId="urn:microsoft.com/office/officeart/2005/8/layout/chevron1"/>
    <dgm:cxn modelId="{BE8B42FF-DDEC-4CAB-86CA-0641D5DC1AEB}" type="presOf" srcId="{1BFD6CCA-DE07-4FD3-B06B-58A5F102815A}" destId="{39CF20B7-BE6D-4FCC-B9ED-65EFA8D84260}" srcOrd="0" destOrd="0" presId="urn:microsoft.com/office/officeart/2005/8/layout/chevron1"/>
    <dgm:cxn modelId="{ACD97895-F1C1-424F-BB67-8668741AE73C}" type="presParOf" srcId="{8C672ED5-10A9-452C-A6DF-0869A975B124}" destId="{43CA4592-6D31-4DA2-BE0A-7D71DAC43AAE}" srcOrd="0" destOrd="0" presId="urn:microsoft.com/office/officeart/2005/8/layout/chevron1"/>
    <dgm:cxn modelId="{4D1547F1-68FE-4AF2-8329-FBAE37FCC7AB}" type="presParOf" srcId="{43CA4592-6D31-4DA2-BE0A-7D71DAC43AAE}" destId="{91C1AECE-37D1-4402-9718-EE852BB90250}" srcOrd="0" destOrd="0" presId="urn:microsoft.com/office/officeart/2005/8/layout/chevron1"/>
    <dgm:cxn modelId="{D4044B23-3288-4636-9FBC-7EBB27645913}" type="presParOf" srcId="{43CA4592-6D31-4DA2-BE0A-7D71DAC43AAE}" destId="{7B193A8D-D854-4394-893C-33611BD4BD81}" srcOrd="1" destOrd="0" presId="urn:microsoft.com/office/officeart/2005/8/layout/chevron1"/>
    <dgm:cxn modelId="{E72A4623-CC27-47DA-9B0F-01D8372B58DE}" type="presParOf" srcId="{8C672ED5-10A9-452C-A6DF-0869A975B124}" destId="{B958F20C-7A77-4888-84EA-E9F043AA7906}" srcOrd="1" destOrd="0" presId="urn:microsoft.com/office/officeart/2005/8/layout/chevron1"/>
    <dgm:cxn modelId="{98D822CC-C7EF-497F-9E06-24CE0F7DD75A}" type="presParOf" srcId="{8C672ED5-10A9-452C-A6DF-0869A975B124}" destId="{85AFAD0F-260E-4C07-B0E6-8B99B4533685}" srcOrd="2" destOrd="0" presId="urn:microsoft.com/office/officeart/2005/8/layout/chevron1"/>
    <dgm:cxn modelId="{4F04479B-84A5-47D4-ACFD-6B4CB3E159FE}" type="presParOf" srcId="{85AFAD0F-260E-4C07-B0E6-8B99B4533685}" destId="{C6D99700-42D5-4B3C-96B4-6748256A29F7}" srcOrd="0" destOrd="0" presId="urn:microsoft.com/office/officeart/2005/8/layout/chevron1"/>
    <dgm:cxn modelId="{C3CD2044-FE74-4A32-9E27-523C4CD6B728}" type="presParOf" srcId="{85AFAD0F-260E-4C07-B0E6-8B99B4533685}" destId="{5F3FB40F-9190-4C99-8F56-12F2770A47AD}" srcOrd="1" destOrd="0" presId="urn:microsoft.com/office/officeart/2005/8/layout/chevron1"/>
    <dgm:cxn modelId="{D2183698-7A5C-4D66-9EA0-B61A8CBCD78B}" type="presParOf" srcId="{8C672ED5-10A9-452C-A6DF-0869A975B124}" destId="{A6A0E4A8-F5B7-4678-9110-67F0A097EA6C}" srcOrd="3" destOrd="0" presId="urn:microsoft.com/office/officeart/2005/8/layout/chevron1"/>
    <dgm:cxn modelId="{07384BB1-6009-43FA-938F-0E6BE0A45984}" type="presParOf" srcId="{8C672ED5-10A9-452C-A6DF-0869A975B124}" destId="{CF3C2EE2-55A2-4765-A538-E70C3FC38487}" srcOrd="4" destOrd="0" presId="urn:microsoft.com/office/officeart/2005/8/layout/chevron1"/>
    <dgm:cxn modelId="{BD452732-9D0E-48AF-84BA-E2EFABA66752}" type="presParOf" srcId="{CF3C2EE2-55A2-4765-A538-E70C3FC38487}" destId="{39CF20B7-BE6D-4FCC-B9ED-65EFA8D84260}" srcOrd="0" destOrd="0" presId="urn:microsoft.com/office/officeart/2005/8/layout/chevron1"/>
    <dgm:cxn modelId="{3581B7EF-6BCB-4F96-94A6-633AEEEF8EBC}" type="presParOf" srcId="{CF3C2EE2-55A2-4765-A538-E70C3FC38487}" destId="{7D9AE79F-0A19-4B56-B799-B6B3CFCAE09C}" srcOrd="1" destOrd="0" presId="urn:microsoft.com/office/officeart/2005/8/layout/chevron1"/>
    <dgm:cxn modelId="{E7BC20F0-D920-4073-A224-34E21186CF7E}" type="presParOf" srcId="{8C672ED5-10A9-452C-A6DF-0869A975B124}" destId="{34176C42-4896-4978-B34C-4393AA92F1ED}" srcOrd="5" destOrd="0" presId="urn:microsoft.com/office/officeart/2005/8/layout/chevron1"/>
    <dgm:cxn modelId="{983714BF-20CC-4A74-91B7-011304CD4B2B}" type="presParOf" srcId="{8C672ED5-10A9-452C-A6DF-0869A975B124}" destId="{5B293673-1B07-4549-9037-901F3ADB80A4}" srcOrd="6" destOrd="0" presId="urn:microsoft.com/office/officeart/2005/8/layout/chevron1"/>
    <dgm:cxn modelId="{A1129A16-F803-4B97-AF8E-B8BA64ECDECF}" type="presParOf" srcId="{5B293673-1B07-4549-9037-901F3ADB80A4}" destId="{6640E9BD-D375-4205-AE14-70375FA01ACD}" srcOrd="0" destOrd="0" presId="urn:microsoft.com/office/officeart/2005/8/layout/chevron1"/>
    <dgm:cxn modelId="{437B52DB-07EC-4173-8A42-48C3F6384BDB}" type="presParOf" srcId="{5B293673-1B07-4549-9037-901F3ADB80A4}" destId="{E5EF7B0C-933E-4E4F-9C04-8021C13AE2F1}" srcOrd="1" destOrd="0" presId="urn:microsoft.com/office/officeart/2005/8/layout/chevron1"/>
    <dgm:cxn modelId="{7FE02EBB-28D0-4B30-A4E4-FC176A695C26}" type="presParOf" srcId="{8C672ED5-10A9-452C-A6DF-0869A975B124}" destId="{D224DF00-E7B0-4D8A-B885-A31AB6CB2786}" srcOrd="7" destOrd="0" presId="urn:microsoft.com/office/officeart/2005/8/layout/chevron1"/>
    <dgm:cxn modelId="{D1C49848-FDDA-4004-8C1C-A4FD5BA29D32}" type="presParOf" srcId="{8C672ED5-10A9-452C-A6DF-0869A975B124}" destId="{9847C395-D740-4CC1-AD78-8434C787BE9D}" srcOrd="8" destOrd="0" presId="urn:microsoft.com/office/officeart/2005/8/layout/chevron1"/>
    <dgm:cxn modelId="{E7FA849B-39C2-4023-88B8-14D0A9CDD38F}" type="presParOf" srcId="{9847C395-D740-4CC1-AD78-8434C787BE9D}" destId="{E83491AA-605B-4593-9D40-6B4D4AC76042}" srcOrd="0" destOrd="0" presId="urn:microsoft.com/office/officeart/2005/8/layout/chevron1"/>
    <dgm:cxn modelId="{BC2C8307-B544-4314-8B69-9F3BCBD37D5B}" type="presParOf" srcId="{9847C395-D740-4CC1-AD78-8434C787BE9D}" destId="{5F8CF749-87FC-4507-B0AC-A665FBCF2515}" srcOrd="1" destOrd="0" presId="urn:microsoft.com/office/officeart/2005/8/layout/chevron1"/>
    <dgm:cxn modelId="{5AE94CC5-DC54-440D-A121-DB2C23319C21}" type="presParOf" srcId="{8C672ED5-10A9-452C-A6DF-0869A975B124}" destId="{FB8B37B9-CA6A-4E93-BBE5-98C69FB97B1D}" srcOrd="9" destOrd="0" presId="urn:microsoft.com/office/officeart/2005/8/layout/chevron1"/>
    <dgm:cxn modelId="{792094C4-59AC-4E1C-BDD2-413997C44360}" type="presParOf" srcId="{8C672ED5-10A9-452C-A6DF-0869A975B124}" destId="{B14BCE5C-6483-45ED-8FE9-82337460921C}" srcOrd="10" destOrd="0" presId="urn:microsoft.com/office/officeart/2005/8/layout/chevron1"/>
    <dgm:cxn modelId="{D75B604A-364F-43BC-ABE2-B985732C2DF5}" type="presParOf" srcId="{B14BCE5C-6483-45ED-8FE9-82337460921C}" destId="{01DD949F-0430-4C4D-B02C-78792245709C}" srcOrd="0" destOrd="0" presId="urn:microsoft.com/office/officeart/2005/8/layout/chevron1"/>
    <dgm:cxn modelId="{C97CBAE9-891A-468D-A321-236DFCE26F5A}" type="presParOf" srcId="{B14BCE5C-6483-45ED-8FE9-82337460921C}" destId="{D45369A5-089C-4113-8427-BFF51F1557E6}" srcOrd="1" destOrd="0" presId="urn:microsoft.com/office/officeart/2005/8/layout/chevron1"/>
    <dgm:cxn modelId="{4E8C42B0-753B-4928-B4E3-25BB86CF07CC}" type="presParOf" srcId="{8C672ED5-10A9-452C-A6DF-0869A975B124}" destId="{41FE1BCA-C1F4-4A62-857E-7D7B5CD60D07}" srcOrd="11" destOrd="0" presId="urn:microsoft.com/office/officeart/2005/8/layout/chevron1"/>
    <dgm:cxn modelId="{7AC5F00E-6BE5-4614-9899-1EA44B6A5252}" type="presParOf" srcId="{8C672ED5-10A9-452C-A6DF-0869A975B124}" destId="{2CAC8B78-D8B4-4AB6-8FBC-47D11077F836}" srcOrd="12" destOrd="0" presId="urn:microsoft.com/office/officeart/2005/8/layout/chevron1"/>
    <dgm:cxn modelId="{35ED9625-6430-4F6D-8744-DC0D16A452DA}" type="presParOf" srcId="{2CAC8B78-D8B4-4AB6-8FBC-47D11077F836}" destId="{0F076EC7-E9CE-441D-AABD-1DD14CD88F69}" srcOrd="0" destOrd="0" presId="urn:microsoft.com/office/officeart/2005/8/layout/chevron1"/>
    <dgm:cxn modelId="{0461E472-E26E-493D-8DC7-0E85CAE54517}" type="presParOf" srcId="{2CAC8B78-D8B4-4AB6-8FBC-47D11077F836}" destId="{960CCD9A-CC04-4184-8D98-12292B834ABC}" srcOrd="1" destOrd="0" presId="urn:microsoft.com/office/officeart/2005/8/layout/chevron1"/>
    <dgm:cxn modelId="{F3AEB27B-8F37-4CC4-9032-443F300FB692}" type="presParOf" srcId="{8C672ED5-10A9-452C-A6DF-0869A975B124}" destId="{36F2E750-C7DE-4669-9365-F96A64D9F43D}" srcOrd="13" destOrd="0" presId="urn:microsoft.com/office/officeart/2005/8/layout/chevron1"/>
    <dgm:cxn modelId="{441187A5-7718-4BFB-9D27-37DA453F8EA6}" type="presParOf" srcId="{8C672ED5-10A9-452C-A6DF-0869A975B124}" destId="{82B127CD-1CE9-41D8-B5D1-D5230221C34E}" srcOrd="14" destOrd="0" presId="urn:microsoft.com/office/officeart/2005/8/layout/chevron1"/>
    <dgm:cxn modelId="{4E786782-D128-4AF1-8945-720FAF664EAC}" type="presParOf" srcId="{82B127CD-1CE9-41D8-B5D1-D5230221C34E}" destId="{E17228B0-C0C8-4CCE-9501-3DF93A3AC579}" srcOrd="0" destOrd="0" presId="urn:microsoft.com/office/officeart/2005/8/layout/chevron1"/>
    <dgm:cxn modelId="{446329A9-FFC9-433E-BA18-FB5356A7F227}" type="presParOf" srcId="{82B127CD-1CE9-41D8-B5D1-D5230221C34E}" destId="{C173F0B7-6EC1-489F-BF77-4C43482EC029}" srcOrd="1"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5AAB728-31C5-44F1-8229-AF76CEAC0818}" type="doc">
      <dgm:prSet loTypeId="urn:microsoft.com/office/officeart/2005/8/layout/venn1" loCatId="relationship" qsTypeId="urn:microsoft.com/office/officeart/2005/8/quickstyle/simple1" qsCatId="simple" csTypeId="urn:microsoft.com/office/officeart/2005/8/colors/colorful2" csCatId="colorful" phldr="1"/>
      <dgm:spPr/>
      <dgm:t>
        <a:bodyPr/>
        <a:lstStyle/>
        <a:p>
          <a:endParaRPr lang="fr-FR"/>
        </a:p>
      </dgm:t>
    </dgm:pt>
    <dgm:pt modelId="{F8F29553-877A-45EA-9FEB-F4FD3AB63B3F}">
      <dgm:prSet phldrT="[Texte]" custT="1"/>
      <dgm:spPr>
        <a:solidFill>
          <a:schemeClr val="accent1">
            <a:lumMod val="40000"/>
            <a:lumOff val="60000"/>
          </a:schemeClr>
        </a:solidFill>
      </dgm:spPr>
      <dgm:t>
        <a:bodyPr/>
        <a:lstStyle/>
        <a:p>
          <a:r>
            <a:rPr lang="pt-PT" sz="1700" b="1" noProof="0" dirty="0"/>
            <a:t>Humanos</a:t>
          </a:r>
        </a:p>
      </dgm:t>
    </dgm:pt>
    <dgm:pt modelId="{B50C77BD-FA0B-42BA-A7E8-77B53B76DB15}" type="parTrans" cxnId="{22086508-E351-4250-B2B0-6D222A2870B0}">
      <dgm:prSet/>
      <dgm:spPr/>
      <dgm:t>
        <a:bodyPr/>
        <a:lstStyle/>
        <a:p>
          <a:endParaRPr lang="fr-FR" sz="2000" b="0"/>
        </a:p>
      </dgm:t>
    </dgm:pt>
    <dgm:pt modelId="{948282C3-28CB-4F64-92CC-864D0C2F1F54}" type="sibTrans" cxnId="{22086508-E351-4250-B2B0-6D222A2870B0}">
      <dgm:prSet/>
      <dgm:spPr/>
      <dgm:t>
        <a:bodyPr/>
        <a:lstStyle/>
        <a:p>
          <a:endParaRPr lang="fr-FR" sz="2000" b="0"/>
        </a:p>
      </dgm:t>
    </dgm:pt>
    <dgm:pt modelId="{C16F0D89-A23B-436E-80C2-882221C70F7F}">
      <dgm:prSet phldrT="[Texte]" custT="1"/>
      <dgm:spPr>
        <a:solidFill>
          <a:schemeClr val="accent6">
            <a:lumMod val="60000"/>
            <a:lumOff val="40000"/>
            <a:alpha val="50000"/>
          </a:schemeClr>
        </a:solidFill>
      </dgm:spPr>
      <dgm:t>
        <a:bodyPr/>
        <a:lstStyle/>
        <a:p>
          <a:pPr algn="ctr"/>
          <a:r>
            <a:rPr lang="pt-PT" sz="1700" b="1" noProof="0"/>
            <a:t>Ambientais</a:t>
          </a:r>
          <a:endParaRPr lang="pt-PT" sz="1700" b="0" noProof="0"/>
        </a:p>
      </dgm:t>
    </dgm:pt>
    <dgm:pt modelId="{90291871-8EB4-421E-8979-32B896437DAC}" type="parTrans" cxnId="{3D9491ED-95DA-4A34-B4CA-A7A6AFD8FFF7}">
      <dgm:prSet/>
      <dgm:spPr/>
      <dgm:t>
        <a:bodyPr/>
        <a:lstStyle/>
        <a:p>
          <a:endParaRPr lang="fr-FR" sz="2000" b="0"/>
        </a:p>
      </dgm:t>
    </dgm:pt>
    <dgm:pt modelId="{E6C0AF4E-846D-40C0-867C-9598EC4BE497}" type="sibTrans" cxnId="{3D9491ED-95DA-4A34-B4CA-A7A6AFD8FFF7}">
      <dgm:prSet/>
      <dgm:spPr/>
      <dgm:t>
        <a:bodyPr/>
        <a:lstStyle/>
        <a:p>
          <a:endParaRPr lang="fr-FR" sz="2000" b="0"/>
        </a:p>
      </dgm:t>
    </dgm:pt>
    <dgm:pt modelId="{60AA7F49-F960-45A2-A6A0-6CD38648326E}">
      <dgm:prSet phldrT="[Texte]" custT="1"/>
      <dgm:spPr>
        <a:solidFill>
          <a:schemeClr val="accent2">
            <a:lumMod val="60000"/>
            <a:lumOff val="40000"/>
            <a:alpha val="50000"/>
          </a:schemeClr>
        </a:solidFill>
      </dgm:spPr>
      <dgm:t>
        <a:bodyPr/>
        <a:lstStyle/>
        <a:p>
          <a:pPr algn="ctr"/>
          <a:r>
            <a:rPr lang="pt-PT" sz="1700" b="1" noProof="0"/>
            <a:t>Animais</a:t>
          </a:r>
        </a:p>
      </dgm:t>
    </dgm:pt>
    <dgm:pt modelId="{3DF0BC75-F114-4D03-8FB2-79360BB9E629}" type="parTrans" cxnId="{73475B5A-ABA1-41F6-BE57-473751913B5F}">
      <dgm:prSet/>
      <dgm:spPr/>
      <dgm:t>
        <a:bodyPr/>
        <a:lstStyle/>
        <a:p>
          <a:endParaRPr lang="fr-FR" sz="2000" b="0"/>
        </a:p>
      </dgm:t>
    </dgm:pt>
    <dgm:pt modelId="{DE2D49C5-7736-445A-BF61-C634501BFAB9}" type="sibTrans" cxnId="{73475B5A-ABA1-41F6-BE57-473751913B5F}">
      <dgm:prSet/>
      <dgm:spPr/>
      <dgm:t>
        <a:bodyPr/>
        <a:lstStyle/>
        <a:p>
          <a:endParaRPr lang="fr-FR" sz="2000" b="0"/>
        </a:p>
      </dgm:t>
    </dgm:pt>
    <dgm:pt modelId="{78F5BE72-3802-4F9A-BC21-88BA6100C985}" type="pres">
      <dgm:prSet presAssocID="{85AAB728-31C5-44F1-8229-AF76CEAC0818}" presName="compositeShape" presStyleCnt="0">
        <dgm:presLayoutVars>
          <dgm:chMax val="7"/>
          <dgm:dir/>
          <dgm:resizeHandles val="exact"/>
        </dgm:presLayoutVars>
      </dgm:prSet>
      <dgm:spPr/>
    </dgm:pt>
    <dgm:pt modelId="{BFCA0786-5B3A-4E1F-9918-093212B5B7D2}" type="pres">
      <dgm:prSet presAssocID="{F8F29553-877A-45EA-9FEB-F4FD3AB63B3F}" presName="circ1" presStyleLbl="vennNode1" presStyleIdx="0" presStyleCnt="3"/>
      <dgm:spPr/>
    </dgm:pt>
    <dgm:pt modelId="{39EEC038-45F3-420F-8121-35647D5DBB19}" type="pres">
      <dgm:prSet presAssocID="{F8F29553-877A-45EA-9FEB-F4FD3AB63B3F}" presName="circ1Tx" presStyleLbl="revTx" presStyleIdx="0" presStyleCnt="0">
        <dgm:presLayoutVars>
          <dgm:chMax val="0"/>
          <dgm:chPref val="0"/>
          <dgm:bulletEnabled val="1"/>
        </dgm:presLayoutVars>
      </dgm:prSet>
      <dgm:spPr/>
    </dgm:pt>
    <dgm:pt modelId="{F423B20F-CB66-4A89-BA42-98732DD5834D}" type="pres">
      <dgm:prSet presAssocID="{C16F0D89-A23B-436E-80C2-882221C70F7F}" presName="circ2" presStyleLbl="vennNode1" presStyleIdx="1" presStyleCnt="3"/>
      <dgm:spPr/>
    </dgm:pt>
    <dgm:pt modelId="{2E9D38C3-915B-470E-A5EC-1F8558476970}" type="pres">
      <dgm:prSet presAssocID="{C16F0D89-A23B-436E-80C2-882221C70F7F}" presName="circ2Tx" presStyleLbl="revTx" presStyleIdx="0" presStyleCnt="0">
        <dgm:presLayoutVars>
          <dgm:chMax val="0"/>
          <dgm:chPref val="0"/>
          <dgm:bulletEnabled val="1"/>
        </dgm:presLayoutVars>
      </dgm:prSet>
      <dgm:spPr/>
    </dgm:pt>
    <dgm:pt modelId="{134A3349-F58E-42FE-8D98-D65F4C6CECB2}" type="pres">
      <dgm:prSet presAssocID="{60AA7F49-F960-45A2-A6A0-6CD38648326E}" presName="circ3" presStyleLbl="vennNode1" presStyleIdx="2" presStyleCnt="3"/>
      <dgm:spPr/>
    </dgm:pt>
    <dgm:pt modelId="{38B9AA98-4646-4C27-A409-520D3B9957D9}" type="pres">
      <dgm:prSet presAssocID="{60AA7F49-F960-45A2-A6A0-6CD38648326E}" presName="circ3Tx" presStyleLbl="revTx" presStyleIdx="0" presStyleCnt="0">
        <dgm:presLayoutVars>
          <dgm:chMax val="0"/>
          <dgm:chPref val="0"/>
          <dgm:bulletEnabled val="1"/>
        </dgm:presLayoutVars>
      </dgm:prSet>
      <dgm:spPr/>
    </dgm:pt>
  </dgm:ptLst>
  <dgm:cxnLst>
    <dgm:cxn modelId="{22086508-E351-4250-B2B0-6D222A2870B0}" srcId="{85AAB728-31C5-44F1-8229-AF76CEAC0818}" destId="{F8F29553-877A-45EA-9FEB-F4FD3AB63B3F}" srcOrd="0" destOrd="0" parTransId="{B50C77BD-FA0B-42BA-A7E8-77B53B76DB15}" sibTransId="{948282C3-28CB-4F64-92CC-864D0C2F1F54}"/>
    <dgm:cxn modelId="{0301805C-E067-4318-92BA-F63B0ED2F0B7}" type="presOf" srcId="{C16F0D89-A23B-436E-80C2-882221C70F7F}" destId="{F423B20F-CB66-4A89-BA42-98732DD5834D}" srcOrd="0" destOrd="0" presId="urn:microsoft.com/office/officeart/2005/8/layout/venn1"/>
    <dgm:cxn modelId="{73475B5A-ABA1-41F6-BE57-473751913B5F}" srcId="{85AAB728-31C5-44F1-8229-AF76CEAC0818}" destId="{60AA7F49-F960-45A2-A6A0-6CD38648326E}" srcOrd="2" destOrd="0" parTransId="{3DF0BC75-F114-4D03-8FB2-79360BB9E629}" sibTransId="{DE2D49C5-7736-445A-BF61-C634501BFAB9}"/>
    <dgm:cxn modelId="{FF2CD88D-2E33-441B-AF9E-2C43A665855E}" type="presOf" srcId="{85AAB728-31C5-44F1-8229-AF76CEAC0818}" destId="{78F5BE72-3802-4F9A-BC21-88BA6100C985}" srcOrd="0" destOrd="0" presId="urn:microsoft.com/office/officeart/2005/8/layout/venn1"/>
    <dgm:cxn modelId="{BBDCCD90-80CC-4D07-A9E7-67435D31AC6A}" type="presOf" srcId="{C16F0D89-A23B-436E-80C2-882221C70F7F}" destId="{2E9D38C3-915B-470E-A5EC-1F8558476970}" srcOrd="1" destOrd="0" presId="urn:microsoft.com/office/officeart/2005/8/layout/venn1"/>
    <dgm:cxn modelId="{F40E3295-F2B7-4792-B5CA-06785E35DB4C}" type="presOf" srcId="{60AA7F49-F960-45A2-A6A0-6CD38648326E}" destId="{134A3349-F58E-42FE-8D98-D65F4C6CECB2}" srcOrd="0" destOrd="0" presId="urn:microsoft.com/office/officeart/2005/8/layout/venn1"/>
    <dgm:cxn modelId="{1EAADB9C-5DA6-4D4A-9F8A-78410213B547}" type="presOf" srcId="{F8F29553-877A-45EA-9FEB-F4FD3AB63B3F}" destId="{39EEC038-45F3-420F-8121-35647D5DBB19}" srcOrd="1" destOrd="0" presId="urn:microsoft.com/office/officeart/2005/8/layout/venn1"/>
    <dgm:cxn modelId="{C9CEE1D6-4A72-4901-87F9-F40A21306330}" type="presOf" srcId="{F8F29553-877A-45EA-9FEB-F4FD3AB63B3F}" destId="{BFCA0786-5B3A-4E1F-9918-093212B5B7D2}" srcOrd="0" destOrd="0" presId="urn:microsoft.com/office/officeart/2005/8/layout/venn1"/>
    <dgm:cxn modelId="{EF4B55E2-E5EA-48D4-BF22-1A1DD57E6BF4}" type="presOf" srcId="{60AA7F49-F960-45A2-A6A0-6CD38648326E}" destId="{38B9AA98-4646-4C27-A409-520D3B9957D9}" srcOrd="1" destOrd="0" presId="urn:microsoft.com/office/officeart/2005/8/layout/venn1"/>
    <dgm:cxn modelId="{3D9491ED-95DA-4A34-B4CA-A7A6AFD8FFF7}" srcId="{85AAB728-31C5-44F1-8229-AF76CEAC0818}" destId="{C16F0D89-A23B-436E-80C2-882221C70F7F}" srcOrd="1" destOrd="0" parTransId="{90291871-8EB4-421E-8979-32B896437DAC}" sibTransId="{E6C0AF4E-846D-40C0-867C-9598EC4BE497}"/>
    <dgm:cxn modelId="{CAFE3B18-4865-4711-81BB-F917C577856B}" type="presParOf" srcId="{78F5BE72-3802-4F9A-BC21-88BA6100C985}" destId="{BFCA0786-5B3A-4E1F-9918-093212B5B7D2}" srcOrd="0" destOrd="0" presId="urn:microsoft.com/office/officeart/2005/8/layout/venn1"/>
    <dgm:cxn modelId="{7BEB213A-7BC5-4522-9A52-20CA1156D29E}" type="presParOf" srcId="{78F5BE72-3802-4F9A-BC21-88BA6100C985}" destId="{39EEC038-45F3-420F-8121-35647D5DBB19}" srcOrd="1" destOrd="0" presId="urn:microsoft.com/office/officeart/2005/8/layout/venn1"/>
    <dgm:cxn modelId="{CD241519-2D1B-4E79-A6F3-67E26B17A313}" type="presParOf" srcId="{78F5BE72-3802-4F9A-BC21-88BA6100C985}" destId="{F423B20F-CB66-4A89-BA42-98732DD5834D}" srcOrd="2" destOrd="0" presId="urn:microsoft.com/office/officeart/2005/8/layout/venn1"/>
    <dgm:cxn modelId="{243B84A1-61E4-45F6-A606-951DF7BE77B1}" type="presParOf" srcId="{78F5BE72-3802-4F9A-BC21-88BA6100C985}" destId="{2E9D38C3-915B-470E-A5EC-1F8558476970}" srcOrd="3" destOrd="0" presId="urn:microsoft.com/office/officeart/2005/8/layout/venn1"/>
    <dgm:cxn modelId="{EBF5DA37-2CD3-4C5C-9094-66399C61EEFB}" type="presParOf" srcId="{78F5BE72-3802-4F9A-BC21-88BA6100C985}" destId="{134A3349-F58E-42FE-8D98-D65F4C6CECB2}" srcOrd="4" destOrd="0" presId="urn:microsoft.com/office/officeart/2005/8/layout/venn1"/>
    <dgm:cxn modelId="{426C6734-17E2-411F-83A4-7360FFC17176}" type="presParOf" srcId="{78F5BE72-3802-4F9A-BC21-88BA6100C985}" destId="{38B9AA98-4646-4C27-A409-520D3B9957D9}"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5AAB728-31C5-44F1-8229-AF76CEAC0818}" type="doc">
      <dgm:prSet loTypeId="urn:microsoft.com/office/officeart/2005/8/layout/venn1" loCatId="relationship" qsTypeId="urn:microsoft.com/office/officeart/2005/8/quickstyle/simple1" qsCatId="simple" csTypeId="urn:microsoft.com/office/officeart/2005/8/colors/colorful2" csCatId="colorful" phldr="1"/>
      <dgm:spPr/>
      <dgm:t>
        <a:bodyPr/>
        <a:lstStyle/>
        <a:p>
          <a:endParaRPr lang="fr-FR"/>
        </a:p>
      </dgm:t>
    </dgm:pt>
    <dgm:pt modelId="{C16F0D89-A23B-436E-80C2-882221C70F7F}">
      <dgm:prSet phldrT="[Texte]" custT="1"/>
      <dgm:spPr>
        <a:solidFill>
          <a:schemeClr val="accent6">
            <a:lumMod val="60000"/>
            <a:lumOff val="40000"/>
            <a:alpha val="50000"/>
          </a:schemeClr>
        </a:solidFill>
      </dgm:spPr>
      <dgm:t>
        <a:bodyPr/>
        <a:lstStyle/>
        <a:p>
          <a:pPr algn="ctr"/>
          <a:endParaRPr lang="fr-FR" sz="1600" b="0" dirty="0"/>
        </a:p>
      </dgm:t>
    </dgm:pt>
    <dgm:pt modelId="{90291871-8EB4-421E-8979-32B896437DAC}" type="parTrans" cxnId="{3D9491ED-95DA-4A34-B4CA-A7A6AFD8FFF7}">
      <dgm:prSet/>
      <dgm:spPr/>
      <dgm:t>
        <a:bodyPr/>
        <a:lstStyle/>
        <a:p>
          <a:endParaRPr lang="fr-FR" sz="1300" b="0"/>
        </a:p>
      </dgm:t>
    </dgm:pt>
    <dgm:pt modelId="{E6C0AF4E-846D-40C0-867C-9598EC4BE497}" type="sibTrans" cxnId="{3D9491ED-95DA-4A34-B4CA-A7A6AFD8FFF7}">
      <dgm:prSet/>
      <dgm:spPr/>
      <dgm:t>
        <a:bodyPr/>
        <a:lstStyle/>
        <a:p>
          <a:endParaRPr lang="fr-FR" sz="1300" b="0"/>
        </a:p>
      </dgm:t>
    </dgm:pt>
    <dgm:pt modelId="{78F5BE72-3802-4F9A-BC21-88BA6100C985}" type="pres">
      <dgm:prSet presAssocID="{85AAB728-31C5-44F1-8229-AF76CEAC0818}" presName="compositeShape" presStyleCnt="0">
        <dgm:presLayoutVars>
          <dgm:chMax val="7"/>
          <dgm:dir/>
          <dgm:resizeHandles val="exact"/>
        </dgm:presLayoutVars>
      </dgm:prSet>
      <dgm:spPr/>
    </dgm:pt>
    <dgm:pt modelId="{29FFA1AD-F0A4-49BB-9B44-8EAB8B610C14}" type="pres">
      <dgm:prSet presAssocID="{C16F0D89-A23B-436E-80C2-882221C70F7F}" presName="circ1TxSh" presStyleLbl="vennNode1" presStyleIdx="0" presStyleCnt="1"/>
      <dgm:spPr/>
    </dgm:pt>
  </dgm:ptLst>
  <dgm:cxnLst>
    <dgm:cxn modelId="{155D4089-A6AE-4145-B4C3-669A0464F30B}" type="presOf" srcId="{85AAB728-31C5-44F1-8229-AF76CEAC0818}" destId="{78F5BE72-3802-4F9A-BC21-88BA6100C985}" srcOrd="0" destOrd="0" presId="urn:microsoft.com/office/officeart/2005/8/layout/venn1"/>
    <dgm:cxn modelId="{F899CDB1-D999-4932-A6F9-D7A121996268}" type="presOf" srcId="{C16F0D89-A23B-436E-80C2-882221C70F7F}" destId="{29FFA1AD-F0A4-49BB-9B44-8EAB8B610C14}" srcOrd="0" destOrd="0" presId="urn:microsoft.com/office/officeart/2005/8/layout/venn1"/>
    <dgm:cxn modelId="{3D9491ED-95DA-4A34-B4CA-A7A6AFD8FFF7}" srcId="{85AAB728-31C5-44F1-8229-AF76CEAC0818}" destId="{C16F0D89-A23B-436E-80C2-882221C70F7F}" srcOrd="0" destOrd="0" parTransId="{90291871-8EB4-421E-8979-32B896437DAC}" sibTransId="{E6C0AF4E-846D-40C0-867C-9598EC4BE497}"/>
    <dgm:cxn modelId="{B951AE82-EC60-46C3-872F-D1EA123838D4}" type="presParOf" srcId="{78F5BE72-3802-4F9A-BC21-88BA6100C985}" destId="{29FFA1AD-F0A4-49BB-9B44-8EAB8B610C14}" srcOrd="0"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5AAB728-31C5-44F1-8229-AF76CEAC0818}" type="doc">
      <dgm:prSet loTypeId="urn:microsoft.com/office/officeart/2005/8/layout/venn1" loCatId="relationship" qsTypeId="urn:microsoft.com/office/officeart/2005/8/quickstyle/simple1" qsCatId="simple" csTypeId="urn:microsoft.com/office/officeart/2005/8/colors/colorful2" csCatId="colorful" phldr="1"/>
      <dgm:spPr/>
      <dgm:t>
        <a:bodyPr/>
        <a:lstStyle/>
        <a:p>
          <a:endParaRPr lang="fr-FR"/>
        </a:p>
      </dgm:t>
    </dgm:pt>
    <dgm:pt modelId="{60AA7F49-F960-45A2-A6A0-6CD38648326E}">
      <dgm:prSet phldrT="[Texte]" custT="1"/>
      <dgm:spPr>
        <a:solidFill>
          <a:schemeClr val="accent2">
            <a:lumMod val="60000"/>
            <a:lumOff val="40000"/>
            <a:alpha val="50000"/>
          </a:schemeClr>
        </a:solidFill>
      </dgm:spPr>
      <dgm:t>
        <a:bodyPr/>
        <a:lstStyle/>
        <a:p>
          <a:pPr algn="ctr"/>
          <a:endParaRPr lang="pt-PT" sz="1300" b="0" noProof="0"/>
        </a:p>
      </dgm:t>
    </dgm:pt>
    <dgm:pt modelId="{3DF0BC75-F114-4D03-8FB2-79360BB9E629}" type="parTrans" cxnId="{73475B5A-ABA1-41F6-BE57-473751913B5F}">
      <dgm:prSet/>
      <dgm:spPr/>
      <dgm:t>
        <a:bodyPr/>
        <a:lstStyle/>
        <a:p>
          <a:endParaRPr lang="fr-FR" sz="1300" b="0"/>
        </a:p>
      </dgm:t>
    </dgm:pt>
    <dgm:pt modelId="{DE2D49C5-7736-445A-BF61-C634501BFAB9}" type="sibTrans" cxnId="{73475B5A-ABA1-41F6-BE57-473751913B5F}">
      <dgm:prSet/>
      <dgm:spPr/>
      <dgm:t>
        <a:bodyPr/>
        <a:lstStyle/>
        <a:p>
          <a:endParaRPr lang="fr-FR" sz="1300" b="0"/>
        </a:p>
      </dgm:t>
    </dgm:pt>
    <dgm:pt modelId="{78F5BE72-3802-4F9A-BC21-88BA6100C985}" type="pres">
      <dgm:prSet presAssocID="{85AAB728-31C5-44F1-8229-AF76CEAC0818}" presName="compositeShape" presStyleCnt="0">
        <dgm:presLayoutVars>
          <dgm:chMax val="7"/>
          <dgm:dir/>
          <dgm:resizeHandles val="exact"/>
        </dgm:presLayoutVars>
      </dgm:prSet>
      <dgm:spPr/>
    </dgm:pt>
    <dgm:pt modelId="{ABF9EC31-9337-4E08-9661-14A9A65BEB9E}" type="pres">
      <dgm:prSet presAssocID="{60AA7F49-F960-45A2-A6A0-6CD38648326E}" presName="circ1TxSh" presStyleLbl="vennNode1" presStyleIdx="0" presStyleCnt="1"/>
      <dgm:spPr/>
    </dgm:pt>
  </dgm:ptLst>
  <dgm:cxnLst>
    <dgm:cxn modelId="{5AC29762-ED3A-4327-B811-76450C4F1388}" type="presOf" srcId="{85AAB728-31C5-44F1-8229-AF76CEAC0818}" destId="{78F5BE72-3802-4F9A-BC21-88BA6100C985}" srcOrd="0" destOrd="0" presId="urn:microsoft.com/office/officeart/2005/8/layout/venn1"/>
    <dgm:cxn modelId="{73475B5A-ABA1-41F6-BE57-473751913B5F}" srcId="{85AAB728-31C5-44F1-8229-AF76CEAC0818}" destId="{60AA7F49-F960-45A2-A6A0-6CD38648326E}" srcOrd="0" destOrd="0" parTransId="{3DF0BC75-F114-4D03-8FB2-79360BB9E629}" sibTransId="{DE2D49C5-7736-445A-BF61-C634501BFAB9}"/>
    <dgm:cxn modelId="{DAF1F0CF-01F3-483F-91EC-B08E12F59F3B}" type="presOf" srcId="{60AA7F49-F960-45A2-A6A0-6CD38648326E}" destId="{ABF9EC31-9337-4E08-9661-14A9A65BEB9E}" srcOrd="0" destOrd="0" presId="urn:microsoft.com/office/officeart/2005/8/layout/venn1"/>
    <dgm:cxn modelId="{8FC0BC9A-A012-4A54-A733-61D9223448D9}" type="presParOf" srcId="{78F5BE72-3802-4F9A-BC21-88BA6100C985}" destId="{ABF9EC31-9337-4E08-9661-14A9A65BEB9E}" srcOrd="0"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5AAB728-31C5-44F1-8229-AF76CEAC0818}" type="doc">
      <dgm:prSet loTypeId="urn:microsoft.com/office/officeart/2005/8/layout/venn1" loCatId="relationship" qsTypeId="urn:microsoft.com/office/officeart/2005/8/quickstyle/simple1" qsCatId="simple" csTypeId="urn:microsoft.com/office/officeart/2005/8/colors/colorful2" csCatId="colorful" phldr="1"/>
      <dgm:spPr/>
      <dgm:t>
        <a:bodyPr/>
        <a:lstStyle/>
        <a:p>
          <a:endParaRPr lang="fr-FR"/>
        </a:p>
      </dgm:t>
    </dgm:pt>
    <dgm:pt modelId="{F8F29553-877A-45EA-9FEB-F4FD3AB63B3F}">
      <dgm:prSet phldrT="[Texte]" custT="1"/>
      <dgm:spPr>
        <a:solidFill>
          <a:schemeClr val="accent1">
            <a:lumMod val="40000"/>
            <a:lumOff val="60000"/>
          </a:schemeClr>
        </a:solidFill>
      </dgm:spPr>
      <dgm:t>
        <a:bodyPr/>
        <a:lstStyle/>
        <a:p>
          <a:r>
            <a:rPr lang="fr-FR" sz="2000" b="1" dirty="0"/>
            <a:t>Humano</a:t>
          </a:r>
        </a:p>
      </dgm:t>
    </dgm:pt>
    <dgm:pt modelId="{B50C77BD-FA0B-42BA-A7E8-77B53B76DB15}" type="parTrans" cxnId="{22086508-E351-4250-B2B0-6D222A2870B0}">
      <dgm:prSet/>
      <dgm:spPr/>
      <dgm:t>
        <a:bodyPr/>
        <a:lstStyle/>
        <a:p>
          <a:endParaRPr lang="fr-FR" sz="2000" b="0"/>
        </a:p>
      </dgm:t>
    </dgm:pt>
    <dgm:pt modelId="{948282C3-28CB-4F64-92CC-864D0C2F1F54}" type="sibTrans" cxnId="{22086508-E351-4250-B2B0-6D222A2870B0}">
      <dgm:prSet/>
      <dgm:spPr/>
      <dgm:t>
        <a:bodyPr/>
        <a:lstStyle/>
        <a:p>
          <a:endParaRPr lang="fr-FR" sz="2000" b="0"/>
        </a:p>
      </dgm:t>
    </dgm:pt>
    <dgm:pt modelId="{C16F0D89-A23B-436E-80C2-882221C70F7F}">
      <dgm:prSet phldrT="[Texte]" custT="1"/>
      <dgm:spPr>
        <a:solidFill>
          <a:schemeClr val="accent6">
            <a:lumMod val="60000"/>
            <a:lumOff val="40000"/>
            <a:alpha val="50000"/>
          </a:schemeClr>
        </a:solidFill>
      </dgm:spPr>
      <dgm:t>
        <a:bodyPr/>
        <a:lstStyle/>
        <a:p>
          <a:pPr algn="ctr"/>
          <a:r>
            <a:rPr lang="pt-PT" sz="2000" b="1" noProof="0"/>
            <a:t>Ambiente</a:t>
          </a:r>
          <a:endParaRPr lang="pt-PT" sz="2000" b="0" noProof="0"/>
        </a:p>
      </dgm:t>
    </dgm:pt>
    <dgm:pt modelId="{90291871-8EB4-421E-8979-32B896437DAC}" type="parTrans" cxnId="{3D9491ED-95DA-4A34-B4CA-A7A6AFD8FFF7}">
      <dgm:prSet/>
      <dgm:spPr/>
      <dgm:t>
        <a:bodyPr/>
        <a:lstStyle/>
        <a:p>
          <a:endParaRPr lang="fr-FR" sz="2000" b="0"/>
        </a:p>
      </dgm:t>
    </dgm:pt>
    <dgm:pt modelId="{E6C0AF4E-846D-40C0-867C-9598EC4BE497}" type="sibTrans" cxnId="{3D9491ED-95DA-4A34-B4CA-A7A6AFD8FFF7}">
      <dgm:prSet/>
      <dgm:spPr/>
      <dgm:t>
        <a:bodyPr/>
        <a:lstStyle/>
        <a:p>
          <a:endParaRPr lang="fr-FR" sz="2000" b="0"/>
        </a:p>
      </dgm:t>
    </dgm:pt>
    <dgm:pt modelId="{60AA7F49-F960-45A2-A6A0-6CD38648326E}">
      <dgm:prSet phldrT="[Texte]" custT="1"/>
      <dgm:spPr>
        <a:solidFill>
          <a:schemeClr val="accent2">
            <a:lumMod val="60000"/>
            <a:lumOff val="40000"/>
            <a:alpha val="50000"/>
          </a:schemeClr>
        </a:solidFill>
      </dgm:spPr>
      <dgm:t>
        <a:bodyPr/>
        <a:lstStyle/>
        <a:p>
          <a:pPr algn="ctr"/>
          <a:r>
            <a:rPr lang="fr-FR" sz="2000" b="1" dirty="0"/>
            <a:t>Animal</a:t>
          </a:r>
        </a:p>
      </dgm:t>
    </dgm:pt>
    <dgm:pt modelId="{3DF0BC75-F114-4D03-8FB2-79360BB9E629}" type="parTrans" cxnId="{73475B5A-ABA1-41F6-BE57-473751913B5F}">
      <dgm:prSet/>
      <dgm:spPr/>
      <dgm:t>
        <a:bodyPr/>
        <a:lstStyle/>
        <a:p>
          <a:endParaRPr lang="fr-FR" sz="2000" b="0"/>
        </a:p>
      </dgm:t>
    </dgm:pt>
    <dgm:pt modelId="{DE2D49C5-7736-445A-BF61-C634501BFAB9}" type="sibTrans" cxnId="{73475B5A-ABA1-41F6-BE57-473751913B5F}">
      <dgm:prSet/>
      <dgm:spPr/>
      <dgm:t>
        <a:bodyPr/>
        <a:lstStyle/>
        <a:p>
          <a:endParaRPr lang="fr-FR" sz="2000" b="0"/>
        </a:p>
      </dgm:t>
    </dgm:pt>
    <dgm:pt modelId="{78F5BE72-3802-4F9A-BC21-88BA6100C985}" type="pres">
      <dgm:prSet presAssocID="{85AAB728-31C5-44F1-8229-AF76CEAC0818}" presName="compositeShape" presStyleCnt="0">
        <dgm:presLayoutVars>
          <dgm:chMax val="7"/>
          <dgm:dir/>
          <dgm:resizeHandles val="exact"/>
        </dgm:presLayoutVars>
      </dgm:prSet>
      <dgm:spPr/>
    </dgm:pt>
    <dgm:pt modelId="{BFCA0786-5B3A-4E1F-9918-093212B5B7D2}" type="pres">
      <dgm:prSet presAssocID="{F8F29553-877A-45EA-9FEB-F4FD3AB63B3F}" presName="circ1" presStyleLbl="vennNode1" presStyleIdx="0" presStyleCnt="3"/>
      <dgm:spPr/>
    </dgm:pt>
    <dgm:pt modelId="{39EEC038-45F3-420F-8121-35647D5DBB19}" type="pres">
      <dgm:prSet presAssocID="{F8F29553-877A-45EA-9FEB-F4FD3AB63B3F}" presName="circ1Tx" presStyleLbl="revTx" presStyleIdx="0" presStyleCnt="0">
        <dgm:presLayoutVars>
          <dgm:chMax val="0"/>
          <dgm:chPref val="0"/>
          <dgm:bulletEnabled val="1"/>
        </dgm:presLayoutVars>
      </dgm:prSet>
      <dgm:spPr/>
    </dgm:pt>
    <dgm:pt modelId="{F423B20F-CB66-4A89-BA42-98732DD5834D}" type="pres">
      <dgm:prSet presAssocID="{C16F0D89-A23B-436E-80C2-882221C70F7F}" presName="circ2" presStyleLbl="vennNode1" presStyleIdx="1" presStyleCnt="3"/>
      <dgm:spPr/>
    </dgm:pt>
    <dgm:pt modelId="{2E9D38C3-915B-470E-A5EC-1F8558476970}" type="pres">
      <dgm:prSet presAssocID="{C16F0D89-A23B-436E-80C2-882221C70F7F}" presName="circ2Tx" presStyleLbl="revTx" presStyleIdx="0" presStyleCnt="0">
        <dgm:presLayoutVars>
          <dgm:chMax val="0"/>
          <dgm:chPref val="0"/>
          <dgm:bulletEnabled val="1"/>
        </dgm:presLayoutVars>
      </dgm:prSet>
      <dgm:spPr/>
    </dgm:pt>
    <dgm:pt modelId="{134A3349-F58E-42FE-8D98-D65F4C6CECB2}" type="pres">
      <dgm:prSet presAssocID="{60AA7F49-F960-45A2-A6A0-6CD38648326E}" presName="circ3" presStyleLbl="vennNode1" presStyleIdx="2" presStyleCnt="3"/>
      <dgm:spPr/>
    </dgm:pt>
    <dgm:pt modelId="{38B9AA98-4646-4C27-A409-520D3B9957D9}" type="pres">
      <dgm:prSet presAssocID="{60AA7F49-F960-45A2-A6A0-6CD38648326E}" presName="circ3Tx" presStyleLbl="revTx" presStyleIdx="0" presStyleCnt="0">
        <dgm:presLayoutVars>
          <dgm:chMax val="0"/>
          <dgm:chPref val="0"/>
          <dgm:bulletEnabled val="1"/>
        </dgm:presLayoutVars>
      </dgm:prSet>
      <dgm:spPr/>
    </dgm:pt>
  </dgm:ptLst>
  <dgm:cxnLst>
    <dgm:cxn modelId="{22086508-E351-4250-B2B0-6D222A2870B0}" srcId="{85AAB728-31C5-44F1-8229-AF76CEAC0818}" destId="{F8F29553-877A-45EA-9FEB-F4FD3AB63B3F}" srcOrd="0" destOrd="0" parTransId="{B50C77BD-FA0B-42BA-A7E8-77B53B76DB15}" sibTransId="{948282C3-28CB-4F64-92CC-864D0C2F1F54}"/>
    <dgm:cxn modelId="{4F534A09-AA1C-4FCF-9A75-DD315A01D17F}" type="presOf" srcId="{C16F0D89-A23B-436E-80C2-882221C70F7F}" destId="{F423B20F-CB66-4A89-BA42-98732DD5834D}" srcOrd="0" destOrd="0" presId="urn:microsoft.com/office/officeart/2005/8/layout/venn1"/>
    <dgm:cxn modelId="{C5CA2A4D-B76D-40CB-BEE8-A2DB2BDF24E9}" type="presOf" srcId="{F8F29553-877A-45EA-9FEB-F4FD3AB63B3F}" destId="{BFCA0786-5B3A-4E1F-9918-093212B5B7D2}" srcOrd="0" destOrd="0" presId="urn:microsoft.com/office/officeart/2005/8/layout/venn1"/>
    <dgm:cxn modelId="{73475B5A-ABA1-41F6-BE57-473751913B5F}" srcId="{85AAB728-31C5-44F1-8229-AF76CEAC0818}" destId="{60AA7F49-F960-45A2-A6A0-6CD38648326E}" srcOrd="2" destOrd="0" parTransId="{3DF0BC75-F114-4D03-8FB2-79360BB9E629}" sibTransId="{DE2D49C5-7736-445A-BF61-C634501BFAB9}"/>
    <dgm:cxn modelId="{7C160F8D-43E4-4E56-A5EB-7A18831A79AC}" type="presOf" srcId="{60AA7F49-F960-45A2-A6A0-6CD38648326E}" destId="{134A3349-F58E-42FE-8D98-D65F4C6CECB2}" srcOrd="0" destOrd="0" presId="urn:microsoft.com/office/officeart/2005/8/layout/venn1"/>
    <dgm:cxn modelId="{0D720893-74DB-464B-9783-EC04CF8E0933}" type="presOf" srcId="{85AAB728-31C5-44F1-8229-AF76CEAC0818}" destId="{78F5BE72-3802-4F9A-BC21-88BA6100C985}" srcOrd="0" destOrd="0" presId="urn:microsoft.com/office/officeart/2005/8/layout/venn1"/>
    <dgm:cxn modelId="{2D22329F-FF07-4AB8-A8F6-86C86642A279}" type="presOf" srcId="{F8F29553-877A-45EA-9FEB-F4FD3AB63B3F}" destId="{39EEC038-45F3-420F-8121-35647D5DBB19}" srcOrd="1" destOrd="0" presId="urn:microsoft.com/office/officeart/2005/8/layout/venn1"/>
    <dgm:cxn modelId="{CC1F7FAE-E474-4F8C-8920-97C46CD437A3}" type="presOf" srcId="{60AA7F49-F960-45A2-A6A0-6CD38648326E}" destId="{38B9AA98-4646-4C27-A409-520D3B9957D9}" srcOrd="1" destOrd="0" presId="urn:microsoft.com/office/officeart/2005/8/layout/venn1"/>
    <dgm:cxn modelId="{16B801C4-E75C-45C3-87CC-7094F8955888}" type="presOf" srcId="{C16F0D89-A23B-436E-80C2-882221C70F7F}" destId="{2E9D38C3-915B-470E-A5EC-1F8558476970}" srcOrd="1" destOrd="0" presId="urn:microsoft.com/office/officeart/2005/8/layout/venn1"/>
    <dgm:cxn modelId="{3D9491ED-95DA-4A34-B4CA-A7A6AFD8FFF7}" srcId="{85AAB728-31C5-44F1-8229-AF76CEAC0818}" destId="{C16F0D89-A23B-436E-80C2-882221C70F7F}" srcOrd="1" destOrd="0" parTransId="{90291871-8EB4-421E-8979-32B896437DAC}" sibTransId="{E6C0AF4E-846D-40C0-867C-9598EC4BE497}"/>
    <dgm:cxn modelId="{DEC90263-AB1A-4159-8065-511A46381EE5}" type="presParOf" srcId="{78F5BE72-3802-4F9A-BC21-88BA6100C985}" destId="{BFCA0786-5B3A-4E1F-9918-093212B5B7D2}" srcOrd="0" destOrd="0" presId="urn:microsoft.com/office/officeart/2005/8/layout/venn1"/>
    <dgm:cxn modelId="{EDB6A300-D426-407A-9F1E-B189A292DE63}" type="presParOf" srcId="{78F5BE72-3802-4F9A-BC21-88BA6100C985}" destId="{39EEC038-45F3-420F-8121-35647D5DBB19}" srcOrd="1" destOrd="0" presId="urn:microsoft.com/office/officeart/2005/8/layout/venn1"/>
    <dgm:cxn modelId="{8BE52C20-752E-4FDA-971F-785DFF0B9FAA}" type="presParOf" srcId="{78F5BE72-3802-4F9A-BC21-88BA6100C985}" destId="{F423B20F-CB66-4A89-BA42-98732DD5834D}" srcOrd="2" destOrd="0" presId="urn:microsoft.com/office/officeart/2005/8/layout/venn1"/>
    <dgm:cxn modelId="{353D53CE-61A6-427F-BDAF-A2BB3734B4C6}" type="presParOf" srcId="{78F5BE72-3802-4F9A-BC21-88BA6100C985}" destId="{2E9D38C3-915B-470E-A5EC-1F8558476970}" srcOrd="3" destOrd="0" presId="urn:microsoft.com/office/officeart/2005/8/layout/venn1"/>
    <dgm:cxn modelId="{E21C2B72-C4C4-48FF-830B-B41C3A4253EE}" type="presParOf" srcId="{78F5BE72-3802-4F9A-BC21-88BA6100C985}" destId="{134A3349-F58E-42FE-8D98-D65F4C6CECB2}" srcOrd="4" destOrd="0" presId="urn:microsoft.com/office/officeart/2005/8/layout/venn1"/>
    <dgm:cxn modelId="{D8878963-76B4-4044-80FD-927105A427F8}" type="presParOf" srcId="{78F5BE72-3802-4F9A-BC21-88BA6100C985}" destId="{38B9AA98-4646-4C27-A409-520D3B9957D9}"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C1AECE-37D1-4402-9718-EE852BB90250}">
      <dsp:nvSpPr>
        <dsp:cNvPr id="0" name=""/>
        <dsp:cNvSpPr/>
      </dsp:nvSpPr>
      <dsp:spPr>
        <a:xfrm>
          <a:off x="1664" y="644730"/>
          <a:ext cx="1226808" cy="490723"/>
        </a:xfrm>
        <a:prstGeom prst="chevron">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en-US" sz="900" b="1" kern="1200"/>
            <a:t>20</a:t>
          </a:r>
          <a:r>
            <a:rPr lang="pt-PT" sz="900" b="1" kern="1200"/>
            <a:t>04</a:t>
          </a:r>
          <a:endParaRPr lang="pt-PT" sz="900" b="1" kern="1200" dirty="0"/>
        </a:p>
      </dsp:txBody>
      <dsp:txXfrm>
        <a:off x="247026" y="644730"/>
        <a:ext cx="736085" cy="490723"/>
      </dsp:txXfrm>
    </dsp:sp>
    <dsp:sp modelId="{7B193A8D-D854-4394-893C-33611BD4BD81}">
      <dsp:nvSpPr>
        <dsp:cNvPr id="0" name=""/>
        <dsp:cNvSpPr/>
      </dsp:nvSpPr>
      <dsp:spPr>
        <a:xfrm>
          <a:off x="1664" y="1196794"/>
          <a:ext cx="981447" cy="23034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pt-PT" sz="900" b="1" kern="1200"/>
            <a:t>Consulta técnica da FAO/OIE/OMS sobre o controlo da Gripe das Aves, Roma, Itália</a:t>
          </a:r>
          <a:endParaRPr lang="pt-PT" sz="900" b="1" kern="1200" dirty="0"/>
        </a:p>
        <a:p>
          <a:pPr marL="57150" lvl="1" indent="-57150" algn="l" defTabSz="400050">
            <a:lnSpc>
              <a:spcPct val="90000"/>
            </a:lnSpc>
            <a:spcBef>
              <a:spcPct val="0"/>
            </a:spcBef>
            <a:spcAft>
              <a:spcPct val="15000"/>
            </a:spcAft>
            <a:buChar char="•"/>
          </a:pPr>
          <a:r>
            <a:rPr lang="pt-PT" sz="900" kern="1200"/>
            <a:t>Simpósio “</a:t>
          </a:r>
          <a:r>
            <a:rPr lang="pt-PT" sz="900" b="1" kern="1200"/>
            <a:t>Um Só Mundo, Uma Só Saúde"  da Sociedade de Conservação da Vida Selvagem – Nova Iorque, EUA</a:t>
          </a:r>
          <a:endParaRPr lang="pt-PT" sz="900" b="1" kern="1200" dirty="0"/>
        </a:p>
      </dsp:txBody>
      <dsp:txXfrm>
        <a:off x="1664" y="1196794"/>
        <a:ext cx="981447" cy="2303437"/>
      </dsp:txXfrm>
    </dsp:sp>
    <dsp:sp modelId="{C6D99700-42D5-4B3C-96B4-6748256A29F7}">
      <dsp:nvSpPr>
        <dsp:cNvPr id="0" name=""/>
        <dsp:cNvSpPr/>
      </dsp:nvSpPr>
      <dsp:spPr>
        <a:xfrm>
          <a:off x="1012473" y="644730"/>
          <a:ext cx="1226808" cy="490723"/>
        </a:xfrm>
        <a:prstGeom prst="chevron">
          <a:avLst/>
        </a:prstGeom>
        <a:solidFill>
          <a:schemeClr val="accent3">
            <a:hueOff val="1607181"/>
            <a:satOff val="-2411"/>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pt-PT" sz="900" b="1" kern="1200"/>
            <a:t>2005</a:t>
          </a:r>
          <a:endParaRPr lang="pt-PT" sz="900" b="1" kern="1200" dirty="0"/>
        </a:p>
      </dsp:txBody>
      <dsp:txXfrm>
        <a:off x="1257835" y="644730"/>
        <a:ext cx="736085" cy="490723"/>
      </dsp:txXfrm>
    </dsp:sp>
    <dsp:sp modelId="{5F3FB40F-9190-4C99-8F56-12F2770A47AD}">
      <dsp:nvSpPr>
        <dsp:cNvPr id="0" name=""/>
        <dsp:cNvSpPr/>
      </dsp:nvSpPr>
      <dsp:spPr>
        <a:xfrm>
          <a:off x="1012473" y="1196794"/>
          <a:ext cx="981447" cy="23034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pt-PT" sz="900" b="1" kern="1200"/>
            <a:t>Reunião sobre Gripe das Aves e Gripe Pandémica Humana, em Genebra, na Suiça</a:t>
          </a:r>
          <a:endParaRPr lang="pt-PT" sz="900" b="1" kern="1200" dirty="0"/>
        </a:p>
      </dsp:txBody>
      <dsp:txXfrm>
        <a:off x="1012473" y="1196794"/>
        <a:ext cx="981447" cy="2303437"/>
      </dsp:txXfrm>
    </dsp:sp>
    <dsp:sp modelId="{39CF20B7-BE6D-4FCC-B9ED-65EFA8D84260}">
      <dsp:nvSpPr>
        <dsp:cNvPr id="0" name=""/>
        <dsp:cNvSpPr/>
      </dsp:nvSpPr>
      <dsp:spPr>
        <a:xfrm>
          <a:off x="2023282" y="644730"/>
          <a:ext cx="1226808" cy="490723"/>
        </a:xfrm>
        <a:prstGeom prst="chevron">
          <a:avLst/>
        </a:prstGeom>
        <a:solidFill>
          <a:schemeClr val="accent3">
            <a:hueOff val="3214361"/>
            <a:satOff val="-4823"/>
            <a:lumOff val="-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pt-PT" sz="900" b="1" kern="1200"/>
            <a:t>2006</a:t>
          </a:r>
          <a:endParaRPr lang="pt-PT" sz="900" b="1" kern="1200" dirty="0"/>
        </a:p>
      </dsp:txBody>
      <dsp:txXfrm>
        <a:off x="2268644" y="644730"/>
        <a:ext cx="736085" cy="490723"/>
      </dsp:txXfrm>
    </dsp:sp>
    <dsp:sp modelId="{7D9AE79F-0A19-4B56-B799-B6B3CFCAE09C}">
      <dsp:nvSpPr>
        <dsp:cNvPr id="0" name=""/>
        <dsp:cNvSpPr/>
      </dsp:nvSpPr>
      <dsp:spPr>
        <a:xfrm>
          <a:off x="2023282" y="1196794"/>
          <a:ext cx="981447" cy="23034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pt-PT" sz="900" b="1" kern="1200"/>
            <a:t>IMCAPI, Beijing, China</a:t>
          </a:r>
          <a:endParaRPr lang="pt-PT" sz="900" b="1" kern="1200" dirty="0"/>
        </a:p>
      </dsp:txBody>
      <dsp:txXfrm>
        <a:off x="2023282" y="1196794"/>
        <a:ext cx="981447" cy="2303437"/>
      </dsp:txXfrm>
    </dsp:sp>
    <dsp:sp modelId="{6640E9BD-D375-4205-AE14-70375FA01ACD}">
      <dsp:nvSpPr>
        <dsp:cNvPr id="0" name=""/>
        <dsp:cNvSpPr/>
      </dsp:nvSpPr>
      <dsp:spPr>
        <a:xfrm>
          <a:off x="3034091" y="644730"/>
          <a:ext cx="1226808" cy="490723"/>
        </a:xfrm>
        <a:prstGeom prst="chevron">
          <a:avLst/>
        </a:prstGeom>
        <a:solidFill>
          <a:schemeClr val="accent3">
            <a:hueOff val="4821541"/>
            <a:satOff val="-7234"/>
            <a:lumOff val="-11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pt-PT" sz="900" b="1" kern="1200"/>
            <a:t>2007</a:t>
          </a:r>
          <a:endParaRPr lang="pt-PT" sz="900" b="1" kern="1200" dirty="0"/>
        </a:p>
      </dsp:txBody>
      <dsp:txXfrm>
        <a:off x="3279453" y="644730"/>
        <a:ext cx="736085" cy="490723"/>
      </dsp:txXfrm>
    </dsp:sp>
    <dsp:sp modelId="{E5EF7B0C-933E-4E4F-9C04-8021C13AE2F1}">
      <dsp:nvSpPr>
        <dsp:cNvPr id="0" name=""/>
        <dsp:cNvSpPr/>
      </dsp:nvSpPr>
      <dsp:spPr>
        <a:xfrm>
          <a:off x="3034091" y="1196794"/>
          <a:ext cx="981447" cy="23034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pt-PT" sz="900" b="1" kern="1200"/>
            <a:t>IMCAPI, Nova Deli, Índia </a:t>
          </a:r>
          <a:endParaRPr lang="pt-PT" sz="900" b="1" kern="1200" dirty="0"/>
        </a:p>
      </dsp:txBody>
      <dsp:txXfrm>
        <a:off x="3034091" y="1196794"/>
        <a:ext cx="981447" cy="2303437"/>
      </dsp:txXfrm>
    </dsp:sp>
    <dsp:sp modelId="{E83491AA-605B-4593-9D40-6B4D4AC76042}">
      <dsp:nvSpPr>
        <dsp:cNvPr id="0" name=""/>
        <dsp:cNvSpPr/>
      </dsp:nvSpPr>
      <dsp:spPr>
        <a:xfrm>
          <a:off x="4044900" y="644730"/>
          <a:ext cx="1226808" cy="490723"/>
        </a:xfrm>
        <a:prstGeom prst="chevron">
          <a:avLst/>
        </a:prstGeom>
        <a:solidFill>
          <a:schemeClr val="accent3">
            <a:hueOff val="6428722"/>
            <a:satOff val="-9646"/>
            <a:lumOff val="-15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pt-PT" sz="900" b="1" kern="1200"/>
            <a:t>2008</a:t>
          </a:r>
          <a:endParaRPr lang="pt-PT" sz="900" b="1" kern="1200" dirty="0"/>
        </a:p>
      </dsp:txBody>
      <dsp:txXfrm>
        <a:off x="4290262" y="644730"/>
        <a:ext cx="736085" cy="490723"/>
      </dsp:txXfrm>
    </dsp:sp>
    <dsp:sp modelId="{5F8CF749-87FC-4507-B0AC-A665FBCF2515}">
      <dsp:nvSpPr>
        <dsp:cNvPr id="0" name=""/>
        <dsp:cNvSpPr/>
      </dsp:nvSpPr>
      <dsp:spPr>
        <a:xfrm>
          <a:off x="4044900" y="1196794"/>
          <a:ext cx="981447" cy="23034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pt-PT" sz="900" b="1" kern="1200" noProof="0"/>
            <a:t>Consulta</a:t>
          </a:r>
          <a:r>
            <a:rPr lang="pt-PT" sz="900" b="1" kern="1200"/>
            <a:t> Técnica Conjunta FAO-OIE-OMS sobre Gripe das Aves na Interface Humano-Animal, Verona, Itália</a:t>
          </a:r>
          <a:endParaRPr lang="pt-PT" sz="900" b="1" kern="1200" dirty="0"/>
        </a:p>
        <a:p>
          <a:pPr marL="57150" lvl="1" indent="-57150" algn="l" defTabSz="400050">
            <a:lnSpc>
              <a:spcPct val="90000"/>
            </a:lnSpc>
            <a:spcBef>
              <a:spcPct val="0"/>
            </a:spcBef>
            <a:spcAft>
              <a:spcPct val="15000"/>
            </a:spcAft>
            <a:buChar char="•"/>
          </a:pPr>
          <a:r>
            <a:rPr lang="pt-PT" sz="900" b="1" kern="1200"/>
            <a:t>IMCAPI, Sharm-el- Sheikh, Egipto</a:t>
          </a:r>
          <a:endParaRPr lang="pt-PT" sz="900" b="1" kern="1200" dirty="0"/>
        </a:p>
      </dsp:txBody>
      <dsp:txXfrm>
        <a:off x="4044900" y="1196794"/>
        <a:ext cx="981447" cy="2303437"/>
      </dsp:txXfrm>
    </dsp:sp>
    <dsp:sp modelId="{01DD949F-0430-4C4D-B02C-78792245709C}">
      <dsp:nvSpPr>
        <dsp:cNvPr id="0" name=""/>
        <dsp:cNvSpPr/>
      </dsp:nvSpPr>
      <dsp:spPr>
        <a:xfrm>
          <a:off x="5055708" y="644730"/>
          <a:ext cx="1226808" cy="490723"/>
        </a:xfrm>
        <a:prstGeom prst="chevron">
          <a:avLst/>
        </a:prstGeom>
        <a:solidFill>
          <a:schemeClr val="accent3">
            <a:hueOff val="8035903"/>
            <a:satOff val="-12057"/>
            <a:lumOff val="-1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pt-PT" sz="900" b="1" kern="1200"/>
            <a:t>2009</a:t>
          </a:r>
          <a:endParaRPr lang="pt-PT" sz="900" b="1" kern="1200" dirty="0"/>
        </a:p>
      </dsp:txBody>
      <dsp:txXfrm>
        <a:off x="5301070" y="644730"/>
        <a:ext cx="736085" cy="490723"/>
      </dsp:txXfrm>
    </dsp:sp>
    <dsp:sp modelId="{D45369A5-089C-4113-8427-BFF51F1557E6}">
      <dsp:nvSpPr>
        <dsp:cNvPr id="0" name=""/>
        <dsp:cNvSpPr/>
      </dsp:nvSpPr>
      <dsp:spPr>
        <a:xfrm>
          <a:off x="5055708" y="1196794"/>
          <a:ext cx="981447" cy="23034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pt-PT" sz="900" b="1" kern="1200" dirty="0"/>
            <a:t>"Um Só Mundo, Uma Só Saúde": das ideias à acção, Winnipeg, Canadá</a:t>
          </a:r>
        </a:p>
      </dsp:txBody>
      <dsp:txXfrm>
        <a:off x="5055708" y="1196794"/>
        <a:ext cx="981447" cy="2303437"/>
      </dsp:txXfrm>
    </dsp:sp>
    <dsp:sp modelId="{0F076EC7-E9CE-441D-AABD-1DD14CD88F69}">
      <dsp:nvSpPr>
        <dsp:cNvPr id="0" name=""/>
        <dsp:cNvSpPr/>
      </dsp:nvSpPr>
      <dsp:spPr>
        <a:xfrm>
          <a:off x="6066517" y="644730"/>
          <a:ext cx="1226808" cy="490723"/>
        </a:xfrm>
        <a:prstGeom prst="chevron">
          <a:avLst/>
        </a:prstGeom>
        <a:solidFill>
          <a:schemeClr val="accent3">
            <a:hueOff val="9643083"/>
            <a:satOff val="-14469"/>
            <a:lumOff val="-2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pt-PT" sz="900" b="1" kern="1200"/>
            <a:t>2010</a:t>
          </a:r>
          <a:endParaRPr lang="pt-PT" sz="900" b="1" kern="1200" dirty="0"/>
        </a:p>
      </dsp:txBody>
      <dsp:txXfrm>
        <a:off x="6311879" y="644730"/>
        <a:ext cx="736085" cy="490723"/>
      </dsp:txXfrm>
    </dsp:sp>
    <dsp:sp modelId="{960CCD9A-CC04-4184-8D98-12292B834ABC}">
      <dsp:nvSpPr>
        <dsp:cNvPr id="0" name=""/>
        <dsp:cNvSpPr/>
      </dsp:nvSpPr>
      <dsp:spPr>
        <a:xfrm>
          <a:off x="6066517" y="1196794"/>
          <a:ext cx="981447" cy="23034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pt-PT" sz="900" b="1" kern="1200"/>
            <a:t>Operacionalizar a abordagem "Uma Só Saúde"’: Fazer um Balanço e Desenhar um Roteiro de Implementação, Stone Mountain, EUA</a:t>
          </a:r>
          <a:endParaRPr lang="pt-PT" sz="900" b="1" kern="1200" dirty="0"/>
        </a:p>
        <a:p>
          <a:pPr marL="57150" lvl="1" indent="-57150" algn="l" defTabSz="400050">
            <a:lnSpc>
              <a:spcPct val="90000"/>
            </a:lnSpc>
            <a:spcBef>
              <a:spcPct val="0"/>
            </a:spcBef>
            <a:spcAft>
              <a:spcPct val="15000"/>
            </a:spcAft>
            <a:buChar char="•"/>
          </a:pPr>
          <a:r>
            <a:rPr lang="pt-PT" sz="900" b="1" kern="1200"/>
            <a:t>Segunda Consulta Técnica  FAO-OIE-OMS sobre Gripe das Aves na Interface Humano-Animal, Verona, Itália</a:t>
          </a:r>
          <a:endParaRPr lang="pt-PT" sz="900" b="1" kern="1200" dirty="0"/>
        </a:p>
        <a:p>
          <a:pPr marL="57150" lvl="1" indent="-57150" algn="l" defTabSz="400050">
            <a:lnSpc>
              <a:spcPct val="90000"/>
            </a:lnSpc>
            <a:spcBef>
              <a:spcPct val="0"/>
            </a:spcBef>
            <a:spcAft>
              <a:spcPct val="15000"/>
            </a:spcAft>
            <a:buChar char="•"/>
          </a:pPr>
          <a:r>
            <a:rPr lang="pt-PT" sz="900" b="1" kern="1200"/>
            <a:t>Último IMCAPI, Hanoi, Vietname</a:t>
          </a:r>
          <a:endParaRPr lang="pt-PT" sz="900" b="1" kern="1200" dirty="0"/>
        </a:p>
      </dsp:txBody>
      <dsp:txXfrm>
        <a:off x="6066517" y="1196794"/>
        <a:ext cx="981447" cy="2303437"/>
      </dsp:txXfrm>
    </dsp:sp>
    <dsp:sp modelId="{E17228B0-C0C8-4CCE-9501-3DF93A3AC579}">
      <dsp:nvSpPr>
        <dsp:cNvPr id="0" name=""/>
        <dsp:cNvSpPr/>
      </dsp:nvSpPr>
      <dsp:spPr>
        <a:xfrm>
          <a:off x="7077326" y="644730"/>
          <a:ext cx="1226808" cy="490723"/>
        </a:xfrm>
        <a:prstGeom prst="chevron">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pt-PT" sz="900" b="1" kern="1200"/>
            <a:t>2011</a:t>
          </a:r>
          <a:endParaRPr lang="pt-PT" sz="900" b="1" kern="1200" dirty="0"/>
        </a:p>
      </dsp:txBody>
      <dsp:txXfrm>
        <a:off x="7322688" y="644730"/>
        <a:ext cx="736085" cy="490723"/>
      </dsp:txXfrm>
    </dsp:sp>
    <dsp:sp modelId="{C173F0B7-6EC1-489F-BF77-4C43482EC029}">
      <dsp:nvSpPr>
        <dsp:cNvPr id="0" name=""/>
        <dsp:cNvSpPr/>
      </dsp:nvSpPr>
      <dsp:spPr>
        <a:xfrm>
          <a:off x="7077326" y="1196794"/>
          <a:ext cx="981447" cy="23034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57150" lvl="1" indent="-57150" algn="l" defTabSz="400050">
            <a:lnSpc>
              <a:spcPct val="90000"/>
            </a:lnSpc>
            <a:spcBef>
              <a:spcPct val="0"/>
            </a:spcBef>
            <a:spcAft>
              <a:spcPct val="15000"/>
            </a:spcAft>
            <a:buChar char="•"/>
          </a:pPr>
          <a:r>
            <a:rPr lang="pt-PT" sz="900" b="1" kern="1200" dirty="0"/>
            <a:t>Reunião Técnica de Alto Nível para Combater os Riscos para a Saúde na Interface Humano-Animal-Ecossistemas, México</a:t>
          </a:r>
        </a:p>
      </dsp:txBody>
      <dsp:txXfrm>
        <a:off x="7077326" y="1196794"/>
        <a:ext cx="981447" cy="23034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A0786-5B3A-4E1F-9918-093212B5B7D2}">
      <dsp:nvSpPr>
        <dsp:cNvPr id="0" name=""/>
        <dsp:cNvSpPr/>
      </dsp:nvSpPr>
      <dsp:spPr>
        <a:xfrm>
          <a:off x="1037409" y="40312"/>
          <a:ext cx="1935005" cy="1935005"/>
        </a:xfrm>
        <a:prstGeom prst="ellipse">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r>
            <a:rPr lang="pt-PT" sz="1700" b="1" kern="1200" noProof="0" dirty="0"/>
            <a:t>Humanos</a:t>
          </a:r>
        </a:p>
      </dsp:txBody>
      <dsp:txXfrm>
        <a:off x="1295410" y="378938"/>
        <a:ext cx="1419003" cy="870752"/>
      </dsp:txXfrm>
    </dsp:sp>
    <dsp:sp modelId="{F423B20F-CB66-4A89-BA42-98732DD5834D}">
      <dsp:nvSpPr>
        <dsp:cNvPr id="0" name=""/>
        <dsp:cNvSpPr/>
      </dsp:nvSpPr>
      <dsp:spPr>
        <a:xfrm>
          <a:off x="1735624" y="1249690"/>
          <a:ext cx="1935005" cy="1935005"/>
        </a:xfrm>
        <a:prstGeom prst="ellipse">
          <a:avLst/>
        </a:prstGeom>
        <a:solidFill>
          <a:schemeClr val="accent6">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r>
            <a:rPr lang="pt-PT" sz="1700" b="1" kern="1200" noProof="0"/>
            <a:t>Ambientais</a:t>
          </a:r>
          <a:endParaRPr lang="pt-PT" sz="1700" b="0" kern="1200" noProof="0"/>
        </a:p>
      </dsp:txBody>
      <dsp:txXfrm>
        <a:off x="2327413" y="1749567"/>
        <a:ext cx="1161003" cy="1064252"/>
      </dsp:txXfrm>
    </dsp:sp>
    <dsp:sp modelId="{134A3349-F58E-42FE-8D98-D65F4C6CECB2}">
      <dsp:nvSpPr>
        <dsp:cNvPr id="0" name=""/>
        <dsp:cNvSpPr/>
      </dsp:nvSpPr>
      <dsp:spPr>
        <a:xfrm>
          <a:off x="339195" y="1249690"/>
          <a:ext cx="1935005" cy="1935005"/>
        </a:xfrm>
        <a:prstGeom prst="ellipse">
          <a:avLst/>
        </a:prstGeom>
        <a:solidFill>
          <a:schemeClr val="accent2">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r>
            <a:rPr lang="pt-PT" sz="1700" b="1" kern="1200" noProof="0"/>
            <a:t>Animais</a:t>
          </a:r>
        </a:p>
      </dsp:txBody>
      <dsp:txXfrm>
        <a:off x="521408" y="1749567"/>
        <a:ext cx="1161003" cy="10642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FA1AD-F0A4-49BB-9B44-8EAB8B610C14}">
      <dsp:nvSpPr>
        <dsp:cNvPr id="0" name=""/>
        <dsp:cNvSpPr/>
      </dsp:nvSpPr>
      <dsp:spPr>
        <a:xfrm>
          <a:off x="663012" y="0"/>
          <a:ext cx="4485227" cy="4485227"/>
        </a:xfrm>
        <a:prstGeom prst="ellipse">
          <a:avLst/>
        </a:prstGeom>
        <a:solidFill>
          <a:schemeClr val="accent6">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FR" sz="1600" b="0" kern="1200" dirty="0"/>
        </a:p>
      </dsp:txBody>
      <dsp:txXfrm>
        <a:off x="1319858" y="656846"/>
        <a:ext cx="3171535" cy="317153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F9EC31-9337-4E08-9661-14A9A65BEB9E}">
      <dsp:nvSpPr>
        <dsp:cNvPr id="0" name=""/>
        <dsp:cNvSpPr/>
      </dsp:nvSpPr>
      <dsp:spPr>
        <a:xfrm>
          <a:off x="668615" y="0"/>
          <a:ext cx="4422912" cy="4422912"/>
        </a:xfrm>
        <a:prstGeom prst="ellipse">
          <a:avLst/>
        </a:prstGeom>
        <a:solidFill>
          <a:schemeClr val="accent2">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pt-PT" sz="1300" b="0" kern="1200" noProof="0"/>
        </a:p>
      </dsp:txBody>
      <dsp:txXfrm>
        <a:off x="1316335" y="647720"/>
        <a:ext cx="3127472" cy="312747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A0786-5B3A-4E1F-9918-093212B5B7D2}">
      <dsp:nvSpPr>
        <dsp:cNvPr id="0" name=""/>
        <dsp:cNvSpPr/>
      </dsp:nvSpPr>
      <dsp:spPr>
        <a:xfrm>
          <a:off x="1345786" y="50614"/>
          <a:ext cx="2429518" cy="2429518"/>
        </a:xfrm>
        <a:prstGeom prst="ellipse">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r-FR" sz="2000" b="1" kern="1200" dirty="0"/>
            <a:t>Humano</a:t>
          </a:r>
        </a:p>
      </dsp:txBody>
      <dsp:txXfrm>
        <a:off x="1669722" y="475780"/>
        <a:ext cx="1781647" cy="1093283"/>
      </dsp:txXfrm>
    </dsp:sp>
    <dsp:sp modelId="{F423B20F-CB66-4A89-BA42-98732DD5834D}">
      <dsp:nvSpPr>
        <dsp:cNvPr id="0" name=""/>
        <dsp:cNvSpPr/>
      </dsp:nvSpPr>
      <dsp:spPr>
        <a:xfrm>
          <a:off x="2222437" y="1569064"/>
          <a:ext cx="2429518" cy="2429518"/>
        </a:xfrm>
        <a:prstGeom prst="ellipse">
          <a:avLst/>
        </a:prstGeom>
        <a:solidFill>
          <a:schemeClr val="accent6">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pt-PT" sz="2000" b="1" kern="1200" noProof="0"/>
            <a:t>Ambiente</a:t>
          </a:r>
          <a:endParaRPr lang="pt-PT" sz="2000" b="0" kern="1200" noProof="0"/>
        </a:p>
      </dsp:txBody>
      <dsp:txXfrm>
        <a:off x="2965465" y="2196689"/>
        <a:ext cx="1457711" cy="1336235"/>
      </dsp:txXfrm>
    </dsp:sp>
    <dsp:sp modelId="{134A3349-F58E-42FE-8D98-D65F4C6CECB2}">
      <dsp:nvSpPr>
        <dsp:cNvPr id="0" name=""/>
        <dsp:cNvSpPr/>
      </dsp:nvSpPr>
      <dsp:spPr>
        <a:xfrm>
          <a:off x="469135" y="1569064"/>
          <a:ext cx="2429518" cy="2429518"/>
        </a:xfrm>
        <a:prstGeom prst="ellipse">
          <a:avLst/>
        </a:prstGeom>
        <a:solidFill>
          <a:schemeClr val="accent2">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r-FR" sz="2000" b="1" kern="1200" dirty="0"/>
            <a:t>Animal</a:t>
          </a:r>
        </a:p>
      </dsp:txBody>
      <dsp:txXfrm>
        <a:off x="697914" y="2196689"/>
        <a:ext cx="1457711" cy="133623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777607" y="0"/>
            <a:ext cx="2889938" cy="496411"/>
          </a:xfrm>
          <a:prstGeom prst="rect">
            <a:avLst/>
          </a:prstGeom>
        </p:spPr>
        <p:txBody>
          <a:bodyPr vert="horz" lIns="91440" tIns="45720" rIns="91440" bIns="45720" rtlCol="0"/>
          <a:lstStyle>
            <a:lvl1pPr algn="r">
              <a:defRPr sz="1200"/>
            </a:lvl1pPr>
          </a:lstStyle>
          <a:p>
            <a:fld id="{8D92C52D-EA62-490C-A6A5-2BD297178FBD}" type="datetimeFigureOut">
              <a:rPr lang="en-US" smtClean="0"/>
              <a:t>6/28/2019</a:t>
            </a:fld>
            <a:endParaRPr lang="en-US"/>
          </a:p>
        </p:txBody>
      </p:sp>
      <p:sp>
        <p:nvSpPr>
          <p:cNvPr id="4" name="Footer Placeholder 3"/>
          <p:cNvSpPr>
            <a:spLocks noGrp="1"/>
          </p:cNvSpPr>
          <p:nvPr>
            <p:ph type="ftr" sz="quarter" idx="2"/>
          </p:nvPr>
        </p:nvSpPr>
        <p:spPr>
          <a:xfrm>
            <a:off x="0" y="9430091"/>
            <a:ext cx="2889938" cy="49641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777607" y="9430091"/>
            <a:ext cx="2889938" cy="496411"/>
          </a:xfrm>
          <a:prstGeom prst="rect">
            <a:avLst/>
          </a:prstGeom>
        </p:spPr>
        <p:txBody>
          <a:bodyPr vert="horz" lIns="91440" tIns="45720" rIns="91440" bIns="45720" rtlCol="0" anchor="b"/>
          <a:lstStyle>
            <a:lvl1pPr algn="r">
              <a:defRPr sz="1200"/>
            </a:lvl1pPr>
          </a:lstStyle>
          <a:p>
            <a:fld id="{400CEE46-EB68-45A2-A4C9-6FE9D2254188}" type="slidenum">
              <a:rPr lang="en-US" smtClean="0"/>
              <a:t>‹#›</a:t>
            </a:fld>
            <a:endParaRPr lang="en-US"/>
          </a:p>
        </p:txBody>
      </p:sp>
    </p:spTree>
    <p:extLst>
      <p:ext uri="{BB962C8B-B14F-4D97-AF65-F5344CB8AC3E}">
        <p14:creationId xmlns:p14="http://schemas.microsoft.com/office/powerpoint/2010/main" val="26417889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777607" y="0"/>
            <a:ext cx="2889938" cy="496411"/>
          </a:xfrm>
          <a:prstGeom prst="rect">
            <a:avLst/>
          </a:prstGeom>
        </p:spPr>
        <p:txBody>
          <a:bodyPr vert="horz" lIns="91440" tIns="45720" rIns="91440" bIns="45720" rtlCol="0"/>
          <a:lstStyle>
            <a:lvl1pPr algn="r">
              <a:defRPr sz="1200"/>
            </a:lvl1pPr>
          </a:lstStyle>
          <a:p>
            <a:fld id="{C7F44E3C-208B-4171-914F-8AB7B1BE7D36}" type="datetimeFigureOut">
              <a:rPr lang="en-US" smtClean="0"/>
              <a:t>6/28/2019</a:t>
            </a:fld>
            <a:endParaRPr lang="en-US"/>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66909" y="4715907"/>
            <a:ext cx="5335270" cy="446770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1"/>
            <a:ext cx="2889938"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777607" y="9430091"/>
            <a:ext cx="2889938" cy="496411"/>
          </a:xfrm>
          <a:prstGeom prst="rect">
            <a:avLst/>
          </a:prstGeom>
        </p:spPr>
        <p:txBody>
          <a:bodyPr vert="horz" lIns="91440" tIns="45720" rIns="91440" bIns="45720" rtlCol="0" anchor="b"/>
          <a:lstStyle>
            <a:lvl1pPr algn="r">
              <a:defRPr sz="1200"/>
            </a:lvl1pPr>
          </a:lstStyle>
          <a:p>
            <a:fld id="{F4105DE5-6A68-439A-98F5-7C0EAF240F07}" type="slidenum">
              <a:rPr lang="en-US" smtClean="0"/>
              <a:t>‹#›</a:t>
            </a:fld>
            <a:endParaRPr lang="en-US"/>
          </a:p>
        </p:txBody>
      </p:sp>
    </p:spTree>
    <p:extLst>
      <p:ext uri="{BB962C8B-B14F-4D97-AF65-F5344CB8AC3E}">
        <p14:creationId xmlns:p14="http://schemas.microsoft.com/office/powerpoint/2010/main" val="963400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This is only an introduction </a:t>
            </a:r>
            <a:r>
              <a:rPr lang="en-US" sz="1200" baseline="0" dirty="0"/>
              <a:t>to One Health. The concept reflects however in several modules across the RRT Training Package.</a:t>
            </a:r>
            <a:endParaRPr lang="en-US" sz="1200" dirty="0"/>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1</a:t>
            </a:fld>
            <a:endParaRPr lang="en-US"/>
          </a:p>
        </p:txBody>
      </p:sp>
    </p:spTree>
    <p:extLst>
      <p:ext uri="{BB962C8B-B14F-4D97-AF65-F5344CB8AC3E}">
        <p14:creationId xmlns:p14="http://schemas.microsoft.com/office/powerpoint/2010/main" val="32960633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"Uma </a:t>
            </a:r>
            <a:r>
              <a:rPr lang="en-GB" sz="1200" kern="1200" dirty="0" err="1">
                <a:solidFill>
                  <a:schemeClr val="tx1"/>
                </a:solidFill>
                <a:effectLst/>
                <a:latin typeface="+mn-lt"/>
                <a:ea typeface="+mn-ea"/>
                <a:cs typeface="+mn-cs"/>
              </a:rPr>
              <a:t>Só</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Saúde</a:t>
            </a:r>
            <a:r>
              <a:rPr lang="en-GB" sz="1200" kern="1200" dirty="0">
                <a:solidFill>
                  <a:schemeClr val="tx1"/>
                </a:solidFill>
                <a:effectLst/>
                <a:latin typeface="+mn-lt"/>
                <a:ea typeface="+mn-ea"/>
                <a:cs typeface="+mn-cs"/>
              </a:rPr>
              <a:t>" diseases and threats of concern may emerge for different reasons from an original epidemiological situation, </a:t>
            </a:r>
            <a:r>
              <a:rPr lang="en-GB" sz="1200" kern="1200" dirty="0" err="1">
                <a:solidFill>
                  <a:schemeClr val="tx1"/>
                </a:solidFill>
                <a:effectLst/>
                <a:latin typeface="+mn-lt"/>
                <a:ea typeface="+mn-ea"/>
                <a:cs typeface="+mn-cs"/>
              </a:rPr>
              <a:t>i.e</a:t>
            </a:r>
            <a:r>
              <a:rPr lang="en-GB" sz="1200" kern="1200" dirty="0">
                <a:solidFill>
                  <a:schemeClr val="tx1"/>
                </a:solidFill>
                <a:effectLst/>
                <a:latin typeface="+mn-lt"/>
                <a:ea typeface="+mn-ea"/>
                <a:cs typeface="+mn-cs"/>
              </a:rPr>
              <a:t>, a pathogen, its host specie(s) and the ecosystem in which they are found. These reasons may involve:</a:t>
            </a:r>
            <a:endParaRPr lang="fr-FR"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A spill-over effect or species-jump which creates new host species</a:t>
            </a:r>
            <a:endParaRPr lang="fr-FR"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Acquired attributes, such as antimicrobial resistance or increased virulence</a:t>
            </a:r>
            <a:endParaRPr lang="fr-FR"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A geographic extension to new ecosystems (adaptation) or to environments which come to offer the pathogen’s ideal conditions (</a:t>
            </a:r>
            <a:r>
              <a:rPr lang="en-GB" sz="1200" kern="1200" dirty="0" err="1">
                <a:solidFill>
                  <a:schemeClr val="tx1"/>
                </a:solidFill>
                <a:effectLst/>
                <a:latin typeface="+mn-lt"/>
                <a:ea typeface="+mn-ea"/>
                <a:cs typeface="+mn-cs"/>
              </a:rPr>
              <a:t>e.g</a:t>
            </a:r>
            <a:r>
              <a:rPr lang="en-GB" sz="1200" kern="1200" dirty="0">
                <a:solidFill>
                  <a:schemeClr val="tx1"/>
                </a:solidFill>
                <a:effectLst/>
                <a:latin typeface="+mn-lt"/>
                <a:ea typeface="+mn-ea"/>
                <a:cs typeface="+mn-cs"/>
              </a:rPr>
              <a:t> climate change).</a:t>
            </a:r>
            <a:endParaRPr lang="fr-FR"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10</a:t>
            </a:fld>
            <a:endParaRPr lang="fr-FR"/>
          </a:p>
        </p:txBody>
      </p:sp>
    </p:spTree>
    <p:extLst>
      <p:ext uri="{BB962C8B-B14F-4D97-AF65-F5344CB8AC3E}">
        <p14:creationId xmlns:p14="http://schemas.microsoft.com/office/powerpoint/2010/main" val="42317760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Over the last years, why have </a:t>
            </a:r>
            <a:r>
              <a:rPr lang="en-GB" sz="1200" kern="1200" dirty="0" err="1">
                <a:solidFill>
                  <a:schemeClr val="tx1"/>
                </a:solidFill>
                <a:effectLst/>
                <a:latin typeface="+mn-lt"/>
                <a:ea typeface="+mn-ea"/>
                <a:cs typeface="+mn-cs"/>
              </a:rPr>
              <a:t>zoonoses</a:t>
            </a:r>
            <a:r>
              <a:rPr lang="en-GB" sz="1200" kern="1200" dirty="0">
                <a:solidFill>
                  <a:schemeClr val="tx1"/>
                </a:solidFill>
                <a:effectLst/>
                <a:latin typeface="+mn-lt"/>
                <a:ea typeface="+mn-ea"/>
                <a:cs typeface="+mn-cs"/>
              </a:rPr>
              <a:t> come to represent a growing proportion of the emerging diseases that appear at the rate of one per year on average since 1945? </a:t>
            </a:r>
            <a:r>
              <a:rPr lang="en-US" sz="1200" kern="1200" dirty="0">
                <a:solidFill>
                  <a:schemeClr val="tx1"/>
                </a:solidFill>
                <a:effectLst/>
                <a:latin typeface="+mn-lt"/>
                <a:ea typeface="+mn-ea"/>
                <a:cs typeface="+mn-cs"/>
              </a:rPr>
              <a:t>To better understand this, attempts at mapping out where they are most likely to crop up have been led, using data from zoonotic and emerging</a:t>
            </a:r>
            <a:r>
              <a:rPr lang="en-US" sz="1200" kern="1200" baseline="0" dirty="0">
                <a:solidFill>
                  <a:schemeClr val="tx1"/>
                </a:solidFill>
                <a:effectLst/>
                <a:latin typeface="+mn-lt"/>
                <a:ea typeface="+mn-ea"/>
                <a:cs typeface="+mn-cs"/>
              </a:rPr>
              <a:t> infectious diseases</a:t>
            </a:r>
            <a:r>
              <a:rPr lang="en-US" sz="1200" kern="1200" dirty="0">
                <a:solidFill>
                  <a:schemeClr val="tx1"/>
                </a:solidFill>
                <a:effectLst/>
                <a:latin typeface="+mn-lt"/>
                <a:ea typeface="+mn-ea"/>
                <a:cs typeface="+mn-cs"/>
              </a:rPr>
              <a:t> since the middle of the 20</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century. These have shown that certain areas, or “hotspots”, are more at risk of outbreaks than others (the Congo basin in Africa, the Gangetic plains in Asia and the Amazon basin in South America for example) due to socio-economic, environmental and ecological factors that coincide to create ideal conditions for zoonotic outbreaks. These factors are the result of</a:t>
            </a:r>
            <a:r>
              <a:rPr lang="en-GB" sz="1200" kern="1200" dirty="0">
                <a:solidFill>
                  <a:schemeClr val="tx1"/>
                </a:solidFill>
                <a:effectLst/>
                <a:latin typeface="+mn-lt"/>
                <a:ea typeface="+mn-ea"/>
                <a:cs typeface="+mn-cs"/>
              </a:rPr>
              <a:t> the evolution of the relationship between humans, animals and the environment, which has led to new drivers of the emergence of diseases at the interface between the three:</a:t>
            </a:r>
            <a:endParaRPr lang="fr-FR"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11</a:t>
            </a:fld>
            <a:endParaRPr lang="fr-FR"/>
          </a:p>
        </p:txBody>
      </p:sp>
    </p:spTree>
    <p:extLst>
      <p:ext uri="{BB962C8B-B14F-4D97-AF65-F5344CB8AC3E}">
        <p14:creationId xmlns:p14="http://schemas.microsoft.com/office/powerpoint/2010/main" val="4635441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err="1"/>
              <a:t>Tutor</a:t>
            </a:r>
            <a:r>
              <a:rPr lang="fr-FR" dirty="0"/>
              <a:t>: let the participants</a:t>
            </a:r>
            <a:r>
              <a:rPr lang="fr-FR" baseline="0" dirty="0"/>
              <a:t> </a:t>
            </a:r>
            <a:r>
              <a:rPr lang="fr-FR" baseline="0" dirty="0" err="1"/>
              <a:t>offer</a:t>
            </a:r>
            <a:r>
              <a:rPr lang="fr-FR" baseline="0" dirty="0"/>
              <a:t> </a:t>
            </a:r>
            <a:r>
              <a:rPr lang="fr-FR" baseline="0" dirty="0" err="1"/>
              <a:t>ideas</a:t>
            </a:r>
            <a:r>
              <a:rPr lang="fr-FR" baseline="0" dirty="0"/>
              <a:t> </a:t>
            </a:r>
            <a:r>
              <a:rPr lang="fr-FR" baseline="0" dirty="0" err="1"/>
              <a:t>before</a:t>
            </a:r>
            <a:r>
              <a:rPr lang="fr-FR" baseline="0" dirty="0"/>
              <a:t> </a:t>
            </a:r>
            <a:r>
              <a:rPr lang="fr-FR" baseline="0" dirty="0" err="1"/>
              <a:t>showing</a:t>
            </a:r>
            <a:r>
              <a:rPr lang="fr-FR" baseline="0" dirty="0"/>
              <a:t> the </a:t>
            </a:r>
            <a:r>
              <a:rPr lang="fr-FR" baseline="0" dirty="0" err="1"/>
              <a:t>list</a:t>
            </a:r>
            <a:r>
              <a:rPr lang="fr-FR" baseline="0" dirty="0"/>
              <a:t>.</a:t>
            </a:r>
            <a:endParaRPr lang="fr-FR" dirty="0"/>
          </a:p>
        </p:txBody>
      </p:sp>
      <p:sp>
        <p:nvSpPr>
          <p:cNvPr id="4" name="Slide Number Placeholder 3"/>
          <p:cNvSpPr>
            <a:spLocks noGrp="1"/>
          </p:cNvSpPr>
          <p:nvPr>
            <p:ph type="sldNum" sz="quarter" idx="10"/>
          </p:nvPr>
        </p:nvSpPr>
        <p:spPr/>
        <p:txBody>
          <a:bodyPr/>
          <a:lstStyle/>
          <a:p>
            <a:fld id="{769F64FF-14F2-C848-A317-045254880085}" type="slidenum">
              <a:rPr lang="fr-FR" smtClean="0"/>
              <a:t>12</a:t>
            </a:fld>
            <a:endParaRPr lang="fr-FR"/>
          </a:p>
        </p:txBody>
      </p:sp>
    </p:spTree>
    <p:extLst>
      <p:ext uri="{BB962C8B-B14F-4D97-AF65-F5344CB8AC3E}">
        <p14:creationId xmlns:p14="http://schemas.microsoft.com/office/powerpoint/2010/main" val="2330394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Environmental Factors</a:t>
            </a:r>
          </a:p>
        </p:txBody>
      </p:sp>
      <p:sp>
        <p:nvSpPr>
          <p:cNvPr id="4" name="Slide Number Placeholder 3"/>
          <p:cNvSpPr>
            <a:spLocks noGrp="1"/>
          </p:cNvSpPr>
          <p:nvPr>
            <p:ph type="sldNum" sz="quarter" idx="10"/>
          </p:nvPr>
        </p:nvSpPr>
        <p:spPr/>
        <p:txBody>
          <a:bodyPr/>
          <a:lstStyle/>
          <a:p>
            <a:fld id="{769F64FF-14F2-C848-A317-045254880085}" type="slidenum">
              <a:rPr lang="fr-FR" smtClean="0"/>
              <a:t>13</a:t>
            </a:fld>
            <a:endParaRPr lang="fr-FR"/>
          </a:p>
        </p:txBody>
      </p:sp>
    </p:spTree>
    <p:extLst>
      <p:ext uri="{BB962C8B-B14F-4D97-AF65-F5344CB8AC3E}">
        <p14:creationId xmlns:p14="http://schemas.microsoft.com/office/powerpoint/2010/main" val="1335533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All these factors show that </a:t>
            </a:r>
            <a:r>
              <a:rPr lang="en-GB" sz="1200" kern="1200" dirty="0">
                <a:solidFill>
                  <a:schemeClr val="tx1"/>
                </a:solidFill>
                <a:effectLst/>
                <a:latin typeface="+mn-lt"/>
                <a:ea typeface="+mn-ea"/>
                <a:cs typeface="+mn-cs"/>
              </a:rPr>
              <a:t>one sector alone cannot take on complex challenges – because events from other sectors may impact global health, collaboration is indispensable to tackle the issue. The OH approach thus offers a more comprehensive frame for IHR(2005) implementation, helping to address PHEIC of all origins.</a:t>
            </a:r>
            <a:endParaRPr lang="fr-FR" sz="120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14</a:t>
            </a:fld>
            <a:endParaRPr lang="fr-FR"/>
          </a:p>
        </p:txBody>
      </p:sp>
    </p:spTree>
    <p:extLst>
      <p:ext uri="{BB962C8B-B14F-4D97-AF65-F5344CB8AC3E}">
        <p14:creationId xmlns:p14="http://schemas.microsoft.com/office/powerpoint/2010/main" val="3571707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dirty="0" err="1"/>
              <a:t>Tutor</a:t>
            </a:r>
            <a:r>
              <a:rPr lang="fr-FR" dirty="0"/>
              <a:t>: let the participants</a:t>
            </a:r>
            <a:r>
              <a:rPr lang="fr-FR" baseline="0" dirty="0"/>
              <a:t> </a:t>
            </a:r>
            <a:r>
              <a:rPr lang="fr-FR" baseline="0" dirty="0" err="1"/>
              <a:t>find</a:t>
            </a:r>
            <a:r>
              <a:rPr lang="fr-FR" baseline="0" dirty="0"/>
              <a:t> </a:t>
            </a:r>
            <a:r>
              <a:rPr lang="fr-FR" baseline="0" dirty="0" err="1"/>
              <a:t>examples</a:t>
            </a:r>
            <a:r>
              <a:rPr lang="fr-FR" baseline="0" dirty="0"/>
              <a:t> for </a:t>
            </a:r>
            <a:r>
              <a:rPr lang="fr-FR" baseline="0" dirty="0" err="1"/>
              <a:t>each</a:t>
            </a:r>
            <a:r>
              <a:rPr lang="fr-FR" baseline="0" dirty="0"/>
              <a:t> stage</a:t>
            </a:r>
            <a:r>
              <a:rPr lang="en-GB" sz="1200" kern="1200" dirty="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Stage 1 : Newcastle Disease in poultry</a:t>
            </a:r>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15</a:t>
            </a:fld>
            <a:endParaRPr lang="fr-FR"/>
          </a:p>
        </p:txBody>
      </p:sp>
    </p:spTree>
    <p:extLst>
      <p:ext uri="{BB962C8B-B14F-4D97-AF65-F5344CB8AC3E}">
        <p14:creationId xmlns:p14="http://schemas.microsoft.com/office/powerpoint/2010/main" val="12561732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Stage 2 : Rabies</a:t>
            </a:r>
          </a:p>
        </p:txBody>
      </p:sp>
      <p:sp>
        <p:nvSpPr>
          <p:cNvPr id="4" name="Slide Number Placeholder 3"/>
          <p:cNvSpPr>
            <a:spLocks noGrp="1"/>
          </p:cNvSpPr>
          <p:nvPr>
            <p:ph type="sldNum" sz="quarter" idx="10"/>
          </p:nvPr>
        </p:nvSpPr>
        <p:spPr/>
        <p:txBody>
          <a:bodyPr/>
          <a:lstStyle/>
          <a:p>
            <a:fld id="{769F64FF-14F2-C848-A317-045254880085}" type="slidenum">
              <a:rPr lang="fr-FR" smtClean="0"/>
              <a:t>16</a:t>
            </a:fld>
            <a:endParaRPr lang="fr-FR"/>
          </a:p>
        </p:txBody>
      </p:sp>
    </p:spTree>
    <p:extLst>
      <p:ext uri="{BB962C8B-B14F-4D97-AF65-F5344CB8AC3E}">
        <p14:creationId xmlns:p14="http://schemas.microsoft.com/office/powerpoint/2010/main" val="2643672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Stage</a:t>
            </a:r>
            <a:r>
              <a:rPr lang="en-US" baseline="0" dirty="0"/>
              <a:t> 3: Ebola</a:t>
            </a:r>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17</a:t>
            </a:fld>
            <a:endParaRPr lang="fr-FR"/>
          </a:p>
        </p:txBody>
      </p:sp>
    </p:spTree>
    <p:extLst>
      <p:ext uri="{BB962C8B-B14F-4D97-AF65-F5344CB8AC3E}">
        <p14:creationId xmlns:p14="http://schemas.microsoft.com/office/powerpoint/2010/main" val="1525179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Stage</a:t>
            </a:r>
            <a:r>
              <a:rPr lang="en-US" baseline="0" dirty="0"/>
              <a:t> 4: Dengue</a:t>
            </a:r>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18</a:t>
            </a:fld>
            <a:endParaRPr lang="fr-FR"/>
          </a:p>
        </p:txBody>
      </p:sp>
    </p:spTree>
    <p:extLst>
      <p:ext uri="{BB962C8B-B14F-4D97-AF65-F5344CB8AC3E}">
        <p14:creationId xmlns:p14="http://schemas.microsoft.com/office/powerpoint/2010/main" val="5391562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Stage 5 : HIV</a:t>
            </a:r>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19</a:t>
            </a:fld>
            <a:endParaRPr lang="fr-FR"/>
          </a:p>
        </p:txBody>
      </p:sp>
    </p:spTree>
    <p:extLst>
      <p:ext uri="{BB962C8B-B14F-4D97-AF65-F5344CB8AC3E}">
        <p14:creationId xmlns:p14="http://schemas.microsoft.com/office/powerpoint/2010/main" val="559120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2</a:t>
            </a:fld>
            <a:endParaRPr lang="en-US"/>
          </a:p>
        </p:txBody>
      </p:sp>
    </p:spTree>
    <p:extLst>
      <p:ext uri="{BB962C8B-B14F-4D97-AF65-F5344CB8AC3E}">
        <p14:creationId xmlns:p14="http://schemas.microsoft.com/office/powerpoint/2010/main" val="38390692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Evolution</a:t>
            </a:r>
            <a:r>
              <a:rPr lang="en-US" baseline="0" dirty="0"/>
              <a:t> from stage 1 to stage 5 takes some time, as shown on this graph. By acting BEFORE the pathological agent has reached capacity to amplify in human populations, it is possible to anticipate disease, control them more easily and rapidly and prevent epidemics</a:t>
            </a:r>
          </a:p>
          <a:p>
            <a:endParaRPr lang="pt-PT" baseline="0" noProof="0" dirty="0"/>
          </a:p>
        </p:txBody>
      </p:sp>
      <p:sp>
        <p:nvSpPr>
          <p:cNvPr id="4" name="Slide Number Placeholder 3"/>
          <p:cNvSpPr>
            <a:spLocks noGrp="1"/>
          </p:cNvSpPr>
          <p:nvPr>
            <p:ph type="sldNum" sz="quarter" idx="10"/>
          </p:nvPr>
        </p:nvSpPr>
        <p:spPr/>
        <p:txBody>
          <a:bodyPr/>
          <a:lstStyle/>
          <a:p>
            <a:fld id="{769F64FF-14F2-C848-A317-045254880085}" type="slidenum">
              <a:rPr lang="fr-FR" smtClean="0"/>
              <a:t>20</a:t>
            </a:fld>
            <a:endParaRPr lang="fr-FR"/>
          </a:p>
        </p:txBody>
      </p:sp>
    </p:spTree>
    <p:extLst>
      <p:ext uri="{BB962C8B-B14F-4D97-AF65-F5344CB8AC3E}">
        <p14:creationId xmlns:p14="http://schemas.microsoft.com/office/powerpoint/2010/main" val="12552511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health challenges show how important it is to take a One Health approach since none of them can be solved by a single sector alone.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AMR: From a One Health perspective it </a:t>
            </a:r>
            <a:r>
              <a:rPr lang="en-US" dirty="0">
                <a:solidFill>
                  <a:prstClr val="black"/>
                </a:solidFill>
              </a:rPr>
              <a:t>includes specifically the transmission of antibiotic resistant microbes between </a:t>
            </a:r>
            <a:r>
              <a:rPr lang="en-US" dirty="0"/>
              <a:t>animal and human populations and the environments in which they live</a:t>
            </a:r>
          </a:p>
          <a:p>
            <a:endParaRPr lang="en-US" dirty="0"/>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21</a:t>
            </a:fld>
            <a:endParaRPr lang="en-US"/>
          </a:p>
        </p:txBody>
      </p:sp>
    </p:spTree>
    <p:extLst>
      <p:ext uri="{BB962C8B-B14F-4D97-AF65-F5344CB8AC3E}">
        <p14:creationId xmlns:p14="http://schemas.microsoft.com/office/powerpoint/2010/main" val="149145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22</a:t>
            </a:fld>
            <a:endParaRPr lang="fr-FR"/>
          </a:p>
        </p:txBody>
      </p:sp>
    </p:spTree>
    <p:extLst>
      <p:ext uri="{BB962C8B-B14F-4D97-AF65-F5344CB8AC3E}">
        <p14:creationId xmlns:p14="http://schemas.microsoft.com/office/powerpoint/2010/main" val="11041087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Let</a:t>
            </a:r>
            <a:r>
              <a:rPr lang="en-US" baseline="0" dirty="0"/>
              <a:t> group come up with examples (and cross check whether audience followed you on previous slide about these health challenges)</a:t>
            </a:r>
          </a:p>
          <a:p>
            <a:endParaRPr lang="en-US" baseline="0" dirty="0"/>
          </a:p>
          <a:p>
            <a:r>
              <a:rPr lang="en-US" baseline="0" dirty="0"/>
              <a:t>Other suggestions may include: food security, conservation (ethic), multisectoral workforce, interdisciplinary research, etc.</a:t>
            </a:r>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23</a:t>
            </a:fld>
            <a:endParaRPr lang="en-US"/>
          </a:p>
        </p:txBody>
      </p:sp>
    </p:spTree>
    <p:extLst>
      <p:ext uri="{BB962C8B-B14F-4D97-AF65-F5344CB8AC3E}">
        <p14:creationId xmlns:p14="http://schemas.microsoft.com/office/powerpoint/2010/main" val="4717602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a:t>
            </a:r>
            <a:r>
              <a:rPr lang="en-US" baseline="0" dirty="0"/>
              <a:t>: Let the group think and offer solutions. Depending on target audience and time available, another question may be: How are these sectors organized in your national health system. </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Note: Sectors are usually separated depending on national priorities (Animal health being an economic </a:t>
            </a:r>
            <a:r>
              <a:rPr lang="en-GB" sz="1200" kern="1200" dirty="0">
                <a:solidFill>
                  <a:schemeClr val="tx1"/>
                </a:solidFill>
                <a:effectLst/>
                <a:latin typeface="+mn-lt"/>
                <a:ea typeface="+mn-ea"/>
                <a:cs typeface="+mn-cs"/>
              </a:rPr>
              <a:t>Environmental Health systems are usually derived from the animal health sector and report to the Ministry or Department of Agriculture, Natural Resources, or other equivalent structure. They may handle issues concerning management of natural resources, wildlife preservation, environment protection, landscape organization….</a:t>
            </a:r>
            <a:endParaRPr lang="fr-F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69F64FF-14F2-C848-A317-045254880085}" type="slidenum">
              <a:rPr lang="fr-FR" smtClean="0"/>
              <a:t>24</a:t>
            </a:fld>
            <a:endParaRPr lang="fr-FR"/>
          </a:p>
        </p:txBody>
      </p:sp>
    </p:spTree>
    <p:extLst>
      <p:ext uri="{BB962C8B-B14F-4D97-AF65-F5344CB8AC3E}">
        <p14:creationId xmlns:p14="http://schemas.microsoft.com/office/powerpoint/2010/main" val="11041087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implementation of a One Health approach to respond to a national health event requires establishment of some mechanism for coordination, communication, and collaboration among all the relevant sectors and disciplines.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mechanism may take different forms, depending on the national context, current governmental mechanisms and structures, objectives, and available resources.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A </a:t>
            </a:r>
            <a:r>
              <a:rPr lang="en-US" dirty="0" err="1">
                <a:solidFill>
                  <a:schemeClr val="tx1"/>
                </a:solidFill>
              </a:rPr>
              <a:t>multisectoral</a:t>
            </a:r>
            <a:r>
              <a:rPr lang="en-US" dirty="0">
                <a:solidFill>
                  <a:schemeClr val="tx1"/>
                </a:solidFill>
              </a:rPr>
              <a:t>, One Health coordination committee or taskforce can provide a strong institutional framework to support a formalized chain of command in collaboration, coordination, and communication including who is doing what, when, how and where during outbreaks</a:t>
            </a:r>
          </a:p>
          <a:p>
            <a:endParaRPr lang="fr-FR" dirty="0"/>
          </a:p>
          <a:p>
            <a:endParaRPr lang="en-US" dirty="0"/>
          </a:p>
          <a:p>
            <a:endParaRPr lang="fr-FR" dirty="0"/>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25</a:t>
            </a:fld>
            <a:endParaRPr lang="en-US"/>
          </a:p>
        </p:txBody>
      </p:sp>
    </p:spTree>
    <p:extLst>
      <p:ext uri="{BB962C8B-B14F-4D97-AF65-F5344CB8AC3E}">
        <p14:creationId xmlns:p14="http://schemas.microsoft.com/office/powerpoint/2010/main" val="37357268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noProof="0" dirty="0">
                <a:solidFill>
                  <a:schemeClr val="tx1"/>
                </a:solidFill>
                <a:latin typeface="+mn-lt"/>
                <a:ea typeface="ＭＳ Ｐゴシック" charset="-128"/>
                <a:cs typeface="ＭＳ Ｐゴシック" charset="-128"/>
              </a:rPr>
              <a:t>THIS IS ONLY AN EXAMPLE.</a:t>
            </a:r>
          </a:p>
          <a:p>
            <a:r>
              <a:rPr lang="en-US" sz="1200" kern="1200" baseline="0" noProof="0" dirty="0">
                <a:solidFill>
                  <a:schemeClr val="tx1"/>
                </a:solidFill>
                <a:latin typeface="+mn-lt"/>
                <a:ea typeface="ＭＳ Ｐゴシック" charset="-128"/>
                <a:cs typeface="ＭＳ Ｐゴシック" charset="-128"/>
              </a:rPr>
              <a:t>The “silos” illustrate the non cooperating sectors. </a:t>
            </a:r>
            <a:r>
              <a:rPr lang="en-US" noProof="0" dirty="0"/>
              <a:t>These inter-ministerial committees or task forces are usually under an authority at a very high level. Political leadership is very important and should be encouraged. However, very often, the respective sectors work within their own silos. Cross-sectoral activities are limited at the technical level.</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noProof="0" dirty="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baseline="0" noProof="0" dirty="0">
                <a:solidFill>
                  <a:schemeClr val="tx1"/>
                </a:solidFill>
                <a:latin typeface="+mn-lt"/>
                <a:ea typeface="ＭＳ Ｐゴシック" charset="-128"/>
                <a:cs typeface="ＭＳ Ｐゴシック" charset="-128"/>
              </a:rPr>
              <a:t>but it is clear that during the course of an outbreak, there are a lot of converging areas between the human health and the animal health sectors. Such mechanism can equally include other ministries and actors – </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baseline="0" noProof="0" dirty="0">
                <a:solidFill>
                  <a:schemeClr val="tx1"/>
                </a:solidFill>
                <a:latin typeface="+mn-lt"/>
                <a:ea typeface="ＭＳ Ｐゴシック" charset="-128"/>
                <a:cs typeface="ＭＳ Ｐゴシック" charset="-128"/>
              </a:rPr>
              <a:t>With better preparedness, much more could be done at the human-animal-environment interface to break the silos. </a:t>
            </a:r>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26</a:t>
            </a:fld>
            <a:endParaRPr lang="en-US"/>
          </a:p>
        </p:txBody>
      </p:sp>
    </p:spTree>
    <p:extLst>
      <p:ext uri="{BB962C8B-B14F-4D97-AF65-F5344CB8AC3E}">
        <p14:creationId xmlns:p14="http://schemas.microsoft.com/office/powerpoint/2010/main" val="10944708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Ask participants for examples</a:t>
            </a:r>
            <a:r>
              <a:rPr lang="en-US" baseline="0" dirty="0"/>
              <a:t> or </a:t>
            </a:r>
            <a:r>
              <a:rPr lang="en-US" dirty="0"/>
              <a:t>their</a:t>
            </a:r>
            <a:r>
              <a:rPr lang="en-US" baseline="0" dirty="0"/>
              <a:t> experiences</a:t>
            </a:r>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27</a:t>
            </a:fld>
            <a:endParaRPr lang="en-US"/>
          </a:p>
        </p:txBody>
      </p:sp>
    </p:spTree>
    <p:extLst>
      <p:ext uri="{BB962C8B-B14F-4D97-AF65-F5344CB8AC3E}">
        <p14:creationId xmlns:p14="http://schemas.microsoft.com/office/powerpoint/2010/main" val="19254811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28</a:t>
            </a:fld>
            <a:endParaRPr lang="en-US"/>
          </a:p>
        </p:txBody>
      </p:sp>
    </p:spTree>
    <p:extLst>
      <p:ext uri="{BB962C8B-B14F-4D97-AF65-F5344CB8AC3E}">
        <p14:creationId xmlns:p14="http://schemas.microsoft.com/office/powerpoint/2010/main" val="41856661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a:t>
            </a:r>
            <a:r>
              <a:rPr lang="en-US" baseline="0" dirty="0"/>
              <a:t> This or a similar question can be asked for diversion of content. </a:t>
            </a:r>
          </a:p>
          <a:p>
            <a:r>
              <a:rPr lang="en-US" baseline="0" dirty="0"/>
              <a:t>Correct response: C (60% as mentioned earlier)</a:t>
            </a:r>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29</a:t>
            </a:fld>
            <a:endParaRPr lang="en-US"/>
          </a:p>
        </p:txBody>
      </p:sp>
    </p:spTree>
    <p:extLst>
      <p:ext uri="{BB962C8B-B14F-4D97-AF65-F5344CB8AC3E}">
        <p14:creationId xmlns:p14="http://schemas.microsoft.com/office/powerpoint/2010/main" val="329619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3</a:t>
            </a:fld>
            <a:endParaRPr lang="en-US"/>
          </a:p>
        </p:txBody>
      </p:sp>
    </p:spTree>
    <p:extLst>
      <p:ext uri="{BB962C8B-B14F-4D97-AF65-F5344CB8AC3E}">
        <p14:creationId xmlns:p14="http://schemas.microsoft.com/office/powerpoint/2010/main" val="19423977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These</a:t>
            </a:r>
            <a:r>
              <a:rPr lang="en-US" baseline="0" dirty="0"/>
              <a:t> are only a few examples. You can chose one or add you own or ask participants for experiences. </a:t>
            </a:r>
          </a:p>
          <a:p>
            <a:endParaRPr lang="en-US" baseline="0" dirty="0"/>
          </a:p>
          <a:p>
            <a:r>
              <a:rPr lang="en-US" baseline="0" dirty="0"/>
              <a:t>Tutor: After each of these three examples, ask participants for lessons learned. The responses for each example are included in the notes.</a:t>
            </a:r>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30</a:t>
            </a:fld>
            <a:endParaRPr lang="en-US"/>
          </a:p>
        </p:txBody>
      </p:sp>
    </p:spTree>
    <p:extLst>
      <p:ext uri="{BB962C8B-B14F-4D97-AF65-F5344CB8AC3E}">
        <p14:creationId xmlns:p14="http://schemas.microsoft.com/office/powerpoint/2010/main" val="41572474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31</a:t>
            </a:fld>
            <a:endParaRPr lang="fr-FR"/>
          </a:p>
        </p:txBody>
      </p:sp>
    </p:spTree>
    <p:extLst>
      <p:ext uri="{BB962C8B-B14F-4D97-AF65-F5344CB8AC3E}">
        <p14:creationId xmlns:p14="http://schemas.microsoft.com/office/powerpoint/2010/main" val="17828472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RVF virus is borne by mosquitoes and spreads in humans and livestock (cattle, sheep, goats and camels), humans being infected either by mosquitoes or through contact with the blood or organs of infected animals. Mortality is low in humans, whereas animals are more vulnerable: livestock owners reported up to 70% loss in sheep and goats and 30% in cattle and camels.</a:t>
            </a:r>
          </a:p>
          <a:p>
            <a:pPr marL="0" indent="0">
              <a:buFont typeface="Arial" panose="020B0604020202020204" pitchFamily="34" charset="0"/>
              <a:buNone/>
            </a:pPr>
            <a:endParaRPr lang="en-US" dirty="0"/>
          </a:p>
          <a:p>
            <a:pPr marL="0" indent="0">
              <a:buFont typeface="Arial" panose="020B0604020202020204" pitchFamily="34" charset="0"/>
              <a:buNone/>
            </a:pPr>
            <a:r>
              <a:rPr lang="fr-FR" dirty="0"/>
              <a:t>E</a:t>
            </a:r>
            <a:r>
              <a:rPr lang="en-US" dirty="0"/>
              <a:t>PIZOOTIC: </a:t>
            </a:r>
            <a:r>
              <a:rPr lang="en-US" sz="1200" b="0" i="0" kern="1200" dirty="0">
                <a:solidFill>
                  <a:schemeClr val="tx1"/>
                </a:solidFill>
                <a:effectLst/>
                <a:latin typeface="+mn-lt"/>
                <a:ea typeface="+mn-ea"/>
                <a:cs typeface="+mn-cs"/>
              </a:rPr>
              <a:t>an outbreak of disease affecting many animals of one kind at the same time; </a:t>
            </a:r>
            <a:r>
              <a:rPr lang="en-US" sz="1200" b="0" i="1" kern="1200" dirty="0">
                <a:solidFill>
                  <a:schemeClr val="tx1"/>
                </a:solidFill>
                <a:effectLst/>
                <a:latin typeface="+mn-lt"/>
                <a:ea typeface="+mn-ea"/>
                <a:cs typeface="+mn-cs"/>
              </a:rPr>
              <a:t>also</a:t>
            </a:r>
            <a:r>
              <a:rPr lang="en-US" sz="1200" b="0" i="0" kern="1200" dirty="0">
                <a:solidFill>
                  <a:schemeClr val="tx1"/>
                </a:solidFill>
                <a:effectLst/>
                <a:latin typeface="+mn-lt"/>
                <a:ea typeface="+mn-ea"/>
                <a:cs typeface="+mn-cs"/>
              </a:rPr>
              <a:t> : the disease itself</a:t>
            </a:r>
          </a:p>
          <a:p>
            <a:pPr marL="0" indent="0">
              <a:buFont typeface="Arial" panose="020B0604020202020204" pitchFamily="34" charset="0"/>
              <a:buNone/>
            </a:pPr>
            <a:endParaRPr lang="fr-FR" sz="1200" b="0" i="0" kern="1200" dirty="0">
              <a:solidFill>
                <a:schemeClr val="tx1"/>
              </a:solidFill>
              <a:effectLst/>
              <a:latin typeface="+mn-lt"/>
              <a:ea typeface="+mn-ea"/>
              <a:cs typeface="+mn-cs"/>
            </a:endParaRPr>
          </a:p>
          <a:p>
            <a:pPr marL="0" indent="0">
              <a:buFont typeface="Arial" panose="020B0604020202020204" pitchFamily="34" charset="0"/>
              <a:buNone/>
            </a:pPr>
            <a:r>
              <a:rPr lang="fr-FR" sz="1200" b="0" i="0" kern="1200" dirty="0">
                <a:solidFill>
                  <a:schemeClr val="tx1"/>
                </a:solidFill>
                <a:effectLst/>
                <a:latin typeface="+mn-lt"/>
                <a:ea typeface="+mn-ea"/>
                <a:cs typeface="+mn-cs"/>
              </a:rPr>
              <a:t>E</a:t>
            </a:r>
            <a:r>
              <a:rPr lang="en-US" sz="1200" b="0" i="0" kern="1200" dirty="0">
                <a:solidFill>
                  <a:schemeClr val="tx1"/>
                </a:solidFill>
                <a:effectLst/>
                <a:latin typeface="+mn-lt"/>
                <a:ea typeface="+mn-ea"/>
                <a:cs typeface="+mn-cs"/>
              </a:rPr>
              <a:t>NZOOTIC: Endemic in animals. An enzootic disease is constantly present in an animal population, but usually only affects a small number of animals at any one time.</a:t>
            </a:r>
            <a:endParaRPr lang="en-US" dirty="0"/>
          </a:p>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32</a:t>
            </a:fld>
            <a:endParaRPr lang="fr-FR"/>
          </a:p>
        </p:txBody>
      </p:sp>
    </p:spTree>
    <p:extLst>
      <p:ext uri="{BB962C8B-B14F-4D97-AF65-F5344CB8AC3E}">
        <p14:creationId xmlns:p14="http://schemas.microsoft.com/office/powerpoint/2010/main" val="89241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000" b="0" dirty="0"/>
              <a:t>That year, East Africa had seen some of the worst flooding in the region, with heavy rainfalls that had started in October and extended until January 1998. The link between above-average rainfalls and an increase in RVF occurrence was pointed out subsequently by scientists, rain facilitating the hatching of infected mosquito eggs.</a:t>
            </a:r>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t>33</a:t>
            </a:fld>
            <a:endParaRPr lang="fr-FR"/>
          </a:p>
        </p:txBody>
      </p:sp>
    </p:spTree>
    <p:extLst>
      <p:ext uri="{BB962C8B-B14F-4D97-AF65-F5344CB8AC3E}">
        <p14:creationId xmlns:p14="http://schemas.microsoft.com/office/powerpoint/2010/main" val="12604892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kern="1200" baseline="0" dirty="0">
                <a:solidFill>
                  <a:schemeClr val="tx1"/>
                </a:solidFill>
                <a:effectLst/>
                <a:latin typeface="+mn-lt"/>
                <a:ea typeface="+mn-ea"/>
                <a:cs typeface="+mn-cs"/>
              </a:rPr>
              <a:t>RVF </a:t>
            </a:r>
            <a:r>
              <a:rPr lang="en-US" sz="1200" kern="1200" baseline="0" noProof="0" dirty="0">
                <a:solidFill>
                  <a:schemeClr val="tx1"/>
                </a:solidFill>
                <a:effectLst/>
                <a:latin typeface="+mn-lt"/>
                <a:ea typeface="+mn-ea"/>
                <a:cs typeface="+mn-cs"/>
              </a:rPr>
              <a:t>cycle was extended to include</a:t>
            </a:r>
            <a:r>
              <a:rPr lang="en-US" sz="1200" kern="1200" noProof="0" dirty="0">
                <a:solidFill>
                  <a:schemeClr val="tx1"/>
                </a:solidFill>
                <a:effectLst/>
                <a:latin typeface="+mn-lt"/>
                <a:ea typeface="+mn-ea"/>
                <a:cs typeface="+mn-cs"/>
              </a:rPr>
              <a:t> environmental</a:t>
            </a:r>
            <a:r>
              <a:rPr lang="fr-FR" sz="1200" kern="1200" dirty="0">
                <a:solidFill>
                  <a:schemeClr val="tx1"/>
                </a:solidFill>
                <a:effectLst/>
                <a:latin typeface="+mn-lt"/>
                <a:ea typeface="+mn-ea"/>
                <a:cs typeface="+mn-cs"/>
              </a:rPr>
              <a:t> </a:t>
            </a:r>
            <a:r>
              <a:rPr lang="en-US" sz="1200" kern="1200" noProof="0" dirty="0">
                <a:solidFill>
                  <a:schemeClr val="tx1"/>
                </a:solidFill>
                <a:effectLst/>
                <a:latin typeface="+mn-lt"/>
                <a:ea typeface="+mn-ea"/>
                <a:cs typeface="+mn-cs"/>
              </a:rPr>
              <a:t>factors</a:t>
            </a: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00" b="0" dirty="0"/>
          </a:p>
          <a:p>
            <a:pPr marL="0" indent="0">
              <a:buFont typeface="Arial" panose="020B0604020202020204" pitchFamily="34" charset="0"/>
              <a:buNone/>
            </a:pPr>
            <a:r>
              <a:rPr lang="en-US" sz="1000" b="0" dirty="0"/>
              <a:t>Since</a:t>
            </a:r>
            <a:r>
              <a:rPr lang="en-US" sz="1000" b="0" baseline="0" dirty="0"/>
              <a:t> </a:t>
            </a:r>
            <a:r>
              <a:rPr lang="en-US" sz="1000" b="0" dirty="0"/>
              <a:t>then, early-warning systems based on the evolution of precipitations has allowed for a better prediction of and preparation of outbreaks.</a:t>
            </a:r>
          </a:p>
          <a:p>
            <a:pPr marL="0" indent="0">
              <a:buFont typeface="Arial" panose="020B0604020202020204" pitchFamily="34" charset="0"/>
              <a:buNone/>
            </a:pPr>
            <a:endParaRPr lang="en-US" sz="1000" b="0" dirty="0"/>
          </a:p>
          <a:p>
            <a:pPr marL="0" indent="0">
              <a:buFont typeface="Arial" panose="020B0604020202020204" pitchFamily="34" charset="0"/>
              <a:buNone/>
            </a:pPr>
            <a:r>
              <a:rPr lang="en-US" sz="1000" b="0" dirty="0"/>
              <a:t>El Niño Southern Oscillation</a:t>
            </a:r>
            <a:r>
              <a:rPr lang="en-US" sz="1000" b="0" baseline="0" dirty="0"/>
              <a:t> is a periodic and irregular variation of the </a:t>
            </a:r>
            <a:r>
              <a:rPr lang="en-GB" sz="1000" dirty="0"/>
              <a:t>sea surface temperatures in</a:t>
            </a:r>
            <a:r>
              <a:rPr lang="en-GB" sz="1000" baseline="0" dirty="0"/>
              <a:t> the Pacific. The warm phase (El Niño) develops over a 4 or 5 year period and cau</a:t>
            </a:r>
            <a:r>
              <a:rPr lang="en-GB" sz="1000" dirty="0"/>
              <a:t>ses climate change and especially wetter-than-normal conditions in East Africa.</a:t>
            </a:r>
          </a:p>
          <a:p>
            <a:pPr marL="0" indent="0">
              <a:buFont typeface="Arial" panose="020B0604020202020204" pitchFamily="34" charset="0"/>
              <a:buNone/>
            </a:pPr>
            <a:endParaRPr lang="en-US" sz="1000" b="0" i="0" dirty="0"/>
          </a:p>
        </p:txBody>
      </p:sp>
      <p:sp>
        <p:nvSpPr>
          <p:cNvPr id="4" name="Slide Number Placeholder 3"/>
          <p:cNvSpPr>
            <a:spLocks noGrp="1"/>
          </p:cNvSpPr>
          <p:nvPr>
            <p:ph type="sldNum" sz="quarter" idx="10"/>
          </p:nvPr>
        </p:nvSpPr>
        <p:spPr/>
        <p:txBody>
          <a:bodyPr/>
          <a:lstStyle/>
          <a:p>
            <a:fld id="{769F64FF-14F2-C848-A317-045254880085}" type="slidenum">
              <a:rPr lang="fr-FR" smtClean="0"/>
              <a:t>34</a:t>
            </a:fld>
            <a:endParaRPr lang="fr-FR"/>
          </a:p>
        </p:txBody>
      </p:sp>
    </p:spTree>
    <p:extLst>
      <p:ext uri="{BB962C8B-B14F-4D97-AF65-F5344CB8AC3E}">
        <p14:creationId xmlns:p14="http://schemas.microsoft.com/office/powerpoint/2010/main" val="31049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dirty="0"/>
              <a:t>TUTOR: Let participants </a:t>
            </a:r>
            <a:r>
              <a:rPr lang="fr-FR" sz="1200" dirty="0" err="1"/>
              <a:t>think</a:t>
            </a:r>
            <a:endParaRPr lang="fr-FR" sz="1200" dirty="0"/>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Cross-referencing environmental, animal health and human health data allows for a better risk assessment </a:t>
            </a: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Identification of early warning signs of an outbreak. </a:t>
            </a: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Collaborative research around these signs can thus lead to </a:t>
            </a:r>
          </a:p>
          <a:p>
            <a:pPr marL="457200"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better preparedness concerning diseases at the HAI, </a:t>
            </a:r>
          </a:p>
          <a:p>
            <a:pPr marL="457200"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better control of outbreaks </a:t>
            </a:r>
          </a:p>
          <a:p>
            <a:pPr marL="457200"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ultimately better protection of both human and animal populations.</a:t>
            </a:r>
            <a:endParaRPr lang="fr-FR" sz="1200" kern="1200" dirty="0">
              <a:solidFill>
                <a:schemeClr val="tx1"/>
              </a:solidFill>
              <a:effectLst/>
              <a:latin typeface="+mn-lt"/>
              <a:ea typeface="+mn-ea"/>
              <a:cs typeface="+mn-cs"/>
            </a:endParaRPr>
          </a:p>
          <a:p>
            <a:pPr marL="0" indent="0">
              <a:buFont typeface="Arial" panose="020B0604020202020204" pitchFamily="34" charset="0"/>
              <a:buNone/>
            </a:pPr>
            <a:endParaRPr lang="en-US" sz="1000" b="0" dirty="0"/>
          </a:p>
          <a:p>
            <a:pPr algn="l"/>
            <a:endParaRPr lang="en-US" sz="1000" b="0" i="0" dirty="0"/>
          </a:p>
        </p:txBody>
      </p:sp>
      <p:sp>
        <p:nvSpPr>
          <p:cNvPr id="4" name="Slide Number Placeholder 3"/>
          <p:cNvSpPr>
            <a:spLocks noGrp="1"/>
          </p:cNvSpPr>
          <p:nvPr>
            <p:ph type="sldNum" sz="quarter" idx="10"/>
          </p:nvPr>
        </p:nvSpPr>
        <p:spPr/>
        <p:txBody>
          <a:bodyPr/>
          <a:lstStyle/>
          <a:p>
            <a:fld id="{769F64FF-14F2-C848-A317-045254880085}" type="slidenum">
              <a:rPr lang="fr-FR" smtClean="0"/>
              <a:t>35</a:t>
            </a:fld>
            <a:endParaRPr lang="fr-FR"/>
          </a:p>
        </p:txBody>
      </p:sp>
    </p:spTree>
    <p:extLst>
      <p:ext uri="{BB962C8B-B14F-4D97-AF65-F5344CB8AC3E}">
        <p14:creationId xmlns:p14="http://schemas.microsoft.com/office/powerpoint/2010/main" val="31049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Aft>
                <a:spcPts val="0"/>
              </a:spcAft>
            </a:pPr>
            <a:r>
              <a:rPr lang="en-US"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In 2003, Vietnam was hit by the GAAP H5N1. Though many other South East Asian countries also suffered from the impact of the disease, Vietnam was one of the hardest hit, with tens of millions of poultry killed by the virus or culled to prevent its spread, and 42 of the 93 infected people dying. </a:t>
            </a:r>
            <a:endParaRPr lang="fr-FR" sz="1000" i="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769F64FF-14F2-C848-A317-045254880085}" type="slidenum">
              <a:rPr lang="fr-FR" smtClean="0"/>
              <a:t>36</a:t>
            </a:fld>
            <a:endParaRPr lang="fr-FR"/>
          </a:p>
        </p:txBody>
      </p:sp>
    </p:spTree>
    <p:extLst>
      <p:ext uri="{BB962C8B-B14F-4D97-AF65-F5344CB8AC3E}">
        <p14:creationId xmlns:p14="http://schemas.microsoft.com/office/powerpoint/2010/main" val="17630754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Aft>
                <a:spcPts val="0"/>
              </a:spcAft>
            </a:pPr>
            <a:r>
              <a:rPr lang="en-US"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In an attempt to control the infection, a</a:t>
            </a:r>
            <a:r>
              <a:rPr lang="en-US" sz="1000" i="0" baseline="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multi</a:t>
            </a:r>
            <a:r>
              <a:rPr lang="en-US"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sectoral committee was set up, made up of members from the health, agriculture and environment ministries, working on early warning and rapid response in case of new outbreaks.</a:t>
            </a:r>
            <a:endParaRPr lang="fr-FR" sz="1000" i="0" dirty="0">
              <a:latin typeface="Calibri Light" panose="020F0302020204030204" pitchFamily="34" charset="0"/>
              <a:ea typeface="SimSun" panose="02010600030101010101" pitchFamily="2" charset="-122"/>
              <a:cs typeface="Times New Roman" panose="02020603050405020304" pitchFamily="18" charset="0"/>
            </a:endParaRPr>
          </a:p>
          <a:p>
            <a:pPr algn="l">
              <a:spcAft>
                <a:spcPts val="0"/>
              </a:spcAft>
            </a:pPr>
            <a:r>
              <a:rPr lang="en-US"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a:t>
            </a:r>
            <a:endParaRPr lang="fr-FR" sz="1000" i="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769F64FF-14F2-C848-A317-045254880085}" type="slidenum">
              <a:rPr lang="fr-FR" smtClean="0"/>
              <a:t>37</a:t>
            </a:fld>
            <a:endParaRPr lang="fr-FR"/>
          </a:p>
        </p:txBody>
      </p:sp>
    </p:spTree>
    <p:extLst>
      <p:ext uri="{BB962C8B-B14F-4D97-AF65-F5344CB8AC3E}">
        <p14:creationId xmlns:p14="http://schemas.microsoft.com/office/powerpoint/2010/main" val="17630754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Aft>
                <a:spcPts val="0"/>
              </a:spcAft>
            </a:pPr>
            <a:r>
              <a:rPr lang="en-US"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In 2014, a new outbreak occurred in poultry in three towns. Thanks to the </a:t>
            </a:r>
            <a:r>
              <a:rPr lang="en-US" sz="1000" i="0" dirty="0" err="1">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abordagem</a:t>
            </a:r>
            <a:r>
              <a:rPr lang="en-US"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"Uma </a:t>
            </a:r>
            <a:r>
              <a:rPr lang="en-US" sz="1000" i="0" dirty="0" err="1">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Só</a:t>
            </a:r>
            <a:r>
              <a:rPr lang="en-US"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a:t>
            </a:r>
            <a:r>
              <a:rPr lang="en-US" sz="1000" i="0" dirty="0" err="1">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Saúde</a:t>
            </a:r>
            <a:r>
              <a:rPr lang="en-US" sz="1000" i="0" dirty="0">
                <a:solidFill>
                  <a:srgbClr val="5B9BD5"/>
                </a:solidFill>
                <a:effectLst>
                  <a:outerShdw blurRad="38100" dist="25400" dir="5400000" algn="ctr">
                    <a:srgbClr val="6E747A">
                      <a:alpha val="43000"/>
                    </a:srgbClr>
                  </a:outerShdw>
                </a:effectLst>
                <a:latin typeface="Calibri Light" panose="020F0302020204030204" pitchFamily="34" charset="0"/>
                <a:ea typeface="Times New Roman" panose="02020603050405020304" pitchFamily="18" charset="0"/>
                <a:cs typeface="Times New Roman" panose="02020603050405020304" pitchFamily="18" charset="0"/>
              </a:rPr>
              <a:t>" collaboration in place, a coordinated response took place immediately, resulting in control of the outbreak in little more than a month, with less than 30,000 birds killed, public engagement in early warning of sick birds and vaccination campaigns – and no human infected.</a:t>
            </a:r>
            <a:endParaRPr lang="fr-FR" sz="1000" i="0" dirty="0">
              <a:latin typeface="Calibri Light" panose="020F0302020204030204" pitchFamily="34" charset="0"/>
              <a:ea typeface="SimSun" panose="02010600030101010101" pitchFamily="2" charset="-122"/>
              <a:cs typeface="Times New Roman" panose="02020603050405020304" pitchFamily="18" charset="0"/>
            </a:endParaRPr>
          </a:p>
          <a:p>
            <a:pPr algn="l"/>
            <a:endParaRPr lang="en-US" sz="1000" i="0" dirty="0"/>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t>38</a:t>
            </a:fld>
            <a:endParaRPr lang="fr-FR"/>
          </a:p>
        </p:txBody>
      </p:sp>
    </p:spTree>
    <p:extLst>
      <p:ext uri="{BB962C8B-B14F-4D97-AF65-F5344CB8AC3E}">
        <p14:creationId xmlns:p14="http://schemas.microsoft.com/office/powerpoint/2010/main" val="20939313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000" noProof="0" dirty="0"/>
              <a:t>TUTOR: Let participants think</a:t>
            </a:r>
          </a:p>
          <a:p>
            <a:pPr marL="0" indent="0">
              <a:buFont typeface="Arial" panose="020B0604020202020204" pitchFamily="34" charset="0"/>
              <a:buNone/>
            </a:pPr>
            <a:endParaRPr lang="en-US" sz="1000" noProof="0" dirty="0"/>
          </a:p>
          <a:p>
            <a:pPr marL="285750" indent="-285750">
              <a:buFont typeface="Arial" panose="020B0604020202020204" pitchFamily="34" charset="0"/>
              <a:buChar char="•"/>
            </a:pPr>
            <a:r>
              <a:rPr lang="en-US" sz="1000" noProof="0" dirty="0"/>
              <a:t>Improved efficiency of response</a:t>
            </a:r>
          </a:p>
          <a:p>
            <a:pPr marL="742950" lvl="1" indent="-285750">
              <a:buFont typeface="Arial" panose="020B0604020202020204" pitchFamily="34" charset="0"/>
              <a:buChar char="•"/>
            </a:pPr>
            <a:r>
              <a:rPr lang="en-US" sz="1000" noProof="0" dirty="0"/>
              <a:t>Wider outlook</a:t>
            </a:r>
            <a:r>
              <a:rPr lang="en-US" sz="1000" baseline="0" noProof="0" dirty="0"/>
              <a:t> and understanding of the situation</a:t>
            </a:r>
            <a:endParaRPr lang="en-US" sz="1000" noProof="0" dirty="0"/>
          </a:p>
          <a:p>
            <a:pPr marL="742950" lvl="1" indent="-285750">
              <a:buFont typeface="Arial" panose="020B0604020202020204" pitchFamily="34" charset="0"/>
              <a:buChar char="•"/>
            </a:pPr>
            <a:r>
              <a:rPr lang="en-US" sz="1000" noProof="0" dirty="0"/>
              <a:t>Each sector</a:t>
            </a:r>
            <a:r>
              <a:rPr lang="en-US" sz="1000" baseline="0" noProof="0" dirty="0"/>
              <a:t> brings a piece of the puzzle of the overall solution</a:t>
            </a:r>
          </a:p>
          <a:p>
            <a:pPr marL="742950" lvl="1" indent="-285750">
              <a:buFont typeface="Arial" panose="020B0604020202020204" pitchFamily="34" charset="0"/>
              <a:buChar char="•"/>
            </a:pPr>
            <a:r>
              <a:rPr lang="en-US" sz="1000" baseline="0" noProof="0" dirty="0"/>
              <a:t>Tackle all the different aspects of the situation </a:t>
            </a:r>
          </a:p>
          <a:p>
            <a:pPr marL="742950" lvl="1" indent="-285750">
              <a:buFont typeface="Arial" panose="020B0604020202020204" pitchFamily="34" charset="0"/>
              <a:buChar char="•"/>
            </a:pPr>
            <a:r>
              <a:rPr lang="en-US" sz="1000" baseline="0" noProof="0" dirty="0"/>
              <a:t>No duplication of work</a:t>
            </a:r>
          </a:p>
          <a:p>
            <a:pPr marL="285750" lvl="0" indent="-285750">
              <a:buFont typeface="Arial" panose="020B0604020202020204" pitchFamily="34" charset="0"/>
              <a:buChar char="•"/>
            </a:pPr>
            <a:endParaRPr lang="en-US" sz="1000" baseline="0" noProof="0" dirty="0"/>
          </a:p>
          <a:p>
            <a:pPr marL="285750" lvl="0" indent="-285750">
              <a:buFont typeface="Arial" panose="020B0604020202020204" pitchFamily="34" charset="0"/>
              <a:buChar char="•"/>
            </a:pPr>
            <a:r>
              <a:rPr lang="en-US" sz="1000" baseline="0" noProof="0" dirty="0"/>
              <a:t>More rapid response because different actors</a:t>
            </a:r>
          </a:p>
          <a:p>
            <a:pPr marL="742950" lvl="1" indent="-285750">
              <a:buFont typeface="Arial" panose="020B0604020202020204" pitchFamily="34" charset="0"/>
              <a:buChar char="•"/>
            </a:pPr>
            <a:r>
              <a:rPr lang="en-US" sz="1000" baseline="0" noProof="0" dirty="0"/>
              <a:t>Know each other</a:t>
            </a:r>
          </a:p>
          <a:p>
            <a:pPr marL="742950" lvl="1" indent="-285750">
              <a:buFont typeface="Arial" panose="020B0604020202020204" pitchFamily="34" charset="0"/>
              <a:buChar char="•"/>
            </a:pPr>
            <a:r>
              <a:rPr lang="en-US" sz="1000" baseline="0" noProof="0" dirty="0"/>
              <a:t>Share a common vision</a:t>
            </a:r>
          </a:p>
          <a:p>
            <a:pPr marL="742950" lvl="1" indent="-285750">
              <a:buFont typeface="Arial" panose="020B0604020202020204" pitchFamily="34" charset="0"/>
              <a:buChar char="•"/>
            </a:pPr>
            <a:r>
              <a:rPr lang="en-US" sz="1000" baseline="0" noProof="0" dirty="0"/>
              <a:t>Have divided the work beforehand</a:t>
            </a:r>
            <a:endParaRPr lang="en-US" sz="1000" noProof="0" dirty="0"/>
          </a:p>
          <a:p>
            <a:endParaRPr lang="en-US" sz="1000" noProof="0" dirty="0"/>
          </a:p>
          <a:p>
            <a:pPr marL="285750" indent="-285750">
              <a:buFont typeface="Arial" panose="020B0604020202020204" pitchFamily="34" charset="0"/>
              <a:buChar char="•"/>
            </a:pPr>
            <a:r>
              <a:rPr lang="en-US" sz="1000" noProof="0" dirty="0"/>
              <a:t>Coordinated approach gives credibility and builds public engagement</a:t>
            </a:r>
          </a:p>
          <a:p>
            <a:pPr algn="l"/>
            <a:endParaRPr lang="en-US" sz="1000" i="0" noProof="0" dirty="0"/>
          </a:p>
        </p:txBody>
      </p:sp>
      <p:sp>
        <p:nvSpPr>
          <p:cNvPr id="4" name="Slide Number Placeholder 3"/>
          <p:cNvSpPr>
            <a:spLocks noGrp="1"/>
          </p:cNvSpPr>
          <p:nvPr>
            <p:ph type="sldNum" sz="quarter" idx="10"/>
          </p:nvPr>
        </p:nvSpPr>
        <p:spPr/>
        <p:txBody>
          <a:bodyPr/>
          <a:lstStyle/>
          <a:p>
            <a:fld id="{769F64FF-14F2-C848-A317-045254880085}" type="slidenum">
              <a:rPr lang="fr-FR" smtClean="0"/>
              <a:t>39</a:t>
            </a:fld>
            <a:endParaRPr lang="fr-FR"/>
          </a:p>
        </p:txBody>
      </p:sp>
    </p:spTree>
    <p:extLst>
      <p:ext uri="{BB962C8B-B14F-4D97-AF65-F5344CB8AC3E}">
        <p14:creationId xmlns:p14="http://schemas.microsoft.com/office/powerpoint/2010/main" val="2093931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24">
              <a:defRPr/>
            </a:pPr>
            <a:r>
              <a:rPr lang="en-GB" baseline="0" dirty="0"/>
              <a:t>Tutor: Ask the group for ideas and discuss</a:t>
            </a:r>
          </a:p>
          <a:p>
            <a:pPr defTabSz="914324">
              <a:defRPr/>
            </a:pPr>
            <a:endParaRPr lang="en-GB" baseline="0" dirty="0"/>
          </a:p>
          <a:p>
            <a:pPr defTabSz="914324">
              <a:defRPr/>
            </a:pPr>
            <a:r>
              <a:rPr lang="en-GB" baseline="0" dirty="0"/>
              <a:t>Sources</a:t>
            </a:r>
            <a:r>
              <a:rPr lang="pt-PT" baseline="0" noProof="0" dirty="0"/>
              <a:t>: </a:t>
            </a:r>
          </a:p>
          <a:p>
            <a:pPr marL="171450" indent="-171450">
              <a:buFont typeface="Arial" panose="020B0604020202020204" pitchFamily="34" charset="0"/>
              <a:buChar char="•"/>
            </a:pPr>
            <a:r>
              <a:rPr lang="en-US" i="1" dirty="0"/>
              <a:t>World Health Organization.</a:t>
            </a:r>
            <a:r>
              <a:rPr lang="en-US" i="1" baseline="0" dirty="0"/>
              <a:t> </a:t>
            </a:r>
            <a:r>
              <a:rPr lang="en-US" sz="1200" b="0" i="0" u="none" strike="noStrike" kern="1200" baseline="0" dirty="0">
                <a:solidFill>
                  <a:schemeClr val="tx1"/>
                </a:solidFill>
                <a:latin typeface="+mn-lt"/>
                <a:ea typeface="+mn-ea"/>
                <a:cs typeface="+mn-cs"/>
              </a:rPr>
              <a:t>2008. Zoonotic diseases : a guide to establishing collaboration between animal and human health sectors at the country level. </a:t>
            </a:r>
          </a:p>
          <a:p>
            <a:pPr marL="171450" indent="-171450">
              <a:buFont typeface="Arial" panose="020B0604020202020204" pitchFamily="34" charset="0"/>
              <a:buChar char="•"/>
            </a:pPr>
            <a:r>
              <a:rPr lang="en-US" dirty="0">
                <a:effectLst/>
              </a:rPr>
              <a:t>The World Health Organization (WHO), World </a:t>
            </a:r>
            <a:r>
              <a:rPr lang="en-US" dirty="0" err="1">
                <a:effectLst/>
              </a:rPr>
              <a:t>Organisation</a:t>
            </a:r>
            <a:r>
              <a:rPr lang="en-US" dirty="0">
                <a:effectLst/>
              </a:rPr>
              <a:t> for Animal Health (OIE), Food and Agriculture Organization of the United Nations (FAO). </a:t>
            </a:r>
            <a:r>
              <a:rPr lang="en-US" sz="1200" b="0" i="0" u="none" strike="noStrike" kern="1200" baseline="0" dirty="0">
                <a:solidFill>
                  <a:schemeClr val="tx1"/>
                </a:solidFill>
                <a:latin typeface="+mn-lt"/>
                <a:ea typeface="+mn-ea"/>
                <a:cs typeface="+mn-cs"/>
              </a:rPr>
              <a:t>Tripartite </a:t>
            </a:r>
            <a:r>
              <a:rPr lang="en-US" sz="1200" b="0" i="0" u="none" strike="noStrike" kern="1200" baseline="0" dirty="0" err="1">
                <a:solidFill>
                  <a:schemeClr val="tx1"/>
                </a:solidFill>
                <a:latin typeface="+mn-lt"/>
                <a:ea typeface="+mn-ea"/>
                <a:cs typeface="+mn-cs"/>
              </a:rPr>
              <a:t>Zoonoses</a:t>
            </a:r>
            <a:r>
              <a:rPr lang="en-US" sz="1200" b="0" i="0" u="none" strike="noStrike" kern="1200" baseline="0" dirty="0">
                <a:solidFill>
                  <a:schemeClr val="tx1"/>
                </a:solidFill>
                <a:latin typeface="+mn-lt"/>
                <a:ea typeface="+mn-ea"/>
                <a:cs typeface="+mn-cs"/>
              </a:rPr>
              <a:t> Guide Expert Workshop. 26-28 February 2018</a:t>
            </a:r>
          </a:p>
          <a:p>
            <a:endParaRPr lang="en-GB" baseline="0" dirty="0"/>
          </a:p>
        </p:txBody>
      </p:sp>
      <p:sp>
        <p:nvSpPr>
          <p:cNvPr id="4" name="Slide Number Placeholder 3"/>
          <p:cNvSpPr>
            <a:spLocks noGrp="1"/>
          </p:cNvSpPr>
          <p:nvPr>
            <p:ph type="sldNum" sz="quarter" idx="10"/>
          </p:nvPr>
        </p:nvSpPr>
        <p:spPr/>
        <p:txBody>
          <a:bodyPr/>
          <a:lstStyle/>
          <a:p>
            <a:fld id="{769F64FF-14F2-C848-A317-045254880085}" type="slidenum">
              <a:rPr lang="fr-FR" smtClean="0">
                <a:solidFill>
                  <a:prstClr val="black"/>
                </a:solidFill>
              </a:rPr>
              <a:pPr/>
              <a:t>4</a:t>
            </a:fld>
            <a:endParaRPr lang="fr-FR">
              <a:solidFill>
                <a:prstClr val="black"/>
              </a:solidFill>
            </a:endParaRPr>
          </a:p>
        </p:txBody>
      </p:sp>
    </p:spTree>
    <p:extLst>
      <p:ext uri="{BB962C8B-B14F-4D97-AF65-F5344CB8AC3E}">
        <p14:creationId xmlns:p14="http://schemas.microsoft.com/office/powerpoint/2010/main" val="12552511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dirty="0">
                <a:solidFill>
                  <a:schemeClr val="tx1"/>
                </a:solidFill>
                <a:effectLst>
                  <a:outerShdw blurRad="38100" dist="25400" dir="5400000" algn="ctr">
                    <a:srgbClr val="6E747A">
                      <a:alpha val="43000"/>
                    </a:srgbClr>
                  </a:outerShdw>
                </a:effectLst>
                <a:latin typeface="+mn-lt"/>
                <a:ea typeface="+mn-ea"/>
                <a:cs typeface="+mn-cs"/>
              </a:rPr>
              <a:t>Vaccination coverage in children has proven to be one of the most cost-effective public health activities</a:t>
            </a:r>
          </a:p>
          <a:p>
            <a:r>
              <a:rPr lang="en-US" sz="1200" i="0" kern="1200" dirty="0">
                <a:solidFill>
                  <a:schemeClr val="tx1"/>
                </a:solidFill>
                <a:effectLst>
                  <a:outerShdw blurRad="38100" dist="25400" dir="5400000" algn="ctr">
                    <a:srgbClr val="6E747A">
                      <a:alpha val="43000"/>
                    </a:srgbClr>
                  </a:outerShdw>
                </a:effectLst>
                <a:latin typeface="+mn-lt"/>
                <a:ea typeface="+mn-ea"/>
                <a:cs typeface="+mn-cs"/>
              </a:rPr>
              <a:t>Its proves however difficult to be implemented in pastoralist and nomadic communities that are hard to reach by health services. </a:t>
            </a:r>
          </a:p>
          <a:p>
            <a:endParaRPr lang="en-US" sz="1200" i="0" kern="1200" dirty="0">
              <a:solidFill>
                <a:schemeClr val="tx1"/>
              </a:solidFill>
              <a:effectLst>
                <a:outerShdw blurRad="38100" dist="25400" dir="5400000" algn="ctr">
                  <a:srgbClr val="6E747A">
                    <a:alpha val="43000"/>
                  </a:srgbClr>
                </a:outerShdw>
              </a:effectLst>
              <a:latin typeface="+mn-lt"/>
              <a:ea typeface="+mn-ea"/>
              <a:cs typeface="+mn-cs"/>
            </a:endParaRPr>
          </a:p>
          <a:p>
            <a:r>
              <a:rPr lang="en-US" sz="1200" i="0" kern="1200" dirty="0">
                <a:solidFill>
                  <a:schemeClr val="tx1"/>
                </a:solidFill>
                <a:effectLst>
                  <a:outerShdw blurRad="38100" dist="25400" dir="5400000" algn="ctr">
                    <a:srgbClr val="6E747A">
                      <a:alpha val="43000"/>
                    </a:srgbClr>
                  </a:outerShdw>
                </a:effectLst>
                <a:latin typeface="+mn-lt"/>
                <a:ea typeface="+mn-ea"/>
                <a:cs typeface="+mn-cs"/>
              </a:rPr>
              <a:t>This was the case in Chad, where polio vaccination in 2000 covered only 50% of children and the need for a better strategy evident.</a:t>
            </a:r>
            <a:endParaRPr lang="en-GB" sz="1200" i="0" kern="1200" dirty="0">
              <a:solidFill>
                <a:schemeClr val="tx1"/>
              </a:solidFill>
              <a:effectLst/>
              <a:latin typeface="+mn-lt"/>
              <a:ea typeface="+mn-ea"/>
              <a:cs typeface="+mn-cs"/>
            </a:endParaRPr>
          </a:p>
          <a:p>
            <a:pPr algn="l"/>
            <a:endParaRPr lang="en-US" sz="1000" i="0" dirty="0"/>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t>40</a:t>
            </a:fld>
            <a:endParaRPr lang="fr-FR"/>
          </a:p>
        </p:txBody>
      </p:sp>
    </p:spTree>
    <p:extLst>
      <p:ext uri="{BB962C8B-B14F-4D97-AF65-F5344CB8AC3E}">
        <p14:creationId xmlns:p14="http://schemas.microsoft.com/office/powerpoint/2010/main" val="35791532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Mapping emerging diseases hotpots and poverty shows incredible similarity.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Zoonoses appear most in rural areas of developing countries where poverty is high, animals and humans live in close contact – sometimes under the same roof – and access to health structures is low.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This geographical, social and economic background defines “hotspots” where conditions for zoonotic outbreaks are ideal. Because of their correlation with low access to both veterinary and health services, there is a great risk of delay in notification or misdiagnosis of an event that could trigger an outbreak. </a:t>
            </a:r>
            <a:endParaRPr lang="en-GB" sz="1200" i="1"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000" i="1" kern="1200" dirty="0">
              <a:solidFill>
                <a:schemeClr val="tx1"/>
              </a:solidFill>
              <a:effectLst>
                <a:outerShdw blurRad="38100" dist="25400" dir="5400000" algn="ctr">
                  <a:srgbClr val="6E747A">
                    <a:alpha val="43000"/>
                  </a:srgbClr>
                </a:outerShdw>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000" i="0" kern="1200" dirty="0">
                <a:solidFill>
                  <a:schemeClr val="tx1"/>
                </a:solidFill>
                <a:effectLst>
                  <a:outerShdw blurRad="38100" dist="25400" dir="5400000" algn="ctr">
                    <a:srgbClr val="6E747A">
                      <a:alpha val="43000"/>
                    </a:srgbClr>
                  </a:outerShdw>
                </a:effectLst>
                <a:latin typeface="+mn-lt"/>
                <a:ea typeface="+mn-ea"/>
                <a:cs typeface="+mn-cs"/>
              </a:rPr>
              <a:t>Because 70% of the rural poor base their livelihood on livestock, the Chadian Ministries of Health and Livestock Production (</a:t>
            </a:r>
            <a:r>
              <a:rPr lang="en-US" sz="1000" i="0" kern="1200" dirty="0" err="1">
                <a:solidFill>
                  <a:schemeClr val="tx1"/>
                </a:solidFill>
                <a:effectLst>
                  <a:outerShdw blurRad="38100" dist="25400" dir="5400000" algn="ctr">
                    <a:srgbClr val="6E747A">
                      <a:alpha val="43000"/>
                    </a:srgbClr>
                  </a:outerShdw>
                </a:effectLst>
                <a:latin typeface="+mn-lt"/>
                <a:ea typeface="+mn-ea"/>
                <a:cs typeface="+mn-cs"/>
              </a:rPr>
              <a:t>incluindo</a:t>
            </a:r>
            <a:r>
              <a:rPr lang="en-US" sz="1000" i="0" kern="1200" dirty="0">
                <a:solidFill>
                  <a:schemeClr val="tx1"/>
                </a:solidFill>
                <a:effectLst>
                  <a:outerShdw blurRad="38100" dist="25400" dir="5400000" algn="ctr">
                    <a:srgbClr val="6E747A">
                      <a:alpha val="43000"/>
                    </a:srgbClr>
                  </a:outerShdw>
                </a:effectLst>
                <a:latin typeface="+mn-lt"/>
                <a:ea typeface="+mn-ea"/>
                <a:cs typeface="+mn-cs"/>
              </a:rPr>
              <a:t> veterinary services) thought of using it as added-value and tested joint human and livestock vaccination campaigns to increase outreach to nomadic children. </a:t>
            </a:r>
            <a:endParaRPr lang="en-GB" sz="1000" i="0" kern="1200" dirty="0">
              <a:solidFill>
                <a:schemeClr val="tx1"/>
              </a:solidFill>
              <a:effectLst/>
              <a:latin typeface="+mn-lt"/>
              <a:ea typeface="+mn-ea"/>
              <a:cs typeface="+mn-cs"/>
            </a:endParaRPr>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t>41</a:t>
            </a:fld>
            <a:endParaRPr lang="fr-FR"/>
          </a:p>
        </p:txBody>
      </p:sp>
    </p:spTree>
    <p:extLst>
      <p:ext uri="{BB962C8B-B14F-4D97-AF65-F5344CB8AC3E}">
        <p14:creationId xmlns:p14="http://schemas.microsoft.com/office/powerpoint/2010/main" val="16642048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000" i="0" dirty="0"/>
          </a:p>
          <a:p>
            <a:pPr algn="l"/>
            <a:endParaRPr lang="en-US" sz="1000" i="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000" i="1" dirty="0"/>
              <a:t>http://www.polioeradication.org/Mediaroom/Newsstories/Newsstories2013/tabid/488/iid/271/Default.aspx#sthash.ecXfLjGW.dpuf</a:t>
            </a:r>
            <a:endParaRPr lang="en-GB" sz="1000" i="1" dirty="0"/>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t>42</a:t>
            </a:fld>
            <a:endParaRPr lang="fr-FR"/>
          </a:p>
        </p:txBody>
      </p:sp>
    </p:spTree>
    <p:extLst>
      <p:ext uri="{BB962C8B-B14F-4D97-AF65-F5344CB8AC3E}">
        <p14:creationId xmlns:p14="http://schemas.microsoft.com/office/powerpoint/2010/main" val="35791532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dirty="0">
                <a:solidFill>
                  <a:schemeClr val="tx1"/>
                </a:solidFill>
                <a:effectLst>
                  <a:outerShdw blurRad="38100" dist="25400" dir="5400000" algn="ctr">
                    <a:srgbClr val="6E747A">
                      <a:alpha val="43000"/>
                    </a:srgbClr>
                  </a:outerShdw>
                </a:effectLst>
                <a:latin typeface="+mn-lt"/>
                <a:ea typeface="+mn-ea"/>
                <a:cs typeface="+mn-cs"/>
              </a:rPr>
              <a:t>As a result, participation in the campaign increased, as 130 children and women were vaccinated per day in comparison to 100 only when livestock vaccination was not present; and for the first time, about 10% of nomadic children were fully immunized annually.</a:t>
            </a:r>
            <a:endParaRPr lang="en-GB" sz="1200" i="0" kern="1200" dirty="0">
              <a:solidFill>
                <a:schemeClr val="tx1"/>
              </a:solidFill>
              <a:effectLst/>
              <a:latin typeface="+mn-lt"/>
              <a:ea typeface="+mn-ea"/>
              <a:cs typeface="+mn-cs"/>
            </a:endParaRPr>
          </a:p>
          <a:p>
            <a:pPr algn="l"/>
            <a:endParaRPr lang="en-US" sz="1000" i="0" dirty="0"/>
          </a:p>
          <a:p>
            <a:pPr algn="l"/>
            <a:endParaRPr lang="en-US" sz="1000" i="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000" i="1" dirty="0"/>
              <a:t>http://www.polioeradication.org/Mediaroom/Newsstories/Newsstories2013/tabid/488/iid/271/Default.aspx#sthash.ecXfLjGW.dpuf</a:t>
            </a:r>
            <a:endParaRPr lang="en-GB" sz="1000" i="1" dirty="0"/>
          </a:p>
          <a:p>
            <a:pPr algn="l"/>
            <a:endParaRPr lang="en-US" sz="1000" i="0" dirty="0"/>
          </a:p>
        </p:txBody>
      </p:sp>
      <p:sp>
        <p:nvSpPr>
          <p:cNvPr id="4" name="Slide Number Placeholder 3"/>
          <p:cNvSpPr>
            <a:spLocks noGrp="1"/>
          </p:cNvSpPr>
          <p:nvPr>
            <p:ph type="sldNum" sz="quarter" idx="10"/>
          </p:nvPr>
        </p:nvSpPr>
        <p:spPr/>
        <p:txBody>
          <a:bodyPr/>
          <a:lstStyle/>
          <a:p>
            <a:fld id="{769F64FF-14F2-C848-A317-045254880085}" type="slidenum">
              <a:rPr lang="fr-FR" smtClean="0"/>
              <a:t>43</a:t>
            </a:fld>
            <a:endParaRPr lang="fr-FR"/>
          </a:p>
        </p:txBody>
      </p:sp>
    </p:spTree>
    <p:extLst>
      <p:ext uri="{BB962C8B-B14F-4D97-AF65-F5344CB8AC3E}">
        <p14:creationId xmlns:p14="http://schemas.microsoft.com/office/powerpoint/2010/main" val="35791532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000" i="0" dirty="0"/>
              <a:t>Livestock</a:t>
            </a:r>
            <a:r>
              <a:rPr lang="en-US" sz="1000" i="0" baseline="0" dirty="0"/>
              <a:t> and veterinary services can bridge gap between health services and isolated rural populations</a:t>
            </a:r>
          </a:p>
          <a:p>
            <a:pPr algn="l"/>
            <a:r>
              <a:rPr lang="en-US" sz="1000" i="0" baseline="0" dirty="0"/>
              <a:t>	better outreach for health campaigns</a:t>
            </a:r>
          </a:p>
          <a:p>
            <a:pPr algn="l"/>
            <a:r>
              <a:rPr lang="en-US" sz="1000" i="0" baseline="0" dirty="0"/>
              <a:t>	awareness raising of zoonoses</a:t>
            </a:r>
          </a:p>
          <a:p>
            <a:pPr algn="l"/>
            <a:r>
              <a:rPr lang="en-US" sz="1000" i="0" baseline="0" dirty="0"/>
              <a:t>	quicker detection and response to epidemics</a:t>
            </a:r>
          </a:p>
          <a:p>
            <a:pPr algn="l"/>
            <a:endParaRPr lang="en-US" sz="1000" i="0" baseline="0" dirty="0"/>
          </a:p>
          <a:p>
            <a:pPr algn="l"/>
            <a:r>
              <a:rPr lang="en-US" sz="1000" i="0" baseline="0" dirty="0"/>
              <a:t>Needs co-planning for logistics but cost effective in the end</a:t>
            </a:r>
          </a:p>
          <a:p>
            <a:pPr algn="l"/>
            <a:endParaRPr lang="en-US" sz="1000" i="0" baseline="0" dirty="0"/>
          </a:p>
          <a:p>
            <a:pPr algn="l"/>
            <a:r>
              <a:rPr lang="en-US" sz="1000" i="0" baseline="0" dirty="0"/>
              <a:t>Better communication from the field to state levels.</a:t>
            </a:r>
          </a:p>
        </p:txBody>
      </p:sp>
      <p:sp>
        <p:nvSpPr>
          <p:cNvPr id="4" name="Slide Number Placeholder 3"/>
          <p:cNvSpPr>
            <a:spLocks noGrp="1"/>
          </p:cNvSpPr>
          <p:nvPr>
            <p:ph type="sldNum" sz="quarter" idx="10"/>
          </p:nvPr>
        </p:nvSpPr>
        <p:spPr/>
        <p:txBody>
          <a:bodyPr/>
          <a:lstStyle/>
          <a:p>
            <a:fld id="{769F64FF-14F2-C848-A317-045254880085}" type="slidenum">
              <a:rPr lang="fr-FR" smtClean="0"/>
              <a:t>44</a:t>
            </a:fld>
            <a:endParaRPr lang="fr-FR"/>
          </a:p>
        </p:txBody>
      </p:sp>
    </p:spTree>
    <p:extLst>
      <p:ext uri="{BB962C8B-B14F-4D97-AF65-F5344CB8AC3E}">
        <p14:creationId xmlns:p14="http://schemas.microsoft.com/office/powerpoint/2010/main" val="35791532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previous examples</a:t>
            </a:r>
            <a:r>
              <a:rPr lang="en-US" baseline="0" dirty="0"/>
              <a:t> have highlighted several aspects illustrated here schematically.</a:t>
            </a:r>
          </a:p>
          <a:p>
            <a:endParaRPr lang="en-US" baseline="0" dirty="0"/>
          </a:p>
        </p:txBody>
      </p:sp>
      <p:sp>
        <p:nvSpPr>
          <p:cNvPr id="4" name="Slide Number Placeholder 3"/>
          <p:cNvSpPr>
            <a:spLocks noGrp="1"/>
          </p:cNvSpPr>
          <p:nvPr>
            <p:ph type="sldNum" sz="quarter" idx="10"/>
          </p:nvPr>
        </p:nvSpPr>
        <p:spPr/>
        <p:txBody>
          <a:bodyPr/>
          <a:lstStyle/>
          <a:p>
            <a:fld id="{F4105DE5-6A68-439A-98F5-7C0EAF240F07}" type="slidenum">
              <a:rPr lang="en-US" smtClean="0"/>
              <a:t>45</a:t>
            </a:fld>
            <a:endParaRPr lang="en-US"/>
          </a:p>
        </p:txBody>
      </p:sp>
    </p:spTree>
    <p:extLst>
      <p:ext uri="{BB962C8B-B14F-4D97-AF65-F5344CB8AC3E}">
        <p14:creationId xmlns:p14="http://schemas.microsoft.com/office/powerpoint/2010/main" val="7593569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err="1"/>
              <a:t>Tutor</a:t>
            </a:r>
            <a:r>
              <a:rPr lang="fr-FR" dirty="0"/>
              <a:t>: let the participants</a:t>
            </a:r>
            <a:r>
              <a:rPr lang="fr-FR" baseline="0" dirty="0"/>
              <a:t> </a:t>
            </a:r>
            <a:r>
              <a:rPr lang="fr-FR" baseline="0" dirty="0" err="1"/>
              <a:t>offer</a:t>
            </a:r>
            <a:r>
              <a:rPr lang="fr-FR" baseline="0" dirty="0"/>
              <a:t> </a:t>
            </a:r>
            <a:r>
              <a:rPr lang="fr-FR" baseline="0" dirty="0" err="1"/>
              <a:t>ideas</a:t>
            </a:r>
            <a:r>
              <a:rPr lang="fr-FR" baseline="0" dirty="0"/>
              <a:t> </a:t>
            </a:r>
            <a:r>
              <a:rPr lang="fr-FR" baseline="0" dirty="0" err="1"/>
              <a:t>before</a:t>
            </a:r>
            <a:r>
              <a:rPr lang="fr-FR" baseline="0" dirty="0"/>
              <a:t> </a:t>
            </a:r>
            <a:r>
              <a:rPr lang="fr-FR" baseline="0" dirty="0" err="1"/>
              <a:t>showing</a:t>
            </a:r>
            <a:r>
              <a:rPr lang="fr-FR" baseline="0" dirty="0"/>
              <a:t> the </a:t>
            </a:r>
            <a:r>
              <a:rPr lang="fr-FR" baseline="0" dirty="0" err="1"/>
              <a:t>list</a:t>
            </a:r>
            <a:r>
              <a:rPr lang="fr-FR" baseline="0" dirty="0"/>
              <a:t>.</a:t>
            </a:r>
            <a:endParaRPr lang="fr-FR" dirty="0"/>
          </a:p>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46</a:t>
            </a:fld>
            <a:endParaRPr lang="en-US"/>
          </a:p>
        </p:txBody>
      </p:sp>
    </p:spTree>
    <p:extLst>
      <p:ext uri="{BB962C8B-B14F-4D97-AF65-F5344CB8AC3E}">
        <p14:creationId xmlns:p14="http://schemas.microsoft.com/office/powerpoint/2010/main" val="30092879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a:t>
            </a:r>
            <a:r>
              <a:rPr lang="en-US" baseline="0" dirty="0"/>
              <a:t> This or a similar question can be asked for diversion of content. </a:t>
            </a:r>
          </a:p>
          <a:p>
            <a:r>
              <a:rPr lang="en-US" baseline="0" dirty="0"/>
              <a:t>Correct response: A </a:t>
            </a:r>
          </a:p>
          <a:p>
            <a:br>
              <a:rPr lang="en-US" baseline="0" dirty="0"/>
            </a:br>
            <a:r>
              <a:rPr lang="en-US" baseline="0" dirty="0"/>
              <a:t>Note: There are countless examples of environmental effects on animals that later manifested in humans. The classic example is the "canary in the coal mine“: The idea of placing a canary in a mine to detect carbon monoxide. Sentinel surveillance with animals is </a:t>
            </a:r>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47</a:t>
            </a:fld>
            <a:endParaRPr lang="en-US"/>
          </a:p>
        </p:txBody>
      </p:sp>
    </p:spTree>
    <p:extLst>
      <p:ext uri="{BB962C8B-B14F-4D97-AF65-F5344CB8AC3E}">
        <p14:creationId xmlns:p14="http://schemas.microsoft.com/office/powerpoint/2010/main" val="3296199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Tutor:</a:t>
            </a:r>
            <a:r>
              <a:rPr lang="en-US" baseline="0" dirty="0"/>
              <a:t> Open attached movie if projector and sound is available.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Especially RRT </a:t>
            </a:r>
            <a:r>
              <a:rPr lang="en-US" noProof="0" dirty="0"/>
              <a:t>team leaders must understand their responsibility to the team, the mission, and the emergency coordinating unit. Team leaders should have previous response experience, a firm working knowledge of the emergency response infrastructure, and leadership skills in team coordination so that the skillsets of the RRT members are utilized to their fullest.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noProof="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If tutors have projector, the previous interview section can also be shown as video</a:t>
            </a:r>
            <a:r>
              <a:rPr lang="en-US" baseline="0" dirty="0"/>
              <a:t>.</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48</a:t>
            </a:fld>
            <a:endParaRPr lang="en-US"/>
          </a:p>
        </p:txBody>
      </p:sp>
    </p:spTree>
    <p:extLst>
      <p:ext uri="{BB962C8B-B14F-4D97-AF65-F5344CB8AC3E}">
        <p14:creationId xmlns:p14="http://schemas.microsoft.com/office/powerpoint/2010/main" val="387244092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49</a:t>
            </a:fld>
            <a:endParaRPr lang="en-US"/>
          </a:p>
        </p:txBody>
      </p:sp>
    </p:spTree>
    <p:extLst>
      <p:ext uri="{BB962C8B-B14F-4D97-AF65-F5344CB8AC3E}">
        <p14:creationId xmlns:p14="http://schemas.microsoft.com/office/powerpoint/2010/main" val="28428426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24" rtl="0" eaLnBrk="1" fontAlgn="auto" latinLnBrk="0" hangingPunct="1">
              <a:lnSpc>
                <a:spcPct val="100000"/>
              </a:lnSpc>
              <a:spcBef>
                <a:spcPts val="0"/>
              </a:spcBef>
              <a:spcAft>
                <a:spcPts val="0"/>
              </a:spcAft>
              <a:buClrTx/>
              <a:buSzTx/>
              <a:buFontTx/>
              <a:buNone/>
              <a:tabLst/>
              <a:defRPr/>
            </a:pPr>
            <a:r>
              <a:rPr lang="en-GB" baseline="0" dirty="0"/>
              <a:t>Tutor: Ask the group for ideas and discuss</a:t>
            </a:r>
          </a:p>
          <a:p>
            <a:pPr defTabSz="914324">
              <a:defRPr/>
            </a:pPr>
            <a:endParaRPr lang="en-GB" dirty="0"/>
          </a:p>
        </p:txBody>
      </p:sp>
      <p:sp>
        <p:nvSpPr>
          <p:cNvPr id="4" name="Slide Number Placeholder 3"/>
          <p:cNvSpPr>
            <a:spLocks noGrp="1"/>
          </p:cNvSpPr>
          <p:nvPr>
            <p:ph type="sldNum" sz="quarter" idx="10"/>
          </p:nvPr>
        </p:nvSpPr>
        <p:spPr/>
        <p:txBody>
          <a:bodyPr/>
          <a:lstStyle/>
          <a:p>
            <a:fld id="{769F64FF-14F2-C848-A317-045254880085}" type="slidenum">
              <a:rPr lang="fr-FR" smtClean="0">
                <a:solidFill>
                  <a:prstClr val="black"/>
                </a:solidFill>
              </a:rPr>
              <a:pPr/>
              <a:t>5</a:t>
            </a:fld>
            <a:endParaRPr lang="fr-FR">
              <a:solidFill>
                <a:prstClr val="black"/>
              </a:solidFill>
            </a:endParaRPr>
          </a:p>
        </p:txBody>
      </p:sp>
    </p:spTree>
    <p:extLst>
      <p:ext uri="{BB962C8B-B14F-4D97-AF65-F5344CB8AC3E}">
        <p14:creationId xmlns:p14="http://schemas.microsoft.com/office/powerpoint/2010/main" val="125525113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105DE5-6A68-439A-98F5-7C0EAF240F07}" type="slidenum">
              <a:rPr lang="en-US" smtClean="0"/>
              <a:t>50</a:t>
            </a:fld>
            <a:endParaRPr lang="en-US"/>
          </a:p>
        </p:txBody>
      </p:sp>
    </p:spTree>
    <p:extLst>
      <p:ext uri="{BB962C8B-B14F-4D97-AF65-F5344CB8AC3E}">
        <p14:creationId xmlns:p14="http://schemas.microsoft.com/office/powerpoint/2010/main" val="286278101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Note: Establishing collaboration across</a:t>
            </a:r>
            <a:r>
              <a:rPr lang="en-US" baseline="0" dirty="0"/>
              <a:t> sectors often also requires details to be clarified beforehand. E.g. if </a:t>
            </a:r>
            <a:r>
              <a:rPr lang="en-US" noProof="0" dirty="0"/>
              <a:t>experts coming from an others sectors or external organization, who will take care of administrative procedures related</a:t>
            </a:r>
            <a:r>
              <a:rPr lang="en-US" baseline="0" noProof="0" dirty="0"/>
              <a:t> to reporting, </a:t>
            </a:r>
            <a:r>
              <a:rPr lang="en-US" noProof="0" dirty="0"/>
              <a:t>insurances,</a:t>
            </a:r>
            <a:r>
              <a:rPr lang="en-US" baseline="0" noProof="0" dirty="0"/>
              <a:t> </a:t>
            </a:r>
            <a:r>
              <a:rPr lang="en-US" noProof="0" dirty="0"/>
              <a:t>per</a:t>
            </a:r>
            <a:r>
              <a:rPr lang="en-US" baseline="0" noProof="0" dirty="0"/>
              <a:t> diems, etc.</a:t>
            </a:r>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51</a:t>
            </a:fld>
            <a:endParaRPr lang="en-US"/>
          </a:p>
        </p:txBody>
      </p:sp>
    </p:spTree>
    <p:extLst>
      <p:ext uri="{BB962C8B-B14F-4D97-AF65-F5344CB8AC3E}">
        <p14:creationId xmlns:p14="http://schemas.microsoft.com/office/powerpoint/2010/main" val="173577688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105DE5-6A68-439A-98F5-7C0EAF240F07}" type="slidenum">
              <a:rPr lang="en-US" smtClean="0"/>
              <a:t>53</a:t>
            </a:fld>
            <a:endParaRPr lang="en-US"/>
          </a:p>
        </p:txBody>
      </p:sp>
    </p:spTree>
    <p:extLst>
      <p:ext uri="{BB962C8B-B14F-4D97-AF65-F5344CB8AC3E}">
        <p14:creationId xmlns:p14="http://schemas.microsoft.com/office/powerpoint/2010/main" val="37684160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dirty="0" err="1"/>
              <a:t>Tutor</a:t>
            </a:r>
            <a:r>
              <a:rPr lang="fr-FR" dirty="0"/>
              <a:t>: let the participants</a:t>
            </a:r>
            <a:r>
              <a:rPr lang="fr-FR" baseline="0" dirty="0"/>
              <a:t> </a:t>
            </a:r>
            <a:r>
              <a:rPr lang="fr-FR" baseline="0" dirty="0" err="1"/>
              <a:t>offer</a:t>
            </a:r>
            <a:r>
              <a:rPr lang="fr-FR" baseline="0" dirty="0"/>
              <a:t> </a:t>
            </a:r>
            <a:r>
              <a:rPr lang="fr-FR" baseline="0" dirty="0" err="1"/>
              <a:t>ideas</a:t>
            </a:r>
            <a:r>
              <a:rPr lang="fr-FR" baseline="0" dirty="0"/>
              <a:t> </a:t>
            </a:r>
            <a:r>
              <a:rPr lang="fr-FR" baseline="0" dirty="0" err="1"/>
              <a:t>before</a:t>
            </a:r>
            <a:r>
              <a:rPr lang="fr-FR" baseline="0" dirty="0"/>
              <a:t> </a:t>
            </a:r>
            <a:r>
              <a:rPr lang="fr-FR" baseline="0" dirty="0" err="1"/>
              <a:t>showing</a:t>
            </a:r>
            <a:r>
              <a:rPr lang="fr-FR" baseline="0" dirty="0"/>
              <a:t> the </a:t>
            </a:r>
            <a:r>
              <a:rPr lang="fr-FR" baseline="0" dirty="0" err="1"/>
              <a:t>list</a:t>
            </a:r>
            <a:r>
              <a:rPr lang="fr-FR" baseline="0" dirty="0"/>
              <a:t>.</a:t>
            </a:r>
          </a:p>
          <a:p>
            <a:pPr marL="0" marR="0" indent="0" algn="l" defTabSz="457200" rtl="0" eaLnBrk="1" fontAlgn="auto" latinLnBrk="0" hangingPunct="1">
              <a:lnSpc>
                <a:spcPct val="100000"/>
              </a:lnSpc>
              <a:spcBef>
                <a:spcPts val="0"/>
              </a:spcBef>
              <a:spcAft>
                <a:spcPts val="0"/>
              </a:spcAft>
              <a:buClrTx/>
              <a:buSzTx/>
              <a:buFontTx/>
              <a:buNone/>
              <a:tabLst/>
              <a:defRPr/>
            </a:pPr>
            <a:endParaRPr lang="fr-FR"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fr-FR" baseline="0" dirty="0"/>
              <a:t>This </a:t>
            </a:r>
            <a:r>
              <a:rPr lang="fr-FR" baseline="0" dirty="0" err="1"/>
              <a:t>presentation</a:t>
            </a:r>
            <a:r>
              <a:rPr lang="fr-FR" baseline="0" dirty="0"/>
              <a:t> </a:t>
            </a:r>
            <a:r>
              <a:rPr lang="fr-FR" baseline="0" dirty="0" err="1"/>
              <a:t>may</a:t>
            </a:r>
            <a:r>
              <a:rPr lang="fr-FR" baseline="0" dirty="0"/>
              <a:t> </a:t>
            </a:r>
            <a:r>
              <a:rPr lang="fr-FR" baseline="0" dirty="0" err="1"/>
              <a:t>be</a:t>
            </a:r>
            <a:r>
              <a:rPr lang="fr-FR" baseline="0" dirty="0"/>
              <a:t> </a:t>
            </a:r>
            <a:r>
              <a:rPr lang="fr-FR" baseline="0" dirty="0" err="1"/>
              <a:t>complemented</a:t>
            </a:r>
            <a:r>
              <a:rPr lang="fr-FR" baseline="0" dirty="0"/>
              <a:t> </a:t>
            </a:r>
            <a:r>
              <a:rPr lang="fr-FR" baseline="0" dirty="0" err="1"/>
              <a:t>with</a:t>
            </a:r>
            <a:r>
              <a:rPr lang="fr-FR" baseline="0" dirty="0"/>
              <a:t> the </a:t>
            </a:r>
            <a:r>
              <a:rPr lang="fr-FR" baseline="0" dirty="0" err="1"/>
              <a:t>brief</a:t>
            </a:r>
            <a:r>
              <a:rPr lang="fr-FR" baseline="0" dirty="0"/>
              <a:t> simulation </a:t>
            </a:r>
            <a:r>
              <a:rPr lang="fr-FR" baseline="0" dirty="0" err="1"/>
              <a:t>exercise</a:t>
            </a:r>
            <a:r>
              <a:rPr lang="fr-FR" baseline="0" dirty="0"/>
              <a:t> if time </a:t>
            </a:r>
            <a:r>
              <a:rPr lang="fr-FR" baseline="0" dirty="0" err="1"/>
              <a:t>allows</a:t>
            </a:r>
            <a:r>
              <a:rPr lang="fr-FR" baseline="0" dirty="0"/>
              <a:t>.</a:t>
            </a:r>
            <a:endParaRPr lang="fr-FR" dirty="0"/>
          </a:p>
        </p:txBody>
      </p:sp>
      <p:sp>
        <p:nvSpPr>
          <p:cNvPr id="4" name="Slide Number Placeholder 3"/>
          <p:cNvSpPr>
            <a:spLocks noGrp="1"/>
          </p:cNvSpPr>
          <p:nvPr>
            <p:ph type="sldNum" sz="quarter" idx="10"/>
          </p:nvPr>
        </p:nvSpPr>
        <p:spPr/>
        <p:txBody>
          <a:bodyPr/>
          <a:lstStyle/>
          <a:p>
            <a:fld id="{769F64FF-14F2-C848-A317-045254880085}" type="slidenum">
              <a:rPr lang="fr-FR" smtClean="0">
                <a:solidFill>
                  <a:prstClr val="black"/>
                </a:solidFill>
              </a:rPr>
              <a:pPr/>
              <a:t>54</a:t>
            </a:fld>
            <a:endParaRPr lang="fr-FR">
              <a:solidFill>
                <a:prstClr val="black"/>
              </a:solidFill>
            </a:endParaRPr>
          </a:p>
        </p:txBody>
      </p:sp>
    </p:spTree>
    <p:extLst>
      <p:ext uri="{BB962C8B-B14F-4D97-AF65-F5344CB8AC3E}">
        <p14:creationId xmlns:p14="http://schemas.microsoft.com/office/powerpoint/2010/main" val="30635143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55</a:t>
            </a:fld>
            <a:endParaRPr lang="fr-FR"/>
          </a:p>
        </p:txBody>
      </p:sp>
    </p:spTree>
    <p:extLst>
      <p:ext uri="{BB962C8B-B14F-4D97-AF65-F5344CB8AC3E}">
        <p14:creationId xmlns:p14="http://schemas.microsoft.com/office/powerpoint/2010/main" val="423592824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56</a:t>
            </a:fld>
            <a:endParaRPr lang="fr-FR"/>
          </a:p>
        </p:txBody>
      </p:sp>
    </p:spTree>
    <p:extLst>
      <p:ext uri="{BB962C8B-B14F-4D97-AF65-F5344CB8AC3E}">
        <p14:creationId xmlns:p14="http://schemas.microsoft.com/office/powerpoint/2010/main" val="82480216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105DE5-6A68-439A-98F5-7C0EAF240F07}" type="slidenum">
              <a:rPr lang="en-US" smtClean="0"/>
              <a:t>57</a:t>
            </a:fld>
            <a:endParaRPr lang="en-US"/>
          </a:p>
        </p:txBody>
      </p:sp>
    </p:spTree>
    <p:extLst>
      <p:ext uri="{BB962C8B-B14F-4D97-AF65-F5344CB8AC3E}">
        <p14:creationId xmlns:p14="http://schemas.microsoft.com/office/powerpoint/2010/main" val="12712935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105DE5-6A68-439A-98F5-7C0EAF240F07}" type="slidenum">
              <a:rPr lang="en-US" smtClean="0"/>
              <a:t>58</a:t>
            </a:fld>
            <a:endParaRPr lang="en-US"/>
          </a:p>
        </p:txBody>
      </p:sp>
    </p:spTree>
    <p:extLst>
      <p:ext uri="{BB962C8B-B14F-4D97-AF65-F5344CB8AC3E}">
        <p14:creationId xmlns:p14="http://schemas.microsoft.com/office/powerpoint/2010/main" val="2802604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24">
              <a:defRPr/>
            </a:pPr>
            <a:r>
              <a:rPr lang="en-GB" baseline="0" dirty="0"/>
              <a:t>Tutor: Only highlight key events of importance </a:t>
            </a:r>
          </a:p>
        </p:txBody>
      </p:sp>
      <p:sp>
        <p:nvSpPr>
          <p:cNvPr id="4" name="Slide Number Placeholder 3"/>
          <p:cNvSpPr>
            <a:spLocks noGrp="1"/>
          </p:cNvSpPr>
          <p:nvPr>
            <p:ph type="sldNum" sz="quarter" idx="10"/>
          </p:nvPr>
        </p:nvSpPr>
        <p:spPr/>
        <p:txBody>
          <a:bodyPr/>
          <a:lstStyle/>
          <a:p>
            <a:fld id="{769F64FF-14F2-C848-A317-045254880085}" type="slidenum">
              <a:rPr lang="fr-FR" smtClean="0">
                <a:solidFill>
                  <a:prstClr val="black"/>
                </a:solidFill>
              </a:rPr>
              <a:pPr/>
              <a:t>6</a:t>
            </a:fld>
            <a:endParaRPr lang="fr-FR">
              <a:solidFill>
                <a:prstClr val="black"/>
              </a:solidFill>
            </a:endParaRPr>
          </a:p>
        </p:txBody>
      </p:sp>
    </p:spTree>
    <p:extLst>
      <p:ext uri="{BB962C8B-B14F-4D97-AF65-F5344CB8AC3E}">
        <p14:creationId xmlns:p14="http://schemas.microsoft.com/office/powerpoint/2010/main" val="12552511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24">
              <a:defRPr/>
            </a:pPr>
            <a:r>
              <a:rPr lang="en-GB" baseline="0" dirty="0"/>
              <a:t>TUTOR: Slides of this background </a:t>
            </a:r>
            <a:r>
              <a:rPr lang="en-GB" baseline="0" dirty="0" err="1"/>
              <a:t>color</a:t>
            </a:r>
            <a:r>
              <a:rPr lang="en-GB" baseline="0" dirty="0"/>
              <a:t> are optional (nice to know) and not part of the essential content (need to know)</a:t>
            </a:r>
          </a:p>
          <a:p>
            <a:pPr defTabSz="914324">
              <a:defRPr/>
            </a:pPr>
            <a:endParaRPr lang="en-GB" baseline="0" dirty="0"/>
          </a:p>
          <a:p>
            <a:pPr marL="0" marR="0" lvl="0" indent="0" algn="l" defTabSz="914324" rtl="0" eaLnBrk="1" fontAlgn="auto" latinLnBrk="0" hangingPunct="1">
              <a:lnSpc>
                <a:spcPct val="100000"/>
              </a:lnSpc>
              <a:spcBef>
                <a:spcPts val="0"/>
              </a:spcBef>
              <a:spcAft>
                <a:spcPts val="0"/>
              </a:spcAft>
              <a:buClrTx/>
              <a:buSzTx/>
              <a:buFontTx/>
              <a:buNone/>
              <a:tabLst/>
              <a:defRPr/>
            </a:pPr>
            <a:r>
              <a:rPr lang="en-US" sz="1200" i="1" noProof="0" dirty="0"/>
              <a:t>In fact, there were many antecedents to what is now called “One Health”, which did not go by this term. Already in the 19</a:t>
            </a:r>
            <a:r>
              <a:rPr lang="en-US" sz="1200" i="1" baseline="30000" noProof="0" dirty="0"/>
              <a:t>th</a:t>
            </a:r>
            <a:r>
              <a:rPr lang="en-US" sz="1200" i="1" noProof="0" dirty="0"/>
              <a:t> and early 20</a:t>
            </a:r>
            <a:r>
              <a:rPr lang="en-US" sz="1200" i="1" baseline="30000" noProof="0" dirty="0"/>
              <a:t>th</a:t>
            </a:r>
            <a:r>
              <a:rPr lang="en-US" sz="1200" i="1" noProof="0" dirty="0"/>
              <a:t> centuries, the work of researchers like Louis Pasteur and Robert Koch and physicians like William Osler and Rudolph Virchow included both animal and human health aspects to identify causes and develop vaccines for diseases such as rabies, anthrax, cholera, tuberculosis and smallpox. </a:t>
            </a:r>
          </a:p>
          <a:p>
            <a:pPr defTabSz="914324">
              <a:defRPr/>
            </a:pPr>
            <a:endParaRPr lang="en-GB" baseline="0" dirty="0"/>
          </a:p>
        </p:txBody>
      </p:sp>
      <p:sp>
        <p:nvSpPr>
          <p:cNvPr id="4" name="Slide Number Placeholder 3"/>
          <p:cNvSpPr>
            <a:spLocks noGrp="1"/>
          </p:cNvSpPr>
          <p:nvPr>
            <p:ph type="sldNum" sz="quarter" idx="10"/>
          </p:nvPr>
        </p:nvSpPr>
        <p:spPr/>
        <p:txBody>
          <a:bodyPr/>
          <a:lstStyle/>
          <a:p>
            <a:fld id="{769F64FF-14F2-C848-A317-045254880085}" type="slidenum">
              <a:rPr lang="fr-FR" smtClean="0">
                <a:solidFill>
                  <a:prstClr val="black"/>
                </a:solidFill>
              </a:rPr>
              <a:pPr/>
              <a:t>7</a:t>
            </a:fld>
            <a:endParaRPr lang="fr-FR">
              <a:solidFill>
                <a:prstClr val="black"/>
              </a:solidFill>
            </a:endParaRPr>
          </a:p>
        </p:txBody>
      </p:sp>
    </p:spTree>
    <p:extLst>
      <p:ext uri="{BB962C8B-B14F-4D97-AF65-F5344CB8AC3E}">
        <p14:creationId xmlns:p14="http://schemas.microsoft.com/office/powerpoint/2010/main" val="1255251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err="1"/>
              <a:t>Tutor</a:t>
            </a:r>
            <a:r>
              <a:rPr lang="fr-FR" dirty="0"/>
              <a:t>: let the participants</a:t>
            </a:r>
            <a:r>
              <a:rPr lang="fr-FR" baseline="0" dirty="0"/>
              <a:t> </a:t>
            </a:r>
            <a:r>
              <a:rPr lang="fr-FR" baseline="0" dirty="0" err="1"/>
              <a:t>bring</a:t>
            </a:r>
            <a:r>
              <a:rPr lang="fr-FR" baseline="0" dirty="0"/>
              <a:t> up </a:t>
            </a:r>
            <a:r>
              <a:rPr lang="fr-FR" baseline="0" dirty="0" err="1"/>
              <a:t>ideas</a:t>
            </a:r>
            <a:r>
              <a:rPr lang="fr-FR" baseline="0" dirty="0"/>
              <a:t> </a:t>
            </a:r>
            <a:r>
              <a:rPr lang="fr-FR" baseline="0" dirty="0" err="1"/>
              <a:t>before</a:t>
            </a:r>
            <a:r>
              <a:rPr lang="fr-FR" baseline="0" dirty="0"/>
              <a:t> </a:t>
            </a:r>
            <a:r>
              <a:rPr lang="fr-FR" baseline="0" dirty="0" err="1"/>
              <a:t>showing</a:t>
            </a:r>
            <a:r>
              <a:rPr lang="fr-FR" baseline="0" dirty="0"/>
              <a:t> </a:t>
            </a:r>
            <a:r>
              <a:rPr lang="fr-FR" baseline="0" dirty="0" err="1"/>
              <a:t>examples</a:t>
            </a:r>
            <a:r>
              <a:rPr lang="fr-FR" baseline="0" dirty="0"/>
              <a:t>. </a:t>
            </a:r>
            <a:endParaRPr lang="fr-FR" dirty="0"/>
          </a:p>
          <a:p>
            <a:endParaRPr lang="en-US" dirty="0"/>
          </a:p>
          <a:p>
            <a:r>
              <a:rPr lang="en-US" dirty="0"/>
              <a:t>Ecosystem changes are naturally part of</a:t>
            </a:r>
            <a:r>
              <a:rPr lang="en-US" baseline="0" dirty="0"/>
              <a:t> life but some can negatively affect health of humans, animals and their environment. </a:t>
            </a:r>
            <a:r>
              <a:rPr lang="en-US" baseline="0" dirty="0" err="1"/>
              <a:t>abordagem</a:t>
            </a:r>
            <a:r>
              <a:rPr lang="en-US" baseline="0" dirty="0"/>
              <a:t> "Uma </a:t>
            </a:r>
            <a:r>
              <a:rPr lang="en-US" baseline="0" dirty="0" err="1"/>
              <a:t>Só</a:t>
            </a:r>
            <a:r>
              <a:rPr lang="en-US" baseline="0" dirty="0"/>
              <a:t> </a:t>
            </a:r>
            <a:r>
              <a:rPr lang="en-US" baseline="0" dirty="0" err="1"/>
              <a:t>Saúde</a:t>
            </a:r>
            <a:r>
              <a:rPr lang="en-US" baseline="0" dirty="0"/>
              <a:t>" offers an approaches to </a:t>
            </a:r>
            <a:r>
              <a:rPr lang="en-US" dirty="0"/>
              <a:t>reduce or reverse the negative health effects of ecosystem change. </a:t>
            </a:r>
          </a:p>
        </p:txBody>
      </p:sp>
      <p:sp>
        <p:nvSpPr>
          <p:cNvPr id="4" name="Slide Number Placeholder 3"/>
          <p:cNvSpPr>
            <a:spLocks noGrp="1"/>
          </p:cNvSpPr>
          <p:nvPr>
            <p:ph type="sldNum" sz="quarter" idx="10"/>
          </p:nvPr>
        </p:nvSpPr>
        <p:spPr/>
        <p:txBody>
          <a:bodyPr/>
          <a:lstStyle/>
          <a:p>
            <a:fld id="{769F64FF-14F2-C848-A317-045254880085}" type="slidenum">
              <a:rPr lang="fr-FR" smtClean="0"/>
              <a:t>8</a:t>
            </a:fld>
            <a:endParaRPr lang="fr-FR"/>
          </a:p>
        </p:txBody>
      </p:sp>
    </p:spTree>
    <p:extLst>
      <p:ext uri="{BB962C8B-B14F-4D97-AF65-F5344CB8AC3E}">
        <p14:creationId xmlns:p14="http://schemas.microsoft.com/office/powerpoint/2010/main" val="15209994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a:t>
            </a:r>
            <a:r>
              <a:rPr lang="en-US" baseline="0" dirty="0"/>
              <a:t> Emphasize on numbers. There will be a Knowledge Check later in the presentation.</a:t>
            </a:r>
          </a:p>
          <a:p>
            <a:endParaRPr lang="en-US" baseline="0" dirty="0"/>
          </a:p>
          <a:p>
            <a:r>
              <a:rPr lang="en-US" baseline="0" dirty="0"/>
              <a:t>Sources: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www.oie.int/onehealth</a:t>
            </a:r>
          </a:p>
          <a:p>
            <a:r>
              <a:rPr lang="en-US" dirty="0"/>
              <a:t>US</a:t>
            </a:r>
            <a:r>
              <a:rPr lang="en-US" baseline="0" dirty="0"/>
              <a:t> Centers for Disease Control and Prevention, National Center for Emerging and Zoonotic Infectious Diseases, </a:t>
            </a:r>
            <a:r>
              <a:rPr lang="en-US" baseline="0" dirty="0" err="1"/>
              <a:t>abordagem</a:t>
            </a:r>
            <a:r>
              <a:rPr lang="en-US" baseline="0" dirty="0"/>
              <a:t> "Uma </a:t>
            </a:r>
            <a:r>
              <a:rPr lang="en-US" baseline="0" dirty="0" err="1"/>
              <a:t>Só</a:t>
            </a:r>
            <a:r>
              <a:rPr lang="en-US" baseline="0" dirty="0"/>
              <a:t> </a:t>
            </a:r>
            <a:r>
              <a:rPr lang="en-US" baseline="0" dirty="0" err="1"/>
              <a:t>Saúde</a:t>
            </a:r>
            <a:r>
              <a:rPr lang="en-US" baseline="0" dirty="0"/>
              <a:t>" Office</a:t>
            </a:r>
            <a:endParaRPr lang="en-US" dirty="0"/>
          </a:p>
        </p:txBody>
      </p:sp>
      <p:sp>
        <p:nvSpPr>
          <p:cNvPr id="4" name="Slide Number Placeholder 3"/>
          <p:cNvSpPr>
            <a:spLocks noGrp="1"/>
          </p:cNvSpPr>
          <p:nvPr>
            <p:ph type="sldNum" sz="quarter" idx="10"/>
          </p:nvPr>
        </p:nvSpPr>
        <p:spPr/>
        <p:txBody>
          <a:bodyPr/>
          <a:lstStyle/>
          <a:p>
            <a:fld id="{769F64FF-14F2-C848-A317-045254880085}" type="slidenum">
              <a:rPr lang="fr-FR" smtClean="0"/>
              <a:t>9</a:t>
            </a:fld>
            <a:endParaRPr lang="fr-FR"/>
          </a:p>
        </p:txBody>
      </p:sp>
    </p:spTree>
    <p:extLst>
      <p:ext uri="{BB962C8B-B14F-4D97-AF65-F5344CB8AC3E}">
        <p14:creationId xmlns:p14="http://schemas.microsoft.com/office/powerpoint/2010/main" val="30342322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lvl1pPr algn="ctr">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A86F76A0-8BF5-4D4D-9DEE-CA58A851F45A}" type="datetime1">
              <a:rPr lang="en-CA" smtClean="0"/>
              <a:t>2019-06-28</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19901944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43BFF9-836E-4898-AF54-243D533A6C41}" type="datetime1">
              <a:rPr lang="en-CA" smtClean="0"/>
              <a:t>2019-06-28</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9460749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BAD190A-7208-4283-8E45-852E6211DE3A}" type="datetime1">
              <a:rPr lang="en-CA" smtClean="0"/>
              <a:t>2019-06-28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1032638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357F89A-A79F-41D4-B3EC-060BD57EA163}" type="datetime1">
              <a:rPr lang="en-CA" smtClean="0"/>
              <a:t>2019-06-28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15711747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C67CA6CA-534B-41AB-AD0D-DD9D73F5081D}" type="datetime1">
              <a:rPr lang="en-CA" smtClean="0"/>
              <a:t>2019-06-28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36214997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73DD01D-DD06-4E01-A837-89C47E7BC920}" type="datetime1">
              <a:rPr lang="en-CA" smtClean="0"/>
              <a:t>2019-06-28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21131068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p:cNvSpPr/>
          <p:nvPr userDrawn="1"/>
        </p:nvSpPr>
        <p:spPr>
          <a:xfrm>
            <a:off x="0" y="493713"/>
            <a:ext cx="9144000" cy="496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a:defRPr/>
            </a:pPr>
            <a:endParaRPr lang="en-US">
              <a:solidFill>
                <a:prstClr val="white"/>
              </a:solidFill>
            </a:endParaRPr>
          </a:p>
        </p:txBody>
      </p:sp>
      <p:sp>
        <p:nvSpPr>
          <p:cNvPr id="3" name="Rectangle 2"/>
          <p:cNvSpPr/>
          <p:nvPr userDrawn="1"/>
        </p:nvSpPr>
        <p:spPr>
          <a:xfrm>
            <a:off x="6086475" y="3505200"/>
            <a:ext cx="2752725" cy="266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a:defRPr/>
            </a:pPr>
            <a:endParaRPr lang="en-US">
              <a:solidFill>
                <a:prstClr val="white"/>
              </a:solidFill>
            </a:endParaRPr>
          </a:p>
        </p:txBody>
      </p:sp>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2000" y="971550"/>
            <a:ext cx="8382000" cy="15113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9067197"/>
      </p:ext>
    </p:extLst>
  </p:cSld>
  <p:clrMapOvr>
    <a:masterClrMapping/>
  </p:clrMapOvr>
  <p:transition spd="slow">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14473524"/>
      </p:ext>
    </p:extLst>
  </p:cSld>
  <p:clrMapOvr>
    <a:masterClrMapping/>
  </p:clrMapOvr>
  <p:transition spd="slow">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64197371"/>
      </p:ext>
    </p:extLst>
  </p:cSld>
  <p:clrMapOvr>
    <a:masterClrMapping/>
  </p:clrMapOvr>
  <p:transition spd="slow">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85935024"/>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Subtitle 2"/>
          <p:cNvSpPr>
            <a:spLocks noGrp="1"/>
          </p:cNvSpPr>
          <p:nvPr>
            <p:ph type="subTitle" idx="13"/>
          </p:nvPr>
        </p:nvSpPr>
        <p:spPr>
          <a:xfrm>
            <a:off x="609600" y="762000"/>
            <a:ext cx="64008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2" name="Title 1"/>
          <p:cNvSpPr>
            <a:spLocks noGrp="1"/>
          </p:cNvSpPr>
          <p:nvPr>
            <p:ph type="title"/>
          </p:nvPr>
        </p:nvSpPr>
        <p:spPr>
          <a:xfrm>
            <a:off x="322385" y="119284"/>
            <a:ext cx="8229600" cy="471528"/>
          </a:xfrm>
        </p:spPr>
        <p:txBody>
          <a:bodyPr/>
          <a:lstStyle>
            <a:lvl1pPr>
              <a:defRPr>
                <a:solidFill>
                  <a:schemeClr val="tx1"/>
                </a:solidFill>
              </a:defRPr>
            </a:lvl1pPr>
          </a:lstStyle>
          <a:p>
            <a:r>
              <a:rPr lang="en-US" dirty="0"/>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D589056-2E4A-4F35-9DA9-F8EB1E98B618}" type="datetimeFigureOut">
              <a:rPr lang="en-GB" smtClean="0">
                <a:solidFill>
                  <a:prstClr val="black">
                    <a:tint val="75000"/>
                  </a:prstClr>
                </a:solidFill>
              </a:rPr>
              <a:pPr/>
              <a:t>28/06/2019</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EB11E212-226F-4D18-AC1F-7408A704AA75}" type="slidenum">
              <a:rPr lang="en-GB" smtClean="0">
                <a:solidFill>
                  <a:prstClr val="black">
                    <a:tint val="75000"/>
                  </a:prstClr>
                </a:solidFill>
              </a:rPr>
              <a:pPr/>
              <a:t>‹#›</a:t>
            </a:fld>
            <a:endParaRPr lang="en-GB">
              <a:solidFill>
                <a:prstClr val="black">
                  <a:tint val="75000"/>
                </a:prstClr>
              </a:solidFill>
            </a:endParaRPr>
          </a:p>
        </p:txBody>
      </p:sp>
      <p:sp>
        <p:nvSpPr>
          <p:cNvPr id="7" name="Subtitle 2"/>
          <p:cNvSpPr>
            <a:spLocks noGrp="1"/>
          </p:cNvSpPr>
          <p:nvPr>
            <p:ph type="subTitle" idx="13"/>
          </p:nvPr>
        </p:nvSpPr>
        <p:spPr>
          <a:xfrm>
            <a:off x="609600" y="762000"/>
            <a:ext cx="6400800" cy="4572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lang="en-US" sz="2300" b="1" kern="1200" dirty="0" smtClean="0">
                <a:solidFill>
                  <a:srgbClr val="0070C0"/>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9" name="Title 1"/>
          <p:cNvSpPr>
            <a:spLocks noGrp="1"/>
          </p:cNvSpPr>
          <p:nvPr>
            <p:ph type="title"/>
          </p:nvPr>
        </p:nvSpPr>
        <p:spPr>
          <a:xfrm>
            <a:off x="322385" y="119284"/>
            <a:ext cx="8229600" cy="471528"/>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4117333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5AD3726-C58C-42CC-83D7-7BB82AEB766E}" type="datetime1">
              <a:rPr lang="en-CA" smtClean="0"/>
              <a:t>2019-06-28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954609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592365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08720"/>
          </a:xfrm>
        </p:spPr>
        <p:txBody>
          <a:bodyPr>
            <a:normAutofit/>
          </a:bodyPr>
          <a:lstStyle>
            <a:lvl1pPr>
              <a:defRPr sz="3200" b="1"/>
            </a:lvl1pPr>
          </a:lstStyle>
          <a:p>
            <a:r>
              <a:rPr lang="en-US" dirty="0"/>
              <a:t>Click to edit Master title style</a:t>
            </a:r>
            <a:endParaRPr lang="en-CA" dirty="0"/>
          </a:p>
        </p:txBody>
      </p:sp>
      <p:sp>
        <p:nvSpPr>
          <p:cNvPr id="3" name="Content Placeholder 2"/>
          <p:cNvSpPr>
            <a:spLocks noGrp="1"/>
          </p:cNvSpPr>
          <p:nvPr>
            <p:ph idx="1"/>
          </p:nvPr>
        </p:nvSpPr>
        <p:spPr>
          <a:xfrm>
            <a:off x="258743" y="980728"/>
            <a:ext cx="8856984" cy="511256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96DC950E-C7C5-4DCC-8EB2-8B4C808D3B1F}" type="datetime1">
              <a:rPr lang="en-CA" smtClean="0"/>
              <a:t>2019-06-28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AA02770-B95B-4346-BC31-C17E94830B9F}" type="slidenum">
              <a:rPr lang="en-CA" smtClean="0"/>
              <a:t>‹#›</a:t>
            </a:fld>
            <a:endParaRPr lang="en-CA"/>
          </a:p>
        </p:txBody>
      </p:sp>
      <p:cxnSp>
        <p:nvCxnSpPr>
          <p:cNvPr id="8" name="Straight Connector 7"/>
          <p:cNvCxnSpPr/>
          <p:nvPr userDrawn="1"/>
        </p:nvCxnSpPr>
        <p:spPr>
          <a:xfrm>
            <a:off x="0" y="908720"/>
            <a:ext cx="9144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Slide Number Placeholder 5"/>
          <p:cNvSpPr txBox="1">
            <a:spLocks/>
          </p:cNvSpPr>
          <p:nvPr userDrawn="1"/>
        </p:nvSpPr>
        <p:spPr>
          <a:xfrm>
            <a:off x="0" y="6165304"/>
            <a:ext cx="9144000" cy="692696"/>
          </a:xfrm>
          <a:prstGeom prst="rect">
            <a:avLst/>
          </a:prstGeom>
          <a:solidFill>
            <a:schemeClr val="accent1">
              <a:lumMod val="75000"/>
            </a:schemeClr>
          </a:solidFill>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50EF793-8A5B-44FB-B04D-292D211042FB}" type="slidenum">
              <a:rPr lang="en-CA" smtClean="0"/>
              <a:pPr/>
              <a:t>‹#›</a:t>
            </a:fld>
            <a:r>
              <a:rPr lang="en-CA" dirty="0"/>
              <a:t>| Rapid Response Training  in the WHO African Region </a:t>
            </a:r>
            <a:endParaRPr lang="en-CA" baseline="0" dirty="0"/>
          </a:p>
          <a:p>
            <a:r>
              <a:rPr lang="en-CA" baseline="0" dirty="0"/>
              <a:t>   </a:t>
            </a:r>
            <a:endParaRPr lang="en-CA" i="1" dirty="0">
              <a:solidFill>
                <a:schemeClr val="accent5">
                  <a:lumMod val="40000"/>
                  <a:lumOff val="60000"/>
                </a:schemeClr>
              </a:solidFill>
            </a:endParaRPr>
          </a:p>
        </p:txBody>
      </p:sp>
    </p:spTree>
    <p:extLst>
      <p:ext uri="{BB962C8B-B14F-4D97-AF65-F5344CB8AC3E}">
        <p14:creationId xmlns:p14="http://schemas.microsoft.com/office/powerpoint/2010/main" val="4034121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386413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9940D16-80D0-46AF-8BBF-FC64FB1E3F04}" type="datetime1">
              <a:rPr lang="en-CA" smtClean="0"/>
              <a:t>2019-06-28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1088347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3F13D81C-55B9-427E-BECC-08D2D6F01FAB}" type="datetime1">
              <a:rPr lang="en-CA" smtClean="0"/>
              <a:t>2019-06-28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AA02770-B95B-4346-BC31-C17E94830B9F}" type="slidenum">
              <a:rPr lang="en-CA" smtClean="0"/>
              <a:t>‹#›</a:t>
            </a:fld>
            <a:endParaRPr lang="en-CA"/>
          </a:p>
        </p:txBody>
      </p:sp>
    </p:spTree>
    <p:extLst>
      <p:ext uri="{BB962C8B-B14F-4D97-AF65-F5344CB8AC3E}">
        <p14:creationId xmlns:p14="http://schemas.microsoft.com/office/powerpoint/2010/main" val="37340821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theme" Target="../theme/theme2.xml"/><Relationship Id="rId2" Type="http://schemas.openxmlformats.org/officeDocument/2006/relationships/slideLayout" Target="../slideLayouts/slideLayout5.xml"/><Relationship Id="rId16" Type="http://schemas.openxmlformats.org/officeDocument/2006/relationships/slideLayout" Target="../slideLayouts/slideLayout19.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600200"/>
            <a:ext cx="8305800" cy="414496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6/28/2019</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
        <p:nvSpPr>
          <p:cNvPr id="7"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 xmlns:a14="http://schemas.microsoft.com/office/drawing/2010/main" w="12700">
                <a:solidFill>
                  <a:srgbClr val="000000"/>
                </a:solidFill>
                <a:miter lim="400000"/>
                <a:headEnd/>
                <a:tailEnd/>
              </a14:hiddenLine>
            </a:ext>
          </a:extLst>
        </p:spPr>
        <p:txBody>
          <a:bodyPr lIns="0" tIns="0" rIns="0" bIns="0" anchor="ctr"/>
          <a:lstStyle/>
          <a:p>
            <a:pPr algn="ctr"/>
            <a:endParaRPr lang="en-US" sz="1400">
              <a:solidFill>
                <a:srgbClr val="FFFFFF"/>
              </a:solidFill>
              <a:cs typeface="Calibri" pitchFamily="34" charset="0"/>
              <a:sym typeface="Calibri" pitchFamily="34" charset="0"/>
            </a:endParaRPr>
          </a:p>
        </p:txBody>
      </p:sp>
      <p:grpSp>
        <p:nvGrpSpPr>
          <p:cNvPr id="8" name="Group 147"/>
          <p:cNvGrpSpPr>
            <a:grpSpLocks noChangeAspect="1"/>
          </p:cNvGrpSpPr>
          <p:nvPr userDrawn="1"/>
        </p:nvGrpSpPr>
        <p:grpSpPr bwMode="auto">
          <a:xfrm>
            <a:off x="133350" y="6173788"/>
            <a:ext cx="1619250" cy="608012"/>
            <a:chOff x="0" y="0"/>
            <a:chExt cx="2838178" cy="923698"/>
          </a:xfrm>
        </p:grpSpPr>
        <p:sp>
          <p:nvSpPr>
            <p:cNvPr id="9"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 xmlns:a14="http://schemas.microsoft.com/office/drawing/2010/main" w="12700">
                  <a:solidFill>
                    <a:srgbClr val="000000"/>
                  </a:solidFill>
                  <a:miter lim="400000"/>
                  <a:headEnd/>
                  <a:tailEnd/>
                </a14:hiddenLine>
              </a:ext>
            </a:extLst>
          </p:spPr>
          <p:txBody>
            <a:bodyPr lIns="0" tIns="0" rIns="0" bIns="0" anchor="ctr"/>
            <a:lstStyle/>
            <a:p>
              <a:endParaRPr lang="en-US">
                <a:cs typeface="Calibri" pitchFamily="34" charset="0"/>
                <a:sym typeface="Calibri" pitchFamily="34" charset="0"/>
              </a:endParaRPr>
            </a:p>
          </p:txBody>
        </p:sp>
        <p:pic>
          <p:nvPicPr>
            <p:cNvPr id="10" name="image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Lst>
          </p:spPr>
        </p:pic>
      </p:grpSp>
      <p:sp>
        <p:nvSpPr>
          <p:cNvPr id="11" name="TextBox 12"/>
          <p:cNvSpPr txBox="1">
            <a:spLocks noChangeArrowheads="1"/>
          </p:cNvSpPr>
          <p:nvPr userDrawn="1"/>
        </p:nvSpPr>
        <p:spPr bwMode="auto">
          <a:xfrm>
            <a:off x="2057400" y="6478588"/>
            <a:ext cx="2597887"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fr-FR" sz="1200" dirty="0" err="1">
                <a:solidFill>
                  <a:schemeClr val="bg1"/>
                </a:solidFill>
                <a:latin typeface="Arial Narrow" pitchFamily="34" charset="0"/>
              </a:rPr>
              <a:t>Formação</a:t>
            </a:r>
            <a:r>
              <a:rPr lang="fr-FR" sz="1200" dirty="0">
                <a:solidFill>
                  <a:schemeClr val="bg1"/>
                </a:solidFill>
                <a:latin typeface="Arial Narrow" pitchFamily="34" charset="0"/>
              </a:rPr>
              <a:t> de Equipas de </a:t>
            </a:r>
            <a:r>
              <a:rPr lang="fr-FR" sz="1200" dirty="0" err="1">
                <a:solidFill>
                  <a:schemeClr val="bg1"/>
                </a:solidFill>
                <a:latin typeface="Arial Narrow" pitchFamily="34" charset="0"/>
              </a:rPr>
              <a:t>Resposta</a:t>
            </a:r>
            <a:r>
              <a:rPr lang="fr-FR" sz="1200" dirty="0">
                <a:solidFill>
                  <a:schemeClr val="bg1"/>
                </a:solidFill>
                <a:latin typeface="Arial Narrow" pitchFamily="34" charset="0"/>
              </a:rPr>
              <a:t> </a:t>
            </a:r>
            <a:r>
              <a:rPr lang="fr-FR" sz="1200" dirty="0" err="1">
                <a:solidFill>
                  <a:schemeClr val="bg1"/>
                </a:solidFill>
                <a:latin typeface="Arial Narrow" pitchFamily="34" charset="0"/>
              </a:rPr>
              <a:t>Rápida</a:t>
            </a:r>
            <a:r>
              <a:rPr lang="fr-FR" sz="1200" dirty="0">
                <a:solidFill>
                  <a:schemeClr val="bg1"/>
                </a:solidFill>
                <a:latin typeface="Arial Narrow" pitchFamily="34" charset="0"/>
              </a:rPr>
              <a:t> </a:t>
            </a:r>
            <a:endParaRPr lang="en-GB" sz="1200" dirty="0">
              <a:solidFill>
                <a:schemeClr val="bg1"/>
              </a:solidFill>
              <a:latin typeface="Arial Narrow" pitchFamily="34" charset="0"/>
            </a:endParaRPr>
          </a:p>
        </p:txBody>
      </p:sp>
      <p:sp>
        <p:nvSpPr>
          <p:cNvPr id="12" name="Slide Number Placeholder 5"/>
          <p:cNvSpPr txBox="1">
            <a:spLocks/>
          </p:cNvSpPr>
          <p:nvPr userDrawn="1"/>
        </p:nvSpPr>
        <p:spPr>
          <a:xfrm>
            <a:off x="8686800" y="6481763"/>
            <a:ext cx="609600" cy="365125"/>
          </a:xfrm>
          <a:prstGeom prst="rect">
            <a:avLst/>
          </a:prstGeom>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8036AE4C-0D97-4101-A99F-D05D368A1215}" type="slidenum">
              <a:rPr lang="en-US" sz="1600">
                <a:solidFill>
                  <a:schemeClr val="bg1"/>
                </a:solidFill>
              </a:rPr>
              <a:pPr eaLnBrk="1" hangingPunct="1"/>
              <a:t>‹#›</a:t>
            </a:fld>
            <a:endParaRPr lang="en-US" sz="1600" dirty="0">
              <a:solidFill>
                <a:schemeClr val="bg1"/>
              </a:solidFill>
            </a:endParaRPr>
          </a:p>
        </p:txBody>
      </p:sp>
      <p:sp>
        <p:nvSpPr>
          <p:cNvPr id="2" name="Title Placeholder 1"/>
          <p:cNvSpPr>
            <a:spLocks noGrp="1"/>
          </p:cNvSpPr>
          <p:nvPr>
            <p:ph type="title"/>
          </p:nvPr>
        </p:nvSpPr>
        <p:spPr>
          <a:xfrm>
            <a:off x="102870" y="88236"/>
            <a:ext cx="8229600" cy="471528"/>
          </a:xfrm>
          <a:prstGeom prst="rect">
            <a:avLst/>
          </a:prstGeom>
        </p:spPr>
        <p:txBody>
          <a:bodyPr vert="horz" lIns="91440" tIns="45720" rIns="91440" bIns="45720" rtlCol="0" anchor="ctr">
            <a:normAutofit/>
          </a:bodyPr>
          <a:lstStyle/>
          <a:p>
            <a:r>
              <a:rPr lang="en-US" dirty="0"/>
              <a:t>Click to edit Master title style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Lst>
  <p:txStyles>
    <p:titleStyle>
      <a:lvl1pPr algn="l" defTabSz="914400" rtl="0" eaLnBrk="1" latinLnBrk="0" hangingPunct="1">
        <a:spcBef>
          <a:spcPct val="0"/>
        </a:spcBef>
        <a:buNone/>
        <a:defRPr sz="32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80CEEC-7C8C-4D26-AA91-66B473796AE8}" type="datetime1">
              <a:rPr lang="en-CA" smtClean="0"/>
              <a:t>2019-06-28</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A02770-B95B-4346-BC31-C17E94830B9F}" type="slidenum">
              <a:rPr lang="en-CA" smtClean="0"/>
              <a:t>‹#›</a:t>
            </a:fld>
            <a:endParaRPr lang="en-CA"/>
          </a:p>
        </p:txBody>
      </p:sp>
    </p:spTree>
    <p:extLst>
      <p:ext uri="{BB962C8B-B14F-4D97-AF65-F5344CB8AC3E}">
        <p14:creationId xmlns:p14="http://schemas.microsoft.com/office/powerpoint/2010/main" val="241224904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microsoft.com/office/2007/relationships/hdphoto" Target="../media/hdphoto1.wdp"/><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microsoft.com/office/2007/relationships/hdphoto" Target="../media/hdphoto1.wdp"/><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emf"/><Relationship Id="rId7"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3.emf"/><Relationship Id="rId5" Type="http://schemas.openxmlformats.org/officeDocument/2006/relationships/image" Target="../media/image32.jpeg"/><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hdl.loc.gov/loc.gmd/g8020.ct000981"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jpeg"/></Relationships>
</file>

<file path=ppt/slides/_rels/slide3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hyperlink" Target="http://hdl.loc.gov/loc.gmd/g8020.ct000981"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hyperlink" Target="http://hdl.loc.gov/loc.gmd/g8020.ct000981"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hyperlink" Target="http://www.un.org/Depts/Cartographic/map/profile/chad.pdf"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hyperlink" Target="http://www.un.org/Depts/Cartographic/map/profile/chad.pdf" TargetMode="Externa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hyperlink" Target="https://youtu.be/o6AcQFjsoMc?t=6m10s"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www.wpro.who.int/publications/docs/Zoonoses02.pdf"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hyperlink" Target="http://www.who.int/ihr/publications/WHO-OIE_Operational_Framework/en/" TargetMode="External"/><Relationship Id="rId5" Type="http://schemas.openxmlformats.org/officeDocument/2006/relationships/hyperlink" Target="http://www.who.int/ihr/publications/9789241511889/en/" TargetMode="External"/><Relationship Id="rId4" Type="http://schemas.openxmlformats.org/officeDocument/2006/relationships/hyperlink" Target="http://www.who.int/ihr/publications/handbook_OMS_OIE/en/" TargetMode="External"/></Relationships>
</file>

<file path=ppt/slides/_rels/slide57.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hyperlink" Target="mailto:ihrhrt@who.int" TargetMode="Externa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0" y="4419600"/>
            <a:ext cx="8991600" cy="1012825"/>
          </a:xfrm>
        </p:spPr>
        <p:txBody>
          <a:bodyPr>
            <a:normAutofit fontScale="90000"/>
          </a:bodyPr>
          <a:lstStyle/>
          <a:p>
            <a:pPr algn="l"/>
            <a:r>
              <a:rPr lang="pt-PT" sz="3200" b="1">
                <a:solidFill>
                  <a:srgbClr val="002060"/>
                </a:solidFill>
                <a:latin typeface="Arial" panose="020B0604020202020204" pitchFamily="34" charset="0"/>
                <a:cs typeface="Arial" panose="020B0604020202020204" pitchFamily="34" charset="0"/>
              </a:rPr>
              <a:t>A1.4 Introdução à abordagem “Uma Só Saúde”</a:t>
            </a:r>
          </a:p>
        </p:txBody>
      </p:sp>
      <p:sp>
        <p:nvSpPr>
          <p:cNvPr id="3" name="Subtitle 2"/>
          <p:cNvSpPr>
            <a:spLocks noGrp="1"/>
          </p:cNvSpPr>
          <p:nvPr>
            <p:ph type="subTitle" idx="4294967295"/>
          </p:nvPr>
        </p:nvSpPr>
        <p:spPr>
          <a:xfrm>
            <a:off x="228600" y="5257800"/>
            <a:ext cx="8610600" cy="914400"/>
          </a:xfrm>
        </p:spPr>
        <p:txBody>
          <a:bodyPr>
            <a:normAutofit/>
          </a:bodyPr>
          <a:lstStyle/>
          <a:p>
            <a:pPr marL="0" indent="0" algn="l">
              <a:buNone/>
            </a:pPr>
            <a:r>
              <a:rPr lang="pt-PT" sz="2400" dirty="0">
                <a:solidFill>
                  <a:srgbClr val="0070C0"/>
                </a:solidFill>
                <a:latin typeface="Arial" panose="020B0604020202020204" pitchFamily="34" charset="0"/>
                <a:cs typeface="Arial" panose="020B0604020202020204" pitchFamily="34" charset="0"/>
              </a:rPr>
              <a:t>Colaboração na interface humano – animal – ambiente, </a:t>
            </a:r>
          </a:p>
          <a:p>
            <a:pPr marL="0" indent="0" algn="l">
              <a:buNone/>
            </a:pPr>
            <a:r>
              <a:rPr lang="pt-PT" sz="2400" dirty="0">
                <a:solidFill>
                  <a:srgbClr val="0070C0"/>
                </a:solidFill>
                <a:latin typeface="Arial" panose="020B0604020202020204" pitchFamily="34" charset="0"/>
                <a:cs typeface="Arial" panose="020B0604020202020204" pitchFamily="34" charset="0"/>
              </a:rPr>
              <a:t>no contexto das Equipas de Resposta Rápida (ERR)</a:t>
            </a:r>
          </a:p>
        </p:txBody>
      </p:sp>
      <p:sp>
        <p:nvSpPr>
          <p:cNvPr id="4" name="Title 1"/>
          <p:cNvSpPr txBox="1">
            <a:spLocks/>
          </p:cNvSpPr>
          <p:nvPr/>
        </p:nvSpPr>
        <p:spPr>
          <a:xfrm>
            <a:off x="1752600" y="84138"/>
            <a:ext cx="7358063" cy="1752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200" kern="1200">
                <a:solidFill>
                  <a:schemeClr val="tx1"/>
                </a:solidFill>
                <a:latin typeface="+mj-lt"/>
                <a:ea typeface="+mj-ea"/>
                <a:cs typeface="+mj-cs"/>
              </a:defRPr>
            </a:lvl1pPr>
          </a:lstStyle>
          <a:p>
            <a:pPr algn="r"/>
            <a:r>
              <a:rPr lang="pt-PT" altLang="en-US" b="1" dirty="0">
                <a:solidFill>
                  <a:srgbClr val="002060"/>
                </a:solidFill>
                <a:latin typeface="Arial" panose="020B0604020202020204" pitchFamily="34" charset="0"/>
                <a:cs typeface="Arial" panose="020B0604020202020204" pitchFamily="34" charset="0"/>
              </a:rPr>
              <a:t>Equipas de Resposta Rápida</a:t>
            </a:r>
          </a:p>
          <a:p>
            <a:pPr algn="r"/>
            <a:r>
              <a:rPr lang="pt-PT" altLang="en-US" b="1" dirty="0">
                <a:solidFill>
                  <a:srgbClr val="0070C0"/>
                </a:solidFill>
                <a:latin typeface="Arial" panose="020B0604020202020204" pitchFamily="34" charset="0"/>
                <a:cs typeface="Arial" panose="020B0604020202020204" pitchFamily="34" charset="0"/>
              </a:rPr>
              <a:t>Formação</a:t>
            </a:r>
          </a:p>
        </p:txBody>
      </p:sp>
      <p:sp>
        <p:nvSpPr>
          <p:cNvPr id="5" name="TextBox 4">
            <a:extLst>
              <a:ext uri="{FF2B5EF4-FFF2-40B4-BE49-F238E27FC236}">
                <a16:creationId xmlns:a16="http://schemas.microsoft.com/office/drawing/2014/main" id="{DDFE056A-70FF-4347-82CF-A72DE89D4FFD}"/>
              </a:ext>
            </a:extLst>
          </p:cNvPr>
          <p:cNvSpPr txBox="1"/>
          <p:nvPr/>
        </p:nvSpPr>
        <p:spPr>
          <a:xfrm>
            <a:off x="0" y="6324600"/>
            <a:ext cx="2262158" cy="307777"/>
          </a:xfrm>
          <a:prstGeom prst="rect">
            <a:avLst/>
          </a:prstGeom>
          <a:noFill/>
        </p:spPr>
        <p:txBody>
          <a:bodyPr wrap="none" rtlCol="0">
            <a:spAutoFit/>
          </a:bodyPr>
          <a:lstStyle/>
          <a:p>
            <a:r>
              <a:rPr lang="fr-FR" sz="1400" dirty="0" err="1">
                <a:solidFill>
                  <a:srgbClr val="002060"/>
                </a:solidFill>
              </a:rPr>
              <a:t>Actualizado</a:t>
            </a:r>
            <a:r>
              <a:rPr lang="fr-FR" sz="1400" dirty="0">
                <a:solidFill>
                  <a:srgbClr val="002060"/>
                </a:solidFill>
              </a:rPr>
              <a:t> </a:t>
            </a:r>
            <a:r>
              <a:rPr lang="fr-FR" sz="1400" dirty="0" err="1">
                <a:solidFill>
                  <a:srgbClr val="002060"/>
                </a:solidFill>
              </a:rPr>
              <a:t>em</a:t>
            </a:r>
            <a:r>
              <a:rPr lang="fr-FR" sz="1400" dirty="0">
                <a:solidFill>
                  <a:srgbClr val="002060"/>
                </a:solidFill>
              </a:rPr>
              <a:t>: 14/05/2018</a:t>
            </a:r>
            <a:endParaRPr lang="en-US" sz="1400" dirty="0">
              <a:solidFill>
                <a:srgbClr val="002060"/>
              </a:solidFill>
            </a:endParaRPr>
          </a:p>
        </p:txBody>
      </p:sp>
    </p:spTree>
    <p:extLst>
      <p:ext uri="{BB962C8B-B14F-4D97-AF65-F5344CB8AC3E}">
        <p14:creationId xmlns:p14="http://schemas.microsoft.com/office/powerpoint/2010/main" val="6332837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19"/>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a:xfrm>
            <a:off x="609600" y="762000"/>
            <a:ext cx="6934200" cy="457200"/>
          </a:xfrm>
        </p:spPr>
        <p:txBody>
          <a:bodyPr/>
          <a:lstStyle/>
          <a:p>
            <a:r>
              <a:rPr lang="pt-PT" noProof="0"/>
              <a:t>Os problemas da abordagem "Uma Só Saúde” são</a:t>
            </a:r>
            <a:r>
              <a:rPr lang="pt-PT"/>
              <a:t> </a:t>
            </a:r>
            <a:r>
              <a:rPr lang="pt-PT" noProof="0"/>
              <a:t>…</a:t>
            </a:r>
          </a:p>
          <a:p>
            <a:endParaRPr lang="pt-PT" noProof="0" dirty="0"/>
          </a:p>
        </p:txBody>
      </p:sp>
      <p:sp>
        <p:nvSpPr>
          <p:cNvPr id="19" name="Title 16"/>
          <p:cNvSpPr>
            <a:spLocks noGrp="1"/>
          </p:cNvSpPr>
          <p:nvPr>
            <p:ph type="title"/>
          </p:nvPr>
        </p:nvSpPr>
        <p:spPr>
          <a:xfrm>
            <a:off x="228600" y="76200"/>
            <a:ext cx="8229600" cy="471528"/>
          </a:xfrm>
        </p:spPr>
        <p:txBody>
          <a:bodyPr>
            <a:normAutofit fontScale="90000"/>
          </a:bodyPr>
          <a:lstStyle/>
          <a:p>
            <a:r>
              <a:rPr lang="pt-PT"/>
              <a:t>2.	Problemas da abordagem "Uma Só Saúde”</a:t>
            </a:r>
            <a:endParaRPr lang="pt-PT" dirty="0"/>
          </a:p>
        </p:txBody>
      </p:sp>
      <p:pic>
        <p:nvPicPr>
          <p:cNvPr id="9" name="Image 8"/>
          <p:cNvPicPr>
            <a:picLocks noChangeAspect="1"/>
          </p:cNvPicPr>
          <p:nvPr/>
        </p:nvPicPr>
        <p:blipFill>
          <a:blip r:embed="rId3"/>
          <a:stretch>
            <a:fillRect/>
          </a:stretch>
        </p:blipFill>
        <p:spPr>
          <a:xfrm>
            <a:off x="1991240" y="4567995"/>
            <a:ext cx="1074821" cy="1074821"/>
          </a:xfrm>
          <a:prstGeom prst="rect">
            <a:avLst/>
          </a:prstGeom>
        </p:spPr>
      </p:pic>
      <p:sp>
        <p:nvSpPr>
          <p:cNvPr id="10" name="Rectangle 9"/>
          <p:cNvSpPr/>
          <p:nvPr/>
        </p:nvSpPr>
        <p:spPr>
          <a:xfrm>
            <a:off x="2743200" y="4800600"/>
            <a:ext cx="3683120" cy="646331"/>
          </a:xfrm>
          <a:prstGeom prst="rect">
            <a:avLst/>
          </a:prstGeom>
        </p:spPr>
        <p:txBody>
          <a:bodyPr wrap="none">
            <a:spAutoFit/>
          </a:bodyPr>
          <a:lstStyle/>
          <a:p>
            <a:pPr algn="ctr"/>
            <a:r>
              <a:rPr lang="pt-PT" i="1"/>
              <a:t>Aumento da virulência ou resistência</a:t>
            </a:r>
          </a:p>
          <a:p>
            <a:pPr algn="ctr"/>
            <a:r>
              <a:rPr lang="pt-PT" i="1"/>
              <a:t>antimicrobiana</a:t>
            </a:r>
            <a:endParaRPr lang="pt-PT" i="1" dirty="0"/>
          </a:p>
        </p:txBody>
      </p:sp>
      <p:sp>
        <p:nvSpPr>
          <p:cNvPr id="45" name="ZoneTexte 44"/>
          <p:cNvSpPr txBox="1"/>
          <p:nvPr/>
        </p:nvSpPr>
        <p:spPr>
          <a:xfrm>
            <a:off x="6583549" y="3185280"/>
            <a:ext cx="2073839" cy="1200329"/>
          </a:xfrm>
          <a:prstGeom prst="rect">
            <a:avLst/>
          </a:prstGeom>
          <a:noFill/>
        </p:spPr>
        <p:txBody>
          <a:bodyPr wrap="square" rtlCol="0">
            <a:spAutoFit/>
          </a:bodyPr>
          <a:lstStyle/>
          <a:p>
            <a:pPr algn="ctr"/>
            <a:r>
              <a:rPr lang="pt-PT" i="1"/>
              <a:t>Efeitos secundários ou transferência de agentes patogénicos </a:t>
            </a:r>
            <a:endParaRPr lang="pt-PT" i="1" dirty="0"/>
          </a:p>
        </p:txBody>
      </p:sp>
      <p:pic>
        <p:nvPicPr>
          <p:cNvPr id="46" name="Image 45"/>
          <p:cNvPicPr>
            <a:picLocks noChangeAspect="1"/>
          </p:cNvPicPr>
          <p:nvPr/>
        </p:nvPicPr>
        <p:blipFill>
          <a:blip r:embed="rId4"/>
          <a:stretch>
            <a:fillRect/>
          </a:stretch>
        </p:blipFill>
        <p:spPr>
          <a:xfrm>
            <a:off x="4621229" y="2820153"/>
            <a:ext cx="990600" cy="990600"/>
          </a:xfrm>
          <a:prstGeom prst="rect">
            <a:avLst/>
          </a:prstGeom>
        </p:spPr>
      </p:pic>
      <p:pic>
        <p:nvPicPr>
          <p:cNvPr id="47" name="Image 46"/>
          <p:cNvPicPr>
            <a:picLocks noChangeAspect="1"/>
          </p:cNvPicPr>
          <p:nvPr/>
        </p:nvPicPr>
        <p:blipFill>
          <a:blip r:embed="rId5"/>
          <a:stretch>
            <a:fillRect/>
          </a:stretch>
        </p:blipFill>
        <p:spPr>
          <a:xfrm>
            <a:off x="5413833" y="2755096"/>
            <a:ext cx="1388608" cy="1388608"/>
          </a:xfrm>
          <a:prstGeom prst="rect">
            <a:avLst/>
          </a:prstGeom>
        </p:spPr>
      </p:pic>
      <p:sp>
        <p:nvSpPr>
          <p:cNvPr id="48" name="Flèche courbée vers le haut 47"/>
          <p:cNvSpPr/>
          <p:nvPr/>
        </p:nvSpPr>
        <p:spPr>
          <a:xfrm rot="12234252" flipH="1" flipV="1">
            <a:off x="5301212" y="3915165"/>
            <a:ext cx="563611" cy="259285"/>
          </a:xfrm>
          <a:prstGeom prst="curvedUpArrow">
            <a:avLst/>
          </a:prstGeom>
          <a:solidFill>
            <a:srgbClr val="663300"/>
          </a:solidFill>
          <a:ln>
            <a:solidFill>
              <a:srgbClr val="6633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pic>
        <p:nvPicPr>
          <p:cNvPr id="49" name="Image 48"/>
          <p:cNvPicPr>
            <a:picLocks noChangeAspect="1"/>
          </p:cNvPicPr>
          <p:nvPr/>
        </p:nvPicPr>
        <p:blipFill>
          <a:blip r:embed="rId6"/>
          <a:stretch>
            <a:fillRect/>
          </a:stretch>
        </p:blipFill>
        <p:spPr>
          <a:xfrm>
            <a:off x="639024" y="1779816"/>
            <a:ext cx="1040337" cy="1040337"/>
          </a:xfrm>
          <a:prstGeom prst="rect">
            <a:avLst/>
          </a:prstGeom>
        </p:spPr>
      </p:pic>
      <p:sp>
        <p:nvSpPr>
          <p:cNvPr id="50" name="Rectangle 49"/>
          <p:cNvSpPr/>
          <p:nvPr/>
        </p:nvSpPr>
        <p:spPr>
          <a:xfrm>
            <a:off x="1855252" y="1779816"/>
            <a:ext cx="2314863" cy="923330"/>
          </a:xfrm>
          <a:prstGeom prst="rect">
            <a:avLst/>
          </a:prstGeom>
        </p:spPr>
        <p:txBody>
          <a:bodyPr wrap="square">
            <a:spAutoFit/>
          </a:bodyPr>
          <a:lstStyle/>
          <a:p>
            <a:pPr algn="ctr"/>
            <a:r>
              <a:rPr lang="pt-PT" i="1"/>
              <a:t>Extensão geográfica (adaptação ou alterações climáticas)</a:t>
            </a:r>
            <a:endParaRPr lang="pt-PT" i="1" dirty="0"/>
          </a:p>
        </p:txBody>
      </p:sp>
      <p:sp>
        <p:nvSpPr>
          <p:cNvPr id="16" name="Flèche courbée vers le haut 15"/>
          <p:cNvSpPr/>
          <p:nvPr/>
        </p:nvSpPr>
        <p:spPr>
          <a:xfrm rot="11428582">
            <a:off x="5422302" y="2469303"/>
            <a:ext cx="592005" cy="248208"/>
          </a:xfrm>
          <a:prstGeom prst="curvedUpArrow">
            <a:avLst/>
          </a:prstGeom>
          <a:solidFill>
            <a:srgbClr val="663300"/>
          </a:solidFill>
          <a:ln>
            <a:solidFill>
              <a:srgbClr val="6633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14166427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ubtitle 5"/>
          <p:cNvSpPr>
            <a:spLocks noGrp="1"/>
          </p:cNvSpPr>
          <p:nvPr>
            <p:ph type="subTitle" idx="13"/>
          </p:nvPr>
        </p:nvSpPr>
        <p:spPr/>
        <p:txBody>
          <a:bodyPr/>
          <a:lstStyle/>
          <a:p>
            <a:r>
              <a:rPr lang="pt-PT" dirty="0" err="1"/>
              <a:t>Prin</a:t>
            </a:r>
            <a:r>
              <a:rPr lang="en-US" noProof="0" dirty="0" err="1"/>
              <a:t>cipais</a:t>
            </a:r>
            <a:r>
              <a:rPr lang="en-US" noProof="0" dirty="0"/>
              <a:t> </a:t>
            </a:r>
            <a:r>
              <a:rPr lang="en-US" noProof="0" dirty="0" err="1"/>
              <a:t>factores</a:t>
            </a:r>
            <a:endParaRPr lang="en-US" noProof="0" dirty="0"/>
          </a:p>
          <a:p>
            <a:endParaRPr lang="en-US" noProof="0" dirty="0"/>
          </a:p>
        </p:txBody>
      </p:sp>
      <p:sp>
        <p:nvSpPr>
          <p:cNvPr id="12" name="Title 16"/>
          <p:cNvSpPr>
            <a:spLocks noGrp="1"/>
          </p:cNvSpPr>
          <p:nvPr>
            <p:ph type="title"/>
          </p:nvPr>
        </p:nvSpPr>
        <p:spPr/>
        <p:txBody>
          <a:bodyPr>
            <a:normAutofit fontScale="90000"/>
          </a:bodyPr>
          <a:lstStyle/>
          <a:p>
            <a:r>
              <a:rPr lang="pt-PT"/>
              <a:t>2.	 Problemas da abordagem "Uma Só Saúde”</a:t>
            </a:r>
          </a:p>
        </p:txBody>
      </p:sp>
      <p:graphicFrame>
        <p:nvGraphicFramePr>
          <p:cNvPr id="17" name="Diagramme 16"/>
          <p:cNvGraphicFramePr/>
          <p:nvPr>
            <p:extLst>
              <p:ext uri="{D42A27DB-BD31-4B8C-83A1-F6EECF244321}">
                <p14:modId xmlns:p14="http://schemas.microsoft.com/office/powerpoint/2010/main" val="3684548652"/>
              </p:ext>
            </p:extLst>
          </p:nvPr>
        </p:nvGraphicFramePr>
        <p:xfrm>
          <a:off x="272117" y="1969291"/>
          <a:ext cx="4009825" cy="32250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Image 2"/>
          <p:cNvPicPr>
            <a:picLocks noChangeAspect="1"/>
          </p:cNvPicPr>
          <p:nvPr/>
        </p:nvPicPr>
        <p:blipFill rotWithShape="1">
          <a:blip r:embed="rId8"/>
          <a:srcRect l="4443"/>
          <a:stretch/>
        </p:blipFill>
        <p:spPr>
          <a:xfrm>
            <a:off x="4245143" y="497399"/>
            <a:ext cx="4365457" cy="2093402"/>
          </a:xfrm>
          <a:prstGeom prst="rect">
            <a:avLst/>
          </a:prstGeom>
        </p:spPr>
      </p:pic>
      <p:pic>
        <p:nvPicPr>
          <p:cNvPr id="4" name="Image 3"/>
          <p:cNvPicPr>
            <a:picLocks noChangeAspect="1"/>
          </p:cNvPicPr>
          <p:nvPr/>
        </p:nvPicPr>
        <p:blipFill rotWithShape="1">
          <a:blip r:embed="rId9"/>
          <a:srcRect l="3592"/>
          <a:stretch/>
        </p:blipFill>
        <p:spPr>
          <a:xfrm>
            <a:off x="4261889" y="3771900"/>
            <a:ext cx="4453688" cy="2324100"/>
          </a:xfrm>
          <a:prstGeom prst="rect">
            <a:avLst/>
          </a:prstGeom>
        </p:spPr>
      </p:pic>
      <p:sp>
        <p:nvSpPr>
          <p:cNvPr id="9" name="ZoneTexte 8"/>
          <p:cNvSpPr txBox="1"/>
          <p:nvPr/>
        </p:nvSpPr>
        <p:spPr>
          <a:xfrm>
            <a:off x="4267200" y="2590800"/>
            <a:ext cx="4559969" cy="1169551"/>
          </a:xfrm>
          <a:prstGeom prst="rect">
            <a:avLst/>
          </a:prstGeom>
          <a:noFill/>
        </p:spPr>
        <p:txBody>
          <a:bodyPr wrap="square" rtlCol="0">
            <a:spAutoFit/>
          </a:bodyPr>
          <a:lstStyle/>
          <a:p>
            <a:r>
              <a:rPr lang="pt-PT" sz="1400" i="1" dirty="0"/>
              <a:t>Distribuição mundial do risco relativo de um evento de doença infecciosa emergente causado por	</a:t>
            </a:r>
          </a:p>
          <a:p>
            <a:pPr marL="285750" indent="-285750">
              <a:buFontTx/>
              <a:buChar char="-"/>
            </a:pPr>
            <a:r>
              <a:rPr lang="pt-PT" sz="1400" i="1" dirty="0"/>
              <a:t>agentes patogénicos </a:t>
            </a:r>
            <a:r>
              <a:rPr lang="pt-PT" sz="1400" i="1" dirty="0" err="1"/>
              <a:t>zoonóticos</a:t>
            </a:r>
            <a:r>
              <a:rPr lang="pt-PT" sz="1400" i="1" dirty="0"/>
              <a:t> de animais selvagens (acima) </a:t>
            </a:r>
          </a:p>
          <a:p>
            <a:pPr marL="285750" indent="-285750">
              <a:buFontTx/>
              <a:buChar char="-"/>
            </a:pPr>
            <a:r>
              <a:rPr lang="pt-PT" sz="1400" i="1" dirty="0"/>
              <a:t> agentes patogénicos transmitidos por vectores (abaixo)</a:t>
            </a:r>
          </a:p>
        </p:txBody>
      </p:sp>
      <p:sp>
        <p:nvSpPr>
          <p:cNvPr id="10" name="ZoneTexte 9"/>
          <p:cNvSpPr txBox="1"/>
          <p:nvPr/>
        </p:nvSpPr>
        <p:spPr>
          <a:xfrm rot="16200000">
            <a:off x="5922659" y="2945595"/>
            <a:ext cx="5883442" cy="276999"/>
          </a:xfrm>
          <a:prstGeom prst="rect">
            <a:avLst/>
          </a:prstGeom>
          <a:noFill/>
        </p:spPr>
        <p:txBody>
          <a:bodyPr wrap="square" rtlCol="0">
            <a:spAutoFit/>
          </a:bodyPr>
          <a:lstStyle/>
          <a:p>
            <a:r>
              <a:rPr lang="fr-FR" sz="1200" i="1" dirty="0"/>
              <a:t>Global trends in </a:t>
            </a:r>
            <a:r>
              <a:rPr lang="fr-FR" sz="1200" i="1" dirty="0" err="1"/>
              <a:t>emerging</a:t>
            </a:r>
            <a:r>
              <a:rPr lang="fr-FR" sz="1200" i="1" dirty="0"/>
              <a:t> </a:t>
            </a:r>
            <a:r>
              <a:rPr lang="fr-FR" sz="1200" i="1" dirty="0" err="1"/>
              <a:t>infectious</a:t>
            </a:r>
            <a:r>
              <a:rPr lang="fr-FR" sz="1200" i="1" dirty="0"/>
              <a:t> </a:t>
            </a:r>
            <a:r>
              <a:rPr lang="fr-FR" sz="1200" i="1" dirty="0" err="1"/>
              <a:t>diseases</a:t>
            </a:r>
            <a:r>
              <a:rPr lang="fr-FR" sz="1200" i="1" dirty="0"/>
              <a:t>, Jones et al, Nature, 451, 2008</a:t>
            </a:r>
          </a:p>
        </p:txBody>
      </p:sp>
    </p:spTree>
    <p:extLst>
      <p:ext uri="{BB962C8B-B14F-4D97-AF65-F5344CB8AC3E}">
        <p14:creationId xmlns:p14="http://schemas.microsoft.com/office/powerpoint/2010/main" val="3933271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p:txBody>
          <a:bodyPr/>
          <a:lstStyle/>
          <a:p>
            <a:r>
              <a:rPr lang="en-US" noProof="0" dirty="0" err="1"/>
              <a:t>Principais</a:t>
            </a:r>
            <a:r>
              <a:rPr lang="en-US" noProof="0" dirty="0"/>
              <a:t> </a:t>
            </a:r>
            <a:r>
              <a:rPr lang="en-US" noProof="0" dirty="0" err="1"/>
              <a:t>factores</a:t>
            </a:r>
            <a:endParaRPr lang="en-US" noProof="0" dirty="0"/>
          </a:p>
          <a:p>
            <a:endParaRPr lang="en-US" noProof="0" dirty="0"/>
          </a:p>
        </p:txBody>
      </p:sp>
      <p:sp>
        <p:nvSpPr>
          <p:cNvPr id="13" name="Title 16"/>
          <p:cNvSpPr>
            <a:spLocks noGrp="1"/>
          </p:cNvSpPr>
          <p:nvPr>
            <p:ph type="title"/>
          </p:nvPr>
        </p:nvSpPr>
        <p:spPr/>
        <p:txBody>
          <a:bodyPr>
            <a:normAutofit fontScale="90000"/>
          </a:bodyPr>
          <a:lstStyle/>
          <a:p>
            <a:r>
              <a:rPr lang="en-US" dirty="0"/>
              <a:t>2.	 </a:t>
            </a:r>
            <a:r>
              <a:rPr lang="en-US" dirty="0" err="1"/>
              <a:t>Problemas</a:t>
            </a:r>
            <a:r>
              <a:rPr lang="en-US" dirty="0"/>
              <a:t> da </a:t>
            </a:r>
            <a:r>
              <a:rPr lang="en-US" dirty="0" err="1"/>
              <a:t>abordagem</a:t>
            </a:r>
            <a:r>
              <a:rPr lang="en-US" dirty="0"/>
              <a:t> "Uma </a:t>
            </a:r>
            <a:r>
              <a:rPr lang="en-US" dirty="0" err="1"/>
              <a:t>Só</a:t>
            </a:r>
            <a:r>
              <a:rPr lang="en-US" dirty="0"/>
              <a:t> </a:t>
            </a:r>
            <a:r>
              <a:rPr lang="en-US" dirty="0" err="1"/>
              <a:t>Saúde</a:t>
            </a:r>
            <a:r>
              <a:rPr lang="en-US" dirty="0"/>
              <a:t>”</a:t>
            </a:r>
          </a:p>
        </p:txBody>
      </p:sp>
      <p:grpSp>
        <p:nvGrpSpPr>
          <p:cNvPr id="9" name="Groupe 8"/>
          <p:cNvGrpSpPr/>
          <p:nvPr/>
        </p:nvGrpSpPr>
        <p:grpSpPr>
          <a:xfrm>
            <a:off x="3145294" y="1524343"/>
            <a:ext cx="4474706" cy="4450643"/>
            <a:chOff x="2579107" y="156911"/>
            <a:chExt cx="3246444" cy="3246444"/>
          </a:xfrm>
        </p:grpSpPr>
        <p:sp>
          <p:nvSpPr>
            <p:cNvPr id="10" name="Ellipse 9"/>
            <p:cNvSpPr/>
            <p:nvPr/>
          </p:nvSpPr>
          <p:spPr>
            <a:xfrm>
              <a:off x="2579107" y="156911"/>
              <a:ext cx="3246444" cy="3246444"/>
            </a:xfrm>
            <a:prstGeom prst="ellipse">
              <a:avLst/>
            </a:pr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2">
                <a:alpha val="50000"/>
                <a:hueOff val="0"/>
                <a:satOff val="0"/>
                <a:lumOff val="0"/>
                <a:alphaOff val="0"/>
              </a:schemeClr>
            </a:effectRef>
            <a:fontRef idx="minor">
              <a:schemeClr val="tx1"/>
            </a:fontRef>
          </p:style>
        </p:sp>
        <p:sp>
          <p:nvSpPr>
            <p:cNvPr id="11" name="Ellipse 4"/>
            <p:cNvSpPr txBox="1"/>
            <p:nvPr/>
          </p:nvSpPr>
          <p:spPr>
            <a:xfrm>
              <a:off x="2718016" y="350668"/>
              <a:ext cx="2985329" cy="2833282"/>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pt-PT" sz="2000" b="1"/>
                <a:t>Factores Humanos</a:t>
              </a:r>
              <a:r>
                <a:rPr lang="pt-PT" sz="1600" b="1"/>
                <a:t> </a:t>
              </a:r>
              <a:endParaRPr lang="pt-PT" sz="1600" b="1" kern="1200"/>
            </a:p>
            <a:p>
              <a:pPr lvl="0" algn="ctr" defTabSz="577850">
                <a:lnSpc>
                  <a:spcPct val="90000"/>
                </a:lnSpc>
                <a:spcBef>
                  <a:spcPct val="0"/>
                </a:spcBef>
                <a:spcAft>
                  <a:spcPct val="35000"/>
                </a:spcAft>
              </a:pPr>
              <a:endParaRPr lang="pt-PT" sz="1600"/>
            </a:p>
            <a:p>
              <a:pPr lvl="0" algn="ctr" defTabSz="577850">
                <a:lnSpc>
                  <a:spcPct val="90000"/>
                </a:lnSpc>
                <a:spcBef>
                  <a:spcPct val="0"/>
                </a:spcBef>
                <a:spcAft>
                  <a:spcPct val="35000"/>
                </a:spcAft>
              </a:pPr>
              <a:r>
                <a:rPr lang="pt-PT" sz="1600" b="0" kern="1200"/>
                <a:t>Aumento da densidade e crescimento demográfico</a:t>
              </a:r>
            </a:p>
            <a:p>
              <a:pPr lvl="0" algn="ctr" defTabSz="577850">
                <a:lnSpc>
                  <a:spcPct val="90000"/>
                </a:lnSpc>
                <a:spcBef>
                  <a:spcPct val="0"/>
                </a:spcBef>
                <a:spcAft>
                  <a:spcPct val="35000"/>
                </a:spcAft>
              </a:pPr>
              <a:endParaRPr lang="pt-PT" sz="1600" b="0" kern="1200"/>
            </a:p>
            <a:p>
              <a:pPr lvl="0" algn="ctr" defTabSz="577850">
                <a:lnSpc>
                  <a:spcPct val="90000"/>
                </a:lnSpc>
                <a:spcBef>
                  <a:spcPct val="0"/>
                </a:spcBef>
                <a:spcAft>
                  <a:spcPct val="35000"/>
                </a:spcAft>
              </a:pPr>
              <a:r>
                <a:rPr lang="pt-PT" sz="1600" b="0" kern="1200"/>
                <a:t>Urbanização descontrolada</a:t>
              </a:r>
            </a:p>
            <a:p>
              <a:pPr lvl="0" algn="ctr" defTabSz="577850">
                <a:lnSpc>
                  <a:spcPct val="90000"/>
                </a:lnSpc>
                <a:spcBef>
                  <a:spcPct val="0"/>
                </a:spcBef>
                <a:spcAft>
                  <a:spcPct val="35000"/>
                </a:spcAft>
              </a:pPr>
              <a:endParaRPr lang="pt-PT" sz="1600" b="0" kern="1200"/>
            </a:p>
            <a:p>
              <a:pPr lvl="0" algn="ctr" defTabSz="577850">
                <a:lnSpc>
                  <a:spcPct val="90000"/>
                </a:lnSpc>
                <a:spcBef>
                  <a:spcPct val="0"/>
                </a:spcBef>
                <a:spcAft>
                  <a:spcPct val="35000"/>
                </a:spcAft>
              </a:pPr>
              <a:r>
                <a:rPr lang="pt-PT" sz="1600" b="0" kern="1200"/>
                <a:t>Maior mobilidade</a:t>
              </a:r>
            </a:p>
            <a:p>
              <a:pPr lvl="0" algn="ctr" defTabSz="577850">
                <a:lnSpc>
                  <a:spcPct val="90000"/>
                </a:lnSpc>
                <a:spcBef>
                  <a:spcPct val="0"/>
                </a:spcBef>
                <a:spcAft>
                  <a:spcPct val="35000"/>
                </a:spcAft>
              </a:pPr>
              <a:endParaRPr lang="pt-PT" sz="1600" b="0" kern="1200"/>
            </a:p>
            <a:p>
              <a:pPr lvl="0" algn="ctr" defTabSz="577850">
                <a:lnSpc>
                  <a:spcPct val="90000"/>
                </a:lnSpc>
                <a:spcBef>
                  <a:spcPct val="0"/>
                </a:spcBef>
                <a:spcAft>
                  <a:spcPct val="35000"/>
                </a:spcAft>
              </a:pPr>
              <a:r>
                <a:rPr lang="pt-PT" sz="1600" b="0" kern="1200"/>
                <a:t>Procura de proteínas de origem animal</a:t>
              </a:r>
            </a:p>
            <a:p>
              <a:pPr lvl="0" algn="ctr" defTabSz="577850">
                <a:lnSpc>
                  <a:spcPct val="90000"/>
                </a:lnSpc>
                <a:spcBef>
                  <a:spcPct val="0"/>
                </a:spcBef>
                <a:spcAft>
                  <a:spcPct val="35000"/>
                </a:spcAft>
              </a:pPr>
              <a:endParaRPr lang="pt-PT" sz="1600" b="0" kern="1200"/>
            </a:p>
            <a:p>
              <a:pPr lvl="0" algn="ctr" defTabSz="577850">
                <a:lnSpc>
                  <a:spcPct val="90000"/>
                </a:lnSpc>
                <a:spcBef>
                  <a:spcPct val="0"/>
                </a:spcBef>
                <a:spcAft>
                  <a:spcPct val="35000"/>
                </a:spcAft>
              </a:pPr>
              <a:r>
                <a:rPr lang="pt-PT" sz="1600" b="0" kern="1200"/>
                <a:t>Pobreza e desigualdade</a:t>
              </a:r>
            </a:p>
          </p:txBody>
        </p:sp>
      </p:gr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1524343"/>
            <a:ext cx="2002632" cy="1612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90600" y="1828800"/>
            <a:ext cx="762000" cy="246221"/>
          </a:xfrm>
          <a:prstGeom prst="rect">
            <a:avLst/>
          </a:prstGeom>
          <a:solidFill>
            <a:schemeClr val="bg1"/>
          </a:solidFill>
        </p:spPr>
        <p:txBody>
          <a:bodyPr wrap="square" rtlCol="0">
            <a:spAutoFit/>
          </a:bodyPr>
          <a:lstStyle/>
          <a:p>
            <a:r>
              <a:rPr lang="pt-PT" sz="1000" dirty="0"/>
              <a:t>Humanos</a:t>
            </a:r>
          </a:p>
        </p:txBody>
      </p:sp>
      <p:sp>
        <p:nvSpPr>
          <p:cNvPr id="12" name="TextBox 11"/>
          <p:cNvSpPr txBox="1"/>
          <p:nvPr/>
        </p:nvSpPr>
        <p:spPr>
          <a:xfrm>
            <a:off x="609600" y="2514600"/>
            <a:ext cx="685800" cy="246221"/>
          </a:xfrm>
          <a:prstGeom prst="rect">
            <a:avLst/>
          </a:prstGeom>
          <a:solidFill>
            <a:schemeClr val="bg1"/>
          </a:solidFill>
        </p:spPr>
        <p:txBody>
          <a:bodyPr wrap="square" rtlCol="0">
            <a:spAutoFit/>
          </a:bodyPr>
          <a:lstStyle/>
          <a:p>
            <a:r>
              <a:rPr lang="pt-PT" sz="1000" dirty="0"/>
              <a:t>Animais</a:t>
            </a:r>
          </a:p>
        </p:txBody>
      </p:sp>
      <p:sp>
        <p:nvSpPr>
          <p:cNvPr id="15" name="TextBox 14"/>
          <p:cNvSpPr txBox="1"/>
          <p:nvPr/>
        </p:nvSpPr>
        <p:spPr>
          <a:xfrm>
            <a:off x="1447800" y="2514600"/>
            <a:ext cx="762000" cy="246221"/>
          </a:xfrm>
          <a:prstGeom prst="rect">
            <a:avLst/>
          </a:prstGeom>
          <a:solidFill>
            <a:schemeClr val="bg1"/>
          </a:solidFill>
        </p:spPr>
        <p:txBody>
          <a:bodyPr wrap="square" rtlCol="0">
            <a:spAutoFit/>
          </a:bodyPr>
          <a:lstStyle/>
          <a:p>
            <a:r>
              <a:rPr lang="pt-PT" sz="1000" dirty="0"/>
              <a:t>Ambientais</a:t>
            </a:r>
          </a:p>
        </p:txBody>
      </p:sp>
    </p:spTree>
    <p:extLst>
      <p:ext uri="{BB962C8B-B14F-4D97-AF65-F5344CB8AC3E}">
        <p14:creationId xmlns:p14="http://schemas.microsoft.com/office/powerpoint/2010/main" val="20722536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ubtitle 5"/>
          <p:cNvSpPr>
            <a:spLocks noGrp="1"/>
          </p:cNvSpPr>
          <p:nvPr>
            <p:ph type="subTitle" idx="13"/>
          </p:nvPr>
        </p:nvSpPr>
        <p:spPr/>
        <p:txBody>
          <a:bodyPr/>
          <a:lstStyle/>
          <a:p>
            <a:r>
              <a:rPr lang="pt-PT"/>
              <a:t>Principais factores</a:t>
            </a:r>
          </a:p>
          <a:p>
            <a:endParaRPr lang="pt-PT"/>
          </a:p>
        </p:txBody>
      </p:sp>
      <p:sp>
        <p:nvSpPr>
          <p:cNvPr id="11" name="Title 16"/>
          <p:cNvSpPr>
            <a:spLocks noGrp="1"/>
          </p:cNvSpPr>
          <p:nvPr>
            <p:ph type="title"/>
          </p:nvPr>
        </p:nvSpPr>
        <p:spPr>
          <a:xfrm>
            <a:off x="228600" y="38100"/>
            <a:ext cx="8229600" cy="471528"/>
          </a:xfrm>
        </p:spPr>
        <p:txBody>
          <a:bodyPr>
            <a:normAutofit fontScale="90000"/>
          </a:bodyPr>
          <a:lstStyle/>
          <a:p>
            <a:r>
              <a:rPr lang="pt-PT"/>
              <a:t>2.	 Problemas da abordagem "Uma Só Saúde”</a:t>
            </a:r>
          </a:p>
        </p:txBody>
      </p:sp>
      <p:grpSp>
        <p:nvGrpSpPr>
          <p:cNvPr id="3" name="Groupe 2"/>
          <p:cNvGrpSpPr/>
          <p:nvPr/>
        </p:nvGrpSpPr>
        <p:grpSpPr>
          <a:xfrm>
            <a:off x="2514599" y="1566657"/>
            <a:ext cx="5811253" cy="4485227"/>
            <a:chOff x="1588168" y="1566657"/>
            <a:chExt cx="5811253" cy="4485227"/>
          </a:xfrm>
        </p:grpSpPr>
        <p:graphicFrame>
          <p:nvGraphicFramePr>
            <p:cNvPr id="17" name="Diagramme 16"/>
            <p:cNvGraphicFramePr/>
            <p:nvPr>
              <p:extLst>
                <p:ext uri="{D42A27DB-BD31-4B8C-83A1-F6EECF244321}">
                  <p14:modId xmlns:p14="http://schemas.microsoft.com/office/powerpoint/2010/main" val="3318090925"/>
                </p:ext>
              </p:extLst>
            </p:nvPr>
          </p:nvGraphicFramePr>
          <p:xfrm>
            <a:off x="1588168" y="1566657"/>
            <a:ext cx="5811253" cy="44852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Ellipse 4"/>
            <p:cNvSpPr txBox="1"/>
            <p:nvPr/>
          </p:nvSpPr>
          <p:spPr>
            <a:xfrm>
              <a:off x="2466473" y="1934830"/>
              <a:ext cx="4114801" cy="388422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a:r>
                <a:rPr lang="pt-PT" sz="2000" b="1"/>
                <a:t>Factores ambientais</a:t>
              </a:r>
            </a:p>
            <a:p>
              <a:pPr lvl="0" algn="ctr"/>
              <a:endParaRPr lang="pt-PT" sz="1600"/>
            </a:p>
            <a:p>
              <a:pPr lvl="0" algn="ctr"/>
              <a:r>
                <a:rPr lang="pt-PT" sz="1600"/>
                <a:t>Proximidade entre humanos e animais</a:t>
              </a:r>
            </a:p>
            <a:p>
              <a:pPr lvl="0" algn="ctr"/>
              <a:endParaRPr lang="pt-PT" sz="1600"/>
            </a:p>
            <a:p>
              <a:pPr lvl="0" algn="ctr"/>
              <a:r>
                <a:rPr lang="pt-PT" sz="1600"/>
                <a:t>Desflorestação</a:t>
              </a:r>
            </a:p>
            <a:p>
              <a:pPr lvl="0" algn="ctr"/>
              <a:endParaRPr lang="pt-PT" sz="1600"/>
            </a:p>
            <a:p>
              <a:pPr lvl="0" algn="ctr"/>
              <a:r>
                <a:rPr lang="pt-PT" sz="1600"/>
                <a:t>Caça legal e furtiva</a:t>
              </a:r>
            </a:p>
            <a:p>
              <a:pPr lvl="0" algn="ctr"/>
              <a:endParaRPr lang="pt-PT" sz="1600"/>
            </a:p>
            <a:p>
              <a:pPr lvl="0" algn="ctr"/>
              <a:r>
                <a:rPr lang="pt-PT" sz="1600"/>
                <a:t>Alterações climáticas</a:t>
              </a:r>
            </a:p>
            <a:p>
              <a:pPr lvl="0" algn="ctr"/>
              <a:endParaRPr lang="pt-PT" sz="1600"/>
            </a:p>
            <a:p>
              <a:pPr lvl="0" algn="ctr"/>
              <a:r>
                <a:rPr lang="pt-PT" sz="1600"/>
                <a:t>Fragmentação do habitat </a:t>
              </a:r>
            </a:p>
            <a:p>
              <a:pPr lvl="0" algn="ctr"/>
              <a:endParaRPr lang="pt-PT" sz="1600"/>
            </a:p>
            <a:p>
              <a:pPr lvl="0" algn="ctr"/>
              <a:r>
                <a:rPr lang="pt-PT" sz="1600"/>
                <a:t>Perda de biodiversidade</a:t>
              </a:r>
            </a:p>
          </p:txBody>
        </p:sp>
      </p:grpSp>
      <p:pic>
        <p:nvPicPr>
          <p:cNvPr id="8"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7200" y="1524000"/>
            <a:ext cx="2002632" cy="1612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1066800" y="1828800"/>
            <a:ext cx="762000" cy="246221"/>
          </a:xfrm>
          <a:prstGeom prst="rect">
            <a:avLst/>
          </a:prstGeom>
          <a:solidFill>
            <a:schemeClr val="bg1"/>
          </a:solidFill>
        </p:spPr>
        <p:txBody>
          <a:bodyPr wrap="square" rtlCol="0">
            <a:spAutoFit/>
          </a:bodyPr>
          <a:lstStyle/>
          <a:p>
            <a:r>
              <a:rPr lang="pt-PT" sz="1000" dirty="0"/>
              <a:t>Humanos</a:t>
            </a:r>
          </a:p>
        </p:txBody>
      </p:sp>
      <p:sp>
        <p:nvSpPr>
          <p:cNvPr id="10" name="TextBox 9"/>
          <p:cNvSpPr txBox="1"/>
          <p:nvPr/>
        </p:nvSpPr>
        <p:spPr>
          <a:xfrm>
            <a:off x="685800" y="2514600"/>
            <a:ext cx="685800" cy="246221"/>
          </a:xfrm>
          <a:prstGeom prst="rect">
            <a:avLst/>
          </a:prstGeom>
          <a:solidFill>
            <a:schemeClr val="bg1"/>
          </a:solidFill>
        </p:spPr>
        <p:txBody>
          <a:bodyPr wrap="square" rtlCol="0">
            <a:spAutoFit/>
          </a:bodyPr>
          <a:lstStyle/>
          <a:p>
            <a:r>
              <a:rPr lang="pt-PT" sz="1000" dirty="0"/>
              <a:t>Animais</a:t>
            </a:r>
          </a:p>
        </p:txBody>
      </p:sp>
      <p:sp>
        <p:nvSpPr>
          <p:cNvPr id="14" name="TextBox 13"/>
          <p:cNvSpPr txBox="1"/>
          <p:nvPr/>
        </p:nvSpPr>
        <p:spPr>
          <a:xfrm>
            <a:off x="1447800" y="2514600"/>
            <a:ext cx="762000" cy="246221"/>
          </a:xfrm>
          <a:prstGeom prst="rect">
            <a:avLst/>
          </a:prstGeom>
          <a:solidFill>
            <a:schemeClr val="bg1"/>
          </a:solidFill>
        </p:spPr>
        <p:txBody>
          <a:bodyPr wrap="square" rtlCol="0">
            <a:spAutoFit/>
          </a:bodyPr>
          <a:lstStyle/>
          <a:p>
            <a:r>
              <a:rPr lang="pt-PT" sz="1000" dirty="0"/>
              <a:t>Ambientais</a:t>
            </a:r>
          </a:p>
        </p:txBody>
      </p:sp>
    </p:spTree>
    <p:extLst>
      <p:ext uri="{BB962C8B-B14F-4D97-AF65-F5344CB8AC3E}">
        <p14:creationId xmlns:p14="http://schemas.microsoft.com/office/powerpoint/2010/main" val="2984597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p:txBody>
          <a:bodyPr/>
          <a:lstStyle/>
          <a:p>
            <a:r>
              <a:rPr lang="en-US" dirty="0" err="1"/>
              <a:t>Principais</a:t>
            </a:r>
            <a:r>
              <a:rPr lang="en-US" dirty="0"/>
              <a:t> </a:t>
            </a:r>
            <a:r>
              <a:rPr lang="en-US" dirty="0" err="1"/>
              <a:t>factores</a:t>
            </a:r>
            <a:endParaRPr lang="en-US" dirty="0"/>
          </a:p>
          <a:p>
            <a:endParaRPr lang="en-US" noProof="0" dirty="0"/>
          </a:p>
        </p:txBody>
      </p:sp>
      <p:sp>
        <p:nvSpPr>
          <p:cNvPr id="10" name="Title 16"/>
          <p:cNvSpPr>
            <a:spLocks noGrp="1"/>
          </p:cNvSpPr>
          <p:nvPr>
            <p:ph type="title"/>
          </p:nvPr>
        </p:nvSpPr>
        <p:spPr/>
        <p:txBody>
          <a:bodyPr>
            <a:normAutofit fontScale="90000"/>
          </a:bodyPr>
          <a:lstStyle/>
          <a:p>
            <a:r>
              <a:rPr lang="en-US" dirty="0"/>
              <a:t>2.	 </a:t>
            </a:r>
            <a:r>
              <a:rPr lang="en-US" dirty="0" err="1"/>
              <a:t>Problemas</a:t>
            </a:r>
            <a:r>
              <a:rPr lang="en-US" dirty="0"/>
              <a:t> da </a:t>
            </a:r>
            <a:r>
              <a:rPr lang="en-US" dirty="0" err="1"/>
              <a:t>abordagem</a:t>
            </a:r>
            <a:r>
              <a:rPr lang="en-US" dirty="0"/>
              <a:t> "Uma </a:t>
            </a:r>
            <a:r>
              <a:rPr lang="en-US" dirty="0" err="1"/>
              <a:t>Só</a:t>
            </a:r>
            <a:r>
              <a:rPr lang="en-US" dirty="0"/>
              <a:t> </a:t>
            </a:r>
            <a:r>
              <a:rPr lang="en-US" dirty="0" err="1"/>
              <a:t>Saúde</a:t>
            </a:r>
            <a:r>
              <a:rPr lang="en-US" dirty="0"/>
              <a:t>"</a:t>
            </a:r>
          </a:p>
        </p:txBody>
      </p:sp>
      <p:graphicFrame>
        <p:nvGraphicFramePr>
          <p:cNvPr id="17" name="Diagramme 16"/>
          <p:cNvGraphicFramePr/>
          <p:nvPr>
            <p:extLst>
              <p:ext uri="{D42A27DB-BD31-4B8C-83A1-F6EECF244321}">
                <p14:modId xmlns:p14="http://schemas.microsoft.com/office/powerpoint/2010/main" val="2492921621"/>
              </p:ext>
            </p:extLst>
          </p:nvPr>
        </p:nvGraphicFramePr>
        <p:xfrm>
          <a:off x="2538662" y="1552074"/>
          <a:ext cx="5760143" cy="4422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Ellipse 4"/>
          <p:cNvSpPr txBox="1"/>
          <p:nvPr/>
        </p:nvSpPr>
        <p:spPr>
          <a:xfrm>
            <a:off x="4162926" y="2356447"/>
            <a:ext cx="2616917" cy="285322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pt-PT" sz="2000" b="1"/>
              <a:t>Factores animais</a:t>
            </a:r>
          </a:p>
          <a:p>
            <a:pPr lvl="0" algn="ctr" defTabSz="577850">
              <a:lnSpc>
                <a:spcPct val="90000"/>
              </a:lnSpc>
              <a:spcBef>
                <a:spcPct val="0"/>
              </a:spcBef>
              <a:spcAft>
                <a:spcPct val="35000"/>
              </a:spcAft>
            </a:pPr>
            <a:endParaRPr lang="pt-PT" sz="1600" b="1"/>
          </a:p>
          <a:p>
            <a:pPr lvl="0" algn="ctr" defTabSz="577850">
              <a:lnSpc>
                <a:spcPct val="90000"/>
              </a:lnSpc>
              <a:spcBef>
                <a:spcPct val="0"/>
              </a:spcBef>
              <a:spcAft>
                <a:spcPct val="35000"/>
              </a:spcAft>
            </a:pPr>
            <a:r>
              <a:rPr lang="pt-PT" sz="1600"/>
              <a:t>Sistemas de produção intensiva de gado</a:t>
            </a:r>
          </a:p>
          <a:p>
            <a:pPr lvl="0" algn="ctr" defTabSz="577850">
              <a:lnSpc>
                <a:spcPct val="90000"/>
              </a:lnSpc>
              <a:spcBef>
                <a:spcPct val="0"/>
              </a:spcBef>
              <a:spcAft>
                <a:spcPct val="35000"/>
              </a:spcAft>
            </a:pPr>
            <a:r>
              <a:rPr lang="pt-PT" sz="1600"/>
              <a:t>Produções de pequena e grande escala combinadas</a:t>
            </a:r>
          </a:p>
          <a:p>
            <a:pPr lvl="0" algn="ctr" defTabSz="577850">
              <a:lnSpc>
                <a:spcPct val="90000"/>
              </a:lnSpc>
              <a:spcBef>
                <a:spcPct val="0"/>
              </a:spcBef>
              <a:spcAft>
                <a:spcPct val="35000"/>
              </a:spcAft>
            </a:pPr>
            <a:endParaRPr lang="pt-PT" sz="1600"/>
          </a:p>
          <a:p>
            <a:pPr lvl="0" algn="ctr" defTabSz="577850">
              <a:lnSpc>
                <a:spcPct val="90000"/>
              </a:lnSpc>
              <a:spcBef>
                <a:spcPct val="0"/>
              </a:spcBef>
              <a:spcAft>
                <a:spcPct val="35000"/>
              </a:spcAft>
            </a:pPr>
            <a:r>
              <a:rPr lang="pt-PT" sz="1600"/>
              <a:t>Aumento do comércio de animais e produtos animais</a:t>
            </a:r>
          </a:p>
          <a:p>
            <a:pPr lvl="0" algn="ctr" defTabSz="577850">
              <a:lnSpc>
                <a:spcPct val="90000"/>
              </a:lnSpc>
              <a:spcBef>
                <a:spcPct val="0"/>
              </a:spcBef>
              <a:spcAft>
                <a:spcPct val="35000"/>
              </a:spcAft>
            </a:pPr>
            <a:endParaRPr lang="pt-PT" sz="1600"/>
          </a:p>
          <a:p>
            <a:pPr lvl="0" algn="ctr" defTabSz="577850">
              <a:lnSpc>
                <a:spcPct val="90000"/>
              </a:lnSpc>
              <a:spcBef>
                <a:spcPct val="0"/>
              </a:spcBef>
              <a:spcAft>
                <a:spcPct val="35000"/>
              </a:spcAft>
            </a:pPr>
            <a:r>
              <a:rPr lang="pt-PT" sz="1600"/>
              <a:t>Produção periurbana de gado</a:t>
            </a:r>
          </a:p>
          <a:p>
            <a:pPr lvl="0" algn="ctr" defTabSz="577850">
              <a:lnSpc>
                <a:spcPct val="90000"/>
              </a:lnSpc>
              <a:spcBef>
                <a:spcPct val="0"/>
              </a:spcBef>
              <a:spcAft>
                <a:spcPct val="35000"/>
              </a:spcAft>
            </a:pPr>
            <a:endParaRPr lang="pt-PT" sz="1600"/>
          </a:p>
          <a:p>
            <a:pPr lvl="0" algn="ctr" defTabSz="577850">
              <a:lnSpc>
                <a:spcPct val="90000"/>
              </a:lnSpc>
              <a:spcBef>
                <a:spcPct val="0"/>
              </a:spcBef>
              <a:spcAft>
                <a:spcPct val="35000"/>
              </a:spcAft>
            </a:pPr>
            <a:r>
              <a:rPr lang="pt-PT" sz="1600"/>
              <a:t>Mercados de rua</a:t>
            </a:r>
          </a:p>
        </p:txBody>
      </p:sp>
      <p:pic>
        <p:nvPicPr>
          <p:cNvPr id="7"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1000" y="1524343"/>
            <a:ext cx="2002632" cy="1612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066800" y="1828800"/>
            <a:ext cx="762000" cy="246221"/>
          </a:xfrm>
          <a:prstGeom prst="rect">
            <a:avLst/>
          </a:prstGeom>
          <a:solidFill>
            <a:schemeClr val="bg1"/>
          </a:solidFill>
        </p:spPr>
        <p:txBody>
          <a:bodyPr wrap="square" rtlCol="0">
            <a:spAutoFit/>
          </a:bodyPr>
          <a:lstStyle/>
          <a:p>
            <a:r>
              <a:rPr lang="pt-PT" sz="1000" dirty="0"/>
              <a:t>Humanos</a:t>
            </a:r>
          </a:p>
        </p:txBody>
      </p:sp>
      <p:sp>
        <p:nvSpPr>
          <p:cNvPr id="9" name="TextBox 8"/>
          <p:cNvSpPr txBox="1"/>
          <p:nvPr/>
        </p:nvSpPr>
        <p:spPr>
          <a:xfrm>
            <a:off x="685800" y="2514600"/>
            <a:ext cx="685800" cy="246221"/>
          </a:xfrm>
          <a:prstGeom prst="rect">
            <a:avLst/>
          </a:prstGeom>
          <a:solidFill>
            <a:schemeClr val="bg1"/>
          </a:solidFill>
        </p:spPr>
        <p:txBody>
          <a:bodyPr wrap="square" rtlCol="0">
            <a:spAutoFit/>
          </a:bodyPr>
          <a:lstStyle/>
          <a:p>
            <a:r>
              <a:rPr lang="pt-PT" sz="1000" dirty="0"/>
              <a:t>Animais</a:t>
            </a:r>
          </a:p>
        </p:txBody>
      </p:sp>
      <p:sp>
        <p:nvSpPr>
          <p:cNvPr id="13" name="TextBox 12"/>
          <p:cNvSpPr txBox="1"/>
          <p:nvPr/>
        </p:nvSpPr>
        <p:spPr>
          <a:xfrm>
            <a:off x="1447800" y="2514600"/>
            <a:ext cx="762000" cy="246221"/>
          </a:xfrm>
          <a:prstGeom prst="rect">
            <a:avLst/>
          </a:prstGeom>
          <a:solidFill>
            <a:schemeClr val="bg1"/>
          </a:solidFill>
        </p:spPr>
        <p:txBody>
          <a:bodyPr wrap="square" rtlCol="0">
            <a:spAutoFit/>
          </a:bodyPr>
          <a:lstStyle/>
          <a:p>
            <a:r>
              <a:rPr lang="pt-PT" sz="1000" dirty="0"/>
              <a:t>Ambientais</a:t>
            </a:r>
          </a:p>
        </p:txBody>
      </p:sp>
    </p:spTree>
    <p:extLst>
      <p:ext uri="{BB962C8B-B14F-4D97-AF65-F5344CB8AC3E}">
        <p14:creationId xmlns:p14="http://schemas.microsoft.com/office/powerpoint/2010/main" val="10856718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Oval 31"/>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p:cNvSpPr>
            <a:spLocks noGrp="1"/>
          </p:cNvSpPr>
          <p:nvPr>
            <p:ph idx="1"/>
          </p:nvPr>
        </p:nvSpPr>
        <p:spPr/>
        <p:txBody>
          <a:bodyPr>
            <a:normAutofit/>
          </a:bodyPr>
          <a:lstStyle/>
          <a:p>
            <a:pPr marL="514350" indent="-514350">
              <a:buAutoNum type="arabicPeriod"/>
            </a:pPr>
            <a:endParaRPr lang="pt-PT"/>
          </a:p>
          <a:p>
            <a:pPr marL="514350" indent="-514350">
              <a:buAutoNum type="arabicPeriod"/>
            </a:pPr>
            <a:endParaRPr lang="pt-PT"/>
          </a:p>
          <a:p>
            <a:pPr marL="0" indent="0">
              <a:buNone/>
            </a:pPr>
            <a:endParaRPr lang="pt-PT"/>
          </a:p>
        </p:txBody>
      </p:sp>
      <p:sp>
        <p:nvSpPr>
          <p:cNvPr id="2" name="Subtitle 1"/>
          <p:cNvSpPr>
            <a:spLocks noGrp="1"/>
          </p:cNvSpPr>
          <p:nvPr>
            <p:ph type="subTitle" idx="13"/>
          </p:nvPr>
        </p:nvSpPr>
        <p:spPr/>
        <p:txBody>
          <a:bodyPr/>
          <a:lstStyle/>
          <a:p>
            <a:r>
              <a:rPr lang="pt-PT"/>
              <a:t>Fases da evolução das doenças zoonóticas</a:t>
            </a:r>
          </a:p>
        </p:txBody>
      </p:sp>
      <p:sp>
        <p:nvSpPr>
          <p:cNvPr id="31" name="Title 16"/>
          <p:cNvSpPr>
            <a:spLocks noGrp="1"/>
          </p:cNvSpPr>
          <p:nvPr>
            <p:ph type="title"/>
          </p:nvPr>
        </p:nvSpPr>
        <p:spPr/>
        <p:txBody>
          <a:bodyPr>
            <a:normAutofit fontScale="90000"/>
          </a:bodyPr>
          <a:lstStyle/>
          <a:p>
            <a:r>
              <a:rPr lang="pt-PT"/>
              <a:t>2.	 Problemas da abordagem "Uma Só Saúde"</a:t>
            </a:r>
          </a:p>
        </p:txBody>
      </p:sp>
      <p:grpSp>
        <p:nvGrpSpPr>
          <p:cNvPr id="4" name="Groupe 3"/>
          <p:cNvGrpSpPr/>
          <p:nvPr/>
        </p:nvGrpSpPr>
        <p:grpSpPr>
          <a:xfrm>
            <a:off x="626937" y="1649801"/>
            <a:ext cx="8229600" cy="4113388"/>
            <a:chOff x="626937" y="1649801"/>
            <a:chExt cx="8229600" cy="4113388"/>
          </a:xfrm>
        </p:grpSpPr>
        <p:grpSp>
          <p:nvGrpSpPr>
            <p:cNvPr id="8" name="Groupe 7"/>
            <p:cNvGrpSpPr/>
            <p:nvPr/>
          </p:nvGrpSpPr>
          <p:grpSpPr>
            <a:xfrm>
              <a:off x="626937" y="1649801"/>
              <a:ext cx="8229600" cy="4113388"/>
              <a:chOff x="0" y="0"/>
              <a:chExt cx="6520394" cy="3111898"/>
            </a:xfrm>
          </p:grpSpPr>
          <p:pic>
            <p:nvPicPr>
              <p:cNvPr id="9" name="Image 8" descr="http://phylopic.org/assets/images/submissions/acf1cbec-f6ef-4a82-8ab5-be2f963b93f5.512.png"/>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2788468" y="1050202"/>
                <a:ext cx="403225" cy="1083310"/>
              </a:xfrm>
              <a:prstGeom prst="rect">
                <a:avLst/>
              </a:prstGeom>
              <a:solidFill>
                <a:schemeClr val="bg1"/>
              </a:solidFill>
              <a:ln>
                <a:noFill/>
              </a:ln>
            </p:spPr>
          </p:pic>
          <p:grpSp>
            <p:nvGrpSpPr>
              <p:cNvPr id="10" name="Groupe 9"/>
              <p:cNvGrpSpPr/>
              <p:nvPr/>
            </p:nvGrpSpPr>
            <p:grpSpPr>
              <a:xfrm>
                <a:off x="0" y="597528"/>
                <a:ext cx="1344294" cy="1393825"/>
                <a:chOff x="0" y="0"/>
                <a:chExt cx="1344354" cy="1394268"/>
              </a:xfrm>
            </p:grpSpPr>
            <p:pic>
              <p:nvPicPr>
                <p:cNvPr id="23" name="Image 22" descr="http://phylopic.org/assets/images/submissions/cf522e02-35cc-44f5-841c-0e642987c2e4.512.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9851" y="1010093"/>
                  <a:ext cx="454025" cy="384175"/>
                </a:xfrm>
                <a:prstGeom prst="rect">
                  <a:avLst/>
                </a:prstGeom>
                <a:noFill/>
                <a:ln>
                  <a:noFill/>
                </a:ln>
              </p:spPr>
            </p:pic>
            <p:pic>
              <p:nvPicPr>
                <p:cNvPr id="24" name="Image 23" descr="http://phylopic.org/assets/images/submissions/18bfd2fc-f184-4c3a-b511-796aafcc70f6.5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060" y="669851"/>
                  <a:ext cx="637540" cy="387350"/>
                </a:xfrm>
                <a:prstGeom prst="rect">
                  <a:avLst/>
                </a:prstGeom>
                <a:noFill/>
                <a:ln>
                  <a:noFill/>
                </a:ln>
              </p:spPr>
            </p:pic>
            <p:pic>
              <p:nvPicPr>
                <p:cNvPr id="25" name="Image 24" descr="http://phylopic.org/assets/images/submissions/eedde61f-3402-4f7c-9350-49b74f5e1dba.256.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44279" y="478465"/>
                  <a:ext cx="600075" cy="574040"/>
                </a:xfrm>
                <a:prstGeom prst="rect">
                  <a:avLst/>
                </a:prstGeom>
                <a:noFill/>
                <a:ln>
                  <a:noFill/>
                </a:ln>
              </p:spPr>
            </p:pic>
            <p:grpSp>
              <p:nvGrpSpPr>
                <p:cNvPr id="26" name="Groupe 25"/>
                <p:cNvGrpSpPr/>
                <p:nvPr/>
              </p:nvGrpSpPr>
              <p:grpSpPr>
                <a:xfrm>
                  <a:off x="0" y="0"/>
                  <a:ext cx="627321" cy="574158"/>
                  <a:chOff x="0" y="0"/>
                  <a:chExt cx="627321" cy="574158"/>
                </a:xfrm>
                <a:solidFill>
                  <a:schemeClr val="accent2">
                    <a:lumMod val="20000"/>
                    <a:lumOff val="80000"/>
                  </a:schemeClr>
                </a:solidFill>
              </p:grpSpPr>
              <p:sp>
                <p:nvSpPr>
                  <p:cNvPr id="27" name="Flèche courbée vers la gauche 26"/>
                  <p:cNvSpPr/>
                  <p:nvPr/>
                </p:nvSpPr>
                <p:spPr>
                  <a:xfrm>
                    <a:off x="340242" y="21265"/>
                    <a:ext cx="287079" cy="552893"/>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28" name="Flèche courbée vers la gauche 27"/>
                  <p:cNvSpPr/>
                  <p:nvPr/>
                </p:nvSpPr>
                <p:spPr>
                  <a:xfrm rot="10800000">
                    <a:off x="0" y="0"/>
                    <a:ext cx="287020" cy="552450"/>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grpSp>
          </p:grpSp>
          <p:sp>
            <p:nvSpPr>
              <p:cNvPr id="12" name="Double flèche horizontale 11"/>
              <p:cNvSpPr/>
              <p:nvPr/>
            </p:nvSpPr>
            <p:spPr>
              <a:xfrm rot="19420913">
                <a:off x="3385996" y="887239"/>
                <a:ext cx="984673" cy="26762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pic>
            <p:nvPicPr>
              <p:cNvPr id="13" name="Image 12" descr="http://phylopic.org/assets/images/submissions/acf1cbec-f6ef-4a82-8ab5-be2f963b93f5.512.png"/>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4517680" y="226336"/>
                <a:ext cx="403225" cy="1083310"/>
              </a:xfrm>
              <a:prstGeom prst="rect">
                <a:avLst/>
              </a:prstGeom>
              <a:noFill/>
              <a:ln>
                <a:noFill/>
              </a:ln>
            </p:spPr>
          </p:pic>
          <p:pic>
            <p:nvPicPr>
              <p:cNvPr id="14" name="Image 13" descr="http://phylopic.org/assets/images/submissions/acf1cbec-f6ef-4a82-8ab5-be2f963b93f5.512.png"/>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4490519" y="1783532"/>
                <a:ext cx="403225" cy="1083310"/>
              </a:xfrm>
              <a:prstGeom prst="rect">
                <a:avLst/>
              </a:prstGeom>
              <a:noFill/>
              <a:ln>
                <a:noFill/>
              </a:ln>
            </p:spPr>
          </p:pic>
          <p:sp>
            <p:nvSpPr>
              <p:cNvPr id="15" name="Double flèche horizontale 14"/>
              <p:cNvSpPr/>
              <p:nvPr/>
            </p:nvSpPr>
            <p:spPr>
              <a:xfrm rot="1822020">
                <a:off x="3385996" y="1954687"/>
                <a:ext cx="984673" cy="26762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6" name="Flèche courbée vers la gauche 15"/>
              <p:cNvSpPr/>
              <p:nvPr/>
            </p:nvSpPr>
            <p:spPr>
              <a:xfrm>
                <a:off x="5368705" y="1186004"/>
                <a:ext cx="287020" cy="552450"/>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7" name="Flèche courbée vers la gauche 16"/>
              <p:cNvSpPr/>
              <p:nvPr/>
            </p:nvSpPr>
            <p:spPr>
              <a:xfrm rot="10800000">
                <a:off x="5024674" y="1167897"/>
                <a:ext cx="287007" cy="552274"/>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8" name="Zone de texte 2"/>
              <p:cNvSpPr txBox="1">
                <a:spLocks noChangeArrowheads="1"/>
              </p:cNvSpPr>
              <p:nvPr/>
            </p:nvSpPr>
            <p:spPr bwMode="auto">
              <a:xfrm>
                <a:off x="36214" y="0"/>
                <a:ext cx="1616075" cy="54102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pt-PT" sz="1400" b="1" dirty="0">
                    <a:effectLst/>
                    <a:latin typeface="Calibri Light" panose="020F0302020204030204" pitchFamily="34" charset="0"/>
                    <a:ea typeface="SimSun" panose="02010600030101010101" pitchFamily="2" charset="-122"/>
                    <a:cs typeface="Times New Roman" panose="02020603050405020304" pitchFamily="18" charset="0"/>
                  </a:rPr>
                  <a:t>Fase 1</a:t>
                </a:r>
                <a:r>
                  <a:rPr lang="pt-PT" sz="1400" dirty="0">
                    <a:effectLst/>
                    <a:latin typeface="Calibri Light" panose="020F0302020204030204" pitchFamily="34" charset="0"/>
                    <a:ea typeface="SimSun" panose="02010600030101010101" pitchFamily="2" charset="-122"/>
                    <a:cs typeface="Times New Roman" panose="02020603050405020304" pitchFamily="18" charset="0"/>
                  </a:rPr>
                  <a:t>: exclusivamente agente patogénico animal</a:t>
                </a:r>
              </a:p>
              <a:p>
                <a:pPr algn="ctr">
                  <a:spcAft>
                    <a:spcPts val="0"/>
                  </a:spcAft>
                </a:pPr>
                <a:r>
                  <a:rPr lang="pt-PT" sz="1400" i="1" dirty="0">
                    <a:effectLst/>
                    <a:latin typeface="Calibri Light" panose="020F0302020204030204" pitchFamily="34" charset="0"/>
                    <a:ea typeface="SimSun" panose="02010600030101010101" pitchFamily="2" charset="-122"/>
                    <a:cs typeface="Times New Roman" panose="02020603050405020304" pitchFamily="18" charset="0"/>
                  </a:rPr>
                  <a:t>Sem casos humanos</a:t>
                </a:r>
                <a:endParaRPr lang="pt-PT" sz="1400" dirty="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19" name="Zone de texte 2"/>
              <p:cNvSpPr txBox="1">
                <a:spLocks noChangeArrowheads="1"/>
              </p:cNvSpPr>
              <p:nvPr/>
            </p:nvSpPr>
            <p:spPr bwMode="auto">
              <a:xfrm>
                <a:off x="1321806" y="1783532"/>
                <a:ext cx="1360805" cy="701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pt-PT" sz="1400" b="1" dirty="0">
                    <a:effectLst/>
                    <a:latin typeface="Calibri Light" panose="020F0302020204030204" pitchFamily="34" charset="0"/>
                    <a:ea typeface="SimSun" panose="02010600030101010101" pitchFamily="2" charset="-122"/>
                    <a:cs typeface="Times New Roman" panose="02020603050405020304" pitchFamily="18" charset="0"/>
                  </a:rPr>
                  <a:t>Fase 2</a:t>
                </a:r>
                <a:r>
                  <a:rPr lang="pt-PT" sz="1400" dirty="0">
                    <a:effectLst/>
                    <a:latin typeface="Calibri Light" panose="020F0302020204030204" pitchFamily="34" charset="0"/>
                    <a:ea typeface="SimSun" panose="02010600030101010101" pitchFamily="2" charset="-122"/>
                    <a:cs typeface="Times New Roman" panose="02020603050405020304" pitchFamily="18" charset="0"/>
                  </a:rPr>
                  <a:t>: infecção primária</a:t>
                </a:r>
              </a:p>
              <a:p>
                <a:pPr algn="ctr">
                  <a:spcAft>
                    <a:spcPts val="0"/>
                  </a:spcAft>
                </a:pPr>
                <a:r>
                  <a:rPr lang="pt-PT" sz="1400" i="1" dirty="0">
                    <a:effectLst/>
                    <a:latin typeface="Calibri Light" panose="020F0302020204030204" pitchFamily="34" charset="0"/>
                    <a:ea typeface="SimSun" panose="02010600030101010101" pitchFamily="2" charset="-122"/>
                    <a:cs typeface="Times New Roman" panose="02020603050405020304" pitchFamily="18" charset="0"/>
                  </a:rPr>
                  <a:t>Apenas transmissão A – H</a:t>
                </a:r>
                <a:endParaRPr lang="pt-PT" sz="1400" dirty="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0" name="Zone de texte 2"/>
              <p:cNvSpPr txBox="1">
                <a:spLocks noChangeArrowheads="1"/>
              </p:cNvSpPr>
              <p:nvPr/>
            </p:nvSpPr>
            <p:spPr bwMode="auto">
              <a:xfrm>
                <a:off x="2544024" y="72427"/>
                <a:ext cx="1732915" cy="558821"/>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pt-PT" sz="1400" b="1" dirty="0">
                    <a:effectLst/>
                    <a:latin typeface="Calibri Light" panose="020F0302020204030204" pitchFamily="34" charset="0"/>
                    <a:ea typeface="SimSun" panose="02010600030101010101" pitchFamily="2" charset="-122"/>
                    <a:cs typeface="Times New Roman" panose="02020603050405020304" pitchFamily="18" charset="0"/>
                  </a:rPr>
                  <a:t>Fase 3</a:t>
                </a:r>
                <a:r>
                  <a:rPr lang="pt-PT" sz="1400" dirty="0">
                    <a:effectLst/>
                    <a:latin typeface="Calibri Light" panose="020F0302020204030204" pitchFamily="34" charset="0"/>
                    <a:ea typeface="SimSun" panose="02010600030101010101" pitchFamily="2" charset="-122"/>
                    <a:cs typeface="Times New Roman" panose="02020603050405020304" pitchFamily="18" charset="0"/>
                  </a:rPr>
                  <a:t>: surto limitado</a:t>
                </a:r>
              </a:p>
              <a:p>
                <a:pPr algn="ctr">
                  <a:spcAft>
                    <a:spcPts val="0"/>
                  </a:spcAft>
                </a:pPr>
                <a:r>
                  <a:rPr lang="pt-PT" sz="1400" i="1" dirty="0">
                    <a:effectLst/>
                    <a:latin typeface="Calibri Light" panose="020F0302020204030204" pitchFamily="34" charset="0"/>
                    <a:ea typeface="SimSun" panose="02010600030101010101" pitchFamily="2" charset="-122"/>
                    <a:cs typeface="Times New Roman" panose="02020603050405020304" pitchFamily="18" charset="0"/>
                  </a:rPr>
                  <a:t>Transmissão A – H e transmissão limitada  H-H</a:t>
                </a:r>
                <a:endParaRPr lang="pt-PT" sz="1400" dirty="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1" name="Zone de texte 2"/>
              <p:cNvSpPr txBox="1">
                <a:spLocks noChangeArrowheads="1"/>
              </p:cNvSpPr>
              <p:nvPr/>
            </p:nvSpPr>
            <p:spPr bwMode="auto">
              <a:xfrm>
                <a:off x="2582347" y="2553077"/>
                <a:ext cx="1893768" cy="558821"/>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pt-PT" sz="1400" b="1" dirty="0">
                    <a:effectLst/>
                    <a:latin typeface="Calibri Light" panose="020F0302020204030204" pitchFamily="34" charset="0"/>
                    <a:ea typeface="SimSun" panose="02010600030101010101" pitchFamily="2" charset="-122"/>
                    <a:cs typeface="Times New Roman" panose="02020603050405020304" pitchFamily="18" charset="0"/>
                  </a:rPr>
                  <a:t>Fase 4</a:t>
                </a:r>
                <a:r>
                  <a:rPr lang="pt-PT" sz="1400" dirty="0">
                    <a:effectLst/>
                    <a:latin typeface="Calibri Light" panose="020F0302020204030204" pitchFamily="34" charset="0"/>
                    <a:ea typeface="SimSun" panose="02010600030101010101" pitchFamily="2" charset="-122"/>
                    <a:cs typeface="Times New Roman" panose="02020603050405020304" pitchFamily="18" charset="0"/>
                  </a:rPr>
                  <a:t>: surto longo</a:t>
                </a:r>
              </a:p>
              <a:p>
                <a:pPr algn="ctr">
                  <a:spcAft>
                    <a:spcPts val="0"/>
                  </a:spcAft>
                </a:pPr>
                <a:r>
                  <a:rPr lang="pt-PT" sz="1400" i="1" dirty="0">
                    <a:effectLst/>
                    <a:latin typeface="Calibri Light" panose="020F0302020204030204" pitchFamily="34" charset="0"/>
                    <a:ea typeface="SimSun" panose="02010600030101010101" pitchFamily="2" charset="-122"/>
                    <a:cs typeface="Times New Roman" panose="02020603050405020304" pitchFamily="18" charset="0"/>
                  </a:rPr>
                  <a:t>Transmissão A – H  e transmissão sustentada H-H</a:t>
                </a:r>
                <a:endParaRPr lang="pt-PT" sz="1400" dirty="0">
                  <a:effectLst/>
                  <a:latin typeface="Calibri Light" panose="020F0302020204030204" pitchFamily="34" charset="0"/>
                  <a:ea typeface="SimSun" panose="02010600030101010101" pitchFamily="2" charset="-122"/>
                  <a:cs typeface="Times New Roman" panose="02020603050405020304" pitchFamily="18" charset="0"/>
                </a:endParaRPr>
              </a:p>
            </p:txBody>
          </p:sp>
          <p:sp>
            <p:nvSpPr>
              <p:cNvPr id="22" name="Zone de texte 2"/>
              <p:cNvSpPr txBox="1">
                <a:spLocks noChangeArrowheads="1"/>
              </p:cNvSpPr>
              <p:nvPr/>
            </p:nvSpPr>
            <p:spPr bwMode="auto">
              <a:xfrm>
                <a:off x="5287224" y="1801639"/>
                <a:ext cx="1233170" cy="1047789"/>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pt-PT" sz="1400" b="1" dirty="0">
                    <a:effectLst/>
                    <a:latin typeface="Calibri Light" panose="020F0302020204030204" pitchFamily="34" charset="0"/>
                    <a:ea typeface="SimSun" panose="02010600030101010101" pitchFamily="2" charset="-122"/>
                    <a:cs typeface="Times New Roman" panose="02020603050405020304" pitchFamily="18" charset="0"/>
                  </a:rPr>
                  <a:t>Fase 5</a:t>
                </a:r>
                <a:r>
                  <a:rPr lang="pt-PT" sz="1400" dirty="0">
                    <a:effectLst/>
                    <a:latin typeface="Calibri Light" panose="020F0302020204030204" pitchFamily="34" charset="0"/>
                    <a:ea typeface="SimSun" panose="02010600030101010101" pitchFamily="2" charset="-122"/>
                    <a:cs typeface="Times New Roman" panose="02020603050405020304" pitchFamily="18" charset="0"/>
                  </a:rPr>
                  <a:t>: exclusivamente agente patogénico humano</a:t>
                </a:r>
              </a:p>
              <a:p>
                <a:pPr algn="ctr">
                  <a:spcAft>
                    <a:spcPts val="0"/>
                  </a:spcAft>
                </a:pPr>
                <a:r>
                  <a:rPr lang="pt-PT" sz="1400" i="1" dirty="0">
                    <a:effectLst/>
                    <a:latin typeface="Calibri Light" panose="020F0302020204030204" pitchFamily="34" charset="0"/>
                    <a:ea typeface="SimSun" panose="02010600030101010101" pitchFamily="2" charset="-122"/>
                    <a:cs typeface="Times New Roman" panose="02020603050405020304" pitchFamily="18" charset="0"/>
                  </a:rPr>
                  <a:t>Transmissão sustentada  H-H</a:t>
                </a:r>
                <a:endParaRPr lang="pt-PT" sz="1400" dirty="0">
                  <a:effectLst/>
                  <a:latin typeface="Calibri Light" panose="020F0302020204030204" pitchFamily="34" charset="0"/>
                  <a:ea typeface="SimSun" panose="02010600030101010101" pitchFamily="2" charset="-122"/>
                  <a:cs typeface="Times New Roman" panose="02020603050405020304" pitchFamily="18" charset="0"/>
                </a:endParaRPr>
              </a:p>
            </p:txBody>
          </p:sp>
        </p:grpSp>
        <p:sp>
          <p:nvSpPr>
            <p:cNvPr id="29" name="Double flèche horizontale 28"/>
            <p:cNvSpPr/>
            <p:nvPr/>
          </p:nvSpPr>
          <p:spPr>
            <a:xfrm>
              <a:off x="2554017" y="3388231"/>
              <a:ext cx="1242788" cy="35375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grpSp>
    </p:spTree>
    <p:extLst>
      <p:ext uri="{BB962C8B-B14F-4D97-AF65-F5344CB8AC3E}">
        <p14:creationId xmlns:p14="http://schemas.microsoft.com/office/powerpoint/2010/main" val="392712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33"/>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p:cNvSpPr>
            <a:spLocks noGrp="1"/>
          </p:cNvSpPr>
          <p:nvPr>
            <p:ph idx="1"/>
          </p:nvPr>
        </p:nvSpPr>
        <p:spPr/>
        <p:txBody>
          <a:bodyPr>
            <a:normAutofit/>
          </a:bodyPr>
          <a:lstStyle/>
          <a:p>
            <a:pPr marL="514350" indent="-514350">
              <a:buAutoNum type="arabicPeriod"/>
            </a:pPr>
            <a:endParaRPr lang="en-US" noProof="0" dirty="0"/>
          </a:p>
          <a:p>
            <a:pPr marL="514350" indent="-514350">
              <a:buAutoNum type="arabicPeriod"/>
            </a:pPr>
            <a:endParaRPr lang="en-US" noProof="0" dirty="0"/>
          </a:p>
          <a:p>
            <a:pPr marL="0" indent="0">
              <a:buNone/>
            </a:pPr>
            <a:endParaRPr lang="en-US" noProof="0" dirty="0"/>
          </a:p>
        </p:txBody>
      </p:sp>
      <p:sp>
        <p:nvSpPr>
          <p:cNvPr id="29" name="Subtitle 1"/>
          <p:cNvSpPr>
            <a:spLocks noGrp="1"/>
          </p:cNvSpPr>
          <p:nvPr>
            <p:ph type="subTitle" idx="13"/>
          </p:nvPr>
        </p:nvSpPr>
        <p:spPr/>
        <p:txBody>
          <a:bodyPr/>
          <a:lstStyle/>
          <a:p>
            <a:r>
              <a:rPr lang="en-US" noProof="0" dirty="0" err="1"/>
              <a:t>Fases</a:t>
            </a:r>
            <a:r>
              <a:rPr lang="en-US" noProof="0" dirty="0"/>
              <a:t> da </a:t>
            </a:r>
            <a:r>
              <a:rPr lang="en-US" noProof="0" dirty="0" err="1"/>
              <a:t>evolução</a:t>
            </a:r>
            <a:r>
              <a:rPr lang="en-US" noProof="0" dirty="0"/>
              <a:t> das </a:t>
            </a:r>
            <a:r>
              <a:rPr lang="en-US" noProof="0" dirty="0" err="1"/>
              <a:t>doenças</a:t>
            </a:r>
            <a:r>
              <a:rPr lang="en-US" noProof="0" dirty="0"/>
              <a:t> </a:t>
            </a:r>
            <a:r>
              <a:rPr lang="en-US" noProof="0" dirty="0" err="1"/>
              <a:t>zoonóticas</a:t>
            </a:r>
            <a:endParaRPr lang="en-US" noProof="0" dirty="0"/>
          </a:p>
          <a:p>
            <a:endParaRPr lang="en-US" noProof="0" dirty="0"/>
          </a:p>
        </p:txBody>
      </p:sp>
      <p:sp>
        <p:nvSpPr>
          <p:cNvPr id="33" name="Title 16"/>
          <p:cNvSpPr>
            <a:spLocks noGrp="1"/>
          </p:cNvSpPr>
          <p:nvPr>
            <p:ph type="title"/>
          </p:nvPr>
        </p:nvSpPr>
        <p:spPr/>
        <p:txBody>
          <a:bodyPr>
            <a:normAutofit fontScale="90000"/>
          </a:bodyPr>
          <a:lstStyle/>
          <a:p>
            <a:r>
              <a:rPr lang="en-US" dirty="0"/>
              <a:t>2.	 </a:t>
            </a:r>
            <a:r>
              <a:rPr lang="en-US" dirty="0" err="1"/>
              <a:t>Problemas</a:t>
            </a:r>
            <a:r>
              <a:rPr lang="en-US" dirty="0"/>
              <a:t> da </a:t>
            </a:r>
            <a:r>
              <a:rPr lang="en-US" dirty="0" err="1"/>
              <a:t>abordagem</a:t>
            </a:r>
            <a:r>
              <a:rPr lang="en-US" dirty="0"/>
              <a:t> "Uma </a:t>
            </a:r>
            <a:r>
              <a:rPr lang="en-US" dirty="0" err="1"/>
              <a:t>Só</a:t>
            </a:r>
            <a:r>
              <a:rPr lang="en-US" dirty="0"/>
              <a:t> </a:t>
            </a:r>
            <a:r>
              <a:rPr lang="en-US" dirty="0" err="1"/>
              <a:t>Saúde</a:t>
            </a:r>
            <a:r>
              <a:rPr lang="en-US" dirty="0"/>
              <a:t>"</a:t>
            </a:r>
          </a:p>
        </p:txBody>
      </p:sp>
      <p:grpSp>
        <p:nvGrpSpPr>
          <p:cNvPr id="8" name="Groupe 7"/>
          <p:cNvGrpSpPr/>
          <p:nvPr/>
        </p:nvGrpSpPr>
        <p:grpSpPr>
          <a:xfrm>
            <a:off x="626937" y="1649801"/>
            <a:ext cx="8229600" cy="4113388"/>
            <a:chOff x="0" y="0"/>
            <a:chExt cx="6520394" cy="3111898"/>
          </a:xfrm>
        </p:grpSpPr>
        <p:grpSp>
          <p:nvGrpSpPr>
            <p:cNvPr id="10" name="Groupe 9"/>
            <p:cNvGrpSpPr/>
            <p:nvPr/>
          </p:nvGrpSpPr>
          <p:grpSpPr>
            <a:xfrm>
              <a:off x="0" y="597528"/>
              <a:ext cx="1344294" cy="1393825"/>
              <a:chOff x="0" y="0"/>
              <a:chExt cx="1344354" cy="1394268"/>
            </a:xfrm>
          </p:grpSpPr>
          <p:pic>
            <p:nvPicPr>
              <p:cNvPr id="23" name="Image 22" descr="http://phylopic.org/assets/images/submissions/cf522e02-35cc-44f5-841c-0e642987c2e4.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851" y="1010093"/>
                <a:ext cx="454025" cy="384175"/>
              </a:xfrm>
              <a:prstGeom prst="rect">
                <a:avLst/>
              </a:prstGeom>
              <a:noFill/>
              <a:ln>
                <a:noFill/>
              </a:ln>
            </p:spPr>
          </p:pic>
          <p:pic>
            <p:nvPicPr>
              <p:cNvPr id="24" name="Image 23" descr="http://phylopic.org/assets/images/submissions/18bfd2fc-f184-4c3a-b511-796aafcc70f6.5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60" y="669851"/>
                <a:ext cx="637540" cy="387350"/>
              </a:xfrm>
              <a:prstGeom prst="rect">
                <a:avLst/>
              </a:prstGeom>
              <a:noFill/>
              <a:ln>
                <a:noFill/>
              </a:ln>
            </p:spPr>
          </p:pic>
          <p:pic>
            <p:nvPicPr>
              <p:cNvPr id="25" name="Image 24" descr="http://phylopic.org/assets/images/submissions/eedde61f-3402-4f7c-9350-49b74f5e1dba.25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4279" y="478465"/>
                <a:ext cx="600075" cy="574040"/>
              </a:xfrm>
              <a:prstGeom prst="rect">
                <a:avLst/>
              </a:prstGeom>
              <a:noFill/>
              <a:ln>
                <a:noFill/>
              </a:ln>
            </p:spPr>
          </p:pic>
          <p:grpSp>
            <p:nvGrpSpPr>
              <p:cNvPr id="26" name="Groupe 25"/>
              <p:cNvGrpSpPr/>
              <p:nvPr/>
            </p:nvGrpSpPr>
            <p:grpSpPr>
              <a:xfrm>
                <a:off x="0" y="0"/>
                <a:ext cx="627321" cy="574158"/>
                <a:chOff x="0" y="0"/>
                <a:chExt cx="627321" cy="574158"/>
              </a:xfrm>
              <a:solidFill>
                <a:schemeClr val="accent2">
                  <a:lumMod val="20000"/>
                  <a:lumOff val="80000"/>
                </a:schemeClr>
              </a:solidFill>
            </p:grpSpPr>
            <p:sp>
              <p:nvSpPr>
                <p:cNvPr id="27" name="Flèche courbée vers la gauche 26"/>
                <p:cNvSpPr/>
                <p:nvPr/>
              </p:nvSpPr>
              <p:spPr>
                <a:xfrm>
                  <a:off x="340242" y="21265"/>
                  <a:ext cx="287079" cy="552893"/>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28" name="Flèche courbée vers la gauche 27"/>
                <p:cNvSpPr/>
                <p:nvPr/>
              </p:nvSpPr>
              <p:spPr>
                <a:xfrm rot="10800000">
                  <a:off x="0" y="0"/>
                  <a:ext cx="287020" cy="552450"/>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grpSp>
        </p:grpSp>
        <p:sp>
          <p:nvSpPr>
            <p:cNvPr id="12" name="Double flèche horizontale 11"/>
            <p:cNvSpPr/>
            <p:nvPr/>
          </p:nvSpPr>
          <p:spPr>
            <a:xfrm rot="19420913">
              <a:off x="3385996" y="887239"/>
              <a:ext cx="984673" cy="26762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pic>
          <p:nvPicPr>
            <p:cNvPr id="13" name="Image 12" descr="http://phylopic.org/assets/images/submissions/acf1cbec-f6ef-4a82-8ab5-be2f963b93f5.512.png"/>
            <p:cNvPicPr>
              <a:picLocks noChangeAspect="1"/>
            </p:cNvPicPr>
            <p:nvPr/>
          </p:nvPicPr>
          <p:blipFill>
            <a:blip r:embed="rId6" cstate="print">
              <a:extLst>
                <a:ext uri="{BEBA8EAE-BF5A-486C-A8C5-ECC9F3942E4B}">
                  <a14:imgProps xmlns:a14="http://schemas.microsoft.com/office/drawing/2010/main">
                    <a14:imgLayer r:embed="rId7">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4517680" y="226336"/>
              <a:ext cx="403225" cy="1083310"/>
            </a:xfrm>
            <a:prstGeom prst="rect">
              <a:avLst/>
            </a:prstGeom>
            <a:noFill/>
            <a:ln>
              <a:noFill/>
            </a:ln>
          </p:spPr>
        </p:pic>
        <p:pic>
          <p:nvPicPr>
            <p:cNvPr id="14" name="Image 13" descr="http://phylopic.org/assets/images/submissions/acf1cbec-f6ef-4a82-8ab5-be2f963b93f5.512.png"/>
            <p:cNvPicPr>
              <a:picLocks noChangeAspect="1"/>
            </p:cNvPicPr>
            <p:nvPr/>
          </p:nvPicPr>
          <p:blipFill>
            <a:blip r:embed="rId6" cstate="print">
              <a:extLst>
                <a:ext uri="{BEBA8EAE-BF5A-486C-A8C5-ECC9F3942E4B}">
                  <a14:imgProps xmlns:a14="http://schemas.microsoft.com/office/drawing/2010/main">
                    <a14:imgLayer r:embed="rId7">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4490519" y="1783532"/>
              <a:ext cx="403225" cy="1083310"/>
            </a:xfrm>
            <a:prstGeom prst="rect">
              <a:avLst/>
            </a:prstGeom>
            <a:noFill/>
            <a:ln>
              <a:noFill/>
            </a:ln>
          </p:spPr>
        </p:pic>
        <p:sp>
          <p:nvSpPr>
            <p:cNvPr id="15" name="Double flèche horizontale 14"/>
            <p:cNvSpPr/>
            <p:nvPr/>
          </p:nvSpPr>
          <p:spPr>
            <a:xfrm rot="1822020">
              <a:off x="3385996" y="1954687"/>
              <a:ext cx="984673" cy="26762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6" name="Flèche courbée vers la gauche 15"/>
            <p:cNvSpPr/>
            <p:nvPr/>
          </p:nvSpPr>
          <p:spPr>
            <a:xfrm>
              <a:off x="5368705" y="1186004"/>
              <a:ext cx="287020" cy="552450"/>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7" name="Flèche courbée vers la gauche 16"/>
            <p:cNvSpPr/>
            <p:nvPr/>
          </p:nvSpPr>
          <p:spPr>
            <a:xfrm rot="10800000">
              <a:off x="5024674" y="1167897"/>
              <a:ext cx="287007" cy="552274"/>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8" name="Zone de texte 2"/>
            <p:cNvSpPr txBox="1">
              <a:spLocks noChangeArrowheads="1"/>
            </p:cNvSpPr>
            <p:nvPr/>
          </p:nvSpPr>
          <p:spPr bwMode="auto">
            <a:xfrm>
              <a:off x="36214" y="0"/>
              <a:ext cx="1616075" cy="54102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en-US" sz="1400" b="1" dirty="0" err="1">
                  <a:effectLst/>
                  <a:latin typeface="Calibri Light" panose="020F0302020204030204" pitchFamily="34" charset="0"/>
                  <a:ea typeface="SimSun" panose="02010600030101010101" pitchFamily="2" charset="-122"/>
                  <a:cs typeface="Times New Roman" panose="02020603050405020304" pitchFamily="18" charset="0"/>
                </a:rPr>
                <a:t>Fase</a:t>
              </a:r>
              <a:r>
                <a:rPr lang="en-US" sz="1400" b="1" dirty="0">
                  <a:effectLst/>
                  <a:latin typeface="Calibri Light" panose="020F0302020204030204" pitchFamily="34" charset="0"/>
                  <a:ea typeface="SimSun" panose="02010600030101010101" pitchFamily="2" charset="-122"/>
                  <a:cs typeface="Times New Roman" panose="02020603050405020304" pitchFamily="18" charset="0"/>
                </a:rPr>
                <a:t> 1</a:t>
              </a:r>
              <a:r>
                <a:rPr lang="en-US" sz="1400" dirty="0">
                  <a:effectLst/>
                  <a:latin typeface="Calibri Light" panose="020F0302020204030204" pitchFamily="34" charset="0"/>
                  <a:ea typeface="SimSun" panose="02010600030101010101" pitchFamily="2" charset="-122"/>
                  <a:cs typeface="Times New Roman" panose="02020603050405020304" pitchFamily="18" charset="0"/>
                </a:rPr>
                <a:t>: </a:t>
              </a:r>
              <a:r>
                <a:rPr lang="pt-PT" sz="1400" dirty="0">
                  <a:latin typeface="Calibri Light" panose="020F0302020204030204" pitchFamily="34" charset="0"/>
                  <a:ea typeface="SimSun" panose="02010600030101010101" pitchFamily="2" charset="-122"/>
                  <a:cs typeface="Times New Roman" panose="02020603050405020304" pitchFamily="18" charset="0"/>
                </a:rPr>
                <a:t>exclusivamente agente patogénico animal</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Sem casos humanos</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19" name="Zone de texte 2"/>
            <p:cNvSpPr txBox="1">
              <a:spLocks noChangeArrowheads="1"/>
            </p:cNvSpPr>
            <p:nvPr/>
          </p:nvSpPr>
          <p:spPr bwMode="auto">
            <a:xfrm>
              <a:off x="1321806" y="1783532"/>
              <a:ext cx="1360805" cy="701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pt-PT" sz="1400" b="1" dirty="0">
                  <a:latin typeface="Calibri Light" panose="020F0302020204030204" pitchFamily="34" charset="0"/>
                  <a:ea typeface="SimSun" panose="02010600030101010101" pitchFamily="2" charset="-122"/>
                  <a:cs typeface="Times New Roman" panose="02020603050405020304" pitchFamily="18" charset="0"/>
                </a:rPr>
                <a:t>Fase 2</a:t>
              </a:r>
              <a:r>
                <a:rPr lang="pt-PT" sz="1400" dirty="0">
                  <a:latin typeface="Calibri Light" panose="020F0302020204030204" pitchFamily="34" charset="0"/>
                  <a:ea typeface="SimSun" panose="02010600030101010101" pitchFamily="2" charset="-122"/>
                  <a:cs typeface="Times New Roman" panose="02020603050405020304" pitchFamily="18" charset="0"/>
                </a:rPr>
                <a:t>: infecção primária</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Apenas transmissão A – H</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0" name="Zone de texte 2"/>
            <p:cNvSpPr txBox="1">
              <a:spLocks noChangeArrowheads="1"/>
            </p:cNvSpPr>
            <p:nvPr/>
          </p:nvSpPr>
          <p:spPr bwMode="auto">
            <a:xfrm>
              <a:off x="2544024" y="72427"/>
              <a:ext cx="1732915" cy="558821"/>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pt-PT" sz="1400" b="1" dirty="0">
                  <a:latin typeface="Calibri Light" panose="020F0302020204030204" pitchFamily="34" charset="0"/>
                  <a:ea typeface="SimSun" panose="02010600030101010101" pitchFamily="2" charset="-122"/>
                  <a:cs typeface="Times New Roman" panose="02020603050405020304" pitchFamily="18" charset="0"/>
                </a:rPr>
                <a:t>Fase 3</a:t>
              </a:r>
              <a:r>
                <a:rPr lang="pt-PT" sz="1400" dirty="0">
                  <a:latin typeface="Calibri Light" panose="020F0302020204030204" pitchFamily="34" charset="0"/>
                  <a:ea typeface="SimSun" panose="02010600030101010101" pitchFamily="2" charset="-122"/>
                  <a:cs typeface="Times New Roman" panose="02020603050405020304" pitchFamily="18" charset="0"/>
                </a:rPr>
                <a:t>: surto limitado</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Transmissão A – H e transmissão limitada  H-H</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1" name="Zone de texte 2"/>
            <p:cNvSpPr txBox="1">
              <a:spLocks noChangeArrowheads="1"/>
            </p:cNvSpPr>
            <p:nvPr/>
          </p:nvSpPr>
          <p:spPr bwMode="auto">
            <a:xfrm>
              <a:off x="2642721" y="2553077"/>
              <a:ext cx="1833394" cy="558821"/>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US" sz="1400" b="1" dirty="0" err="1">
                  <a:effectLst/>
                  <a:latin typeface="Calibri Light" panose="020F0302020204030204" pitchFamily="34" charset="0"/>
                  <a:ea typeface="SimSun" panose="02010600030101010101" pitchFamily="2" charset="-122"/>
                  <a:cs typeface="Times New Roman" panose="02020603050405020304" pitchFamily="18" charset="0"/>
                </a:rPr>
                <a:t>Fase</a:t>
              </a:r>
              <a:r>
                <a:rPr lang="en-US" sz="1400" b="1" dirty="0">
                  <a:effectLst/>
                  <a:latin typeface="Calibri Light" panose="020F0302020204030204" pitchFamily="34" charset="0"/>
                  <a:ea typeface="SimSun" panose="02010600030101010101" pitchFamily="2" charset="-122"/>
                  <a:cs typeface="Times New Roman" panose="02020603050405020304" pitchFamily="18" charset="0"/>
                </a:rPr>
                <a:t> 4</a:t>
              </a:r>
              <a:r>
                <a:rPr lang="en-US" sz="1400" dirty="0">
                  <a:effectLst/>
                  <a:latin typeface="Calibri Light" panose="020F0302020204030204" pitchFamily="34" charset="0"/>
                  <a:ea typeface="SimSun" panose="02010600030101010101" pitchFamily="2" charset="-122"/>
                  <a:cs typeface="Times New Roman" panose="02020603050405020304" pitchFamily="18" charset="0"/>
                </a:rPr>
                <a:t>: </a:t>
              </a:r>
              <a:r>
                <a:rPr lang="pt-PT" sz="1400" dirty="0">
                  <a:latin typeface="Calibri Light" panose="020F0302020204030204" pitchFamily="34" charset="0"/>
                  <a:ea typeface="SimSun" panose="02010600030101010101" pitchFamily="2" charset="-122"/>
                  <a:cs typeface="Times New Roman" panose="02020603050405020304" pitchFamily="18" charset="0"/>
                </a:rPr>
                <a:t>surto longo</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Transmissão A – H  e transmissão  sustentada H-H</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2" name="Zone de texte 2"/>
            <p:cNvSpPr txBox="1">
              <a:spLocks noChangeArrowheads="1"/>
            </p:cNvSpPr>
            <p:nvPr/>
          </p:nvSpPr>
          <p:spPr bwMode="auto">
            <a:xfrm>
              <a:off x="5287224" y="1801639"/>
              <a:ext cx="1233170" cy="1047789"/>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en-US" sz="1400" b="1" dirty="0" err="1">
                  <a:effectLst/>
                  <a:latin typeface="Calibri Light" panose="020F0302020204030204" pitchFamily="34" charset="0"/>
                  <a:ea typeface="SimSun" panose="02010600030101010101" pitchFamily="2" charset="-122"/>
                  <a:cs typeface="Times New Roman" panose="02020603050405020304" pitchFamily="18" charset="0"/>
                </a:rPr>
                <a:t>Fase</a:t>
              </a:r>
              <a:r>
                <a:rPr lang="en-US" sz="1400" b="1" dirty="0">
                  <a:effectLst/>
                  <a:latin typeface="Calibri Light" panose="020F0302020204030204" pitchFamily="34" charset="0"/>
                  <a:ea typeface="SimSun" panose="02010600030101010101" pitchFamily="2" charset="-122"/>
                  <a:cs typeface="Times New Roman" panose="02020603050405020304" pitchFamily="18" charset="0"/>
                </a:rPr>
                <a:t> 5</a:t>
              </a:r>
              <a:r>
                <a:rPr lang="en-US" sz="1400" dirty="0">
                  <a:effectLst/>
                  <a:latin typeface="Calibri Light" panose="020F0302020204030204" pitchFamily="34" charset="0"/>
                  <a:ea typeface="SimSun" panose="02010600030101010101" pitchFamily="2" charset="-122"/>
                  <a:cs typeface="Times New Roman" panose="02020603050405020304" pitchFamily="18" charset="0"/>
                </a:rPr>
                <a:t>: </a:t>
              </a:r>
              <a:r>
                <a:rPr lang="pt-PT" sz="1400" dirty="0">
                  <a:latin typeface="Calibri Light" panose="020F0302020204030204" pitchFamily="34" charset="0"/>
                  <a:ea typeface="SimSun" panose="02010600030101010101" pitchFamily="2" charset="-122"/>
                  <a:cs typeface="Times New Roman" panose="02020603050405020304" pitchFamily="18" charset="0"/>
                </a:rPr>
                <a:t>exclusivamente agente patogénico humano</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Transmissão sustentada  H-H</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grpSp>
      <p:pic>
        <p:nvPicPr>
          <p:cNvPr id="31" name="Image 30" descr="http://phylopic.org/assets/images/submissions/acf1cbec-f6ef-4a82-8ab5-be2f963b93f5.512.pn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46353" y="3037985"/>
            <a:ext cx="508923" cy="1431947"/>
          </a:xfrm>
          <a:prstGeom prst="rect">
            <a:avLst/>
          </a:prstGeom>
          <a:noFill/>
          <a:ln>
            <a:noFill/>
          </a:ln>
        </p:spPr>
      </p:pic>
      <p:sp>
        <p:nvSpPr>
          <p:cNvPr id="32" name="Double flèche horizontale 31"/>
          <p:cNvSpPr/>
          <p:nvPr/>
        </p:nvSpPr>
        <p:spPr>
          <a:xfrm>
            <a:off x="2554017" y="3388231"/>
            <a:ext cx="1242788" cy="353758"/>
          </a:xfrm>
          <a:prstGeom prst="leftRightArrow">
            <a:avLst>
              <a:gd name="adj1" fmla="val 23673"/>
              <a:gd name="adj2" fmla="val 39469"/>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spTree>
    <p:extLst>
      <p:ext uri="{BB962C8B-B14F-4D97-AF65-F5344CB8AC3E}">
        <p14:creationId xmlns:p14="http://schemas.microsoft.com/office/powerpoint/2010/main" val="1309116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35"/>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p:cNvSpPr>
            <a:spLocks noGrp="1"/>
          </p:cNvSpPr>
          <p:nvPr>
            <p:ph idx="1"/>
          </p:nvPr>
        </p:nvSpPr>
        <p:spPr/>
        <p:txBody>
          <a:bodyPr>
            <a:normAutofit/>
          </a:bodyPr>
          <a:lstStyle/>
          <a:p>
            <a:pPr marL="514350" indent="-514350">
              <a:buAutoNum type="arabicPeriod"/>
            </a:pPr>
            <a:endParaRPr lang="en-US" noProof="0" dirty="0"/>
          </a:p>
          <a:p>
            <a:pPr marL="514350" indent="-514350">
              <a:buAutoNum type="arabicPeriod"/>
            </a:pPr>
            <a:endParaRPr lang="en-US" noProof="0" dirty="0"/>
          </a:p>
          <a:p>
            <a:pPr marL="0" indent="0">
              <a:buNone/>
            </a:pPr>
            <a:endParaRPr lang="en-US" noProof="0" dirty="0"/>
          </a:p>
        </p:txBody>
      </p:sp>
      <p:sp>
        <p:nvSpPr>
          <p:cNvPr id="34" name="Subtitle 1"/>
          <p:cNvSpPr>
            <a:spLocks noGrp="1"/>
          </p:cNvSpPr>
          <p:nvPr>
            <p:ph type="subTitle" idx="13"/>
          </p:nvPr>
        </p:nvSpPr>
        <p:spPr/>
        <p:txBody>
          <a:bodyPr/>
          <a:lstStyle/>
          <a:p>
            <a:r>
              <a:rPr lang="pt-PT"/>
              <a:t>Fases da evolução das doenças zoonóticas</a:t>
            </a:r>
          </a:p>
          <a:p>
            <a:endParaRPr lang="pt-PT"/>
          </a:p>
        </p:txBody>
      </p:sp>
      <p:sp>
        <p:nvSpPr>
          <p:cNvPr id="35" name="Title 16"/>
          <p:cNvSpPr>
            <a:spLocks noGrp="1"/>
          </p:cNvSpPr>
          <p:nvPr>
            <p:ph type="title"/>
          </p:nvPr>
        </p:nvSpPr>
        <p:spPr/>
        <p:txBody>
          <a:bodyPr>
            <a:normAutofit fontScale="90000"/>
          </a:bodyPr>
          <a:lstStyle/>
          <a:p>
            <a:r>
              <a:rPr lang="pt-PT"/>
              <a:t>2.	 Problemas da abordagem "Uma Só Saúde"</a:t>
            </a:r>
          </a:p>
        </p:txBody>
      </p:sp>
      <p:grpSp>
        <p:nvGrpSpPr>
          <p:cNvPr id="8" name="Groupe 7"/>
          <p:cNvGrpSpPr/>
          <p:nvPr/>
        </p:nvGrpSpPr>
        <p:grpSpPr>
          <a:xfrm>
            <a:off x="626937" y="1649801"/>
            <a:ext cx="8229600" cy="4113388"/>
            <a:chOff x="0" y="0"/>
            <a:chExt cx="6520394" cy="3111898"/>
          </a:xfrm>
        </p:grpSpPr>
        <p:grpSp>
          <p:nvGrpSpPr>
            <p:cNvPr id="10" name="Groupe 9"/>
            <p:cNvGrpSpPr/>
            <p:nvPr/>
          </p:nvGrpSpPr>
          <p:grpSpPr>
            <a:xfrm>
              <a:off x="0" y="597528"/>
              <a:ext cx="1344294" cy="1393825"/>
              <a:chOff x="0" y="0"/>
              <a:chExt cx="1344354" cy="1394268"/>
            </a:xfrm>
          </p:grpSpPr>
          <p:pic>
            <p:nvPicPr>
              <p:cNvPr id="23" name="Image 22" descr="http://phylopic.org/assets/images/submissions/cf522e02-35cc-44f5-841c-0e642987c2e4.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851" y="1010093"/>
                <a:ext cx="454025" cy="384175"/>
              </a:xfrm>
              <a:prstGeom prst="rect">
                <a:avLst/>
              </a:prstGeom>
              <a:noFill/>
              <a:ln>
                <a:noFill/>
              </a:ln>
            </p:spPr>
          </p:pic>
          <p:pic>
            <p:nvPicPr>
              <p:cNvPr id="24" name="Image 23" descr="http://phylopic.org/assets/images/submissions/18bfd2fc-f184-4c3a-b511-796aafcc70f6.5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60" y="669851"/>
                <a:ext cx="637540" cy="387350"/>
              </a:xfrm>
              <a:prstGeom prst="rect">
                <a:avLst/>
              </a:prstGeom>
              <a:noFill/>
              <a:ln>
                <a:noFill/>
              </a:ln>
            </p:spPr>
          </p:pic>
          <p:pic>
            <p:nvPicPr>
              <p:cNvPr id="25" name="Image 24" descr="http://phylopic.org/assets/images/submissions/eedde61f-3402-4f7c-9350-49b74f5e1dba.25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4279" y="478465"/>
                <a:ext cx="600075" cy="574040"/>
              </a:xfrm>
              <a:prstGeom prst="rect">
                <a:avLst/>
              </a:prstGeom>
              <a:noFill/>
              <a:ln>
                <a:noFill/>
              </a:ln>
            </p:spPr>
          </p:pic>
          <p:grpSp>
            <p:nvGrpSpPr>
              <p:cNvPr id="26" name="Groupe 25"/>
              <p:cNvGrpSpPr/>
              <p:nvPr/>
            </p:nvGrpSpPr>
            <p:grpSpPr>
              <a:xfrm>
                <a:off x="0" y="0"/>
                <a:ext cx="627321" cy="574158"/>
                <a:chOff x="0" y="0"/>
                <a:chExt cx="627321" cy="574158"/>
              </a:xfrm>
              <a:solidFill>
                <a:schemeClr val="accent2">
                  <a:lumMod val="20000"/>
                  <a:lumOff val="80000"/>
                </a:schemeClr>
              </a:solidFill>
            </p:grpSpPr>
            <p:sp>
              <p:nvSpPr>
                <p:cNvPr id="27" name="Flèche courbée vers la gauche 26"/>
                <p:cNvSpPr/>
                <p:nvPr/>
              </p:nvSpPr>
              <p:spPr>
                <a:xfrm>
                  <a:off x="340242" y="21265"/>
                  <a:ext cx="287079" cy="552893"/>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28" name="Flèche courbée vers la gauche 27"/>
                <p:cNvSpPr/>
                <p:nvPr/>
              </p:nvSpPr>
              <p:spPr>
                <a:xfrm rot="10800000">
                  <a:off x="0" y="0"/>
                  <a:ext cx="287020" cy="552450"/>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grpSp>
        </p:grpSp>
        <p:pic>
          <p:nvPicPr>
            <p:cNvPr id="14" name="Image 13" descr="http://phylopic.org/assets/images/submissions/acf1cbec-f6ef-4a82-8ab5-be2f963b93f5.512.png"/>
            <p:cNvPicPr>
              <a:picLocks noChangeAspect="1"/>
            </p:cNvPicPr>
            <p:nvPr/>
          </p:nvPicPr>
          <p:blipFill>
            <a:blip r:embed="rId6" cstate="print">
              <a:extLst>
                <a:ext uri="{BEBA8EAE-BF5A-486C-A8C5-ECC9F3942E4B}">
                  <a14:imgProps xmlns:a14="http://schemas.microsoft.com/office/drawing/2010/main">
                    <a14:imgLayer r:embed="rId7">
                      <a14:imgEffect>
                        <a14:brightnessContrast contrast="-100000"/>
                      </a14:imgEffect>
                    </a14:imgLayer>
                  </a14:imgProps>
                </a:ext>
                <a:ext uri="{28A0092B-C50C-407E-A947-70E740481C1C}">
                  <a14:useLocalDpi xmlns:a14="http://schemas.microsoft.com/office/drawing/2010/main" val="0"/>
                </a:ext>
              </a:extLst>
            </a:blip>
            <a:srcRect/>
            <a:stretch>
              <a:fillRect/>
            </a:stretch>
          </p:blipFill>
          <p:spPr bwMode="auto">
            <a:xfrm>
              <a:off x="4490519" y="1783532"/>
              <a:ext cx="403225" cy="1083310"/>
            </a:xfrm>
            <a:prstGeom prst="rect">
              <a:avLst/>
            </a:prstGeom>
            <a:noFill/>
            <a:ln>
              <a:noFill/>
            </a:ln>
          </p:spPr>
        </p:pic>
        <p:sp>
          <p:nvSpPr>
            <p:cNvPr id="15" name="Double flèche horizontale 14"/>
            <p:cNvSpPr/>
            <p:nvPr/>
          </p:nvSpPr>
          <p:spPr>
            <a:xfrm rot="1822020">
              <a:off x="3385996" y="1954687"/>
              <a:ext cx="984673" cy="267628"/>
            </a:xfrm>
            <a:prstGeom prst="leftRightArrow">
              <a:avLst>
                <a:gd name="adj1" fmla="val 23673"/>
                <a:gd name="adj2" fmla="val 39469"/>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6" name="Flèche courbée vers la gauche 15"/>
            <p:cNvSpPr/>
            <p:nvPr/>
          </p:nvSpPr>
          <p:spPr>
            <a:xfrm>
              <a:off x="5368705" y="1186004"/>
              <a:ext cx="287020" cy="552450"/>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7" name="Flèche courbée vers la gauche 16"/>
            <p:cNvSpPr/>
            <p:nvPr/>
          </p:nvSpPr>
          <p:spPr>
            <a:xfrm rot="10800000">
              <a:off x="5024674" y="1167897"/>
              <a:ext cx="287007" cy="552274"/>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8" name="Zone de texte 2"/>
            <p:cNvSpPr txBox="1">
              <a:spLocks noChangeArrowheads="1"/>
            </p:cNvSpPr>
            <p:nvPr/>
          </p:nvSpPr>
          <p:spPr bwMode="auto">
            <a:xfrm>
              <a:off x="36214" y="0"/>
              <a:ext cx="1616075" cy="54102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pt-PT" sz="1400" b="1" dirty="0">
                  <a:latin typeface="Calibri Light" panose="020F0302020204030204" pitchFamily="34" charset="0"/>
                  <a:ea typeface="SimSun" panose="02010600030101010101" pitchFamily="2" charset="-122"/>
                  <a:cs typeface="Times New Roman" panose="02020603050405020304" pitchFamily="18" charset="0"/>
                </a:rPr>
                <a:t>Fase 1</a:t>
              </a:r>
              <a:r>
                <a:rPr lang="pt-PT" sz="1400" dirty="0">
                  <a:latin typeface="Calibri Light" panose="020F0302020204030204" pitchFamily="34" charset="0"/>
                  <a:ea typeface="SimSun" panose="02010600030101010101" pitchFamily="2" charset="-122"/>
                  <a:cs typeface="Times New Roman" panose="02020603050405020304" pitchFamily="18" charset="0"/>
                </a:rPr>
                <a:t>: exclusivamente agente patogénico animal</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Sem casos humanos</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19" name="Zone de texte 2"/>
            <p:cNvSpPr txBox="1">
              <a:spLocks noChangeArrowheads="1"/>
            </p:cNvSpPr>
            <p:nvPr/>
          </p:nvSpPr>
          <p:spPr bwMode="auto">
            <a:xfrm>
              <a:off x="1321806" y="1783532"/>
              <a:ext cx="1360805" cy="701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pt-PT" sz="1400" b="1" dirty="0">
                  <a:latin typeface="Calibri Light" panose="020F0302020204030204" pitchFamily="34" charset="0"/>
                  <a:ea typeface="SimSun" panose="02010600030101010101" pitchFamily="2" charset="-122"/>
                  <a:cs typeface="Times New Roman" panose="02020603050405020304" pitchFamily="18" charset="0"/>
                </a:rPr>
                <a:t>Fase 2</a:t>
              </a:r>
              <a:r>
                <a:rPr lang="pt-PT" sz="1400" dirty="0">
                  <a:latin typeface="Calibri Light" panose="020F0302020204030204" pitchFamily="34" charset="0"/>
                  <a:ea typeface="SimSun" panose="02010600030101010101" pitchFamily="2" charset="-122"/>
                  <a:cs typeface="Times New Roman" panose="02020603050405020304" pitchFamily="18" charset="0"/>
                </a:rPr>
                <a:t>: infecção primária</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Apenas transmissão A – H</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0" name="Zone de texte 2"/>
            <p:cNvSpPr txBox="1">
              <a:spLocks noChangeArrowheads="1"/>
            </p:cNvSpPr>
            <p:nvPr/>
          </p:nvSpPr>
          <p:spPr bwMode="auto">
            <a:xfrm>
              <a:off x="2544024" y="72427"/>
              <a:ext cx="1732915" cy="558821"/>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pt-PT" sz="1400" b="1" dirty="0">
                  <a:latin typeface="Calibri Light" panose="020F0302020204030204" pitchFamily="34" charset="0"/>
                  <a:ea typeface="SimSun" panose="02010600030101010101" pitchFamily="2" charset="-122"/>
                  <a:cs typeface="Times New Roman" panose="02020603050405020304" pitchFamily="18" charset="0"/>
                </a:rPr>
                <a:t>Fase 3</a:t>
              </a:r>
              <a:r>
                <a:rPr lang="pt-PT" sz="1400" dirty="0">
                  <a:latin typeface="Calibri Light" panose="020F0302020204030204" pitchFamily="34" charset="0"/>
                  <a:ea typeface="SimSun" panose="02010600030101010101" pitchFamily="2" charset="-122"/>
                  <a:cs typeface="Times New Roman" panose="02020603050405020304" pitchFamily="18" charset="0"/>
                </a:rPr>
                <a:t>: surto limitado</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Transmissão A – H e transmissão limitada  H-H</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1" name="Zone de texte 2"/>
            <p:cNvSpPr txBox="1">
              <a:spLocks noChangeArrowheads="1"/>
            </p:cNvSpPr>
            <p:nvPr/>
          </p:nvSpPr>
          <p:spPr bwMode="auto">
            <a:xfrm>
              <a:off x="2743200" y="2553077"/>
              <a:ext cx="1732915" cy="558821"/>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pt-PT" sz="1400" b="1" dirty="0">
                  <a:latin typeface="Calibri Light" panose="020F0302020204030204" pitchFamily="34" charset="0"/>
                  <a:ea typeface="SimSun" panose="02010600030101010101" pitchFamily="2" charset="-122"/>
                  <a:cs typeface="Times New Roman" panose="02020603050405020304" pitchFamily="18" charset="0"/>
                </a:rPr>
                <a:t>Fase 4</a:t>
              </a:r>
              <a:r>
                <a:rPr lang="pt-PT" sz="1400" dirty="0">
                  <a:latin typeface="Calibri Light" panose="020F0302020204030204" pitchFamily="34" charset="0"/>
                  <a:ea typeface="SimSun" panose="02010600030101010101" pitchFamily="2" charset="-122"/>
                  <a:cs typeface="Times New Roman" panose="02020603050405020304" pitchFamily="18" charset="0"/>
                </a:rPr>
                <a:t>: surto longo</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Transmissão A – H  e transmissão sustentada H-H</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2" name="Zone de texte 2"/>
            <p:cNvSpPr txBox="1">
              <a:spLocks noChangeArrowheads="1"/>
            </p:cNvSpPr>
            <p:nvPr/>
          </p:nvSpPr>
          <p:spPr bwMode="auto">
            <a:xfrm>
              <a:off x="5287224" y="1801639"/>
              <a:ext cx="1233170" cy="1047789"/>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pt-PT" sz="1400" b="1" dirty="0">
                  <a:latin typeface="Calibri Light" panose="020F0302020204030204" pitchFamily="34" charset="0"/>
                  <a:ea typeface="SimSun" panose="02010600030101010101" pitchFamily="2" charset="-122"/>
                  <a:cs typeface="Times New Roman" panose="02020603050405020304" pitchFamily="18" charset="0"/>
                </a:rPr>
                <a:t>Fase 5</a:t>
              </a:r>
              <a:r>
                <a:rPr lang="pt-PT" sz="1400" dirty="0">
                  <a:latin typeface="Calibri Light" panose="020F0302020204030204" pitchFamily="34" charset="0"/>
                  <a:ea typeface="SimSun" panose="02010600030101010101" pitchFamily="2" charset="-122"/>
                  <a:cs typeface="Times New Roman" panose="02020603050405020304" pitchFamily="18" charset="0"/>
                </a:rPr>
                <a:t>: exclusivamente agente patogénico humano</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Transmissão sustentada  H-H</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grpSp>
      <p:pic>
        <p:nvPicPr>
          <p:cNvPr id="31" name="Image 30" descr="http://phylopic.org/assets/images/submissions/acf1cbec-f6ef-4a82-8ab5-be2f963b93f5.512.pn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46353" y="3037985"/>
            <a:ext cx="508923" cy="1431947"/>
          </a:xfrm>
          <a:prstGeom prst="rect">
            <a:avLst/>
          </a:prstGeom>
          <a:noFill/>
          <a:ln>
            <a:noFill/>
          </a:ln>
        </p:spPr>
      </p:pic>
      <p:sp>
        <p:nvSpPr>
          <p:cNvPr id="32" name="Double flèche horizontale 31"/>
          <p:cNvSpPr/>
          <p:nvPr/>
        </p:nvSpPr>
        <p:spPr>
          <a:xfrm>
            <a:off x="2554017" y="3388231"/>
            <a:ext cx="1242788" cy="353758"/>
          </a:xfrm>
          <a:prstGeom prst="leftRightArrow">
            <a:avLst>
              <a:gd name="adj1" fmla="val 23673"/>
              <a:gd name="adj2" fmla="val 39469"/>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sp>
        <p:nvSpPr>
          <p:cNvPr id="29" name="Double flèche horizontale 28"/>
          <p:cNvSpPr/>
          <p:nvPr/>
        </p:nvSpPr>
        <p:spPr>
          <a:xfrm rot="19420913">
            <a:off x="4900512" y="2822577"/>
            <a:ext cx="1242788" cy="353758"/>
          </a:xfrm>
          <a:prstGeom prst="leftRightArrow">
            <a:avLst>
              <a:gd name="adj1" fmla="val 23673"/>
              <a:gd name="adj2" fmla="val 39469"/>
            </a:avLst>
          </a:prstGeom>
          <a:pattFill prst="dkHorz">
            <a:fgClr>
              <a:schemeClr val="accent2">
                <a:lumMod val="60000"/>
                <a:lumOff val="40000"/>
              </a:schemeClr>
            </a:fgClr>
            <a:bgClr>
              <a:schemeClr val="bg1"/>
            </a:bgClr>
          </a:patt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pic>
        <p:nvPicPr>
          <p:cNvPr id="33" name="Image 32" descr="http://phylopic.org/assets/images/submissions/acf1cbec-f6ef-4a82-8ab5-be2f963b93f5.512.pn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28847" y="1948978"/>
            <a:ext cx="508923" cy="1431947"/>
          </a:xfrm>
          <a:prstGeom prst="rect">
            <a:avLst/>
          </a:prstGeom>
          <a:noFill/>
          <a:ln>
            <a:noFill/>
          </a:ln>
        </p:spPr>
      </p:pic>
    </p:spTree>
    <p:extLst>
      <p:ext uri="{BB962C8B-B14F-4D97-AF65-F5344CB8AC3E}">
        <p14:creationId xmlns:p14="http://schemas.microsoft.com/office/powerpoint/2010/main" val="1619779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Oval 37"/>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p:cNvSpPr>
            <a:spLocks noGrp="1"/>
          </p:cNvSpPr>
          <p:nvPr>
            <p:ph idx="1"/>
          </p:nvPr>
        </p:nvSpPr>
        <p:spPr/>
        <p:txBody>
          <a:bodyPr>
            <a:normAutofit/>
          </a:bodyPr>
          <a:lstStyle/>
          <a:p>
            <a:pPr marL="514350" indent="-514350">
              <a:buAutoNum type="arabicPeriod"/>
            </a:pPr>
            <a:endParaRPr lang="en-US" noProof="0" dirty="0"/>
          </a:p>
          <a:p>
            <a:pPr marL="514350" indent="-514350">
              <a:buAutoNum type="arabicPeriod"/>
            </a:pPr>
            <a:endParaRPr lang="en-US" noProof="0" dirty="0"/>
          </a:p>
          <a:p>
            <a:pPr marL="0" indent="0">
              <a:buNone/>
            </a:pPr>
            <a:endParaRPr lang="en-US" noProof="0" dirty="0"/>
          </a:p>
        </p:txBody>
      </p:sp>
      <p:sp>
        <p:nvSpPr>
          <p:cNvPr id="36" name="Subtitle 1"/>
          <p:cNvSpPr>
            <a:spLocks noGrp="1"/>
          </p:cNvSpPr>
          <p:nvPr>
            <p:ph type="subTitle" idx="13"/>
          </p:nvPr>
        </p:nvSpPr>
        <p:spPr/>
        <p:txBody>
          <a:bodyPr/>
          <a:lstStyle/>
          <a:p>
            <a:r>
              <a:rPr lang="pt-PT" dirty="0"/>
              <a:t>Fases da evolução das doenças </a:t>
            </a:r>
            <a:r>
              <a:rPr lang="pt-PT" dirty="0" err="1"/>
              <a:t>zoonóticas</a:t>
            </a:r>
            <a:endParaRPr lang="pt-PT" dirty="0"/>
          </a:p>
          <a:p>
            <a:endParaRPr lang="pt-PT" dirty="0"/>
          </a:p>
        </p:txBody>
      </p:sp>
      <p:sp>
        <p:nvSpPr>
          <p:cNvPr id="37" name="Title 16"/>
          <p:cNvSpPr>
            <a:spLocks noGrp="1"/>
          </p:cNvSpPr>
          <p:nvPr>
            <p:ph type="title"/>
          </p:nvPr>
        </p:nvSpPr>
        <p:spPr/>
        <p:txBody>
          <a:bodyPr>
            <a:normAutofit fontScale="90000"/>
          </a:bodyPr>
          <a:lstStyle/>
          <a:p>
            <a:r>
              <a:rPr lang="pt-PT"/>
              <a:t>2.	 Problemas da abordagem "Uma Só Saúde"</a:t>
            </a:r>
          </a:p>
        </p:txBody>
      </p:sp>
      <p:grpSp>
        <p:nvGrpSpPr>
          <p:cNvPr id="8" name="Groupe 7"/>
          <p:cNvGrpSpPr/>
          <p:nvPr/>
        </p:nvGrpSpPr>
        <p:grpSpPr>
          <a:xfrm>
            <a:off x="626937" y="1649801"/>
            <a:ext cx="8229600" cy="4113388"/>
            <a:chOff x="0" y="0"/>
            <a:chExt cx="6520394" cy="3111898"/>
          </a:xfrm>
        </p:grpSpPr>
        <p:grpSp>
          <p:nvGrpSpPr>
            <p:cNvPr id="10" name="Groupe 9"/>
            <p:cNvGrpSpPr/>
            <p:nvPr/>
          </p:nvGrpSpPr>
          <p:grpSpPr>
            <a:xfrm>
              <a:off x="0" y="597528"/>
              <a:ext cx="1344294" cy="1393825"/>
              <a:chOff x="0" y="0"/>
              <a:chExt cx="1344354" cy="1394268"/>
            </a:xfrm>
          </p:grpSpPr>
          <p:pic>
            <p:nvPicPr>
              <p:cNvPr id="23" name="Image 22" descr="http://phylopic.org/assets/images/submissions/cf522e02-35cc-44f5-841c-0e642987c2e4.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851" y="1010093"/>
                <a:ext cx="454025" cy="384175"/>
              </a:xfrm>
              <a:prstGeom prst="rect">
                <a:avLst/>
              </a:prstGeom>
              <a:noFill/>
              <a:ln>
                <a:noFill/>
              </a:ln>
            </p:spPr>
          </p:pic>
          <p:pic>
            <p:nvPicPr>
              <p:cNvPr id="24" name="Image 23" descr="http://phylopic.org/assets/images/submissions/18bfd2fc-f184-4c3a-b511-796aafcc70f6.5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60" y="669851"/>
                <a:ext cx="637540" cy="387350"/>
              </a:xfrm>
              <a:prstGeom prst="rect">
                <a:avLst/>
              </a:prstGeom>
              <a:noFill/>
              <a:ln>
                <a:noFill/>
              </a:ln>
            </p:spPr>
          </p:pic>
          <p:pic>
            <p:nvPicPr>
              <p:cNvPr id="25" name="Image 24" descr="http://phylopic.org/assets/images/submissions/eedde61f-3402-4f7c-9350-49b74f5e1dba.25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4279" y="478465"/>
                <a:ext cx="600075" cy="574040"/>
              </a:xfrm>
              <a:prstGeom prst="rect">
                <a:avLst/>
              </a:prstGeom>
              <a:noFill/>
              <a:ln>
                <a:noFill/>
              </a:ln>
            </p:spPr>
          </p:pic>
          <p:grpSp>
            <p:nvGrpSpPr>
              <p:cNvPr id="26" name="Groupe 25"/>
              <p:cNvGrpSpPr/>
              <p:nvPr/>
            </p:nvGrpSpPr>
            <p:grpSpPr>
              <a:xfrm>
                <a:off x="0" y="0"/>
                <a:ext cx="627321" cy="574158"/>
                <a:chOff x="0" y="0"/>
                <a:chExt cx="627321" cy="574158"/>
              </a:xfrm>
              <a:solidFill>
                <a:schemeClr val="accent2">
                  <a:lumMod val="20000"/>
                  <a:lumOff val="80000"/>
                </a:schemeClr>
              </a:solidFill>
            </p:grpSpPr>
            <p:sp>
              <p:nvSpPr>
                <p:cNvPr id="27" name="Flèche courbée vers la gauche 26"/>
                <p:cNvSpPr/>
                <p:nvPr/>
              </p:nvSpPr>
              <p:spPr>
                <a:xfrm>
                  <a:off x="340242" y="21265"/>
                  <a:ext cx="287079" cy="552893"/>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28" name="Flèche courbée vers la gauche 27"/>
                <p:cNvSpPr/>
                <p:nvPr/>
              </p:nvSpPr>
              <p:spPr>
                <a:xfrm rot="10800000">
                  <a:off x="0" y="0"/>
                  <a:ext cx="287020" cy="552450"/>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grpSp>
        </p:grpSp>
        <p:sp>
          <p:nvSpPr>
            <p:cNvPr id="16" name="Flèche courbée vers la gauche 15"/>
            <p:cNvSpPr/>
            <p:nvPr/>
          </p:nvSpPr>
          <p:spPr>
            <a:xfrm>
              <a:off x="5368705" y="1186004"/>
              <a:ext cx="287020" cy="552450"/>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7" name="Flèche courbée vers la gauche 16"/>
            <p:cNvSpPr/>
            <p:nvPr/>
          </p:nvSpPr>
          <p:spPr>
            <a:xfrm rot="10800000">
              <a:off x="5024674" y="1167897"/>
              <a:ext cx="287007" cy="552274"/>
            </a:xfrm>
            <a:prstGeom prst="curvedLef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8" name="Zone de texte 2"/>
            <p:cNvSpPr txBox="1">
              <a:spLocks noChangeArrowheads="1"/>
            </p:cNvSpPr>
            <p:nvPr/>
          </p:nvSpPr>
          <p:spPr bwMode="auto">
            <a:xfrm>
              <a:off x="36214" y="0"/>
              <a:ext cx="1616075" cy="54102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pt-PT" sz="1400" b="1" dirty="0">
                  <a:latin typeface="Calibri Light" panose="020F0302020204030204" pitchFamily="34" charset="0"/>
                  <a:ea typeface="SimSun" panose="02010600030101010101" pitchFamily="2" charset="-122"/>
                  <a:cs typeface="Times New Roman" panose="02020603050405020304" pitchFamily="18" charset="0"/>
                </a:rPr>
                <a:t>Fase 1</a:t>
              </a:r>
              <a:r>
                <a:rPr lang="pt-PT" sz="1400" dirty="0">
                  <a:latin typeface="Calibri Light" panose="020F0302020204030204" pitchFamily="34" charset="0"/>
                  <a:ea typeface="SimSun" panose="02010600030101010101" pitchFamily="2" charset="-122"/>
                  <a:cs typeface="Times New Roman" panose="02020603050405020304" pitchFamily="18" charset="0"/>
                </a:rPr>
                <a:t>: exclusivamente agente patogénico animal</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Sem casos humanos</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19" name="Zone de texte 2"/>
            <p:cNvSpPr txBox="1">
              <a:spLocks noChangeArrowheads="1"/>
            </p:cNvSpPr>
            <p:nvPr/>
          </p:nvSpPr>
          <p:spPr bwMode="auto">
            <a:xfrm>
              <a:off x="1321806" y="1783532"/>
              <a:ext cx="1360805" cy="701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pt-PT" sz="1400" b="1" dirty="0">
                  <a:latin typeface="Calibri Light" panose="020F0302020204030204" pitchFamily="34" charset="0"/>
                  <a:ea typeface="SimSun" panose="02010600030101010101" pitchFamily="2" charset="-122"/>
                  <a:cs typeface="Times New Roman" panose="02020603050405020304" pitchFamily="18" charset="0"/>
                </a:rPr>
                <a:t>Fase 2</a:t>
              </a:r>
              <a:r>
                <a:rPr lang="pt-PT" sz="1400" dirty="0">
                  <a:latin typeface="Calibri Light" panose="020F0302020204030204" pitchFamily="34" charset="0"/>
                  <a:ea typeface="SimSun" panose="02010600030101010101" pitchFamily="2" charset="-122"/>
                  <a:cs typeface="Times New Roman" panose="02020603050405020304" pitchFamily="18" charset="0"/>
                </a:rPr>
                <a:t>: infecção primária</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Apenas transmissão A – H</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0" name="Zone de texte 2"/>
            <p:cNvSpPr txBox="1">
              <a:spLocks noChangeArrowheads="1"/>
            </p:cNvSpPr>
            <p:nvPr/>
          </p:nvSpPr>
          <p:spPr bwMode="auto">
            <a:xfrm>
              <a:off x="2544024" y="72427"/>
              <a:ext cx="1732915" cy="558821"/>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pt-PT" sz="1400" b="1" dirty="0">
                  <a:latin typeface="Calibri Light" panose="020F0302020204030204" pitchFamily="34" charset="0"/>
                  <a:ea typeface="SimSun" panose="02010600030101010101" pitchFamily="2" charset="-122"/>
                  <a:cs typeface="Times New Roman" panose="02020603050405020304" pitchFamily="18" charset="0"/>
                </a:rPr>
                <a:t>Fase 3</a:t>
              </a:r>
              <a:r>
                <a:rPr lang="pt-PT" sz="1400" dirty="0">
                  <a:latin typeface="Calibri Light" panose="020F0302020204030204" pitchFamily="34" charset="0"/>
                  <a:ea typeface="SimSun" panose="02010600030101010101" pitchFamily="2" charset="-122"/>
                  <a:cs typeface="Times New Roman" panose="02020603050405020304" pitchFamily="18" charset="0"/>
                </a:rPr>
                <a:t>: surto limitado</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Transmissão A – H e transmissão limitada  H-H</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1" name="Zone de texte 2"/>
            <p:cNvSpPr txBox="1">
              <a:spLocks noChangeArrowheads="1"/>
            </p:cNvSpPr>
            <p:nvPr/>
          </p:nvSpPr>
          <p:spPr bwMode="auto">
            <a:xfrm>
              <a:off x="2743200" y="2553077"/>
              <a:ext cx="1732915" cy="558821"/>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pt-PT" sz="1400" b="1" dirty="0">
                  <a:latin typeface="Calibri Light" panose="020F0302020204030204" pitchFamily="34" charset="0"/>
                  <a:ea typeface="SimSun" panose="02010600030101010101" pitchFamily="2" charset="-122"/>
                  <a:cs typeface="Times New Roman" panose="02020603050405020304" pitchFamily="18" charset="0"/>
                </a:rPr>
                <a:t>Fase 4</a:t>
              </a:r>
              <a:r>
                <a:rPr lang="pt-PT" sz="1400" dirty="0">
                  <a:latin typeface="Calibri Light" panose="020F0302020204030204" pitchFamily="34" charset="0"/>
                  <a:ea typeface="SimSun" panose="02010600030101010101" pitchFamily="2" charset="-122"/>
                  <a:cs typeface="Times New Roman" panose="02020603050405020304" pitchFamily="18" charset="0"/>
                </a:rPr>
                <a:t>: surto longo</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Transmissão A – H  e transmissão sustentada H-H</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2" name="Zone de texte 2"/>
            <p:cNvSpPr txBox="1">
              <a:spLocks noChangeArrowheads="1"/>
            </p:cNvSpPr>
            <p:nvPr/>
          </p:nvSpPr>
          <p:spPr bwMode="auto">
            <a:xfrm>
              <a:off x="5287224" y="1801639"/>
              <a:ext cx="1233170" cy="1047789"/>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pt-PT" sz="1400" b="1" dirty="0">
                  <a:latin typeface="Calibri Light" panose="020F0302020204030204" pitchFamily="34" charset="0"/>
                  <a:ea typeface="SimSun" panose="02010600030101010101" pitchFamily="2" charset="-122"/>
                  <a:cs typeface="Times New Roman" panose="02020603050405020304" pitchFamily="18" charset="0"/>
                </a:rPr>
                <a:t>Fase 5</a:t>
              </a:r>
              <a:r>
                <a:rPr lang="pt-PT" sz="1400" dirty="0">
                  <a:latin typeface="Calibri Light" panose="020F0302020204030204" pitchFamily="34" charset="0"/>
                  <a:ea typeface="SimSun" panose="02010600030101010101" pitchFamily="2" charset="-122"/>
                  <a:cs typeface="Times New Roman" panose="02020603050405020304" pitchFamily="18" charset="0"/>
                </a:rPr>
                <a:t>: exclusivamente agente patogénico humano</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Transmissão sustentada  H-H</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grpSp>
      <p:pic>
        <p:nvPicPr>
          <p:cNvPr id="31" name="Image 30" descr="http://phylopic.org/assets/images/submissions/acf1cbec-f6ef-4a82-8ab5-be2f963b93f5.5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46353" y="3037985"/>
            <a:ext cx="508923" cy="1431947"/>
          </a:xfrm>
          <a:prstGeom prst="rect">
            <a:avLst/>
          </a:prstGeom>
          <a:noFill/>
          <a:ln>
            <a:noFill/>
          </a:ln>
        </p:spPr>
      </p:pic>
      <p:sp>
        <p:nvSpPr>
          <p:cNvPr id="32" name="Double flèche horizontale 31"/>
          <p:cNvSpPr/>
          <p:nvPr/>
        </p:nvSpPr>
        <p:spPr>
          <a:xfrm>
            <a:off x="2554017" y="3388231"/>
            <a:ext cx="1242788" cy="353758"/>
          </a:xfrm>
          <a:prstGeom prst="leftRightArrow">
            <a:avLst>
              <a:gd name="adj1" fmla="val 23673"/>
              <a:gd name="adj2" fmla="val 39469"/>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sp>
        <p:nvSpPr>
          <p:cNvPr id="29" name="Double flèche horizontale 28"/>
          <p:cNvSpPr/>
          <p:nvPr/>
        </p:nvSpPr>
        <p:spPr>
          <a:xfrm rot="19420913">
            <a:off x="4900512" y="2822577"/>
            <a:ext cx="1242788" cy="353758"/>
          </a:xfrm>
          <a:prstGeom prst="leftRightArrow">
            <a:avLst>
              <a:gd name="adj1" fmla="val 23673"/>
              <a:gd name="adj2" fmla="val 39469"/>
            </a:avLst>
          </a:prstGeom>
          <a:pattFill prst="dkHorz">
            <a:fgClr>
              <a:schemeClr val="accent2">
                <a:lumMod val="60000"/>
                <a:lumOff val="40000"/>
              </a:schemeClr>
            </a:fgClr>
            <a:bgClr>
              <a:schemeClr val="bg1"/>
            </a:bgClr>
          </a:patt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pic>
        <p:nvPicPr>
          <p:cNvPr id="33" name="Image 32" descr="http://phylopic.org/assets/images/submissions/acf1cbec-f6ef-4a82-8ab5-be2f963b93f5.5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28847" y="1948978"/>
            <a:ext cx="508923" cy="1431947"/>
          </a:xfrm>
          <a:prstGeom prst="rect">
            <a:avLst/>
          </a:prstGeom>
          <a:noFill/>
          <a:ln>
            <a:noFill/>
          </a:ln>
        </p:spPr>
      </p:pic>
      <p:pic>
        <p:nvPicPr>
          <p:cNvPr id="34" name="Image 33" descr="http://phylopic.org/assets/images/submissions/acf1cbec-f6ef-4a82-8ab5-be2f963b93f5.5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94566" y="4007320"/>
            <a:ext cx="508923" cy="1431947"/>
          </a:xfrm>
          <a:prstGeom prst="rect">
            <a:avLst/>
          </a:prstGeom>
          <a:noFill/>
          <a:ln>
            <a:noFill/>
          </a:ln>
        </p:spPr>
      </p:pic>
      <p:sp>
        <p:nvSpPr>
          <p:cNvPr id="35" name="Double flèche horizontale 34"/>
          <p:cNvSpPr/>
          <p:nvPr/>
        </p:nvSpPr>
        <p:spPr>
          <a:xfrm rot="1822020">
            <a:off x="4900512" y="4233557"/>
            <a:ext cx="1242788" cy="353758"/>
          </a:xfrm>
          <a:prstGeom prst="leftRightArrow">
            <a:avLst>
              <a:gd name="adj1" fmla="val 23673"/>
              <a:gd name="adj2" fmla="val 394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spTree>
    <p:extLst>
      <p:ext uri="{BB962C8B-B14F-4D97-AF65-F5344CB8AC3E}">
        <p14:creationId xmlns:p14="http://schemas.microsoft.com/office/powerpoint/2010/main" val="13899048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32"/>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p:cNvSpPr>
            <a:spLocks noGrp="1"/>
          </p:cNvSpPr>
          <p:nvPr>
            <p:ph idx="1"/>
          </p:nvPr>
        </p:nvSpPr>
        <p:spPr/>
        <p:txBody>
          <a:bodyPr>
            <a:normAutofit/>
          </a:bodyPr>
          <a:lstStyle/>
          <a:p>
            <a:pPr marL="514350" indent="-514350">
              <a:buAutoNum type="arabicPeriod"/>
            </a:pPr>
            <a:endParaRPr lang="en-US" noProof="0" dirty="0"/>
          </a:p>
          <a:p>
            <a:pPr marL="514350" indent="-514350">
              <a:buAutoNum type="arabicPeriod"/>
            </a:pPr>
            <a:endParaRPr lang="en-US" noProof="0" dirty="0"/>
          </a:p>
          <a:p>
            <a:pPr marL="0" indent="0">
              <a:buNone/>
            </a:pPr>
            <a:endParaRPr lang="en-US" noProof="0" dirty="0"/>
          </a:p>
        </p:txBody>
      </p:sp>
      <p:sp>
        <p:nvSpPr>
          <p:cNvPr id="31" name="Subtitle 1"/>
          <p:cNvSpPr>
            <a:spLocks noGrp="1"/>
          </p:cNvSpPr>
          <p:nvPr>
            <p:ph type="subTitle" idx="13"/>
          </p:nvPr>
        </p:nvSpPr>
        <p:spPr/>
        <p:txBody>
          <a:bodyPr/>
          <a:lstStyle/>
          <a:p>
            <a:r>
              <a:rPr lang="pt-PT"/>
              <a:t>Fases da evolução das doenças zoonóticas</a:t>
            </a:r>
          </a:p>
          <a:p>
            <a:endParaRPr lang="pt-PT"/>
          </a:p>
        </p:txBody>
      </p:sp>
      <p:sp>
        <p:nvSpPr>
          <p:cNvPr id="32" name="Title 16"/>
          <p:cNvSpPr>
            <a:spLocks noGrp="1"/>
          </p:cNvSpPr>
          <p:nvPr>
            <p:ph type="title"/>
          </p:nvPr>
        </p:nvSpPr>
        <p:spPr/>
        <p:txBody>
          <a:bodyPr>
            <a:normAutofit fontScale="90000"/>
          </a:bodyPr>
          <a:lstStyle/>
          <a:p>
            <a:r>
              <a:rPr lang="pt-PT"/>
              <a:t>2.	 Problemas da abordagem "Uma Só Saúde"</a:t>
            </a:r>
          </a:p>
        </p:txBody>
      </p:sp>
      <p:grpSp>
        <p:nvGrpSpPr>
          <p:cNvPr id="2" name="Groupe 1"/>
          <p:cNvGrpSpPr/>
          <p:nvPr/>
        </p:nvGrpSpPr>
        <p:grpSpPr>
          <a:xfrm>
            <a:off x="626937" y="1745537"/>
            <a:ext cx="8229600" cy="4017652"/>
            <a:chOff x="626937" y="1745537"/>
            <a:chExt cx="8229600" cy="4017652"/>
          </a:xfrm>
        </p:grpSpPr>
        <p:grpSp>
          <p:nvGrpSpPr>
            <p:cNvPr id="8" name="Groupe 7"/>
            <p:cNvGrpSpPr/>
            <p:nvPr/>
          </p:nvGrpSpPr>
          <p:grpSpPr>
            <a:xfrm>
              <a:off x="626937" y="1745537"/>
              <a:ext cx="8229600" cy="4017652"/>
              <a:chOff x="0" y="72427"/>
              <a:chExt cx="6520394" cy="3039471"/>
            </a:xfrm>
          </p:grpSpPr>
          <p:pic>
            <p:nvPicPr>
              <p:cNvPr id="9" name="Image 8" descr="http://phylopic.org/assets/images/submissions/acf1cbec-f6ef-4a82-8ab5-be2f963b93f5.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8468" y="1050202"/>
                <a:ext cx="403225" cy="1083310"/>
              </a:xfrm>
              <a:prstGeom prst="rect">
                <a:avLst/>
              </a:prstGeom>
              <a:noFill/>
              <a:ln>
                <a:noFill/>
              </a:ln>
            </p:spPr>
          </p:pic>
          <p:grpSp>
            <p:nvGrpSpPr>
              <p:cNvPr id="10" name="Groupe 9"/>
              <p:cNvGrpSpPr/>
              <p:nvPr/>
            </p:nvGrpSpPr>
            <p:grpSpPr>
              <a:xfrm>
                <a:off x="0" y="597528"/>
                <a:ext cx="1344294" cy="1393825"/>
                <a:chOff x="0" y="0"/>
                <a:chExt cx="1344354" cy="1394268"/>
              </a:xfrm>
            </p:grpSpPr>
            <p:pic>
              <p:nvPicPr>
                <p:cNvPr id="23" name="Image 22" descr="http://phylopic.org/assets/images/submissions/cf522e02-35cc-44f5-841c-0e642987c2e4.5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9851" y="1010093"/>
                  <a:ext cx="454025" cy="384175"/>
                </a:xfrm>
                <a:prstGeom prst="rect">
                  <a:avLst/>
                </a:prstGeom>
                <a:noFill/>
                <a:ln>
                  <a:noFill/>
                </a:ln>
              </p:spPr>
            </p:pic>
            <p:pic>
              <p:nvPicPr>
                <p:cNvPr id="24" name="Image 23" descr="http://phylopic.org/assets/images/submissions/18bfd2fc-f184-4c3a-b511-796aafcc70f6.512.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060" y="669851"/>
                  <a:ext cx="637540" cy="387350"/>
                </a:xfrm>
                <a:prstGeom prst="rect">
                  <a:avLst/>
                </a:prstGeom>
                <a:noFill/>
                <a:ln>
                  <a:noFill/>
                </a:ln>
              </p:spPr>
            </p:pic>
            <p:pic>
              <p:nvPicPr>
                <p:cNvPr id="25" name="Image 24" descr="http://phylopic.org/assets/images/submissions/eedde61f-3402-4f7c-9350-49b74f5e1dba.256.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4279" y="478465"/>
                  <a:ext cx="600075" cy="574040"/>
                </a:xfrm>
                <a:prstGeom prst="rect">
                  <a:avLst/>
                </a:prstGeom>
                <a:noFill/>
                <a:ln>
                  <a:noFill/>
                </a:ln>
              </p:spPr>
            </p:pic>
            <p:grpSp>
              <p:nvGrpSpPr>
                <p:cNvPr id="26" name="Groupe 25"/>
                <p:cNvGrpSpPr/>
                <p:nvPr/>
              </p:nvGrpSpPr>
              <p:grpSpPr>
                <a:xfrm>
                  <a:off x="0" y="0"/>
                  <a:ext cx="627321" cy="574158"/>
                  <a:chOff x="0" y="0"/>
                  <a:chExt cx="627321" cy="574158"/>
                </a:xfrm>
                <a:solidFill>
                  <a:schemeClr val="accent2">
                    <a:lumMod val="20000"/>
                    <a:lumOff val="80000"/>
                  </a:schemeClr>
                </a:solidFill>
              </p:grpSpPr>
              <p:sp>
                <p:nvSpPr>
                  <p:cNvPr id="27" name="Flèche courbée vers la gauche 26"/>
                  <p:cNvSpPr/>
                  <p:nvPr/>
                </p:nvSpPr>
                <p:spPr>
                  <a:xfrm>
                    <a:off x="340242" y="21265"/>
                    <a:ext cx="287079" cy="552893"/>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28" name="Flèche courbée vers la gauche 27"/>
                  <p:cNvSpPr/>
                  <p:nvPr/>
                </p:nvSpPr>
                <p:spPr>
                  <a:xfrm rot="10800000">
                    <a:off x="0" y="0"/>
                    <a:ext cx="287020" cy="552450"/>
                  </a:xfrm>
                  <a:prstGeom prst="curved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grpSp>
          </p:grpSp>
          <p:sp>
            <p:nvSpPr>
              <p:cNvPr id="12" name="Double flèche horizontale 11"/>
              <p:cNvSpPr/>
              <p:nvPr/>
            </p:nvSpPr>
            <p:spPr>
              <a:xfrm rot="19420913">
                <a:off x="3385996" y="887239"/>
                <a:ext cx="984673" cy="267628"/>
              </a:xfrm>
              <a:prstGeom prst="leftRightArrow">
                <a:avLst>
                  <a:gd name="adj1" fmla="val 23673"/>
                  <a:gd name="adj2" fmla="val 39469"/>
                </a:avLst>
              </a:prstGeom>
              <a:pattFill prst="dkHorz">
                <a:fgClr>
                  <a:schemeClr val="accent2">
                    <a:lumMod val="60000"/>
                    <a:lumOff val="40000"/>
                  </a:schemeClr>
                </a:fgClr>
                <a:bgClr>
                  <a:schemeClr val="bg1"/>
                </a:bgClr>
              </a:patt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pic>
            <p:nvPicPr>
              <p:cNvPr id="13" name="Image 12" descr="http://phylopic.org/assets/images/submissions/acf1cbec-f6ef-4a82-8ab5-be2f963b93f5.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17680" y="226336"/>
                <a:ext cx="403225" cy="1083310"/>
              </a:xfrm>
              <a:prstGeom prst="rect">
                <a:avLst/>
              </a:prstGeom>
              <a:noFill/>
              <a:ln>
                <a:noFill/>
              </a:ln>
            </p:spPr>
          </p:pic>
          <p:pic>
            <p:nvPicPr>
              <p:cNvPr id="14" name="Image 13" descr="http://phylopic.org/assets/images/submissions/acf1cbec-f6ef-4a82-8ab5-be2f963b93f5.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0519" y="1783532"/>
                <a:ext cx="403225" cy="1083310"/>
              </a:xfrm>
              <a:prstGeom prst="rect">
                <a:avLst/>
              </a:prstGeom>
              <a:noFill/>
              <a:ln>
                <a:noFill/>
              </a:ln>
            </p:spPr>
          </p:pic>
          <p:sp>
            <p:nvSpPr>
              <p:cNvPr id="15" name="Double flèche horizontale 14"/>
              <p:cNvSpPr/>
              <p:nvPr/>
            </p:nvSpPr>
            <p:spPr>
              <a:xfrm rot="1822020">
                <a:off x="3385996" y="1954687"/>
                <a:ext cx="984673" cy="267628"/>
              </a:xfrm>
              <a:prstGeom prst="leftRightArrow">
                <a:avLst>
                  <a:gd name="adj1" fmla="val 23673"/>
                  <a:gd name="adj2" fmla="val 394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sp>
            <p:nvSpPr>
              <p:cNvPr id="16" name="Flèche courbée vers la gauche 15"/>
              <p:cNvSpPr/>
              <p:nvPr/>
            </p:nvSpPr>
            <p:spPr>
              <a:xfrm>
                <a:off x="5368705" y="1186004"/>
                <a:ext cx="287020" cy="552450"/>
              </a:xfrm>
              <a:prstGeom prst="curved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7" name="Flèche courbée vers la gauche 16"/>
              <p:cNvSpPr/>
              <p:nvPr/>
            </p:nvSpPr>
            <p:spPr>
              <a:xfrm rot="10800000">
                <a:off x="5024674" y="1167897"/>
                <a:ext cx="287007" cy="552274"/>
              </a:xfrm>
              <a:prstGeom prst="curved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a:p>
            </p:txBody>
          </p:sp>
          <p:sp>
            <p:nvSpPr>
              <p:cNvPr id="19" name="Zone de texte 2"/>
              <p:cNvSpPr txBox="1">
                <a:spLocks noChangeArrowheads="1"/>
              </p:cNvSpPr>
              <p:nvPr/>
            </p:nvSpPr>
            <p:spPr bwMode="auto">
              <a:xfrm>
                <a:off x="1321806" y="1783532"/>
                <a:ext cx="1360805" cy="701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pt-PT" sz="1400" b="1" dirty="0">
                    <a:latin typeface="Calibri Light" panose="020F0302020204030204" pitchFamily="34" charset="0"/>
                    <a:ea typeface="SimSun" panose="02010600030101010101" pitchFamily="2" charset="-122"/>
                    <a:cs typeface="Times New Roman" panose="02020603050405020304" pitchFamily="18" charset="0"/>
                  </a:rPr>
                  <a:t>Fase 2</a:t>
                </a:r>
                <a:r>
                  <a:rPr lang="pt-PT" sz="1400" dirty="0">
                    <a:latin typeface="Calibri Light" panose="020F0302020204030204" pitchFamily="34" charset="0"/>
                    <a:ea typeface="SimSun" panose="02010600030101010101" pitchFamily="2" charset="-122"/>
                    <a:cs typeface="Times New Roman" panose="02020603050405020304" pitchFamily="18" charset="0"/>
                  </a:rPr>
                  <a:t>: infecção primária</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Apenas transmissão A – H</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0" name="Zone de texte 2"/>
              <p:cNvSpPr txBox="1">
                <a:spLocks noChangeArrowheads="1"/>
              </p:cNvSpPr>
              <p:nvPr/>
            </p:nvSpPr>
            <p:spPr bwMode="auto">
              <a:xfrm>
                <a:off x="2544024" y="72427"/>
                <a:ext cx="1732915" cy="558821"/>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pt-PT" sz="1400" b="1" dirty="0">
                    <a:latin typeface="Calibri Light" panose="020F0302020204030204" pitchFamily="34" charset="0"/>
                    <a:ea typeface="SimSun" panose="02010600030101010101" pitchFamily="2" charset="-122"/>
                    <a:cs typeface="Times New Roman" panose="02020603050405020304" pitchFamily="18" charset="0"/>
                  </a:rPr>
                  <a:t>Fase 3</a:t>
                </a:r>
                <a:r>
                  <a:rPr lang="pt-PT" sz="1400" dirty="0">
                    <a:latin typeface="Calibri Light" panose="020F0302020204030204" pitchFamily="34" charset="0"/>
                    <a:ea typeface="SimSun" panose="02010600030101010101" pitchFamily="2" charset="-122"/>
                    <a:cs typeface="Times New Roman" panose="02020603050405020304" pitchFamily="18" charset="0"/>
                  </a:rPr>
                  <a:t>: surto limitado</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Transmissão A – H e transmissão limitada  H-H</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1" name="Zone de texte 2"/>
              <p:cNvSpPr txBox="1">
                <a:spLocks noChangeArrowheads="1"/>
              </p:cNvSpPr>
              <p:nvPr/>
            </p:nvSpPr>
            <p:spPr bwMode="auto">
              <a:xfrm>
                <a:off x="2743200" y="2553077"/>
                <a:ext cx="1732915" cy="558821"/>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pt-PT" sz="1400" b="1" dirty="0">
                    <a:latin typeface="Calibri Light" panose="020F0302020204030204" pitchFamily="34" charset="0"/>
                    <a:ea typeface="SimSun" panose="02010600030101010101" pitchFamily="2" charset="-122"/>
                    <a:cs typeface="Times New Roman" panose="02020603050405020304" pitchFamily="18" charset="0"/>
                  </a:rPr>
                  <a:t>Fase 4</a:t>
                </a:r>
                <a:r>
                  <a:rPr lang="pt-PT" sz="1400" dirty="0">
                    <a:latin typeface="Calibri Light" panose="020F0302020204030204" pitchFamily="34" charset="0"/>
                    <a:ea typeface="SimSun" panose="02010600030101010101" pitchFamily="2" charset="-122"/>
                    <a:cs typeface="Times New Roman" panose="02020603050405020304" pitchFamily="18" charset="0"/>
                  </a:rPr>
                  <a:t>: surto longo</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Transmissão A – H  e transmissão sustentada H-H</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sp>
            <p:nvSpPr>
              <p:cNvPr id="22" name="Zone de texte 2"/>
              <p:cNvSpPr txBox="1">
                <a:spLocks noChangeArrowheads="1"/>
              </p:cNvSpPr>
              <p:nvPr/>
            </p:nvSpPr>
            <p:spPr bwMode="auto">
              <a:xfrm>
                <a:off x="5287224" y="1801639"/>
                <a:ext cx="1233170" cy="1047789"/>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ctr">
                  <a:spcAft>
                    <a:spcPts val="0"/>
                  </a:spcAft>
                </a:pPr>
                <a:r>
                  <a:rPr lang="pt-PT" sz="1400" b="1" dirty="0">
                    <a:latin typeface="Calibri Light" panose="020F0302020204030204" pitchFamily="34" charset="0"/>
                    <a:ea typeface="SimSun" panose="02010600030101010101" pitchFamily="2" charset="-122"/>
                    <a:cs typeface="Times New Roman" panose="02020603050405020304" pitchFamily="18" charset="0"/>
                  </a:rPr>
                  <a:t>Fase 5</a:t>
                </a:r>
                <a:r>
                  <a:rPr lang="pt-PT" sz="1400" dirty="0">
                    <a:latin typeface="Calibri Light" panose="020F0302020204030204" pitchFamily="34" charset="0"/>
                    <a:ea typeface="SimSun" panose="02010600030101010101" pitchFamily="2" charset="-122"/>
                    <a:cs typeface="Times New Roman" panose="02020603050405020304" pitchFamily="18" charset="0"/>
                  </a:rPr>
                  <a:t>: exclusivamente agente patogénico humano</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Transmissão sustentada  H-H</a:t>
                </a:r>
                <a:endParaRPr lang="fr-FR" sz="1400" dirty="0">
                  <a:effectLst/>
                  <a:latin typeface="Calibri Light" panose="020F0302020204030204" pitchFamily="34" charset="0"/>
                  <a:ea typeface="SimSun" panose="02010600030101010101" pitchFamily="2" charset="-122"/>
                  <a:cs typeface="Times New Roman" panose="02020603050405020304" pitchFamily="18" charset="0"/>
                </a:endParaRPr>
              </a:p>
            </p:txBody>
          </p:sp>
        </p:grpSp>
        <p:sp>
          <p:nvSpPr>
            <p:cNvPr id="29" name="Double flèche horizontale 28"/>
            <p:cNvSpPr/>
            <p:nvPr/>
          </p:nvSpPr>
          <p:spPr>
            <a:xfrm>
              <a:off x="2554017" y="3388231"/>
              <a:ext cx="1242788" cy="353758"/>
            </a:xfrm>
            <a:prstGeom prst="leftRightArrow">
              <a:avLst>
                <a:gd name="adj1" fmla="val 23673"/>
                <a:gd name="adj2" fmla="val 39469"/>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sz="3200" dirty="0"/>
            </a:p>
          </p:txBody>
        </p:sp>
      </p:grpSp>
      <p:sp>
        <p:nvSpPr>
          <p:cNvPr id="30" name="Zone de texte 2"/>
          <p:cNvSpPr txBox="1">
            <a:spLocks noChangeArrowheads="1"/>
          </p:cNvSpPr>
          <p:nvPr/>
        </p:nvSpPr>
        <p:spPr bwMode="auto">
          <a:xfrm>
            <a:off x="762000" y="1752600"/>
            <a:ext cx="2039700" cy="715134"/>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spcAft>
                <a:spcPts val="0"/>
              </a:spcAft>
            </a:pPr>
            <a:r>
              <a:rPr lang="pt-PT" sz="1400" b="1" dirty="0">
                <a:latin typeface="Calibri Light" panose="020F0302020204030204" pitchFamily="34" charset="0"/>
                <a:ea typeface="SimSun" panose="02010600030101010101" pitchFamily="2" charset="-122"/>
                <a:cs typeface="Times New Roman" panose="02020603050405020304" pitchFamily="18" charset="0"/>
              </a:rPr>
              <a:t>Fase 1</a:t>
            </a:r>
            <a:r>
              <a:rPr lang="pt-PT" sz="1400" dirty="0">
                <a:latin typeface="Calibri Light" panose="020F0302020204030204" pitchFamily="34" charset="0"/>
                <a:ea typeface="SimSun" panose="02010600030101010101" pitchFamily="2" charset="-122"/>
                <a:cs typeface="Times New Roman" panose="02020603050405020304" pitchFamily="18" charset="0"/>
              </a:rPr>
              <a:t>: exclusivamente agente patogénico animal</a:t>
            </a:r>
          </a:p>
          <a:p>
            <a:pPr algn="ctr">
              <a:spcAft>
                <a:spcPts val="0"/>
              </a:spcAft>
            </a:pPr>
            <a:r>
              <a:rPr lang="pt-PT" sz="1400" i="1" dirty="0">
                <a:latin typeface="Calibri Light" panose="020F0302020204030204" pitchFamily="34" charset="0"/>
                <a:ea typeface="SimSun" panose="02010600030101010101" pitchFamily="2" charset="-122"/>
                <a:cs typeface="Times New Roman" panose="02020603050405020304" pitchFamily="18" charset="0"/>
              </a:rPr>
              <a:t>Sem casos humanos</a:t>
            </a:r>
            <a:endParaRPr lang="pt-PT" sz="1400" dirty="0">
              <a:latin typeface="Calibri Light" panose="020F0302020204030204" pitchFamily="34"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80430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143000"/>
            <a:ext cx="8534400" cy="4648200"/>
          </a:xfrm>
        </p:spPr>
        <p:txBody>
          <a:bodyPr>
            <a:normAutofit fontScale="92500" lnSpcReduction="10000"/>
          </a:bodyPr>
          <a:lstStyle/>
          <a:p>
            <a:pPr marL="0" indent="0">
              <a:buNone/>
            </a:pPr>
            <a:endParaRPr lang="pt-PT" sz="2400" dirty="0"/>
          </a:p>
          <a:p>
            <a:pPr marL="0" indent="0">
              <a:buNone/>
            </a:pPr>
            <a:r>
              <a:rPr lang="pt-PT" sz="2400" dirty="0"/>
              <a:t>No final </a:t>
            </a:r>
            <a:r>
              <a:rPr lang="pt-PT" sz="2600" dirty="0"/>
              <a:t>desta</a:t>
            </a:r>
            <a:r>
              <a:rPr lang="pt-PT" sz="2400" dirty="0"/>
              <a:t> apresentação, o participante será capaz de:</a:t>
            </a:r>
          </a:p>
          <a:p>
            <a:pPr marL="0" indent="0">
              <a:buNone/>
            </a:pPr>
            <a:endParaRPr lang="pt-PT" sz="2400" dirty="0"/>
          </a:p>
          <a:p>
            <a:r>
              <a:rPr lang="pt-PT" sz="2400" noProof="0" dirty="0"/>
              <a:t>Descrever os actores e os princípios da abordagem “Uma Só Saúde” </a:t>
            </a:r>
          </a:p>
          <a:p>
            <a:endParaRPr lang="pt-PT" sz="2400" noProof="0" dirty="0"/>
          </a:p>
          <a:p>
            <a:r>
              <a:rPr lang="pt-PT" sz="2400" dirty="0"/>
              <a:t>Compreender as doenças infecciosas emergentes e </a:t>
            </a:r>
            <a:r>
              <a:rPr lang="pt-PT" sz="2400" dirty="0" err="1"/>
              <a:t>reemergentes</a:t>
            </a:r>
            <a:endParaRPr lang="pt-PT" sz="2400" dirty="0"/>
          </a:p>
          <a:p>
            <a:endParaRPr lang="pt-PT" sz="2400" dirty="0"/>
          </a:p>
          <a:p>
            <a:r>
              <a:rPr lang="pt-PT" sz="2400" dirty="0"/>
              <a:t>Fazer uma lista de exemplos de eventos sanitários </a:t>
            </a:r>
            <a:r>
              <a:rPr lang="pt-PT" sz="2400" noProof="0" dirty="0"/>
              <a:t>com relevância para a colaboração </a:t>
            </a:r>
            <a:r>
              <a:rPr lang="pt-PT" sz="2400" dirty="0"/>
              <a:t>multissectorial e no âmbito da abordagem “Uma Só Saúde”</a:t>
            </a:r>
          </a:p>
          <a:p>
            <a:endParaRPr lang="pt-PT" sz="2200" noProof="0" dirty="0"/>
          </a:p>
          <a:p>
            <a:r>
              <a:rPr lang="pt-PT" sz="2400" noProof="0" dirty="0"/>
              <a:t>Descrever como </a:t>
            </a:r>
            <a:r>
              <a:rPr lang="pt-PT" sz="2400" dirty="0"/>
              <a:t>a abordagem “Uma Só Saúde” contribui para a prevenção, detecção e resposta </a:t>
            </a:r>
            <a:r>
              <a:rPr lang="pt-PT" sz="2400" noProof="0" dirty="0"/>
              <a:t> </a:t>
            </a:r>
            <a:r>
              <a:rPr lang="pt-PT" sz="2400" dirty="0"/>
              <a:t>a eventos sanitários</a:t>
            </a:r>
          </a:p>
          <a:p>
            <a:pPr marL="0" indent="0">
              <a:buNone/>
            </a:pPr>
            <a:endParaRPr lang="pt-PT" sz="2000" noProof="0" dirty="0"/>
          </a:p>
        </p:txBody>
      </p:sp>
      <p:sp>
        <p:nvSpPr>
          <p:cNvPr id="4" name="Title 3"/>
          <p:cNvSpPr>
            <a:spLocks noGrp="1"/>
          </p:cNvSpPr>
          <p:nvPr>
            <p:ph type="title"/>
          </p:nvPr>
        </p:nvSpPr>
        <p:spPr>
          <a:xfrm>
            <a:off x="457200" y="442872"/>
            <a:ext cx="8229600" cy="471528"/>
          </a:xfrm>
        </p:spPr>
        <p:txBody>
          <a:bodyPr>
            <a:noAutofit/>
          </a:bodyPr>
          <a:lstStyle/>
          <a:p>
            <a:pPr algn="ctr"/>
            <a:r>
              <a:rPr lang="pt-PT" sz="3600" b="1">
                <a:solidFill>
                  <a:srgbClr val="002060"/>
                </a:solidFill>
              </a:rPr>
              <a:t>Objectivos da aprendizagem</a:t>
            </a:r>
          </a:p>
        </p:txBody>
      </p:sp>
    </p:spTree>
    <p:extLst>
      <p:ext uri="{BB962C8B-B14F-4D97-AF65-F5344CB8AC3E}">
        <p14:creationId xmlns:p14="http://schemas.microsoft.com/office/powerpoint/2010/main" val="5706069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14"/>
          <p:cNvSpPr/>
          <p:nvPr/>
        </p:nvSpPr>
        <p:spPr>
          <a:xfrm>
            <a:off x="246888" y="152400"/>
            <a:ext cx="533400" cy="508000"/>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p:txBody>
          <a:bodyPr/>
          <a:lstStyle/>
          <a:p>
            <a:endParaRPr lang="en-US"/>
          </a:p>
        </p:txBody>
      </p:sp>
      <p:sp>
        <p:nvSpPr>
          <p:cNvPr id="12" name="Subtitle 1"/>
          <p:cNvSpPr>
            <a:spLocks noGrp="1"/>
          </p:cNvSpPr>
          <p:nvPr>
            <p:ph type="subTitle" idx="13"/>
          </p:nvPr>
        </p:nvSpPr>
        <p:spPr/>
        <p:txBody>
          <a:bodyPr/>
          <a:lstStyle/>
          <a:p>
            <a:r>
              <a:rPr lang="pt-PT" noProof="0"/>
              <a:t>Fases da </a:t>
            </a:r>
            <a:r>
              <a:rPr lang="pt-PT"/>
              <a:t>interface humano-animal-ambiente</a:t>
            </a:r>
            <a:endParaRPr lang="pt-PT" noProof="0"/>
          </a:p>
          <a:p>
            <a:endParaRPr lang="pt-PT" noProof="0" dirty="0"/>
          </a:p>
        </p:txBody>
      </p:sp>
      <p:sp>
        <p:nvSpPr>
          <p:cNvPr id="14" name="Title 16"/>
          <p:cNvSpPr>
            <a:spLocks noGrp="1"/>
          </p:cNvSpPr>
          <p:nvPr>
            <p:ph type="title"/>
          </p:nvPr>
        </p:nvSpPr>
        <p:spPr/>
        <p:txBody>
          <a:bodyPr>
            <a:normAutofit fontScale="90000"/>
          </a:bodyPr>
          <a:lstStyle/>
          <a:p>
            <a:r>
              <a:rPr lang="pt-PT"/>
              <a:t>2.	 Problemas da abordagem "Uma Só Saúde"</a:t>
            </a:r>
            <a:endParaRPr lang="pt-PT" dirty="0"/>
          </a:p>
        </p:txBody>
      </p:sp>
      <p:grpSp>
        <p:nvGrpSpPr>
          <p:cNvPr id="9" name="Group 9"/>
          <p:cNvGrpSpPr/>
          <p:nvPr/>
        </p:nvGrpSpPr>
        <p:grpSpPr>
          <a:xfrm>
            <a:off x="228600" y="1143000"/>
            <a:ext cx="8684929" cy="4765289"/>
            <a:chOff x="-313923" y="1257805"/>
            <a:chExt cx="7908703" cy="4278612"/>
          </a:xfrm>
        </p:grpSpPr>
        <p:pic>
          <p:nvPicPr>
            <p:cNvPr id="10" name="Picture 6" descr="Capture d’écran 2014-06-06 à 09.49.4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923" y="1257805"/>
              <a:ext cx="7147123" cy="4278612"/>
            </a:xfrm>
            <a:prstGeom prst="rect">
              <a:avLst/>
            </a:prstGeom>
          </p:spPr>
        </p:pic>
        <p:sp>
          <p:nvSpPr>
            <p:cNvPr id="11" name="TextBox 7"/>
            <p:cNvSpPr txBox="1"/>
            <p:nvPr/>
          </p:nvSpPr>
          <p:spPr>
            <a:xfrm>
              <a:off x="5861746" y="3584007"/>
              <a:ext cx="1733034" cy="538869"/>
            </a:xfrm>
            <a:prstGeom prst="rect">
              <a:avLst/>
            </a:prstGeom>
            <a:noFill/>
          </p:spPr>
          <p:txBody>
            <a:bodyPr wrap="square" rtlCol="0">
              <a:spAutoFit/>
            </a:bodyPr>
            <a:lstStyle/>
            <a:p>
              <a:r>
                <a:rPr lang="fr-FR" sz="1100" i="1" dirty="0" err="1"/>
                <a:t>From</a:t>
              </a:r>
              <a:r>
                <a:rPr lang="fr-FR" sz="1100" i="1" dirty="0"/>
                <a:t> </a:t>
              </a:r>
              <a:r>
                <a:rPr lang="fr-FR" sz="1100" i="1" dirty="0" err="1"/>
                <a:t>P.Formenty</a:t>
              </a:r>
              <a:r>
                <a:rPr lang="fr-FR" sz="1100" i="1" dirty="0"/>
                <a:t>, in </a:t>
              </a:r>
              <a:r>
                <a:rPr lang="fr-FR" sz="1100" i="1" dirty="0" err="1"/>
                <a:t>Karesk</a:t>
              </a:r>
              <a:r>
                <a:rPr lang="fr-FR" sz="1100" i="1" dirty="0"/>
                <a:t> and </a:t>
              </a:r>
              <a:r>
                <a:rPr lang="fr-FR" sz="1100" i="1" dirty="0" err="1"/>
                <a:t>coll</a:t>
              </a:r>
              <a:r>
                <a:rPr lang="fr-FR" sz="1100" i="1" dirty="0"/>
                <a:t>, 2012, </a:t>
              </a:r>
              <a:r>
                <a:rPr lang="fr-FR" sz="1100" i="1" dirty="0" err="1"/>
                <a:t>Ecology</a:t>
              </a:r>
              <a:r>
                <a:rPr lang="fr-FR" sz="1100" i="1" dirty="0"/>
                <a:t> of Zoonosis, The Lancet</a:t>
              </a:r>
            </a:p>
          </p:txBody>
        </p:sp>
      </p:grpSp>
      <p:sp>
        <p:nvSpPr>
          <p:cNvPr id="2" name="TextBox 1"/>
          <p:cNvSpPr txBox="1"/>
          <p:nvPr/>
        </p:nvSpPr>
        <p:spPr>
          <a:xfrm>
            <a:off x="4152900" y="5838296"/>
            <a:ext cx="470551" cy="292388"/>
          </a:xfrm>
          <a:prstGeom prst="rect">
            <a:avLst/>
          </a:prstGeom>
          <a:noFill/>
        </p:spPr>
        <p:txBody>
          <a:bodyPr wrap="none" rtlCol="0">
            <a:spAutoFit/>
          </a:bodyPr>
          <a:lstStyle/>
          <a:p>
            <a:r>
              <a:rPr lang="en-US" sz="1300" dirty="0"/>
              <a:t>Dias</a:t>
            </a:r>
          </a:p>
        </p:txBody>
      </p:sp>
      <p:sp>
        <p:nvSpPr>
          <p:cNvPr id="4" name="TextBox 3"/>
          <p:cNvSpPr txBox="1"/>
          <p:nvPr/>
        </p:nvSpPr>
        <p:spPr>
          <a:xfrm>
            <a:off x="1066800" y="1143000"/>
            <a:ext cx="1981200" cy="246221"/>
          </a:xfrm>
          <a:prstGeom prst="rect">
            <a:avLst/>
          </a:prstGeom>
          <a:solidFill>
            <a:schemeClr val="bg1"/>
          </a:solidFill>
        </p:spPr>
        <p:txBody>
          <a:bodyPr wrap="square" rtlCol="0">
            <a:spAutoFit/>
          </a:bodyPr>
          <a:lstStyle/>
          <a:p>
            <a:r>
              <a:rPr lang="pt-PT" sz="900" dirty="0"/>
              <a:t>Casos de </a:t>
            </a:r>
            <a:r>
              <a:rPr lang="pt-PT" sz="1000" dirty="0"/>
              <a:t>animais</a:t>
            </a:r>
            <a:r>
              <a:rPr lang="pt-PT" sz="900" dirty="0"/>
              <a:t> selvagens</a:t>
            </a:r>
          </a:p>
        </p:txBody>
      </p:sp>
      <p:sp>
        <p:nvSpPr>
          <p:cNvPr id="13" name="TextBox 12"/>
          <p:cNvSpPr txBox="1"/>
          <p:nvPr/>
        </p:nvSpPr>
        <p:spPr>
          <a:xfrm>
            <a:off x="1066800" y="1371600"/>
            <a:ext cx="1981200" cy="246221"/>
          </a:xfrm>
          <a:prstGeom prst="rect">
            <a:avLst/>
          </a:prstGeom>
          <a:solidFill>
            <a:schemeClr val="bg1"/>
          </a:solidFill>
        </p:spPr>
        <p:txBody>
          <a:bodyPr wrap="square" rtlCol="0">
            <a:spAutoFit/>
          </a:bodyPr>
          <a:lstStyle/>
          <a:p>
            <a:r>
              <a:rPr lang="pt-PT" sz="900" dirty="0"/>
              <a:t>Casos de </a:t>
            </a:r>
            <a:r>
              <a:rPr lang="pt-PT" sz="1000" dirty="0"/>
              <a:t>animais</a:t>
            </a:r>
            <a:r>
              <a:rPr lang="pt-PT" sz="900" dirty="0"/>
              <a:t> domésticos</a:t>
            </a:r>
          </a:p>
        </p:txBody>
      </p:sp>
      <p:sp>
        <p:nvSpPr>
          <p:cNvPr id="16" name="TextBox 15"/>
          <p:cNvSpPr txBox="1"/>
          <p:nvPr/>
        </p:nvSpPr>
        <p:spPr>
          <a:xfrm>
            <a:off x="1066800" y="1600200"/>
            <a:ext cx="1447800" cy="246221"/>
          </a:xfrm>
          <a:prstGeom prst="rect">
            <a:avLst/>
          </a:prstGeom>
          <a:solidFill>
            <a:schemeClr val="bg1"/>
          </a:solidFill>
        </p:spPr>
        <p:txBody>
          <a:bodyPr wrap="square" rtlCol="0">
            <a:spAutoFit/>
          </a:bodyPr>
          <a:lstStyle/>
          <a:p>
            <a:r>
              <a:rPr lang="pt-PT" sz="1000" dirty="0"/>
              <a:t>Casos humanos</a:t>
            </a:r>
          </a:p>
        </p:txBody>
      </p:sp>
      <p:sp>
        <p:nvSpPr>
          <p:cNvPr id="17" name="Text Box 2"/>
          <p:cNvSpPr txBox="1"/>
          <p:nvPr/>
        </p:nvSpPr>
        <p:spPr>
          <a:xfrm>
            <a:off x="2057400" y="2590800"/>
            <a:ext cx="685800" cy="228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1000" b="1" spc="-15">
                <a:effectLst/>
                <a:latin typeface="Avenir Next Condensed Demi Bold"/>
                <a:ea typeface="ＭＳ 明朝"/>
                <a:cs typeface="Calibri"/>
              </a:rPr>
              <a:t>Vectores</a:t>
            </a:r>
            <a:endParaRPr lang="pt-PT" sz="1100" spc="-15">
              <a:effectLst/>
              <a:latin typeface="Gisha"/>
              <a:ea typeface="ＭＳ 明朝"/>
              <a:cs typeface="Calibri"/>
            </a:endParaRPr>
          </a:p>
        </p:txBody>
      </p:sp>
      <p:sp>
        <p:nvSpPr>
          <p:cNvPr id="18" name="Text Box 2"/>
          <p:cNvSpPr txBox="1"/>
          <p:nvPr/>
        </p:nvSpPr>
        <p:spPr>
          <a:xfrm>
            <a:off x="1752600" y="4343400"/>
            <a:ext cx="1028700" cy="228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1000" spc="-15">
                <a:effectLst/>
                <a:latin typeface="Avenir Next Condensed Demi Bold"/>
                <a:ea typeface="ＭＳ 明朝"/>
                <a:cs typeface="Calibri"/>
              </a:rPr>
              <a:t>Alastramento</a:t>
            </a:r>
            <a:endParaRPr lang="pt-PT" sz="1100" spc="-15">
              <a:effectLst/>
              <a:latin typeface="Gisha"/>
              <a:ea typeface="ＭＳ 明朝"/>
              <a:cs typeface="Calibri"/>
            </a:endParaRPr>
          </a:p>
        </p:txBody>
      </p:sp>
      <p:sp>
        <p:nvSpPr>
          <p:cNvPr id="19" name="Text Box 2"/>
          <p:cNvSpPr txBox="1"/>
          <p:nvPr/>
        </p:nvSpPr>
        <p:spPr>
          <a:xfrm>
            <a:off x="3733800" y="4343400"/>
            <a:ext cx="1028700" cy="228600"/>
          </a:xfrm>
          <a:prstGeom prst="rect">
            <a:avLst/>
          </a:prstGeom>
          <a:solidFill>
            <a:schemeClr val="accent3">
              <a:lumMod val="20000"/>
              <a:lumOff val="80000"/>
            </a:schemeClr>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1000" spc="-15" dirty="0">
                <a:effectLst/>
                <a:latin typeface="Avenir Next Condensed Demi Bold"/>
                <a:ea typeface="ＭＳ 明朝"/>
                <a:cs typeface="Calibri"/>
              </a:rPr>
              <a:t>Alastramento</a:t>
            </a:r>
            <a:endParaRPr lang="pt-PT" sz="1100" spc="-15" dirty="0">
              <a:effectLst/>
              <a:latin typeface="Gisha"/>
              <a:ea typeface="ＭＳ 明朝"/>
              <a:cs typeface="Calibri"/>
            </a:endParaRPr>
          </a:p>
        </p:txBody>
      </p:sp>
      <p:sp>
        <p:nvSpPr>
          <p:cNvPr id="20" name="Text Box 2"/>
          <p:cNvSpPr txBox="1"/>
          <p:nvPr/>
        </p:nvSpPr>
        <p:spPr>
          <a:xfrm>
            <a:off x="4191000" y="2971800"/>
            <a:ext cx="914400" cy="228600"/>
          </a:xfrm>
          <a:prstGeom prst="rect">
            <a:avLst/>
          </a:prstGeom>
          <a:solidFill>
            <a:schemeClr val="accent3">
              <a:lumMod val="20000"/>
              <a:lumOff val="80000"/>
            </a:schemeClr>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1000" spc="-15" dirty="0">
                <a:effectLst/>
                <a:latin typeface="Avenir Next Condensed Demi Bold"/>
                <a:ea typeface="ＭＳ 明朝"/>
                <a:cs typeface="Calibri"/>
              </a:rPr>
              <a:t>Alastramento</a:t>
            </a:r>
            <a:endParaRPr lang="pt-PT" sz="1100" spc="-15" dirty="0">
              <a:effectLst/>
              <a:latin typeface="Gisha"/>
              <a:ea typeface="ＭＳ 明朝"/>
              <a:cs typeface="Calibri"/>
            </a:endParaRPr>
          </a:p>
        </p:txBody>
      </p:sp>
      <p:sp>
        <p:nvSpPr>
          <p:cNvPr id="21" name="Text Box 2"/>
          <p:cNvSpPr txBox="1"/>
          <p:nvPr/>
        </p:nvSpPr>
        <p:spPr>
          <a:xfrm>
            <a:off x="3886200" y="2362200"/>
            <a:ext cx="1371600" cy="457200"/>
          </a:xfrm>
          <a:prstGeom prst="rect">
            <a:avLst/>
          </a:prstGeom>
          <a:solidFill>
            <a:schemeClr val="accent3">
              <a:lumMod val="20000"/>
              <a:lumOff val="80000"/>
            </a:schemeClr>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100" spc="-15">
                <a:effectLst/>
                <a:latin typeface="Calibri"/>
                <a:ea typeface="ＭＳ 明朝"/>
                <a:cs typeface="Calibri"/>
              </a:rPr>
              <a:t>Amplificação em animais domésticos</a:t>
            </a:r>
            <a:endParaRPr lang="pt-PT" sz="1100" spc="-15">
              <a:effectLst/>
              <a:latin typeface="Gisha"/>
              <a:ea typeface="ＭＳ 明朝"/>
              <a:cs typeface="Calibri"/>
            </a:endParaRPr>
          </a:p>
        </p:txBody>
      </p:sp>
      <p:sp>
        <p:nvSpPr>
          <p:cNvPr id="22" name="Text Box 2"/>
          <p:cNvSpPr txBox="1"/>
          <p:nvPr/>
        </p:nvSpPr>
        <p:spPr>
          <a:xfrm>
            <a:off x="4876800" y="4724400"/>
            <a:ext cx="990600" cy="381000"/>
          </a:xfrm>
          <a:prstGeom prst="rect">
            <a:avLst/>
          </a:prstGeom>
          <a:solidFill>
            <a:srgbClr val="3C4745"/>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100" spc="-15" dirty="0">
                <a:solidFill>
                  <a:schemeClr val="bg1"/>
                </a:solidFill>
                <a:effectLst/>
                <a:latin typeface="Arial"/>
                <a:ea typeface="ＭＳ 明朝"/>
                <a:cs typeface="Arial"/>
              </a:rPr>
              <a:t>Amplificação em humanos</a:t>
            </a:r>
          </a:p>
        </p:txBody>
      </p:sp>
      <p:sp>
        <p:nvSpPr>
          <p:cNvPr id="23" name="Text Box 2"/>
          <p:cNvSpPr txBox="1"/>
          <p:nvPr/>
        </p:nvSpPr>
        <p:spPr>
          <a:xfrm>
            <a:off x="228600" y="3276600"/>
            <a:ext cx="342900" cy="12573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vert270" wrap="square" lIns="91440" tIns="45720" rIns="91440" bIns="45720" numCol="1" spcCol="0" rtlCol="0" fromWordArt="0" anchor="t" anchorCtr="0" forceAA="0" compatLnSpc="1">
            <a:prstTxWarp prst="textNoShape">
              <a:avLst/>
            </a:prstTxWarp>
            <a:noAutofit/>
          </a:bodyPr>
          <a:lstStyle/>
          <a:p>
            <a:pPr algn="ctr">
              <a:spcAft>
                <a:spcPts val="0"/>
              </a:spcAft>
            </a:pPr>
            <a:r>
              <a:rPr lang="pt-PT" sz="1200" spc="-15" dirty="0">
                <a:effectLst/>
                <a:latin typeface="Calibri"/>
                <a:ea typeface="ＭＳ 明朝"/>
                <a:cs typeface="Calibri"/>
              </a:rPr>
              <a:t>Número de casos</a:t>
            </a:r>
            <a:endParaRPr lang="pt-PT" sz="1200" spc="-15" dirty="0">
              <a:effectLst/>
              <a:latin typeface="Gisha"/>
              <a:ea typeface="ＭＳ 明朝"/>
              <a:cs typeface="Calibri"/>
            </a:endParaRPr>
          </a:p>
        </p:txBody>
      </p:sp>
    </p:spTree>
    <p:extLst>
      <p:ext uri="{BB962C8B-B14F-4D97-AF65-F5344CB8AC3E}">
        <p14:creationId xmlns:p14="http://schemas.microsoft.com/office/powerpoint/2010/main" val="36185931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4" name="Oval 23"/>
          <p:cNvSpPr/>
          <p:nvPr/>
        </p:nvSpPr>
        <p:spPr>
          <a:xfrm>
            <a:off x="246888" y="152400"/>
            <a:ext cx="533400" cy="508000"/>
          </a:xfrm>
          <a:prstGeom prst="ellipse">
            <a:avLst/>
          </a:prstGeom>
          <a:solidFill>
            <a:srgbClr val="7DF52B"/>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a:xfrm>
            <a:off x="609600" y="762000"/>
            <a:ext cx="7162800" cy="457200"/>
          </a:xfrm>
        </p:spPr>
        <p:txBody>
          <a:bodyPr/>
          <a:lstStyle/>
          <a:p>
            <a:r>
              <a:rPr lang="pt-PT"/>
              <a:t>A abordagem "Uma Só Saúde" não trata apenas de…</a:t>
            </a:r>
          </a:p>
        </p:txBody>
      </p:sp>
      <p:sp>
        <p:nvSpPr>
          <p:cNvPr id="5" name="Title 4"/>
          <p:cNvSpPr>
            <a:spLocks noGrp="1"/>
          </p:cNvSpPr>
          <p:nvPr>
            <p:ph type="title"/>
          </p:nvPr>
        </p:nvSpPr>
        <p:spPr/>
        <p:txBody>
          <a:bodyPr>
            <a:normAutofit fontScale="90000"/>
          </a:bodyPr>
          <a:lstStyle/>
          <a:p>
            <a:r>
              <a:rPr lang="pt-PT"/>
              <a:t>	Sabia?</a:t>
            </a:r>
          </a:p>
        </p:txBody>
      </p:sp>
      <p:sp>
        <p:nvSpPr>
          <p:cNvPr id="9" name="AutoShape 10" descr="Medicine pill free icon"/>
          <p:cNvSpPr>
            <a:spLocks noChangeAspect="1" noChangeArrowheads="1"/>
          </p:cNvSpPr>
          <p:nvPr/>
        </p:nvSpPr>
        <p:spPr bwMode="auto">
          <a:xfrm>
            <a:off x="155575" y="-1020763"/>
            <a:ext cx="2133600" cy="21336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6" name="Picture 12" descr="C:\Users\HEILMA~1\AppData\Local\Temp\medicine-pil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0388" y="3542135"/>
            <a:ext cx="638002" cy="638004"/>
          </a:xfrm>
          <a:prstGeom prst="rect">
            <a:avLst/>
          </a:prstGeom>
          <a:noFill/>
          <a:extLst>
            <a:ext uri="{909E8E84-426E-40dd-AFC4-6F175D3DCCD1}">
              <a14:hiddenFill xmlns="" xmlns:a14="http://schemas.microsoft.com/office/drawing/2010/main">
                <a:solidFill>
                  <a:srgbClr val="FFFFFF"/>
                </a:solidFill>
              </a14:hiddenFill>
            </a:ext>
          </a:extLst>
        </p:spPr>
      </p:pic>
      <p:pic>
        <p:nvPicPr>
          <p:cNvPr id="1037" name="Picture 13" descr="C:\Users\HEILMA~1\AppData\Local\Temp\cutlery.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552" y="4880055"/>
            <a:ext cx="941238" cy="941238"/>
          </a:xfrm>
          <a:prstGeom prst="rect">
            <a:avLst/>
          </a:prstGeom>
          <a:noFill/>
          <a:extLst>
            <a:ext uri="{909E8E84-426E-40dd-AFC4-6F175D3DCCD1}">
              <a14:hiddenFill xmlns="" xmlns:a14="http://schemas.microsoft.com/office/drawing/2010/main">
                <a:solidFill>
                  <a:srgbClr val="FFFFFF"/>
                </a:solidFill>
              </a14:hiddenFill>
            </a:ext>
          </a:extLst>
        </p:spPr>
      </p:pic>
      <p:grpSp>
        <p:nvGrpSpPr>
          <p:cNvPr id="20" name="Group 19"/>
          <p:cNvGrpSpPr/>
          <p:nvPr/>
        </p:nvGrpSpPr>
        <p:grpSpPr>
          <a:xfrm>
            <a:off x="304800" y="1580114"/>
            <a:ext cx="1221099" cy="743091"/>
            <a:chOff x="304800" y="1574798"/>
            <a:chExt cx="1221099" cy="743091"/>
          </a:xfrm>
        </p:grpSpPr>
        <p:pic>
          <p:nvPicPr>
            <p:cNvPr id="1042"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1733691"/>
              <a:ext cx="428007" cy="58419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040" name="Picture 16" descr="C:\Users\HEILMA~1\AppData\Local\Temp\co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5795" y="1872214"/>
              <a:ext cx="400104" cy="400104"/>
            </a:xfrm>
            <a:prstGeom prst="rect">
              <a:avLst/>
            </a:prstGeom>
            <a:noFill/>
            <a:extLst>
              <a:ext uri="{909E8E84-426E-40dd-AFC4-6F175D3DCCD1}">
                <a14:hiddenFill xmlns="" xmlns:a14="http://schemas.microsoft.com/office/drawing/2010/main">
                  <a:solidFill>
                    <a:srgbClr val="FFFFFF"/>
                  </a:solidFill>
                </a14:hiddenFill>
              </a:ext>
            </a:extLst>
          </p:spPr>
        </p:pic>
        <p:pic>
          <p:nvPicPr>
            <p:cNvPr id="1041" name="Picture 17" descr="C:\Users\HEILMA~1\AppData\Local\Temp\virus-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9389" y="1574798"/>
              <a:ext cx="203204" cy="203204"/>
            </a:xfrm>
            <a:prstGeom prst="rect">
              <a:avLst/>
            </a:prstGeom>
            <a:noFill/>
            <a:extLst>
              <a:ext uri="{909E8E84-426E-40dd-AFC4-6F175D3DCCD1}">
                <a14:hiddenFill xmlns="" xmlns:a14="http://schemas.microsoft.com/office/drawing/2010/main">
                  <a:solidFill>
                    <a:srgbClr val="FFFFFF"/>
                  </a:solidFill>
                </a14:hiddenFill>
              </a:ext>
            </a:extLst>
          </p:spPr>
        </p:pic>
        <p:sp>
          <p:nvSpPr>
            <p:cNvPr id="14" name="Left-Right Arrow 13"/>
            <p:cNvSpPr/>
            <p:nvPr/>
          </p:nvSpPr>
          <p:spPr>
            <a:xfrm>
              <a:off x="724674" y="1917129"/>
              <a:ext cx="357400" cy="108661"/>
            </a:xfrm>
            <a:prstGeom prst="leftRightArrow">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extBox 14"/>
          <p:cNvSpPr txBox="1"/>
          <p:nvPr/>
        </p:nvSpPr>
        <p:spPr>
          <a:xfrm>
            <a:off x="1934648" y="1396410"/>
            <a:ext cx="6904552" cy="1200329"/>
          </a:xfrm>
          <a:prstGeom prst="rect">
            <a:avLst/>
          </a:prstGeom>
          <a:noFill/>
        </p:spPr>
        <p:txBody>
          <a:bodyPr wrap="square" rtlCol="0">
            <a:spAutoFit/>
          </a:bodyPr>
          <a:lstStyle/>
          <a:p>
            <a:pPr lvl="0" algn="just">
              <a:spcBef>
                <a:spcPts val="0"/>
              </a:spcBef>
              <a:defRPr/>
            </a:pPr>
            <a:r>
              <a:rPr lang="pt-PT" b="1"/>
              <a:t>Doenças zoonóticas</a:t>
            </a:r>
          </a:p>
          <a:p>
            <a:pPr lvl="0" algn="just">
              <a:spcBef>
                <a:spcPts val="0"/>
              </a:spcBef>
              <a:defRPr/>
            </a:pPr>
            <a:r>
              <a:rPr lang="pt-PT"/>
              <a:t>Doenças que transitam em ambos os sentidos entre o homem e os animais, e.g., </a:t>
            </a:r>
            <a:r>
              <a:rPr lang="pt-PT">
                <a:solidFill>
                  <a:prstClr val="black"/>
                </a:solidFill>
              </a:rPr>
              <a:t>gripe zoonótica, vírus </a:t>
            </a:r>
            <a:r>
              <a:rPr lang="pt-PT"/>
              <a:t>Zika, vírus do Nilo Ocidental</a:t>
            </a:r>
            <a:r>
              <a:rPr lang="pt-PT">
                <a:solidFill>
                  <a:prstClr val="black"/>
                </a:solidFill>
              </a:rPr>
              <a:t>, febre Q, brucelose, doença de Lyme, raiva, carbúnculo, etc.</a:t>
            </a:r>
            <a:endParaRPr lang="pt-PT"/>
          </a:p>
        </p:txBody>
      </p:sp>
      <p:sp>
        <p:nvSpPr>
          <p:cNvPr id="16" name="Rectangle 15"/>
          <p:cNvSpPr/>
          <p:nvPr/>
        </p:nvSpPr>
        <p:spPr>
          <a:xfrm>
            <a:off x="609600" y="2858746"/>
            <a:ext cx="8414144" cy="446276"/>
          </a:xfrm>
          <a:prstGeom prst="rect">
            <a:avLst/>
          </a:prstGeom>
        </p:spPr>
        <p:txBody>
          <a:bodyPr wrap="square">
            <a:spAutoFit/>
          </a:bodyPr>
          <a:lstStyle/>
          <a:p>
            <a:pPr>
              <a:spcBef>
                <a:spcPct val="20000"/>
              </a:spcBef>
            </a:pPr>
            <a:r>
              <a:rPr lang="pt-PT" sz="2300" b="1">
                <a:solidFill>
                  <a:srgbClr val="0070C0"/>
                </a:solidFill>
              </a:rPr>
              <a:t>…mas também contempla outras questões sanitárias como :</a:t>
            </a:r>
          </a:p>
        </p:txBody>
      </p:sp>
      <p:sp>
        <p:nvSpPr>
          <p:cNvPr id="18" name="Rectangle 17"/>
          <p:cNvSpPr/>
          <p:nvPr/>
        </p:nvSpPr>
        <p:spPr>
          <a:xfrm>
            <a:off x="1930602" y="3399472"/>
            <a:ext cx="6553200" cy="923330"/>
          </a:xfrm>
          <a:prstGeom prst="rect">
            <a:avLst/>
          </a:prstGeom>
        </p:spPr>
        <p:txBody>
          <a:bodyPr wrap="square">
            <a:spAutoFit/>
          </a:bodyPr>
          <a:lstStyle/>
          <a:p>
            <a:pPr lvl="0" algn="just">
              <a:spcBef>
                <a:spcPts val="0"/>
              </a:spcBef>
              <a:defRPr/>
            </a:pPr>
            <a:r>
              <a:rPr lang="pt-PT" b="1"/>
              <a:t>Resistência antimicrobiana (RAM)</a:t>
            </a:r>
          </a:p>
          <a:p>
            <a:pPr lvl="0" algn="just">
              <a:spcBef>
                <a:spcPts val="0"/>
              </a:spcBef>
              <a:defRPr/>
            </a:pPr>
            <a:r>
              <a:rPr lang="pt-PT"/>
              <a:t>A capacidade de um microorganismo impedir que um agente antimicrobiano o combata. </a:t>
            </a:r>
          </a:p>
        </p:txBody>
      </p:sp>
      <p:sp>
        <p:nvSpPr>
          <p:cNvPr id="19" name="Rectangle 18"/>
          <p:cNvSpPr/>
          <p:nvPr/>
        </p:nvSpPr>
        <p:spPr>
          <a:xfrm>
            <a:off x="1905000" y="4572000"/>
            <a:ext cx="6888400" cy="1200329"/>
          </a:xfrm>
          <a:prstGeom prst="rect">
            <a:avLst/>
          </a:prstGeom>
        </p:spPr>
        <p:txBody>
          <a:bodyPr wrap="square">
            <a:spAutoFit/>
          </a:bodyPr>
          <a:lstStyle/>
          <a:p>
            <a:pPr lvl="0" algn="just">
              <a:spcBef>
                <a:spcPts val="0"/>
              </a:spcBef>
              <a:defRPr/>
            </a:pPr>
            <a:r>
              <a:rPr lang="pt-PT" b="1">
                <a:solidFill>
                  <a:prstClr val="black"/>
                </a:solidFill>
              </a:rPr>
              <a:t>Segurança alimentar</a:t>
            </a:r>
          </a:p>
          <a:p>
            <a:pPr lvl="0" algn="just">
              <a:spcBef>
                <a:spcPts val="0"/>
              </a:spcBef>
              <a:defRPr/>
            </a:pPr>
            <a:r>
              <a:rPr lang="pt-PT">
                <a:solidFill>
                  <a:prstClr val="black"/>
                </a:solidFill>
              </a:rPr>
              <a:t>incluindo qualquer doença que resulte de alimentos ou água contaminada, e.g., </a:t>
            </a:r>
            <a:r>
              <a:rPr lang="pt-PT" i="1">
                <a:solidFill>
                  <a:prstClr val="black"/>
                </a:solidFill>
              </a:rPr>
              <a:t>E. coli, Salmonella, Campylobacter, Shigella, Toxoplasma, Trichinella, Echinococcus, Taenia, víus da hepatite A, etc.</a:t>
            </a:r>
            <a:endParaRPr lang="pt-PT">
              <a:solidFill>
                <a:prstClr val="black"/>
              </a:solidFill>
            </a:endParaRPr>
          </a:p>
        </p:txBody>
      </p:sp>
      <p:pic>
        <p:nvPicPr>
          <p:cNvPr id="3075" name="Picture 3" descr="C:\Users\HEILMA~1\AppData\Local\Temp\light-bulb.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6375" y="196259"/>
            <a:ext cx="384804" cy="38480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846083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p:cNvSpPr/>
          <p:nvPr/>
        </p:nvSpPr>
        <p:spPr>
          <a:xfrm>
            <a:off x="246888" y="152400"/>
            <a:ext cx="533400" cy="508000"/>
          </a:xfrm>
          <a:prstGeom prst="ellipse">
            <a:avLst/>
          </a:prstGeom>
          <a:solidFill>
            <a:schemeClr val="accent3">
              <a:lumMod val="40000"/>
              <a:lumOff val="6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p:txBody>
          <a:bodyPr/>
          <a:lstStyle/>
          <a:p>
            <a:r>
              <a:rPr lang="pt-PT" noProof="0"/>
              <a:t>O </a:t>
            </a:r>
            <a:r>
              <a:rPr lang="pt-PT"/>
              <a:t>q</a:t>
            </a:r>
            <a:r>
              <a:rPr lang="pt-PT" noProof="0"/>
              <a:t>ue é a </a:t>
            </a:r>
            <a:r>
              <a:rPr lang="pt-PT"/>
              <a:t>interface humano-animal-ambiente?</a:t>
            </a:r>
            <a:endParaRPr lang="pt-PT" noProof="0" dirty="0"/>
          </a:p>
        </p:txBody>
      </p:sp>
      <p:sp>
        <p:nvSpPr>
          <p:cNvPr id="41" name="Title 16"/>
          <p:cNvSpPr>
            <a:spLocks noGrp="1"/>
          </p:cNvSpPr>
          <p:nvPr>
            <p:ph type="title"/>
          </p:nvPr>
        </p:nvSpPr>
        <p:spPr/>
        <p:txBody>
          <a:bodyPr>
            <a:normAutofit fontScale="90000"/>
          </a:bodyPr>
          <a:lstStyle/>
          <a:p>
            <a:r>
              <a:rPr lang="pt-PT" dirty="0"/>
              <a:t>3.	Interface humano-animal-ambiente</a:t>
            </a:r>
          </a:p>
        </p:txBody>
      </p:sp>
      <p:grpSp>
        <p:nvGrpSpPr>
          <p:cNvPr id="51" name="Group 50"/>
          <p:cNvGrpSpPr/>
          <p:nvPr/>
        </p:nvGrpSpPr>
        <p:grpSpPr>
          <a:xfrm>
            <a:off x="3032438" y="1524000"/>
            <a:ext cx="2429518" cy="2429518"/>
            <a:chOff x="1345786" y="50614"/>
            <a:chExt cx="2429518" cy="2429518"/>
          </a:xfrm>
        </p:grpSpPr>
        <p:sp>
          <p:nvSpPr>
            <p:cNvPr id="52" name="Oval 51"/>
            <p:cNvSpPr/>
            <p:nvPr/>
          </p:nvSpPr>
          <p:spPr>
            <a:xfrm>
              <a:off x="1345786" y="50614"/>
              <a:ext cx="2429518" cy="2429518"/>
            </a:xfrm>
            <a:prstGeom prst="ellipse">
              <a:avLst/>
            </a:pr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2">
                <a:alpha val="50000"/>
                <a:hueOff val="0"/>
                <a:satOff val="0"/>
                <a:lumOff val="0"/>
                <a:alphaOff val="0"/>
              </a:schemeClr>
            </a:effectRef>
            <a:fontRef idx="minor">
              <a:schemeClr val="tx1"/>
            </a:fontRef>
          </p:style>
        </p:sp>
        <p:sp>
          <p:nvSpPr>
            <p:cNvPr id="53" name="Oval 4"/>
            <p:cNvSpPr/>
            <p:nvPr/>
          </p:nvSpPr>
          <p:spPr>
            <a:xfrm>
              <a:off x="1669722" y="475780"/>
              <a:ext cx="1781647" cy="1093283"/>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pt-PT" sz="2000" b="1" kern="1200"/>
                <a:t>Humano</a:t>
              </a:r>
              <a:endParaRPr lang="pt-PT" sz="2000" b="1" kern="1200" dirty="0"/>
            </a:p>
          </p:txBody>
        </p:sp>
      </p:grpSp>
      <p:grpSp>
        <p:nvGrpSpPr>
          <p:cNvPr id="54" name="Group 53"/>
          <p:cNvGrpSpPr/>
          <p:nvPr/>
        </p:nvGrpSpPr>
        <p:grpSpPr>
          <a:xfrm>
            <a:off x="3894145" y="3017193"/>
            <a:ext cx="2429518" cy="2429518"/>
            <a:chOff x="2222437" y="1569064"/>
            <a:chExt cx="2429518" cy="2429518"/>
          </a:xfrm>
        </p:grpSpPr>
        <p:sp>
          <p:nvSpPr>
            <p:cNvPr id="55" name="Oval 54"/>
            <p:cNvSpPr/>
            <p:nvPr/>
          </p:nvSpPr>
          <p:spPr>
            <a:xfrm>
              <a:off x="2222437" y="1569064"/>
              <a:ext cx="2429518" cy="2429518"/>
            </a:xfrm>
            <a:prstGeom prst="ellipse">
              <a:avLst/>
            </a:prstGeom>
            <a:solidFill>
              <a:schemeClr val="accent6">
                <a:lumMod val="60000"/>
                <a:lumOff val="40000"/>
                <a:alpha val="50000"/>
              </a:schemeClr>
            </a:solidFill>
          </p:spPr>
          <p:style>
            <a:lnRef idx="2">
              <a:schemeClr val="lt1">
                <a:hueOff val="0"/>
                <a:satOff val="0"/>
                <a:lumOff val="0"/>
                <a:alphaOff val="0"/>
              </a:schemeClr>
            </a:lnRef>
            <a:fillRef idx="1">
              <a:scrgbClr r="0" g="0" b="0"/>
            </a:fillRef>
            <a:effectRef idx="0">
              <a:schemeClr val="accent2">
                <a:alpha val="50000"/>
                <a:hueOff val="2340759"/>
                <a:satOff val="-2919"/>
                <a:lumOff val="686"/>
                <a:alphaOff val="0"/>
              </a:schemeClr>
            </a:effectRef>
            <a:fontRef idx="minor">
              <a:schemeClr val="tx1"/>
            </a:fontRef>
          </p:style>
        </p:sp>
        <p:sp>
          <p:nvSpPr>
            <p:cNvPr id="56" name="Oval 4"/>
            <p:cNvSpPr/>
            <p:nvPr/>
          </p:nvSpPr>
          <p:spPr>
            <a:xfrm>
              <a:off x="2965465" y="2196689"/>
              <a:ext cx="1457711" cy="1336235"/>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pt-PT" sz="2000" b="1" kern="1200"/>
                <a:t>Ambiente</a:t>
              </a:r>
              <a:endParaRPr lang="pt-PT" sz="2000" b="0" kern="1200" dirty="0"/>
            </a:p>
          </p:txBody>
        </p:sp>
      </p:grpSp>
      <p:grpSp>
        <p:nvGrpSpPr>
          <p:cNvPr id="57" name="Group 56"/>
          <p:cNvGrpSpPr/>
          <p:nvPr/>
        </p:nvGrpSpPr>
        <p:grpSpPr>
          <a:xfrm>
            <a:off x="2192415" y="3044997"/>
            <a:ext cx="2429518" cy="2429518"/>
            <a:chOff x="469135" y="1569064"/>
            <a:chExt cx="2429518" cy="2429518"/>
          </a:xfrm>
        </p:grpSpPr>
        <p:sp>
          <p:nvSpPr>
            <p:cNvPr id="58" name="Oval 57"/>
            <p:cNvSpPr/>
            <p:nvPr/>
          </p:nvSpPr>
          <p:spPr>
            <a:xfrm>
              <a:off x="469135" y="1569064"/>
              <a:ext cx="2429518" cy="2429518"/>
            </a:xfrm>
            <a:prstGeom prst="ellipse">
              <a:avLst/>
            </a:prstGeom>
            <a:solidFill>
              <a:schemeClr val="accent2">
                <a:lumMod val="60000"/>
                <a:lumOff val="40000"/>
                <a:alpha val="50000"/>
              </a:schemeClr>
            </a:solidFill>
          </p:spPr>
          <p:style>
            <a:lnRef idx="2">
              <a:schemeClr val="lt1">
                <a:hueOff val="0"/>
                <a:satOff val="0"/>
                <a:lumOff val="0"/>
                <a:alphaOff val="0"/>
              </a:schemeClr>
            </a:lnRef>
            <a:fillRef idx="1">
              <a:scrgbClr r="0" g="0" b="0"/>
            </a:fillRef>
            <a:effectRef idx="0">
              <a:schemeClr val="accent2">
                <a:alpha val="50000"/>
                <a:hueOff val="4681519"/>
                <a:satOff val="-5839"/>
                <a:lumOff val="1373"/>
                <a:alphaOff val="0"/>
              </a:schemeClr>
            </a:effectRef>
            <a:fontRef idx="minor">
              <a:schemeClr val="tx1"/>
            </a:fontRef>
          </p:style>
        </p:sp>
        <p:sp>
          <p:nvSpPr>
            <p:cNvPr id="59" name="Oval 4"/>
            <p:cNvSpPr/>
            <p:nvPr/>
          </p:nvSpPr>
          <p:spPr>
            <a:xfrm>
              <a:off x="697914" y="2196689"/>
              <a:ext cx="1457711" cy="1336235"/>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pt-PT" sz="2000" b="1" kern="1200"/>
                <a:t>Animal</a:t>
              </a:r>
              <a:endParaRPr lang="pt-PT" sz="2000" b="1" kern="1200" dirty="0"/>
            </a:p>
          </p:txBody>
        </p:sp>
      </p:grpSp>
      <p:sp>
        <p:nvSpPr>
          <p:cNvPr id="6" name="Freeform 5"/>
          <p:cNvSpPr/>
          <p:nvPr/>
        </p:nvSpPr>
        <p:spPr>
          <a:xfrm>
            <a:off x="3962400" y="3408680"/>
            <a:ext cx="586740" cy="520700"/>
          </a:xfrm>
          <a:custGeom>
            <a:avLst/>
            <a:gdLst>
              <a:gd name="connsiteX0" fmla="*/ 0 w 586740"/>
              <a:gd name="connsiteY0" fmla="*/ 487680 h 520700"/>
              <a:gd name="connsiteX1" fmla="*/ 38100 w 586740"/>
              <a:gd name="connsiteY1" fmla="*/ 383540 h 520700"/>
              <a:gd name="connsiteX2" fmla="*/ 68580 w 586740"/>
              <a:gd name="connsiteY2" fmla="*/ 314960 h 520700"/>
              <a:gd name="connsiteX3" fmla="*/ 101600 w 586740"/>
              <a:gd name="connsiteY3" fmla="*/ 246380 h 520700"/>
              <a:gd name="connsiteX4" fmla="*/ 124460 w 586740"/>
              <a:gd name="connsiteY4" fmla="*/ 210820 h 520700"/>
              <a:gd name="connsiteX5" fmla="*/ 162560 w 586740"/>
              <a:gd name="connsiteY5" fmla="*/ 152400 h 520700"/>
              <a:gd name="connsiteX6" fmla="*/ 220980 w 586740"/>
              <a:gd name="connsiteY6" fmla="*/ 78740 h 520700"/>
              <a:gd name="connsiteX7" fmla="*/ 287020 w 586740"/>
              <a:gd name="connsiteY7" fmla="*/ 0 h 520700"/>
              <a:gd name="connsiteX8" fmla="*/ 335280 w 586740"/>
              <a:gd name="connsiteY8" fmla="*/ 58420 h 520700"/>
              <a:gd name="connsiteX9" fmla="*/ 416560 w 586740"/>
              <a:gd name="connsiteY9" fmla="*/ 165100 h 520700"/>
              <a:gd name="connsiteX10" fmla="*/ 469900 w 586740"/>
              <a:gd name="connsiteY10" fmla="*/ 248920 h 520700"/>
              <a:gd name="connsiteX11" fmla="*/ 533400 w 586740"/>
              <a:gd name="connsiteY11" fmla="*/ 360680 h 520700"/>
              <a:gd name="connsiteX12" fmla="*/ 556260 w 586740"/>
              <a:gd name="connsiteY12" fmla="*/ 421640 h 520700"/>
              <a:gd name="connsiteX13" fmla="*/ 586740 w 586740"/>
              <a:gd name="connsiteY13" fmla="*/ 495300 h 520700"/>
              <a:gd name="connsiteX14" fmla="*/ 474980 w 586740"/>
              <a:gd name="connsiteY14" fmla="*/ 513080 h 520700"/>
              <a:gd name="connsiteX15" fmla="*/ 368300 w 586740"/>
              <a:gd name="connsiteY15" fmla="*/ 520700 h 520700"/>
              <a:gd name="connsiteX16" fmla="*/ 233680 w 586740"/>
              <a:gd name="connsiteY16" fmla="*/ 518160 h 520700"/>
              <a:gd name="connsiteX17" fmla="*/ 88900 w 586740"/>
              <a:gd name="connsiteY17" fmla="*/ 505460 h 520700"/>
              <a:gd name="connsiteX18" fmla="*/ 0 w 586740"/>
              <a:gd name="connsiteY18" fmla="*/ 487680 h 52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6740" h="520700">
                <a:moveTo>
                  <a:pt x="0" y="487680"/>
                </a:moveTo>
                <a:lnTo>
                  <a:pt x="38100" y="383540"/>
                </a:lnTo>
                <a:lnTo>
                  <a:pt x="68580" y="314960"/>
                </a:lnTo>
                <a:lnTo>
                  <a:pt x="101600" y="246380"/>
                </a:lnTo>
                <a:lnTo>
                  <a:pt x="124460" y="210820"/>
                </a:lnTo>
                <a:lnTo>
                  <a:pt x="162560" y="152400"/>
                </a:lnTo>
                <a:lnTo>
                  <a:pt x="220980" y="78740"/>
                </a:lnTo>
                <a:lnTo>
                  <a:pt x="287020" y="0"/>
                </a:lnTo>
                <a:lnTo>
                  <a:pt x="335280" y="58420"/>
                </a:lnTo>
                <a:lnTo>
                  <a:pt x="416560" y="165100"/>
                </a:lnTo>
                <a:lnTo>
                  <a:pt x="469900" y="248920"/>
                </a:lnTo>
                <a:lnTo>
                  <a:pt x="533400" y="360680"/>
                </a:lnTo>
                <a:lnTo>
                  <a:pt x="556260" y="421640"/>
                </a:lnTo>
                <a:lnTo>
                  <a:pt x="586740" y="495300"/>
                </a:lnTo>
                <a:lnTo>
                  <a:pt x="474980" y="513080"/>
                </a:lnTo>
                <a:lnTo>
                  <a:pt x="368300" y="520700"/>
                </a:lnTo>
                <a:lnTo>
                  <a:pt x="233680" y="518160"/>
                </a:lnTo>
                <a:lnTo>
                  <a:pt x="88900" y="505460"/>
                </a:lnTo>
                <a:lnTo>
                  <a:pt x="0" y="48768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8337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6"/>
          <p:cNvSpPr/>
          <p:nvPr/>
        </p:nvSpPr>
        <p:spPr>
          <a:xfrm>
            <a:off x="246888" y="152400"/>
            <a:ext cx="533400" cy="508000"/>
          </a:xfrm>
          <a:prstGeom prst="ellipse">
            <a:avLst/>
          </a:prstGeom>
          <a:solidFill>
            <a:schemeClr val="accent3">
              <a:lumMod val="40000"/>
              <a:lumOff val="6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a:xfrm>
            <a:off x="609600" y="762000"/>
            <a:ext cx="8001000" cy="457200"/>
          </a:xfrm>
        </p:spPr>
        <p:txBody>
          <a:bodyPr/>
          <a:lstStyle/>
          <a:p>
            <a:r>
              <a:rPr lang="pt-PT"/>
              <a:t>Quais são as principais questões sanitárias nesta interface?</a:t>
            </a:r>
          </a:p>
        </p:txBody>
      </p:sp>
      <p:sp>
        <p:nvSpPr>
          <p:cNvPr id="16" name="Title 16"/>
          <p:cNvSpPr>
            <a:spLocks noGrp="1"/>
          </p:cNvSpPr>
          <p:nvPr>
            <p:ph type="title"/>
          </p:nvPr>
        </p:nvSpPr>
        <p:spPr/>
        <p:txBody>
          <a:bodyPr>
            <a:normAutofit fontScale="90000"/>
          </a:bodyPr>
          <a:lstStyle/>
          <a:p>
            <a:r>
              <a:rPr lang="en-US" dirty="0"/>
              <a:t>3.	</a:t>
            </a:r>
            <a:r>
              <a:rPr lang="pt-PT" dirty="0"/>
              <a:t>Interface humano-animal-ambiente</a:t>
            </a:r>
            <a:endParaRPr lang="en-US" dirty="0"/>
          </a:p>
        </p:txBody>
      </p:sp>
      <p:graphicFrame>
        <p:nvGraphicFramePr>
          <p:cNvPr id="5" name="Diagramme 13"/>
          <p:cNvGraphicFramePr/>
          <p:nvPr>
            <p:extLst>
              <p:ext uri="{D42A27DB-BD31-4B8C-83A1-F6EECF244321}">
                <p14:modId xmlns:p14="http://schemas.microsoft.com/office/powerpoint/2010/main" val="3704044671"/>
              </p:ext>
            </p:extLst>
          </p:nvPr>
        </p:nvGraphicFramePr>
        <p:xfrm>
          <a:off x="1687282" y="1411244"/>
          <a:ext cx="5121092" cy="40491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Rectangle 11"/>
          <p:cNvSpPr/>
          <p:nvPr/>
        </p:nvSpPr>
        <p:spPr>
          <a:xfrm>
            <a:off x="6039470" y="1867579"/>
            <a:ext cx="1663597" cy="553998"/>
          </a:xfrm>
          <a:prstGeom prst="rect">
            <a:avLst/>
          </a:prstGeom>
          <a:noFill/>
        </p:spPr>
        <p:txBody>
          <a:bodyPr wrap="none" lIns="91440" tIns="45720" rIns="91440" bIns="45720">
            <a:spAutoFit/>
          </a:bodyPr>
          <a:lstStyle/>
          <a:p>
            <a:pPr algn="ctr"/>
            <a:r>
              <a:rPr lang="pt-PT" sz="3000">
                <a:ln w="0"/>
                <a:solidFill>
                  <a:srgbClr val="C00000"/>
                </a:solidFill>
                <a:effectLst>
                  <a:outerShdw blurRad="38100" dist="25400" dir="5400000" algn="ctr" rotWithShape="0">
                    <a:srgbClr val="6E747A">
                      <a:alpha val="43000"/>
                    </a:srgbClr>
                  </a:outerShdw>
                </a:effectLst>
              </a:rPr>
              <a:t>Zoonoses</a:t>
            </a:r>
            <a:endParaRPr lang="pt-PT" sz="3000" b="0" cap="none" spc="0">
              <a:ln w="0"/>
              <a:solidFill>
                <a:srgbClr val="C00000"/>
              </a:solidFill>
              <a:effectLst>
                <a:outerShdw blurRad="38100" dist="25400" dir="5400000" algn="ctr" rotWithShape="0">
                  <a:srgbClr val="6E747A">
                    <a:alpha val="43000"/>
                  </a:srgbClr>
                </a:outerShdw>
              </a:effectLst>
            </a:endParaRPr>
          </a:p>
        </p:txBody>
      </p:sp>
      <p:sp>
        <p:nvSpPr>
          <p:cNvPr id="13" name="Rectangle 12"/>
          <p:cNvSpPr/>
          <p:nvPr/>
        </p:nvSpPr>
        <p:spPr>
          <a:xfrm>
            <a:off x="6522573" y="3609634"/>
            <a:ext cx="1803574" cy="1015663"/>
          </a:xfrm>
          <a:prstGeom prst="rect">
            <a:avLst/>
          </a:prstGeom>
          <a:noFill/>
        </p:spPr>
        <p:txBody>
          <a:bodyPr wrap="none" lIns="91440" tIns="45720" rIns="91440" bIns="45720">
            <a:spAutoFit/>
          </a:bodyPr>
          <a:lstStyle/>
          <a:p>
            <a:pPr algn="ctr"/>
            <a:r>
              <a:rPr lang="pt-PT" sz="3000">
                <a:ln w="0"/>
                <a:solidFill>
                  <a:srgbClr val="C00000"/>
                </a:solidFill>
                <a:effectLst>
                  <a:outerShdw blurRad="38100" dist="25400" dir="5400000" algn="ctr" rotWithShape="0">
                    <a:srgbClr val="6E747A">
                      <a:alpha val="43000"/>
                    </a:srgbClr>
                  </a:outerShdw>
                </a:effectLst>
              </a:rPr>
              <a:t>Segurança </a:t>
            </a:r>
          </a:p>
          <a:p>
            <a:pPr algn="ctr"/>
            <a:r>
              <a:rPr lang="pt-PT" sz="3000">
                <a:ln w="0"/>
                <a:solidFill>
                  <a:srgbClr val="C00000"/>
                </a:solidFill>
                <a:effectLst>
                  <a:outerShdw blurRad="38100" dist="25400" dir="5400000" algn="ctr" rotWithShape="0">
                    <a:srgbClr val="6E747A">
                      <a:alpha val="43000"/>
                    </a:srgbClr>
                  </a:outerShdw>
                </a:effectLst>
              </a:rPr>
              <a:t>alimentar </a:t>
            </a:r>
          </a:p>
        </p:txBody>
      </p:sp>
      <p:sp>
        <p:nvSpPr>
          <p:cNvPr id="14" name="Rectangle 13"/>
          <p:cNvSpPr/>
          <p:nvPr/>
        </p:nvSpPr>
        <p:spPr>
          <a:xfrm>
            <a:off x="-214549" y="2377939"/>
            <a:ext cx="3004625" cy="1015663"/>
          </a:xfrm>
          <a:prstGeom prst="rect">
            <a:avLst/>
          </a:prstGeom>
          <a:noFill/>
        </p:spPr>
        <p:txBody>
          <a:bodyPr wrap="square" lIns="91440" tIns="45720" rIns="91440" bIns="45720">
            <a:spAutoFit/>
          </a:bodyPr>
          <a:lstStyle/>
          <a:p>
            <a:pPr algn="ctr"/>
            <a:r>
              <a:rPr lang="pt-PT" sz="3000">
                <a:ln w="0"/>
                <a:solidFill>
                  <a:srgbClr val="C00000"/>
                </a:solidFill>
                <a:effectLst>
                  <a:outerShdw blurRad="38100" dist="25400" dir="5400000" algn="ctr" rotWithShape="0">
                    <a:srgbClr val="6E747A">
                      <a:alpha val="43000"/>
                    </a:srgbClr>
                  </a:outerShdw>
                </a:effectLst>
              </a:rPr>
              <a:t>Resistência antimicrobiana</a:t>
            </a:r>
            <a:endParaRPr lang="pt-PT" sz="3000" b="0" cap="none" spc="0">
              <a:ln w="0"/>
              <a:solidFill>
                <a:srgbClr val="C00000"/>
              </a:solidFill>
              <a:effectLst>
                <a:outerShdw blurRad="38100" dist="25400" dir="5400000" algn="ctr" rotWithShape="0">
                  <a:srgbClr val="6E747A">
                    <a:alpha val="43000"/>
                  </a:srgbClr>
                </a:outerShdw>
              </a:effectLst>
            </a:endParaRPr>
          </a:p>
        </p:txBody>
      </p:sp>
      <p:sp>
        <p:nvSpPr>
          <p:cNvPr id="18" name="Flèche courbée vers le bas 2"/>
          <p:cNvSpPr/>
          <p:nvPr/>
        </p:nvSpPr>
        <p:spPr>
          <a:xfrm rot="715499" flipH="1" flipV="1">
            <a:off x="4067201" y="4079382"/>
            <a:ext cx="2675546" cy="652583"/>
          </a:xfrm>
          <a:prstGeom prst="curvedDownArrow">
            <a:avLst/>
          </a:prstGeom>
          <a:solidFill>
            <a:schemeClr val="accent2"/>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19" name="Flèche courbée vers le bas 11"/>
          <p:cNvSpPr/>
          <p:nvPr/>
        </p:nvSpPr>
        <p:spPr>
          <a:xfrm rot="1318357">
            <a:off x="2638978" y="2869171"/>
            <a:ext cx="1774423" cy="510370"/>
          </a:xfrm>
          <a:prstGeom prst="curvedDownArrow">
            <a:avLst/>
          </a:prstGeom>
          <a:solidFill>
            <a:schemeClr val="accent2"/>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20" name="Flèche courbée vers le bas 12"/>
          <p:cNvSpPr/>
          <p:nvPr/>
        </p:nvSpPr>
        <p:spPr>
          <a:xfrm rot="20109131" flipH="1" flipV="1">
            <a:off x="4210331" y="3051432"/>
            <a:ext cx="2389287" cy="652929"/>
          </a:xfrm>
          <a:prstGeom prst="curvedDownArrow">
            <a:avLst/>
          </a:prstGeom>
          <a:solidFill>
            <a:schemeClr val="accent2"/>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21" name="Flèche courbée vers le bas 11"/>
          <p:cNvSpPr/>
          <p:nvPr/>
        </p:nvSpPr>
        <p:spPr>
          <a:xfrm rot="20563882" flipV="1">
            <a:off x="1982799" y="4031017"/>
            <a:ext cx="2354357" cy="505673"/>
          </a:xfrm>
          <a:prstGeom prst="curvedDownArrow">
            <a:avLst>
              <a:gd name="adj1" fmla="val 25000"/>
              <a:gd name="adj2" fmla="val 50000"/>
              <a:gd name="adj3" fmla="val 34891"/>
            </a:avLst>
          </a:prstGeom>
          <a:solidFill>
            <a:schemeClr val="accent2"/>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22" name="Rectangle 21"/>
          <p:cNvSpPr/>
          <p:nvPr/>
        </p:nvSpPr>
        <p:spPr>
          <a:xfrm>
            <a:off x="-76200" y="4176140"/>
            <a:ext cx="2423604" cy="553998"/>
          </a:xfrm>
          <a:prstGeom prst="rect">
            <a:avLst/>
          </a:prstGeom>
          <a:noFill/>
        </p:spPr>
        <p:txBody>
          <a:bodyPr wrap="square" lIns="91440" tIns="45720" rIns="91440" bIns="45720">
            <a:spAutoFit/>
          </a:bodyPr>
          <a:lstStyle/>
          <a:p>
            <a:pPr algn="ctr"/>
            <a:r>
              <a:rPr lang="pt-PT" sz="3000">
                <a:ln w="0"/>
                <a:effectLst>
                  <a:outerShdw blurRad="38100" dist="25400" dir="5400000" algn="ctr" rotWithShape="0">
                    <a:srgbClr val="6E747A">
                      <a:alpha val="43000"/>
                    </a:srgbClr>
                  </a:outerShdw>
                </a:effectLst>
              </a:rPr>
              <a:t>Outras?</a:t>
            </a:r>
            <a:endParaRPr lang="pt-PT" sz="3000" b="0" cap="none" spc="0">
              <a:ln w="0"/>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511065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8" grpId="0" animBg="1"/>
      <p:bldP spid="19" grpId="0" animBg="1"/>
      <p:bldP spid="20" grpId="0" animBg="1"/>
      <p:bldP spid="21" grpId="0" animBg="1"/>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a:xfrm>
            <a:off x="246888" y="152400"/>
            <a:ext cx="533400" cy="508000"/>
          </a:xfrm>
          <a:prstGeom prst="ellipse">
            <a:avLst/>
          </a:prstGeom>
          <a:solidFill>
            <a:schemeClr val="accent3">
              <a:lumMod val="40000"/>
              <a:lumOff val="6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a:xfrm>
            <a:off x="609600" y="762000"/>
            <a:ext cx="7010400" cy="457200"/>
          </a:xfrm>
        </p:spPr>
        <p:txBody>
          <a:bodyPr/>
          <a:lstStyle/>
          <a:p>
            <a:r>
              <a:rPr lang="pt-PT"/>
              <a:t>Quem é responsável pelos problemas nesta interface?</a:t>
            </a:r>
          </a:p>
        </p:txBody>
      </p:sp>
      <p:sp>
        <p:nvSpPr>
          <p:cNvPr id="11" name="Title 16"/>
          <p:cNvSpPr>
            <a:spLocks noGrp="1"/>
          </p:cNvSpPr>
          <p:nvPr>
            <p:ph type="title"/>
          </p:nvPr>
        </p:nvSpPr>
        <p:spPr/>
        <p:txBody>
          <a:bodyPr>
            <a:normAutofit fontScale="90000"/>
          </a:bodyPr>
          <a:lstStyle/>
          <a:p>
            <a:r>
              <a:rPr lang="en-US" dirty="0"/>
              <a:t>3.	</a:t>
            </a:r>
            <a:r>
              <a:rPr lang="pt-PT" dirty="0"/>
              <a:t>Interface humano-animal-ambiente</a:t>
            </a:r>
            <a:endParaRPr lang="en-US" dirty="0"/>
          </a:p>
        </p:txBody>
      </p:sp>
      <p:pic>
        <p:nvPicPr>
          <p:cNvPr id="4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0777" y="1461733"/>
            <a:ext cx="3699774" cy="29244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3" name="Rectangle 22"/>
          <p:cNvSpPr/>
          <p:nvPr/>
        </p:nvSpPr>
        <p:spPr>
          <a:xfrm>
            <a:off x="5383739" y="3693306"/>
            <a:ext cx="2692564" cy="892552"/>
          </a:xfrm>
          <a:prstGeom prst="rect">
            <a:avLst/>
          </a:prstGeom>
          <a:noFill/>
        </p:spPr>
        <p:txBody>
          <a:bodyPr wrap="none" lIns="91440" tIns="45720" rIns="91440" bIns="45720">
            <a:spAutoFit/>
          </a:bodyPr>
          <a:lstStyle/>
          <a:p>
            <a:pPr algn="ctr"/>
            <a:r>
              <a:rPr lang="pt-PT" sz="2800" b="1">
                <a:ln w="0"/>
                <a:solidFill>
                  <a:schemeClr val="accent6">
                    <a:lumMod val="75000"/>
                  </a:schemeClr>
                </a:solidFill>
                <a:effectLst>
                  <a:outerShdw blurRad="38100" dist="25400" dir="5400000" algn="ctr" rotWithShape="0">
                    <a:srgbClr val="6E747A">
                      <a:alpha val="43000"/>
                    </a:srgbClr>
                  </a:outerShdw>
                </a:effectLst>
              </a:rPr>
              <a:t>Saúde ambiental</a:t>
            </a:r>
          </a:p>
          <a:p>
            <a:pPr algn="ctr"/>
            <a:endParaRPr lang="pt-PT" sz="2400" b="1">
              <a:ln w="0"/>
              <a:solidFill>
                <a:schemeClr val="accent6">
                  <a:lumMod val="75000"/>
                </a:schemeClr>
              </a:solidFill>
              <a:effectLst>
                <a:outerShdw blurRad="38100" dist="25400" dir="5400000" algn="ctr" rotWithShape="0">
                  <a:srgbClr val="6E747A">
                    <a:alpha val="43000"/>
                  </a:srgbClr>
                </a:outerShdw>
              </a:effectLst>
            </a:endParaRPr>
          </a:p>
        </p:txBody>
      </p:sp>
      <p:sp>
        <p:nvSpPr>
          <p:cNvPr id="24" name="Rectangle 23"/>
          <p:cNvSpPr/>
          <p:nvPr/>
        </p:nvSpPr>
        <p:spPr>
          <a:xfrm>
            <a:off x="24218" y="3849507"/>
            <a:ext cx="3976845" cy="523220"/>
          </a:xfrm>
          <a:prstGeom prst="rect">
            <a:avLst/>
          </a:prstGeom>
          <a:noFill/>
        </p:spPr>
        <p:txBody>
          <a:bodyPr wrap="none" lIns="91440" tIns="45720" rIns="91440" bIns="45720">
            <a:spAutoFit/>
          </a:bodyPr>
          <a:lstStyle/>
          <a:p>
            <a:pPr algn="ctr"/>
            <a:r>
              <a:rPr lang="pt-PT" sz="2800" b="1">
                <a:ln w="0"/>
                <a:solidFill>
                  <a:schemeClr val="accent2"/>
                </a:solidFill>
                <a:effectLst>
                  <a:outerShdw blurRad="38100" dist="25400" dir="5400000" algn="ctr" rotWithShape="0">
                    <a:srgbClr val="6E747A">
                      <a:alpha val="43000"/>
                    </a:srgbClr>
                  </a:outerShdw>
                </a:effectLst>
              </a:rPr>
              <a:t>Saúde pública veterinária</a:t>
            </a:r>
          </a:p>
        </p:txBody>
      </p:sp>
      <p:sp>
        <p:nvSpPr>
          <p:cNvPr id="22" name="Rectangle 21"/>
          <p:cNvSpPr/>
          <p:nvPr/>
        </p:nvSpPr>
        <p:spPr>
          <a:xfrm>
            <a:off x="4684428" y="1462698"/>
            <a:ext cx="2260905" cy="523220"/>
          </a:xfrm>
          <a:prstGeom prst="rect">
            <a:avLst/>
          </a:prstGeom>
          <a:noFill/>
        </p:spPr>
        <p:txBody>
          <a:bodyPr wrap="none" lIns="91440" tIns="45720" rIns="91440" bIns="45720">
            <a:spAutoFit/>
          </a:bodyPr>
          <a:lstStyle/>
          <a:p>
            <a:pPr algn="ctr"/>
            <a:r>
              <a:rPr lang="pt-PT" sz="2800" b="1" dirty="0">
                <a:ln w="0"/>
                <a:solidFill>
                  <a:schemeClr val="accent1"/>
                </a:solidFill>
                <a:effectLst>
                  <a:outerShdw blurRad="38100" dist="25400" dir="5400000" algn="ctr" rotWithShape="0">
                    <a:srgbClr val="6E747A">
                      <a:alpha val="43000"/>
                    </a:srgbClr>
                  </a:outerShdw>
                </a:effectLst>
              </a:rPr>
              <a:t>Saúde pública</a:t>
            </a:r>
          </a:p>
        </p:txBody>
      </p:sp>
      <p:sp>
        <p:nvSpPr>
          <p:cNvPr id="2" name="Rectangle 1"/>
          <p:cNvSpPr/>
          <p:nvPr/>
        </p:nvSpPr>
        <p:spPr>
          <a:xfrm>
            <a:off x="259080" y="5105400"/>
            <a:ext cx="8686799" cy="854080"/>
          </a:xfrm>
          <a:prstGeom prst="rect">
            <a:avLst/>
          </a:prstGeom>
          <a:ln>
            <a:solidFill>
              <a:schemeClr val="tx2">
                <a:lumMod val="50000"/>
              </a:schemeClr>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pt-PT" sz="1650"/>
              <a:t>Outros importantes sectores e disciplinas podem incluir: </a:t>
            </a:r>
            <a:r>
              <a:rPr lang="pt-PT" sz="1650" b="1"/>
              <a:t>segurança alimentar, finanças, comércio / portos de entrada, segurança química, segurança radioactiva, segurança, defesa, sector privado, órgãos reguladores, média</a:t>
            </a:r>
            <a:r>
              <a:rPr lang="pt-PT" sz="1650"/>
              <a:t>, etc.</a:t>
            </a:r>
          </a:p>
        </p:txBody>
      </p:sp>
      <p:sp>
        <p:nvSpPr>
          <p:cNvPr id="4" name="TextBox 3"/>
          <p:cNvSpPr txBox="1"/>
          <p:nvPr/>
        </p:nvSpPr>
        <p:spPr>
          <a:xfrm>
            <a:off x="4724400" y="3352800"/>
            <a:ext cx="1143000" cy="338554"/>
          </a:xfrm>
          <a:prstGeom prst="rect">
            <a:avLst/>
          </a:prstGeom>
          <a:solidFill>
            <a:schemeClr val="accent6">
              <a:lumMod val="40000"/>
              <a:lumOff val="60000"/>
            </a:schemeClr>
          </a:solidFill>
        </p:spPr>
        <p:txBody>
          <a:bodyPr wrap="square" rtlCol="0">
            <a:spAutoFit/>
          </a:bodyPr>
          <a:lstStyle/>
          <a:p>
            <a:r>
              <a:rPr lang="pt-PT" sz="1600" b="1" dirty="0"/>
              <a:t>Ambiente</a:t>
            </a:r>
          </a:p>
        </p:txBody>
      </p:sp>
      <p:sp>
        <p:nvSpPr>
          <p:cNvPr id="13" name="TextBox 12"/>
          <p:cNvSpPr txBox="1"/>
          <p:nvPr/>
        </p:nvSpPr>
        <p:spPr>
          <a:xfrm>
            <a:off x="4038600" y="2133600"/>
            <a:ext cx="1143000" cy="338554"/>
          </a:xfrm>
          <a:prstGeom prst="rect">
            <a:avLst/>
          </a:prstGeom>
          <a:solidFill>
            <a:srgbClr val="AABDD6"/>
          </a:solidFill>
        </p:spPr>
        <p:txBody>
          <a:bodyPr wrap="square" rtlCol="0">
            <a:spAutoFit/>
          </a:bodyPr>
          <a:lstStyle/>
          <a:p>
            <a:r>
              <a:rPr lang="pt-PT" sz="1600" b="1" dirty="0"/>
              <a:t>Humano</a:t>
            </a:r>
          </a:p>
        </p:txBody>
      </p:sp>
    </p:spTree>
    <p:extLst>
      <p:ext uri="{BB962C8B-B14F-4D97-AF65-F5344CB8AC3E}">
        <p14:creationId xmlns:p14="http://schemas.microsoft.com/office/powerpoint/2010/main" val="1072508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2" grpId="0"/>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246888" y="152400"/>
            <a:ext cx="533400" cy="508000"/>
          </a:xfrm>
          <a:prstGeom prst="ellipse">
            <a:avLst/>
          </a:prstGeom>
          <a:solidFill>
            <a:schemeClr val="accent3">
              <a:lumMod val="40000"/>
              <a:lumOff val="6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a:xfrm>
            <a:off x="609600" y="762000"/>
            <a:ext cx="8001000" cy="457200"/>
          </a:xfrm>
        </p:spPr>
        <p:txBody>
          <a:bodyPr/>
          <a:lstStyle/>
          <a:p>
            <a:r>
              <a:rPr lang="pt-PT"/>
              <a:t>Como coordenar estes diferentes sectores e disciplinas? </a:t>
            </a:r>
          </a:p>
        </p:txBody>
      </p:sp>
      <p:sp>
        <p:nvSpPr>
          <p:cNvPr id="7" name="Title 16"/>
          <p:cNvSpPr>
            <a:spLocks noGrp="1"/>
          </p:cNvSpPr>
          <p:nvPr>
            <p:ph type="title"/>
          </p:nvPr>
        </p:nvSpPr>
        <p:spPr/>
        <p:txBody>
          <a:bodyPr>
            <a:normAutofit fontScale="90000"/>
          </a:bodyPr>
          <a:lstStyle/>
          <a:p>
            <a:r>
              <a:rPr lang="en-US" dirty="0"/>
              <a:t>3.	</a:t>
            </a:r>
            <a:r>
              <a:rPr lang="pt-PT" dirty="0"/>
              <a:t>Interface humano-animal-ambiente</a:t>
            </a:r>
            <a:endParaRPr lang="en-US" dirty="0"/>
          </a:p>
        </p:txBody>
      </p:sp>
      <p:pic>
        <p:nvPicPr>
          <p:cNvPr id="5122" name="Picture 2" descr="C:\Users\HEILMA~1\AppData\Local\Temp\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636520"/>
            <a:ext cx="1452993" cy="1452993"/>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Rectangle 10"/>
          <p:cNvSpPr/>
          <p:nvPr/>
        </p:nvSpPr>
        <p:spPr>
          <a:xfrm>
            <a:off x="2477142" y="1600200"/>
            <a:ext cx="5904857" cy="4431983"/>
          </a:xfrm>
          <a:prstGeom prst="rect">
            <a:avLst/>
          </a:prstGeom>
        </p:spPr>
        <p:txBody>
          <a:bodyPr wrap="square">
            <a:spAutoFit/>
          </a:bodyPr>
          <a:lstStyle/>
          <a:p>
            <a:pPr marL="285750" indent="-285750" algn="just">
              <a:buFont typeface="Arial" panose="020B0604020202020204" pitchFamily="34" charset="0"/>
              <a:buChar char="•"/>
            </a:pPr>
            <a:r>
              <a:rPr lang="pt-PT" sz="2400" dirty="0"/>
              <a:t>É preciso criar um qualquer mecanismo de coordenação, comunicação e colaboração entre todos os sectores e disciplinas relevantes.</a:t>
            </a:r>
          </a:p>
          <a:p>
            <a:pPr marL="285750" indent="-285750" algn="just">
              <a:buFont typeface="Arial" panose="020B0604020202020204" pitchFamily="34" charset="0"/>
              <a:buChar char="•"/>
            </a:pPr>
            <a:r>
              <a:rPr lang="pt-PT" sz="2400" dirty="0"/>
              <a:t>Esse mecanismo pode assumir diferentes formas</a:t>
            </a:r>
          </a:p>
          <a:p>
            <a:pPr marL="285750" indent="-285750" algn="just">
              <a:buFont typeface="Arial" panose="020B0604020202020204" pitchFamily="34" charset="0"/>
              <a:buChar char="•"/>
            </a:pPr>
            <a:r>
              <a:rPr lang="pt-PT" sz="2400" dirty="0"/>
              <a:t>Uma </a:t>
            </a:r>
            <a:r>
              <a:rPr lang="pt-PT" sz="2400" b="1" dirty="0">
                <a:solidFill>
                  <a:srgbClr val="0C6AE3"/>
                </a:solidFill>
              </a:rPr>
              <a:t>comissão ou grupo de acção </a:t>
            </a:r>
            <a:r>
              <a:rPr lang="pt-PT" sz="2400" dirty="0"/>
              <a:t>multissectorial para a coordenação da  abordagem</a:t>
            </a:r>
            <a:r>
              <a:rPr lang="pt-PT" sz="2400" b="1" dirty="0">
                <a:solidFill>
                  <a:srgbClr val="0070C0"/>
                </a:solidFill>
              </a:rPr>
              <a:t> </a:t>
            </a:r>
            <a:r>
              <a:rPr lang="pt-PT" sz="2400" b="1" dirty="0">
                <a:solidFill>
                  <a:srgbClr val="0C6AE3"/>
                </a:solidFill>
              </a:rPr>
              <a:t>"Uma Só Saúde” </a:t>
            </a:r>
            <a:r>
              <a:rPr lang="pt-PT" sz="2400" dirty="0"/>
              <a:t>poderá constituir um forte quadro institucional.</a:t>
            </a:r>
          </a:p>
          <a:p>
            <a:pPr algn="just"/>
            <a:endParaRPr lang="pt-PT" sz="2400" dirty="0"/>
          </a:p>
          <a:p>
            <a:pPr marL="285750" indent="-285750" algn="just">
              <a:buFont typeface="Arial" panose="020B0604020202020204" pitchFamily="34" charset="0"/>
              <a:buChar char="•"/>
            </a:pPr>
            <a:endParaRPr lang="pt-PT" dirty="0"/>
          </a:p>
        </p:txBody>
      </p:sp>
    </p:spTree>
    <p:extLst>
      <p:ext uri="{BB962C8B-B14F-4D97-AF65-F5344CB8AC3E}">
        <p14:creationId xmlns:p14="http://schemas.microsoft.com/office/powerpoint/2010/main" val="6597314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4" name="Subtitle 3"/>
          <p:cNvSpPr>
            <a:spLocks noGrp="1"/>
          </p:cNvSpPr>
          <p:nvPr>
            <p:ph type="subTitle" idx="13"/>
          </p:nvPr>
        </p:nvSpPr>
        <p:spPr/>
        <p:txBody>
          <a:bodyPr/>
          <a:lstStyle/>
          <a:p>
            <a:r>
              <a:rPr lang="pt-PT"/>
              <a:t>Exemplo de coordenação multissectorial coordination mechanism</a:t>
            </a:r>
          </a:p>
          <a:p>
            <a:endParaRPr lang="pt-PT"/>
          </a:p>
        </p:txBody>
      </p:sp>
      <p:pic>
        <p:nvPicPr>
          <p:cNvPr id="5" name="Picture 4" descr="mission terrain 006.jpg"/>
          <p:cNvPicPr>
            <a:picLocks noChangeAspect="1"/>
          </p:cNvPicPr>
          <p:nvPr/>
        </p:nvPicPr>
        <p:blipFill>
          <a:blip r:embed="rId3"/>
          <a:stretch>
            <a:fillRect/>
          </a:stretch>
        </p:blipFill>
        <p:spPr>
          <a:xfrm>
            <a:off x="0" y="1219200"/>
            <a:ext cx="9144000" cy="4876800"/>
          </a:xfrm>
          <a:prstGeom prst="rect">
            <a:avLst/>
          </a:prstGeom>
        </p:spPr>
      </p:pic>
      <p:sp>
        <p:nvSpPr>
          <p:cNvPr id="6" name="Rectangle 5"/>
          <p:cNvSpPr/>
          <p:nvPr/>
        </p:nvSpPr>
        <p:spPr bwMode="auto">
          <a:xfrm>
            <a:off x="0" y="1219200"/>
            <a:ext cx="9144000" cy="4876800"/>
          </a:xfrm>
          <a:prstGeom prst="rect">
            <a:avLst/>
          </a:prstGeom>
          <a:solidFill>
            <a:schemeClr val="bg1">
              <a:alpha val="66000"/>
            </a:schemeClr>
          </a:solidFill>
          <a:ln w="9525" cap="flat" cmpd="sng" algn="ctr">
            <a:noFill/>
            <a:prstDash val="solid"/>
            <a:round/>
            <a:headEnd type="none" w="med" len="med"/>
            <a:tailEnd type="none" w="med" len="med"/>
          </a:ln>
          <a:effectLst/>
        </p:spPr>
        <p:txBody>
          <a:bodyPr lIns="91435" tIns="45717" rIns="91435" bIns="45717" anchor="ctr">
            <a:prstTxWarp prst="textNoShape">
              <a:avLst/>
            </a:prstTxWarp>
          </a:bodyPr>
          <a:lstStyle/>
          <a:p>
            <a:pPr>
              <a:defRPr/>
            </a:pPr>
            <a:endParaRPr lang="pt-PT">
              <a:latin typeface="+mn-lt"/>
            </a:endParaRPr>
          </a:p>
        </p:txBody>
      </p:sp>
      <p:grpSp>
        <p:nvGrpSpPr>
          <p:cNvPr id="7" name="Group 4"/>
          <p:cNvGrpSpPr/>
          <p:nvPr/>
        </p:nvGrpSpPr>
        <p:grpSpPr>
          <a:xfrm>
            <a:off x="609600" y="1525979"/>
            <a:ext cx="8229600" cy="4309569"/>
            <a:chOff x="838200" y="1466850"/>
            <a:chExt cx="7543800" cy="5010150"/>
          </a:xfrm>
        </p:grpSpPr>
        <p:sp>
          <p:nvSpPr>
            <p:cNvPr id="8" name="Text Box 6"/>
            <p:cNvSpPr txBox="1">
              <a:spLocks noChangeArrowheads="1"/>
            </p:cNvSpPr>
            <p:nvPr/>
          </p:nvSpPr>
          <p:spPr bwMode="auto">
            <a:xfrm>
              <a:off x="1524000" y="1466850"/>
              <a:ext cx="5715000" cy="536715"/>
            </a:xfrm>
            <a:prstGeom prst="rect">
              <a:avLst/>
            </a:prstGeom>
            <a:solidFill>
              <a:schemeClr val="tx2">
                <a:lumMod val="60000"/>
                <a:lumOff val="40000"/>
                <a:alpha val="52000"/>
              </a:schemeClr>
            </a:solidFill>
            <a:ln w="19050" cmpd="sng">
              <a:solidFill>
                <a:schemeClr val="tx2">
                  <a:lumMod val="75000"/>
                </a:schemeClr>
              </a:solidFill>
              <a:miter lim="800000"/>
              <a:headEnd/>
              <a:tailEnd/>
            </a:ln>
          </p:spPr>
          <p:txBody>
            <a:bodyPr wrap="square">
              <a:spAutoFit/>
            </a:bodyPr>
            <a:lstStyle/>
            <a:p>
              <a:pPr algn="ctr">
                <a:spcBef>
                  <a:spcPct val="50000"/>
                </a:spcBef>
                <a:defRPr/>
              </a:pPr>
              <a:r>
                <a:rPr lang="pt-PT" sz="2400" b="1">
                  <a:latin typeface="+mn-lt"/>
                  <a:cs typeface="+mn-cs"/>
                </a:rPr>
                <a:t>Comissão ou grupo de acção multissectorial</a:t>
              </a:r>
            </a:p>
          </p:txBody>
        </p:sp>
        <p:sp>
          <p:nvSpPr>
            <p:cNvPr id="9" name="Line 7"/>
            <p:cNvSpPr>
              <a:spLocks noChangeShapeType="1"/>
            </p:cNvSpPr>
            <p:nvPr/>
          </p:nvSpPr>
          <p:spPr bwMode="auto">
            <a:xfrm>
              <a:off x="2286000" y="2003565"/>
              <a:ext cx="0" cy="301485"/>
            </a:xfrm>
            <a:prstGeom prst="line">
              <a:avLst/>
            </a:prstGeom>
            <a:noFill/>
            <a:ln w="9525">
              <a:solidFill>
                <a:schemeClr val="tx1"/>
              </a:solidFill>
              <a:round/>
              <a:headEnd/>
              <a:tailEnd/>
            </a:ln>
          </p:spPr>
          <p:txBody>
            <a:bodyPr wrap="none" anchor="ctr">
              <a:prstTxWarp prst="textNoShape">
                <a:avLst/>
              </a:prstTxWarp>
            </a:bodyPr>
            <a:lstStyle/>
            <a:p>
              <a:endParaRPr lang="pt-PT">
                <a:latin typeface="+mn-lt"/>
              </a:endParaRPr>
            </a:p>
          </p:txBody>
        </p:sp>
        <p:sp>
          <p:nvSpPr>
            <p:cNvPr id="10" name="Line 12"/>
            <p:cNvSpPr>
              <a:spLocks noChangeShapeType="1"/>
            </p:cNvSpPr>
            <p:nvPr/>
          </p:nvSpPr>
          <p:spPr bwMode="auto">
            <a:xfrm>
              <a:off x="6553200" y="2003565"/>
              <a:ext cx="0" cy="301485"/>
            </a:xfrm>
            <a:prstGeom prst="line">
              <a:avLst/>
            </a:prstGeom>
            <a:noFill/>
            <a:ln w="9525">
              <a:solidFill>
                <a:schemeClr val="tx1"/>
              </a:solidFill>
              <a:round/>
              <a:headEnd/>
              <a:tailEnd/>
            </a:ln>
          </p:spPr>
          <p:txBody>
            <a:bodyPr wrap="none" anchor="ctr">
              <a:prstTxWarp prst="textNoShape">
                <a:avLst/>
              </a:prstTxWarp>
            </a:bodyPr>
            <a:lstStyle/>
            <a:p>
              <a:endParaRPr lang="pt-PT">
                <a:latin typeface="+mn-lt"/>
              </a:endParaRPr>
            </a:p>
          </p:txBody>
        </p:sp>
        <p:sp>
          <p:nvSpPr>
            <p:cNvPr id="11" name="AutoShape 3"/>
            <p:cNvSpPr>
              <a:spLocks noChangeArrowheads="1"/>
            </p:cNvSpPr>
            <p:nvPr/>
          </p:nvSpPr>
          <p:spPr bwMode="auto">
            <a:xfrm>
              <a:off x="1981200" y="3371850"/>
              <a:ext cx="1600200" cy="3048000"/>
            </a:xfrm>
            <a:prstGeom prst="can">
              <a:avLst>
                <a:gd name="adj" fmla="val 37108"/>
              </a:avLst>
            </a:prstGeom>
            <a:solidFill>
              <a:srgbClr val="960000"/>
            </a:solidFill>
            <a:ln w="9525">
              <a:solidFill>
                <a:schemeClr val="tx1"/>
              </a:solidFill>
              <a:round/>
              <a:headEnd/>
              <a:tailEnd/>
            </a:ln>
          </p:spPr>
          <p:txBody>
            <a:bodyPr wrap="none" anchor="ctr">
              <a:prstTxWarp prst="textNoShape">
                <a:avLst/>
              </a:prstTxWarp>
            </a:bodyPr>
            <a:lstStyle/>
            <a:p>
              <a:endParaRPr lang="pt-PT">
                <a:solidFill>
                  <a:srgbClr val="960000"/>
                </a:solidFill>
                <a:latin typeface="+mn-lt"/>
              </a:endParaRPr>
            </a:p>
          </p:txBody>
        </p:sp>
        <p:sp>
          <p:nvSpPr>
            <p:cNvPr id="12" name="AutoShape 2"/>
            <p:cNvSpPr>
              <a:spLocks noChangeArrowheads="1"/>
            </p:cNvSpPr>
            <p:nvPr/>
          </p:nvSpPr>
          <p:spPr bwMode="auto">
            <a:xfrm>
              <a:off x="5410200" y="3276600"/>
              <a:ext cx="1600200" cy="3200400"/>
            </a:xfrm>
            <a:prstGeom prst="can">
              <a:avLst>
                <a:gd name="adj" fmla="val 37102"/>
              </a:avLst>
            </a:prstGeom>
            <a:solidFill>
              <a:srgbClr val="002060"/>
            </a:solidFill>
            <a:ln w="9525">
              <a:solidFill>
                <a:schemeClr val="tx1"/>
              </a:solidFill>
              <a:round/>
              <a:headEnd/>
              <a:tailEnd/>
            </a:ln>
          </p:spPr>
          <p:txBody>
            <a:bodyPr wrap="none" anchor="ctr">
              <a:prstTxWarp prst="textNoShape">
                <a:avLst/>
              </a:prstTxWarp>
            </a:bodyPr>
            <a:lstStyle/>
            <a:p>
              <a:endParaRPr lang="pt-PT">
                <a:latin typeface="+mn-lt"/>
              </a:endParaRPr>
            </a:p>
          </p:txBody>
        </p:sp>
        <p:grpSp>
          <p:nvGrpSpPr>
            <p:cNvPr id="13" name="Group 35"/>
            <p:cNvGrpSpPr>
              <a:grpSpLocks/>
            </p:cNvGrpSpPr>
            <p:nvPr/>
          </p:nvGrpSpPr>
          <p:grpSpPr bwMode="auto">
            <a:xfrm>
              <a:off x="1981200" y="3295648"/>
              <a:ext cx="1600200" cy="970359"/>
              <a:chOff x="912" y="2064"/>
              <a:chExt cx="1008" cy="489"/>
            </a:xfrm>
          </p:grpSpPr>
          <p:sp>
            <p:nvSpPr>
              <p:cNvPr id="22" name="Oval 15"/>
              <p:cNvSpPr>
                <a:spLocks noChangeArrowheads="1"/>
              </p:cNvSpPr>
              <p:nvPr/>
            </p:nvSpPr>
            <p:spPr bwMode="auto">
              <a:xfrm>
                <a:off x="912" y="2064"/>
                <a:ext cx="1008" cy="384"/>
              </a:xfrm>
              <a:prstGeom prst="ellipse">
                <a:avLst/>
              </a:prstGeom>
              <a:solidFill>
                <a:srgbClr val="960000"/>
              </a:solidFill>
              <a:ln w="9525">
                <a:solidFill>
                  <a:schemeClr val="tx1"/>
                </a:solidFill>
                <a:round/>
                <a:headEnd/>
                <a:tailEnd/>
              </a:ln>
            </p:spPr>
            <p:txBody>
              <a:bodyPr wrap="none" anchor="ctr">
                <a:prstTxWarp prst="textNoShape">
                  <a:avLst/>
                </a:prstTxWarp>
              </a:bodyPr>
              <a:lstStyle/>
              <a:p>
                <a:endParaRPr lang="pt-PT">
                  <a:latin typeface="+mn-lt"/>
                </a:endParaRPr>
              </a:p>
            </p:txBody>
          </p:sp>
          <p:sp>
            <p:nvSpPr>
              <p:cNvPr id="23" name="Text Box 17"/>
              <p:cNvSpPr txBox="1">
                <a:spLocks noChangeArrowheads="1"/>
              </p:cNvSpPr>
              <p:nvPr/>
            </p:nvSpPr>
            <p:spPr bwMode="auto">
              <a:xfrm>
                <a:off x="1008" y="2138"/>
                <a:ext cx="816" cy="415"/>
              </a:xfrm>
              <a:prstGeom prst="rect">
                <a:avLst/>
              </a:prstGeom>
              <a:noFill/>
              <a:ln w="9525">
                <a:noFill/>
                <a:miter lim="800000"/>
                <a:headEnd/>
                <a:tailEnd/>
              </a:ln>
            </p:spPr>
            <p:txBody>
              <a:bodyPr>
                <a:prstTxWarp prst="textNoShape">
                  <a:avLst/>
                </a:prstTxWarp>
                <a:spAutoFit/>
              </a:bodyPr>
              <a:lstStyle/>
              <a:p>
                <a:pPr algn="ctr">
                  <a:spcBef>
                    <a:spcPct val="50000"/>
                  </a:spcBef>
                </a:pPr>
                <a:r>
                  <a:rPr lang="pt-PT" sz="2000">
                    <a:solidFill>
                      <a:schemeClr val="bg1"/>
                    </a:solidFill>
                    <a:latin typeface="+mn-lt"/>
                  </a:rPr>
                  <a:t>Grupo de Acção</a:t>
                </a:r>
              </a:p>
            </p:txBody>
          </p:sp>
        </p:grpSp>
        <p:grpSp>
          <p:nvGrpSpPr>
            <p:cNvPr id="14" name="Group 36"/>
            <p:cNvGrpSpPr>
              <a:grpSpLocks/>
            </p:cNvGrpSpPr>
            <p:nvPr/>
          </p:nvGrpSpPr>
          <p:grpSpPr bwMode="auto">
            <a:xfrm>
              <a:off x="5410200" y="3219450"/>
              <a:ext cx="1600200" cy="991903"/>
              <a:chOff x="3792" y="1968"/>
              <a:chExt cx="1008" cy="503"/>
            </a:xfrm>
          </p:grpSpPr>
          <p:sp>
            <p:nvSpPr>
              <p:cNvPr id="20" name="Oval 16"/>
              <p:cNvSpPr>
                <a:spLocks noChangeArrowheads="1"/>
              </p:cNvSpPr>
              <p:nvPr/>
            </p:nvSpPr>
            <p:spPr bwMode="auto">
              <a:xfrm>
                <a:off x="3792" y="1968"/>
                <a:ext cx="1008" cy="384"/>
              </a:xfrm>
              <a:prstGeom prst="ellipse">
                <a:avLst/>
              </a:prstGeom>
              <a:solidFill>
                <a:srgbClr val="002060"/>
              </a:solidFill>
              <a:ln w="9525">
                <a:solidFill>
                  <a:schemeClr val="tx1"/>
                </a:solidFill>
                <a:round/>
                <a:headEnd/>
                <a:tailEnd/>
              </a:ln>
            </p:spPr>
            <p:txBody>
              <a:bodyPr wrap="none" anchor="ctr">
                <a:prstTxWarp prst="textNoShape">
                  <a:avLst/>
                </a:prstTxWarp>
              </a:bodyPr>
              <a:lstStyle/>
              <a:p>
                <a:endParaRPr lang="pt-PT">
                  <a:latin typeface="+mn-lt"/>
                </a:endParaRPr>
              </a:p>
            </p:txBody>
          </p:sp>
          <p:sp>
            <p:nvSpPr>
              <p:cNvPr id="21" name="Text Box 18"/>
              <p:cNvSpPr txBox="1">
                <a:spLocks noChangeArrowheads="1"/>
              </p:cNvSpPr>
              <p:nvPr/>
            </p:nvSpPr>
            <p:spPr bwMode="auto">
              <a:xfrm>
                <a:off x="3888" y="2054"/>
                <a:ext cx="816" cy="417"/>
              </a:xfrm>
              <a:prstGeom prst="rect">
                <a:avLst/>
              </a:prstGeom>
              <a:noFill/>
              <a:ln w="9525">
                <a:noFill/>
                <a:miter lim="800000"/>
                <a:headEnd/>
                <a:tailEnd/>
              </a:ln>
            </p:spPr>
            <p:txBody>
              <a:bodyPr>
                <a:prstTxWarp prst="textNoShape">
                  <a:avLst/>
                </a:prstTxWarp>
                <a:spAutoFit/>
              </a:bodyPr>
              <a:lstStyle/>
              <a:p>
                <a:pPr algn="ctr">
                  <a:spcBef>
                    <a:spcPct val="50000"/>
                  </a:spcBef>
                </a:pPr>
                <a:r>
                  <a:rPr lang="pt-PT" sz="2000">
                    <a:solidFill>
                      <a:schemeClr val="bg1"/>
                    </a:solidFill>
                    <a:latin typeface="+mn-lt"/>
                  </a:rPr>
                  <a:t>Grupo de Acção</a:t>
                </a:r>
              </a:p>
            </p:txBody>
          </p:sp>
        </p:grpSp>
        <p:sp>
          <p:nvSpPr>
            <p:cNvPr id="15" name="Text Box 11"/>
            <p:cNvSpPr txBox="1">
              <a:spLocks noChangeArrowheads="1"/>
            </p:cNvSpPr>
            <p:nvPr/>
          </p:nvSpPr>
          <p:spPr bwMode="auto">
            <a:xfrm>
              <a:off x="838200" y="2320925"/>
              <a:ext cx="3048000" cy="465154"/>
            </a:xfrm>
            <a:prstGeom prst="rect">
              <a:avLst/>
            </a:prstGeom>
            <a:solidFill>
              <a:srgbClr val="960000"/>
            </a:solidFill>
            <a:ln w="12700">
              <a:solidFill>
                <a:schemeClr val="tx1"/>
              </a:solidFill>
              <a:miter lim="800000"/>
              <a:headEnd/>
              <a:tailEnd/>
            </a:ln>
          </p:spPr>
          <p:txBody>
            <a:bodyPr>
              <a:prstTxWarp prst="textNoShape">
                <a:avLst/>
              </a:prstTxWarp>
              <a:spAutoFit/>
            </a:bodyPr>
            <a:lstStyle/>
            <a:p>
              <a:pPr algn="ctr">
                <a:spcBef>
                  <a:spcPct val="50000"/>
                </a:spcBef>
              </a:pPr>
              <a:r>
                <a:rPr lang="pt-PT" sz="2000">
                  <a:solidFill>
                    <a:schemeClr val="bg1"/>
                  </a:solidFill>
                  <a:latin typeface="+mn-lt"/>
                </a:rPr>
                <a:t>Min. da Agricultura</a:t>
              </a:r>
            </a:p>
          </p:txBody>
        </p:sp>
        <p:sp>
          <p:nvSpPr>
            <p:cNvPr id="16" name="Rectangle 12"/>
            <p:cNvSpPr>
              <a:spLocks noChangeArrowheads="1"/>
            </p:cNvSpPr>
            <p:nvPr/>
          </p:nvSpPr>
          <p:spPr bwMode="auto">
            <a:xfrm>
              <a:off x="5334000" y="2320925"/>
              <a:ext cx="3048000" cy="381000"/>
            </a:xfrm>
            <a:prstGeom prst="rect">
              <a:avLst/>
            </a:prstGeom>
            <a:solidFill>
              <a:srgbClr val="002060"/>
            </a:solidFill>
            <a:ln w="9525">
              <a:solidFill>
                <a:schemeClr val="tx1"/>
              </a:solidFill>
              <a:miter lim="800000"/>
              <a:headEnd/>
              <a:tailEnd/>
            </a:ln>
          </p:spPr>
          <p:txBody>
            <a:bodyPr wrap="none" anchor="ctr">
              <a:prstTxWarp prst="textNoShape">
                <a:avLst/>
              </a:prstTxWarp>
            </a:bodyPr>
            <a:lstStyle/>
            <a:p>
              <a:endParaRPr lang="pt-PT">
                <a:latin typeface="+mn-lt"/>
              </a:endParaRPr>
            </a:p>
          </p:txBody>
        </p:sp>
        <p:sp>
          <p:nvSpPr>
            <p:cNvPr id="17" name="Line 15"/>
            <p:cNvSpPr>
              <a:spLocks noChangeShapeType="1"/>
            </p:cNvSpPr>
            <p:nvPr/>
          </p:nvSpPr>
          <p:spPr bwMode="auto">
            <a:xfrm>
              <a:off x="2286000" y="2686050"/>
              <a:ext cx="457200" cy="609600"/>
            </a:xfrm>
            <a:prstGeom prst="line">
              <a:avLst/>
            </a:prstGeom>
            <a:noFill/>
            <a:ln w="9525">
              <a:solidFill>
                <a:schemeClr val="tx1"/>
              </a:solidFill>
              <a:round/>
              <a:headEnd/>
              <a:tailEnd/>
            </a:ln>
          </p:spPr>
          <p:txBody>
            <a:bodyPr wrap="none" anchor="ctr">
              <a:prstTxWarp prst="textNoShape">
                <a:avLst/>
              </a:prstTxWarp>
            </a:bodyPr>
            <a:lstStyle/>
            <a:p>
              <a:endParaRPr lang="pt-PT">
                <a:latin typeface="+mn-lt"/>
              </a:endParaRPr>
            </a:p>
          </p:txBody>
        </p:sp>
        <p:sp>
          <p:nvSpPr>
            <p:cNvPr id="18" name="Line 16"/>
            <p:cNvSpPr>
              <a:spLocks noChangeShapeType="1"/>
            </p:cNvSpPr>
            <p:nvPr/>
          </p:nvSpPr>
          <p:spPr bwMode="auto">
            <a:xfrm flipH="1">
              <a:off x="6172200" y="2686050"/>
              <a:ext cx="304800" cy="533400"/>
            </a:xfrm>
            <a:prstGeom prst="line">
              <a:avLst/>
            </a:prstGeom>
            <a:noFill/>
            <a:ln w="9525">
              <a:solidFill>
                <a:schemeClr val="tx1"/>
              </a:solidFill>
              <a:round/>
              <a:headEnd/>
              <a:tailEnd/>
            </a:ln>
          </p:spPr>
          <p:txBody>
            <a:bodyPr wrap="none" anchor="ctr">
              <a:prstTxWarp prst="textNoShape">
                <a:avLst/>
              </a:prstTxWarp>
            </a:bodyPr>
            <a:lstStyle/>
            <a:p>
              <a:endParaRPr lang="pt-PT">
                <a:latin typeface="+mn-lt"/>
              </a:endParaRPr>
            </a:p>
          </p:txBody>
        </p:sp>
        <p:sp>
          <p:nvSpPr>
            <p:cNvPr id="19" name="Text Box 11"/>
            <p:cNvSpPr txBox="1">
              <a:spLocks noChangeArrowheads="1"/>
            </p:cNvSpPr>
            <p:nvPr/>
          </p:nvSpPr>
          <p:spPr bwMode="auto">
            <a:xfrm>
              <a:off x="5638800" y="2326656"/>
              <a:ext cx="2514600" cy="465154"/>
            </a:xfrm>
            <a:prstGeom prst="rect">
              <a:avLst/>
            </a:prstGeom>
            <a:noFill/>
            <a:ln w="9525">
              <a:noFill/>
              <a:miter lim="800000"/>
              <a:headEnd/>
              <a:tailEnd/>
            </a:ln>
          </p:spPr>
          <p:txBody>
            <a:bodyPr>
              <a:prstTxWarp prst="textNoShape">
                <a:avLst/>
              </a:prstTxWarp>
              <a:spAutoFit/>
            </a:bodyPr>
            <a:lstStyle/>
            <a:p>
              <a:pPr algn="ctr">
                <a:spcBef>
                  <a:spcPct val="50000"/>
                </a:spcBef>
              </a:pPr>
              <a:r>
                <a:rPr lang="pt-PT" sz="2000">
                  <a:solidFill>
                    <a:schemeClr val="bg1"/>
                  </a:solidFill>
                  <a:latin typeface="+mn-lt"/>
                </a:rPr>
                <a:t>Min. da Saúde Pública</a:t>
              </a:r>
            </a:p>
          </p:txBody>
        </p:sp>
      </p:grpSp>
      <p:grpSp>
        <p:nvGrpSpPr>
          <p:cNvPr id="49" name="Group 50"/>
          <p:cNvGrpSpPr/>
          <p:nvPr/>
        </p:nvGrpSpPr>
        <p:grpSpPr>
          <a:xfrm>
            <a:off x="2609936" y="4618936"/>
            <a:ext cx="4029075" cy="386432"/>
            <a:chOff x="6563404" y="3710061"/>
            <a:chExt cx="2552701" cy="874469"/>
          </a:xfrm>
        </p:grpSpPr>
        <p:sp>
          <p:nvSpPr>
            <p:cNvPr id="50" name="Rounded Rectangle 49"/>
            <p:cNvSpPr/>
            <p:nvPr/>
          </p:nvSpPr>
          <p:spPr>
            <a:xfrm>
              <a:off x="6563405" y="3751092"/>
              <a:ext cx="2552700" cy="833438"/>
            </a:xfrm>
            <a:prstGeom prst="roundRect">
              <a:avLst/>
            </a:prstGeom>
            <a:solidFill>
              <a:schemeClr val="accent4">
                <a:lumMod val="75000"/>
              </a:schemeClr>
            </a:solidFill>
            <a:ln w="254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solidFill>
                  <a:schemeClr val="tx2">
                    <a:lumMod val="50000"/>
                  </a:schemeClr>
                </a:solidFill>
              </a:endParaRPr>
            </a:p>
          </p:txBody>
        </p:sp>
        <p:sp>
          <p:nvSpPr>
            <p:cNvPr id="51" name="TextBox 50"/>
            <p:cNvSpPr txBox="1"/>
            <p:nvPr/>
          </p:nvSpPr>
          <p:spPr>
            <a:xfrm>
              <a:off x="6563404" y="3710061"/>
              <a:ext cx="2552701" cy="835773"/>
            </a:xfrm>
            <a:prstGeom prst="rect">
              <a:avLst/>
            </a:prstGeom>
            <a:solidFill>
              <a:schemeClr val="accent1">
                <a:lumMod val="60000"/>
                <a:lumOff val="40000"/>
              </a:schemeClr>
            </a:solidFill>
            <a:ln>
              <a:solidFill>
                <a:srgbClr val="0070C0"/>
              </a:solidFill>
            </a:ln>
          </p:spPr>
          <p:txBody>
            <a:bodyPr wrap="square" rtlCol="0" anchor="ctr">
              <a:spAutoFit/>
            </a:bodyPr>
            <a:lstStyle/>
            <a:p>
              <a:pPr algn="ctr"/>
              <a:r>
                <a:rPr lang="pt-PT">
                  <a:solidFill>
                    <a:schemeClr val="tx2">
                      <a:lumMod val="50000"/>
                    </a:schemeClr>
                  </a:solidFill>
                  <a:latin typeface="Arial" panose="020B0604020202020204" pitchFamily="34" charset="0"/>
                  <a:cs typeface="Arial" panose="020B0604020202020204" pitchFamily="34" charset="0"/>
                </a:rPr>
                <a:t>Subcom. de Logística e Segurança</a:t>
              </a:r>
            </a:p>
          </p:txBody>
        </p:sp>
      </p:grpSp>
      <p:grpSp>
        <p:nvGrpSpPr>
          <p:cNvPr id="52" name="Group 24"/>
          <p:cNvGrpSpPr/>
          <p:nvPr/>
        </p:nvGrpSpPr>
        <p:grpSpPr>
          <a:xfrm>
            <a:off x="2559149" y="5197667"/>
            <a:ext cx="4029075" cy="401156"/>
            <a:chOff x="6563404" y="3676741"/>
            <a:chExt cx="2552701" cy="907789"/>
          </a:xfrm>
        </p:grpSpPr>
        <p:sp>
          <p:nvSpPr>
            <p:cNvPr id="53" name="Rounded Rectangle 52"/>
            <p:cNvSpPr/>
            <p:nvPr/>
          </p:nvSpPr>
          <p:spPr>
            <a:xfrm>
              <a:off x="6563405" y="3751092"/>
              <a:ext cx="2552700" cy="833438"/>
            </a:xfrm>
            <a:prstGeom prst="roundRect">
              <a:avLst/>
            </a:prstGeom>
            <a:solidFill>
              <a:srgbClr val="FFC000"/>
            </a:solidFill>
            <a:ln w="25400">
              <a:solidFill>
                <a:schemeClr val="accent2">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solidFill>
                  <a:schemeClr val="tx2">
                    <a:lumMod val="50000"/>
                  </a:schemeClr>
                </a:solidFill>
              </a:endParaRPr>
            </a:p>
          </p:txBody>
        </p:sp>
        <p:sp>
          <p:nvSpPr>
            <p:cNvPr id="54" name="TextBox 53"/>
            <p:cNvSpPr txBox="1"/>
            <p:nvPr/>
          </p:nvSpPr>
          <p:spPr>
            <a:xfrm>
              <a:off x="6563404" y="3676741"/>
              <a:ext cx="2552701" cy="835774"/>
            </a:xfrm>
            <a:prstGeom prst="rect">
              <a:avLst/>
            </a:prstGeom>
            <a:noFill/>
          </p:spPr>
          <p:txBody>
            <a:bodyPr wrap="square" rtlCol="0" anchor="ctr">
              <a:spAutoFit/>
            </a:bodyPr>
            <a:lstStyle/>
            <a:p>
              <a:pPr algn="ctr"/>
              <a:r>
                <a:rPr lang="pt-PT">
                  <a:solidFill>
                    <a:schemeClr val="tx2">
                      <a:lumMod val="50000"/>
                    </a:schemeClr>
                  </a:solidFill>
                  <a:latin typeface="Arial" panose="020B0604020202020204" pitchFamily="34" charset="0"/>
                  <a:cs typeface="Arial" panose="020B0604020202020204" pitchFamily="34" charset="0"/>
                </a:rPr>
                <a:t>Subcom. de Média e Comunicação</a:t>
              </a:r>
            </a:p>
          </p:txBody>
        </p:sp>
      </p:grpSp>
      <p:sp>
        <p:nvSpPr>
          <p:cNvPr id="36" name="Oval 35"/>
          <p:cNvSpPr/>
          <p:nvPr/>
        </p:nvSpPr>
        <p:spPr>
          <a:xfrm>
            <a:off x="246888" y="152400"/>
            <a:ext cx="533400" cy="508000"/>
          </a:xfrm>
          <a:prstGeom prst="ellipse">
            <a:avLst/>
          </a:prstGeom>
          <a:solidFill>
            <a:schemeClr val="accent3">
              <a:lumMod val="40000"/>
              <a:lumOff val="6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itle 16"/>
          <p:cNvSpPr>
            <a:spLocks noGrp="1"/>
          </p:cNvSpPr>
          <p:nvPr>
            <p:ph type="title"/>
          </p:nvPr>
        </p:nvSpPr>
        <p:spPr>
          <a:xfrm>
            <a:off x="322385" y="119284"/>
            <a:ext cx="8229600" cy="471528"/>
          </a:xfrm>
        </p:spPr>
        <p:txBody>
          <a:bodyPr>
            <a:normAutofit fontScale="90000"/>
          </a:bodyPr>
          <a:lstStyle/>
          <a:p>
            <a:r>
              <a:rPr lang="en-US" dirty="0"/>
              <a:t>3.	</a:t>
            </a:r>
            <a:r>
              <a:rPr lang="pt-PT" dirty="0"/>
              <a:t>Interface humano-animal-ambiente</a:t>
            </a:r>
            <a:endParaRPr lang="en-US" dirty="0"/>
          </a:p>
        </p:txBody>
      </p:sp>
      <p:sp>
        <p:nvSpPr>
          <p:cNvPr id="3" name="Rounded Rectangle 2"/>
          <p:cNvSpPr/>
          <p:nvPr/>
        </p:nvSpPr>
        <p:spPr>
          <a:xfrm>
            <a:off x="1856509" y="3925554"/>
            <a:ext cx="5486399" cy="575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a:solidFill>
                  <a:schemeClr val="tx1"/>
                </a:solidFill>
                <a:latin typeface="Arial" panose="020B0604020202020204" pitchFamily="34" charset="0"/>
                <a:cs typeface="Arial" panose="020B0604020202020204" pitchFamily="34" charset="0"/>
              </a:rPr>
              <a:t>Subcomissões de …Epidemiologia &amp; Vigilância</a:t>
            </a:r>
          </a:p>
          <a:p>
            <a:pPr algn="ctr"/>
            <a:r>
              <a:rPr lang="pt-PT">
                <a:solidFill>
                  <a:schemeClr val="tx1"/>
                </a:solidFill>
                <a:latin typeface="Arial" panose="020B0604020202020204" pitchFamily="34" charset="0"/>
                <a:cs typeface="Arial" panose="020B0604020202020204" pitchFamily="34" charset="0"/>
              </a:rPr>
              <a:t>…Alimentação &amp; Agricultura</a:t>
            </a:r>
          </a:p>
        </p:txBody>
      </p:sp>
    </p:spTree>
    <p:extLst>
      <p:ext uri="{BB962C8B-B14F-4D97-AF65-F5344CB8AC3E}">
        <p14:creationId xmlns:p14="http://schemas.microsoft.com/office/powerpoint/2010/main" val="2856868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3"/>
          </p:nvPr>
        </p:nvSpPr>
        <p:spPr>
          <a:xfrm>
            <a:off x="609599" y="762000"/>
            <a:ext cx="7907253" cy="457200"/>
          </a:xfrm>
        </p:spPr>
        <p:txBody>
          <a:bodyPr/>
          <a:lstStyle/>
          <a:p>
            <a:r>
              <a:rPr lang="en-US" noProof="0" dirty="0" err="1"/>
              <a:t>Existem</a:t>
            </a:r>
            <a:r>
              <a:rPr lang="en-US" noProof="0" dirty="0"/>
              <a:t> </a:t>
            </a:r>
            <a:r>
              <a:rPr lang="en-US" noProof="0" dirty="0" err="1"/>
              <a:t>muitas</a:t>
            </a:r>
            <a:r>
              <a:rPr lang="en-US" noProof="0" dirty="0"/>
              <a:t> </a:t>
            </a:r>
            <a:r>
              <a:rPr lang="en-US" noProof="0" dirty="0" err="1"/>
              <a:t>abordagens</a:t>
            </a:r>
            <a:r>
              <a:rPr lang="en-US" noProof="0" dirty="0"/>
              <a:t>, </a:t>
            </a:r>
            <a:r>
              <a:rPr lang="en-US" noProof="0" dirty="0" err="1"/>
              <a:t>conforme</a:t>
            </a:r>
            <a:r>
              <a:rPr lang="en-US" noProof="0" dirty="0"/>
              <a:t> o </a:t>
            </a:r>
            <a:r>
              <a:rPr lang="en-US" noProof="0" dirty="0" err="1"/>
              <a:t>contexto</a:t>
            </a:r>
            <a:r>
              <a:rPr lang="en-US" noProof="0" dirty="0"/>
              <a:t> do </a:t>
            </a:r>
            <a:r>
              <a:rPr lang="en-US" noProof="0" dirty="0" err="1"/>
              <a:t>país</a:t>
            </a:r>
            <a:endParaRPr lang="en-US" noProof="0" dirty="0"/>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33733" y="3139218"/>
            <a:ext cx="2267729" cy="3606113"/>
          </a:xfrm>
          <a:prstGeom prst="rect">
            <a:avLst/>
          </a:prstGeom>
        </p:spPr>
      </p:pic>
      <p:pic>
        <p:nvPicPr>
          <p:cNvPr id="9" name="Image 1"/>
          <p:cNvPicPr>
            <a:picLocks noChangeAspect="1"/>
          </p:cNvPicPr>
          <p:nvPr/>
        </p:nvPicPr>
        <p:blipFill>
          <a:blip r:embed="rId4"/>
          <a:stretch>
            <a:fillRect/>
          </a:stretch>
        </p:blipFill>
        <p:spPr>
          <a:xfrm>
            <a:off x="380999" y="1295400"/>
            <a:ext cx="2225893" cy="3048000"/>
          </a:xfrm>
          <a:prstGeom prst="rect">
            <a:avLst/>
          </a:prstGeom>
        </p:spPr>
      </p:pic>
      <p:pic>
        <p:nvPicPr>
          <p:cNvPr id="10" name="Content Placeholder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95400" y="3276600"/>
            <a:ext cx="2271001" cy="2743200"/>
          </a:xfrm>
          <a:prstGeom prst="rect">
            <a:avLst/>
          </a:prstGeom>
        </p:spPr>
      </p:pic>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352800" y="1554368"/>
            <a:ext cx="2167332" cy="3169700"/>
          </a:xfrm>
          <a:prstGeom prst="rect">
            <a:avLst/>
          </a:prstGeom>
        </p:spPr>
      </p:pic>
      <p:pic>
        <p:nvPicPr>
          <p:cNvPr id="14" name="Content Placeholder 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355464" y="1295400"/>
            <a:ext cx="2331336" cy="3062090"/>
          </a:xfrm>
          <a:prstGeom prst="rect">
            <a:avLst/>
          </a:prstGeom>
        </p:spPr>
      </p:pic>
      <p:sp>
        <p:nvSpPr>
          <p:cNvPr id="17" name="Oval 16"/>
          <p:cNvSpPr/>
          <p:nvPr/>
        </p:nvSpPr>
        <p:spPr>
          <a:xfrm>
            <a:off x="246888" y="152400"/>
            <a:ext cx="533400" cy="508000"/>
          </a:xfrm>
          <a:prstGeom prst="ellipse">
            <a:avLst/>
          </a:prstGeom>
          <a:solidFill>
            <a:schemeClr val="accent3">
              <a:lumMod val="40000"/>
              <a:lumOff val="6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6"/>
          <p:cNvSpPr>
            <a:spLocks noGrp="1"/>
          </p:cNvSpPr>
          <p:nvPr>
            <p:ph type="title"/>
          </p:nvPr>
        </p:nvSpPr>
        <p:spPr>
          <a:xfrm>
            <a:off x="322385" y="119284"/>
            <a:ext cx="8229600" cy="471528"/>
          </a:xfrm>
        </p:spPr>
        <p:txBody>
          <a:bodyPr>
            <a:normAutofit fontScale="90000"/>
          </a:bodyPr>
          <a:lstStyle/>
          <a:p>
            <a:r>
              <a:rPr lang="en-US" dirty="0"/>
              <a:t>3.	</a:t>
            </a:r>
            <a:r>
              <a:rPr lang="pt-PT" dirty="0"/>
              <a:t>Interface humano-animal-ambiente</a:t>
            </a:r>
            <a:endParaRPr lang="en-US" dirty="0"/>
          </a:p>
        </p:txBody>
      </p:sp>
    </p:spTree>
    <p:extLst>
      <p:ext uri="{BB962C8B-B14F-4D97-AF65-F5344CB8AC3E}">
        <p14:creationId xmlns:p14="http://schemas.microsoft.com/office/powerpoint/2010/main" val="2513776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1014" y="1143000"/>
            <a:ext cx="8305800" cy="4724400"/>
          </a:xfrm>
          <a:prstGeom prst="roundRect">
            <a:avLst/>
          </a:prstGeom>
          <a:ln>
            <a:noFill/>
          </a:ln>
        </p:spPr>
        <p:style>
          <a:lnRef idx="2">
            <a:schemeClr val="accent4"/>
          </a:lnRef>
          <a:fillRef idx="1">
            <a:schemeClr val="lt1"/>
          </a:fillRef>
          <a:effectRef idx="0">
            <a:schemeClr val="accent4"/>
          </a:effectRef>
          <a:fontRef idx="minor">
            <a:schemeClr val="dk1"/>
          </a:fontRef>
        </p:style>
        <p:txBody>
          <a:bodyPr>
            <a:noAutofit/>
          </a:bodyPr>
          <a:lstStyle/>
          <a:p>
            <a:pPr algn="just"/>
            <a:r>
              <a:rPr lang="pt-PT" sz="2400" noProof="0" dirty="0"/>
              <a:t>A abordagem "Uma Só Saúde" não é uma disciplina nova, mas sim uma abordagem multidisciplinar para lidar com problemas de saúde complexos. </a:t>
            </a:r>
          </a:p>
          <a:p>
            <a:pPr algn="just"/>
            <a:endParaRPr lang="pt-PT" sz="800" noProof="0" dirty="0"/>
          </a:p>
          <a:p>
            <a:pPr algn="just"/>
            <a:r>
              <a:rPr lang="pt-PT" sz="2400" noProof="0" dirty="0"/>
              <a:t>O princípio de adoptar a abordagem "Uma Só Saúde" é garantir que todos os sectores e disciplinas relevantes são contemplados</a:t>
            </a:r>
          </a:p>
          <a:p>
            <a:pPr algn="just"/>
            <a:endParaRPr lang="pt-PT" sz="800" noProof="0" dirty="0"/>
          </a:p>
          <a:p>
            <a:pPr algn="just"/>
            <a:r>
              <a:rPr lang="pt-PT" sz="2400" dirty="0"/>
              <a:t>Um mecanismo que é criado antes de um surto e destinado a facilitar a coordenação multissectorial – canais de comunicação, planeamento da logística, etc. – é extremamente valioso para coordenar os esforços durante um evento.</a:t>
            </a:r>
          </a:p>
          <a:p>
            <a:pPr algn="just"/>
            <a:endParaRPr lang="pt-PT" sz="2400" noProof="0" dirty="0"/>
          </a:p>
          <a:p>
            <a:pPr algn="just"/>
            <a:endParaRPr lang="pt-PT" sz="2400" noProof="0" dirty="0"/>
          </a:p>
          <a:p>
            <a:pPr algn="just"/>
            <a:endParaRPr lang="pt-PT" sz="2400" noProof="0" dirty="0"/>
          </a:p>
          <a:p>
            <a:pPr algn="just"/>
            <a:endParaRPr lang="pt-PT" sz="2400" noProof="0" dirty="0"/>
          </a:p>
        </p:txBody>
      </p:sp>
      <p:sp>
        <p:nvSpPr>
          <p:cNvPr id="6" name="Title 16"/>
          <p:cNvSpPr>
            <a:spLocks noGrp="1"/>
          </p:cNvSpPr>
          <p:nvPr>
            <p:ph type="title"/>
          </p:nvPr>
        </p:nvSpPr>
        <p:spPr>
          <a:xfrm>
            <a:off x="457200" y="519072"/>
            <a:ext cx="8229600" cy="471528"/>
          </a:xfrm>
        </p:spPr>
        <p:txBody>
          <a:bodyPr>
            <a:noAutofit/>
          </a:bodyPr>
          <a:lstStyle/>
          <a:p>
            <a:pPr algn="ctr"/>
            <a:r>
              <a:rPr lang="en-US" sz="3600" b="1" dirty="0" err="1">
                <a:solidFill>
                  <a:srgbClr val="002060"/>
                </a:solidFill>
                <a:latin typeface="Arial" panose="020B0604020202020204" pitchFamily="34" charset="0"/>
                <a:cs typeface="Arial" panose="020B0604020202020204" pitchFamily="34" charset="0"/>
              </a:rPr>
              <a:t>Principais</a:t>
            </a: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mensagens</a:t>
            </a:r>
            <a:endParaRPr lang="en-US" sz="3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8504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9" name="Oval 8"/>
          <p:cNvSpPr/>
          <p:nvPr/>
        </p:nvSpPr>
        <p:spPr>
          <a:xfrm>
            <a:off x="246888" y="154215"/>
            <a:ext cx="533400" cy="508000"/>
          </a:xfrm>
          <a:prstGeom prst="ellipse">
            <a:avLst/>
          </a:prstGeom>
          <a:solidFill>
            <a:srgbClr val="7DF52B"/>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p:cNvSpPr>
            <a:spLocks noGrp="1"/>
          </p:cNvSpPr>
          <p:nvPr>
            <p:ph idx="1"/>
          </p:nvPr>
        </p:nvSpPr>
        <p:spPr>
          <a:xfrm>
            <a:off x="384773" y="1143000"/>
            <a:ext cx="8305800" cy="4144964"/>
          </a:xfrm>
        </p:spPr>
        <p:txBody>
          <a:bodyPr>
            <a:normAutofit/>
          </a:bodyPr>
          <a:lstStyle/>
          <a:p>
            <a:pPr marL="0" indent="0" algn="just">
              <a:buNone/>
            </a:pPr>
            <a:r>
              <a:rPr lang="en-US" noProof="0" dirty="0" err="1"/>
              <a:t>Quantas</a:t>
            </a:r>
            <a:r>
              <a:rPr lang="en-US" noProof="0" dirty="0"/>
              <a:t> das </a:t>
            </a:r>
            <a:r>
              <a:rPr lang="en-US" noProof="0" dirty="0" err="1"/>
              <a:t>doenças</a:t>
            </a:r>
            <a:r>
              <a:rPr lang="en-US" noProof="0" dirty="0"/>
              <a:t> </a:t>
            </a:r>
            <a:r>
              <a:rPr lang="en-US" noProof="0" dirty="0" err="1"/>
              <a:t>infecciosas</a:t>
            </a:r>
            <a:r>
              <a:rPr lang="en-US" noProof="0" dirty="0"/>
              <a:t> </a:t>
            </a:r>
            <a:r>
              <a:rPr lang="en-US" noProof="0" dirty="0" err="1"/>
              <a:t>que</a:t>
            </a:r>
            <a:r>
              <a:rPr lang="en-US" noProof="0" dirty="0"/>
              <a:t> </a:t>
            </a:r>
            <a:r>
              <a:rPr lang="en-US" noProof="0" dirty="0" err="1"/>
              <a:t>afectam</a:t>
            </a:r>
            <a:r>
              <a:rPr lang="en-US" noProof="0" dirty="0"/>
              <a:t> o </a:t>
            </a:r>
            <a:r>
              <a:rPr lang="en-US" noProof="0" dirty="0" err="1"/>
              <a:t>ser</a:t>
            </a:r>
            <a:r>
              <a:rPr lang="en-US" noProof="0" dirty="0"/>
              <a:t> </a:t>
            </a:r>
            <a:r>
              <a:rPr lang="en-US" dirty="0" err="1"/>
              <a:t>humano</a:t>
            </a:r>
            <a:r>
              <a:rPr lang="en-US" dirty="0"/>
              <a:t> </a:t>
            </a:r>
            <a:r>
              <a:rPr lang="en-US" noProof="0" dirty="0"/>
              <a:t>se </a:t>
            </a:r>
            <a:r>
              <a:rPr lang="en-US" noProof="0" dirty="0" err="1"/>
              <a:t>consideram</a:t>
            </a:r>
            <a:r>
              <a:rPr lang="en-US" noProof="0" dirty="0"/>
              <a:t> </a:t>
            </a:r>
            <a:r>
              <a:rPr lang="en-US" noProof="0" dirty="0" err="1"/>
              <a:t>ser</a:t>
            </a:r>
            <a:r>
              <a:rPr lang="en-US" noProof="0" dirty="0"/>
              <a:t> </a:t>
            </a:r>
            <a:r>
              <a:rPr lang="en-US" noProof="0" dirty="0" err="1"/>
              <a:t>zoonóticas</a:t>
            </a:r>
            <a:r>
              <a:rPr lang="en-US" noProof="0" dirty="0"/>
              <a:t>?</a:t>
            </a:r>
          </a:p>
          <a:p>
            <a:pPr marL="0" indent="0" algn="just">
              <a:buNone/>
            </a:pPr>
            <a:endParaRPr lang="en-US" noProof="0" dirty="0"/>
          </a:p>
          <a:p>
            <a:pPr marL="800100" lvl="1" indent="-342900" algn="just">
              <a:buFont typeface="+mj-lt"/>
              <a:buAutoNum type="alphaLcParenR"/>
            </a:pPr>
            <a:r>
              <a:rPr lang="en-US" noProof="0" dirty="0" err="1"/>
              <a:t>Nenhuma</a:t>
            </a:r>
            <a:endParaRPr lang="en-US" noProof="0" dirty="0"/>
          </a:p>
          <a:p>
            <a:pPr marL="800100" lvl="1" indent="-342900" algn="just">
              <a:buFont typeface="+mj-lt"/>
              <a:buAutoNum type="alphaLcParenR"/>
            </a:pPr>
            <a:r>
              <a:rPr lang="en-US" noProof="0" dirty="0" err="1"/>
              <a:t>Menos</a:t>
            </a:r>
            <a:r>
              <a:rPr lang="en-US" noProof="0" dirty="0"/>
              <a:t> de 10%</a:t>
            </a:r>
          </a:p>
          <a:p>
            <a:pPr marL="800100" lvl="1" indent="-342900" algn="just">
              <a:buFont typeface="+mj-lt"/>
              <a:buAutoNum type="alphaLcParenR"/>
            </a:pPr>
            <a:r>
              <a:rPr lang="en-US" noProof="0" dirty="0" err="1"/>
              <a:t>Mais</a:t>
            </a:r>
            <a:r>
              <a:rPr lang="en-US" noProof="0" dirty="0"/>
              <a:t> de </a:t>
            </a:r>
            <a:r>
              <a:rPr lang="en-US" noProof="0" dirty="0" err="1"/>
              <a:t>metade</a:t>
            </a:r>
            <a:endParaRPr lang="en-US" noProof="0" dirty="0"/>
          </a:p>
          <a:p>
            <a:pPr marL="800100" lvl="1" indent="-342900" algn="just">
              <a:buFont typeface="+mj-lt"/>
              <a:buAutoNum type="alphaLcParenR"/>
            </a:pPr>
            <a:r>
              <a:rPr lang="en-US" noProof="0" dirty="0" err="1"/>
              <a:t>Todas</a:t>
            </a:r>
            <a:endParaRPr lang="en-US" noProof="0" dirty="0"/>
          </a:p>
        </p:txBody>
      </p:sp>
      <p:sp>
        <p:nvSpPr>
          <p:cNvPr id="6" name="Title 16"/>
          <p:cNvSpPr>
            <a:spLocks noGrp="1"/>
          </p:cNvSpPr>
          <p:nvPr>
            <p:ph type="title"/>
          </p:nvPr>
        </p:nvSpPr>
        <p:spPr/>
        <p:txBody>
          <a:bodyPr>
            <a:normAutofit fontScale="90000"/>
          </a:bodyPr>
          <a:lstStyle/>
          <a:p>
            <a:r>
              <a:rPr lang="en-US" dirty="0"/>
              <a:t>	</a:t>
            </a:r>
            <a:r>
              <a:rPr lang="en-US" dirty="0" err="1"/>
              <a:t>Verificação</a:t>
            </a:r>
            <a:r>
              <a:rPr lang="en-US" dirty="0"/>
              <a:t> de </a:t>
            </a:r>
            <a:r>
              <a:rPr lang="en-US" dirty="0" err="1"/>
              <a:t>conhecimentos</a:t>
            </a:r>
            <a:endParaRPr lang="en-US" dirty="0"/>
          </a:p>
        </p:txBody>
      </p:sp>
      <p:pic>
        <p:nvPicPr>
          <p:cNvPr id="5122" name="Picture 2" descr="C:\Users\HEILMA~1\AppData\Local\Temp\question-mar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014" y="243826"/>
            <a:ext cx="325148" cy="32514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936755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Oval 28"/>
          <p:cNvSpPr/>
          <p:nvPr/>
        </p:nvSpPr>
        <p:spPr>
          <a:xfrm>
            <a:off x="1017270" y="2204285"/>
            <a:ext cx="469924" cy="469924"/>
          </a:xfrm>
          <a:prstGeom prst="ellips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1017270" y="3115518"/>
            <a:ext cx="469924" cy="469924"/>
          </a:xfrm>
          <a:prstGeom prst="ellipse">
            <a:avLst/>
          </a:prstGeom>
          <a:solidFill>
            <a:schemeClr val="accent3">
              <a:lumMod val="40000"/>
              <a:lumOff val="6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1017270" y="4012802"/>
            <a:ext cx="469924" cy="469924"/>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1017270" y="4936100"/>
            <a:ext cx="469924" cy="469924"/>
          </a:xfrm>
          <a:prstGeom prst="ellipse">
            <a:avLst/>
          </a:prstGeom>
          <a:solidFill>
            <a:schemeClr val="accent6">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017270" y="1291823"/>
            <a:ext cx="469924" cy="469924"/>
          </a:xfrm>
          <a:prstGeom prst="ellipse">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078375" y="872034"/>
            <a:ext cx="7162800" cy="4616648"/>
          </a:xfrm>
          <a:prstGeom prst="rect">
            <a:avLst/>
          </a:prstGeom>
          <a:noFill/>
        </p:spPr>
        <p:txBody>
          <a:bodyPr wrap="square" rtlCol="0">
            <a:spAutoFit/>
          </a:bodyPr>
          <a:lstStyle/>
          <a:p>
            <a:pPr marL="514350" indent="-514350">
              <a:lnSpc>
                <a:spcPct val="250000"/>
              </a:lnSpc>
              <a:buAutoNum type="arabicPeriod"/>
            </a:pPr>
            <a:r>
              <a:rPr lang="pt-PT" sz="2400" dirty="0"/>
              <a:t>Definições e história</a:t>
            </a:r>
          </a:p>
          <a:p>
            <a:pPr marL="514350" indent="-514350">
              <a:lnSpc>
                <a:spcPct val="250000"/>
              </a:lnSpc>
              <a:buAutoNum type="arabicPeriod"/>
            </a:pPr>
            <a:r>
              <a:rPr lang="pt-PT" sz="2400" dirty="0"/>
              <a:t>Doenças infecciosas emergentes</a:t>
            </a:r>
          </a:p>
          <a:p>
            <a:pPr marL="514350" indent="-514350">
              <a:lnSpc>
                <a:spcPct val="250000"/>
              </a:lnSpc>
              <a:buAutoNum type="arabicPeriod"/>
            </a:pPr>
            <a:r>
              <a:rPr lang="pt-PT" sz="2400" dirty="0"/>
              <a:t>Interface humano-animal-ambiente</a:t>
            </a:r>
          </a:p>
          <a:p>
            <a:pPr marL="514350" indent="-514350">
              <a:lnSpc>
                <a:spcPct val="250000"/>
              </a:lnSpc>
              <a:buAutoNum type="arabicPeriod"/>
            </a:pPr>
            <a:r>
              <a:rPr lang="pt-PT" sz="2400" dirty="0"/>
              <a:t>Exemplos dos países</a:t>
            </a:r>
          </a:p>
          <a:p>
            <a:pPr marL="514350" indent="-514350">
              <a:lnSpc>
                <a:spcPct val="250000"/>
              </a:lnSpc>
              <a:buAutoNum type="arabicPeriod"/>
            </a:pPr>
            <a:r>
              <a:rPr lang="pt-PT" sz="2400" dirty="0"/>
              <a:t>Resposta multissectorial e ERR</a:t>
            </a:r>
          </a:p>
        </p:txBody>
      </p:sp>
      <p:sp>
        <p:nvSpPr>
          <p:cNvPr id="4" name="Title 3"/>
          <p:cNvSpPr>
            <a:spLocks noGrp="1"/>
          </p:cNvSpPr>
          <p:nvPr>
            <p:ph type="title"/>
          </p:nvPr>
        </p:nvSpPr>
        <p:spPr>
          <a:xfrm>
            <a:off x="457200" y="442872"/>
            <a:ext cx="8229600" cy="471528"/>
          </a:xfrm>
        </p:spPr>
        <p:txBody>
          <a:bodyPr>
            <a:noAutofit/>
          </a:bodyPr>
          <a:lstStyle/>
          <a:p>
            <a:pPr algn="ctr"/>
            <a:r>
              <a:rPr lang="en-US" sz="3600" b="1" dirty="0" err="1">
                <a:solidFill>
                  <a:srgbClr val="002060"/>
                </a:solidFill>
                <a:latin typeface="Arial" panose="020B0604020202020204" pitchFamily="34" charset="0"/>
                <a:cs typeface="Arial" panose="020B0604020202020204" pitchFamily="34" charset="0"/>
              </a:rPr>
              <a:t>Esboço</a:t>
            </a:r>
            <a:endParaRPr lang="en-US" sz="3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40713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19"/>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24746" y="914400"/>
            <a:ext cx="2704208" cy="3276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6" name="Picture 5" descr="http://3.bp.blogspot.com/-kNbdBHkGCUQ/U2a0DtJrpHI/AAAAAAAAAWA/mRMgrmbXY-8/s1600/culexedes+rainrisk.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9214" y="1221129"/>
            <a:ext cx="2638617" cy="2895600"/>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Rectangle 14"/>
          <p:cNvSpPr/>
          <p:nvPr/>
        </p:nvSpPr>
        <p:spPr>
          <a:xfrm>
            <a:off x="3102574" y="914400"/>
            <a:ext cx="2704208" cy="3276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6" name="Content Placeholder 2"/>
          <p:cNvSpPr txBox="1">
            <a:spLocks/>
          </p:cNvSpPr>
          <p:nvPr/>
        </p:nvSpPr>
        <p:spPr>
          <a:xfrm>
            <a:off x="3102574" y="914400"/>
            <a:ext cx="2975658" cy="304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GAAP no </a:t>
            </a:r>
            <a:r>
              <a:rPr lang="en-US" sz="1600" dirty="0" err="1"/>
              <a:t>Vietname</a:t>
            </a:r>
            <a:r>
              <a:rPr lang="en-US" sz="1600" dirty="0"/>
              <a:t>, 2003</a:t>
            </a:r>
          </a:p>
          <a:p>
            <a:endParaRPr lang="en-US" sz="1600" dirty="0"/>
          </a:p>
        </p:txBody>
      </p:sp>
      <p:sp>
        <p:nvSpPr>
          <p:cNvPr id="18" name="Rectangle 17"/>
          <p:cNvSpPr/>
          <p:nvPr/>
        </p:nvSpPr>
        <p:spPr>
          <a:xfrm>
            <a:off x="6012641" y="912471"/>
            <a:ext cx="2704208" cy="3276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9" name="Content Placeholder 2"/>
          <p:cNvSpPr txBox="1">
            <a:spLocks/>
          </p:cNvSpPr>
          <p:nvPr/>
        </p:nvSpPr>
        <p:spPr>
          <a:xfrm>
            <a:off x="6012641" y="912471"/>
            <a:ext cx="2975658" cy="304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dirty="0" err="1"/>
              <a:t>Vacinação</a:t>
            </a:r>
            <a:r>
              <a:rPr lang="en-US" sz="1400" dirty="0"/>
              <a:t> </a:t>
            </a:r>
            <a:r>
              <a:rPr lang="en-US" sz="1400" dirty="0" err="1"/>
              <a:t>conjunta</a:t>
            </a:r>
            <a:r>
              <a:rPr lang="en-US" sz="1400" dirty="0"/>
              <a:t> no </a:t>
            </a:r>
            <a:r>
              <a:rPr lang="en-US" sz="1400" dirty="0" err="1"/>
              <a:t>Chade</a:t>
            </a:r>
            <a:r>
              <a:rPr lang="en-US" sz="1400" dirty="0"/>
              <a:t>, 2000</a:t>
            </a:r>
          </a:p>
          <a:p>
            <a:pPr marL="0" indent="0">
              <a:buNone/>
            </a:pPr>
            <a:endParaRPr lang="en-US" sz="1600" dirty="0"/>
          </a:p>
          <a:p>
            <a:pPr marL="0" indent="0">
              <a:buNone/>
            </a:pPr>
            <a:endParaRPr lang="en-US" sz="1600" dirty="0"/>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9976" y="3823878"/>
            <a:ext cx="2703180" cy="30035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3" name="Picture 2" descr="https://upload.wikimedia.org/wikipedia/commons/a/a7/Vietnam_shaded_relief.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35730" y="1240420"/>
            <a:ext cx="2531671" cy="2493380"/>
          </a:xfrm>
          <a:prstGeom prst="rect">
            <a:avLst/>
          </a:prstGeom>
          <a:noFill/>
          <a:extLst>
            <a:ext uri="{909E8E84-426E-40dd-AFC4-6F175D3DCCD1}">
              <a14:hiddenFill xmlns="" xmlns:a14="http://schemas.microsoft.com/office/drawing/2010/main">
                <a:solidFill>
                  <a:srgbClr val="FFFFFF"/>
                </a:solidFill>
              </a14:hiddenFill>
            </a:ext>
          </a:extLst>
        </p:spPr>
      </p:pic>
      <p:sp>
        <p:nvSpPr>
          <p:cNvPr id="22" name="TextBox 21"/>
          <p:cNvSpPr txBox="1"/>
          <p:nvPr/>
        </p:nvSpPr>
        <p:spPr>
          <a:xfrm>
            <a:off x="1447800" y="4724400"/>
            <a:ext cx="7391400" cy="369332"/>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just"/>
            <a:endParaRPr lang="en-US" i="1" dirty="0"/>
          </a:p>
        </p:txBody>
      </p:sp>
      <p:pic>
        <p:nvPicPr>
          <p:cNvPr id="614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07445" y="1240420"/>
            <a:ext cx="2514600" cy="27813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4" name="Content Placeholder 2"/>
          <p:cNvSpPr txBox="1">
            <a:spLocks/>
          </p:cNvSpPr>
          <p:nvPr/>
        </p:nvSpPr>
        <p:spPr>
          <a:xfrm>
            <a:off x="224746" y="912471"/>
            <a:ext cx="2747054" cy="304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dirty="0" err="1"/>
              <a:t>Febre</a:t>
            </a:r>
            <a:r>
              <a:rPr lang="en-US" sz="1400" dirty="0"/>
              <a:t> do Vale do Rift no </a:t>
            </a:r>
            <a:r>
              <a:rPr lang="en-US" sz="1400" dirty="0" err="1"/>
              <a:t>Quénia</a:t>
            </a:r>
            <a:r>
              <a:rPr lang="en-US" sz="1400" dirty="0"/>
              <a:t>, 1997</a:t>
            </a:r>
          </a:p>
          <a:p>
            <a:endParaRPr lang="en-US" sz="1600" dirty="0"/>
          </a:p>
        </p:txBody>
      </p:sp>
      <p:pic>
        <p:nvPicPr>
          <p:cNvPr id="1026" name="Picture 2" descr="C:\Users\HEILMA~1\AppData\Local\Temp\information-hand-drawn-irregular-button.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2363" y="4755642"/>
            <a:ext cx="874431" cy="874431"/>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itle 4"/>
          <p:cNvSpPr>
            <a:spLocks noGrp="1"/>
          </p:cNvSpPr>
          <p:nvPr>
            <p:ph type="title"/>
          </p:nvPr>
        </p:nvSpPr>
        <p:spPr/>
        <p:txBody>
          <a:bodyPr>
            <a:normAutofit fontScale="90000"/>
          </a:bodyPr>
          <a:lstStyle/>
          <a:p>
            <a:r>
              <a:rPr lang="en-US" dirty="0"/>
              <a:t>4.	</a:t>
            </a:r>
            <a:r>
              <a:rPr lang="en-US" dirty="0" err="1"/>
              <a:t>Exemplos</a:t>
            </a:r>
            <a:r>
              <a:rPr lang="en-US" dirty="0"/>
              <a:t> dos </a:t>
            </a:r>
            <a:r>
              <a:rPr lang="en-US" dirty="0" err="1"/>
              <a:t>países</a:t>
            </a:r>
            <a:endParaRPr lang="en-US" dirty="0"/>
          </a:p>
        </p:txBody>
      </p:sp>
      <p:sp>
        <p:nvSpPr>
          <p:cNvPr id="17" name="Rectangle 16"/>
          <p:cNvSpPr/>
          <p:nvPr/>
        </p:nvSpPr>
        <p:spPr>
          <a:xfrm>
            <a:off x="1598273" y="4531137"/>
            <a:ext cx="7083299" cy="1631216"/>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dk1"/>
          </a:lnRef>
          <a:fillRef idx="1">
            <a:schemeClr val="lt1"/>
          </a:fillRef>
          <a:effectRef idx="0">
            <a:schemeClr val="dk1"/>
          </a:effectRef>
          <a:fontRef idx="minor">
            <a:schemeClr val="dk1"/>
          </a:fontRef>
        </p:style>
        <p:txBody>
          <a:bodyPr wrap="square">
            <a:spAutoFit/>
          </a:bodyPr>
          <a:lstStyle/>
          <a:p>
            <a:pPr algn="just"/>
            <a:r>
              <a:rPr lang="pt-PT" sz="2000" i="1"/>
              <a:t>Estes exemplos de países e outros estão disponíveis em pormenor no módulo sobre “Implementação do RSI na interface humano-animal”. Este módulo está disponível </a:t>
            </a:r>
            <a:r>
              <a:rPr lang="pt-PT" sz="2000"/>
              <a:t>online</a:t>
            </a:r>
            <a:r>
              <a:rPr lang="pt-PT" sz="2000" i="1"/>
              <a:t> na Plataforma da OMS de Aprendizagem para a Segurança Sanitária como parte das Ferramentas de Formação do RSI . </a:t>
            </a:r>
          </a:p>
        </p:txBody>
      </p:sp>
    </p:spTree>
    <p:extLst>
      <p:ext uri="{BB962C8B-B14F-4D97-AF65-F5344CB8AC3E}">
        <p14:creationId xmlns:p14="http://schemas.microsoft.com/office/powerpoint/2010/main" val="37274841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ubtitle 8"/>
          <p:cNvSpPr>
            <a:spLocks noGrp="1"/>
          </p:cNvSpPr>
          <p:nvPr>
            <p:ph type="subTitle" idx="13"/>
          </p:nvPr>
        </p:nvSpPr>
        <p:spPr/>
        <p:txBody>
          <a:bodyPr/>
          <a:lstStyle/>
          <a:p>
            <a:r>
              <a:rPr lang="pt-PT" dirty="0"/>
              <a:t>Febre do Vale do </a:t>
            </a:r>
            <a:r>
              <a:rPr lang="pt-PT" noProof="0" dirty="0"/>
              <a:t>Rift no Quénia, 1997</a:t>
            </a:r>
          </a:p>
        </p:txBody>
      </p:sp>
      <p:sp>
        <p:nvSpPr>
          <p:cNvPr id="6" name="Title 5"/>
          <p:cNvSpPr>
            <a:spLocks noGrp="1"/>
          </p:cNvSpPr>
          <p:nvPr>
            <p:ph type="title"/>
          </p:nvPr>
        </p:nvSpPr>
        <p:spPr/>
        <p:txBody>
          <a:bodyPr>
            <a:normAutofit fontScale="90000"/>
          </a:bodyPr>
          <a:lstStyle/>
          <a:p>
            <a:r>
              <a:rPr lang="pt-PT" dirty="0"/>
              <a:t>4.	Exemplos dos países</a:t>
            </a:r>
          </a:p>
        </p:txBody>
      </p:sp>
      <p:pic>
        <p:nvPicPr>
          <p:cNvPr id="2052" name="Picture 4" descr="Afficher l'image d'origin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39" t="4002" r="18609" b="4728"/>
          <a:stretch/>
        </p:blipFill>
        <p:spPr bwMode="auto">
          <a:xfrm>
            <a:off x="292100" y="1502107"/>
            <a:ext cx="4660900" cy="4381499"/>
          </a:xfrm>
          <a:prstGeom prst="rect">
            <a:avLst/>
          </a:prstGeom>
          <a:noFill/>
          <a:extLst>
            <a:ext uri="{909E8E84-426E-40dd-AFC4-6F175D3DCCD1}">
              <a14:hiddenFill xmlns="" xmlns:a14="http://schemas.microsoft.com/office/drawing/2010/main">
                <a:solidFill>
                  <a:srgbClr val="FFFFFF"/>
                </a:solidFill>
              </a14:hiddenFill>
            </a:ext>
          </a:extLst>
        </p:spPr>
      </p:pic>
      <p:sp>
        <p:nvSpPr>
          <p:cNvPr id="4" name="Rectangle 3"/>
          <p:cNvSpPr/>
          <p:nvPr/>
        </p:nvSpPr>
        <p:spPr>
          <a:xfrm>
            <a:off x="5130800" y="2057400"/>
            <a:ext cx="3987800" cy="2862323"/>
          </a:xfrm>
          <a:prstGeom prst="rect">
            <a:avLst/>
          </a:prstGeom>
        </p:spPr>
        <p:txBody>
          <a:bodyPr wrap="square">
            <a:spAutoFit/>
          </a:bodyPr>
          <a:lstStyle/>
          <a:p>
            <a:r>
              <a:rPr lang="pt-PT" b="1" dirty="0"/>
              <a:t>Dezembro de 1997, Quénia</a:t>
            </a:r>
          </a:p>
          <a:p>
            <a:endParaRPr lang="pt-PT" b="1" dirty="0"/>
          </a:p>
          <a:p>
            <a:pPr marL="285750" indent="-285750">
              <a:buFont typeface="Arial" panose="020B0604020202020204" pitchFamily="34" charset="0"/>
              <a:buChar char="•"/>
            </a:pPr>
            <a:r>
              <a:rPr lang="pt-PT" dirty="0"/>
              <a:t>478 mortes não explicadas foram notificadas à OMS e ao Ministério da Saúde do Quénia</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Diagnosticada como Febre do Vale do  Rift</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Um dos piores surtos na zona</a:t>
            </a:r>
          </a:p>
        </p:txBody>
      </p:sp>
      <p:sp>
        <p:nvSpPr>
          <p:cNvPr id="3" name="ZoneTexte 2"/>
          <p:cNvSpPr txBox="1"/>
          <p:nvPr/>
        </p:nvSpPr>
        <p:spPr>
          <a:xfrm>
            <a:off x="292100" y="5885389"/>
            <a:ext cx="2939716" cy="276999"/>
          </a:xfrm>
          <a:prstGeom prst="rect">
            <a:avLst/>
          </a:prstGeom>
          <a:noFill/>
        </p:spPr>
        <p:txBody>
          <a:bodyPr wrap="square" rtlCol="0">
            <a:spAutoFit/>
          </a:bodyPr>
          <a:lstStyle/>
          <a:p>
            <a:r>
              <a:rPr lang="fr-FR" sz="1200" i="1" dirty="0"/>
              <a:t>Fonte: Encyclopoedia Britannica</a:t>
            </a:r>
          </a:p>
        </p:txBody>
      </p:sp>
    </p:spTree>
    <p:extLst>
      <p:ext uri="{BB962C8B-B14F-4D97-AF65-F5344CB8AC3E}">
        <p14:creationId xmlns:p14="http://schemas.microsoft.com/office/powerpoint/2010/main" val="4410344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ubtitle 12"/>
          <p:cNvSpPr>
            <a:spLocks noGrp="1"/>
          </p:cNvSpPr>
          <p:nvPr>
            <p:ph type="subTitle" idx="13"/>
          </p:nvPr>
        </p:nvSpPr>
        <p:spPr/>
        <p:txBody>
          <a:bodyPr/>
          <a:lstStyle/>
          <a:p>
            <a:r>
              <a:rPr lang="pt-PT" dirty="0"/>
              <a:t>Febre do Vale do Rift no Quénia, 1997</a:t>
            </a:r>
          </a:p>
        </p:txBody>
      </p:sp>
      <p:sp>
        <p:nvSpPr>
          <p:cNvPr id="3" name="Title 2"/>
          <p:cNvSpPr>
            <a:spLocks noGrp="1"/>
          </p:cNvSpPr>
          <p:nvPr>
            <p:ph type="title"/>
          </p:nvPr>
        </p:nvSpPr>
        <p:spPr/>
        <p:txBody>
          <a:bodyPr>
            <a:normAutofit fontScale="90000"/>
          </a:bodyPr>
          <a:lstStyle/>
          <a:p>
            <a:r>
              <a:rPr lang="en-US" dirty="0"/>
              <a:t>4.	</a:t>
            </a:r>
            <a:r>
              <a:rPr lang="pt-PT" dirty="0"/>
              <a:t>Exemplos dos países</a:t>
            </a:r>
            <a:endParaRPr lang="en-US" dirty="0"/>
          </a:p>
        </p:txBody>
      </p:sp>
      <p:sp>
        <p:nvSpPr>
          <p:cNvPr id="9" name="ZoneTexte 8"/>
          <p:cNvSpPr txBox="1"/>
          <p:nvPr/>
        </p:nvSpPr>
        <p:spPr>
          <a:xfrm>
            <a:off x="5883442" y="2209513"/>
            <a:ext cx="2961105" cy="2862323"/>
          </a:xfrm>
          <a:prstGeom prst="rect">
            <a:avLst/>
          </a:prstGeom>
          <a:noFill/>
        </p:spPr>
        <p:txBody>
          <a:bodyPr wrap="square" rtlCol="0">
            <a:spAutoFit/>
          </a:bodyPr>
          <a:lstStyle/>
          <a:p>
            <a:r>
              <a:rPr lang="pt-PT" b="1"/>
              <a:t>Ciclo da FVR</a:t>
            </a:r>
          </a:p>
          <a:p>
            <a:pPr marL="285750" indent="-285750">
              <a:buFont typeface="Arial" panose="020B0604020202020204" pitchFamily="34" charset="0"/>
              <a:buChar char="•"/>
            </a:pPr>
            <a:endParaRPr lang="pt-PT" b="1"/>
          </a:p>
          <a:p>
            <a:pPr marL="285750" indent="-285750">
              <a:buFont typeface="Arial" panose="020B0604020202020204" pitchFamily="34" charset="0"/>
              <a:buChar char="•"/>
            </a:pPr>
            <a:r>
              <a:rPr lang="pt-PT"/>
              <a:t>Mortalidade normalmente limitada em humanos</a:t>
            </a:r>
          </a:p>
          <a:p>
            <a:pPr marL="285750" indent="-285750">
              <a:buFont typeface="Arial" panose="020B0604020202020204" pitchFamily="34" charset="0"/>
              <a:buChar char="•"/>
            </a:pPr>
            <a:endParaRPr lang="pt-PT"/>
          </a:p>
          <a:p>
            <a:pPr marL="285750" indent="-285750">
              <a:buFont typeface="Arial" panose="020B0604020202020204" pitchFamily="34" charset="0"/>
              <a:buChar char="•"/>
            </a:pPr>
            <a:r>
              <a:rPr lang="pt-PT"/>
              <a:t>70% de perda de carneiros e bodes</a:t>
            </a:r>
          </a:p>
          <a:p>
            <a:pPr marL="285750" indent="-285750">
              <a:buFont typeface="Arial" panose="020B0604020202020204" pitchFamily="34" charset="0"/>
              <a:buChar char="•"/>
            </a:pPr>
            <a:endParaRPr lang="pt-PT"/>
          </a:p>
          <a:p>
            <a:pPr marL="285750" indent="-285750">
              <a:buFont typeface="Arial" panose="020B0604020202020204" pitchFamily="34" charset="0"/>
              <a:buChar char="•"/>
            </a:pPr>
            <a:r>
              <a:rPr lang="pt-PT"/>
              <a:t>30% de perda de vacas e camelos</a:t>
            </a:r>
          </a:p>
        </p:txBody>
      </p:sp>
      <p:sp>
        <p:nvSpPr>
          <p:cNvPr id="10" name="Subtitle 8"/>
          <p:cNvSpPr txBox="1">
            <a:spLocks/>
          </p:cNvSpPr>
          <p:nvPr/>
        </p:nvSpPr>
        <p:spPr>
          <a:xfrm>
            <a:off x="609600" y="762000"/>
            <a:ext cx="6400800" cy="457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000" b="1" dirty="0">
              <a:solidFill>
                <a:schemeClr val="accent1">
                  <a:lumMod val="75000"/>
                </a:schemeClr>
              </a:solidFill>
            </a:endParaRPr>
          </a:p>
        </p:txBody>
      </p:sp>
      <p:pic>
        <p:nvPicPr>
          <p:cNvPr id="11" name="Image 2"/>
          <p:cNvPicPr>
            <a:picLocks noChangeAspect="1"/>
          </p:cNvPicPr>
          <p:nvPr/>
        </p:nvPicPr>
        <p:blipFill rotWithShape="1">
          <a:blip r:embed="rId3"/>
          <a:srcRect t="23913"/>
          <a:stretch/>
        </p:blipFill>
        <p:spPr>
          <a:xfrm>
            <a:off x="38100" y="1355726"/>
            <a:ext cx="5676900" cy="4745816"/>
          </a:xfrm>
          <a:prstGeom prst="rect">
            <a:avLst/>
          </a:prstGeom>
        </p:spPr>
      </p:pic>
      <p:sp>
        <p:nvSpPr>
          <p:cNvPr id="8" name="Text Box 1"/>
          <p:cNvSpPr txBox="1"/>
          <p:nvPr/>
        </p:nvSpPr>
        <p:spPr>
          <a:xfrm>
            <a:off x="1447800" y="1295400"/>
            <a:ext cx="1562100" cy="3810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1000" b="1" spc="-15" dirty="0">
                <a:solidFill>
                  <a:srgbClr val="808080"/>
                </a:solidFill>
                <a:effectLst/>
                <a:latin typeface="Calibri"/>
                <a:ea typeface="ＭＳ 明朝"/>
                <a:cs typeface="Calibri"/>
              </a:rPr>
              <a:t>INCUBAÇÃO DE OVOS DO AEDES INFECTADOS</a:t>
            </a:r>
            <a:endParaRPr lang="pt-PT" sz="1100" spc="-15" dirty="0">
              <a:effectLst/>
              <a:latin typeface="Gisha"/>
              <a:ea typeface="ＭＳ 明朝"/>
              <a:cs typeface="Calibri"/>
            </a:endParaRPr>
          </a:p>
        </p:txBody>
      </p:sp>
      <p:sp>
        <p:nvSpPr>
          <p:cNvPr id="14" name="Text Box 1"/>
          <p:cNvSpPr txBox="1"/>
          <p:nvPr/>
        </p:nvSpPr>
        <p:spPr>
          <a:xfrm>
            <a:off x="609600" y="1371600"/>
            <a:ext cx="609600" cy="228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1000" b="1" spc="-15" dirty="0">
                <a:solidFill>
                  <a:srgbClr val="808080"/>
                </a:solidFill>
                <a:effectLst/>
                <a:latin typeface="Calibri"/>
                <a:ea typeface="ＭＳ 明朝"/>
                <a:cs typeface="Calibri"/>
              </a:rPr>
              <a:t>INÍCIO</a:t>
            </a:r>
            <a:endParaRPr lang="pt-PT" sz="1100" spc="-15" dirty="0">
              <a:effectLst/>
              <a:latin typeface="Gisha"/>
              <a:ea typeface="ＭＳ 明朝"/>
              <a:cs typeface="Calibri"/>
            </a:endParaRPr>
          </a:p>
        </p:txBody>
      </p:sp>
      <p:sp>
        <p:nvSpPr>
          <p:cNvPr id="15" name="Text Box 1"/>
          <p:cNvSpPr txBox="1"/>
          <p:nvPr/>
        </p:nvSpPr>
        <p:spPr>
          <a:xfrm>
            <a:off x="533400" y="2743200"/>
            <a:ext cx="838200" cy="228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1000" b="1" spc="-15" dirty="0">
                <a:solidFill>
                  <a:srgbClr val="808080"/>
                </a:solidFill>
                <a:effectLst/>
                <a:latin typeface="Calibri"/>
                <a:ea typeface="ＭＳ 明朝"/>
                <a:cs typeface="Calibri"/>
              </a:rPr>
              <a:t>EPIZOÓTICA</a:t>
            </a:r>
            <a:endParaRPr lang="pt-PT" sz="1100" spc="-15" dirty="0">
              <a:effectLst/>
              <a:latin typeface="Gisha"/>
              <a:ea typeface="ＭＳ 明朝"/>
              <a:cs typeface="Calibri"/>
            </a:endParaRPr>
          </a:p>
        </p:txBody>
      </p:sp>
      <p:sp>
        <p:nvSpPr>
          <p:cNvPr id="16" name="Text Box 1"/>
          <p:cNvSpPr txBox="1"/>
          <p:nvPr/>
        </p:nvSpPr>
        <p:spPr>
          <a:xfrm>
            <a:off x="457200" y="4495800"/>
            <a:ext cx="838200" cy="228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1000" b="1" spc="-15" dirty="0">
                <a:solidFill>
                  <a:srgbClr val="808080"/>
                </a:solidFill>
                <a:effectLst/>
                <a:latin typeface="Calibri"/>
                <a:ea typeface="ＭＳ 明朝"/>
                <a:cs typeface="Calibri"/>
              </a:rPr>
              <a:t>ENZOÓTICA</a:t>
            </a:r>
            <a:endParaRPr lang="pt-PT" sz="1100" spc="-15" dirty="0">
              <a:effectLst/>
              <a:latin typeface="Gisha"/>
              <a:ea typeface="ＭＳ 明朝"/>
              <a:cs typeface="Calibri"/>
            </a:endParaRPr>
          </a:p>
        </p:txBody>
      </p:sp>
      <p:sp>
        <p:nvSpPr>
          <p:cNvPr id="17" name="Text Box 1"/>
          <p:cNvSpPr txBox="1"/>
          <p:nvPr/>
        </p:nvSpPr>
        <p:spPr>
          <a:xfrm>
            <a:off x="2819400" y="4572000"/>
            <a:ext cx="1066800" cy="5334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900" b="1" spc="-15" dirty="0">
                <a:solidFill>
                  <a:srgbClr val="808080"/>
                </a:solidFill>
                <a:effectLst/>
                <a:latin typeface="Calibri"/>
                <a:ea typeface="ＭＳ 明朝"/>
                <a:cs typeface="Calibri"/>
              </a:rPr>
              <a:t>PERSISTÊNCIA EM ZONA HÚMIDA OU IRRIGADA</a:t>
            </a:r>
            <a:endParaRPr lang="pt-PT" sz="900" spc="-15" dirty="0">
              <a:effectLst/>
              <a:latin typeface="Gisha"/>
              <a:ea typeface="ＭＳ 明朝"/>
              <a:cs typeface="Calibri"/>
            </a:endParaRPr>
          </a:p>
        </p:txBody>
      </p:sp>
      <p:sp>
        <p:nvSpPr>
          <p:cNvPr id="18" name="Text Box 1"/>
          <p:cNvSpPr txBox="1"/>
          <p:nvPr/>
        </p:nvSpPr>
        <p:spPr>
          <a:xfrm>
            <a:off x="2819400" y="3048000"/>
            <a:ext cx="838200" cy="228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800" b="1" spc="-15" dirty="0">
                <a:solidFill>
                  <a:srgbClr val="808080"/>
                </a:solidFill>
                <a:effectLst/>
                <a:latin typeface="Calibri"/>
                <a:ea typeface="ＭＳ 明朝"/>
                <a:cs typeface="Calibri"/>
              </a:rPr>
              <a:t>AMPLIFICAÇÃO</a:t>
            </a:r>
            <a:endParaRPr lang="pt-PT" sz="800" spc="-15" dirty="0">
              <a:effectLst/>
              <a:latin typeface="Gisha"/>
              <a:ea typeface="ＭＳ 明朝"/>
              <a:cs typeface="Calibri"/>
            </a:endParaRPr>
          </a:p>
        </p:txBody>
      </p:sp>
      <p:sp>
        <p:nvSpPr>
          <p:cNvPr id="19" name="Text Box 1"/>
          <p:cNvSpPr txBox="1"/>
          <p:nvPr/>
        </p:nvSpPr>
        <p:spPr>
          <a:xfrm>
            <a:off x="2743200" y="2133600"/>
            <a:ext cx="1028700" cy="228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1000" b="1" spc="-15" dirty="0">
                <a:solidFill>
                  <a:srgbClr val="808080"/>
                </a:solidFill>
                <a:effectLst/>
                <a:latin typeface="Calibri"/>
                <a:ea typeface="ＭＳ 明朝"/>
                <a:cs typeface="Calibri"/>
              </a:rPr>
              <a:t>ESPÉCIE AEDES</a:t>
            </a:r>
            <a:endParaRPr lang="pt-PT" sz="1100" spc="-15" dirty="0">
              <a:effectLst/>
              <a:latin typeface="Gisha"/>
              <a:ea typeface="ＭＳ 明朝"/>
              <a:cs typeface="Calibri"/>
            </a:endParaRPr>
          </a:p>
        </p:txBody>
      </p:sp>
      <p:sp>
        <p:nvSpPr>
          <p:cNvPr id="20" name="Text Box 1"/>
          <p:cNvSpPr txBox="1"/>
          <p:nvPr/>
        </p:nvSpPr>
        <p:spPr>
          <a:xfrm>
            <a:off x="457200" y="5791200"/>
            <a:ext cx="457200" cy="3048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800" b="1" spc="-15" dirty="0">
                <a:solidFill>
                  <a:srgbClr val="808080"/>
                </a:solidFill>
                <a:effectLst/>
                <a:latin typeface="Calibri"/>
                <a:ea typeface="ＭＳ 明朝"/>
                <a:cs typeface="Calibri"/>
              </a:rPr>
              <a:t>Fonte:</a:t>
            </a:r>
            <a:endParaRPr lang="pt-PT" sz="1100" spc="-15" dirty="0">
              <a:effectLst/>
              <a:latin typeface="Gisha"/>
              <a:ea typeface="ＭＳ 明朝"/>
              <a:cs typeface="Calibri"/>
            </a:endParaRPr>
          </a:p>
        </p:txBody>
      </p:sp>
      <p:sp>
        <p:nvSpPr>
          <p:cNvPr id="21" name="Text Box 1"/>
          <p:cNvSpPr txBox="1"/>
          <p:nvPr/>
        </p:nvSpPr>
        <p:spPr>
          <a:xfrm>
            <a:off x="838200" y="5181600"/>
            <a:ext cx="1600200" cy="1524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700" spc="-15" dirty="0">
                <a:effectLst/>
                <a:latin typeface="Calibri"/>
                <a:ea typeface="ＭＳ 明朝"/>
                <a:cs typeface="Calibri"/>
              </a:rPr>
              <a:t>Transmissão horizontal directa</a:t>
            </a:r>
            <a:endParaRPr lang="pt-PT" sz="700" spc="-15" dirty="0">
              <a:effectLst/>
              <a:latin typeface="Gisha"/>
              <a:ea typeface="ＭＳ 明朝"/>
              <a:cs typeface="Calibri"/>
            </a:endParaRPr>
          </a:p>
        </p:txBody>
      </p:sp>
      <p:sp>
        <p:nvSpPr>
          <p:cNvPr id="22" name="Text Box 1"/>
          <p:cNvSpPr txBox="1"/>
          <p:nvPr/>
        </p:nvSpPr>
        <p:spPr>
          <a:xfrm>
            <a:off x="838200" y="5334000"/>
            <a:ext cx="1219200" cy="1524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700" spc="-15" dirty="0">
                <a:effectLst/>
                <a:latin typeface="Calibri"/>
                <a:ea typeface="ＭＳ 明朝"/>
                <a:cs typeface="Calibri"/>
              </a:rPr>
              <a:t>Transmissão indirecta</a:t>
            </a:r>
            <a:endParaRPr lang="pt-PT" sz="700" spc="-15" dirty="0">
              <a:effectLst/>
              <a:latin typeface="Gisha"/>
              <a:ea typeface="ＭＳ 明朝"/>
              <a:cs typeface="Calibri"/>
            </a:endParaRPr>
          </a:p>
        </p:txBody>
      </p:sp>
      <p:sp>
        <p:nvSpPr>
          <p:cNvPr id="23" name="Text Box 1"/>
          <p:cNvSpPr txBox="1"/>
          <p:nvPr/>
        </p:nvSpPr>
        <p:spPr>
          <a:xfrm>
            <a:off x="838200" y="5486400"/>
            <a:ext cx="1066800" cy="762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700" spc="-15" dirty="0">
                <a:effectLst/>
                <a:latin typeface="Calibri"/>
                <a:ea typeface="ＭＳ 明朝"/>
                <a:cs typeface="Calibri"/>
              </a:rPr>
              <a:t>Transmissão vertical</a:t>
            </a:r>
            <a:endParaRPr lang="pt-PT" sz="700" spc="-15" dirty="0">
              <a:effectLst/>
              <a:latin typeface="Gisha"/>
              <a:ea typeface="ＭＳ 明朝"/>
              <a:cs typeface="Calibri"/>
            </a:endParaRPr>
          </a:p>
        </p:txBody>
      </p:sp>
    </p:spTree>
    <p:extLst>
      <p:ext uri="{BB962C8B-B14F-4D97-AF65-F5344CB8AC3E}">
        <p14:creationId xmlns:p14="http://schemas.microsoft.com/office/powerpoint/2010/main" val="34436410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p:txBody>
          <a:bodyPr/>
          <a:lstStyle/>
          <a:p>
            <a:r>
              <a:rPr lang="pt-PT" dirty="0"/>
              <a:t>Febre do Vale do Rift no Quénia, 1997</a:t>
            </a:r>
          </a:p>
          <a:p>
            <a:endParaRPr lang="en-US" noProof="0" dirty="0"/>
          </a:p>
        </p:txBody>
      </p:sp>
      <p:sp>
        <p:nvSpPr>
          <p:cNvPr id="5" name="Title 4"/>
          <p:cNvSpPr>
            <a:spLocks noGrp="1"/>
          </p:cNvSpPr>
          <p:nvPr>
            <p:ph type="title"/>
          </p:nvPr>
        </p:nvSpPr>
        <p:spPr/>
        <p:txBody>
          <a:bodyPr>
            <a:normAutofit fontScale="90000"/>
          </a:bodyPr>
          <a:lstStyle/>
          <a:p>
            <a:r>
              <a:rPr lang="en-US" dirty="0"/>
              <a:t>4.	</a:t>
            </a:r>
            <a:r>
              <a:rPr lang="pt-PT" dirty="0"/>
              <a:t>Exemplos dos países</a:t>
            </a:r>
            <a:endParaRPr lang="en-US" dirty="0"/>
          </a:p>
        </p:txBody>
      </p:sp>
      <p:pic>
        <p:nvPicPr>
          <p:cNvPr id="3" name="Picture 2" descr="http://3.bp.blogspot.com/-kNbdBHkGCUQ/U2a0DtJrpHI/AAAAAAAAAWA/mRMgrmbXY-8/s1600/culexedes+rainrisk.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8807" y="1151960"/>
            <a:ext cx="3991794" cy="4380568"/>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ZoneTexte 10"/>
          <p:cNvSpPr txBox="1"/>
          <p:nvPr/>
        </p:nvSpPr>
        <p:spPr>
          <a:xfrm>
            <a:off x="5863389" y="2458438"/>
            <a:ext cx="2823411" cy="2585323"/>
          </a:xfrm>
          <a:prstGeom prst="rect">
            <a:avLst/>
          </a:prstGeom>
          <a:noFill/>
        </p:spPr>
        <p:txBody>
          <a:bodyPr wrap="square" rtlCol="0">
            <a:spAutoFit/>
          </a:bodyPr>
          <a:lstStyle/>
          <a:p>
            <a:r>
              <a:rPr lang="pt-PT" b="1"/>
              <a:t>Desde Outubro de 1998 até Janeiro de 1999</a:t>
            </a:r>
          </a:p>
          <a:p>
            <a:endParaRPr lang="pt-PT"/>
          </a:p>
          <a:p>
            <a:pPr marL="285750" indent="-285750">
              <a:buFont typeface="Arial" panose="020B0604020202020204" pitchFamily="34" charset="0"/>
              <a:buChar char="•"/>
            </a:pPr>
            <a:r>
              <a:rPr lang="pt-PT"/>
              <a:t>Forte pluviosidade</a:t>
            </a:r>
          </a:p>
          <a:p>
            <a:pPr marL="285750" indent="-285750">
              <a:buFont typeface="Arial" panose="020B0604020202020204" pitchFamily="34" charset="0"/>
              <a:buChar char="•"/>
            </a:pPr>
            <a:endParaRPr lang="pt-PT"/>
          </a:p>
          <a:p>
            <a:pPr marL="285750" indent="-285750">
              <a:buFont typeface="Arial" panose="020B0604020202020204" pitchFamily="34" charset="0"/>
              <a:buChar char="•"/>
            </a:pPr>
            <a:r>
              <a:rPr lang="pt-PT"/>
              <a:t>Grandes cheias</a:t>
            </a:r>
          </a:p>
          <a:p>
            <a:pPr marL="285750" indent="-285750">
              <a:buFont typeface="Arial" panose="020B0604020202020204" pitchFamily="34" charset="0"/>
              <a:buChar char="•"/>
            </a:pPr>
            <a:endParaRPr lang="pt-PT"/>
          </a:p>
          <a:p>
            <a:pPr marL="285750" indent="-285750">
              <a:buFont typeface="Arial" panose="020B0604020202020204" pitchFamily="34" charset="0"/>
              <a:buChar char="•"/>
            </a:pPr>
            <a:r>
              <a:rPr lang="pt-PT"/>
              <a:t>Aumento da população de vectores</a:t>
            </a:r>
          </a:p>
        </p:txBody>
      </p:sp>
      <p:sp>
        <p:nvSpPr>
          <p:cNvPr id="8" name="ZoneTexte 7"/>
          <p:cNvSpPr txBox="1"/>
          <p:nvPr/>
        </p:nvSpPr>
        <p:spPr>
          <a:xfrm>
            <a:off x="481264" y="5769932"/>
            <a:ext cx="2939716" cy="276999"/>
          </a:xfrm>
          <a:prstGeom prst="rect">
            <a:avLst/>
          </a:prstGeom>
          <a:noFill/>
        </p:spPr>
        <p:txBody>
          <a:bodyPr wrap="square" rtlCol="0">
            <a:spAutoFit/>
          </a:bodyPr>
          <a:lstStyle/>
          <a:p>
            <a:r>
              <a:rPr lang="fr-FR" sz="1200" i="1" dirty="0"/>
              <a:t>Fonte: Sang et al, 2010</a:t>
            </a:r>
          </a:p>
        </p:txBody>
      </p:sp>
      <p:sp>
        <p:nvSpPr>
          <p:cNvPr id="10" name="Text Box 1"/>
          <p:cNvSpPr txBox="1"/>
          <p:nvPr/>
        </p:nvSpPr>
        <p:spPr>
          <a:xfrm>
            <a:off x="4114800" y="2362200"/>
            <a:ext cx="762000" cy="228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600" b="1" spc="-15" dirty="0">
                <a:effectLst/>
                <a:latin typeface="Calibri"/>
                <a:ea typeface="ＭＳ 明朝"/>
                <a:cs typeface="Calibri"/>
              </a:rPr>
              <a:t>Casos de FVR_06</a:t>
            </a:r>
            <a:endParaRPr lang="pt-PT" sz="600" b="1" spc="-15" dirty="0">
              <a:effectLst/>
              <a:latin typeface="Gisha"/>
              <a:ea typeface="ＭＳ 明朝"/>
              <a:cs typeface="Calibri"/>
            </a:endParaRPr>
          </a:p>
        </p:txBody>
      </p:sp>
      <p:sp>
        <p:nvSpPr>
          <p:cNvPr id="12" name="Text Box 1"/>
          <p:cNvSpPr txBox="1"/>
          <p:nvPr/>
        </p:nvSpPr>
        <p:spPr>
          <a:xfrm>
            <a:off x="4114800" y="2667000"/>
            <a:ext cx="762000" cy="1524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700" b="1" spc="-15" dirty="0">
                <a:effectLst/>
                <a:latin typeface="Calibri"/>
                <a:ea typeface="ＭＳ 明朝"/>
                <a:cs typeface="Calibri"/>
              </a:rPr>
              <a:t>Risco de </a:t>
            </a:r>
            <a:r>
              <a:rPr lang="pt-PT" sz="700" b="1" spc="-15" dirty="0" err="1">
                <a:effectLst/>
                <a:latin typeface="Calibri"/>
                <a:ea typeface="ＭＳ 明朝"/>
                <a:cs typeface="Calibri"/>
              </a:rPr>
              <a:t>culex</a:t>
            </a:r>
            <a:endParaRPr lang="pt-PT" sz="1100" b="1" spc="-15" dirty="0">
              <a:effectLst/>
              <a:latin typeface="Gisha"/>
              <a:ea typeface="ＭＳ 明朝"/>
              <a:cs typeface="Calibri"/>
            </a:endParaRPr>
          </a:p>
        </p:txBody>
      </p:sp>
      <p:sp>
        <p:nvSpPr>
          <p:cNvPr id="13" name="Text Box 1"/>
          <p:cNvSpPr txBox="1"/>
          <p:nvPr/>
        </p:nvSpPr>
        <p:spPr>
          <a:xfrm>
            <a:off x="4114800" y="2819400"/>
            <a:ext cx="838200" cy="1524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700" b="1" spc="-15" dirty="0">
                <a:effectLst/>
                <a:latin typeface="Calibri"/>
                <a:ea typeface="ＭＳ 明朝"/>
                <a:cs typeface="Calibri"/>
              </a:rPr>
              <a:t>Locais do estudo</a:t>
            </a:r>
            <a:endParaRPr lang="pt-PT" sz="1100" b="1" spc="-15" dirty="0">
              <a:effectLst/>
              <a:latin typeface="Gisha"/>
              <a:ea typeface="ＭＳ 明朝"/>
              <a:cs typeface="Calibri"/>
            </a:endParaRPr>
          </a:p>
        </p:txBody>
      </p:sp>
      <p:sp>
        <p:nvSpPr>
          <p:cNvPr id="14" name="Text Box 1"/>
          <p:cNvSpPr txBox="1"/>
          <p:nvPr/>
        </p:nvSpPr>
        <p:spPr>
          <a:xfrm>
            <a:off x="3962400" y="2971800"/>
            <a:ext cx="762000" cy="1524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900" b="1" spc="-15" dirty="0">
                <a:effectLst/>
                <a:latin typeface="Calibri"/>
                <a:ea typeface="ＭＳ 明朝"/>
                <a:cs typeface="Calibri"/>
              </a:rPr>
              <a:t>Chuva (mm)</a:t>
            </a:r>
            <a:endParaRPr lang="pt-PT" sz="1100" spc="-15" dirty="0">
              <a:effectLst/>
              <a:latin typeface="Gisha"/>
              <a:ea typeface="ＭＳ 明朝"/>
              <a:cs typeface="Calibri"/>
            </a:endParaRPr>
          </a:p>
        </p:txBody>
      </p:sp>
    </p:spTree>
    <p:extLst>
      <p:ext uri="{BB962C8B-B14F-4D97-AF65-F5344CB8AC3E}">
        <p14:creationId xmlns:p14="http://schemas.microsoft.com/office/powerpoint/2010/main" val="42434529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p:txBody>
          <a:bodyPr/>
          <a:lstStyle/>
          <a:p>
            <a:r>
              <a:rPr lang="pt-PT" dirty="0"/>
              <a:t>Febre do Vale do Rift no Quénia, 1997</a:t>
            </a:r>
          </a:p>
          <a:p>
            <a:endParaRPr lang="en-US" noProof="0" dirty="0"/>
          </a:p>
        </p:txBody>
      </p:sp>
      <p:sp>
        <p:nvSpPr>
          <p:cNvPr id="5" name="Title 4"/>
          <p:cNvSpPr>
            <a:spLocks noGrp="1"/>
          </p:cNvSpPr>
          <p:nvPr>
            <p:ph type="title"/>
          </p:nvPr>
        </p:nvSpPr>
        <p:spPr/>
        <p:txBody>
          <a:bodyPr>
            <a:normAutofit fontScale="90000"/>
          </a:bodyPr>
          <a:lstStyle/>
          <a:p>
            <a:r>
              <a:rPr lang="en-US" dirty="0"/>
              <a:t>4.	</a:t>
            </a:r>
            <a:r>
              <a:rPr lang="pt-PT" dirty="0"/>
              <a:t>Exemplos dos países</a:t>
            </a:r>
            <a:endParaRPr lang="en-US" dirty="0"/>
          </a:p>
        </p:txBody>
      </p:sp>
      <p:sp>
        <p:nvSpPr>
          <p:cNvPr id="10" name="ZoneTexte 9"/>
          <p:cNvSpPr txBox="1"/>
          <p:nvPr/>
        </p:nvSpPr>
        <p:spPr>
          <a:xfrm>
            <a:off x="6019800" y="1872019"/>
            <a:ext cx="2693391" cy="4985981"/>
          </a:xfrm>
          <a:prstGeom prst="rect">
            <a:avLst/>
          </a:prstGeom>
          <a:noFill/>
        </p:spPr>
        <p:txBody>
          <a:bodyPr wrap="square" rtlCol="0">
            <a:spAutoFit/>
          </a:bodyPr>
          <a:lstStyle/>
          <a:p>
            <a:pPr marL="285750" indent="-285750">
              <a:buFont typeface="Arial" panose="020B0604020202020204" pitchFamily="34" charset="0"/>
              <a:buChar char="•"/>
            </a:pPr>
            <a:r>
              <a:rPr lang="pt-PT" dirty="0"/>
              <a:t>Os padrões de pluviosidade estão agora incluídos no ciclo da FVR</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Os sistemas de alerta precoce baseiam-se hoje nas precipitações e, mesmo quando possível, nos factores crescentes do aumento da pluviosidade (</a:t>
            </a:r>
            <a:r>
              <a:rPr lang="pt-PT" dirty="0" err="1"/>
              <a:t>ex</a:t>
            </a:r>
            <a:r>
              <a:rPr lang="pt-PT" dirty="0"/>
              <a:t>: a Oscilação Austral e da África Oriental do El </a:t>
            </a:r>
            <a:r>
              <a:rPr lang="pt-PT" dirty="0" err="1"/>
              <a:t>Niño</a:t>
            </a:r>
            <a:r>
              <a:rPr lang="pt-PT" dirty="0"/>
              <a:t>)</a:t>
            </a:r>
          </a:p>
          <a:p>
            <a:pPr marL="285750" indent="-285750">
              <a:buFont typeface="Arial" panose="020B0604020202020204" pitchFamily="34" charset="0"/>
              <a:buChar char="•"/>
            </a:pPr>
            <a:endParaRPr lang="pt-PT" sz="2400" b="1" dirty="0"/>
          </a:p>
          <a:p>
            <a:pPr marL="285750" indent="-285750">
              <a:buFont typeface="Arial" panose="020B0604020202020204" pitchFamily="34" charset="0"/>
              <a:buChar char="•"/>
            </a:pPr>
            <a:endParaRPr lang="pt-PT" sz="2400" b="1" dirty="0"/>
          </a:p>
        </p:txBody>
      </p:sp>
      <p:pic>
        <p:nvPicPr>
          <p:cNvPr id="11" name="Picture 2" descr="https://upload.wikimedia.org/wikipedia/commons/thumb/0/02/Soi.svg/1000px-Soi.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828800"/>
            <a:ext cx="5379795" cy="349553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278046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p:txBody>
          <a:bodyPr/>
          <a:lstStyle/>
          <a:p>
            <a:r>
              <a:rPr lang="pt-PT" dirty="0"/>
              <a:t>Febre do Vale do Rift no Quénia, 1997</a:t>
            </a:r>
          </a:p>
          <a:p>
            <a:endParaRPr lang="en-US" noProof="0" dirty="0"/>
          </a:p>
        </p:txBody>
      </p:sp>
      <p:sp>
        <p:nvSpPr>
          <p:cNvPr id="5" name="Title 4"/>
          <p:cNvSpPr>
            <a:spLocks noGrp="1"/>
          </p:cNvSpPr>
          <p:nvPr>
            <p:ph type="title"/>
          </p:nvPr>
        </p:nvSpPr>
        <p:spPr/>
        <p:txBody>
          <a:bodyPr>
            <a:normAutofit fontScale="90000"/>
          </a:bodyPr>
          <a:lstStyle/>
          <a:p>
            <a:r>
              <a:rPr lang="en-US" dirty="0"/>
              <a:t>4.	</a:t>
            </a:r>
            <a:r>
              <a:rPr lang="pt-PT" dirty="0"/>
              <a:t>Exemplos dos países</a:t>
            </a:r>
            <a:endParaRPr lang="en-US" dirty="0"/>
          </a:p>
        </p:txBody>
      </p:sp>
      <p:pic>
        <p:nvPicPr>
          <p:cNvPr id="8" name="Image 7"/>
          <p:cNvPicPr>
            <a:picLocks noChangeAspect="1"/>
          </p:cNvPicPr>
          <p:nvPr/>
        </p:nvPicPr>
        <p:blipFill>
          <a:blip r:embed="rId3"/>
          <a:stretch>
            <a:fillRect/>
          </a:stretch>
        </p:blipFill>
        <p:spPr>
          <a:xfrm>
            <a:off x="304800" y="1143000"/>
            <a:ext cx="5157358" cy="4902203"/>
          </a:xfrm>
          <a:prstGeom prst="rect">
            <a:avLst/>
          </a:prstGeom>
        </p:spPr>
      </p:pic>
      <p:sp>
        <p:nvSpPr>
          <p:cNvPr id="10" name="ZoneTexte 9"/>
          <p:cNvSpPr txBox="1"/>
          <p:nvPr/>
        </p:nvSpPr>
        <p:spPr>
          <a:xfrm>
            <a:off x="6127081" y="2895600"/>
            <a:ext cx="3169319" cy="2123658"/>
          </a:xfrm>
          <a:prstGeom prst="rect">
            <a:avLst/>
          </a:prstGeom>
          <a:noFill/>
        </p:spPr>
        <p:txBody>
          <a:bodyPr wrap="square" rtlCol="0">
            <a:spAutoFit/>
          </a:bodyPr>
          <a:lstStyle/>
          <a:p>
            <a:r>
              <a:rPr lang="pt-PT" sz="4400" b="1"/>
              <a:t>Lições?</a:t>
            </a:r>
          </a:p>
          <a:p>
            <a:pPr marL="285750" indent="-285750">
              <a:buFont typeface="Arial" panose="020B0604020202020204" pitchFamily="34" charset="0"/>
              <a:buChar char="•"/>
            </a:pPr>
            <a:endParaRPr lang="pt-PT" sz="4400" b="1"/>
          </a:p>
          <a:p>
            <a:pPr marL="285750" indent="-285750">
              <a:buFont typeface="Arial" panose="020B0604020202020204" pitchFamily="34" charset="0"/>
              <a:buChar char="•"/>
            </a:pPr>
            <a:endParaRPr lang="pt-PT" sz="4400" b="1"/>
          </a:p>
        </p:txBody>
      </p:sp>
      <p:sp>
        <p:nvSpPr>
          <p:cNvPr id="2" name="Rectangle 1"/>
          <p:cNvSpPr/>
          <p:nvPr/>
        </p:nvSpPr>
        <p:spPr>
          <a:xfrm>
            <a:off x="228600" y="1219200"/>
            <a:ext cx="4966858" cy="1113856"/>
          </a:xfrm>
          <a:prstGeom prst="rect">
            <a:avLst/>
          </a:prstGeom>
          <a:noFill/>
          <a:ln w="38100" cmpd="dbl">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Box 1"/>
          <p:cNvSpPr txBox="1"/>
          <p:nvPr/>
        </p:nvSpPr>
        <p:spPr>
          <a:xfrm>
            <a:off x="685800" y="2362200"/>
            <a:ext cx="685800" cy="228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1000" b="1" spc="-15" dirty="0">
                <a:solidFill>
                  <a:srgbClr val="808080"/>
                </a:solidFill>
                <a:effectLst/>
                <a:latin typeface="Calibri"/>
                <a:ea typeface="ＭＳ 明朝"/>
                <a:cs typeface="Calibri"/>
              </a:rPr>
              <a:t>INÍCIO</a:t>
            </a:r>
            <a:endParaRPr lang="pt-PT" sz="1100" spc="-15" dirty="0">
              <a:effectLst/>
              <a:latin typeface="Gisha"/>
              <a:ea typeface="ＭＳ 明朝"/>
              <a:cs typeface="Calibri"/>
            </a:endParaRPr>
          </a:p>
        </p:txBody>
      </p:sp>
      <p:sp>
        <p:nvSpPr>
          <p:cNvPr id="12" name="Text Box 1"/>
          <p:cNvSpPr txBox="1"/>
          <p:nvPr/>
        </p:nvSpPr>
        <p:spPr>
          <a:xfrm>
            <a:off x="1524000" y="2362200"/>
            <a:ext cx="1295400" cy="3048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800" b="1" spc="-15" dirty="0">
                <a:solidFill>
                  <a:srgbClr val="808080"/>
                </a:solidFill>
                <a:effectLst/>
                <a:latin typeface="Calibri"/>
                <a:ea typeface="ＭＳ 明朝"/>
                <a:cs typeface="Calibri"/>
              </a:rPr>
              <a:t>INCUBAÇÃO DE OVOS DO AEDES INFECTADOS</a:t>
            </a:r>
            <a:endParaRPr lang="pt-PT" sz="800" spc="-15" dirty="0">
              <a:effectLst/>
              <a:latin typeface="Gisha"/>
              <a:ea typeface="ＭＳ 明朝"/>
              <a:cs typeface="Calibri"/>
            </a:endParaRPr>
          </a:p>
        </p:txBody>
      </p:sp>
      <p:sp>
        <p:nvSpPr>
          <p:cNvPr id="13" name="Text Box 1"/>
          <p:cNvSpPr txBox="1"/>
          <p:nvPr/>
        </p:nvSpPr>
        <p:spPr>
          <a:xfrm>
            <a:off x="762000" y="3352800"/>
            <a:ext cx="762000" cy="228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900" b="1" spc="-15" dirty="0">
                <a:solidFill>
                  <a:srgbClr val="808080"/>
                </a:solidFill>
                <a:effectLst/>
                <a:latin typeface="Calibri"/>
                <a:ea typeface="ＭＳ 明朝"/>
                <a:cs typeface="Calibri"/>
              </a:rPr>
              <a:t>EPIZOÓTICA</a:t>
            </a:r>
            <a:endParaRPr lang="pt-PT" sz="900" spc="-15" dirty="0">
              <a:effectLst/>
              <a:latin typeface="Gisha"/>
              <a:ea typeface="ＭＳ 明朝"/>
              <a:cs typeface="Calibri"/>
            </a:endParaRPr>
          </a:p>
        </p:txBody>
      </p:sp>
      <p:sp>
        <p:nvSpPr>
          <p:cNvPr id="14" name="Text Box 1"/>
          <p:cNvSpPr txBox="1"/>
          <p:nvPr/>
        </p:nvSpPr>
        <p:spPr>
          <a:xfrm>
            <a:off x="2743200" y="2971800"/>
            <a:ext cx="914400" cy="228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800" b="1" spc="-15" dirty="0">
                <a:solidFill>
                  <a:srgbClr val="808080"/>
                </a:solidFill>
                <a:effectLst/>
                <a:latin typeface="Calibri"/>
                <a:ea typeface="ＭＳ 明朝"/>
                <a:cs typeface="Calibri"/>
              </a:rPr>
              <a:t>ESPÉCIE AEDES</a:t>
            </a:r>
            <a:endParaRPr lang="pt-PT" sz="800" spc="-15" dirty="0">
              <a:effectLst/>
              <a:latin typeface="Gisha"/>
              <a:ea typeface="ＭＳ 明朝"/>
              <a:cs typeface="Calibri"/>
            </a:endParaRPr>
          </a:p>
        </p:txBody>
      </p:sp>
      <p:sp>
        <p:nvSpPr>
          <p:cNvPr id="15" name="Text Box 1"/>
          <p:cNvSpPr txBox="1"/>
          <p:nvPr/>
        </p:nvSpPr>
        <p:spPr>
          <a:xfrm>
            <a:off x="2819400" y="3657600"/>
            <a:ext cx="838200" cy="228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800" b="1" spc="-15" dirty="0">
                <a:solidFill>
                  <a:srgbClr val="808080"/>
                </a:solidFill>
                <a:effectLst/>
                <a:latin typeface="Calibri"/>
                <a:ea typeface="ＭＳ 明朝"/>
                <a:cs typeface="Calibri"/>
              </a:rPr>
              <a:t>AMPLIFICAÇÃO</a:t>
            </a:r>
            <a:endParaRPr lang="pt-PT" sz="800" spc="-15" dirty="0">
              <a:effectLst/>
              <a:latin typeface="Gisha"/>
              <a:ea typeface="ＭＳ 明朝"/>
              <a:cs typeface="Calibri"/>
            </a:endParaRPr>
          </a:p>
        </p:txBody>
      </p:sp>
      <p:sp>
        <p:nvSpPr>
          <p:cNvPr id="16" name="Text Box 1"/>
          <p:cNvSpPr txBox="1"/>
          <p:nvPr/>
        </p:nvSpPr>
        <p:spPr>
          <a:xfrm>
            <a:off x="609600" y="4724400"/>
            <a:ext cx="838200" cy="228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1000" b="1" spc="-15" dirty="0">
                <a:solidFill>
                  <a:srgbClr val="808080"/>
                </a:solidFill>
                <a:effectLst/>
                <a:latin typeface="Calibri"/>
                <a:ea typeface="ＭＳ 明朝"/>
                <a:cs typeface="Calibri"/>
              </a:rPr>
              <a:t>ENZOÓTICA</a:t>
            </a:r>
            <a:endParaRPr lang="pt-PT" sz="1100" spc="-15" dirty="0">
              <a:effectLst/>
              <a:latin typeface="Gisha"/>
              <a:ea typeface="ＭＳ 明朝"/>
              <a:cs typeface="Calibri"/>
            </a:endParaRPr>
          </a:p>
        </p:txBody>
      </p:sp>
      <p:sp>
        <p:nvSpPr>
          <p:cNvPr id="17" name="Text Box 1"/>
          <p:cNvSpPr txBox="1"/>
          <p:nvPr/>
        </p:nvSpPr>
        <p:spPr>
          <a:xfrm>
            <a:off x="2743200" y="4800600"/>
            <a:ext cx="838200" cy="3810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800" b="1" spc="-15" dirty="0">
                <a:solidFill>
                  <a:srgbClr val="808080"/>
                </a:solidFill>
                <a:effectLst/>
                <a:latin typeface="Calibri"/>
                <a:ea typeface="ＭＳ 明朝"/>
                <a:cs typeface="Calibri"/>
              </a:rPr>
              <a:t>PERSISTÊNCIA EM ZONA HÚMIDA OU IRRIGADA</a:t>
            </a:r>
            <a:endParaRPr lang="pt-PT" sz="800" spc="-15" dirty="0">
              <a:effectLst/>
              <a:latin typeface="Gisha"/>
              <a:ea typeface="ＭＳ 明朝"/>
              <a:cs typeface="Calibri"/>
            </a:endParaRPr>
          </a:p>
        </p:txBody>
      </p:sp>
      <p:sp>
        <p:nvSpPr>
          <p:cNvPr id="18" name="Text Box 1"/>
          <p:cNvSpPr txBox="1"/>
          <p:nvPr/>
        </p:nvSpPr>
        <p:spPr>
          <a:xfrm>
            <a:off x="762000" y="1295400"/>
            <a:ext cx="1981200" cy="228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900" b="1" spc="-15">
                <a:effectLst/>
                <a:latin typeface="Calibri"/>
                <a:ea typeface="ＭＳ 明朝"/>
                <a:cs typeface="Calibri"/>
              </a:rPr>
              <a:t>Figura 3: Ciclo de transmissão da FVR</a:t>
            </a:r>
            <a:endParaRPr lang="pt-PT" sz="900" spc="-15">
              <a:effectLst/>
              <a:latin typeface="Gisha"/>
              <a:ea typeface="ＭＳ 明朝"/>
              <a:cs typeface="Calibri"/>
            </a:endParaRPr>
          </a:p>
        </p:txBody>
      </p:sp>
      <p:sp>
        <p:nvSpPr>
          <p:cNvPr id="19" name="Text Box 1"/>
          <p:cNvSpPr txBox="1"/>
          <p:nvPr/>
        </p:nvSpPr>
        <p:spPr>
          <a:xfrm>
            <a:off x="3429000" y="1828800"/>
            <a:ext cx="1676400" cy="3048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800" b="1" spc="-15">
                <a:effectLst/>
                <a:latin typeface="Calibri"/>
                <a:ea typeface="ＭＳ 明朝"/>
                <a:cs typeface="Calibri"/>
              </a:rPr>
              <a:t>TRANSPORTE DE </a:t>
            </a:r>
            <a:endParaRPr lang="pt-PT" sz="800" spc="-15">
              <a:effectLst/>
              <a:latin typeface="Gisha"/>
              <a:ea typeface="ＭＳ 明朝"/>
              <a:cs typeface="Calibri"/>
            </a:endParaRPr>
          </a:p>
          <a:p>
            <a:pPr>
              <a:spcAft>
                <a:spcPts val="0"/>
              </a:spcAft>
            </a:pPr>
            <a:r>
              <a:rPr lang="pt-PT" sz="800" b="1" spc="-15">
                <a:effectLst/>
                <a:latin typeface="Calibri"/>
                <a:ea typeface="ＭＳ 明朝"/>
                <a:cs typeface="Calibri"/>
              </a:rPr>
              <a:t>VECTOR/HOSPEDEIRO INFECTADO</a:t>
            </a:r>
            <a:endParaRPr lang="pt-PT" sz="800" spc="-15">
              <a:effectLst/>
              <a:latin typeface="Gisha"/>
              <a:ea typeface="ＭＳ 明朝"/>
              <a:cs typeface="Calibri"/>
            </a:endParaRPr>
          </a:p>
        </p:txBody>
      </p:sp>
      <p:sp>
        <p:nvSpPr>
          <p:cNvPr id="20" name="Text Box 1"/>
          <p:cNvSpPr txBox="1"/>
          <p:nvPr/>
        </p:nvSpPr>
        <p:spPr>
          <a:xfrm>
            <a:off x="2438400" y="1905000"/>
            <a:ext cx="533400" cy="1524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800" b="1" spc="-15">
                <a:effectLst/>
                <a:latin typeface="Calibri"/>
                <a:ea typeface="ＭＳ 明朝"/>
                <a:cs typeface="Calibri"/>
              </a:rPr>
              <a:t>CHEIAS</a:t>
            </a:r>
            <a:endParaRPr lang="pt-PT" sz="800" spc="-15">
              <a:effectLst/>
              <a:latin typeface="Gisha"/>
              <a:ea typeface="ＭＳ 明朝"/>
              <a:cs typeface="Calibri"/>
            </a:endParaRPr>
          </a:p>
        </p:txBody>
      </p:sp>
      <p:sp>
        <p:nvSpPr>
          <p:cNvPr id="21" name="Text Box 1"/>
          <p:cNvSpPr txBox="1"/>
          <p:nvPr/>
        </p:nvSpPr>
        <p:spPr>
          <a:xfrm>
            <a:off x="1524000" y="1676400"/>
            <a:ext cx="762000" cy="190500"/>
          </a:xfrm>
          <a:prstGeom prst="rect">
            <a:avLst/>
          </a:prstGeom>
          <a:solidFill>
            <a:schemeClr val="tx1">
              <a:lumMod val="65000"/>
              <a:lumOff val="35000"/>
            </a:schemeClr>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600" b="1" spc="-15" dirty="0">
                <a:solidFill>
                  <a:srgbClr val="FFFFFF"/>
                </a:solidFill>
                <a:effectLst/>
                <a:latin typeface="Calibri"/>
                <a:ea typeface="ＭＳ 明朝"/>
                <a:cs typeface="Calibri"/>
              </a:rPr>
              <a:t>CHUVAS FORTES</a:t>
            </a:r>
            <a:endParaRPr lang="pt-PT" sz="600" spc="-15" dirty="0">
              <a:effectLst/>
              <a:latin typeface="Gisha"/>
              <a:ea typeface="ＭＳ 明朝"/>
              <a:cs typeface="Calibri"/>
            </a:endParaRPr>
          </a:p>
        </p:txBody>
      </p:sp>
      <p:sp>
        <p:nvSpPr>
          <p:cNvPr id="22" name="Text Box 1"/>
          <p:cNvSpPr txBox="1"/>
          <p:nvPr/>
        </p:nvSpPr>
        <p:spPr>
          <a:xfrm>
            <a:off x="1066800" y="5257800"/>
            <a:ext cx="1600200" cy="1524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700" spc="-15" dirty="0">
                <a:effectLst/>
                <a:latin typeface="Calibri"/>
                <a:ea typeface="ＭＳ 明朝"/>
                <a:cs typeface="Calibri"/>
              </a:rPr>
              <a:t>Transmissão horizontal directa</a:t>
            </a:r>
            <a:endParaRPr lang="pt-PT" sz="700" spc="-15" dirty="0">
              <a:effectLst/>
              <a:latin typeface="Gisha"/>
              <a:ea typeface="ＭＳ 明朝"/>
              <a:cs typeface="Calibri"/>
            </a:endParaRPr>
          </a:p>
        </p:txBody>
      </p:sp>
      <p:sp>
        <p:nvSpPr>
          <p:cNvPr id="23" name="Text Box 1"/>
          <p:cNvSpPr txBox="1"/>
          <p:nvPr/>
        </p:nvSpPr>
        <p:spPr>
          <a:xfrm>
            <a:off x="1066800" y="5410200"/>
            <a:ext cx="1219200" cy="1524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700" spc="-15" dirty="0">
                <a:effectLst/>
                <a:latin typeface="Calibri"/>
                <a:ea typeface="ＭＳ 明朝"/>
                <a:cs typeface="Calibri"/>
              </a:rPr>
              <a:t>Transmissão indirecta</a:t>
            </a:r>
            <a:endParaRPr lang="pt-PT" sz="700" spc="-15" dirty="0">
              <a:effectLst/>
              <a:latin typeface="Gisha"/>
              <a:ea typeface="ＭＳ 明朝"/>
              <a:cs typeface="Calibri"/>
            </a:endParaRPr>
          </a:p>
        </p:txBody>
      </p:sp>
      <p:sp>
        <p:nvSpPr>
          <p:cNvPr id="24" name="Text Box 1"/>
          <p:cNvSpPr txBox="1"/>
          <p:nvPr/>
        </p:nvSpPr>
        <p:spPr>
          <a:xfrm>
            <a:off x="1066800" y="5562600"/>
            <a:ext cx="1066800" cy="762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700" spc="-15" dirty="0">
                <a:effectLst/>
                <a:latin typeface="Calibri"/>
                <a:ea typeface="ＭＳ 明朝"/>
                <a:cs typeface="Calibri"/>
              </a:rPr>
              <a:t>Transmissão vertical</a:t>
            </a:r>
            <a:endParaRPr lang="pt-PT" sz="700" spc="-15" dirty="0">
              <a:effectLst/>
              <a:latin typeface="Gisha"/>
              <a:ea typeface="ＭＳ 明朝"/>
              <a:cs typeface="Calibri"/>
            </a:endParaRPr>
          </a:p>
        </p:txBody>
      </p:sp>
      <p:sp>
        <p:nvSpPr>
          <p:cNvPr id="25" name="Text Box 1"/>
          <p:cNvSpPr txBox="1"/>
          <p:nvPr/>
        </p:nvSpPr>
        <p:spPr>
          <a:xfrm>
            <a:off x="609600" y="5791200"/>
            <a:ext cx="457200" cy="3048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800" b="1" spc="-15" dirty="0">
                <a:solidFill>
                  <a:srgbClr val="808080"/>
                </a:solidFill>
                <a:effectLst/>
                <a:latin typeface="Calibri"/>
                <a:ea typeface="ＭＳ 明朝"/>
                <a:cs typeface="Calibri"/>
              </a:rPr>
              <a:t>Fonte:</a:t>
            </a:r>
            <a:endParaRPr lang="pt-PT" sz="1100" spc="-15" dirty="0">
              <a:effectLst/>
              <a:latin typeface="Gisha"/>
              <a:ea typeface="ＭＳ 明朝"/>
              <a:cs typeface="Calibri"/>
            </a:endParaRPr>
          </a:p>
        </p:txBody>
      </p:sp>
    </p:spTree>
    <p:extLst>
      <p:ext uri="{BB962C8B-B14F-4D97-AF65-F5344CB8AC3E}">
        <p14:creationId xmlns:p14="http://schemas.microsoft.com/office/powerpoint/2010/main" val="4090536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ubtitle 8"/>
          <p:cNvSpPr>
            <a:spLocks noGrp="1"/>
          </p:cNvSpPr>
          <p:nvPr>
            <p:ph type="subTitle" idx="13"/>
          </p:nvPr>
        </p:nvSpPr>
        <p:spPr/>
        <p:txBody>
          <a:bodyPr/>
          <a:lstStyle/>
          <a:p>
            <a:r>
              <a:rPr lang="pt-PT" dirty="0"/>
              <a:t>GAAP no Vietname, 2003</a:t>
            </a:r>
          </a:p>
          <a:p>
            <a:endParaRPr lang="pt-PT" dirty="0"/>
          </a:p>
        </p:txBody>
      </p:sp>
      <p:sp>
        <p:nvSpPr>
          <p:cNvPr id="5" name="Title 4"/>
          <p:cNvSpPr>
            <a:spLocks noGrp="1"/>
          </p:cNvSpPr>
          <p:nvPr>
            <p:ph type="title"/>
          </p:nvPr>
        </p:nvSpPr>
        <p:spPr/>
        <p:txBody>
          <a:bodyPr>
            <a:normAutofit fontScale="90000"/>
          </a:bodyPr>
          <a:lstStyle/>
          <a:p>
            <a:r>
              <a:rPr lang="en-US" dirty="0"/>
              <a:t>4.	</a:t>
            </a:r>
            <a:r>
              <a:rPr lang="pt-PT" dirty="0"/>
              <a:t>Exemplos dos países</a:t>
            </a:r>
            <a:endParaRPr lang="en-US" dirty="0"/>
          </a:p>
        </p:txBody>
      </p:sp>
      <p:sp>
        <p:nvSpPr>
          <p:cNvPr id="4" name="ZoneTexte 3"/>
          <p:cNvSpPr txBox="1"/>
          <p:nvPr/>
        </p:nvSpPr>
        <p:spPr>
          <a:xfrm>
            <a:off x="395536" y="1981200"/>
            <a:ext cx="4405064" cy="2308324"/>
          </a:xfrm>
          <a:prstGeom prst="rect">
            <a:avLst/>
          </a:prstGeom>
          <a:noFill/>
        </p:spPr>
        <p:txBody>
          <a:bodyPr wrap="square" rtlCol="0">
            <a:spAutoFit/>
          </a:bodyPr>
          <a:lstStyle/>
          <a:p>
            <a:r>
              <a:rPr lang="pt-PT" b="1"/>
              <a:t>2003</a:t>
            </a:r>
            <a:r>
              <a:rPr lang="pt-PT"/>
              <a:t> : Surto de Gripe das Aves Altamente Patogénica</a:t>
            </a:r>
          </a:p>
          <a:p>
            <a:pPr marL="285750" indent="-285750">
              <a:buFont typeface="Arial" panose="020B0604020202020204" pitchFamily="34" charset="0"/>
              <a:buChar char="•"/>
            </a:pPr>
            <a:endParaRPr lang="pt-PT"/>
          </a:p>
          <a:p>
            <a:pPr marL="742950" lvl="1" indent="-285750">
              <a:buFont typeface="Arial" panose="020B0604020202020204" pitchFamily="34" charset="0"/>
              <a:buChar char="•"/>
            </a:pPr>
            <a:r>
              <a:rPr lang="pt-PT"/>
              <a:t>Dezenas de milhões de aves abatidas ou mortas pelo vírus</a:t>
            </a:r>
          </a:p>
          <a:p>
            <a:pPr marL="742950" lvl="1" indent="-285750">
              <a:buFont typeface="Arial" panose="020B0604020202020204" pitchFamily="34" charset="0"/>
              <a:buChar char="•"/>
            </a:pPr>
            <a:endParaRPr lang="pt-PT"/>
          </a:p>
          <a:p>
            <a:pPr marL="742950" lvl="1" indent="-285750">
              <a:buFont typeface="Arial" panose="020B0604020202020204" pitchFamily="34" charset="0"/>
              <a:buChar char="•"/>
            </a:pPr>
            <a:r>
              <a:rPr lang="pt-PT"/>
              <a:t>93 pessoas infectadas e 42 mortes</a:t>
            </a:r>
          </a:p>
          <a:p>
            <a:pPr marL="285750" indent="-285750">
              <a:buFont typeface="Arial" panose="020B0604020202020204" pitchFamily="34" charset="0"/>
              <a:buChar char="•"/>
            </a:pPr>
            <a:endParaRPr lang="pt-PT"/>
          </a:p>
        </p:txBody>
      </p:sp>
      <p:pic>
        <p:nvPicPr>
          <p:cNvPr id="2" name="Picture 2" descr="https://upload.wikimedia.org/wikipedia/commons/a/a7/Vietnam_shaded_relie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914400"/>
            <a:ext cx="3341544" cy="4872753"/>
          </a:xfrm>
          <a:prstGeom prst="rect">
            <a:avLst/>
          </a:prstGeom>
          <a:noFill/>
          <a:extLst>
            <a:ext uri="{909E8E84-426E-40dd-AFC4-6F175D3DCCD1}">
              <a14:hiddenFill xmlns="" xmlns:a14="http://schemas.microsoft.com/office/drawing/2010/main">
                <a:solidFill>
                  <a:srgbClr val="FFFFFF"/>
                </a:solidFill>
              </a14:hiddenFill>
            </a:ext>
          </a:extLst>
        </p:spPr>
      </p:pic>
      <p:sp>
        <p:nvSpPr>
          <p:cNvPr id="3" name="Rectangle 2"/>
          <p:cNvSpPr/>
          <p:nvPr/>
        </p:nvSpPr>
        <p:spPr>
          <a:xfrm>
            <a:off x="5853812" y="5811117"/>
            <a:ext cx="2909964" cy="276999"/>
          </a:xfrm>
          <a:prstGeom prst="rect">
            <a:avLst/>
          </a:prstGeom>
        </p:spPr>
        <p:txBody>
          <a:bodyPr wrap="none">
            <a:spAutoFit/>
          </a:bodyPr>
          <a:lstStyle/>
          <a:p>
            <a:r>
              <a:rPr lang="fr-FR" sz="1200" i="1" u="sng" dirty="0">
                <a:hlinkClick r:id="rId4"/>
              </a:rPr>
              <a:t>http://hdl.loc.gov/loc.gmd/g8020.ct000981</a:t>
            </a:r>
            <a:endParaRPr lang="fr-FR" sz="1200" i="1" u="sng" dirty="0"/>
          </a:p>
        </p:txBody>
      </p:sp>
    </p:spTree>
    <p:extLst>
      <p:ext uri="{BB962C8B-B14F-4D97-AF65-F5344CB8AC3E}">
        <p14:creationId xmlns:p14="http://schemas.microsoft.com/office/powerpoint/2010/main" val="24596519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p:txBody>
          <a:bodyPr/>
          <a:lstStyle/>
          <a:p>
            <a:r>
              <a:rPr lang="pt-PT" dirty="0"/>
              <a:t>GAAP no Vietname, 2003</a:t>
            </a:r>
          </a:p>
          <a:p>
            <a:endParaRPr lang="pt-PT" dirty="0"/>
          </a:p>
          <a:p>
            <a:endParaRPr lang="pt-PT" dirty="0"/>
          </a:p>
        </p:txBody>
      </p:sp>
      <p:sp>
        <p:nvSpPr>
          <p:cNvPr id="5" name="Title 4"/>
          <p:cNvSpPr>
            <a:spLocks noGrp="1"/>
          </p:cNvSpPr>
          <p:nvPr>
            <p:ph type="title"/>
          </p:nvPr>
        </p:nvSpPr>
        <p:spPr/>
        <p:txBody>
          <a:bodyPr>
            <a:normAutofit fontScale="90000"/>
          </a:bodyPr>
          <a:lstStyle/>
          <a:p>
            <a:r>
              <a:rPr lang="pt-PT"/>
              <a:t>4.	Exemplos dos países</a:t>
            </a:r>
          </a:p>
        </p:txBody>
      </p:sp>
      <p:sp>
        <p:nvSpPr>
          <p:cNvPr id="4" name="ZoneTexte 3"/>
          <p:cNvSpPr txBox="1"/>
          <p:nvPr/>
        </p:nvSpPr>
        <p:spPr>
          <a:xfrm>
            <a:off x="3962400" y="1676400"/>
            <a:ext cx="4977064" cy="3970318"/>
          </a:xfrm>
          <a:prstGeom prst="rect">
            <a:avLst/>
          </a:prstGeom>
          <a:noFill/>
        </p:spPr>
        <p:txBody>
          <a:bodyPr wrap="square" rtlCol="0">
            <a:spAutoFit/>
          </a:bodyPr>
          <a:lstStyle/>
          <a:p>
            <a:endParaRPr lang="pt-PT" dirty="0"/>
          </a:p>
          <a:p>
            <a:r>
              <a:rPr lang="pt-PT" b="1" dirty="0"/>
              <a:t>Criação de uma comissão multissectorial para a abordagem "Uma Só Saúde”</a:t>
            </a:r>
          </a:p>
          <a:p>
            <a:pPr marL="285750" indent="-285750">
              <a:buFont typeface="Arial" panose="020B0604020202020204" pitchFamily="34" charset="0"/>
              <a:buChar char="•"/>
            </a:pPr>
            <a:endParaRPr lang="pt-PT" dirty="0"/>
          </a:p>
          <a:p>
            <a:pPr marL="742950" lvl="1" indent="-285750">
              <a:buFont typeface="Arial" panose="020B0604020202020204" pitchFamily="34" charset="0"/>
              <a:buChar char="•"/>
            </a:pPr>
            <a:r>
              <a:rPr lang="pt-PT" dirty="0"/>
              <a:t>Ministério da Saúde (MS), Agricultura e Desenvolvimento Rural (MADR)</a:t>
            </a:r>
          </a:p>
          <a:p>
            <a:pPr marL="742950" lvl="1" indent="-285750">
              <a:buFont typeface="Arial" panose="020B0604020202020204" pitchFamily="34" charset="0"/>
              <a:buChar char="•"/>
            </a:pPr>
            <a:endParaRPr lang="pt-PT" dirty="0"/>
          </a:p>
          <a:p>
            <a:pPr marL="742950" lvl="1" indent="-285750">
              <a:buFont typeface="Arial" panose="020B0604020202020204" pitchFamily="34" charset="0"/>
              <a:buChar char="•"/>
            </a:pPr>
            <a:r>
              <a:rPr lang="pt-PT" dirty="0"/>
              <a:t>Incluiu outros parceiros governamentais (Ministério dos Recursos Naturais e Ambiente) e actores não governamentais nacionais</a:t>
            </a:r>
          </a:p>
          <a:p>
            <a:pPr marL="742950" lvl="1" indent="-285750">
              <a:buFont typeface="Arial" panose="020B0604020202020204" pitchFamily="34" charset="0"/>
              <a:buChar char="•"/>
            </a:pPr>
            <a:endParaRPr lang="pt-PT" dirty="0"/>
          </a:p>
          <a:p>
            <a:pPr marL="742950" lvl="1" indent="-285750">
              <a:buFont typeface="Arial" panose="020B0604020202020204" pitchFamily="34" charset="0"/>
              <a:buChar char="•"/>
            </a:pPr>
            <a:r>
              <a:rPr lang="pt-PT" dirty="0"/>
              <a:t>Capacidade de alerta precoce e resposta rápida</a:t>
            </a:r>
          </a:p>
        </p:txBody>
      </p:sp>
      <p:pic>
        <p:nvPicPr>
          <p:cNvPr id="1028" name="Picture 4" descr="See original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2138" y="1781993"/>
            <a:ext cx="2572669" cy="1929502"/>
          </a:xfrm>
          <a:prstGeom prst="rect">
            <a:avLst/>
          </a:prstGeom>
          <a:noFill/>
        </p:spPr>
      </p:pic>
      <p:pic>
        <p:nvPicPr>
          <p:cNvPr id="1032" name="Picture 8" descr="See original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3325" y="3606275"/>
            <a:ext cx="2013444" cy="2013444"/>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pic>
      <p:sp>
        <p:nvSpPr>
          <p:cNvPr id="8" name="AutoShape 12" descr="See original image"/>
          <p:cNvSpPr>
            <a:spLocks noChangeAspect="1" noChangeArrowheads="1"/>
          </p:cNvSpPr>
          <p:nvPr/>
        </p:nvSpPr>
        <p:spPr bwMode="auto">
          <a:xfrm>
            <a:off x="155575" y="-1798638"/>
            <a:ext cx="3810000" cy="375285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0" name="Picture 6" descr="See original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65683" y="3270377"/>
            <a:ext cx="1698214" cy="170889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967444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p:txBody>
          <a:bodyPr/>
          <a:lstStyle/>
          <a:p>
            <a:r>
              <a:rPr lang="pt-PT" dirty="0"/>
              <a:t>GAAP no Vietname, 2003</a:t>
            </a:r>
          </a:p>
          <a:p>
            <a:endParaRPr lang="pt-PT" dirty="0"/>
          </a:p>
          <a:p>
            <a:endParaRPr lang="pt-PT" dirty="0"/>
          </a:p>
        </p:txBody>
      </p:sp>
      <p:sp>
        <p:nvSpPr>
          <p:cNvPr id="5" name="Title 4"/>
          <p:cNvSpPr>
            <a:spLocks noGrp="1"/>
          </p:cNvSpPr>
          <p:nvPr>
            <p:ph type="title"/>
          </p:nvPr>
        </p:nvSpPr>
        <p:spPr/>
        <p:txBody>
          <a:bodyPr>
            <a:normAutofit fontScale="90000"/>
          </a:bodyPr>
          <a:lstStyle/>
          <a:p>
            <a:r>
              <a:rPr lang="pt-PT"/>
              <a:t>4.	Exemplos dos países</a:t>
            </a:r>
          </a:p>
        </p:txBody>
      </p:sp>
      <p:sp>
        <p:nvSpPr>
          <p:cNvPr id="3" name="Rectangle 2"/>
          <p:cNvSpPr/>
          <p:nvPr/>
        </p:nvSpPr>
        <p:spPr>
          <a:xfrm>
            <a:off x="381000" y="1828800"/>
            <a:ext cx="4572000" cy="2585323"/>
          </a:xfrm>
          <a:prstGeom prst="rect">
            <a:avLst/>
          </a:prstGeom>
        </p:spPr>
        <p:txBody>
          <a:bodyPr>
            <a:spAutoFit/>
          </a:bodyPr>
          <a:lstStyle/>
          <a:p>
            <a:pPr marL="285750" indent="-285750">
              <a:buFont typeface="Arial" panose="020B0604020202020204" pitchFamily="34" charset="0"/>
              <a:buChar char="•"/>
            </a:pPr>
            <a:endParaRPr lang="pt-PT"/>
          </a:p>
          <a:p>
            <a:pPr marL="285750" indent="-285750">
              <a:buFont typeface="Arial" panose="020B0604020202020204" pitchFamily="34" charset="0"/>
              <a:buChar char="•"/>
            </a:pPr>
            <a:endParaRPr lang="pt-PT"/>
          </a:p>
          <a:p>
            <a:r>
              <a:rPr lang="pt-PT" b="1"/>
              <a:t>2014</a:t>
            </a:r>
            <a:r>
              <a:rPr lang="pt-PT"/>
              <a:t> : novo surto a norte da cidade de Ho Chi Minh</a:t>
            </a:r>
          </a:p>
          <a:p>
            <a:pPr marL="285750" indent="-285750">
              <a:buFont typeface="Arial" panose="020B0604020202020204" pitchFamily="34" charset="0"/>
              <a:buChar char="•"/>
            </a:pPr>
            <a:endParaRPr lang="pt-PT"/>
          </a:p>
          <a:p>
            <a:pPr marL="742950" lvl="1" indent="-285750">
              <a:buFont typeface="Arial" panose="020B0604020202020204" pitchFamily="34" charset="0"/>
              <a:buChar char="•"/>
            </a:pPr>
            <a:r>
              <a:rPr lang="pt-PT"/>
              <a:t>Surto &lt; 1 mês</a:t>
            </a:r>
          </a:p>
          <a:p>
            <a:pPr marL="742950" lvl="1" indent="-285750">
              <a:buFont typeface="Arial" panose="020B0604020202020204" pitchFamily="34" charset="0"/>
              <a:buChar char="•"/>
            </a:pPr>
            <a:r>
              <a:rPr lang="pt-PT"/>
              <a:t>&lt; 30 000 aves abatidas</a:t>
            </a:r>
          </a:p>
          <a:p>
            <a:pPr marL="742950" lvl="1" indent="-285750">
              <a:buFont typeface="Arial" panose="020B0604020202020204" pitchFamily="34" charset="0"/>
              <a:buChar char="•"/>
            </a:pPr>
            <a:r>
              <a:rPr lang="pt-PT"/>
              <a:t>Envolvimento do público</a:t>
            </a:r>
          </a:p>
          <a:p>
            <a:pPr marL="742950" lvl="1" indent="-285750">
              <a:buFont typeface="Arial" panose="020B0604020202020204" pitchFamily="34" charset="0"/>
              <a:buChar char="•"/>
            </a:pPr>
            <a:r>
              <a:rPr lang="pt-PT"/>
              <a:t>Sem casos humanos</a:t>
            </a:r>
          </a:p>
        </p:txBody>
      </p:sp>
      <p:pic>
        <p:nvPicPr>
          <p:cNvPr id="13" name="Picture 2" descr="https://upload.wikimedia.org/wikipedia/commons/a/a7/Vietnam_shaded_relie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914400"/>
            <a:ext cx="3341544" cy="4872753"/>
          </a:xfrm>
          <a:prstGeom prst="rect">
            <a:avLst/>
          </a:prstGeom>
          <a:noFill/>
          <a:extLst>
            <a:ext uri="{909E8E84-426E-40dd-AFC4-6F175D3DCCD1}">
              <a14:hiddenFill xmlns="" xmlns:a14="http://schemas.microsoft.com/office/drawing/2010/main">
                <a:solidFill>
                  <a:srgbClr val="FFFFFF"/>
                </a:solidFill>
              </a14:hiddenFill>
            </a:ext>
          </a:extLst>
        </p:spPr>
      </p:pic>
      <p:sp>
        <p:nvSpPr>
          <p:cNvPr id="14" name="Rectangle 13"/>
          <p:cNvSpPr/>
          <p:nvPr/>
        </p:nvSpPr>
        <p:spPr>
          <a:xfrm>
            <a:off x="5853812" y="5811117"/>
            <a:ext cx="2909964" cy="276999"/>
          </a:xfrm>
          <a:prstGeom prst="rect">
            <a:avLst/>
          </a:prstGeom>
        </p:spPr>
        <p:txBody>
          <a:bodyPr wrap="none">
            <a:spAutoFit/>
          </a:bodyPr>
          <a:lstStyle/>
          <a:p>
            <a:r>
              <a:rPr lang="fr-FR" sz="1200" i="1" u="sng" dirty="0">
                <a:hlinkClick r:id="rId4"/>
              </a:rPr>
              <a:t>http://hdl.loc.gov/loc.gmd/g8020.ct000981</a:t>
            </a:r>
            <a:endParaRPr lang="fr-FR" sz="1200" i="1" u="sng" dirty="0"/>
          </a:p>
        </p:txBody>
      </p:sp>
      <p:sp>
        <p:nvSpPr>
          <p:cNvPr id="15" name="Oval 14"/>
          <p:cNvSpPr/>
          <p:nvPr/>
        </p:nvSpPr>
        <p:spPr>
          <a:xfrm>
            <a:off x="7308794" y="4648200"/>
            <a:ext cx="217050" cy="223837"/>
          </a:xfrm>
          <a:prstGeom prst="ellipse">
            <a:avLst/>
          </a:prstGeom>
          <a:solidFill>
            <a:srgbClr val="C00000"/>
          </a:solid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950278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p:txBody>
          <a:bodyPr/>
          <a:lstStyle/>
          <a:p>
            <a:r>
              <a:rPr lang="pt-PT" dirty="0"/>
              <a:t>GAAP no Vietname, 2003</a:t>
            </a:r>
          </a:p>
          <a:p>
            <a:endParaRPr lang="pt-PT" dirty="0"/>
          </a:p>
          <a:p>
            <a:endParaRPr lang="pt-PT" dirty="0"/>
          </a:p>
        </p:txBody>
      </p:sp>
      <p:sp>
        <p:nvSpPr>
          <p:cNvPr id="3" name="Title 2"/>
          <p:cNvSpPr>
            <a:spLocks noGrp="1"/>
          </p:cNvSpPr>
          <p:nvPr>
            <p:ph type="title"/>
          </p:nvPr>
        </p:nvSpPr>
        <p:spPr/>
        <p:txBody>
          <a:bodyPr>
            <a:normAutofit fontScale="90000"/>
          </a:bodyPr>
          <a:lstStyle/>
          <a:p>
            <a:r>
              <a:rPr lang="pt-PT"/>
              <a:t>4.	Exemplos dos países</a:t>
            </a:r>
          </a:p>
        </p:txBody>
      </p:sp>
      <p:pic>
        <p:nvPicPr>
          <p:cNvPr id="10" name="Picture 2" descr="https://upload.wikimedia.org/wikipedia/commons/a/a7/Vietnam_shaded_relie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914400"/>
            <a:ext cx="3341544" cy="4872753"/>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Rectangle 10"/>
          <p:cNvSpPr/>
          <p:nvPr/>
        </p:nvSpPr>
        <p:spPr>
          <a:xfrm>
            <a:off x="5853812" y="5811117"/>
            <a:ext cx="2909964" cy="276999"/>
          </a:xfrm>
          <a:prstGeom prst="rect">
            <a:avLst/>
          </a:prstGeom>
        </p:spPr>
        <p:txBody>
          <a:bodyPr wrap="none">
            <a:spAutoFit/>
          </a:bodyPr>
          <a:lstStyle/>
          <a:p>
            <a:r>
              <a:rPr lang="fr-FR" sz="1200" i="1" u="sng" dirty="0">
                <a:hlinkClick r:id="rId4"/>
              </a:rPr>
              <a:t>http://hdl.loc.gov/loc.gmd/g8020.ct000981</a:t>
            </a:r>
            <a:endParaRPr lang="fr-FR" sz="1200" i="1" u="sng" dirty="0"/>
          </a:p>
        </p:txBody>
      </p:sp>
      <p:sp>
        <p:nvSpPr>
          <p:cNvPr id="7" name="ZoneTexte 9"/>
          <p:cNvSpPr txBox="1"/>
          <p:nvPr/>
        </p:nvSpPr>
        <p:spPr>
          <a:xfrm>
            <a:off x="1219200" y="2743200"/>
            <a:ext cx="3169319" cy="2123658"/>
          </a:xfrm>
          <a:prstGeom prst="rect">
            <a:avLst/>
          </a:prstGeom>
          <a:noFill/>
        </p:spPr>
        <p:txBody>
          <a:bodyPr wrap="square" rtlCol="0">
            <a:spAutoFit/>
          </a:bodyPr>
          <a:lstStyle/>
          <a:p>
            <a:r>
              <a:rPr lang="pt-PT" sz="4400" b="1"/>
              <a:t>Lições?</a:t>
            </a:r>
          </a:p>
          <a:p>
            <a:pPr marL="285750" indent="-285750">
              <a:buFont typeface="Arial" panose="020B0604020202020204" pitchFamily="34" charset="0"/>
              <a:buChar char="•"/>
            </a:pPr>
            <a:endParaRPr lang="pt-PT" sz="4400" b="1"/>
          </a:p>
          <a:p>
            <a:pPr marL="285750" indent="-285750">
              <a:buFont typeface="Arial" panose="020B0604020202020204" pitchFamily="34" charset="0"/>
              <a:buChar char="•"/>
            </a:pPr>
            <a:endParaRPr lang="pt-PT" sz="4400" b="1"/>
          </a:p>
        </p:txBody>
      </p:sp>
    </p:spTree>
    <p:extLst>
      <p:ext uri="{BB962C8B-B14F-4D97-AF65-F5344CB8AC3E}">
        <p14:creationId xmlns:p14="http://schemas.microsoft.com/office/powerpoint/2010/main" val="2599065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32"/>
          <p:cNvSpPr/>
          <p:nvPr/>
        </p:nvSpPr>
        <p:spPr>
          <a:xfrm>
            <a:off x="246888" y="152400"/>
            <a:ext cx="533400" cy="508000"/>
          </a:xfrm>
          <a:prstGeom prst="ellipse">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C:\Users\HEILMA~1\AppData\Local\Temp\speech-bubble-with-question-mar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152400"/>
            <a:ext cx="1752600" cy="1752600"/>
          </a:xfrm>
          <a:prstGeom prst="rect">
            <a:avLst/>
          </a:prstGeom>
          <a:noFill/>
          <a:extLst>
            <a:ext uri="{909E8E84-426E-40dd-AFC4-6F175D3DCCD1}">
              <a14:hiddenFill xmlns="" xmlns:a14="http://schemas.microsoft.com/office/drawing/2010/main">
                <a:solidFill>
                  <a:srgbClr val="FFFFFF"/>
                </a:solidFill>
              </a14:hiddenFill>
            </a:ext>
          </a:extLst>
        </p:spPr>
      </p:pic>
      <p:sp>
        <p:nvSpPr>
          <p:cNvPr id="27" name="Title 26"/>
          <p:cNvSpPr>
            <a:spLocks noGrp="1"/>
          </p:cNvSpPr>
          <p:nvPr>
            <p:ph type="title"/>
          </p:nvPr>
        </p:nvSpPr>
        <p:spPr>
          <a:xfrm>
            <a:off x="304800" y="152400"/>
            <a:ext cx="8229600" cy="471528"/>
          </a:xfrm>
        </p:spPr>
        <p:txBody>
          <a:bodyPr>
            <a:normAutofit fontScale="90000"/>
          </a:bodyPr>
          <a:lstStyle/>
          <a:p>
            <a:r>
              <a:rPr lang="en-US" dirty="0"/>
              <a:t>1.	</a:t>
            </a:r>
            <a:r>
              <a:rPr lang="en-US" dirty="0" err="1"/>
              <a:t>Definições</a:t>
            </a:r>
            <a:r>
              <a:rPr lang="en-US" dirty="0"/>
              <a:t> e </a:t>
            </a:r>
            <a:r>
              <a:rPr lang="en-US" dirty="0" err="1"/>
              <a:t>história</a:t>
            </a:r>
            <a:endParaRPr lang="en-US" dirty="0"/>
          </a:p>
        </p:txBody>
      </p:sp>
      <p:sp>
        <p:nvSpPr>
          <p:cNvPr id="34" name="Subtitle 3"/>
          <p:cNvSpPr>
            <a:spLocks noGrp="1"/>
          </p:cNvSpPr>
          <p:nvPr>
            <p:ph type="subTitle" idx="13"/>
          </p:nvPr>
        </p:nvSpPr>
        <p:spPr>
          <a:xfrm>
            <a:off x="609600" y="685800"/>
            <a:ext cx="6400800" cy="457200"/>
          </a:xfrm>
        </p:spPr>
        <p:txBody>
          <a:bodyPr/>
          <a:lstStyle/>
          <a:p>
            <a:r>
              <a:rPr lang="en-US" noProof="0" dirty="0"/>
              <a:t>Como </a:t>
            </a:r>
            <a:r>
              <a:rPr lang="en-US" noProof="0" dirty="0" err="1"/>
              <a:t>definir</a:t>
            </a:r>
            <a:r>
              <a:rPr lang="en-US" noProof="0" dirty="0"/>
              <a:t> a </a:t>
            </a:r>
            <a:r>
              <a:rPr lang="en-US" noProof="0" dirty="0" err="1"/>
              <a:t>abordagem</a:t>
            </a:r>
            <a:r>
              <a:rPr lang="en-US" noProof="0" dirty="0"/>
              <a:t> "Uma </a:t>
            </a:r>
            <a:r>
              <a:rPr lang="en-US" noProof="0" dirty="0" err="1"/>
              <a:t>Só</a:t>
            </a:r>
            <a:r>
              <a:rPr lang="en-US" noProof="0" dirty="0"/>
              <a:t> </a:t>
            </a:r>
            <a:r>
              <a:rPr lang="en-US" noProof="0" dirty="0" err="1"/>
              <a:t>Saúde</a:t>
            </a:r>
            <a:r>
              <a:rPr lang="en-US" noProof="0" dirty="0"/>
              <a:t>"? </a:t>
            </a:r>
          </a:p>
        </p:txBody>
      </p:sp>
      <p:sp>
        <p:nvSpPr>
          <p:cNvPr id="2048" name="Rectangle 2047"/>
          <p:cNvSpPr/>
          <p:nvPr/>
        </p:nvSpPr>
        <p:spPr>
          <a:xfrm>
            <a:off x="1219200" y="1219200"/>
            <a:ext cx="2367505" cy="400110"/>
          </a:xfrm>
          <a:prstGeom prst="rect">
            <a:avLst/>
          </a:prstGeom>
        </p:spPr>
        <p:txBody>
          <a:bodyPr wrap="none">
            <a:spAutoFit/>
          </a:bodyPr>
          <a:lstStyle/>
          <a:p>
            <a:pPr algn="just"/>
            <a:r>
              <a:rPr lang="en-US" sz="2000" b="1" i="1" dirty="0">
                <a:solidFill>
                  <a:prstClr val="black"/>
                </a:solidFill>
              </a:rPr>
              <a:t>"Uma </a:t>
            </a:r>
            <a:r>
              <a:rPr lang="en-US" sz="2000" b="1" i="1" dirty="0" err="1">
                <a:solidFill>
                  <a:prstClr val="black"/>
                </a:solidFill>
              </a:rPr>
              <a:t>Só</a:t>
            </a:r>
            <a:r>
              <a:rPr lang="en-US" sz="2000" b="1" i="1" dirty="0">
                <a:solidFill>
                  <a:prstClr val="black"/>
                </a:solidFill>
              </a:rPr>
              <a:t> </a:t>
            </a:r>
            <a:r>
              <a:rPr lang="en-US" sz="2000" b="1" i="1" dirty="0" err="1">
                <a:solidFill>
                  <a:prstClr val="black"/>
                </a:solidFill>
              </a:rPr>
              <a:t>Saúde</a:t>
            </a:r>
            <a:r>
              <a:rPr lang="en-US" sz="2000" b="1" i="1" dirty="0">
                <a:solidFill>
                  <a:prstClr val="black"/>
                </a:solidFill>
              </a:rPr>
              <a:t>” </a:t>
            </a:r>
            <a:r>
              <a:rPr lang="en-US" sz="2000" b="1" i="1" dirty="0" err="1">
                <a:solidFill>
                  <a:prstClr val="black"/>
                </a:solidFill>
              </a:rPr>
              <a:t>é</a:t>
            </a:r>
            <a:r>
              <a:rPr lang="en-US" sz="2000" b="1" i="1" dirty="0">
                <a:solidFill>
                  <a:prstClr val="black"/>
                </a:solidFill>
              </a:rPr>
              <a:t>…</a:t>
            </a:r>
          </a:p>
        </p:txBody>
      </p:sp>
      <p:sp>
        <p:nvSpPr>
          <p:cNvPr id="6" name="Rectangle 5"/>
          <p:cNvSpPr/>
          <p:nvPr/>
        </p:nvSpPr>
        <p:spPr>
          <a:xfrm>
            <a:off x="762000" y="1676400"/>
            <a:ext cx="7296912" cy="4401205"/>
          </a:xfrm>
          <a:prstGeom prst="rect">
            <a:avLst/>
          </a:prstGeom>
        </p:spPr>
        <p:txBody>
          <a:bodyPr wrap="square">
            <a:spAutoFit/>
          </a:bodyPr>
          <a:lstStyle/>
          <a:p>
            <a:r>
              <a:rPr lang="pt-PT" sz="2800" dirty="0"/>
              <a:t>Uma abordagem para combater uma </a:t>
            </a:r>
            <a:r>
              <a:rPr lang="pt-PT" sz="2800" b="1" dirty="0">
                <a:solidFill>
                  <a:srgbClr val="0070C0"/>
                </a:solidFill>
              </a:rPr>
              <a:t>ameaça à saúde partilhada </a:t>
            </a:r>
            <a:r>
              <a:rPr lang="pt-PT" sz="2800" dirty="0"/>
              <a:t>na interface humano-animal-ambiente, com base na </a:t>
            </a:r>
            <a:r>
              <a:rPr lang="pt-PT" sz="2800" b="1" dirty="0">
                <a:solidFill>
                  <a:srgbClr val="0070C0"/>
                </a:solidFill>
              </a:rPr>
              <a:t>colaboração, comunicação e coordenação </a:t>
            </a:r>
            <a:r>
              <a:rPr lang="pt-PT" sz="2800" dirty="0"/>
              <a:t>em todos os sectores e disciplinas relevantes, com o fim último de obter os melhores resultados sanitários possíveis, tanto para pessoas como para animais; a abordagem "Uma Só Saúde” é </a:t>
            </a:r>
            <a:r>
              <a:rPr lang="pt-PT" sz="2800" b="1" dirty="0">
                <a:solidFill>
                  <a:srgbClr val="0070C0"/>
                </a:solidFill>
              </a:rPr>
              <a:t>aplicável a nível local, regional, nacional e mundial</a:t>
            </a:r>
            <a:r>
              <a:rPr lang="pt-PT" sz="2800" dirty="0"/>
              <a:t>. </a:t>
            </a:r>
          </a:p>
        </p:txBody>
      </p:sp>
    </p:spTree>
    <p:extLst>
      <p:ext uri="{BB962C8B-B14F-4D97-AF65-F5344CB8AC3E}">
        <p14:creationId xmlns:p14="http://schemas.microsoft.com/office/powerpoint/2010/main" val="27049111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7"/>
          <p:cNvSpPr>
            <a:spLocks noGrp="1"/>
          </p:cNvSpPr>
          <p:nvPr>
            <p:ph type="subTitle" idx="13"/>
          </p:nvPr>
        </p:nvSpPr>
        <p:spPr>
          <a:xfrm>
            <a:off x="381000" y="762000"/>
            <a:ext cx="6400800" cy="457200"/>
          </a:xfrm>
        </p:spPr>
        <p:txBody>
          <a:bodyPr/>
          <a:lstStyle/>
          <a:p>
            <a:r>
              <a:rPr lang="pt-PT" dirty="0"/>
              <a:t>Vacinação conjunta no Chade, 2000</a:t>
            </a:r>
          </a:p>
          <a:p>
            <a:endParaRPr lang="pt-PT" dirty="0"/>
          </a:p>
          <a:p>
            <a:endParaRPr lang="pt-PT" dirty="0"/>
          </a:p>
          <a:p>
            <a:endParaRPr lang="pt-PT" dirty="0"/>
          </a:p>
          <a:p>
            <a:endParaRPr lang="pt-PT" dirty="0"/>
          </a:p>
        </p:txBody>
      </p:sp>
      <p:sp>
        <p:nvSpPr>
          <p:cNvPr id="5" name="Title 4"/>
          <p:cNvSpPr>
            <a:spLocks noGrp="1"/>
          </p:cNvSpPr>
          <p:nvPr>
            <p:ph type="title"/>
          </p:nvPr>
        </p:nvSpPr>
        <p:spPr/>
        <p:txBody>
          <a:bodyPr>
            <a:normAutofit fontScale="90000"/>
          </a:bodyPr>
          <a:lstStyle/>
          <a:p>
            <a:r>
              <a:rPr lang="pt-PT"/>
              <a:t>4.	Exemplos dos países</a:t>
            </a:r>
          </a:p>
        </p:txBody>
      </p:sp>
      <p:sp>
        <p:nvSpPr>
          <p:cNvPr id="4" name="ZoneTexte 3"/>
          <p:cNvSpPr txBox="1"/>
          <p:nvPr/>
        </p:nvSpPr>
        <p:spPr>
          <a:xfrm>
            <a:off x="361246" y="1828800"/>
            <a:ext cx="4317332" cy="3231654"/>
          </a:xfrm>
          <a:prstGeom prst="rect">
            <a:avLst/>
          </a:prstGeom>
          <a:noFill/>
        </p:spPr>
        <p:txBody>
          <a:bodyPr wrap="square" rtlCol="0">
            <a:spAutoFit/>
          </a:bodyPr>
          <a:lstStyle/>
          <a:p>
            <a:pPr marL="285750" lvl="1" indent="-285750">
              <a:buFont typeface="Arial" panose="020B0604020202020204" pitchFamily="34" charset="0"/>
              <a:buChar char="•"/>
            </a:pPr>
            <a:r>
              <a:rPr lang="pt-PT"/>
              <a:t>A vacinação contra a poliomielte nas comunidades nómadas revelou-se difícil</a:t>
            </a:r>
          </a:p>
          <a:p>
            <a:pPr marL="0" lvl="1"/>
            <a:endParaRPr lang="pt-PT"/>
          </a:p>
          <a:p>
            <a:pPr marL="285750" lvl="1" indent="-285750">
              <a:buFont typeface="Arial" panose="020B0604020202020204" pitchFamily="34" charset="0"/>
              <a:buChar char="•"/>
            </a:pPr>
            <a:r>
              <a:rPr lang="pt-PT"/>
              <a:t>Difícil de alcançar pelos serviços de saúde</a:t>
            </a:r>
          </a:p>
          <a:p>
            <a:pPr marL="285750" indent="-285750">
              <a:buFont typeface="Arial" panose="020B0604020202020204" pitchFamily="34" charset="0"/>
              <a:buChar char="•"/>
            </a:pPr>
            <a:endParaRPr lang="pt-PT"/>
          </a:p>
          <a:p>
            <a:pPr marL="285750" indent="-285750">
              <a:buFont typeface="Arial" panose="020B0604020202020204" pitchFamily="34" charset="0"/>
              <a:buChar char="•"/>
            </a:pPr>
            <a:r>
              <a:rPr lang="pt-PT"/>
              <a:t>A vacinação contra a poliomielite apenas abrangeu 50% das crianças</a:t>
            </a:r>
          </a:p>
          <a:p>
            <a:pPr marL="285750" indent="-285750">
              <a:buFont typeface="Arial" panose="020B0604020202020204" pitchFamily="34" charset="0"/>
              <a:buChar char="•"/>
            </a:pPr>
            <a:endParaRPr lang="pt-PT"/>
          </a:p>
          <a:p>
            <a:pPr marL="285750" indent="-285750">
              <a:buFont typeface="Arial" panose="020B0604020202020204" pitchFamily="34" charset="0"/>
              <a:buChar char="•"/>
            </a:pPr>
            <a:r>
              <a:rPr lang="pt-PT"/>
              <a:t>Transmissão sustentada do vírus</a:t>
            </a:r>
          </a:p>
          <a:p>
            <a:pPr marL="285750" indent="-285750">
              <a:buFont typeface="Arial" panose="020B0604020202020204" pitchFamily="34" charset="0"/>
              <a:buChar char="•"/>
            </a:pPr>
            <a:endParaRPr lang="pt-PT" sz="2400" b="1"/>
          </a:p>
        </p:txBody>
      </p:sp>
      <p:pic>
        <p:nvPicPr>
          <p:cNvPr id="10" name="Picture 2" descr="https://upload.wikimedia.org/wikipedia/commons/d/dc/Un-cha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0648" y="762001"/>
            <a:ext cx="3917816" cy="4876800"/>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Rectangle 10"/>
          <p:cNvSpPr/>
          <p:nvPr/>
        </p:nvSpPr>
        <p:spPr>
          <a:xfrm>
            <a:off x="4830648" y="5715000"/>
            <a:ext cx="4572000" cy="276999"/>
          </a:xfrm>
          <a:prstGeom prst="rect">
            <a:avLst/>
          </a:prstGeom>
        </p:spPr>
        <p:txBody>
          <a:bodyPr>
            <a:spAutoFit/>
          </a:bodyPr>
          <a:lstStyle/>
          <a:p>
            <a:r>
              <a:rPr lang="fr-FR" sz="1200" i="1" dirty="0">
                <a:hlinkClick r:id="rId4"/>
              </a:rPr>
              <a:t>http://www.un.org/Depts/Cartographic/map/profile/chad.pdf</a:t>
            </a:r>
            <a:endParaRPr lang="fr-FR" sz="1200" i="1" dirty="0"/>
          </a:p>
        </p:txBody>
      </p:sp>
    </p:spTree>
    <p:extLst>
      <p:ext uri="{BB962C8B-B14F-4D97-AF65-F5344CB8AC3E}">
        <p14:creationId xmlns:p14="http://schemas.microsoft.com/office/powerpoint/2010/main" val="1095646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ubtitle 8"/>
          <p:cNvSpPr>
            <a:spLocks noGrp="1"/>
          </p:cNvSpPr>
          <p:nvPr>
            <p:ph type="subTitle" idx="13"/>
          </p:nvPr>
        </p:nvSpPr>
        <p:spPr/>
        <p:txBody>
          <a:bodyPr/>
          <a:lstStyle/>
          <a:p>
            <a:r>
              <a:rPr lang="pt-PT" dirty="0"/>
              <a:t>Vacinação conjunta no Chade</a:t>
            </a:r>
            <a:r>
              <a:rPr lang="en-US" noProof="0" dirty="0"/>
              <a:t>, 2000</a:t>
            </a:r>
          </a:p>
          <a:p>
            <a:endParaRPr lang="en-US" noProof="0" dirty="0"/>
          </a:p>
          <a:p>
            <a:endParaRPr lang="en-US" noProof="0" dirty="0"/>
          </a:p>
          <a:p>
            <a:endParaRPr lang="en-US" noProof="0" dirty="0"/>
          </a:p>
        </p:txBody>
      </p:sp>
      <p:sp>
        <p:nvSpPr>
          <p:cNvPr id="5" name="Title 4"/>
          <p:cNvSpPr>
            <a:spLocks noGrp="1"/>
          </p:cNvSpPr>
          <p:nvPr>
            <p:ph type="title"/>
          </p:nvPr>
        </p:nvSpPr>
        <p:spPr/>
        <p:txBody>
          <a:bodyPr>
            <a:normAutofit fontScale="90000"/>
          </a:bodyPr>
          <a:lstStyle/>
          <a:p>
            <a:r>
              <a:rPr lang="en-US" dirty="0"/>
              <a:t>4.	</a:t>
            </a:r>
            <a:r>
              <a:rPr lang="en-US" dirty="0" err="1"/>
              <a:t>Exemplos</a:t>
            </a:r>
            <a:r>
              <a:rPr lang="en-US" dirty="0"/>
              <a:t> dos </a:t>
            </a:r>
            <a:r>
              <a:rPr lang="en-US" dirty="0" err="1"/>
              <a:t>países</a:t>
            </a:r>
            <a:endParaRPr lang="en-US" dirty="0"/>
          </a:p>
        </p:txBody>
      </p:sp>
      <p:sp>
        <p:nvSpPr>
          <p:cNvPr id="4" name="ZoneTexte 3"/>
          <p:cNvSpPr txBox="1"/>
          <p:nvPr/>
        </p:nvSpPr>
        <p:spPr>
          <a:xfrm>
            <a:off x="4826668" y="3061041"/>
            <a:ext cx="1991227" cy="830997"/>
          </a:xfrm>
          <a:prstGeom prst="rect">
            <a:avLst/>
          </a:prstGeom>
          <a:noFill/>
        </p:spPr>
        <p:txBody>
          <a:bodyPr wrap="square" rtlCol="0">
            <a:spAutoFit/>
          </a:bodyPr>
          <a:lstStyle/>
          <a:p>
            <a:pPr marL="285750" indent="-285750">
              <a:buFont typeface="Arial" panose="020B0604020202020204" pitchFamily="34" charset="0"/>
              <a:buChar char="•"/>
            </a:pPr>
            <a:endParaRPr lang="fr-FR" sz="2400" b="1" dirty="0"/>
          </a:p>
          <a:p>
            <a:pPr marL="285750" indent="-285750">
              <a:buFont typeface="Arial" panose="020B0604020202020204" pitchFamily="34" charset="0"/>
              <a:buChar char="•"/>
            </a:pPr>
            <a:endParaRPr lang="fr-FR" sz="2400" b="1" dirty="0"/>
          </a:p>
        </p:txBody>
      </p:sp>
      <p:pic>
        <p:nvPicPr>
          <p:cNvPr id="8" name="Image 7"/>
          <p:cNvPicPr/>
          <p:nvPr/>
        </p:nvPicPr>
        <p:blipFill>
          <a:blip r:embed="rId3">
            <a:extLst>
              <a:ext uri="{28A0092B-C50C-407E-A947-70E740481C1C}">
                <a14:useLocalDpi xmlns:a14="http://schemas.microsoft.com/office/drawing/2010/main" val="0"/>
              </a:ext>
            </a:extLst>
          </a:blip>
          <a:stretch>
            <a:fillRect/>
          </a:stretch>
        </p:blipFill>
        <p:spPr>
          <a:xfrm>
            <a:off x="348428" y="1197268"/>
            <a:ext cx="5085222" cy="4892465"/>
          </a:xfrm>
          <a:prstGeom prst="rect">
            <a:avLst/>
          </a:prstGeom>
        </p:spPr>
      </p:pic>
      <p:sp>
        <p:nvSpPr>
          <p:cNvPr id="3" name="Rectangle 2"/>
          <p:cNvSpPr/>
          <p:nvPr/>
        </p:nvSpPr>
        <p:spPr>
          <a:xfrm>
            <a:off x="5486400" y="1752600"/>
            <a:ext cx="3543537" cy="4524316"/>
          </a:xfrm>
          <a:prstGeom prst="rect">
            <a:avLst/>
          </a:prstGeom>
        </p:spPr>
        <p:txBody>
          <a:bodyPr wrap="square">
            <a:spAutoFit/>
          </a:bodyPr>
          <a:lstStyle/>
          <a:p>
            <a:pPr marL="285750" indent="-285750">
              <a:buFont typeface="Arial" panose="020B0604020202020204" pitchFamily="34" charset="0"/>
              <a:buChar char="•"/>
            </a:pPr>
            <a:r>
              <a:rPr lang="pt-PT" b="1" dirty="0"/>
              <a:t>Sobreposição das zoonoses e da pobreza</a:t>
            </a:r>
          </a:p>
          <a:p>
            <a:endParaRPr lang="pt-PT" dirty="0"/>
          </a:p>
          <a:p>
            <a:pPr marL="742950" lvl="1" indent="-285750">
              <a:buFont typeface="Arial" panose="020B0604020202020204" pitchFamily="34" charset="0"/>
              <a:buChar char="•"/>
            </a:pPr>
            <a:r>
              <a:rPr lang="pt-PT" dirty="0"/>
              <a:t>Ambiente rural</a:t>
            </a:r>
          </a:p>
          <a:p>
            <a:pPr marL="742950" lvl="1" indent="-285750">
              <a:buFont typeface="Arial" panose="020B0604020202020204" pitchFamily="34" charset="0"/>
              <a:buChar char="•"/>
            </a:pPr>
            <a:r>
              <a:rPr lang="pt-PT" dirty="0"/>
              <a:t>Contacto próximo</a:t>
            </a:r>
          </a:p>
          <a:p>
            <a:pPr marL="742950" lvl="1" indent="-285750">
              <a:buFont typeface="Arial" panose="020B0604020202020204" pitchFamily="34" charset="0"/>
              <a:buChar char="•"/>
            </a:pPr>
            <a:r>
              <a:rPr lang="pt-PT" dirty="0"/>
              <a:t>Difícil acesso às estruturas sanitárias</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Verdadeiro para as comunidades nómadas</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Os Ministérios da Saúde e da Produção Pecuária do Chade testaram campanhas de vacinação conjuntas</a:t>
            </a:r>
          </a:p>
          <a:p>
            <a:endParaRPr lang="pt-PT" dirty="0"/>
          </a:p>
        </p:txBody>
      </p:sp>
      <p:sp>
        <p:nvSpPr>
          <p:cNvPr id="11" name="Text Box 1"/>
          <p:cNvSpPr txBox="1"/>
          <p:nvPr/>
        </p:nvSpPr>
        <p:spPr>
          <a:xfrm>
            <a:off x="457200" y="1295400"/>
            <a:ext cx="4724400" cy="609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600" b="1" spc="-15" dirty="0">
                <a:solidFill>
                  <a:schemeClr val="tx1">
                    <a:lumMod val="65000"/>
                    <a:lumOff val="35000"/>
                  </a:schemeClr>
                </a:solidFill>
                <a:effectLst/>
                <a:latin typeface="Calibri"/>
                <a:ea typeface="ＭＳ 明朝"/>
                <a:cs typeface="Calibri"/>
              </a:rPr>
              <a:t>O maior fardo de zoonoses recai sobre mil milhões de criadores de gado pobres</a:t>
            </a:r>
            <a:endParaRPr lang="pt-PT" sz="1600" spc="-15" dirty="0">
              <a:solidFill>
                <a:schemeClr val="tx1">
                  <a:lumMod val="65000"/>
                  <a:lumOff val="35000"/>
                </a:schemeClr>
              </a:solidFill>
              <a:effectLst/>
              <a:latin typeface="Gisha"/>
              <a:ea typeface="ＭＳ 明朝"/>
              <a:cs typeface="Calibri"/>
            </a:endParaRPr>
          </a:p>
        </p:txBody>
      </p:sp>
      <p:sp>
        <p:nvSpPr>
          <p:cNvPr id="12" name="Text Box 1"/>
          <p:cNvSpPr txBox="1"/>
          <p:nvPr/>
        </p:nvSpPr>
        <p:spPr>
          <a:xfrm>
            <a:off x="457200" y="1828800"/>
            <a:ext cx="4876800" cy="11430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1100" b="1" spc="-15" dirty="0">
                <a:effectLst/>
                <a:latin typeface="Calibri"/>
                <a:ea typeface="ＭＳ 明朝"/>
                <a:cs typeface="Calibri"/>
              </a:rPr>
              <a:t>Um estudo do ILRI revela que as doenças </a:t>
            </a:r>
            <a:r>
              <a:rPr lang="pt-PT" sz="1100" b="1" spc="-15" dirty="0" err="1">
                <a:effectLst/>
                <a:latin typeface="Calibri"/>
                <a:ea typeface="ＭＳ 明朝"/>
                <a:cs typeface="Calibri"/>
              </a:rPr>
              <a:t>zoonóticas</a:t>
            </a:r>
            <a:r>
              <a:rPr lang="pt-PT" sz="1100" b="1" spc="-15" dirty="0">
                <a:effectLst/>
                <a:latin typeface="Calibri"/>
                <a:ea typeface="ＭＳ 明朝"/>
                <a:cs typeface="Calibri"/>
              </a:rPr>
              <a:t> constituem um enorme obstáculo à saída de mil milhões de criadores de gado da situação de pobreza em que se encontram. As doenças mapeadas causam 2,3 mil milhões de doenças humanas e 1,7 milhões de óbitos todos os anos. Nos países pobres, as doenças infectam também mais de uma em cada sete cabeças de gado todos os anos.</a:t>
            </a:r>
            <a:endParaRPr lang="pt-PT" sz="1100" spc="-15" dirty="0">
              <a:effectLst/>
              <a:latin typeface="Gisha"/>
              <a:ea typeface="ＭＳ 明朝"/>
              <a:cs typeface="Calibri"/>
            </a:endParaRPr>
          </a:p>
        </p:txBody>
      </p:sp>
      <p:sp>
        <p:nvSpPr>
          <p:cNvPr id="13" name="Text Box 2"/>
          <p:cNvSpPr txBox="1"/>
          <p:nvPr/>
        </p:nvSpPr>
        <p:spPr>
          <a:xfrm>
            <a:off x="2438400" y="4419600"/>
            <a:ext cx="1447800" cy="4191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800" b="1" spc="-15" dirty="0">
                <a:effectLst/>
                <a:latin typeface="Calibri"/>
                <a:ea typeface="ＭＳ 明朝"/>
                <a:cs typeface="Calibri"/>
              </a:rPr>
              <a:t>LEGENDA</a:t>
            </a:r>
            <a:endParaRPr lang="pt-PT" sz="800" spc="-15" dirty="0">
              <a:effectLst/>
              <a:latin typeface="Gisha"/>
              <a:ea typeface="ＭＳ 明朝"/>
              <a:cs typeface="Calibri"/>
            </a:endParaRPr>
          </a:p>
          <a:p>
            <a:pPr>
              <a:spcAft>
                <a:spcPts val="0"/>
              </a:spcAft>
            </a:pPr>
            <a:r>
              <a:rPr lang="pt-PT" sz="800" b="1" spc="-15" dirty="0">
                <a:effectLst/>
                <a:latin typeface="Calibri"/>
                <a:ea typeface="ＭＳ 明朝"/>
                <a:cs typeface="Calibri"/>
              </a:rPr>
              <a:t>Número de criadores de gado pobres</a:t>
            </a:r>
            <a:r>
              <a:rPr lang="pt-PT" sz="800" spc="-15" dirty="0">
                <a:latin typeface="Gisha"/>
                <a:ea typeface="ＭＳ 明朝"/>
                <a:cs typeface="Calibri"/>
              </a:rPr>
              <a:t> </a:t>
            </a:r>
            <a:r>
              <a:rPr lang="pt-PT" sz="800" b="1" spc="-15" dirty="0">
                <a:effectLst/>
                <a:latin typeface="Calibri"/>
                <a:ea typeface="ＭＳ 明朝"/>
                <a:cs typeface="Calibri"/>
              </a:rPr>
              <a:t>por quilómetro quadrado</a:t>
            </a:r>
            <a:endParaRPr lang="pt-PT" sz="800" spc="-15" dirty="0">
              <a:effectLst/>
              <a:latin typeface="Gisha"/>
              <a:ea typeface="ＭＳ 明朝"/>
              <a:cs typeface="Calibri"/>
            </a:endParaRPr>
          </a:p>
        </p:txBody>
      </p:sp>
      <p:sp>
        <p:nvSpPr>
          <p:cNvPr id="15" name="Text Box 2"/>
          <p:cNvSpPr txBox="1"/>
          <p:nvPr/>
        </p:nvSpPr>
        <p:spPr>
          <a:xfrm>
            <a:off x="2667000" y="5486400"/>
            <a:ext cx="533400" cy="228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700" b="1" spc="-15" dirty="0">
                <a:effectLst/>
                <a:latin typeface="Calibri"/>
                <a:ea typeface="ＭＳ 明朝"/>
                <a:cs typeface="Calibri"/>
              </a:rPr>
              <a:t>Mais de 100</a:t>
            </a:r>
            <a:endParaRPr lang="pt-PT" sz="1100" spc="-15" dirty="0">
              <a:effectLst/>
              <a:latin typeface="Gisha"/>
              <a:ea typeface="ＭＳ 明朝"/>
              <a:cs typeface="Calibri"/>
            </a:endParaRPr>
          </a:p>
        </p:txBody>
      </p:sp>
      <p:sp>
        <p:nvSpPr>
          <p:cNvPr id="16" name="Text Box 2"/>
          <p:cNvSpPr txBox="1"/>
          <p:nvPr/>
        </p:nvSpPr>
        <p:spPr>
          <a:xfrm>
            <a:off x="3048000" y="5181600"/>
            <a:ext cx="1295400" cy="4953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700" b="1" spc="-15" dirty="0">
                <a:effectLst/>
                <a:latin typeface="Calibri"/>
                <a:ea typeface="ＭＳ 明朝"/>
                <a:cs typeface="Calibri"/>
              </a:rPr>
              <a:t>Uma ou mais pessoas ou animais em 100 infectados </a:t>
            </a:r>
            <a:r>
              <a:rPr lang="pt-PT" sz="700" b="1" spc="-15" dirty="0">
                <a:latin typeface="Calibri"/>
                <a:ea typeface="ＭＳ 明朝"/>
                <a:cs typeface="Calibri"/>
              </a:rPr>
              <a:t>p</a:t>
            </a:r>
            <a:r>
              <a:rPr lang="pt-PT" sz="700" b="1" spc="-15" dirty="0">
                <a:effectLst/>
                <a:latin typeface="Calibri"/>
                <a:ea typeface="ＭＳ 明朝"/>
                <a:cs typeface="Calibri"/>
              </a:rPr>
              <a:t>or uma ou mais doenças </a:t>
            </a:r>
            <a:r>
              <a:rPr lang="pt-PT" sz="700" b="1" spc="-15" dirty="0" err="1">
                <a:effectLst/>
                <a:latin typeface="Calibri"/>
                <a:ea typeface="ＭＳ 明朝"/>
                <a:cs typeface="Calibri"/>
              </a:rPr>
              <a:t>zoonóticas</a:t>
            </a:r>
            <a:r>
              <a:rPr lang="pt-PT" sz="700" b="1" spc="-15" dirty="0">
                <a:effectLst/>
                <a:latin typeface="Calibri"/>
                <a:ea typeface="ＭＳ 明朝"/>
                <a:cs typeface="Calibri"/>
              </a:rPr>
              <a:t> por ano</a:t>
            </a:r>
            <a:endParaRPr lang="pt-PT" sz="700" spc="-15" dirty="0">
              <a:effectLst/>
              <a:latin typeface="Gisha"/>
              <a:ea typeface="ＭＳ 明朝"/>
              <a:cs typeface="Calibri"/>
            </a:endParaRPr>
          </a:p>
        </p:txBody>
      </p:sp>
    </p:spTree>
    <p:extLst>
      <p:ext uri="{BB962C8B-B14F-4D97-AF65-F5344CB8AC3E}">
        <p14:creationId xmlns:p14="http://schemas.microsoft.com/office/powerpoint/2010/main" val="220813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p:txBody>
          <a:bodyPr/>
          <a:lstStyle/>
          <a:p>
            <a:r>
              <a:rPr lang="pt-PT" dirty="0"/>
              <a:t>Vacinação conjunta no Chade</a:t>
            </a:r>
            <a:r>
              <a:rPr lang="en-US" noProof="0" dirty="0"/>
              <a:t>, 2000</a:t>
            </a:r>
          </a:p>
          <a:p>
            <a:endParaRPr lang="en-US" noProof="0" dirty="0"/>
          </a:p>
          <a:p>
            <a:endParaRPr lang="en-US" noProof="0" dirty="0"/>
          </a:p>
        </p:txBody>
      </p:sp>
      <p:sp>
        <p:nvSpPr>
          <p:cNvPr id="5" name="Title 4"/>
          <p:cNvSpPr>
            <a:spLocks noGrp="1"/>
          </p:cNvSpPr>
          <p:nvPr>
            <p:ph type="title"/>
          </p:nvPr>
        </p:nvSpPr>
        <p:spPr/>
        <p:txBody>
          <a:bodyPr>
            <a:normAutofit fontScale="90000"/>
          </a:bodyPr>
          <a:lstStyle/>
          <a:p>
            <a:r>
              <a:rPr lang="pt-PT"/>
              <a:t>4.	Exemplos dos países</a:t>
            </a:r>
          </a:p>
        </p:txBody>
      </p:sp>
      <p:sp>
        <p:nvSpPr>
          <p:cNvPr id="4" name="ZoneTexte 3"/>
          <p:cNvSpPr txBox="1"/>
          <p:nvPr/>
        </p:nvSpPr>
        <p:spPr>
          <a:xfrm>
            <a:off x="4826668" y="1997939"/>
            <a:ext cx="4317332" cy="2677656"/>
          </a:xfrm>
          <a:prstGeom prst="rect">
            <a:avLst/>
          </a:prstGeom>
          <a:noFill/>
        </p:spPr>
        <p:txBody>
          <a:bodyPr wrap="square" rtlCol="0">
            <a:spAutoFit/>
          </a:bodyPr>
          <a:lstStyle/>
          <a:p>
            <a:r>
              <a:rPr lang="pt-PT" b="1" dirty="0"/>
              <a:t>Vacinação conjunta </a:t>
            </a:r>
          </a:p>
          <a:p>
            <a:r>
              <a:rPr lang="pt-PT" b="1" dirty="0"/>
              <a:t>Gado</a:t>
            </a:r>
            <a:r>
              <a:rPr lang="pt-PT" dirty="0"/>
              <a:t>: antraz, pasteurelose, carbúnculo e </a:t>
            </a:r>
            <a:r>
              <a:rPr lang="pt-PT" dirty="0" err="1"/>
              <a:t>pleuropneumonia</a:t>
            </a:r>
            <a:r>
              <a:rPr lang="pt-PT" dirty="0"/>
              <a:t> bovina contagiosa</a:t>
            </a:r>
          </a:p>
          <a:p>
            <a:pPr marL="742950" lvl="1" indent="-285750">
              <a:buFont typeface="Arial" panose="020B0604020202020204" pitchFamily="34" charset="0"/>
              <a:buChar char="•"/>
            </a:pPr>
            <a:endParaRPr lang="pt-PT" dirty="0"/>
          </a:p>
          <a:p>
            <a:pPr marL="742950" lvl="1" indent="-285750">
              <a:buFont typeface="Arial" panose="020B0604020202020204" pitchFamily="34" charset="0"/>
              <a:buChar char="•"/>
            </a:pPr>
            <a:r>
              <a:rPr lang="pt-PT" b="1" dirty="0"/>
              <a:t>Crianças</a:t>
            </a:r>
            <a:r>
              <a:rPr lang="pt-PT" dirty="0"/>
              <a:t>: difteria, tétano, poliomielite e tosse convulsa</a:t>
            </a:r>
          </a:p>
          <a:p>
            <a:pPr marL="742950" lvl="1" indent="-285750">
              <a:buFont typeface="Arial" panose="020B0604020202020204" pitchFamily="34" charset="0"/>
              <a:buChar char="•"/>
            </a:pPr>
            <a:endParaRPr lang="pt-PT" dirty="0"/>
          </a:p>
          <a:p>
            <a:pPr marL="742950" lvl="1" indent="-285750">
              <a:buFont typeface="Arial" panose="020B0604020202020204" pitchFamily="34" charset="0"/>
              <a:buChar char="•"/>
            </a:pPr>
            <a:r>
              <a:rPr lang="pt-PT" b="1" dirty="0"/>
              <a:t>Mães</a:t>
            </a:r>
            <a:r>
              <a:rPr lang="pt-PT" dirty="0"/>
              <a:t>: tétano</a:t>
            </a:r>
          </a:p>
          <a:p>
            <a:pPr marL="285750" indent="-285750">
              <a:buFont typeface="Arial" panose="020B0604020202020204" pitchFamily="34" charset="0"/>
              <a:buChar char="•"/>
            </a:pPr>
            <a:endParaRPr lang="pt-PT" sz="2400" b="1" dirty="0"/>
          </a:p>
        </p:txBody>
      </p:sp>
      <p:pic>
        <p:nvPicPr>
          <p:cNvPr id="7173" name="Picture 5" descr="&amp;lt;EM&amp;gt;GPEI joins with livestock authorities to protect the health of nomadic families and that of their herds&amp;lt;/EM&amp;g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668" y="1823765"/>
            <a:ext cx="4572000" cy="3048001"/>
          </a:xfrm>
          <a:prstGeom prst="rect">
            <a:avLst/>
          </a:prstGeom>
          <a:noFill/>
          <a:extLst>
            <a:ext uri="{909E8E84-426E-40dd-AFC4-6F175D3DCCD1}">
              <a14:hiddenFill xmlns="" xmlns:a14="http://schemas.microsoft.com/office/drawing/2010/main">
                <a:solidFill>
                  <a:srgbClr val="FFFFFF"/>
                </a:solidFill>
              </a14:hiddenFill>
            </a:ext>
          </a:extLst>
        </p:spPr>
      </p:pic>
      <p:sp>
        <p:nvSpPr>
          <p:cNvPr id="8" name="Rectangle 7"/>
          <p:cNvSpPr/>
          <p:nvPr/>
        </p:nvSpPr>
        <p:spPr>
          <a:xfrm>
            <a:off x="453189" y="4906056"/>
            <a:ext cx="4572000" cy="954107"/>
          </a:xfrm>
          <a:prstGeom prst="rect">
            <a:avLst/>
          </a:prstGeom>
        </p:spPr>
        <p:txBody>
          <a:bodyPr>
            <a:spAutoFit/>
          </a:bodyPr>
          <a:lstStyle/>
          <a:p>
            <a:r>
              <a:rPr lang="pt-PT" sz="1400" i="1" dirty="0"/>
              <a:t>Campanha de vacinação em massa no campo de nómadas de </a:t>
            </a:r>
            <a:r>
              <a:rPr lang="pt-PT" sz="1400" i="1" dirty="0" err="1"/>
              <a:t>Hadjer</a:t>
            </a:r>
            <a:r>
              <a:rPr lang="pt-PT" sz="1400" i="1" dirty="0"/>
              <a:t> </a:t>
            </a:r>
            <a:r>
              <a:rPr lang="pt-PT" sz="1400" i="1" dirty="0" err="1"/>
              <a:t>Lamis</a:t>
            </a:r>
            <a:r>
              <a:rPr lang="pt-PT" sz="1400" i="1" dirty="0"/>
              <a:t>, no Chade, em Janeiro de 2013, UNICEF </a:t>
            </a:r>
            <a:r>
              <a:rPr lang="pt-PT" sz="1400" i="1" dirty="0" err="1"/>
              <a:t>Chad</a:t>
            </a:r>
            <a:r>
              <a:rPr lang="pt-PT" sz="1400" i="1" dirty="0"/>
              <a:t>/</a:t>
            </a:r>
            <a:r>
              <a:rPr lang="pt-PT" sz="1400" i="1" dirty="0" err="1"/>
              <a:t>Andriamasinoro</a:t>
            </a:r>
            <a:endParaRPr lang="pt-PT" sz="1400" i="1" dirty="0"/>
          </a:p>
          <a:p>
            <a:endParaRPr lang="pt-PT" sz="1400" i="1" dirty="0"/>
          </a:p>
        </p:txBody>
      </p:sp>
    </p:spTree>
    <p:extLst>
      <p:ext uri="{BB962C8B-B14F-4D97-AF65-F5344CB8AC3E}">
        <p14:creationId xmlns:p14="http://schemas.microsoft.com/office/powerpoint/2010/main" val="42157094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p:txBody>
          <a:bodyPr/>
          <a:lstStyle/>
          <a:p>
            <a:r>
              <a:rPr lang="pt-PT" dirty="0"/>
              <a:t>Vacinação conjunta no Chade</a:t>
            </a:r>
            <a:r>
              <a:rPr lang="en-US" noProof="0" dirty="0"/>
              <a:t>, 2000</a:t>
            </a:r>
          </a:p>
          <a:p>
            <a:endParaRPr lang="en-US" noProof="0" dirty="0"/>
          </a:p>
          <a:p>
            <a:endParaRPr lang="en-US" noProof="0" dirty="0"/>
          </a:p>
        </p:txBody>
      </p:sp>
      <p:sp>
        <p:nvSpPr>
          <p:cNvPr id="5" name="Title 4"/>
          <p:cNvSpPr>
            <a:spLocks noGrp="1"/>
          </p:cNvSpPr>
          <p:nvPr>
            <p:ph type="title"/>
          </p:nvPr>
        </p:nvSpPr>
        <p:spPr/>
        <p:txBody>
          <a:bodyPr>
            <a:normAutofit fontScale="90000"/>
          </a:bodyPr>
          <a:lstStyle/>
          <a:p>
            <a:r>
              <a:rPr lang="en-US" dirty="0"/>
              <a:t>4.	</a:t>
            </a:r>
            <a:r>
              <a:rPr lang="pt-PT" dirty="0"/>
              <a:t>Exemplos</a:t>
            </a:r>
            <a:r>
              <a:rPr lang="en-US" dirty="0"/>
              <a:t> dos </a:t>
            </a:r>
            <a:r>
              <a:rPr lang="en-US" dirty="0" err="1"/>
              <a:t>países</a:t>
            </a:r>
            <a:endParaRPr lang="en-US" dirty="0"/>
          </a:p>
        </p:txBody>
      </p:sp>
      <p:sp>
        <p:nvSpPr>
          <p:cNvPr id="4" name="ZoneTexte 3"/>
          <p:cNvSpPr txBox="1"/>
          <p:nvPr/>
        </p:nvSpPr>
        <p:spPr>
          <a:xfrm>
            <a:off x="4826668" y="1997939"/>
            <a:ext cx="4317332" cy="3139321"/>
          </a:xfrm>
          <a:prstGeom prst="rect">
            <a:avLst/>
          </a:prstGeom>
          <a:noFill/>
        </p:spPr>
        <p:txBody>
          <a:bodyPr wrap="square" rtlCol="0">
            <a:spAutoFit/>
          </a:bodyPr>
          <a:lstStyle/>
          <a:p>
            <a:r>
              <a:rPr lang="pt-PT" b="1"/>
              <a:t>Vacinação conjunta - resultados</a:t>
            </a:r>
          </a:p>
          <a:p>
            <a:pPr marL="285750" indent="-285750">
              <a:buFont typeface="Arial" panose="020B0604020202020204" pitchFamily="34" charset="0"/>
              <a:buChar char="•"/>
            </a:pPr>
            <a:endParaRPr lang="pt-PT" b="1"/>
          </a:p>
          <a:p>
            <a:pPr marL="742950" lvl="1" indent="-285750">
              <a:buFont typeface="Arial" panose="020B0604020202020204" pitchFamily="34" charset="0"/>
              <a:buChar char="•"/>
            </a:pPr>
            <a:r>
              <a:rPr lang="pt-PT"/>
              <a:t>Maior participação </a:t>
            </a:r>
          </a:p>
          <a:p>
            <a:pPr marL="742950" lvl="1" indent="-285750">
              <a:buFont typeface="Arial" panose="020B0604020202020204" pitchFamily="34" charset="0"/>
              <a:buChar char="•"/>
            </a:pPr>
            <a:endParaRPr lang="pt-PT"/>
          </a:p>
          <a:p>
            <a:pPr marL="742950" lvl="1" indent="-285750">
              <a:buFont typeface="Arial" panose="020B0604020202020204" pitchFamily="34" charset="0"/>
              <a:buChar char="•"/>
            </a:pPr>
            <a:r>
              <a:rPr lang="pt-PT" b="1"/>
              <a:t>130</a:t>
            </a:r>
            <a:r>
              <a:rPr lang="pt-PT"/>
              <a:t> crianças e mulheres vacinadas  por dia (em vez de 100, sem a campanha do gado)</a:t>
            </a:r>
          </a:p>
          <a:p>
            <a:pPr marL="742950" lvl="1" indent="-285750">
              <a:buFont typeface="Arial" panose="020B0604020202020204" pitchFamily="34" charset="0"/>
              <a:buChar char="•"/>
            </a:pPr>
            <a:endParaRPr lang="pt-PT"/>
          </a:p>
          <a:p>
            <a:pPr marL="742950" lvl="1" indent="-285750">
              <a:buFont typeface="Arial" panose="020B0604020202020204" pitchFamily="34" charset="0"/>
              <a:buChar char="•"/>
            </a:pPr>
            <a:r>
              <a:rPr lang="pt-PT" b="1"/>
              <a:t>10% </a:t>
            </a:r>
            <a:r>
              <a:rPr lang="pt-PT"/>
              <a:t>de crianças nómadas totalmente vacinadas anualmente contra a poliomielite</a:t>
            </a:r>
          </a:p>
        </p:txBody>
      </p:sp>
      <p:pic>
        <p:nvPicPr>
          <p:cNvPr id="7173" name="Picture 5" descr="&amp;lt;EM&amp;gt;GPEI joins with livestock authorities to protect the health of nomadic families and that of their herds&amp;lt;/EM&amp;g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668" y="1823765"/>
            <a:ext cx="4572000" cy="3048001"/>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Rectangle 10"/>
          <p:cNvSpPr/>
          <p:nvPr/>
        </p:nvSpPr>
        <p:spPr>
          <a:xfrm>
            <a:off x="453189" y="4906056"/>
            <a:ext cx="4572000" cy="954107"/>
          </a:xfrm>
          <a:prstGeom prst="rect">
            <a:avLst/>
          </a:prstGeom>
        </p:spPr>
        <p:txBody>
          <a:bodyPr>
            <a:spAutoFit/>
          </a:bodyPr>
          <a:lstStyle/>
          <a:p>
            <a:r>
              <a:rPr lang="pt-PT" sz="1400" i="1" dirty="0"/>
              <a:t>Campanha de vacinação em massa no campo de nómadas de </a:t>
            </a:r>
            <a:r>
              <a:rPr lang="pt-PT" sz="1400" i="1" dirty="0" err="1"/>
              <a:t>Hadjer</a:t>
            </a:r>
            <a:r>
              <a:rPr lang="pt-PT" sz="1400" i="1" dirty="0"/>
              <a:t> </a:t>
            </a:r>
            <a:r>
              <a:rPr lang="pt-PT" sz="1400" i="1" dirty="0" err="1"/>
              <a:t>Lamis</a:t>
            </a:r>
            <a:r>
              <a:rPr lang="pt-PT" sz="1400" i="1" dirty="0"/>
              <a:t>, no Chade, em Janeiro de 2013, UNICEF </a:t>
            </a:r>
            <a:r>
              <a:rPr lang="pt-PT" sz="1400" i="1" dirty="0" err="1"/>
              <a:t>Chad</a:t>
            </a:r>
            <a:r>
              <a:rPr lang="pt-PT" sz="1400" i="1" dirty="0"/>
              <a:t>/</a:t>
            </a:r>
            <a:r>
              <a:rPr lang="pt-PT" sz="1400" i="1" dirty="0" err="1"/>
              <a:t>Andriamasinoro</a:t>
            </a:r>
            <a:endParaRPr lang="pt-PT" sz="1400" i="1" dirty="0"/>
          </a:p>
          <a:p>
            <a:endParaRPr lang="en-US" sz="1400" i="1" dirty="0"/>
          </a:p>
        </p:txBody>
      </p:sp>
    </p:spTree>
    <p:extLst>
      <p:ext uri="{BB962C8B-B14F-4D97-AF65-F5344CB8AC3E}">
        <p14:creationId xmlns:p14="http://schemas.microsoft.com/office/powerpoint/2010/main" val="2442338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3"/>
          </p:nvPr>
        </p:nvSpPr>
        <p:spPr/>
        <p:txBody>
          <a:bodyPr/>
          <a:lstStyle/>
          <a:p>
            <a:r>
              <a:rPr lang="pt-PT" dirty="0"/>
              <a:t>Vacinação conjunta no Chade</a:t>
            </a:r>
            <a:r>
              <a:rPr lang="en-US" noProof="0" dirty="0"/>
              <a:t>, 2000</a:t>
            </a:r>
          </a:p>
          <a:p>
            <a:endParaRPr lang="en-US" noProof="0" dirty="0"/>
          </a:p>
        </p:txBody>
      </p:sp>
      <p:sp>
        <p:nvSpPr>
          <p:cNvPr id="4" name="Title 3"/>
          <p:cNvSpPr>
            <a:spLocks noGrp="1"/>
          </p:cNvSpPr>
          <p:nvPr>
            <p:ph type="title"/>
          </p:nvPr>
        </p:nvSpPr>
        <p:spPr/>
        <p:txBody>
          <a:bodyPr>
            <a:normAutofit fontScale="90000"/>
          </a:bodyPr>
          <a:lstStyle/>
          <a:p>
            <a:r>
              <a:rPr lang="pt-PT"/>
              <a:t>4.	Exemplos dos países</a:t>
            </a:r>
          </a:p>
        </p:txBody>
      </p:sp>
      <p:pic>
        <p:nvPicPr>
          <p:cNvPr id="8" name="Picture 2" descr="https://upload.wikimedia.org/wikipedia/commons/d/dc/Un-cha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5400" y="838200"/>
            <a:ext cx="3917816" cy="4876800"/>
          </a:xfrm>
          <a:prstGeom prst="rect">
            <a:avLst/>
          </a:prstGeom>
          <a:noFill/>
          <a:extLst>
            <a:ext uri="{909E8E84-426E-40dd-AFC4-6F175D3DCCD1}">
              <a14:hiddenFill xmlns="" xmlns:a14="http://schemas.microsoft.com/office/drawing/2010/main">
                <a:solidFill>
                  <a:srgbClr val="FFFFFF"/>
                </a:solidFill>
              </a14:hiddenFill>
            </a:ext>
          </a:extLst>
        </p:spPr>
      </p:pic>
      <p:sp>
        <p:nvSpPr>
          <p:cNvPr id="9" name="Rectangle 8"/>
          <p:cNvSpPr/>
          <p:nvPr/>
        </p:nvSpPr>
        <p:spPr>
          <a:xfrm>
            <a:off x="4830648" y="5715000"/>
            <a:ext cx="4572000" cy="276999"/>
          </a:xfrm>
          <a:prstGeom prst="rect">
            <a:avLst/>
          </a:prstGeom>
        </p:spPr>
        <p:txBody>
          <a:bodyPr>
            <a:spAutoFit/>
          </a:bodyPr>
          <a:lstStyle/>
          <a:p>
            <a:r>
              <a:rPr lang="fr-FR" sz="1200" i="1" dirty="0">
                <a:hlinkClick r:id="rId4"/>
              </a:rPr>
              <a:t>http://www.un.org/Depts/Cartographic/map/profile/chad.pdf</a:t>
            </a:r>
            <a:endParaRPr lang="fr-FR" sz="1200" i="1" dirty="0"/>
          </a:p>
        </p:txBody>
      </p:sp>
      <p:sp>
        <p:nvSpPr>
          <p:cNvPr id="7" name="ZoneTexte 9"/>
          <p:cNvSpPr txBox="1"/>
          <p:nvPr/>
        </p:nvSpPr>
        <p:spPr>
          <a:xfrm>
            <a:off x="685800" y="2438400"/>
            <a:ext cx="3169319" cy="2123658"/>
          </a:xfrm>
          <a:prstGeom prst="rect">
            <a:avLst/>
          </a:prstGeom>
          <a:noFill/>
        </p:spPr>
        <p:txBody>
          <a:bodyPr wrap="square" rtlCol="0">
            <a:spAutoFit/>
          </a:bodyPr>
          <a:lstStyle/>
          <a:p>
            <a:r>
              <a:rPr lang="pt-PT" sz="4400" b="1"/>
              <a:t>Lições?</a:t>
            </a:r>
          </a:p>
          <a:p>
            <a:pPr marL="285750" indent="-285750">
              <a:buFont typeface="Arial" panose="020B0604020202020204" pitchFamily="34" charset="0"/>
              <a:buChar char="•"/>
            </a:pPr>
            <a:endParaRPr lang="pt-PT" sz="4400" b="1"/>
          </a:p>
          <a:p>
            <a:pPr marL="285750" indent="-285750">
              <a:buFont typeface="Arial" panose="020B0604020202020204" pitchFamily="34" charset="0"/>
              <a:buChar char="•"/>
            </a:pPr>
            <a:endParaRPr lang="pt-PT" sz="4400" b="1"/>
          </a:p>
        </p:txBody>
      </p:sp>
    </p:spTree>
    <p:extLst>
      <p:ext uri="{BB962C8B-B14F-4D97-AF65-F5344CB8AC3E}">
        <p14:creationId xmlns:p14="http://schemas.microsoft.com/office/powerpoint/2010/main" val="2065315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1"/>
          <p:cNvSpPr/>
          <p:nvPr/>
        </p:nvSpPr>
        <p:spPr>
          <a:xfrm>
            <a:off x="609599" y="3048000"/>
            <a:ext cx="7525511" cy="2534873"/>
          </a:xfrm>
          <a:custGeom>
            <a:avLst/>
            <a:gdLst>
              <a:gd name="connsiteX0" fmla="*/ 0 w 6018835"/>
              <a:gd name="connsiteY0" fmla="*/ 2558022 h 2558022"/>
              <a:gd name="connsiteX1" fmla="*/ 1909822 w 6018835"/>
              <a:gd name="connsiteY1" fmla="*/ 1898265 h 2558022"/>
              <a:gd name="connsiteX2" fmla="*/ 3044141 w 6018835"/>
              <a:gd name="connsiteY2" fmla="*/ 17 h 2558022"/>
              <a:gd name="connsiteX3" fmla="*/ 4120587 w 6018835"/>
              <a:gd name="connsiteY3" fmla="*/ 1863541 h 2558022"/>
              <a:gd name="connsiteX4" fmla="*/ 6018835 w 6018835"/>
              <a:gd name="connsiteY4" fmla="*/ 2534872 h 2558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835" h="2558022">
                <a:moveTo>
                  <a:pt x="0" y="2558022"/>
                </a:moveTo>
                <a:cubicBezTo>
                  <a:pt x="701232" y="2441310"/>
                  <a:pt x="1402465" y="2324599"/>
                  <a:pt x="1909822" y="1898265"/>
                </a:cubicBezTo>
                <a:cubicBezTo>
                  <a:pt x="2417179" y="1471931"/>
                  <a:pt x="2675680" y="5804"/>
                  <a:pt x="3044141" y="17"/>
                </a:cubicBezTo>
                <a:cubicBezTo>
                  <a:pt x="3412602" y="-5770"/>
                  <a:pt x="3624805" y="1441065"/>
                  <a:pt x="4120587" y="1863541"/>
                </a:cubicBezTo>
                <a:cubicBezTo>
                  <a:pt x="4616369" y="2286017"/>
                  <a:pt x="5594430" y="2502077"/>
                  <a:pt x="6018835" y="253487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a:xfrm>
            <a:off x="609600" y="762000"/>
            <a:ext cx="8305800" cy="457200"/>
          </a:xfrm>
        </p:spPr>
        <p:txBody>
          <a:bodyPr/>
          <a:lstStyle/>
          <a:p>
            <a:r>
              <a:rPr lang="pt-PT" sz="1800" dirty="0"/>
              <a:t>As vantagens da abordagem "Uma Só Saúde" durante os surtos pode ser ilustrada da seguinte forma:</a:t>
            </a:r>
          </a:p>
        </p:txBody>
      </p:sp>
      <p:cxnSp>
        <p:nvCxnSpPr>
          <p:cNvPr id="6" name="Straight Arrow Connector 5"/>
          <p:cNvCxnSpPr/>
          <p:nvPr/>
        </p:nvCxnSpPr>
        <p:spPr>
          <a:xfrm>
            <a:off x="609600" y="5582873"/>
            <a:ext cx="815340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609600" y="2306273"/>
            <a:ext cx="0" cy="32766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8" name="Freeform 37"/>
          <p:cNvSpPr/>
          <p:nvPr/>
        </p:nvSpPr>
        <p:spPr>
          <a:xfrm>
            <a:off x="687747" y="4800599"/>
            <a:ext cx="6248400" cy="782273"/>
          </a:xfrm>
          <a:custGeom>
            <a:avLst/>
            <a:gdLst>
              <a:gd name="connsiteX0" fmla="*/ 0 w 6018835"/>
              <a:gd name="connsiteY0" fmla="*/ 2558022 h 2558022"/>
              <a:gd name="connsiteX1" fmla="*/ 1909822 w 6018835"/>
              <a:gd name="connsiteY1" fmla="*/ 1898265 h 2558022"/>
              <a:gd name="connsiteX2" fmla="*/ 3044141 w 6018835"/>
              <a:gd name="connsiteY2" fmla="*/ 17 h 2558022"/>
              <a:gd name="connsiteX3" fmla="*/ 4120587 w 6018835"/>
              <a:gd name="connsiteY3" fmla="*/ 1863541 h 2558022"/>
              <a:gd name="connsiteX4" fmla="*/ 6018835 w 6018835"/>
              <a:gd name="connsiteY4" fmla="*/ 2534872 h 2558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835" h="2558022">
                <a:moveTo>
                  <a:pt x="0" y="2558022"/>
                </a:moveTo>
                <a:cubicBezTo>
                  <a:pt x="701232" y="2441310"/>
                  <a:pt x="1402465" y="2324599"/>
                  <a:pt x="1909822" y="1898265"/>
                </a:cubicBezTo>
                <a:cubicBezTo>
                  <a:pt x="2417179" y="1471931"/>
                  <a:pt x="2675680" y="5804"/>
                  <a:pt x="3044141" y="17"/>
                </a:cubicBezTo>
                <a:cubicBezTo>
                  <a:pt x="3412602" y="-5770"/>
                  <a:pt x="3624805" y="1441065"/>
                  <a:pt x="4120587" y="1863541"/>
                </a:cubicBezTo>
                <a:cubicBezTo>
                  <a:pt x="4616369" y="2286017"/>
                  <a:pt x="5594430" y="2502077"/>
                  <a:pt x="6018835" y="2534872"/>
                </a:cubicBezTo>
              </a:path>
            </a:pathLst>
          </a:cu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Straight Arrow Connector 38"/>
          <p:cNvCxnSpPr/>
          <p:nvPr/>
        </p:nvCxnSpPr>
        <p:spPr>
          <a:xfrm>
            <a:off x="990600" y="4572000"/>
            <a:ext cx="0" cy="86616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2074047" y="3664935"/>
            <a:ext cx="0" cy="14164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4992440" y="1892743"/>
            <a:ext cx="0" cy="14164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3429000" y="2633558"/>
            <a:ext cx="0" cy="14164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609601" y="4080841"/>
            <a:ext cx="1464163" cy="369332"/>
          </a:xfrm>
          <a:prstGeom prst="rect">
            <a:avLst/>
          </a:prstGeom>
          <a:noFill/>
        </p:spPr>
        <p:txBody>
          <a:bodyPr wrap="none" rtlCol="0">
            <a:spAutoFit/>
          </a:bodyPr>
          <a:lstStyle/>
          <a:p>
            <a:r>
              <a:rPr lang="pt-PT"/>
              <a:t>Primeiro caso</a:t>
            </a:r>
          </a:p>
        </p:txBody>
      </p:sp>
      <p:sp>
        <p:nvSpPr>
          <p:cNvPr id="48" name="TextBox 47"/>
          <p:cNvSpPr txBox="1"/>
          <p:nvPr/>
        </p:nvSpPr>
        <p:spPr>
          <a:xfrm>
            <a:off x="1447800" y="3157104"/>
            <a:ext cx="1555008" cy="369332"/>
          </a:xfrm>
          <a:prstGeom prst="rect">
            <a:avLst/>
          </a:prstGeom>
          <a:noFill/>
        </p:spPr>
        <p:txBody>
          <a:bodyPr wrap="none" rtlCol="0">
            <a:spAutoFit/>
          </a:bodyPr>
          <a:lstStyle/>
          <a:p>
            <a:r>
              <a:rPr lang="pt-PT"/>
              <a:t>Alerta precoce</a:t>
            </a:r>
          </a:p>
        </p:txBody>
      </p:sp>
      <p:sp>
        <p:nvSpPr>
          <p:cNvPr id="49" name="TextBox 48"/>
          <p:cNvSpPr txBox="1"/>
          <p:nvPr/>
        </p:nvSpPr>
        <p:spPr>
          <a:xfrm>
            <a:off x="2609134" y="1969406"/>
            <a:ext cx="1639731" cy="646331"/>
          </a:xfrm>
          <a:prstGeom prst="rect">
            <a:avLst/>
          </a:prstGeom>
          <a:noFill/>
        </p:spPr>
        <p:txBody>
          <a:bodyPr wrap="square" rtlCol="0">
            <a:spAutoFit/>
          </a:bodyPr>
          <a:lstStyle/>
          <a:p>
            <a:pPr algn="ctr"/>
            <a:r>
              <a:rPr lang="pt-PT"/>
              <a:t>Diagnóstico laboratorial</a:t>
            </a:r>
          </a:p>
        </p:txBody>
      </p:sp>
      <p:sp>
        <p:nvSpPr>
          <p:cNvPr id="50" name="TextBox 49"/>
          <p:cNvSpPr txBox="1"/>
          <p:nvPr/>
        </p:nvSpPr>
        <p:spPr>
          <a:xfrm>
            <a:off x="4229682" y="1524000"/>
            <a:ext cx="1914782" cy="369332"/>
          </a:xfrm>
          <a:prstGeom prst="rect">
            <a:avLst/>
          </a:prstGeom>
          <a:noFill/>
        </p:spPr>
        <p:txBody>
          <a:bodyPr wrap="none" rtlCol="0">
            <a:spAutoFit/>
          </a:bodyPr>
          <a:lstStyle/>
          <a:p>
            <a:r>
              <a:rPr lang="pt-PT"/>
              <a:t>Resposta conjunta</a:t>
            </a:r>
          </a:p>
        </p:txBody>
      </p:sp>
      <p:sp>
        <p:nvSpPr>
          <p:cNvPr id="54" name="TextBox 53"/>
          <p:cNvSpPr txBox="1"/>
          <p:nvPr/>
        </p:nvSpPr>
        <p:spPr>
          <a:xfrm>
            <a:off x="5811079" y="4162681"/>
            <a:ext cx="2693815" cy="923330"/>
          </a:xfrm>
          <a:prstGeom prst="rect">
            <a:avLst/>
          </a:prstGeom>
          <a:noFill/>
        </p:spPr>
        <p:txBody>
          <a:bodyPr wrap="square" rtlCol="0">
            <a:spAutoFit/>
          </a:bodyPr>
          <a:lstStyle/>
          <a:p>
            <a:r>
              <a:rPr lang="pt-PT" i="1"/>
              <a:t>Menos casos e menores custos para as intervenções sanitárias</a:t>
            </a:r>
          </a:p>
        </p:txBody>
      </p:sp>
      <p:sp>
        <p:nvSpPr>
          <p:cNvPr id="55" name="TextBox 54"/>
          <p:cNvSpPr txBox="1"/>
          <p:nvPr/>
        </p:nvSpPr>
        <p:spPr>
          <a:xfrm>
            <a:off x="3874434" y="5584484"/>
            <a:ext cx="839405" cy="369332"/>
          </a:xfrm>
          <a:prstGeom prst="rect">
            <a:avLst/>
          </a:prstGeom>
          <a:noFill/>
        </p:spPr>
        <p:txBody>
          <a:bodyPr wrap="none" rtlCol="0">
            <a:spAutoFit/>
          </a:bodyPr>
          <a:lstStyle/>
          <a:p>
            <a:r>
              <a:rPr lang="en-US" dirty="0">
                <a:solidFill>
                  <a:schemeClr val="tx2"/>
                </a:solidFill>
              </a:rPr>
              <a:t>Tempo</a:t>
            </a:r>
          </a:p>
        </p:txBody>
      </p:sp>
      <p:sp>
        <p:nvSpPr>
          <p:cNvPr id="56" name="TextBox 55"/>
          <p:cNvSpPr txBox="1"/>
          <p:nvPr/>
        </p:nvSpPr>
        <p:spPr>
          <a:xfrm rot="16200000">
            <a:off x="-24570" y="3816336"/>
            <a:ext cx="723275" cy="369332"/>
          </a:xfrm>
          <a:prstGeom prst="rect">
            <a:avLst/>
          </a:prstGeom>
          <a:noFill/>
        </p:spPr>
        <p:txBody>
          <a:bodyPr wrap="none" rtlCol="0">
            <a:spAutoFit/>
          </a:bodyPr>
          <a:lstStyle/>
          <a:p>
            <a:r>
              <a:rPr lang="pt-PT" dirty="0">
                <a:solidFill>
                  <a:schemeClr val="tx2"/>
                </a:solidFill>
              </a:rPr>
              <a:t>Casos</a:t>
            </a:r>
          </a:p>
        </p:txBody>
      </p:sp>
      <p:cxnSp>
        <p:nvCxnSpPr>
          <p:cNvPr id="25" name="Curved Connector 24"/>
          <p:cNvCxnSpPr/>
          <p:nvPr/>
        </p:nvCxnSpPr>
        <p:spPr>
          <a:xfrm flipV="1">
            <a:off x="4648200" y="4831079"/>
            <a:ext cx="2209800" cy="561363"/>
          </a:xfrm>
          <a:prstGeom prst="curvedConnector3">
            <a:avLst>
              <a:gd name="adj1" fmla="val 100115"/>
            </a:avLst>
          </a:prstGeom>
          <a:ln w="19050">
            <a:prstDash val="sysDot"/>
            <a:tailEnd type="arrow"/>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246888" y="152400"/>
            <a:ext cx="533400" cy="508000"/>
          </a:xfrm>
          <a:prstGeom prst="ellipse">
            <a:avLst/>
          </a:prstGeom>
          <a:solidFill>
            <a:schemeClr val="bg2">
              <a:lumMod val="9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3"/>
          <p:cNvSpPr>
            <a:spLocks noGrp="1"/>
          </p:cNvSpPr>
          <p:nvPr>
            <p:ph type="title"/>
          </p:nvPr>
        </p:nvSpPr>
        <p:spPr>
          <a:xfrm>
            <a:off x="322385" y="119284"/>
            <a:ext cx="8229600" cy="471528"/>
          </a:xfrm>
        </p:spPr>
        <p:txBody>
          <a:bodyPr>
            <a:normAutofit fontScale="90000"/>
          </a:bodyPr>
          <a:lstStyle/>
          <a:p>
            <a:r>
              <a:rPr lang="pt-PT"/>
              <a:t>4.	Exemplos dos países</a:t>
            </a:r>
          </a:p>
        </p:txBody>
      </p:sp>
    </p:spTree>
    <p:extLst>
      <p:ext uri="{BB962C8B-B14F-4D97-AF65-F5344CB8AC3E}">
        <p14:creationId xmlns:p14="http://schemas.microsoft.com/office/powerpoint/2010/main" val="2091839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88889E-6 -1.48148E-6 L -0.04341 0.02894 " pathEditMode="relative" rAng="0" ptsTypes="AA">
                                      <p:cBhvr>
                                        <p:cTn id="6" dur="2000" fill="hold"/>
                                        <p:tgtEl>
                                          <p:spTgt spid="42"/>
                                        </p:tgtEl>
                                        <p:attrNameLst>
                                          <p:attrName>ppt_x</p:attrName>
                                          <p:attrName>ppt_y</p:attrName>
                                        </p:attrNameLst>
                                      </p:cBhvr>
                                      <p:rCtr x="-2170" y="1435"/>
                                    </p:animMotion>
                                  </p:childTnLst>
                                </p:cTn>
                              </p:par>
                              <p:par>
                                <p:cTn id="7" presetID="0" presetClass="path" presetSubtype="0" accel="50000" decel="50000" fill="hold" grpId="0" nodeType="withEffect">
                                  <p:stCondLst>
                                    <p:cond delay="0"/>
                                  </p:stCondLst>
                                  <p:childTnLst>
                                    <p:animMotion origin="layout" path="M 0 0 L -0.05 0.03033 " pathEditMode="relative" ptsTypes="AA">
                                      <p:cBhvr>
                                        <p:cTn id="8" dur="2000" fill="hold"/>
                                        <p:tgtEl>
                                          <p:spTgt spid="48"/>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0" presetClass="path" presetSubtype="0" accel="50000" decel="50000" fill="hold" nodeType="clickEffect">
                                  <p:stCondLst>
                                    <p:cond delay="0"/>
                                  </p:stCondLst>
                                  <p:childTnLst>
                                    <p:animMotion origin="layout" path="M 5.55112E-17 1.48148E-6 L -0.09167 0.09051 " pathEditMode="relative" rAng="0" ptsTypes="AA">
                                      <p:cBhvr>
                                        <p:cTn id="12" dur="2000" fill="hold"/>
                                        <p:tgtEl>
                                          <p:spTgt spid="46"/>
                                        </p:tgtEl>
                                        <p:attrNameLst>
                                          <p:attrName>ppt_x</p:attrName>
                                          <p:attrName>ppt_y</p:attrName>
                                        </p:attrNameLst>
                                      </p:cBhvr>
                                      <p:rCtr x="-4583" y="4514"/>
                                    </p:animMotion>
                                  </p:childTnLst>
                                </p:cTn>
                              </p:par>
                              <p:par>
                                <p:cTn id="13" presetID="0" presetClass="path" presetSubtype="0" accel="50000" decel="50000" fill="hold" grpId="0" nodeType="withEffect">
                                  <p:stCondLst>
                                    <p:cond delay="0"/>
                                  </p:stCondLst>
                                  <p:childTnLst>
                                    <p:animMotion origin="layout" path="M 5.55112E-17 7.40741E-7 L -0.09167 0.06574 " pathEditMode="relative" rAng="0" ptsTypes="AA">
                                      <p:cBhvr>
                                        <p:cTn id="14" dur="2000" fill="hold"/>
                                        <p:tgtEl>
                                          <p:spTgt spid="49"/>
                                        </p:tgtEl>
                                        <p:attrNameLst>
                                          <p:attrName>ppt_x</p:attrName>
                                          <p:attrName>ppt_y</p:attrName>
                                        </p:attrNameLst>
                                      </p:cBhvr>
                                      <p:rCtr x="-4583" y="3287"/>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3.33333E-6 2.22222E-6 L -0.15833 0.10949 " pathEditMode="relative" rAng="0" ptsTypes="AA">
                                      <p:cBhvr>
                                        <p:cTn id="18" dur="2000" fill="hold"/>
                                        <p:tgtEl>
                                          <p:spTgt spid="45"/>
                                        </p:tgtEl>
                                        <p:attrNameLst>
                                          <p:attrName>ppt_x</p:attrName>
                                          <p:attrName>ppt_y</p:attrName>
                                        </p:attrNameLst>
                                      </p:cBhvr>
                                      <p:rCtr x="-7917" y="5463"/>
                                    </p:animMotion>
                                  </p:childTnLst>
                                </p:cTn>
                              </p:par>
                              <p:par>
                                <p:cTn id="19" presetID="0" presetClass="path" presetSubtype="0" accel="50000" decel="50000" fill="hold" grpId="0" nodeType="withEffect">
                                  <p:stCondLst>
                                    <p:cond delay="0"/>
                                  </p:stCondLst>
                                  <p:childTnLst>
                                    <p:animMotion origin="layout" path="M 0 4.44444E-6 L -0.15 0.0787 " pathEditMode="relative" rAng="0" ptsTypes="AA">
                                      <p:cBhvr>
                                        <p:cTn id="20" dur="2000" fill="hold"/>
                                        <p:tgtEl>
                                          <p:spTgt spid="50"/>
                                        </p:tgtEl>
                                        <p:attrNameLst>
                                          <p:attrName>ppt_x</p:attrName>
                                          <p:attrName>ppt_y</p:attrName>
                                        </p:attrNameLst>
                                      </p:cBhvr>
                                      <p:rCtr x="-7500" y="3935"/>
                                    </p:animMotion>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8" grpId="0"/>
      <p:bldP spid="49" grpId="0"/>
      <p:bldP spid="50" grpId="0"/>
      <p:bldP spid="5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381000" y="1752600"/>
            <a:ext cx="8305800" cy="4648200"/>
          </a:xfrm>
          <a:prstGeom prst="roundRect">
            <a:avLst/>
          </a:prstGeom>
          <a:noFill/>
          <a:ln>
            <a:noFill/>
          </a:ln>
        </p:spPr>
        <p:style>
          <a:lnRef idx="2">
            <a:schemeClr val="accent4"/>
          </a:lnRef>
          <a:fillRef idx="1">
            <a:schemeClr val="lt1"/>
          </a:fillRef>
          <a:effectRef idx="0">
            <a:schemeClr val="accent4"/>
          </a:effectRef>
          <a:fontRef idx="minor">
            <a:schemeClr val="dk1"/>
          </a:fontRef>
        </p:style>
        <p:txBody>
          <a:bodyPr>
            <a:normAutofit/>
          </a:bodyPr>
          <a:lstStyle/>
          <a:p>
            <a:pPr algn="just"/>
            <a:endParaRPr lang="en-US" noProof="0" dirty="0"/>
          </a:p>
          <a:p>
            <a:pPr algn="just"/>
            <a:endParaRPr lang="en-US" noProof="0" dirty="0"/>
          </a:p>
          <a:p>
            <a:pPr algn="just"/>
            <a:endParaRPr lang="en-US" noProof="0" dirty="0"/>
          </a:p>
        </p:txBody>
      </p:sp>
      <p:sp>
        <p:nvSpPr>
          <p:cNvPr id="4" name="Title 3"/>
          <p:cNvSpPr>
            <a:spLocks noGrp="1"/>
          </p:cNvSpPr>
          <p:nvPr>
            <p:ph type="title"/>
          </p:nvPr>
        </p:nvSpPr>
        <p:spPr>
          <a:xfrm>
            <a:off x="457200" y="533400"/>
            <a:ext cx="8229600" cy="471528"/>
          </a:xfrm>
        </p:spPr>
        <p:txBody>
          <a:bodyPr>
            <a:noAutofit/>
          </a:bodyPr>
          <a:lstStyle/>
          <a:p>
            <a:pPr algn="ctr"/>
            <a:r>
              <a:rPr lang="pt-PT" sz="3600" dirty="0"/>
              <a:t>Vantagens da abordagem "Uma Só Saúde" </a:t>
            </a:r>
            <a:endParaRPr lang="en-US" sz="3600" b="1" dirty="0">
              <a:solidFill>
                <a:srgbClr val="002060"/>
              </a:solidFill>
              <a:latin typeface="Arial" panose="020B0604020202020204" pitchFamily="34" charset="0"/>
              <a:cs typeface="Arial" panose="020B0604020202020204" pitchFamily="34" charset="0"/>
            </a:endParaRPr>
          </a:p>
        </p:txBody>
      </p:sp>
      <p:sp>
        <p:nvSpPr>
          <p:cNvPr id="5" name="ZoneTexte 3"/>
          <p:cNvSpPr txBox="1"/>
          <p:nvPr/>
        </p:nvSpPr>
        <p:spPr>
          <a:xfrm>
            <a:off x="609600" y="1219200"/>
            <a:ext cx="7696200" cy="2723823"/>
          </a:xfrm>
          <a:prstGeom prst="rect">
            <a:avLst/>
          </a:prstGeom>
          <a:noFill/>
        </p:spPr>
        <p:txBody>
          <a:bodyPr wrap="square" rtlCol="0">
            <a:spAutoFit/>
          </a:bodyPr>
          <a:lstStyle/>
          <a:p>
            <a:pPr algn="just">
              <a:lnSpc>
                <a:spcPct val="150000"/>
              </a:lnSpc>
            </a:pPr>
            <a:r>
              <a:rPr lang="pt-PT" b="1" u="sng" dirty="0"/>
              <a:t>Detecção precoce</a:t>
            </a:r>
          </a:p>
          <a:p>
            <a:pPr marL="285750" lvl="0" indent="-285750" algn="just">
              <a:buFont typeface="Arial" panose="020B0604020202020204" pitchFamily="34" charset="0"/>
              <a:buChar char="•"/>
            </a:pPr>
            <a:r>
              <a:rPr lang="pt-PT" b="1" dirty="0"/>
              <a:t>O alerta precoce </a:t>
            </a:r>
            <a:r>
              <a:rPr lang="pt-PT" dirty="0"/>
              <a:t>de potenciais epidemias antes do primeiro caso humano, e.g., usando eventos ambientais ou animais como sentinelas</a:t>
            </a:r>
          </a:p>
          <a:p>
            <a:pPr marL="285750" lvl="0" indent="-285750" algn="just">
              <a:buFont typeface="Arial" panose="020B0604020202020204" pitchFamily="34" charset="0"/>
              <a:buChar char="•"/>
            </a:pPr>
            <a:r>
              <a:rPr lang="pt-PT" b="1" dirty="0"/>
              <a:t>Melhor diagnóstico </a:t>
            </a:r>
            <a:r>
              <a:rPr lang="pt-PT" dirty="0"/>
              <a:t>devido à cooperação entre laboratórios de saúde humana e animal, e.g., partilhando os resultados laboratoriais, o equipamento, as amostras ou o pessoal</a:t>
            </a:r>
          </a:p>
          <a:p>
            <a:pPr marL="285750" lvl="0" indent="-285750" algn="just">
              <a:buFont typeface="Arial" panose="020B0604020202020204" pitchFamily="34" charset="0"/>
              <a:buChar char="•"/>
            </a:pPr>
            <a:r>
              <a:rPr lang="pt-PT" dirty="0"/>
              <a:t>Condução de </a:t>
            </a:r>
            <a:r>
              <a:rPr lang="pt-PT" b="1" dirty="0"/>
              <a:t>avaliações conjuntas dos riscos </a:t>
            </a:r>
            <a:r>
              <a:rPr lang="pt-PT" dirty="0"/>
              <a:t>com o contributo de sectores e disciplinas relevantes, para se obter um retrato mais completo da situação da doença</a:t>
            </a:r>
          </a:p>
        </p:txBody>
      </p:sp>
      <p:sp>
        <p:nvSpPr>
          <p:cNvPr id="3" name="Rectangle 2"/>
          <p:cNvSpPr/>
          <p:nvPr/>
        </p:nvSpPr>
        <p:spPr>
          <a:xfrm>
            <a:off x="609600" y="3962400"/>
            <a:ext cx="8001000" cy="2031325"/>
          </a:xfrm>
          <a:prstGeom prst="rect">
            <a:avLst/>
          </a:prstGeom>
        </p:spPr>
        <p:txBody>
          <a:bodyPr wrap="square">
            <a:spAutoFit/>
          </a:bodyPr>
          <a:lstStyle/>
          <a:p>
            <a:pPr lvl="0" algn="just"/>
            <a:r>
              <a:rPr lang="pt-PT" b="1" u="sng" dirty="0"/>
              <a:t>Resposta rápida</a:t>
            </a:r>
          </a:p>
          <a:p>
            <a:pPr marL="285750" lvl="0" indent="-285750" algn="just">
              <a:buFont typeface="Arial" panose="020B0604020202020204" pitchFamily="34" charset="0"/>
              <a:buChar char="•"/>
            </a:pPr>
            <a:r>
              <a:rPr lang="pt-PT" b="1" dirty="0"/>
              <a:t>Respostas conjuntas </a:t>
            </a:r>
            <a:r>
              <a:rPr lang="pt-PT" dirty="0"/>
              <a:t>mais eficazes</a:t>
            </a:r>
            <a:r>
              <a:rPr lang="pt-PT" b="1" dirty="0"/>
              <a:t> </a:t>
            </a:r>
            <a:r>
              <a:rPr lang="pt-PT" dirty="0"/>
              <a:t>aos surtos, e.g., partilhando a informação epidemiológica,  o equipamento de segurança ou os recursos para tratamento</a:t>
            </a:r>
          </a:p>
          <a:p>
            <a:pPr marL="285750" lvl="0" indent="-285750" algn="just">
              <a:buFont typeface="Arial" panose="020B0604020202020204" pitchFamily="34" charset="0"/>
              <a:buChar char="•"/>
            </a:pPr>
            <a:r>
              <a:rPr lang="pt-PT" dirty="0"/>
              <a:t>Por conseguinte, melhor relação </a:t>
            </a:r>
            <a:r>
              <a:rPr lang="pt-PT" b="1" dirty="0"/>
              <a:t>custo-eficácia, </a:t>
            </a:r>
            <a:r>
              <a:rPr lang="pt-PT" dirty="0"/>
              <a:t>devido a</a:t>
            </a:r>
            <a:r>
              <a:rPr lang="pt-PT" b="1" dirty="0"/>
              <a:t> </a:t>
            </a:r>
            <a:r>
              <a:rPr lang="pt-PT" dirty="0"/>
              <a:t>um melhor alinhamento das estratégias e da resposta e melhor controlo dos efeitos secundários de ordem económica</a:t>
            </a:r>
          </a:p>
          <a:p>
            <a:pPr marL="285750" lvl="0" indent="-285750" algn="just">
              <a:buFont typeface="Arial" panose="020B0604020202020204" pitchFamily="34" charset="0"/>
              <a:buChar char="•"/>
            </a:pPr>
            <a:r>
              <a:rPr lang="pt-PT" dirty="0"/>
              <a:t>No geral, uma resposta mais </a:t>
            </a:r>
            <a:r>
              <a:rPr lang="pt-PT" b="1" dirty="0"/>
              <a:t>proactiva </a:t>
            </a:r>
            <a:r>
              <a:rPr lang="pt-PT" dirty="0"/>
              <a:t>do que </a:t>
            </a:r>
            <a:r>
              <a:rPr lang="pt-PT" dirty="0" err="1"/>
              <a:t>reactiva</a:t>
            </a:r>
            <a:endParaRPr lang="pt-PT" dirty="0"/>
          </a:p>
        </p:txBody>
      </p:sp>
    </p:spTree>
    <p:extLst>
      <p:ext uri="{BB962C8B-B14F-4D97-AF65-F5344CB8AC3E}">
        <p14:creationId xmlns:p14="http://schemas.microsoft.com/office/powerpoint/2010/main" val="21292771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4" name="Content Placeholder 3"/>
          <p:cNvSpPr>
            <a:spLocks noGrp="1"/>
          </p:cNvSpPr>
          <p:nvPr>
            <p:ph idx="1"/>
          </p:nvPr>
        </p:nvSpPr>
        <p:spPr>
          <a:xfrm>
            <a:off x="351014" y="1219200"/>
            <a:ext cx="8305800" cy="4144964"/>
          </a:xfrm>
        </p:spPr>
        <p:txBody>
          <a:bodyPr/>
          <a:lstStyle/>
          <a:p>
            <a:pPr marL="0" indent="0" algn="just">
              <a:buNone/>
            </a:pPr>
            <a:r>
              <a:rPr lang="pt-PT" dirty="0"/>
              <a:t>Os animais podem ser usados como sentinelas para detectar as ameaças à saúde humana colocadas por um ambiente em mutação.</a:t>
            </a:r>
          </a:p>
          <a:p>
            <a:pPr marL="0" indent="0" algn="just">
              <a:buNone/>
            </a:pPr>
            <a:endParaRPr lang="pt-PT" dirty="0"/>
          </a:p>
          <a:p>
            <a:pPr marL="800100" lvl="1" indent="-342900" algn="just">
              <a:buFont typeface="+mj-lt"/>
              <a:buAutoNum type="alphaLcParenR"/>
            </a:pPr>
            <a:r>
              <a:rPr lang="pt-PT" dirty="0"/>
              <a:t>Verdadeiro</a:t>
            </a:r>
          </a:p>
          <a:p>
            <a:pPr marL="800100" lvl="1" indent="-342900" algn="just">
              <a:buFont typeface="+mj-lt"/>
              <a:buAutoNum type="alphaLcParenR"/>
            </a:pPr>
            <a:r>
              <a:rPr lang="pt-PT" dirty="0"/>
              <a:t>Falso</a:t>
            </a:r>
          </a:p>
        </p:txBody>
      </p:sp>
      <p:sp>
        <p:nvSpPr>
          <p:cNvPr id="7" name="Oval 6"/>
          <p:cNvSpPr/>
          <p:nvPr/>
        </p:nvSpPr>
        <p:spPr>
          <a:xfrm>
            <a:off x="246888" y="154215"/>
            <a:ext cx="533400" cy="508000"/>
          </a:xfrm>
          <a:prstGeom prst="ellipse">
            <a:avLst/>
          </a:prstGeom>
          <a:solidFill>
            <a:srgbClr val="7DF52B"/>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6"/>
          <p:cNvSpPr>
            <a:spLocks noGrp="1"/>
          </p:cNvSpPr>
          <p:nvPr>
            <p:ph type="title"/>
          </p:nvPr>
        </p:nvSpPr>
        <p:spPr>
          <a:xfrm>
            <a:off x="322385" y="119284"/>
            <a:ext cx="8229600" cy="471528"/>
          </a:xfrm>
        </p:spPr>
        <p:txBody>
          <a:bodyPr>
            <a:normAutofit fontScale="90000"/>
          </a:bodyPr>
          <a:lstStyle/>
          <a:p>
            <a:r>
              <a:rPr lang="pt-PT"/>
              <a:t>	Verificação dos conhecimentos</a:t>
            </a:r>
          </a:p>
        </p:txBody>
      </p:sp>
      <p:pic>
        <p:nvPicPr>
          <p:cNvPr id="9" name="Picture 2" descr="C:\Users\HEILMA~1\AppData\Local\Temp\question-mar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014" y="243826"/>
            <a:ext cx="325148" cy="32514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0442933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246888" y="142640"/>
            <a:ext cx="533400" cy="508000"/>
          </a:xfrm>
          <a:prstGeom prst="ellipse">
            <a:avLst/>
          </a:prstGeom>
          <a:solidFill>
            <a:schemeClr val="accent6">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2895600" y="1600200"/>
            <a:ext cx="5791200" cy="4144964"/>
          </a:xfrm>
        </p:spPr>
        <p:txBody>
          <a:bodyPr>
            <a:normAutofit/>
          </a:bodyPr>
          <a:lstStyle/>
          <a:p>
            <a:pPr marL="0" indent="0" algn="just">
              <a:buNone/>
            </a:pPr>
            <a:r>
              <a:rPr lang="pt-PT" sz="1900" i="1" noProof="0" dirty="0"/>
              <a:t>“Em primeiro lugar, constatar que a saúde humana faz parte de um ambiente muito mais vasto onde somos parte de um só mundo, que inclui humanos e animais, incluindo insectos, mamíferos e muitos outros. Em segundo lugar, é preciso compreender que se está a lidar com um surto em que o reino animal está envolvido, sendo essencial certificar-se de que o Ministério da Agricultura participa na investigação. Talvez não caiba à ERR criar essa oportunidade, mas ela tem de se certificar de que alguém do governo irá envolver o Ministério da Agricultura, por exemplo“.</a:t>
            </a:r>
          </a:p>
        </p:txBody>
      </p:sp>
      <p:sp>
        <p:nvSpPr>
          <p:cNvPr id="4" name="Subtitle 3"/>
          <p:cNvSpPr>
            <a:spLocks noGrp="1"/>
          </p:cNvSpPr>
          <p:nvPr>
            <p:ph type="subTitle" idx="13"/>
          </p:nvPr>
        </p:nvSpPr>
        <p:spPr>
          <a:xfrm>
            <a:off x="609600" y="762000"/>
            <a:ext cx="8305800" cy="457200"/>
          </a:xfrm>
        </p:spPr>
        <p:txBody>
          <a:bodyPr/>
          <a:lstStyle/>
          <a:p>
            <a:r>
              <a:rPr lang="pt-PT" noProof="0"/>
              <a:t>O </a:t>
            </a:r>
            <a:r>
              <a:rPr lang="pt-PT"/>
              <a:t>q</a:t>
            </a:r>
            <a:r>
              <a:rPr lang="pt-PT" noProof="0"/>
              <a:t>ue significa na prátic</a:t>
            </a:r>
            <a:r>
              <a:rPr lang="pt-PT"/>
              <a:t>a a</a:t>
            </a:r>
            <a:r>
              <a:rPr lang="pt-PT" noProof="0"/>
              <a:t> abordagem "Uma Só Saúde" para as ERR?</a:t>
            </a:r>
            <a:endParaRPr lang="pt-PT" noProof="0" dirty="0"/>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313" y="1643063"/>
            <a:ext cx="2549148" cy="3157537"/>
          </a:xfrm>
          <a:prstGeom prst="rect">
            <a:avLst/>
          </a:prstGeom>
          <a:ln/>
          <a:extLst/>
        </p:spPr>
        <p:style>
          <a:lnRef idx="2">
            <a:schemeClr val="accent1"/>
          </a:lnRef>
          <a:fillRef idx="1">
            <a:schemeClr val="lt1"/>
          </a:fillRef>
          <a:effectRef idx="0">
            <a:schemeClr val="accent1"/>
          </a:effectRef>
          <a:fontRef idx="minor">
            <a:schemeClr val="dk1"/>
          </a:fontRef>
        </p:style>
      </p:pic>
      <p:sp>
        <p:nvSpPr>
          <p:cNvPr id="6" name="Rectangle 5"/>
          <p:cNvSpPr/>
          <p:nvPr/>
        </p:nvSpPr>
        <p:spPr>
          <a:xfrm>
            <a:off x="2697738" y="5181600"/>
            <a:ext cx="6084570" cy="954107"/>
          </a:xfrm>
          <a:prstGeom prst="rect">
            <a:avLst/>
          </a:prstGeom>
        </p:spPr>
        <p:txBody>
          <a:bodyPr wrap="square">
            <a:spAutoFit/>
          </a:bodyPr>
          <a:lstStyle/>
          <a:p>
            <a:pPr algn="r"/>
            <a:r>
              <a:rPr lang="pt-PT" sz="1400" i="1" dirty="0"/>
              <a:t>Excerto da entrevista com o Dr. </a:t>
            </a:r>
            <a:r>
              <a:rPr lang="pt-PT" sz="1400" i="1" dirty="0" err="1"/>
              <a:t>Guenael</a:t>
            </a:r>
            <a:r>
              <a:rPr lang="pt-PT" sz="1400" i="1" dirty="0"/>
              <a:t> </a:t>
            </a:r>
            <a:r>
              <a:rPr lang="pt-PT" sz="1400" i="1" dirty="0" err="1"/>
              <a:t>Rodier</a:t>
            </a:r>
            <a:r>
              <a:rPr lang="pt-PT" sz="1400" i="1" dirty="0"/>
              <a:t>, </a:t>
            </a:r>
            <a:r>
              <a:rPr lang="pt-PT" sz="1400" i="1" dirty="0" err="1"/>
              <a:t>Director</a:t>
            </a:r>
            <a:endParaRPr lang="pt-PT" sz="1400" i="1" dirty="0"/>
          </a:p>
          <a:p>
            <a:pPr algn="r"/>
            <a:r>
              <a:rPr lang="pt-PT" sz="1400" i="1" dirty="0"/>
              <a:t>do Programa de Preparação para as Emergências Sanitárias nos Países e RSI (CPI), OMS</a:t>
            </a:r>
          </a:p>
          <a:p>
            <a:pPr algn="r"/>
            <a:r>
              <a:rPr lang="pt-PT" sz="1400" i="1" dirty="0"/>
              <a:t>A entrevista integral está disponível em </a:t>
            </a:r>
            <a:r>
              <a:rPr lang="pt-PT" sz="1400" i="1" dirty="0">
                <a:hlinkClick r:id="rId4"/>
              </a:rPr>
              <a:t>https://youtu.be/o6AcQFjsoMc?t=6m10s</a:t>
            </a:r>
            <a:r>
              <a:rPr lang="pt-PT" sz="1400" i="1" dirty="0"/>
              <a:t> </a:t>
            </a:r>
          </a:p>
        </p:txBody>
      </p:sp>
      <p:sp>
        <p:nvSpPr>
          <p:cNvPr id="8" name="Rectangle 7"/>
          <p:cNvSpPr/>
          <p:nvPr/>
        </p:nvSpPr>
        <p:spPr>
          <a:xfrm>
            <a:off x="269366" y="4904531"/>
            <a:ext cx="2533904" cy="369332"/>
          </a:xfrm>
          <a:prstGeom prst="rect">
            <a:avLst/>
          </a:prstGeom>
        </p:spPr>
        <p:txBody>
          <a:bodyPr wrap="none">
            <a:spAutoFit/>
          </a:bodyPr>
          <a:lstStyle/>
          <a:p>
            <a:r>
              <a:rPr lang="en-US" dirty="0"/>
              <a:t>Dr. </a:t>
            </a:r>
            <a:r>
              <a:rPr lang="en-US" dirty="0" err="1"/>
              <a:t>Guenael</a:t>
            </a:r>
            <a:r>
              <a:rPr lang="en-US" dirty="0"/>
              <a:t> </a:t>
            </a:r>
            <a:r>
              <a:rPr lang="en-US" dirty="0" err="1"/>
              <a:t>Rodier</a:t>
            </a:r>
            <a:r>
              <a:rPr lang="en-US" dirty="0"/>
              <a:t>, OMS</a:t>
            </a:r>
          </a:p>
        </p:txBody>
      </p:sp>
      <p:sp>
        <p:nvSpPr>
          <p:cNvPr id="5" name="Title 4"/>
          <p:cNvSpPr>
            <a:spLocks noGrp="1"/>
          </p:cNvSpPr>
          <p:nvPr>
            <p:ph type="title"/>
          </p:nvPr>
        </p:nvSpPr>
        <p:spPr/>
        <p:txBody>
          <a:bodyPr>
            <a:normAutofit fontScale="90000"/>
          </a:bodyPr>
          <a:lstStyle/>
          <a:p>
            <a:r>
              <a:rPr lang="pt-PT" dirty="0"/>
              <a:t>5.	Resposta multissectorial e ERR</a:t>
            </a:r>
          </a:p>
        </p:txBody>
      </p:sp>
    </p:spTree>
    <p:extLst>
      <p:ext uri="{BB962C8B-B14F-4D97-AF65-F5344CB8AC3E}">
        <p14:creationId xmlns:p14="http://schemas.microsoft.com/office/powerpoint/2010/main" val="27994950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246888" y="142640"/>
            <a:ext cx="533400" cy="508000"/>
          </a:xfrm>
          <a:prstGeom prst="ellipse">
            <a:avLst/>
          </a:prstGeom>
          <a:solidFill>
            <a:schemeClr val="accent6">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a:xfrm>
            <a:off x="609600" y="762000"/>
            <a:ext cx="7620000" cy="609600"/>
          </a:xfrm>
        </p:spPr>
        <p:txBody>
          <a:bodyPr/>
          <a:lstStyle/>
          <a:p>
            <a:r>
              <a:rPr lang="pt-PT" dirty="0"/>
              <a:t>É necessária capacidade de resposta multissectorial durante: </a:t>
            </a:r>
          </a:p>
        </p:txBody>
      </p:sp>
      <p:sp>
        <p:nvSpPr>
          <p:cNvPr id="2" name="Title 1"/>
          <p:cNvSpPr>
            <a:spLocks noGrp="1"/>
          </p:cNvSpPr>
          <p:nvPr>
            <p:ph type="title"/>
          </p:nvPr>
        </p:nvSpPr>
        <p:spPr/>
        <p:txBody>
          <a:bodyPr>
            <a:noAutofit/>
          </a:bodyPr>
          <a:lstStyle/>
          <a:p>
            <a:r>
              <a:rPr lang="en-US" sz="2900" dirty="0"/>
              <a:t>5.	</a:t>
            </a:r>
            <a:r>
              <a:rPr lang="pt-PT" sz="2800" dirty="0"/>
              <a:t>Resposta multissectorial e ERR</a:t>
            </a:r>
            <a:endParaRPr lang="en-US" sz="2900" noProof="0" dirty="0"/>
          </a:p>
        </p:txBody>
      </p:sp>
      <p:pic>
        <p:nvPicPr>
          <p:cNvPr id="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359876"/>
            <a:ext cx="4933950" cy="45053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7" name="Text Box 1"/>
          <p:cNvSpPr txBox="1"/>
          <p:nvPr/>
        </p:nvSpPr>
        <p:spPr>
          <a:xfrm>
            <a:off x="6400800" y="1447800"/>
            <a:ext cx="2133600" cy="457200"/>
          </a:xfrm>
          <a:prstGeom prst="rect">
            <a:avLst/>
          </a:prstGeom>
          <a:solidFill>
            <a:schemeClr val="tx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1600" b="1" spc="-15" dirty="0">
                <a:solidFill>
                  <a:srgbClr val="FFFFFF"/>
                </a:solidFill>
                <a:effectLst/>
                <a:latin typeface="Calibri"/>
                <a:ea typeface="ＭＳ 明朝"/>
                <a:cs typeface="Calibri"/>
              </a:rPr>
              <a:t>Fase de resposta</a:t>
            </a:r>
            <a:endParaRPr lang="pt-PT" sz="1100" spc="-15" dirty="0">
              <a:effectLst/>
              <a:latin typeface="Gisha"/>
              <a:ea typeface="ＭＳ 明朝"/>
              <a:cs typeface="Calibri"/>
            </a:endParaRPr>
          </a:p>
        </p:txBody>
      </p:sp>
      <p:sp>
        <p:nvSpPr>
          <p:cNvPr id="8" name="Text Box 1"/>
          <p:cNvSpPr txBox="1"/>
          <p:nvPr/>
        </p:nvSpPr>
        <p:spPr>
          <a:xfrm>
            <a:off x="5105400" y="2057400"/>
            <a:ext cx="1371600" cy="3810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050" b="1" spc="-15" dirty="0">
                <a:solidFill>
                  <a:srgbClr val="4F81BD"/>
                </a:solidFill>
                <a:effectLst/>
                <a:latin typeface="Calibri"/>
                <a:ea typeface="ＭＳ 明朝"/>
                <a:cs typeface="Calibri"/>
              </a:rPr>
              <a:t>Verificação do alerta e </a:t>
            </a:r>
            <a:r>
              <a:rPr lang="pt-PT" sz="1050" b="1" spc="-15" dirty="0" err="1">
                <a:solidFill>
                  <a:srgbClr val="4F81BD"/>
                </a:solidFill>
                <a:effectLst/>
                <a:latin typeface="Calibri"/>
                <a:ea typeface="ＭＳ 明朝"/>
                <a:cs typeface="Calibri"/>
              </a:rPr>
              <a:t>activação</a:t>
            </a:r>
            <a:r>
              <a:rPr lang="pt-PT" sz="1050" b="1" spc="-15" dirty="0">
                <a:solidFill>
                  <a:srgbClr val="4F81BD"/>
                </a:solidFill>
                <a:effectLst/>
                <a:latin typeface="Calibri"/>
                <a:ea typeface="ＭＳ 明朝"/>
                <a:cs typeface="Calibri"/>
              </a:rPr>
              <a:t> da RR</a:t>
            </a:r>
            <a:endParaRPr lang="pt-PT" sz="1050" spc="-15" dirty="0">
              <a:effectLst/>
              <a:latin typeface="Gisha"/>
              <a:ea typeface="ＭＳ 明朝"/>
              <a:cs typeface="Calibri"/>
            </a:endParaRPr>
          </a:p>
        </p:txBody>
      </p:sp>
      <p:sp>
        <p:nvSpPr>
          <p:cNvPr id="9" name="Text Box 1"/>
          <p:cNvSpPr txBox="1"/>
          <p:nvPr/>
        </p:nvSpPr>
        <p:spPr>
          <a:xfrm>
            <a:off x="5715000" y="2667000"/>
            <a:ext cx="1295400" cy="3429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100" b="1" spc="-15" dirty="0">
                <a:solidFill>
                  <a:srgbClr val="4F81BD"/>
                </a:solidFill>
                <a:effectLst/>
                <a:latin typeface="Calibri"/>
                <a:ea typeface="ＭＳ 明朝"/>
                <a:cs typeface="Calibri"/>
              </a:rPr>
              <a:t>Pré-destacamento</a:t>
            </a:r>
            <a:endParaRPr lang="pt-PT" sz="1100" spc="-15" dirty="0">
              <a:effectLst/>
              <a:latin typeface="Gisha"/>
              <a:ea typeface="ＭＳ 明朝"/>
              <a:cs typeface="Calibri"/>
            </a:endParaRPr>
          </a:p>
        </p:txBody>
      </p:sp>
      <p:sp>
        <p:nvSpPr>
          <p:cNvPr id="10" name="Text Box 1"/>
          <p:cNvSpPr txBox="1"/>
          <p:nvPr/>
        </p:nvSpPr>
        <p:spPr>
          <a:xfrm>
            <a:off x="6400800" y="3200400"/>
            <a:ext cx="1143000" cy="3048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200" b="1" spc="-15" dirty="0">
                <a:solidFill>
                  <a:srgbClr val="4F81BD"/>
                </a:solidFill>
                <a:effectLst/>
                <a:latin typeface="Calibri"/>
                <a:ea typeface="ＭＳ 明朝"/>
                <a:cs typeface="Calibri"/>
              </a:rPr>
              <a:t>Destacamento</a:t>
            </a:r>
            <a:endParaRPr lang="pt-PT" sz="1200" spc="-15" dirty="0">
              <a:effectLst/>
              <a:latin typeface="Gisha"/>
              <a:ea typeface="ＭＳ 明朝"/>
              <a:cs typeface="Calibri"/>
            </a:endParaRPr>
          </a:p>
        </p:txBody>
      </p:sp>
      <p:sp>
        <p:nvSpPr>
          <p:cNvPr id="11" name="Text Box 1"/>
          <p:cNvSpPr txBox="1"/>
          <p:nvPr/>
        </p:nvSpPr>
        <p:spPr>
          <a:xfrm>
            <a:off x="6096000" y="3581400"/>
            <a:ext cx="990600" cy="228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100" b="1" spc="-15" dirty="0">
                <a:solidFill>
                  <a:srgbClr val="4F81BD"/>
                </a:solidFill>
                <a:effectLst/>
                <a:latin typeface="Calibri"/>
                <a:ea typeface="ＭＳ 明朝"/>
                <a:cs typeface="Calibri"/>
              </a:rPr>
              <a:t>Coordenação</a:t>
            </a:r>
            <a:endParaRPr lang="pt-PT" sz="1100" spc="-15" dirty="0">
              <a:effectLst/>
              <a:latin typeface="Gisha"/>
              <a:ea typeface="ＭＳ 明朝"/>
              <a:cs typeface="Calibri"/>
            </a:endParaRPr>
          </a:p>
        </p:txBody>
      </p:sp>
      <p:sp>
        <p:nvSpPr>
          <p:cNvPr id="12" name="Text Box 1"/>
          <p:cNvSpPr txBox="1"/>
          <p:nvPr/>
        </p:nvSpPr>
        <p:spPr>
          <a:xfrm>
            <a:off x="5791200" y="4038600"/>
            <a:ext cx="1295400" cy="3810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050" b="1" spc="-15" dirty="0">
                <a:solidFill>
                  <a:srgbClr val="4F81BD"/>
                </a:solidFill>
                <a:effectLst/>
                <a:latin typeface="Calibri"/>
                <a:ea typeface="ＭＳ 明朝"/>
                <a:cs typeface="Calibri"/>
              </a:rPr>
              <a:t>Evolução da equipa e desmobilização</a:t>
            </a:r>
            <a:endParaRPr lang="pt-PT" sz="1050" spc="-15" dirty="0">
              <a:effectLst/>
              <a:latin typeface="Gisha"/>
              <a:ea typeface="ＭＳ 明朝"/>
              <a:cs typeface="Calibri"/>
            </a:endParaRPr>
          </a:p>
        </p:txBody>
      </p:sp>
      <p:sp>
        <p:nvSpPr>
          <p:cNvPr id="15" name="Text Box 1"/>
          <p:cNvSpPr txBox="1"/>
          <p:nvPr/>
        </p:nvSpPr>
        <p:spPr>
          <a:xfrm>
            <a:off x="5638800" y="4572000"/>
            <a:ext cx="1066800" cy="3810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100" b="1" spc="-15" dirty="0">
                <a:solidFill>
                  <a:srgbClr val="4F81BD"/>
                </a:solidFill>
                <a:effectLst/>
                <a:latin typeface="Calibri"/>
                <a:ea typeface="ＭＳ 明朝"/>
                <a:cs typeface="Calibri"/>
              </a:rPr>
              <a:t>Monitorização e avaliação</a:t>
            </a:r>
            <a:endParaRPr lang="pt-PT" sz="1100" spc="-15" dirty="0">
              <a:effectLst/>
              <a:latin typeface="Gisha"/>
              <a:ea typeface="ＭＳ 明朝"/>
              <a:cs typeface="Calibri"/>
            </a:endParaRPr>
          </a:p>
        </p:txBody>
      </p:sp>
      <p:sp>
        <p:nvSpPr>
          <p:cNvPr id="16" name="Text Box 1"/>
          <p:cNvSpPr txBox="1"/>
          <p:nvPr/>
        </p:nvSpPr>
        <p:spPr>
          <a:xfrm>
            <a:off x="4419600" y="5410200"/>
            <a:ext cx="1295400" cy="3429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100" b="1" spc="-15" dirty="0">
                <a:solidFill>
                  <a:srgbClr val="4F81BD"/>
                </a:solidFill>
                <a:effectLst/>
                <a:latin typeface="Calibri"/>
                <a:ea typeface="ＭＳ 明朝"/>
                <a:cs typeface="Calibri"/>
              </a:rPr>
              <a:t>Pós-destacamento</a:t>
            </a:r>
            <a:endParaRPr lang="pt-PT" sz="1100" spc="-15" dirty="0">
              <a:effectLst/>
              <a:latin typeface="Gisha"/>
              <a:ea typeface="ＭＳ 明朝"/>
              <a:cs typeface="Calibri"/>
            </a:endParaRPr>
          </a:p>
        </p:txBody>
      </p:sp>
      <p:sp>
        <p:nvSpPr>
          <p:cNvPr id="14" name="Text Box 2"/>
          <p:cNvSpPr txBox="1"/>
          <p:nvPr/>
        </p:nvSpPr>
        <p:spPr>
          <a:xfrm>
            <a:off x="4114800" y="2133600"/>
            <a:ext cx="647700" cy="247650"/>
          </a:xfrm>
          <a:prstGeom prst="rect">
            <a:avLst/>
          </a:prstGeom>
          <a:solidFill>
            <a:srgbClr val="FFFF00"/>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200" spc="-15" dirty="0">
                <a:effectLst/>
                <a:latin typeface="Arial"/>
                <a:ea typeface="ＭＳ 明朝"/>
                <a:cs typeface="Calibri"/>
              </a:rPr>
              <a:t>Surto</a:t>
            </a:r>
            <a:endParaRPr lang="pt-PT" sz="1200" spc="-15" dirty="0">
              <a:effectLst/>
              <a:latin typeface="Gisha"/>
              <a:ea typeface="ＭＳ 明朝"/>
              <a:cs typeface="Calibri"/>
            </a:endParaRPr>
          </a:p>
        </p:txBody>
      </p:sp>
    </p:spTree>
    <p:extLst>
      <p:ext uri="{BB962C8B-B14F-4D97-AF65-F5344CB8AC3E}">
        <p14:creationId xmlns:p14="http://schemas.microsoft.com/office/powerpoint/2010/main" val="1181678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p:cNvSpPr/>
          <p:nvPr/>
        </p:nvSpPr>
        <p:spPr>
          <a:xfrm>
            <a:off x="246888" y="152400"/>
            <a:ext cx="533400" cy="508000"/>
          </a:xfrm>
          <a:prstGeom prst="ellipse">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a:xfrm>
            <a:off x="609600" y="838200"/>
            <a:ext cx="6400800" cy="457200"/>
          </a:xfrm>
        </p:spPr>
        <p:txBody>
          <a:bodyPr/>
          <a:lstStyle/>
          <a:p>
            <a:r>
              <a:rPr lang="en-US" noProof="0" dirty="0"/>
              <a:t>Como </a:t>
            </a:r>
            <a:r>
              <a:rPr lang="en-US" noProof="0" dirty="0" err="1"/>
              <a:t>definir</a:t>
            </a:r>
            <a:r>
              <a:rPr lang="en-US" noProof="0" dirty="0"/>
              <a:t> a </a:t>
            </a:r>
            <a:r>
              <a:rPr lang="en-US" noProof="0" dirty="0" err="1"/>
              <a:t>abordagem</a:t>
            </a:r>
            <a:r>
              <a:rPr lang="en-US" noProof="0" dirty="0"/>
              <a:t>  "Uma </a:t>
            </a:r>
            <a:r>
              <a:rPr lang="en-US" noProof="0" dirty="0" err="1"/>
              <a:t>Só</a:t>
            </a:r>
            <a:r>
              <a:rPr lang="en-US" noProof="0" dirty="0"/>
              <a:t> </a:t>
            </a:r>
            <a:r>
              <a:rPr lang="en-US" noProof="0" dirty="0" err="1"/>
              <a:t>Saúde</a:t>
            </a:r>
            <a:r>
              <a:rPr lang="en-US" noProof="0" dirty="0"/>
              <a:t>"? </a:t>
            </a:r>
          </a:p>
        </p:txBody>
      </p:sp>
      <p:sp>
        <p:nvSpPr>
          <p:cNvPr id="2" name="Title 1"/>
          <p:cNvSpPr>
            <a:spLocks noGrp="1"/>
          </p:cNvSpPr>
          <p:nvPr>
            <p:ph type="title"/>
          </p:nvPr>
        </p:nvSpPr>
        <p:spPr/>
        <p:txBody>
          <a:bodyPr>
            <a:normAutofit fontScale="90000"/>
          </a:bodyPr>
          <a:lstStyle/>
          <a:p>
            <a:r>
              <a:rPr lang="en-US" dirty="0"/>
              <a:t>1.	</a:t>
            </a:r>
            <a:r>
              <a:rPr lang="en-US" dirty="0" err="1"/>
              <a:t>Definições</a:t>
            </a:r>
            <a:r>
              <a:rPr lang="en-US" dirty="0"/>
              <a:t> e </a:t>
            </a:r>
            <a:r>
              <a:rPr lang="en-US" dirty="0" err="1"/>
              <a:t>história</a:t>
            </a:r>
            <a:endParaRPr lang="en-US" dirty="0"/>
          </a:p>
        </p:txBody>
      </p:sp>
      <p:sp>
        <p:nvSpPr>
          <p:cNvPr id="6" name="Rectangle 5"/>
          <p:cNvSpPr/>
          <p:nvPr/>
        </p:nvSpPr>
        <p:spPr>
          <a:xfrm>
            <a:off x="2286000" y="1676400"/>
            <a:ext cx="6172200" cy="3970318"/>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dk1"/>
          </a:lnRef>
          <a:fillRef idx="1">
            <a:schemeClr val="lt1"/>
          </a:fillRef>
          <a:effectRef idx="0">
            <a:schemeClr val="dk1"/>
          </a:effectRef>
          <a:fontRef idx="minor">
            <a:schemeClr val="dk1"/>
          </a:fontRef>
        </p:style>
        <p:txBody>
          <a:bodyPr wrap="square">
            <a:spAutoFit/>
          </a:bodyPr>
          <a:lstStyle/>
          <a:p>
            <a:pPr algn="just">
              <a:spcBef>
                <a:spcPct val="20000"/>
              </a:spcBef>
            </a:pPr>
            <a:r>
              <a:rPr lang="pt-PT" sz="2800" dirty="0">
                <a:solidFill>
                  <a:schemeClr val="tx1"/>
                </a:solidFill>
              </a:rPr>
              <a:t>No contexto das ERR, a abordagem "Uma Só Saúde" significa </a:t>
            </a:r>
            <a:r>
              <a:rPr lang="pt-PT" sz="2800" b="1" dirty="0">
                <a:solidFill>
                  <a:srgbClr val="0070C0"/>
                </a:solidFill>
              </a:rPr>
              <a:t>incluir todos os sectores da saúde humana, animal e ambiental, assim como todos os parceiros relevantes</a:t>
            </a:r>
            <a:r>
              <a:rPr lang="pt-PT" sz="2800" dirty="0">
                <a:solidFill>
                  <a:schemeClr val="tx1"/>
                </a:solidFill>
              </a:rPr>
              <a:t>, a sua informação, conhecimentos, perspectivas e experiência nacionais necessárias para </a:t>
            </a:r>
            <a:r>
              <a:rPr lang="pt-PT" sz="2800" b="1" dirty="0">
                <a:solidFill>
                  <a:srgbClr val="0070C0"/>
                </a:solidFill>
              </a:rPr>
              <a:t>responder </a:t>
            </a:r>
            <a:r>
              <a:rPr lang="pt-PT" sz="2800" dirty="0">
                <a:solidFill>
                  <a:schemeClr val="tx1"/>
                </a:solidFill>
              </a:rPr>
              <a:t>a uma ameaça comum à saúde pública.</a:t>
            </a:r>
          </a:p>
        </p:txBody>
      </p:sp>
      <p:pic>
        <p:nvPicPr>
          <p:cNvPr id="3074" name="Picture 2" descr="C:\Users\HEILMA~1\AppData\Local\Temp\exclamation-in-a-circle-sket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147" y="2514600"/>
            <a:ext cx="1540859" cy="154085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097375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246888" y="142640"/>
            <a:ext cx="533400" cy="508000"/>
          </a:xfrm>
          <a:prstGeom prst="ellipse">
            <a:avLst/>
          </a:prstGeom>
          <a:solidFill>
            <a:schemeClr val="accent6">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p:txBody>
          <a:bodyPr/>
          <a:lstStyle/>
          <a:p>
            <a:r>
              <a:rPr lang="pt-PT"/>
              <a:t>… assim como em tempo de paz:</a:t>
            </a:r>
          </a:p>
        </p:txBody>
      </p:sp>
      <p:sp>
        <p:nvSpPr>
          <p:cNvPr id="2" name="Title 1"/>
          <p:cNvSpPr>
            <a:spLocks noGrp="1"/>
          </p:cNvSpPr>
          <p:nvPr>
            <p:ph type="title"/>
          </p:nvPr>
        </p:nvSpPr>
        <p:spPr/>
        <p:txBody>
          <a:bodyPr>
            <a:noAutofit/>
          </a:bodyPr>
          <a:lstStyle/>
          <a:p>
            <a:r>
              <a:rPr lang="en-US" sz="2900" dirty="0"/>
              <a:t>5.	</a:t>
            </a:r>
            <a:r>
              <a:rPr lang="pt-PT" sz="2800" dirty="0"/>
              <a:t>Resposta multissectorial e ERR</a:t>
            </a:r>
            <a:endParaRPr lang="en-US" sz="2900" noProof="0"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295400"/>
            <a:ext cx="8048625" cy="441007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7" name="Text Box 1"/>
          <p:cNvSpPr txBox="1"/>
          <p:nvPr/>
        </p:nvSpPr>
        <p:spPr>
          <a:xfrm>
            <a:off x="6477000" y="1295400"/>
            <a:ext cx="2209800" cy="457200"/>
          </a:xfrm>
          <a:prstGeom prst="rect">
            <a:avLst/>
          </a:prstGeom>
          <a:solidFill>
            <a:schemeClr val="tx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1600" b="1" spc="-15" dirty="0">
                <a:solidFill>
                  <a:srgbClr val="FFFFFF"/>
                </a:solidFill>
                <a:effectLst/>
                <a:latin typeface="Calibri"/>
                <a:ea typeface="ＭＳ 明朝"/>
                <a:cs typeface="Calibri"/>
              </a:rPr>
              <a:t>Fase de resposta</a:t>
            </a:r>
            <a:endParaRPr lang="pt-PT" sz="1100" spc="-15" dirty="0">
              <a:effectLst/>
              <a:latin typeface="Gisha"/>
              <a:ea typeface="ＭＳ 明朝"/>
              <a:cs typeface="Calibri"/>
            </a:endParaRPr>
          </a:p>
        </p:txBody>
      </p:sp>
      <p:sp>
        <p:nvSpPr>
          <p:cNvPr id="8" name="Text Box 1"/>
          <p:cNvSpPr txBox="1"/>
          <p:nvPr/>
        </p:nvSpPr>
        <p:spPr>
          <a:xfrm>
            <a:off x="5257800" y="1905000"/>
            <a:ext cx="1295400" cy="3810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000" b="1" spc="-15" dirty="0">
                <a:solidFill>
                  <a:srgbClr val="4F81BD"/>
                </a:solidFill>
                <a:effectLst/>
                <a:latin typeface="Calibri"/>
                <a:ea typeface="ＭＳ 明朝"/>
                <a:cs typeface="Calibri"/>
              </a:rPr>
              <a:t>Verificação do alerta e </a:t>
            </a:r>
            <a:r>
              <a:rPr lang="pt-PT" sz="1000" b="1" spc="-15" dirty="0" err="1">
                <a:solidFill>
                  <a:srgbClr val="4F81BD"/>
                </a:solidFill>
                <a:effectLst/>
                <a:latin typeface="Calibri"/>
                <a:ea typeface="ＭＳ 明朝"/>
                <a:cs typeface="Calibri"/>
              </a:rPr>
              <a:t>activação</a:t>
            </a:r>
            <a:r>
              <a:rPr lang="pt-PT" sz="1000" b="1" spc="-15" dirty="0">
                <a:solidFill>
                  <a:srgbClr val="4F81BD"/>
                </a:solidFill>
                <a:effectLst/>
                <a:latin typeface="Calibri"/>
                <a:ea typeface="ＭＳ 明朝"/>
                <a:cs typeface="Calibri"/>
              </a:rPr>
              <a:t> </a:t>
            </a:r>
            <a:r>
              <a:rPr lang="pt-PT" sz="1050" b="1" spc="-15" dirty="0">
                <a:solidFill>
                  <a:srgbClr val="4F81BD"/>
                </a:solidFill>
                <a:effectLst/>
                <a:latin typeface="Calibri"/>
                <a:ea typeface="ＭＳ 明朝"/>
                <a:cs typeface="Calibri"/>
              </a:rPr>
              <a:t>da ERR</a:t>
            </a:r>
            <a:endParaRPr lang="pt-PT" sz="1050" spc="-15" dirty="0">
              <a:effectLst/>
              <a:latin typeface="Gisha"/>
              <a:ea typeface="ＭＳ 明朝"/>
              <a:cs typeface="Calibri"/>
            </a:endParaRPr>
          </a:p>
        </p:txBody>
      </p:sp>
      <p:sp>
        <p:nvSpPr>
          <p:cNvPr id="9" name="Text Box 1"/>
          <p:cNvSpPr txBox="1"/>
          <p:nvPr/>
        </p:nvSpPr>
        <p:spPr>
          <a:xfrm>
            <a:off x="5791200" y="2514600"/>
            <a:ext cx="1295400" cy="3429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100" b="1" spc="-15" dirty="0">
                <a:solidFill>
                  <a:srgbClr val="4F81BD"/>
                </a:solidFill>
                <a:effectLst/>
                <a:latin typeface="Calibri"/>
                <a:ea typeface="ＭＳ 明朝"/>
                <a:cs typeface="Calibri"/>
              </a:rPr>
              <a:t>Pré-destacamento</a:t>
            </a:r>
            <a:endParaRPr lang="pt-PT" sz="1100" spc="-15" dirty="0">
              <a:effectLst/>
              <a:latin typeface="Gisha"/>
              <a:ea typeface="ＭＳ 明朝"/>
              <a:cs typeface="Calibri"/>
            </a:endParaRPr>
          </a:p>
        </p:txBody>
      </p:sp>
      <p:sp>
        <p:nvSpPr>
          <p:cNvPr id="10" name="Text Box 1"/>
          <p:cNvSpPr txBox="1"/>
          <p:nvPr/>
        </p:nvSpPr>
        <p:spPr>
          <a:xfrm>
            <a:off x="6477000" y="3048000"/>
            <a:ext cx="1143000" cy="3048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200" b="1" spc="-15" dirty="0">
                <a:solidFill>
                  <a:srgbClr val="4F81BD"/>
                </a:solidFill>
                <a:effectLst/>
                <a:latin typeface="Calibri"/>
                <a:ea typeface="ＭＳ 明朝"/>
                <a:cs typeface="Calibri"/>
              </a:rPr>
              <a:t>Destacamento</a:t>
            </a:r>
            <a:endParaRPr lang="pt-PT" sz="1200" spc="-15" dirty="0">
              <a:effectLst/>
              <a:latin typeface="Gisha"/>
              <a:ea typeface="ＭＳ 明朝"/>
              <a:cs typeface="Calibri"/>
            </a:endParaRPr>
          </a:p>
        </p:txBody>
      </p:sp>
      <p:sp>
        <p:nvSpPr>
          <p:cNvPr id="11" name="Text Box 1"/>
          <p:cNvSpPr txBox="1"/>
          <p:nvPr/>
        </p:nvSpPr>
        <p:spPr>
          <a:xfrm>
            <a:off x="6172200" y="3429000"/>
            <a:ext cx="990600" cy="228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100" b="1" spc="-15" dirty="0">
                <a:solidFill>
                  <a:srgbClr val="4F81BD"/>
                </a:solidFill>
                <a:effectLst/>
                <a:latin typeface="Calibri"/>
                <a:ea typeface="ＭＳ 明朝"/>
                <a:cs typeface="Calibri"/>
              </a:rPr>
              <a:t>Coordenação</a:t>
            </a:r>
            <a:endParaRPr lang="pt-PT" sz="1100" spc="-15" dirty="0">
              <a:effectLst/>
              <a:latin typeface="Gisha"/>
              <a:ea typeface="ＭＳ 明朝"/>
              <a:cs typeface="Calibri"/>
            </a:endParaRPr>
          </a:p>
        </p:txBody>
      </p:sp>
      <p:sp>
        <p:nvSpPr>
          <p:cNvPr id="12" name="Text Box 1"/>
          <p:cNvSpPr txBox="1"/>
          <p:nvPr/>
        </p:nvSpPr>
        <p:spPr>
          <a:xfrm>
            <a:off x="5867400" y="3886200"/>
            <a:ext cx="1295400" cy="3810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050" b="1" spc="-15" dirty="0">
                <a:solidFill>
                  <a:srgbClr val="4F81BD"/>
                </a:solidFill>
                <a:effectLst/>
                <a:latin typeface="Calibri"/>
                <a:ea typeface="ＭＳ 明朝"/>
                <a:cs typeface="Calibri"/>
              </a:rPr>
              <a:t>Evolução da equipa e desmobilização</a:t>
            </a:r>
            <a:endParaRPr lang="pt-PT" sz="1050" spc="-15" dirty="0">
              <a:effectLst/>
              <a:latin typeface="Gisha"/>
              <a:ea typeface="ＭＳ 明朝"/>
              <a:cs typeface="Calibri"/>
            </a:endParaRPr>
          </a:p>
        </p:txBody>
      </p:sp>
      <p:sp>
        <p:nvSpPr>
          <p:cNvPr id="13" name="Text Box 1"/>
          <p:cNvSpPr txBox="1"/>
          <p:nvPr/>
        </p:nvSpPr>
        <p:spPr>
          <a:xfrm>
            <a:off x="5715000" y="4419600"/>
            <a:ext cx="1066800" cy="3810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100" b="1" spc="-15" dirty="0">
                <a:solidFill>
                  <a:srgbClr val="4F81BD"/>
                </a:solidFill>
                <a:effectLst/>
                <a:latin typeface="Calibri"/>
                <a:ea typeface="ＭＳ 明朝"/>
                <a:cs typeface="Calibri"/>
              </a:rPr>
              <a:t>Monitorização e avaliação</a:t>
            </a:r>
            <a:endParaRPr lang="pt-PT" sz="1100" spc="-15" dirty="0">
              <a:effectLst/>
              <a:latin typeface="Gisha"/>
              <a:ea typeface="ＭＳ 明朝"/>
              <a:cs typeface="Calibri"/>
            </a:endParaRPr>
          </a:p>
        </p:txBody>
      </p:sp>
      <p:sp>
        <p:nvSpPr>
          <p:cNvPr id="14" name="Text Box 1"/>
          <p:cNvSpPr txBox="1"/>
          <p:nvPr/>
        </p:nvSpPr>
        <p:spPr>
          <a:xfrm>
            <a:off x="685800" y="1295400"/>
            <a:ext cx="2209800" cy="457200"/>
          </a:xfrm>
          <a:prstGeom prst="rect">
            <a:avLst/>
          </a:prstGeom>
          <a:solidFill>
            <a:schemeClr val="tx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1600" b="1" spc="-15" dirty="0">
                <a:solidFill>
                  <a:srgbClr val="FFFFFF"/>
                </a:solidFill>
                <a:effectLst/>
                <a:latin typeface="Calibri"/>
                <a:ea typeface="ＭＳ 明朝"/>
                <a:cs typeface="Calibri"/>
              </a:rPr>
              <a:t>Fase de preparação</a:t>
            </a:r>
            <a:endParaRPr lang="pt-PT" sz="1100" spc="-15" dirty="0">
              <a:effectLst/>
              <a:latin typeface="Gisha"/>
              <a:ea typeface="ＭＳ 明朝"/>
              <a:cs typeface="Calibri"/>
            </a:endParaRPr>
          </a:p>
        </p:txBody>
      </p:sp>
      <p:sp>
        <p:nvSpPr>
          <p:cNvPr id="15" name="Text Box 4"/>
          <p:cNvSpPr txBox="1"/>
          <p:nvPr/>
        </p:nvSpPr>
        <p:spPr>
          <a:xfrm>
            <a:off x="2362200" y="2667000"/>
            <a:ext cx="1066800" cy="3810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150" b="1" spc="-15">
                <a:solidFill>
                  <a:srgbClr val="4F81BD"/>
                </a:solidFill>
                <a:effectLst/>
                <a:latin typeface="Calibri"/>
                <a:ea typeface="ＭＳ 明朝"/>
                <a:cs typeface="Calibri"/>
              </a:rPr>
              <a:t>Formação e prontidão</a:t>
            </a:r>
            <a:endParaRPr lang="pt-PT" sz="1100" spc="-15">
              <a:effectLst/>
              <a:latin typeface="Gisha"/>
              <a:ea typeface="ＭＳ 明朝"/>
              <a:cs typeface="Calibri"/>
            </a:endParaRPr>
          </a:p>
        </p:txBody>
      </p:sp>
      <p:sp>
        <p:nvSpPr>
          <p:cNvPr id="16" name="Text Box 4"/>
          <p:cNvSpPr txBox="1"/>
          <p:nvPr/>
        </p:nvSpPr>
        <p:spPr>
          <a:xfrm>
            <a:off x="2057400" y="3352800"/>
            <a:ext cx="990600" cy="3810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150" b="1" spc="-15" dirty="0">
                <a:solidFill>
                  <a:srgbClr val="4F81BD"/>
                </a:solidFill>
                <a:effectLst/>
                <a:latin typeface="Calibri"/>
                <a:ea typeface="ＭＳ 明朝"/>
                <a:cs typeface="Calibri"/>
              </a:rPr>
              <a:t>Lista de pessoal</a:t>
            </a:r>
            <a:endParaRPr lang="pt-PT" sz="1100" spc="-15" dirty="0">
              <a:effectLst/>
              <a:latin typeface="Gisha"/>
              <a:ea typeface="ＭＳ 明朝"/>
              <a:cs typeface="Calibri"/>
            </a:endParaRPr>
          </a:p>
        </p:txBody>
      </p:sp>
      <p:sp>
        <p:nvSpPr>
          <p:cNvPr id="17" name="Text Box 4"/>
          <p:cNvSpPr txBox="1"/>
          <p:nvPr/>
        </p:nvSpPr>
        <p:spPr>
          <a:xfrm>
            <a:off x="2133600" y="4114800"/>
            <a:ext cx="990600" cy="3048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150" b="1" spc="-15" dirty="0">
                <a:solidFill>
                  <a:srgbClr val="4F81BD"/>
                </a:solidFill>
                <a:effectLst/>
                <a:latin typeface="Calibri"/>
                <a:ea typeface="ＭＳ 明朝"/>
                <a:cs typeface="Calibri"/>
              </a:rPr>
              <a:t>Planeamento</a:t>
            </a:r>
            <a:endParaRPr lang="pt-PT" sz="1100" spc="-15" dirty="0">
              <a:effectLst/>
              <a:latin typeface="Gisha"/>
              <a:ea typeface="ＭＳ 明朝"/>
              <a:cs typeface="Calibri"/>
            </a:endParaRPr>
          </a:p>
        </p:txBody>
      </p:sp>
      <p:sp>
        <p:nvSpPr>
          <p:cNvPr id="18" name="Text Box 4"/>
          <p:cNvSpPr txBox="1"/>
          <p:nvPr/>
        </p:nvSpPr>
        <p:spPr>
          <a:xfrm>
            <a:off x="3962400" y="3505200"/>
            <a:ext cx="914400" cy="3048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150" b="1" spc="-15" dirty="0">
                <a:solidFill>
                  <a:srgbClr val="4F81BD"/>
                </a:solidFill>
                <a:effectLst/>
                <a:latin typeface="Calibri"/>
                <a:ea typeface="ＭＳ 明朝"/>
                <a:cs typeface="Calibri"/>
              </a:rPr>
              <a:t>Exercícios</a:t>
            </a:r>
            <a:endParaRPr lang="pt-PT" sz="1100" spc="-15" dirty="0">
              <a:effectLst/>
              <a:latin typeface="Gisha"/>
              <a:ea typeface="ＭＳ 明朝"/>
              <a:cs typeface="Calibri"/>
            </a:endParaRPr>
          </a:p>
        </p:txBody>
      </p:sp>
      <p:sp>
        <p:nvSpPr>
          <p:cNvPr id="19" name="Text Box 1"/>
          <p:cNvSpPr txBox="1"/>
          <p:nvPr/>
        </p:nvSpPr>
        <p:spPr>
          <a:xfrm>
            <a:off x="4495800" y="5257800"/>
            <a:ext cx="1371600" cy="3429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100" b="1" spc="-15" dirty="0">
                <a:solidFill>
                  <a:srgbClr val="4F81BD"/>
                </a:solidFill>
                <a:effectLst/>
                <a:latin typeface="Calibri"/>
                <a:ea typeface="ＭＳ 明朝"/>
                <a:cs typeface="Calibri"/>
              </a:rPr>
              <a:t>Pós-destacamento</a:t>
            </a:r>
            <a:endParaRPr lang="pt-PT" sz="1100" spc="-15" dirty="0">
              <a:effectLst/>
              <a:latin typeface="Gisha"/>
              <a:ea typeface="ＭＳ 明朝"/>
              <a:cs typeface="Calibri"/>
            </a:endParaRPr>
          </a:p>
        </p:txBody>
      </p:sp>
      <p:sp>
        <p:nvSpPr>
          <p:cNvPr id="20" name="Text Box 4"/>
          <p:cNvSpPr txBox="1"/>
          <p:nvPr/>
        </p:nvSpPr>
        <p:spPr>
          <a:xfrm>
            <a:off x="2514600" y="4953000"/>
            <a:ext cx="1371600" cy="5715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100" b="1" spc="-15">
                <a:solidFill>
                  <a:srgbClr val="4F81BD"/>
                </a:solidFill>
                <a:effectLst/>
                <a:latin typeface="Calibri"/>
                <a:ea typeface="ＭＳ 明朝"/>
                <a:cs typeface="Calibri"/>
              </a:rPr>
              <a:t>Plano de aperfeiçoamento e acção</a:t>
            </a:r>
            <a:endParaRPr lang="pt-PT" sz="1100" spc="-15">
              <a:effectLst/>
              <a:latin typeface="Gisha"/>
              <a:ea typeface="ＭＳ 明朝"/>
              <a:cs typeface="Calibri"/>
            </a:endParaRPr>
          </a:p>
        </p:txBody>
      </p:sp>
      <p:sp>
        <p:nvSpPr>
          <p:cNvPr id="21" name="Text Box 2"/>
          <p:cNvSpPr txBox="1"/>
          <p:nvPr/>
        </p:nvSpPr>
        <p:spPr>
          <a:xfrm>
            <a:off x="4191000" y="1981200"/>
            <a:ext cx="647700" cy="247650"/>
          </a:xfrm>
          <a:prstGeom prst="rect">
            <a:avLst/>
          </a:prstGeom>
          <a:solidFill>
            <a:srgbClr val="FFFF00"/>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200" spc="-15" dirty="0">
                <a:effectLst/>
                <a:latin typeface="Arial"/>
                <a:ea typeface="ＭＳ 明朝"/>
                <a:cs typeface="Calibri"/>
              </a:rPr>
              <a:t>Surto</a:t>
            </a:r>
            <a:endParaRPr lang="pt-PT" sz="1200" spc="-15" dirty="0">
              <a:effectLst/>
              <a:latin typeface="Gisha"/>
              <a:ea typeface="ＭＳ 明朝"/>
              <a:cs typeface="Calibri"/>
            </a:endParaRPr>
          </a:p>
        </p:txBody>
      </p:sp>
    </p:spTree>
    <p:extLst>
      <p:ext uri="{BB962C8B-B14F-4D97-AF65-F5344CB8AC3E}">
        <p14:creationId xmlns:p14="http://schemas.microsoft.com/office/powerpoint/2010/main" val="25593988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Oval 7"/>
          <p:cNvSpPr/>
          <p:nvPr/>
        </p:nvSpPr>
        <p:spPr>
          <a:xfrm>
            <a:off x="246888" y="142640"/>
            <a:ext cx="533400" cy="508000"/>
          </a:xfrm>
          <a:prstGeom prst="ellipse">
            <a:avLst/>
          </a:prstGeom>
          <a:solidFill>
            <a:schemeClr val="accent6">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Autofit/>
          </a:bodyPr>
          <a:lstStyle/>
          <a:p>
            <a:r>
              <a:rPr lang="pt-PT" sz="2900" dirty="0"/>
              <a:t>5.	</a:t>
            </a:r>
            <a:r>
              <a:rPr lang="pt-PT" sz="2800" dirty="0"/>
              <a:t>Resposta multissectorial e ERR</a:t>
            </a:r>
            <a:endParaRPr lang="pt-PT" sz="2900" dirty="0"/>
          </a:p>
        </p:txBody>
      </p:sp>
      <p:sp>
        <p:nvSpPr>
          <p:cNvPr id="5" name="Rectangle 4"/>
          <p:cNvSpPr/>
          <p:nvPr/>
        </p:nvSpPr>
        <p:spPr>
          <a:xfrm>
            <a:off x="483108" y="3200400"/>
            <a:ext cx="5993892" cy="3816429"/>
          </a:xfrm>
          <a:prstGeom prst="rect">
            <a:avLst/>
          </a:prstGeom>
        </p:spPr>
        <p:txBody>
          <a:bodyPr wrap="square">
            <a:spAutoFit/>
          </a:bodyPr>
          <a:lstStyle/>
          <a:p>
            <a:pPr marL="285750" indent="-285750" algn="just">
              <a:buFont typeface="Arial" panose="020B0604020202020204" pitchFamily="34" charset="0"/>
              <a:buChar char="•"/>
            </a:pPr>
            <a:endParaRPr lang="pt-PT" sz="2200" dirty="0"/>
          </a:p>
          <a:p>
            <a:pPr marL="285750" indent="-285750" algn="just">
              <a:buFont typeface="Arial" panose="020B0604020202020204" pitchFamily="34" charset="0"/>
              <a:buChar char="•"/>
            </a:pPr>
            <a:r>
              <a:rPr lang="pt-PT" sz="2200" dirty="0"/>
              <a:t>Mesmo ter uma lista </a:t>
            </a:r>
            <a:r>
              <a:rPr lang="pt-PT" sz="2200" dirty="0" err="1"/>
              <a:t>seleccionada</a:t>
            </a:r>
            <a:r>
              <a:rPr lang="pt-PT" sz="2200" dirty="0"/>
              <a:t> ou plataforma (e.g., bolsa) de potenciais membros de uma ERR </a:t>
            </a:r>
            <a:r>
              <a:rPr lang="pt-PT" sz="2200" b="1" dirty="0"/>
              <a:t>antes de um surto </a:t>
            </a:r>
            <a:r>
              <a:rPr lang="pt-PT" sz="2200" dirty="0"/>
              <a:t>é essencial para um destacamento e resposta em devido tempo</a:t>
            </a:r>
          </a:p>
          <a:p>
            <a:pPr marL="285750" indent="-285750" algn="just">
              <a:buFont typeface="Arial" panose="020B0604020202020204" pitchFamily="34" charset="0"/>
              <a:buChar char="•"/>
            </a:pPr>
            <a:endParaRPr lang="pt-PT" sz="2200" dirty="0"/>
          </a:p>
          <a:p>
            <a:pPr marL="285750" indent="-285750" algn="just">
              <a:buFont typeface="Arial" panose="020B0604020202020204" pitchFamily="34" charset="0"/>
              <a:buChar char="•"/>
            </a:pPr>
            <a:endParaRPr lang="pt-PT" sz="2200" dirty="0"/>
          </a:p>
          <a:p>
            <a:pPr marL="285750" indent="-285750" algn="just">
              <a:buFont typeface="Arial" panose="020B0604020202020204" pitchFamily="34" charset="0"/>
              <a:buChar char="•"/>
            </a:pPr>
            <a:endParaRPr lang="pt-PT" sz="2200" dirty="0"/>
          </a:p>
          <a:p>
            <a:pPr algn="just"/>
            <a:endParaRPr lang="pt-PT" sz="2200" dirty="0"/>
          </a:p>
          <a:p>
            <a:pPr marL="285750" indent="-285750" algn="just">
              <a:buFont typeface="Arial" panose="020B0604020202020204" pitchFamily="34" charset="0"/>
              <a:buChar char="•"/>
            </a:pPr>
            <a:endParaRPr lang="pt-PT" sz="2200" dirty="0"/>
          </a:p>
          <a:p>
            <a:pPr marL="285750" indent="-285750" algn="just">
              <a:buFont typeface="Arial" panose="020B0604020202020204" pitchFamily="34" charset="0"/>
              <a:buChar char="•"/>
            </a:pPr>
            <a:endParaRPr lang="pt-PT" sz="2200"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3467539"/>
            <a:ext cx="1402080" cy="16034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83108" y="1676400"/>
            <a:ext cx="8005572" cy="1446550"/>
          </a:xfrm>
          <a:prstGeom prst="rect">
            <a:avLst/>
          </a:prstGeom>
        </p:spPr>
        <p:txBody>
          <a:bodyPr wrap="square">
            <a:spAutoFit/>
          </a:bodyPr>
          <a:lstStyle/>
          <a:p>
            <a:pPr marL="285750" indent="-285750" algn="just">
              <a:buFont typeface="Arial" panose="020B0604020202020204" pitchFamily="34" charset="0"/>
              <a:buChar char="•"/>
            </a:pPr>
            <a:r>
              <a:rPr lang="pt-PT" sz="2200" dirty="0"/>
              <a:t>Embora, por vezes, exista colaboração </a:t>
            </a:r>
            <a:r>
              <a:rPr lang="pt-PT" sz="2200" b="1" dirty="0"/>
              <a:t>ad hoc </a:t>
            </a:r>
            <a:r>
              <a:rPr lang="pt-PT" sz="2200" dirty="0"/>
              <a:t>entre os sectores durante os surtos, é fundamental criar um mecanismo funcional (e.g., comissão multissectorial ou grupo de acção), antes de uma emergência, para uma resposta atempada e eficaz</a:t>
            </a:r>
          </a:p>
        </p:txBody>
      </p:sp>
      <p:sp>
        <p:nvSpPr>
          <p:cNvPr id="9" name="Subtitle 3"/>
          <p:cNvSpPr>
            <a:spLocks noGrp="1"/>
          </p:cNvSpPr>
          <p:nvPr>
            <p:ph type="subTitle" idx="13"/>
          </p:nvPr>
        </p:nvSpPr>
        <p:spPr>
          <a:xfrm>
            <a:off x="609600" y="762000"/>
            <a:ext cx="8153400" cy="457200"/>
          </a:xfrm>
        </p:spPr>
        <p:txBody>
          <a:bodyPr/>
          <a:lstStyle/>
          <a:p>
            <a:pPr algn="just"/>
            <a:r>
              <a:rPr lang="pt-PT" sz="2400"/>
              <a:t>É difícil estabelecer colaboração durante a urgência de uma crise</a:t>
            </a:r>
          </a:p>
        </p:txBody>
      </p:sp>
    </p:spTree>
    <p:extLst>
      <p:ext uri="{BB962C8B-B14F-4D97-AF65-F5344CB8AC3E}">
        <p14:creationId xmlns:p14="http://schemas.microsoft.com/office/powerpoint/2010/main" val="7210533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782299813"/>
              </p:ext>
            </p:extLst>
          </p:nvPr>
        </p:nvGraphicFramePr>
        <p:xfrm>
          <a:off x="-457199" y="4038600"/>
          <a:ext cx="9601199" cy="2529840"/>
        </p:xfrm>
        <a:graphic>
          <a:graphicData uri="http://schemas.openxmlformats.org/drawingml/2006/table">
            <a:tbl>
              <a:tblPr firstRow="1" bandRow="1">
                <a:tableStyleId>{2D5ABB26-0587-4C30-8999-92F81FD0307C}</a:tableStyleId>
              </a:tblPr>
              <a:tblGrid>
                <a:gridCol w="4635062">
                  <a:extLst>
                    <a:ext uri="{9D8B030D-6E8A-4147-A177-3AD203B41FA5}">
                      <a16:colId xmlns:a16="http://schemas.microsoft.com/office/drawing/2014/main" val="20000"/>
                    </a:ext>
                  </a:extLst>
                </a:gridCol>
                <a:gridCol w="394138">
                  <a:extLst>
                    <a:ext uri="{9D8B030D-6E8A-4147-A177-3AD203B41FA5}">
                      <a16:colId xmlns:a16="http://schemas.microsoft.com/office/drawing/2014/main" val="20001"/>
                    </a:ext>
                  </a:extLst>
                </a:gridCol>
                <a:gridCol w="4571999">
                  <a:extLst>
                    <a:ext uri="{9D8B030D-6E8A-4147-A177-3AD203B41FA5}">
                      <a16:colId xmlns:a16="http://schemas.microsoft.com/office/drawing/2014/main" val="20002"/>
                    </a:ext>
                  </a:extLst>
                </a:gridCol>
              </a:tblGrid>
              <a:tr h="2066318">
                <a:tc>
                  <a:txBody>
                    <a:bodyPr/>
                    <a:lstStyle/>
                    <a:p>
                      <a:pPr lvl="1" algn="ctr"/>
                      <a:r>
                        <a:rPr lang="pt-PT" sz="1600" noProof="0" dirty="0"/>
                        <a:t>Clínicos</a:t>
                      </a:r>
                    </a:p>
                    <a:p>
                      <a:pPr lvl="1" algn="ctr"/>
                      <a:r>
                        <a:rPr lang="pt-PT" sz="1600" noProof="0" dirty="0"/>
                        <a:t>Veterinários</a:t>
                      </a:r>
                    </a:p>
                    <a:p>
                      <a:pPr lvl="1" algn="ctr"/>
                      <a:r>
                        <a:rPr lang="pt-PT" sz="1600" noProof="0" dirty="0"/>
                        <a:t>Especialistas em desinfecção</a:t>
                      </a:r>
                    </a:p>
                    <a:p>
                      <a:pPr lvl="1" algn="ctr"/>
                      <a:r>
                        <a:rPr lang="pt-PT" sz="1600" noProof="0" dirty="0"/>
                        <a:t>Especialistas em saúde ambiental</a:t>
                      </a:r>
                    </a:p>
                    <a:p>
                      <a:pPr lvl="1" algn="ctr"/>
                      <a:r>
                        <a:rPr lang="pt-PT" sz="1600" noProof="0" dirty="0"/>
                        <a:t>Peritos em prevenção e controlo</a:t>
                      </a:r>
                      <a:r>
                        <a:rPr lang="pt-PT" sz="1600" baseline="0" noProof="0" dirty="0"/>
                        <a:t> das doenças</a:t>
                      </a:r>
                      <a:endParaRPr lang="pt-PT" sz="1600" noProof="0" dirty="0"/>
                    </a:p>
                    <a:p>
                      <a:pPr lvl="1" algn="ctr"/>
                      <a:r>
                        <a:rPr lang="pt-PT" sz="1600" noProof="0" dirty="0"/>
                        <a:t>Técnicos de logística (da Sede ou baseados no terreno)</a:t>
                      </a:r>
                    </a:p>
                    <a:p>
                      <a:pPr marL="457200" marR="0" lvl="1" indent="0" algn="ctr" defTabSz="914400" rtl="0" eaLnBrk="1" fontAlgn="auto" latinLnBrk="0" hangingPunct="1">
                        <a:lnSpc>
                          <a:spcPct val="100000"/>
                        </a:lnSpc>
                        <a:spcBef>
                          <a:spcPts val="0"/>
                        </a:spcBef>
                        <a:spcAft>
                          <a:spcPts val="0"/>
                        </a:spcAft>
                        <a:buClrTx/>
                        <a:buSzTx/>
                        <a:buFontTx/>
                        <a:buNone/>
                        <a:tabLst/>
                        <a:defRPr/>
                      </a:pPr>
                      <a:r>
                        <a:rPr lang="pt-PT" sz="1600" noProof="0" dirty="0"/>
                        <a:t>E muitos mais…</a:t>
                      </a:r>
                    </a:p>
                    <a:p>
                      <a:pPr lvl="1" algn="ctr"/>
                      <a:endParaRPr lang="en-US" sz="1400" dirty="0"/>
                    </a:p>
                    <a:p>
                      <a:pPr algn="ctr"/>
                      <a:endParaRPr lang="en-US" dirty="0"/>
                    </a:p>
                  </a:txBody>
                  <a:tcPr/>
                </a:tc>
                <a:tc>
                  <a:txBody>
                    <a:bodyPr/>
                    <a:lstStyle/>
                    <a:p>
                      <a:pPr algn="ctr"/>
                      <a:endParaRPr lang="en-US" dirty="0"/>
                    </a:p>
                  </a:txBody>
                  <a:tcPr/>
                </a:tc>
                <a:tc>
                  <a:txBody>
                    <a:bodyPr/>
                    <a:lstStyle/>
                    <a:p>
                      <a:pPr lvl="1" algn="ctr"/>
                      <a:r>
                        <a:rPr lang="pt-PT" sz="1600" noProof="0" dirty="0"/>
                        <a:t>Epidemiologistas</a:t>
                      </a:r>
                    </a:p>
                    <a:p>
                      <a:pPr lvl="1" algn="ctr"/>
                      <a:r>
                        <a:rPr lang="pt-PT" sz="1600" noProof="0" dirty="0"/>
                        <a:t>Especialistas em nutrição</a:t>
                      </a:r>
                    </a:p>
                    <a:p>
                      <a:pPr marL="457200" marR="0" lvl="1" indent="0" algn="ctr" defTabSz="914400" rtl="0" eaLnBrk="1" fontAlgn="auto" latinLnBrk="0" hangingPunct="1">
                        <a:lnSpc>
                          <a:spcPct val="100000"/>
                        </a:lnSpc>
                        <a:spcBef>
                          <a:spcPts val="0"/>
                        </a:spcBef>
                        <a:spcAft>
                          <a:spcPts val="0"/>
                        </a:spcAft>
                        <a:buClrTx/>
                        <a:buSzTx/>
                        <a:buFontTx/>
                        <a:buNone/>
                        <a:tabLst/>
                        <a:defRPr/>
                      </a:pPr>
                      <a:r>
                        <a:rPr lang="pt-PT" sz="1600" noProof="0" dirty="0"/>
                        <a:t>Peritos em controlo dos vectores</a:t>
                      </a:r>
                    </a:p>
                    <a:p>
                      <a:pPr lvl="1" algn="ctr"/>
                      <a:r>
                        <a:rPr lang="pt-PT" sz="1600" kern="1200" noProof="0" dirty="0">
                          <a:solidFill>
                            <a:schemeClr val="tx1"/>
                          </a:solidFill>
                          <a:latin typeface="+mn-lt"/>
                          <a:ea typeface="+mn-ea"/>
                          <a:cs typeface="+mn-cs"/>
                        </a:rPr>
                        <a:t>Peritos em apoio psicológico</a:t>
                      </a:r>
                    </a:p>
                    <a:p>
                      <a:pPr lvl="1" algn="ctr"/>
                      <a:r>
                        <a:rPr lang="pt-PT" sz="1600" kern="1200" noProof="0" dirty="0">
                          <a:solidFill>
                            <a:schemeClr val="tx1"/>
                          </a:solidFill>
                          <a:latin typeface="+mn-lt"/>
                          <a:ea typeface="+mn-ea"/>
                          <a:cs typeface="+mn-cs"/>
                        </a:rPr>
                        <a:t>Peritos em água, saneamento e higiene (WASH)  </a:t>
                      </a:r>
                    </a:p>
                    <a:p>
                      <a:pPr lvl="1" algn="ctr"/>
                      <a:r>
                        <a:rPr lang="pt-PT" sz="1600" kern="1200" noProof="0" dirty="0">
                          <a:solidFill>
                            <a:schemeClr val="tx1"/>
                          </a:solidFill>
                          <a:latin typeface="+mn-lt"/>
                          <a:ea typeface="+mn-ea"/>
                          <a:cs typeface="+mn-cs"/>
                        </a:rPr>
                        <a:t>Especialistas em comunicação</a:t>
                      </a:r>
                    </a:p>
                    <a:p>
                      <a:pPr lvl="1" algn="ctr"/>
                      <a:r>
                        <a:rPr lang="pt-PT" sz="1600" kern="1200" noProof="0" dirty="0">
                          <a:solidFill>
                            <a:schemeClr val="tx1"/>
                          </a:solidFill>
                          <a:latin typeface="+mn-lt"/>
                          <a:ea typeface="+mn-ea"/>
                          <a:cs typeface="+mn-cs"/>
                        </a:rPr>
                        <a:t>E muitos mais…</a:t>
                      </a:r>
                    </a:p>
                    <a:p>
                      <a:pPr algn="ctr"/>
                      <a:endParaRPr lang="en-US" dirty="0"/>
                    </a:p>
                  </a:txBody>
                  <a:tcPr/>
                </a:tc>
                <a:extLst>
                  <a:ext uri="{0D108BD9-81ED-4DB2-BD59-A6C34878D82A}">
                    <a16:rowId xmlns:a16="http://schemas.microsoft.com/office/drawing/2014/main" val="10000"/>
                  </a:ext>
                </a:extLst>
              </a:tr>
            </a:tbl>
          </a:graphicData>
        </a:graphic>
      </p:graphicFrame>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3516" y="4591665"/>
            <a:ext cx="989360" cy="113145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 name="Picture 2" descr="C:\Users\HEILMA~1\AppData\Local\Temp\exclamation-in-a-circle-sket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0894" y="1721578"/>
            <a:ext cx="1083659" cy="1083659"/>
          </a:xfrm>
          <a:prstGeom prst="rect">
            <a:avLst/>
          </a:prstGeom>
          <a:noFill/>
          <a:extLst>
            <a:ext uri="{909E8E84-426E-40dd-AFC4-6F175D3DCCD1}">
              <a14:hiddenFill xmlns="" xmlns:a14="http://schemas.microsoft.com/office/drawing/2010/main">
                <a:solidFill>
                  <a:srgbClr val="FFFFFF"/>
                </a:solidFill>
              </a14:hiddenFill>
            </a:ext>
          </a:extLst>
        </p:spPr>
      </p:pic>
      <p:sp>
        <p:nvSpPr>
          <p:cNvPr id="8" name="Oval 7"/>
          <p:cNvSpPr/>
          <p:nvPr/>
        </p:nvSpPr>
        <p:spPr>
          <a:xfrm>
            <a:off x="246888" y="142640"/>
            <a:ext cx="533400" cy="508000"/>
          </a:xfrm>
          <a:prstGeom prst="ellipse">
            <a:avLst/>
          </a:prstGeom>
          <a:solidFill>
            <a:schemeClr val="accent6">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p:cNvSpPr>
            <a:spLocks noGrp="1"/>
          </p:cNvSpPr>
          <p:nvPr>
            <p:ph type="title"/>
          </p:nvPr>
        </p:nvSpPr>
        <p:spPr>
          <a:xfrm>
            <a:off x="322385" y="119284"/>
            <a:ext cx="8229600" cy="471528"/>
          </a:xfrm>
        </p:spPr>
        <p:txBody>
          <a:bodyPr>
            <a:noAutofit/>
          </a:bodyPr>
          <a:lstStyle/>
          <a:p>
            <a:r>
              <a:rPr lang="en-US" sz="2900" dirty="0"/>
              <a:t>5.	</a:t>
            </a:r>
            <a:r>
              <a:rPr lang="pt-PT" sz="2800" dirty="0"/>
              <a:t>Resposta multissectorial e ERR</a:t>
            </a:r>
            <a:endParaRPr lang="en-US" sz="2900" noProof="0" dirty="0"/>
          </a:p>
        </p:txBody>
      </p:sp>
      <p:sp>
        <p:nvSpPr>
          <p:cNvPr id="2" name="Rectangle 1"/>
          <p:cNvSpPr/>
          <p:nvPr/>
        </p:nvSpPr>
        <p:spPr>
          <a:xfrm>
            <a:off x="409382" y="3352800"/>
            <a:ext cx="8458200" cy="707886"/>
          </a:xfrm>
          <a:prstGeom prst="rect">
            <a:avLst/>
          </a:prstGeom>
        </p:spPr>
        <p:txBody>
          <a:bodyPr wrap="square">
            <a:spAutoFit/>
          </a:bodyPr>
          <a:lstStyle/>
          <a:p>
            <a:r>
              <a:rPr lang="pt-PT" sz="2200" b="1" dirty="0"/>
              <a:t>Para uma ERR, as profissões mais relevantes são, entre outras:</a:t>
            </a:r>
          </a:p>
          <a:p>
            <a:endParaRPr lang="pt-PT" b="1" dirty="0"/>
          </a:p>
        </p:txBody>
      </p:sp>
      <p:sp>
        <p:nvSpPr>
          <p:cNvPr id="11" name="Rectangle 10"/>
          <p:cNvSpPr/>
          <p:nvPr/>
        </p:nvSpPr>
        <p:spPr>
          <a:xfrm>
            <a:off x="381000" y="1447799"/>
            <a:ext cx="6477000" cy="1938992"/>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dk1"/>
          </a:lnRef>
          <a:fillRef idx="1">
            <a:schemeClr val="lt1"/>
          </a:fillRef>
          <a:effectRef idx="0">
            <a:schemeClr val="dk1"/>
          </a:effectRef>
          <a:fontRef idx="minor">
            <a:schemeClr val="dk1"/>
          </a:fontRef>
        </p:style>
        <p:txBody>
          <a:bodyPr wrap="square">
            <a:spAutoFit/>
          </a:bodyPr>
          <a:lstStyle/>
          <a:p>
            <a:pPr algn="just"/>
            <a:r>
              <a:rPr lang="pt-PT" sz="2000" dirty="0"/>
              <a:t>Adoptar a abordagem "Uma Só Saúde” </a:t>
            </a:r>
            <a:r>
              <a:rPr lang="pt-PT" sz="2000" b="1" dirty="0"/>
              <a:t>não significa </a:t>
            </a:r>
            <a:r>
              <a:rPr lang="pt-PT" sz="2000" dirty="0"/>
              <a:t>ter sempre membros de todos os sectores destacados para uma ERR. Isso seria, muitas vezes, desnecessário e dispendioso. Em vez disso, o contexto do surto e as necessidades da resposta devem ser cuidadosamente consideradas ao identificar os membros apropriados para a equipa.</a:t>
            </a:r>
          </a:p>
        </p:txBody>
      </p:sp>
      <p:sp>
        <p:nvSpPr>
          <p:cNvPr id="12" name="Subtitle 3"/>
          <p:cNvSpPr>
            <a:spLocks noGrp="1"/>
          </p:cNvSpPr>
          <p:nvPr>
            <p:ph type="subTitle" idx="13"/>
          </p:nvPr>
        </p:nvSpPr>
        <p:spPr>
          <a:xfrm>
            <a:off x="609600" y="762000"/>
            <a:ext cx="8153400" cy="457200"/>
          </a:xfrm>
        </p:spPr>
        <p:txBody>
          <a:bodyPr/>
          <a:lstStyle/>
          <a:p>
            <a:pPr algn="just"/>
            <a:r>
              <a:rPr lang="pt-PT" sz="2400"/>
              <a:t>Quem incluir?</a:t>
            </a:r>
          </a:p>
        </p:txBody>
      </p:sp>
    </p:spTree>
    <p:extLst>
      <p:ext uri="{BB962C8B-B14F-4D97-AF65-F5344CB8AC3E}">
        <p14:creationId xmlns:p14="http://schemas.microsoft.com/office/powerpoint/2010/main" val="3125129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22385" y="1524000"/>
            <a:ext cx="6078415" cy="4114800"/>
          </a:xfrm>
        </p:spPr>
        <p:txBody>
          <a:bodyPr>
            <a:normAutofit fontScale="92500" lnSpcReduction="20000"/>
          </a:bodyPr>
          <a:lstStyle/>
          <a:p>
            <a:pPr marL="0" indent="0" algn="just">
              <a:buNone/>
            </a:pPr>
            <a:r>
              <a:rPr lang="pt-PT" sz="2800" i="1" dirty="0"/>
              <a:t>Dar</a:t>
            </a:r>
            <a:r>
              <a:rPr lang="pt-PT" sz="2800" b="1" i="1" dirty="0"/>
              <a:t> formação transversal </a:t>
            </a:r>
            <a:r>
              <a:rPr lang="pt-PT" sz="2800" i="1" dirty="0"/>
              <a:t>aos membros das ERR em várias funções permite uma resposta mais coesa, uma vez que esses membros poderão </a:t>
            </a:r>
            <a:r>
              <a:rPr lang="pt-PT" sz="2800" b="1" i="1" dirty="0"/>
              <a:t>comunicar e compreender melhor </a:t>
            </a:r>
            <a:r>
              <a:rPr lang="pt-PT" sz="2800" i="1" dirty="0"/>
              <a:t>as actividades, desafios e necessidades dos seus colegas  de </a:t>
            </a:r>
            <a:r>
              <a:rPr lang="pt-PT" sz="2800" b="1" i="1" dirty="0"/>
              <a:t>outros</a:t>
            </a:r>
            <a:r>
              <a:rPr lang="pt-PT" sz="2800" i="1" dirty="0"/>
              <a:t> </a:t>
            </a:r>
            <a:r>
              <a:rPr lang="pt-PT" sz="2800" b="1" i="1" dirty="0"/>
              <a:t>sectores</a:t>
            </a:r>
            <a:r>
              <a:rPr lang="pt-PT" sz="2800" i="1" dirty="0"/>
              <a:t>. </a:t>
            </a:r>
          </a:p>
          <a:p>
            <a:pPr marL="0" indent="0" algn="just">
              <a:buNone/>
            </a:pPr>
            <a:endParaRPr lang="pt-PT" sz="2800" i="1" dirty="0"/>
          </a:p>
          <a:p>
            <a:pPr marL="0" indent="0" algn="just">
              <a:buNone/>
            </a:pPr>
            <a:r>
              <a:rPr lang="pt-PT" sz="2800" i="1" dirty="0"/>
              <a:t>Por outro lado, a formação conjunta permite construir </a:t>
            </a:r>
            <a:r>
              <a:rPr lang="pt-PT" sz="2800" b="1" i="1" dirty="0"/>
              <a:t>a</a:t>
            </a:r>
            <a:r>
              <a:rPr lang="pt-PT" sz="2800" i="1" dirty="0"/>
              <a:t> </a:t>
            </a:r>
            <a:r>
              <a:rPr lang="pt-PT" sz="2800" b="1" i="1" dirty="0"/>
              <a:t>confiança</a:t>
            </a:r>
            <a:r>
              <a:rPr lang="pt-PT" sz="2800" i="1" dirty="0"/>
              <a:t> que é essencial para a </a:t>
            </a:r>
            <a:r>
              <a:rPr lang="pt-PT" sz="2800" b="1" i="1" dirty="0"/>
              <a:t>colaboração multissectorial</a:t>
            </a:r>
            <a:r>
              <a:rPr lang="pt-PT" sz="2800" i="1" dirty="0"/>
              <a:t>.</a:t>
            </a:r>
          </a:p>
        </p:txBody>
      </p:sp>
      <p:sp>
        <p:nvSpPr>
          <p:cNvPr id="4" name="Subtitle 3"/>
          <p:cNvSpPr>
            <a:spLocks noGrp="1"/>
          </p:cNvSpPr>
          <p:nvPr>
            <p:ph type="subTitle" idx="13"/>
          </p:nvPr>
        </p:nvSpPr>
        <p:spPr>
          <a:xfrm>
            <a:off x="12700" y="762000"/>
            <a:ext cx="9372600" cy="457200"/>
          </a:xfrm>
        </p:spPr>
        <p:txBody>
          <a:bodyPr/>
          <a:lstStyle/>
          <a:p>
            <a:r>
              <a:rPr lang="pt-PT" sz="2200" dirty="0"/>
              <a:t>Formação transversal e sua importância para a abordagem "Uma Só Saúde"</a:t>
            </a:r>
          </a:p>
        </p:txBody>
      </p:sp>
      <p:sp>
        <p:nvSpPr>
          <p:cNvPr id="6" name="Oval 5"/>
          <p:cNvSpPr/>
          <p:nvPr/>
        </p:nvSpPr>
        <p:spPr>
          <a:xfrm>
            <a:off x="246888" y="152400"/>
            <a:ext cx="533400" cy="508000"/>
          </a:xfrm>
          <a:prstGeom prst="ellipse">
            <a:avLst/>
          </a:prstGeom>
          <a:solidFill>
            <a:srgbClr val="7DF52B"/>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4"/>
          <p:cNvSpPr txBox="1">
            <a:spLocks/>
          </p:cNvSpPr>
          <p:nvPr/>
        </p:nvSpPr>
        <p:spPr>
          <a:xfrm>
            <a:off x="322385" y="119284"/>
            <a:ext cx="8229600" cy="471528"/>
          </a:xfrm>
          <a:prstGeom prst="rect">
            <a:avLst/>
          </a:prstGeom>
        </p:spPr>
        <p:txBody>
          <a:bodyPr vert="horz" lIns="91440" tIns="45720" rIns="91440" bIns="45720" rtlCol="0" anchor="ctr">
            <a:normAutofit fontScale="90000" lnSpcReduction="20000"/>
          </a:bodyPr>
          <a:lstStyle>
            <a:lvl1pPr algn="l" defTabSz="914400" rtl="0" eaLnBrk="1" latinLnBrk="0" hangingPunct="1">
              <a:spcBef>
                <a:spcPct val="0"/>
              </a:spcBef>
              <a:buNone/>
              <a:defRPr sz="3200" kern="1200">
                <a:solidFill>
                  <a:schemeClr val="tx1"/>
                </a:solidFill>
                <a:latin typeface="+mj-lt"/>
                <a:ea typeface="+mj-ea"/>
                <a:cs typeface="+mj-cs"/>
              </a:defRPr>
            </a:lvl1pPr>
          </a:lstStyle>
          <a:p>
            <a:r>
              <a:rPr lang="pt-PT"/>
              <a:t>	Sabia?</a:t>
            </a:r>
          </a:p>
        </p:txBody>
      </p:sp>
      <p:pic>
        <p:nvPicPr>
          <p:cNvPr id="8" name="Picture 3" descr="C:\Users\HEILMA~1\AppData\Local\Temp\light-bul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375" y="196259"/>
            <a:ext cx="384804" cy="384804"/>
          </a:xfrm>
          <a:prstGeom prst="rect">
            <a:avLst/>
          </a:prstGeom>
          <a:noFill/>
          <a:extLst>
            <a:ext uri="{909E8E84-426E-40dd-AFC4-6F175D3DCCD1}">
              <a14:hiddenFill xmlns="" xmlns:a14="http://schemas.microsoft.com/office/drawing/2010/main">
                <a:solidFill>
                  <a:srgbClr val="FFFFFF"/>
                </a:solidFill>
              </a14:hiddenFill>
            </a:ext>
          </a:extLst>
        </p:spPr>
      </p:pic>
      <p:pic>
        <p:nvPicPr>
          <p:cNvPr id="1026" name="Picture 2" descr="C:\Users\HEILMA~1\AppData\Local\Temp\seo-trainin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4891" y="1447800"/>
            <a:ext cx="1757793" cy="175779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40811643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8" name="Oval 7"/>
          <p:cNvSpPr/>
          <p:nvPr/>
        </p:nvSpPr>
        <p:spPr>
          <a:xfrm>
            <a:off x="246888" y="154215"/>
            <a:ext cx="533400" cy="508000"/>
          </a:xfrm>
          <a:prstGeom prst="ellipse">
            <a:avLst/>
          </a:prstGeom>
          <a:solidFill>
            <a:srgbClr val="7DF52B"/>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6"/>
          <p:cNvSpPr>
            <a:spLocks noGrp="1"/>
          </p:cNvSpPr>
          <p:nvPr>
            <p:ph type="subTitle" idx="13"/>
          </p:nvPr>
        </p:nvSpPr>
        <p:spPr>
          <a:xfrm>
            <a:off x="685800" y="609600"/>
            <a:ext cx="8001000" cy="685800"/>
          </a:xfrm>
        </p:spPr>
        <p:txBody>
          <a:bodyPr/>
          <a:lstStyle/>
          <a:p>
            <a:pPr lvl="0" algn="ctr">
              <a:spcBef>
                <a:spcPts val="0"/>
              </a:spcBef>
            </a:pPr>
            <a:r>
              <a:rPr lang="pt-PT" sz="1800" dirty="0">
                <a:solidFill>
                  <a:prstClr val="black"/>
                </a:solidFill>
              </a:rPr>
              <a:t>Quais poderiam ser os elementos necessários para melhorar a colaboração multissectorial?</a:t>
            </a:r>
          </a:p>
          <a:p>
            <a:endParaRPr lang="pt-PT" dirty="0"/>
          </a:p>
        </p:txBody>
      </p:sp>
      <p:sp>
        <p:nvSpPr>
          <p:cNvPr id="4" name="Rectangle 3"/>
          <p:cNvSpPr/>
          <p:nvPr/>
        </p:nvSpPr>
        <p:spPr>
          <a:xfrm>
            <a:off x="533400" y="1066800"/>
            <a:ext cx="8225298" cy="4965462"/>
          </a:xfrm>
          <a:prstGeom prst="rect">
            <a:avLst/>
          </a:prstGeom>
        </p:spPr>
        <p:txBody>
          <a:bodyPr wrap="square">
            <a:spAutoFit/>
          </a:bodyPr>
          <a:lstStyle/>
          <a:p>
            <a:pPr marL="800100" lvl="1" indent="-342900" defTabSz="457200">
              <a:lnSpc>
                <a:spcPct val="200000"/>
              </a:lnSpc>
              <a:buFont typeface="Wingdings" panose="05000000000000000000" pitchFamily="2" charset="2"/>
              <a:buChar char="q"/>
              <a:defRPr/>
            </a:pPr>
            <a:r>
              <a:rPr lang="pt-PT" sz="2000" dirty="0">
                <a:solidFill>
                  <a:prstClr val="black"/>
                </a:solidFill>
              </a:rPr>
              <a:t>Definição de uma cadeia de comando  e de um plano conjunto de resposta</a:t>
            </a:r>
          </a:p>
          <a:p>
            <a:pPr marL="800100" lvl="1" indent="-342900" defTabSz="457200">
              <a:lnSpc>
                <a:spcPct val="200000"/>
              </a:lnSpc>
              <a:buFont typeface="Wingdings" panose="05000000000000000000" pitchFamily="2" charset="2"/>
              <a:buChar char="q"/>
              <a:defRPr/>
            </a:pPr>
            <a:r>
              <a:rPr lang="pt-PT" sz="2000" dirty="0">
                <a:solidFill>
                  <a:prstClr val="black"/>
                </a:solidFill>
              </a:rPr>
              <a:t>Vigilância laboratorial conjunta</a:t>
            </a:r>
          </a:p>
          <a:p>
            <a:pPr marL="800100" lvl="1" indent="-342900">
              <a:lnSpc>
                <a:spcPct val="200000"/>
              </a:lnSpc>
              <a:buFont typeface="Wingdings" panose="05000000000000000000" pitchFamily="2" charset="2"/>
              <a:buChar char="q"/>
            </a:pPr>
            <a:r>
              <a:rPr lang="pt-PT" sz="2000" dirty="0"/>
              <a:t>Mecanismo formal de coordenação envolvendo vários sectores</a:t>
            </a:r>
          </a:p>
          <a:p>
            <a:pPr marL="800100" lvl="1" indent="-342900">
              <a:lnSpc>
                <a:spcPct val="200000"/>
              </a:lnSpc>
              <a:buFont typeface="Wingdings" panose="05000000000000000000" pitchFamily="2" charset="2"/>
              <a:buChar char="q"/>
            </a:pPr>
            <a:r>
              <a:rPr lang="pt-PT" sz="2000" dirty="0">
                <a:solidFill>
                  <a:prstClr val="black"/>
                </a:solidFill>
              </a:rPr>
              <a:t>Comunicação regular e partilha de informação</a:t>
            </a:r>
          </a:p>
          <a:p>
            <a:pPr marL="800100" lvl="1" indent="-342900">
              <a:lnSpc>
                <a:spcPct val="200000"/>
              </a:lnSpc>
              <a:buFont typeface="Wingdings" panose="05000000000000000000" pitchFamily="2" charset="2"/>
              <a:buChar char="q"/>
            </a:pPr>
            <a:r>
              <a:rPr lang="pt-PT" sz="2000" dirty="0">
                <a:solidFill>
                  <a:prstClr val="black"/>
                </a:solidFill>
              </a:rPr>
              <a:t>Comunicação conjunta com o público</a:t>
            </a:r>
          </a:p>
          <a:p>
            <a:pPr marL="800100" lvl="1" indent="-342900">
              <a:lnSpc>
                <a:spcPct val="200000"/>
              </a:lnSpc>
              <a:buFont typeface="Wingdings" panose="05000000000000000000" pitchFamily="2" charset="2"/>
              <a:buChar char="q"/>
            </a:pPr>
            <a:r>
              <a:rPr lang="pt-PT" sz="2000" dirty="0">
                <a:solidFill>
                  <a:prstClr val="black"/>
                </a:solidFill>
              </a:rPr>
              <a:t>Formação transversal nos vários sectores envolvidos na resposta ao surto</a:t>
            </a:r>
          </a:p>
        </p:txBody>
      </p:sp>
      <p:sp>
        <p:nvSpPr>
          <p:cNvPr id="9" name="Title 16"/>
          <p:cNvSpPr>
            <a:spLocks noGrp="1"/>
          </p:cNvSpPr>
          <p:nvPr>
            <p:ph type="title"/>
          </p:nvPr>
        </p:nvSpPr>
        <p:spPr>
          <a:xfrm>
            <a:off x="322385" y="119284"/>
            <a:ext cx="8229600" cy="471528"/>
          </a:xfrm>
        </p:spPr>
        <p:txBody>
          <a:bodyPr>
            <a:normAutofit fontScale="90000"/>
          </a:bodyPr>
          <a:lstStyle/>
          <a:p>
            <a:pPr algn="ctr"/>
            <a:r>
              <a:rPr lang="pt-PT"/>
              <a:t>	Verificação de conhecimentos</a:t>
            </a:r>
          </a:p>
        </p:txBody>
      </p:sp>
      <p:pic>
        <p:nvPicPr>
          <p:cNvPr id="10" name="Picture 2" descr="C:\Users\HEILMA~1\AppData\Local\Temp\question-mar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014" y="243826"/>
            <a:ext cx="325148" cy="32514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411298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381494" y="1219200"/>
            <a:ext cx="8305800" cy="4144964"/>
          </a:xfrm>
          <a:prstGeom prst="roundRect">
            <a:avLst/>
          </a:prstGeom>
          <a:ln>
            <a:noFill/>
          </a:ln>
        </p:spPr>
        <p:style>
          <a:lnRef idx="2">
            <a:schemeClr val="accent4"/>
          </a:lnRef>
          <a:fillRef idx="1">
            <a:schemeClr val="lt1"/>
          </a:fillRef>
          <a:effectRef idx="0">
            <a:schemeClr val="accent4"/>
          </a:effectRef>
          <a:fontRef idx="minor">
            <a:schemeClr val="dk1"/>
          </a:fontRef>
        </p:style>
        <p:txBody>
          <a:bodyPr>
            <a:normAutofit/>
          </a:bodyPr>
          <a:lstStyle/>
          <a:p>
            <a:pPr algn="just"/>
            <a:endParaRPr lang="en-US" noProof="0" dirty="0"/>
          </a:p>
          <a:p>
            <a:pPr algn="just"/>
            <a:endParaRPr lang="en-US" noProof="0" dirty="0"/>
          </a:p>
          <a:p>
            <a:pPr algn="just"/>
            <a:endParaRPr lang="en-US" noProof="0" dirty="0"/>
          </a:p>
        </p:txBody>
      </p:sp>
      <p:sp>
        <p:nvSpPr>
          <p:cNvPr id="8" name="Rectangle 7"/>
          <p:cNvSpPr/>
          <p:nvPr/>
        </p:nvSpPr>
        <p:spPr>
          <a:xfrm>
            <a:off x="642886" y="1447800"/>
            <a:ext cx="7968208" cy="4493537"/>
          </a:xfrm>
          <a:prstGeom prst="rect">
            <a:avLst/>
          </a:prstGeom>
        </p:spPr>
        <p:txBody>
          <a:bodyPr wrap="square">
            <a:spAutoFit/>
          </a:bodyPr>
          <a:lstStyle/>
          <a:p>
            <a:pPr marL="285750" lvl="0" indent="-285750">
              <a:spcAft>
                <a:spcPts val="0"/>
              </a:spcAft>
              <a:buSzPct val="100000"/>
              <a:buFont typeface="Arial" panose="020B0604020202020204" pitchFamily="34" charset="0"/>
              <a:buChar char="•"/>
            </a:pPr>
            <a:r>
              <a:rPr lang="pt-PT" sz="2200" dirty="0">
                <a:ea typeface="SimSun" panose="02010600030101010101" pitchFamily="2" charset="-122"/>
              </a:rPr>
              <a:t>É essencial compreender os mandatos e os problemas dos outros sectores na interface humano-animal-ambiente para a prestação conjunta de serviços eficazes, colmatar lacunas e evitar duplicações durante a resposta aos surtos</a:t>
            </a:r>
          </a:p>
          <a:p>
            <a:pPr marL="285750" lvl="0" indent="-285750">
              <a:spcAft>
                <a:spcPts val="0"/>
              </a:spcAft>
              <a:buSzPts val="1000"/>
              <a:buFont typeface="Arial" panose="020B0604020202020204" pitchFamily="34" charset="0"/>
              <a:buChar char="•"/>
            </a:pPr>
            <a:endParaRPr lang="pt-PT" sz="2200" dirty="0">
              <a:ea typeface="SimSun" panose="02010600030101010101" pitchFamily="2" charset="-122"/>
            </a:endParaRPr>
          </a:p>
          <a:p>
            <a:pPr marL="285750" indent="-285750">
              <a:buFont typeface="Arial" panose="020B0604020202020204" pitchFamily="34" charset="0"/>
              <a:buChar char="•"/>
            </a:pPr>
            <a:r>
              <a:rPr lang="pt-PT" sz="2200" dirty="0"/>
              <a:t>Qualquer elemento de colaboração que seja estabelecido antes de um surto – canais de comunicação, planeamento da logística, etc. – é extremamente valioso para harmonizar os esforços na urgência de uma crise. </a:t>
            </a:r>
          </a:p>
          <a:p>
            <a:endParaRPr lang="pt-PT" sz="2200" dirty="0"/>
          </a:p>
          <a:p>
            <a:pPr marL="285750" indent="-285750">
              <a:buFont typeface="Arial" panose="020B0604020202020204" pitchFamily="34" charset="0"/>
              <a:buChar char="•"/>
            </a:pPr>
            <a:r>
              <a:rPr lang="pt-PT" sz="2200" dirty="0"/>
              <a:t>Cada país terá de encontrar a estrutura que melhor se adapte às suas necessidades e contexto nacional</a:t>
            </a:r>
            <a:endParaRPr lang="pt-PT" sz="2200" dirty="0">
              <a:ea typeface="SimSun" panose="02010600030101010101" pitchFamily="2" charset="-122"/>
            </a:endParaRPr>
          </a:p>
          <a:p>
            <a:pPr marL="285750" lvl="0" indent="-285750">
              <a:spcAft>
                <a:spcPts val="0"/>
              </a:spcAft>
              <a:buSzPct val="100000"/>
              <a:buFont typeface="Arial" panose="020B0604020202020204" pitchFamily="34" charset="0"/>
              <a:buChar char="•"/>
            </a:pPr>
            <a:endParaRPr lang="pt-PT" sz="2200" dirty="0">
              <a:ea typeface="SimSun" panose="02010600030101010101" pitchFamily="2" charset="-122"/>
            </a:endParaRPr>
          </a:p>
        </p:txBody>
      </p:sp>
      <p:sp>
        <p:nvSpPr>
          <p:cNvPr id="9" name="Title 16"/>
          <p:cNvSpPr>
            <a:spLocks noGrp="1"/>
          </p:cNvSpPr>
          <p:nvPr>
            <p:ph type="title"/>
          </p:nvPr>
        </p:nvSpPr>
        <p:spPr>
          <a:xfrm>
            <a:off x="457200" y="595272"/>
            <a:ext cx="8229600" cy="471528"/>
          </a:xfrm>
        </p:spPr>
        <p:txBody>
          <a:bodyPr>
            <a:noAutofit/>
          </a:bodyPr>
          <a:lstStyle/>
          <a:p>
            <a:pPr algn="ctr"/>
            <a:r>
              <a:rPr lang="pt-PT" sz="3600" b="1">
                <a:solidFill>
                  <a:srgbClr val="002060"/>
                </a:solidFill>
                <a:latin typeface="Arial" panose="020B0604020202020204" pitchFamily="34" charset="0"/>
                <a:cs typeface="Arial" panose="020B0604020202020204" pitchFamily="34" charset="0"/>
              </a:rPr>
              <a:t> 	Principais mensagens</a:t>
            </a:r>
          </a:p>
        </p:txBody>
      </p:sp>
    </p:spTree>
    <p:extLst>
      <p:ext uri="{BB962C8B-B14F-4D97-AF65-F5344CB8AC3E}">
        <p14:creationId xmlns:p14="http://schemas.microsoft.com/office/powerpoint/2010/main" val="263327573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381494" y="1219200"/>
            <a:ext cx="8305800" cy="4144964"/>
          </a:xfrm>
          <a:prstGeom prst="roundRect">
            <a:avLst/>
          </a:prstGeom>
          <a:ln>
            <a:noFill/>
          </a:ln>
        </p:spPr>
        <p:style>
          <a:lnRef idx="2">
            <a:schemeClr val="accent4"/>
          </a:lnRef>
          <a:fillRef idx="1">
            <a:schemeClr val="lt1"/>
          </a:fillRef>
          <a:effectRef idx="0">
            <a:schemeClr val="accent4"/>
          </a:effectRef>
          <a:fontRef idx="minor">
            <a:schemeClr val="dk1"/>
          </a:fontRef>
        </p:style>
        <p:txBody>
          <a:bodyPr>
            <a:normAutofit/>
          </a:bodyPr>
          <a:lstStyle/>
          <a:p>
            <a:pPr algn="just"/>
            <a:endParaRPr lang="en-US" noProof="0" dirty="0"/>
          </a:p>
          <a:p>
            <a:pPr algn="just"/>
            <a:endParaRPr lang="en-US" noProof="0" dirty="0"/>
          </a:p>
          <a:p>
            <a:pPr algn="just"/>
            <a:endParaRPr lang="en-US" noProof="0" dirty="0"/>
          </a:p>
        </p:txBody>
      </p:sp>
      <p:sp>
        <p:nvSpPr>
          <p:cNvPr id="8" name="Rectangle 7"/>
          <p:cNvSpPr/>
          <p:nvPr/>
        </p:nvSpPr>
        <p:spPr>
          <a:xfrm>
            <a:off x="642886" y="1447800"/>
            <a:ext cx="7968208" cy="4862870"/>
          </a:xfrm>
          <a:prstGeom prst="rect">
            <a:avLst/>
          </a:prstGeom>
        </p:spPr>
        <p:txBody>
          <a:bodyPr wrap="square">
            <a:spAutoFit/>
          </a:bodyPr>
          <a:lstStyle/>
          <a:p>
            <a:r>
              <a:rPr lang="en-US" dirty="0"/>
              <a:t>Zoonotic Diseases – A Guide to Establishing Collaboration Between Animal and Human Health Sectors at Country Level, 2008</a:t>
            </a:r>
          </a:p>
          <a:p>
            <a:r>
              <a:rPr lang="en-US" u="sng" dirty="0">
                <a:hlinkClick r:id="rId3"/>
              </a:rPr>
              <a:t>http://www.wpro.who.int/publications/docs/Zoonoses02.pdf</a:t>
            </a:r>
            <a:r>
              <a:rPr lang="en-US" dirty="0"/>
              <a:t> </a:t>
            </a:r>
          </a:p>
          <a:p>
            <a:r>
              <a:rPr lang="en-US" dirty="0"/>
              <a:t> </a:t>
            </a:r>
          </a:p>
          <a:p>
            <a:r>
              <a:rPr lang="en-US" dirty="0"/>
              <a:t>Handbook for the assessment of capacities at the human-animal interface</a:t>
            </a:r>
          </a:p>
          <a:p>
            <a:r>
              <a:rPr lang="en-US" u="sng" dirty="0">
                <a:hlinkClick r:id="rId4"/>
              </a:rPr>
              <a:t>http://www.who.int/ihr/publications/handbook_OMS_OIE/en/</a:t>
            </a:r>
            <a:r>
              <a:rPr lang="en-US" dirty="0"/>
              <a:t> </a:t>
            </a:r>
          </a:p>
          <a:p>
            <a:r>
              <a:rPr lang="en-US" dirty="0"/>
              <a:t> </a:t>
            </a:r>
          </a:p>
          <a:p>
            <a:r>
              <a:rPr lang="en-US" dirty="0"/>
              <a:t> </a:t>
            </a:r>
          </a:p>
          <a:p>
            <a:r>
              <a:rPr lang="en-US" dirty="0"/>
              <a:t>Handbook for the assessment of capacities at the human–animal interface - Second edition related to the Joint External Evaluation Tool</a:t>
            </a:r>
          </a:p>
          <a:p>
            <a:r>
              <a:rPr lang="en-US" u="sng" dirty="0">
                <a:hlinkClick r:id="rId5"/>
              </a:rPr>
              <a:t>http://www.who.int/ihr/publications/9789241511889/en/</a:t>
            </a:r>
            <a:r>
              <a:rPr lang="en-US" dirty="0"/>
              <a:t> </a:t>
            </a:r>
          </a:p>
          <a:p>
            <a:r>
              <a:rPr lang="en-US" dirty="0"/>
              <a:t> </a:t>
            </a:r>
          </a:p>
          <a:p>
            <a:r>
              <a:rPr lang="en-US" dirty="0"/>
              <a:t>WHO-OIE Operational Framework for Good governance at the human-animal interface: Bridging WHO and OIE tools for the assessment of national capacities, 2014</a:t>
            </a:r>
          </a:p>
          <a:p>
            <a:r>
              <a:rPr lang="en-US" u="sng" dirty="0">
                <a:hlinkClick r:id="rId6"/>
              </a:rPr>
              <a:t>http://www.who.int/ihr/publications/WHO-OIE_Operational_Framework/en/</a:t>
            </a:r>
            <a:endParaRPr lang="en-US" dirty="0"/>
          </a:p>
          <a:p>
            <a:pPr lvl="0">
              <a:spcAft>
                <a:spcPts val="0"/>
              </a:spcAft>
              <a:buSzPct val="100000"/>
            </a:pPr>
            <a:endParaRPr lang="fr-FR" sz="2200" dirty="0">
              <a:ea typeface="SimSun" panose="02010600030101010101" pitchFamily="2" charset="-122"/>
            </a:endParaRPr>
          </a:p>
        </p:txBody>
      </p:sp>
      <p:sp>
        <p:nvSpPr>
          <p:cNvPr id="9" name="Title 16"/>
          <p:cNvSpPr>
            <a:spLocks noGrp="1"/>
          </p:cNvSpPr>
          <p:nvPr>
            <p:ph type="title"/>
          </p:nvPr>
        </p:nvSpPr>
        <p:spPr>
          <a:xfrm>
            <a:off x="457200" y="595272"/>
            <a:ext cx="8229600" cy="471528"/>
          </a:xfrm>
        </p:spPr>
        <p:txBody>
          <a:bodyPr>
            <a:noAutofit/>
          </a:bodyPr>
          <a:lstStyle/>
          <a:p>
            <a:pPr algn="ctr"/>
            <a:r>
              <a:rPr lang="en-US" sz="3600" b="1" dirty="0">
                <a:solidFill>
                  <a:srgbClr val="002060"/>
                </a:solidFill>
                <a:latin typeface="Arial" panose="020B0604020202020204" pitchFamily="34" charset="0"/>
                <a:cs typeface="Arial" panose="020B0604020202020204" pitchFamily="34" charset="0"/>
              </a:rPr>
              <a:t> 	</a:t>
            </a:r>
            <a:r>
              <a:rPr lang="en-US" sz="3600" b="1" dirty="0" err="1">
                <a:solidFill>
                  <a:srgbClr val="002060"/>
                </a:solidFill>
                <a:latin typeface="Arial" panose="020B0604020202020204" pitchFamily="34" charset="0"/>
                <a:cs typeface="Arial" panose="020B0604020202020204" pitchFamily="34" charset="0"/>
              </a:rPr>
              <a:t>Referências</a:t>
            </a:r>
            <a:endParaRPr lang="en-US" sz="36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4771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4211052" y="5757446"/>
            <a:ext cx="4932948" cy="307777"/>
          </a:xfrm>
          <a:prstGeom prst="rect">
            <a:avLst/>
          </a:prstGeom>
          <a:noFill/>
        </p:spPr>
        <p:txBody>
          <a:bodyPr wrap="square" rtlCol="0">
            <a:spAutoFit/>
          </a:bodyPr>
          <a:lstStyle/>
          <a:p>
            <a:pPr algn="r"/>
            <a:r>
              <a:rPr lang="fr-FR" sz="1400" dirty="0" err="1"/>
              <a:t>Ícones</a:t>
            </a:r>
            <a:r>
              <a:rPr lang="fr-FR" sz="1400" dirty="0"/>
              <a:t> </a:t>
            </a:r>
            <a:r>
              <a:rPr lang="fr-FR" sz="1400" dirty="0" err="1"/>
              <a:t>desenhados</a:t>
            </a:r>
            <a:r>
              <a:rPr lang="fr-FR" sz="1400" dirty="0"/>
              <a:t> </a:t>
            </a:r>
            <a:r>
              <a:rPr lang="fr-FR" sz="1400" dirty="0" err="1"/>
              <a:t>por</a:t>
            </a:r>
            <a:r>
              <a:rPr lang="fr-FR" sz="1400"/>
              <a:t> Freepik</a:t>
            </a:r>
            <a:r>
              <a:rPr lang="fr-FR" sz="1400" dirty="0"/>
              <a:t> at www.flaticon.com</a:t>
            </a:r>
          </a:p>
        </p:txBody>
      </p:sp>
      <p:sp>
        <p:nvSpPr>
          <p:cNvPr id="5" name="Title 1"/>
          <p:cNvSpPr txBox="1">
            <a:spLocks/>
          </p:cNvSpPr>
          <p:nvPr/>
        </p:nvSpPr>
        <p:spPr>
          <a:xfrm>
            <a:off x="457200" y="0"/>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kern="1200">
                <a:solidFill>
                  <a:schemeClr val="tx1"/>
                </a:solidFill>
                <a:latin typeface="+mj-lt"/>
                <a:ea typeface="+mj-ea"/>
                <a:cs typeface="+mj-cs"/>
              </a:defRPr>
            </a:lvl1pPr>
          </a:lstStyle>
          <a:p>
            <a:pPr algn="ctr"/>
            <a:r>
              <a:rPr lang="en-US" b="1" dirty="0" err="1">
                <a:solidFill>
                  <a:srgbClr val="002060"/>
                </a:solidFill>
              </a:rPr>
              <a:t>Exoneração</a:t>
            </a:r>
            <a:r>
              <a:rPr lang="en-US" b="1" dirty="0">
                <a:solidFill>
                  <a:srgbClr val="002060"/>
                </a:solidFill>
              </a:rPr>
              <a:t> de </a:t>
            </a:r>
            <a:r>
              <a:rPr lang="en-US" b="1" dirty="0" err="1">
                <a:solidFill>
                  <a:srgbClr val="002060"/>
                </a:solidFill>
              </a:rPr>
              <a:t>responsabilidade</a:t>
            </a:r>
            <a:endParaRPr lang="en-US" b="1" dirty="0">
              <a:solidFill>
                <a:srgbClr val="002060"/>
              </a:solidFill>
            </a:endParaRPr>
          </a:p>
        </p:txBody>
      </p:sp>
      <p:sp>
        <p:nvSpPr>
          <p:cNvPr id="7" name="Content Placeholder 2"/>
          <p:cNvSpPr txBox="1">
            <a:spLocks/>
          </p:cNvSpPr>
          <p:nvPr/>
        </p:nvSpPr>
        <p:spPr bwMode="auto">
          <a:xfrm>
            <a:off x="685800" y="11430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pPr>
            <a:r>
              <a:rPr lang="pt-PT" sz="1600" b="1" dirty="0"/>
              <a:t>Plataforma da OMS para a Aprendizagem sobre Segurança Sanitária – </a:t>
            </a:r>
          </a:p>
          <a:p>
            <a:pPr marL="0" indent="0" algn="ctr">
              <a:buFont typeface="Arial" charset="0"/>
              <a:buNone/>
            </a:pPr>
            <a:r>
              <a:rPr lang="pt-PT" sz="1600" b="1" dirty="0"/>
              <a:t>Materiais de Formação</a:t>
            </a:r>
            <a:endParaRPr lang="pt-PT" sz="1600" dirty="0"/>
          </a:p>
          <a:p>
            <a:endParaRPr lang="pt-PT" sz="800" dirty="0"/>
          </a:p>
          <a:p>
            <a:pPr marL="0" indent="0">
              <a:buFont typeface="Arial" charset="0"/>
              <a:buNone/>
            </a:pPr>
            <a:r>
              <a:rPr lang="pt-PT" sz="1600" dirty="0"/>
              <a:t>Estes Materiais de Formação da OMS são propriedade da © Organização Mundial da Saúde (WHO) 2018. Todos os direitos reservados.</a:t>
            </a:r>
          </a:p>
          <a:p>
            <a:pPr marL="0" indent="0">
              <a:buFont typeface="Arial" charset="0"/>
              <a:buNone/>
            </a:pPr>
            <a:endParaRPr lang="pt-PT" sz="800" dirty="0"/>
          </a:p>
          <a:p>
            <a:pPr marL="0" indent="0">
              <a:buFont typeface="Arial" charset="0"/>
              <a:buNone/>
            </a:pPr>
            <a:r>
              <a:rPr lang="pt-PT" sz="1600" dirty="0"/>
              <a:t>A sua utilização destes materiais está sujeita aos “</a:t>
            </a:r>
            <a:r>
              <a:rPr lang="pt-PT" sz="1600" dirty="0">
                <a:solidFill>
                  <a:srgbClr val="0000FF"/>
                </a:solidFill>
              </a:rPr>
              <a:t>Termos de Utilização dos Materiais </a:t>
            </a:r>
          </a:p>
          <a:p>
            <a:pPr marL="0" indent="0">
              <a:buFont typeface="Arial" charset="0"/>
              <a:buNone/>
            </a:pPr>
            <a:r>
              <a:rPr lang="pt-PT" sz="1600" dirty="0">
                <a:solidFill>
                  <a:srgbClr val="0000FF"/>
                </a:solidFill>
              </a:rPr>
              <a:t>de Formação da Plataforma da OMS para a Aprendizagem sobre Segurança Sanitária</a:t>
            </a:r>
            <a:r>
              <a:rPr lang="pt-PT" sz="1600" dirty="0"/>
              <a:t>”, que aceitou ao descarregá-los e que estão disponíveis na Plataforma da OMS para a Aprendizagem sobre Segurança Sanitária em: </a:t>
            </a:r>
            <a:r>
              <a:rPr lang="pt-PT" sz="1600" u="sng" dirty="0">
                <a:hlinkClick r:id="rId3"/>
              </a:rPr>
              <a:t>https://extranet.who.int/hslp</a:t>
            </a:r>
            <a:r>
              <a:rPr lang="pt-PT" sz="1600" dirty="0"/>
              <a:t> .  </a:t>
            </a:r>
          </a:p>
          <a:p>
            <a:pPr marL="0" indent="0">
              <a:buFont typeface="Arial" charset="0"/>
              <a:buNone/>
            </a:pPr>
            <a:r>
              <a:rPr lang="pt-PT" sz="1600" dirty="0"/>
              <a:t> </a:t>
            </a:r>
          </a:p>
          <a:p>
            <a:pPr marL="0" indent="0">
              <a:buNone/>
            </a:pPr>
            <a:r>
              <a:rPr lang="pt-PT" sz="1600" dirty="0"/>
              <a:t>Caso adapte, modifique, traduza ou de alguma forma altere o conteúdo destes materiais, não poderá sugerir que a OMS de algum modo aprova essas modificações, como não poderá usar o nome ou o símbolo da OMS nos materiais modificados.  </a:t>
            </a:r>
          </a:p>
          <a:p>
            <a:pPr marL="0" indent="0">
              <a:buFont typeface="Arial" charset="0"/>
              <a:buNone/>
            </a:pPr>
            <a:endParaRPr lang="pt-PT" sz="800" dirty="0"/>
          </a:p>
          <a:p>
            <a:pPr marL="0" indent="0">
              <a:buNone/>
            </a:pPr>
            <a:r>
              <a:rPr lang="pt-PT" sz="1600" dirty="0"/>
              <a:t>Solicita-se ainda que informe a OMS de quaisquer alterações que tenha efectuado para utilização pública destes materiais, para fins de manutenção de registos e desenvolvimento contínuo, através do endereço electrónico </a:t>
            </a:r>
            <a:r>
              <a:rPr lang="pt-PT" sz="1600" u="sng" dirty="0">
                <a:hlinkClick r:id="rId4"/>
              </a:rPr>
              <a:t>ihrhrt@who.int</a:t>
            </a:r>
            <a:r>
              <a:rPr lang="pt-PT" sz="1600" dirty="0"/>
              <a:t>. </a:t>
            </a:r>
          </a:p>
        </p:txBody>
      </p:sp>
    </p:spTree>
    <p:extLst>
      <p:ext uri="{BB962C8B-B14F-4D97-AF65-F5344CB8AC3E}">
        <p14:creationId xmlns:p14="http://schemas.microsoft.com/office/powerpoint/2010/main" val="37791328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2476500"/>
            <a:ext cx="8839200" cy="1905000"/>
          </a:xfrm>
        </p:spPr>
        <p:txBody>
          <a:bodyPr>
            <a:normAutofit fontScale="77500" lnSpcReduction="20000"/>
          </a:bodyPr>
          <a:lstStyle/>
          <a:p>
            <a:pPr marL="0" indent="0" algn="ctr">
              <a:buNone/>
            </a:pPr>
            <a:r>
              <a:rPr lang="pt-PT" sz="5400" b="1" i="1">
                <a:solidFill>
                  <a:srgbClr val="002060"/>
                </a:solidFill>
                <a:cs typeface="Arial" panose="020B0604020202020204" pitchFamily="34" charset="0"/>
              </a:rPr>
              <a:t>Há dúvidas?</a:t>
            </a:r>
          </a:p>
          <a:p>
            <a:pPr marL="0" indent="0" algn="ctr">
              <a:buNone/>
            </a:pPr>
            <a:r>
              <a:rPr lang="pt-PT" sz="5400" b="1" i="1">
                <a:solidFill>
                  <a:srgbClr val="002060"/>
                </a:solidFill>
              </a:rPr>
              <a:t>Muito obrigado pela vossa atenção!</a:t>
            </a:r>
          </a:p>
          <a:p>
            <a:pPr marL="0" indent="0" algn="ctr">
              <a:buNone/>
            </a:pPr>
            <a:endParaRPr lang="pt-PT" sz="5400" b="1" i="1">
              <a:solidFill>
                <a:srgbClr val="002060"/>
              </a:solidFill>
              <a:cs typeface="Arial" panose="020B0604020202020204" pitchFamily="34" charset="0"/>
            </a:endParaRPr>
          </a:p>
          <a:p>
            <a:pPr marL="0" indent="0">
              <a:buNone/>
            </a:pPr>
            <a:endParaRPr lang="pt-PT" sz="5400" b="1" i="1">
              <a:solidFill>
                <a:srgbClr val="002060"/>
              </a:solidFill>
              <a:cs typeface="Arial" panose="020B0604020202020204" pitchFamily="34" charset="0"/>
            </a:endParaRPr>
          </a:p>
        </p:txBody>
      </p:sp>
    </p:spTree>
    <p:extLst>
      <p:ext uri="{BB962C8B-B14F-4D97-AF65-F5344CB8AC3E}">
        <p14:creationId xmlns:p14="http://schemas.microsoft.com/office/powerpoint/2010/main" val="24189484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p:cNvSpPr/>
          <p:nvPr/>
        </p:nvSpPr>
        <p:spPr>
          <a:xfrm>
            <a:off x="246888" y="152400"/>
            <a:ext cx="533400" cy="508000"/>
          </a:xfrm>
          <a:prstGeom prst="ellipse">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Content Placeholder 4">
            <a:extLst>
              <a:ext uri="{FF2B5EF4-FFF2-40B4-BE49-F238E27FC236}">
                <a16:creationId xmlns:a16="http://schemas.microsoft.com/office/drawing/2014/main" id="{5D8B94EC-FF69-4EB9-A4B5-07788ADD5207}"/>
              </a:ext>
            </a:extLst>
          </p:cNvPr>
          <p:cNvGraphicFramePr>
            <a:graphicFrameLocks noGrp="1"/>
          </p:cNvGraphicFramePr>
          <p:nvPr>
            <p:ph idx="1"/>
            <p:extLst>
              <p:ext uri="{D42A27DB-BD31-4B8C-83A1-F6EECF244321}">
                <p14:modId xmlns:p14="http://schemas.microsoft.com/office/powerpoint/2010/main" val="551774692"/>
              </p:ext>
            </p:extLst>
          </p:nvPr>
        </p:nvGraphicFramePr>
        <p:xfrm>
          <a:off x="324091" y="934365"/>
          <a:ext cx="8305800" cy="4144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ubtitle 2"/>
          <p:cNvSpPr>
            <a:spLocks noGrp="1"/>
          </p:cNvSpPr>
          <p:nvPr>
            <p:ph type="subTitle" idx="13"/>
          </p:nvPr>
        </p:nvSpPr>
        <p:spPr>
          <a:xfrm>
            <a:off x="609600" y="762000"/>
            <a:ext cx="8153400" cy="457200"/>
          </a:xfrm>
        </p:spPr>
        <p:txBody>
          <a:bodyPr/>
          <a:lstStyle/>
          <a:p>
            <a:r>
              <a:rPr lang="pt-PT"/>
              <a:t>A história da abordagem "Uma Só Saúde" no séc. XXI</a:t>
            </a:r>
          </a:p>
          <a:p>
            <a:endParaRPr lang="pt-PT"/>
          </a:p>
        </p:txBody>
      </p:sp>
      <p:sp>
        <p:nvSpPr>
          <p:cNvPr id="12" name="Title 16"/>
          <p:cNvSpPr>
            <a:spLocks noGrp="1"/>
          </p:cNvSpPr>
          <p:nvPr>
            <p:ph type="title"/>
          </p:nvPr>
        </p:nvSpPr>
        <p:spPr/>
        <p:txBody>
          <a:bodyPr>
            <a:normAutofit fontScale="90000"/>
          </a:bodyPr>
          <a:lstStyle/>
          <a:p>
            <a:r>
              <a:rPr lang="pt-PT"/>
              <a:t>1.	Definições e história</a:t>
            </a:r>
          </a:p>
        </p:txBody>
      </p:sp>
      <p:sp>
        <p:nvSpPr>
          <p:cNvPr id="2" name="Rectangle 1"/>
          <p:cNvSpPr/>
          <p:nvPr/>
        </p:nvSpPr>
        <p:spPr>
          <a:xfrm>
            <a:off x="76200" y="1219200"/>
            <a:ext cx="8915400" cy="369332"/>
          </a:xfrm>
          <a:prstGeom prst="rect">
            <a:avLst/>
          </a:prstGeom>
        </p:spPr>
        <p:txBody>
          <a:bodyPr wrap="square">
            <a:spAutoFit/>
          </a:bodyPr>
          <a:lstStyle/>
          <a:p>
            <a:pPr>
              <a:defRPr/>
            </a:pPr>
            <a:r>
              <a:rPr lang="pt-PT">
                <a:solidFill>
                  <a:prstClr val="black"/>
                </a:solidFill>
                <a:ea typeface="SimSun"/>
                <a:cs typeface="Times New Roman"/>
              </a:rPr>
              <a:t>O Cronograma abaixo mostra a recente evolução do conceito da abordagem "Uma Só Saúde”:</a:t>
            </a:r>
            <a:endParaRPr lang="pt-PT">
              <a:solidFill>
                <a:prstClr val="black"/>
              </a:solidFill>
            </a:endParaRPr>
          </a:p>
        </p:txBody>
      </p:sp>
      <p:sp>
        <p:nvSpPr>
          <p:cNvPr id="19" name="Speech Bubble: Rectangle with Corners Rounded 7">
            <a:extLst>
              <a:ext uri="{FF2B5EF4-FFF2-40B4-BE49-F238E27FC236}">
                <a16:creationId xmlns:a16="http://schemas.microsoft.com/office/drawing/2014/main" id="{4C33935F-375C-4224-9586-723E175C529F}"/>
              </a:ext>
            </a:extLst>
          </p:cNvPr>
          <p:cNvSpPr/>
          <p:nvPr/>
        </p:nvSpPr>
        <p:spPr>
          <a:xfrm>
            <a:off x="134199" y="4267200"/>
            <a:ext cx="2864117" cy="1637666"/>
          </a:xfrm>
          <a:prstGeom prst="wedgeRoundRectCallout">
            <a:avLst>
              <a:gd name="adj1" fmla="val -27034"/>
              <a:gd name="adj2" fmla="val -73413"/>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400">
                <a:solidFill>
                  <a:prstClr val="black"/>
                </a:solidFill>
              </a:rPr>
              <a:t>Declaração de </a:t>
            </a:r>
            <a:r>
              <a:rPr lang="pt-PT" sz="1400" b="1">
                <a:solidFill>
                  <a:prstClr val="black"/>
                </a:solidFill>
              </a:rPr>
              <a:t>Princípos de Manhattan </a:t>
            </a:r>
            <a:r>
              <a:rPr lang="pt-PT" sz="1400">
                <a:solidFill>
                  <a:prstClr val="black"/>
                </a:solidFill>
              </a:rPr>
              <a:t>: “Estamos numa era de “Um Só Mundo, Uma Só Saúde"’ e temos de descortinar soluções adaptativas, inovadoras e multidisciplinares para os desafios que se nos colocarão no futuro.” </a:t>
            </a:r>
            <a:r>
              <a:rPr lang="pt-PT" sz="1400" b="1">
                <a:solidFill>
                  <a:prstClr val="black"/>
                </a:solidFill>
              </a:rPr>
              <a:t> </a:t>
            </a:r>
          </a:p>
        </p:txBody>
      </p:sp>
      <p:sp>
        <p:nvSpPr>
          <p:cNvPr id="23" name="Speech Bubble: Rectangle with Corners Rounded 11">
            <a:extLst>
              <a:ext uri="{FF2B5EF4-FFF2-40B4-BE49-F238E27FC236}">
                <a16:creationId xmlns:a16="http://schemas.microsoft.com/office/drawing/2014/main" id="{958DA0EE-6785-458F-8DA8-FEE15417FE09}"/>
              </a:ext>
            </a:extLst>
          </p:cNvPr>
          <p:cNvSpPr/>
          <p:nvPr/>
        </p:nvSpPr>
        <p:spPr>
          <a:xfrm>
            <a:off x="3282616" y="4168306"/>
            <a:ext cx="2514600" cy="1241894"/>
          </a:xfrm>
          <a:prstGeom prst="wedgeRoundRectCallout">
            <a:avLst>
              <a:gd name="adj1" fmla="val 8090"/>
              <a:gd name="adj2" fmla="val -103404"/>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a:buChar char="•"/>
            </a:pPr>
            <a:r>
              <a:rPr lang="pt-PT" sz="1400">
                <a:solidFill>
                  <a:prstClr val="black"/>
                </a:solidFill>
              </a:rPr>
              <a:t>A abordagem "Uma Só Saúde" torna-se a abordagem estratégica recomendada</a:t>
            </a:r>
          </a:p>
          <a:p>
            <a:pPr marL="171450" indent="-171450">
              <a:buFont typeface="Arial"/>
              <a:buChar char="•"/>
            </a:pPr>
            <a:r>
              <a:rPr lang="pt-PT" sz="1400" b="1">
                <a:solidFill>
                  <a:prstClr val="black"/>
                </a:solidFill>
              </a:rPr>
              <a:t>Apresentação do Quadro Estratégico FAO/OIE/OMS</a:t>
            </a:r>
          </a:p>
        </p:txBody>
      </p:sp>
      <p:sp>
        <p:nvSpPr>
          <p:cNvPr id="25" name="Speech Bubble: Rectangle with Corners Rounded 24">
            <a:extLst>
              <a:ext uri="{FF2B5EF4-FFF2-40B4-BE49-F238E27FC236}">
                <a16:creationId xmlns:a16="http://schemas.microsoft.com/office/drawing/2014/main" id="{BBC0E771-472B-48B3-B2D6-288C6AA214D2}"/>
              </a:ext>
            </a:extLst>
          </p:cNvPr>
          <p:cNvSpPr/>
          <p:nvPr/>
        </p:nvSpPr>
        <p:spPr>
          <a:xfrm>
            <a:off x="6019800" y="5079328"/>
            <a:ext cx="2719301" cy="825538"/>
          </a:xfrm>
          <a:prstGeom prst="wedgeRoundRectCallout">
            <a:avLst>
              <a:gd name="adj1" fmla="val -28363"/>
              <a:gd name="adj2" fmla="val -113123"/>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a:buChar char="•"/>
            </a:pPr>
            <a:r>
              <a:rPr lang="pt-PT" sz="1400" b="1">
                <a:solidFill>
                  <a:prstClr val="black"/>
                </a:solidFill>
              </a:rPr>
              <a:t>Apresentação da Nota Conceptual Tripartida FAO/OIE/OMS</a:t>
            </a:r>
            <a:endParaRPr lang="pt-PT" sz="1400">
              <a:solidFill>
                <a:prstClr val="black"/>
              </a:solidFill>
            </a:endParaRPr>
          </a:p>
        </p:txBody>
      </p:sp>
      <p:pic>
        <p:nvPicPr>
          <p:cNvPr id="1026"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34390" y="3429902"/>
            <a:ext cx="1423900" cy="147680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90834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419100" y="1427544"/>
            <a:ext cx="5029200" cy="4144964"/>
          </a:xfrm>
        </p:spPr>
        <p:txBody>
          <a:bodyPr>
            <a:normAutofit/>
          </a:bodyPr>
          <a:lstStyle/>
          <a:p>
            <a:pPr marL="0" indent="0" algn="just">
              <a:buNone/>
            </a:pPr>
            <a:endParaRPr lang="en-US" sz="2000" i="1" noProof="0" dirty="0"/>
          </a:p>
        </p:txBody>
      </p:sp>
      <p:sp>
        <p:nvSpPr>
          <p:cNvPr id="3" name="Subtitle 2"/>
          <p:cNvSpPr>
            <a:spLocks noGrp="1"/>
          </p:cNvSpPr>
          <p:nvPr>
            <p:ph type="subTitle" idx="13"/>
          </p:nvPr>
        </p:nvSpPr>
        <p:spPr>
          <a:xfrm>
            <a:off x="609600" y="762000"/>
            <a:ext cx="6400800" cy="685800"/>
          </a:xfrm>
        </p:spPr>
        <p:txBody>
          <a:bodyPr/>
          <a:lstStyle/>
          <a:p>
            <a:r>
              <a:rPr lang="en-US" noProof="0" dirty="0"/>
              <a:t>A </a:t>
            </a:r>
            <a:r>
              <a:rPr lang="en-US" noProof="0" dirty="0" err="1"/>
              <a:t>abordagem</a:t>
            </a:r>
            <a:r>
              <a:rPr lang="en-US" noProof="0" dirty="0"/>
              <a:t> "Uma </a:t>
            </a:r>
            <a:r>
              <a:rPr lang="en-US" noProof="0" dirty="0" err="1"/>
              <a:t>Só</a:t>
            </a:r>
            <a:r>
              <a:rPr lang="en-US" noProof="0" dirty="0"/>
              <a:t> </a:t>
            </a:r>
            <a:r>
              <a:rPr lang="en-US" noProof="0" dirty="0" err="1"/>
              <a:t>Saúde</a:t>
            </a:r>
            <a:r>
              <a:rPr lang="en-US" noProof="0" dirty="0"/>
              <a:t>" </a:t>
            </a:r>
          </a:p>
          <a:p>
            <a:r>
              <a:rPr lang="en-US" noProof="0" dirty="0" err="1"/>
              <a:t>não</a:t>
            </a:r>
            <a:r>
              <a:rPr lang="en-US" noProof="0" dirty="0"/>
              <a:t> </a:t>
            </a:r>
            <a:r>
              <a:rPr lang="en-US" noProof="0" dirty="0" err="1"/>
              <a:t>é</a:t>
            </a:r>
            <a:r>
              <a:rPr lang="en-US" noProof="0" dirty="0"/>
              <a:t> nova…</a:t>
            </a:r>
          </a:p>
        </p:txBody>
      </p:sp>
      <p:sp>
        <p:nvSpPr>
          <p:cNvPr id="9" name="Title 16"/>
          <p:cNvSpPr>
            <a:spLocks noGrp="1"/>
          </p:cNvSpPr>
          <p:nvPr>
            <p:ph type="title"/>
          </p:nvPr>
        </p:nvSpPr>
        <p:spPr/>
        <p:txBody>
          <a:bodyPr>
            <a:normAutofit fontScale="90000"/>
          </a:bodyPr>
          <a:lstStyle/>
          <a:p>
            <a:r>
              <a:rPr lang="en-US" dirty="0"/>
              <a:t>	</a:t>
            </a:r>
            <a:r>
              <a:rPr lang="en-US" dirty="0" err="1"/>
              <a:t>Sabia</a:t>
            </a:r>
            <a:r>
              <a:rPr lang="en-US" dirty="0"/>
              <a:t>?</a:t>
            </a:r>
          </a:p>
        </p:txBody>
      </p:sp>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762000"/>
            <a:ext cx="4096644" cy="5364892"/>
          </a:xfrm>
          <a:prstGeom prst="rect">
            <a:avLst/>
          </a:prstGeom>
          <a:ln/>
        </p:spPr>
        <p:style>
          <a:lnRef idx="2">
            <a:schemeClr val="dk1"/>
          </a:lnRef>
          <a:fillRef idx="1">
            <a:schemeClr val="lt1"/>
          </a:fillRef>
          <a:effectRef idx="0">
            <a:schemeClr val="dk1"/>
          </a:effectRef>
          <a:fontRef idx="minor">
            <a:schemeClr val="dk1"/>
          </a:fontRef>
        </p:style>
      </p:pic>
      <p:sp>
        <p:nvSpPr>
          <p:cNvPr id="6" name="Rectangle 5"/>
          <p:cNvSpPr/>
          <p:nvPr/>
        </p:nvSpPr>
        <p:spPr>
          <a:xfrm>
            <a:off x="334572" y="2834381"/>
            <a:ext cx="2408628" cy="1815882"/>
          </a:xfrm>
          <a:prstGeom prst="rect">
            <a:avLst/>
          </a:prstGeom>
        </p:spPr>
        <p:txBody>
          <a:bodyPr wrap="square">
            <a:spAutoFit/>
          </a:bodyPr>
          <a:lstStyle/>
          <a:p>
            <a:pPr algn="r"/>
            <a:r>
              <a:rPr lang="pt-PT" sz="1600" i="1">
                <a:solidFill>
                  <a:prstClr val="black"/>
                </a:solidFill>
              </a:rPr>
              <a:t>A fotografia mostra a segunda pessoa no mundo vacinada contra a raiva, em 1885 (Pasteur observa por trás, enquanto um médico administra a  vacina).</a:t>
            </a:r>
          </a:p>
        </p:txBody>
      </p:sp>
      <p:sp>
        <p:nvSpPr>
          <p:cNvPr id="11" name="Oval 10"/>
          <p:cNvSpPr/>
          <p:nvPr/>
        </p:nvSpPr>
        <p:spPr>
          <a:xfrm>
            <a:off x="246888" y="152400"/>
            <a:ext cx="533400" cy="508000"/>
          </a:xfrm>
          <a:prstGeom prst="ellipse">
            <a:avLst/>
          </a:prstGeom>
          <a:solidFill>
            <a:srgbClr val="7DF52B"/>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3" descr="C:\Users\HEILMA~1\AppData\Local\Temp\light-bul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375" y="196259"/>
            <a:ext cx="384804" cy="384804"/>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9B7F2FE-1B6C-4D8D-B7E8-8AEDC9806C61}"/>
              </a:ext>
            </a:extLst>
          </p:cNvPr>
          <p:cNvSpPr txBox="1"/>
          <p:nvPr/>
        </p:nvSpPr>
        <p:spPr>
          <a:xfrm>
            <a:off x="3640699" y="5791200"/>
            <a:ext cx="5503301" cy="276999"/>
          </a:xfrm>
          <a:prstGeom prst="rect">
            <a:avLst/>
          </a:prstGeom>
          <a:noFill/>
        </p:spPr>
        <p:txBody>
          <a:bodyPr wrap="none" rtlCol="0">
            <a:spAutoFit/>
          </a:bodyPr>
          <a:lstStyle/>
          <a:p>
            <a:r>
              <a:rPr lang="en-GB" sz="1200" dirty="0"/>
              <a:t>http://medhum.med.nyu.edu/blog/wp-content/uploads/2009/07/innoculation_1.jpg</a:t>
            </a:r>
            <a:endParaRPr lang="en-US" sz="1200" dirty="0"/>
          </a:p>
        </p:txBody>
      </p:sp>
    </p:spTree>
    <p:extLst>
      <p:ext uri="{BB962C8B-B14F-4D97-AF65-F5344CB8AC3E}">
        <p14:creationId xmlns:p14="http://schemas.microsoft.com/office/powerpoint/2010/main" val="7521992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Oval 41"/>
          <p:cNvSpPr/>
          <p:nvPr/>
        </p:nvSpPr>
        <p:spPr>
          <a:xfrm>
            <a:off x="246888" y="152400"/>
            <a:ext cx="533400" cy="508000"/>
          </a:xfrm>
          <a:prstGeom prst="ellipse">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6"/>
          <p:cNvSpPr>
            <a:spLocks noGrp="1"/>
          </p:cNvSpPr>
          <p:nvPr>
            <p:ph type="subTitle" idx="13"/>
          </p:nvPr>
        </p:nvSpPr>
        <p:spPr/>
        <p:txBody>
          <a:bodyPr>
            <a:normAutofit/>
          </a:bodyPr>
          <a:lstStyle/>
          <a:p>
            <a:pPr lvl="0"/>
            <a:r>
              <a:rPr lang="en-US" noProof="0" dirty="0" err="1">
                <a:solidFill>
                  <a:srgbClr val="4F81BD">
                    <a:lumMod val="75000"/>
                  </a:srgbClr>
                </a:solidFill>
              </a:rPr>
              <a:t>Por</a:t>
            </a:r>
            <a:r>
              <a:rPr lang="en-US" noProof="0" dirty="0">
                <a:solidFill>
                  <a:srgbClr val="4F81BD">
                    <a:lumMod val="75000"/>
                  </a:srgbClr>
                </a:solidFill>
              </a:rPr>
              <a:t> </a:t>
            </a:r>
            <a:r>
              <a:rPr lang="en-US" noProof="0" dirty="0" err="1">
                <a:solidFill>
                  <a:srgbClr val="4F81BD">
                    <a:lumMod val="75000"/>
                  </a:srgbClr>
                </a:solidFill>
              </a:rPr>
              <a:t>que</a:t>
            </a:r>
            <a:r>
              <a:rPr lang="en-US" noProof="0" dirty="0">
                <a:solidFill>
                  <a:srgbClr val="4F81BD">
                    <a:lumMod val="75000"/>
                  </a:srgbClr>
                </a:solidFill>
              </a:rPr>
              <a:t> </a:t>
            </a:r>
            <a:r>
              <a:rPr lang="en-US" noProof="0" dirty="0" err="1">
                <a:solidFill>
                  <a:srgbClr val="4F81BD">
                    <a:lumMod val="75000"/>
                  </a:srgbClr>
                </a:solidFill>
              </a:rPr>
              <a:t>surgiu</a:t>
            </a:r>
            <a:r>
              <a:rPr lang="en-US" noProof="0" dirty="0">
                <a:solidFill>
                  <a:srgbClr val="4F81BD">
                    <a:lumMod val="75000"/>
                  </a:srgbClr>
                </a:solidFill>
              </a:rPr>
              <a:t> </a:t>
            </a:r>
            <a:r>
              <a:rPr lang="en-US" dirty="0">
                <a:solidFill>
                  <a:srgbClr val="4F81BD">
                    <a:lumMod val="75000"/>
                  </a:srgbClr>
                </a:solidFill>
              </a:rPr>
              <a:t>o </a:t>
            </a:r>
            <a:r>
              <a:rPr lang="en-US" dirty="0" err="1">
                <a:solidFill>
                  <a:srgbClr val="4F81BD">
                    <a:lumMod val="75000"/>
                  </a:srgbClr>
                </a:solidFill>
              </a:rPr>
              <a:t>conceito</a:t>
            </a:r>
            <a:r>
              <a:rPr lang="en-US" dirty="0">
                <a:solidFill>
                  <a:srgbClr val="4F81BD">
                    <a:lumMod val="75000"/>
                  </a:srgbClr>
                </a:solidFill>
              </a:rPr>
              <a:t> de </a:t>
            </a:r>
            <a:r>
              <a:rPr lang="en-US" noProof="0" dirty="0">
                <a:solidFill>
                  <a:srgbClr val="4F81BD">
                    <a:lumMod val="75000"/>
                  </a:srgbClr>
                </a:solidFill>
              </a:rPr>
              <a:t>"Uma </a:t>
            </a:r>
            <a:r>
              <a:rPr lang="en-US" noProof="0" dirty="0" err="1">
                <a:solidFill>
                  <a:srgbClr val="4F81BD">
                    <a:lumMod val="75000"/>
                  </a:srgbClr>
                </a:solidFill>
              </a:rPr>
              <a:t>Só</a:t>
            </a:r>
            <a:r>
              <a:rPr lang="en-US" noProof="0" dirty="0">
                <a:solidFill>
                  <a:srgbClr val="4F81BD">
                    <a:lumMod val="75000"/>
                  </a:srgbClr>
                </a:solidFill>
              </a:rPr>
              <a:t> </a:t>
            </a:r>
            <a:r>
              <a:rPr lang="en-US" noProof="0" dirty="0" err="1">
                <a:solidFill>
                  <a:srgbClr val="4F81BD">
                    <a:lumMod val="75000"/>
                  </a:srgbClr>
                </a:solidFill>
              </a:rPr>
              <a:t>Saúde</a:t>
            </a:r>
            <a:r>
              <a:rPr lang="en-US" noProof="0" dirty="0">
                <a:solidFill>
                  <a:srgbClr val="4F81BD">
                    <a:lumMod val="75000"/>
                  </a:srgbClr>
                </a:solidFill>
              </a:rPr>
              <a:t>”?</a:t>
            </a:r>
          </a:p>
          <a:p>
            <a:pPr lvl="0"/>
            <a:endParaRPr lang="en-US" noProof="0" dirty="0">
              <a:solidFill>
                <a:srgbClr val="4F81BD">
                  <a:lumMod val="75000"/>
                </a:srgbClr>
              </a:solidFill>
            </a:endParaRPr>
          </a:p>
        </p:txBody>
      </p:sp>
      <p:sp>
        <p:nvSpPr>
          <p:cNvPr id="17" name="Title 16"/>
          <p:cNvSpPr>
            <a:spLocks noGrp="1"/>
          </p:cNvSpPr>
          <p:nvPr>
            <p:ph type="title"/>
          </p:nvPr>
        </p:nvSpPr>
        <p:spPr/>
        <p:txBody>
          <a:bodyPr>
            <a:normAutofit fontScale="90000"/>
          </a:bodyPr>
          <a:lstStyle/>
          <a:p>
            <a:r>
              <a:rPr lang="en-US" dirty="0"/>
              <a:t>1.	</a:t>
            </a:r>
            <a:r>
              <a:rPr lang="en-US" dirty="0" err="1"/>
              <a:t>Definições</a:t>
            </a:r>
            <a:r>
              <a:rPr lang="en-US" dirty="0"/>
              <a:t> e </a:t>
            </a:r>
            <a:r>
              <a:rPr lang="en-US" dirty="0" err="1"/>
              <a:t>história</a:t>
            </a:r>
            <a:endParaRPr lang="en-US" dirty="0"/>
          </a:p>
        </p:txBody>
      </p:sp>
      <p:grpSp>
        <p:nvGrpSpPr>
          <p:cNvPr id="4" name="Groupe 3"/>
          <p:cNvGrpSpPr/>
          <p:nvPr/>
        </p:nvGrpSpPr>
        <p:grpSpPr>
          <a:xfrm>
            <a:off x="5379056" y="1321360"/>
            <a:ext cx="2870099" cy="2770802"/>
            <a:chOff x="865264" y="1086970"/>
            <a:chExt cx="2870099" cy="2770802"/>
          </a:xfrm>
        </p:grpSpPr>
        <p:grpSp>
          <p:nvGrpSpPr>
            <p:cNvPr id="14" name="Groupe 13"/>
            <p:cNvGrpSpPr/>
            <p:nvPr/>
          </p:nvGrpSpPr>
          <p:grpSpPr>
            <a:xfrm>
              <a:off x="1281233" y="1461475"/>
              <a:ext cx="1996530" cy="2009312"/>
              <a:chOff x="682737" y="676257"/>
              <a:chExt cx="749986" cy="750003"/>
            </a:xfrm>
          </p:grpSpPr>
          <p:sp>
            <p:nvSpPr>
              <p:cNvPr id="15" name="Ellipse 14"/>
              <p:cNvSpPr/>
              <p:nvPr/>
            </p:nvSpPr>
            <p:spPr>
              <a:xfrm>
                <a:off x="682737" y="676257"/>
                <a:ext cx="749986" cy="750003"/>
              </a:xfrm>
              <a:prstGeom prst="ellipse">
                <a:avLst/>
              </a:prstGeom>
            </p:spPr>
            <p:style>
              <a:lnRef idx="1">
                <a:schemeClr val="accent6"/>
              </a:lnRef>
              <a:fillRef idx="2">
                <a:schemeClr val="accent6"/>
              </a:fillRef>
              <a:effectRef idx="1">
                <a:schemeClr val="accent6"/>
              </a:effectRef>
              <a:fontRef idx="minor">
                <a:schemeClr val="dk1"/>
              </a:fontRef>
            </p:style>
          </p:sp>
          <p:sp>
            <p:nvSpPr>
              <p:cNvPr id="16" name="Ellipse 4"/>
              <p:cNvSpPr txBox="1"/>
              <p:nvPr/>
            </p:nvSpPr>
            <p:spPr>
              <a:xfrm>
                <a:off x="792570" y="786092"/>
                <a:ext cx="530320" cy="530333"/>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FR" b="1" kern="1200" dirty="0" err="1"/>
                  <a:t>Globalização</a:t>
                </a:r>
                <a:endParaRPr lang="fr-FR" sz="1300" b="1" kern="1200" dirty="0"/>
              </a:p>
            </p:txBody>
          </p:sp>
        </p:grpSp>
        <p:grpSp>
          <p:nvGrpSpPr>
            <p:cNvPr id="8" name="Groupe 7"/>
            <p:cNvGrpSpPr/>
            <p:nvPr/>
          </p:nvGrpSpPr>
          <p:grpSpPr>
            <a:xfrm>
              <a:off x="2985377" y="1995091"/>
              <a:ext cx="749986" cy="750003"/>
              <a:chOff x="2912397" y="580219"/>
              <a:chExt cx="749986" cy="750003"/>
            </a:xfrm>
          </p:grpSpPr>
          <p:sp>
            <p:nvSpPr>
              <p:cNvPr id="9" name="Ellipse 8"/>
              <p:cNvSpPr/>
              <p:nvPr/>
            </p:nvSpPr>
            <p:spPr>
              <a:xfrm>
                <a:off x="2912397" y="580219"/>
                <a:ext cx="749986" cy="750003"/>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sp>
          <p:sp>
            <p:nvSpPr>
              <p:cNvPr id="10" name="Ellipse 4"/>
              <p:cNvSpPr txBox="1"/>
              <p:nvPr/>
            </p:nvSpPr>
            <p:spPr>
              <a:xfrm>
                <a:off x="3022230" y="690054"/>
                <a:ext cx="620598" cy="556284"/>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FR" sz="1300" kern="1200" dirty="0" err="1"/>
                  <a:t>Comér</a:t>
                </a:r>
                <a:r>
                  <a:rPr lang="fr-FR" sz="1300" kern="1200" dirty="0"/>
                  <a:t>  </a:t>
                </a:r>
                <a:r>
                  <a:rPr lang="fr-FR" sz="1300" kern="1200" dirty="0" err="1"/>
                  <a:t>cio</a:t>
                </a:r>
                <a:endParaRPr lang="fr-FR" sz="1300" kern="1200" dirty="0"/>
              </a:p>
            </p:txBody>
          </p:sp>
        </p:grpSp>
        <p:grpSp>
          <p:nvGrpSpPr>
            <p:cNvPr id="11" name="Groupe 10"/>
            <p:cNvGrpSpPr/>
            <p:nvPr/>
          </p:nvGrpSpPr>
          <p:grpSpPr>
            <a:xfrm>
              <a:off x="2039633" y="1086970"/>
              <a:ext cx="761775" cy="750003"/>
              <a:chOff x="682737" y="676257"/>
              <a:chExt cx="761775" cy="750003"/>
            </a:xfrm>
          </p:grpSpPr>
          <p:sp>
            <p:nvSpPr>
              <p:cNvPr id="12" name="Ellipse 11"/>
              <p:cNvSpPr/>
              <p:nvPr/>
            </p:nvSpPr>
            <p:spPr>
              <a:xfrm>
                <a:off x="682737" y="676257"/>
                <a:ext cx="749986" cy="750003"/>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sp>
          <p:sp>
            <p:nvSpPr>
              <p:cNvPr id="13" name="Ellipse 4"/>
              <p:cNvSpPr txBox="1"/>
              <p:nvPr/>
            </p:nvSpPr>
            <p:spPr>
              <a:xfrm>
                <a:off x="792570" y="786092"/>
                <a:ext cx="651942" cy="550005"/>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FR" sz="1300" kern="1200" dirty="0" err="1"/>
                  <a:t>Viagens</a:t>
                </a:r>
                <a:endParaRPr lang="fr-FR" sz="1300" kern="1200" dirty="0"/>
              </a:p>
            </p:txBody>
          </p:sp>
        </p:grpSp>
        <p:sp>
          <p:nvSpPr>
            <p:cNvPr id="33" name="Ellipse 32"/>
            <p:cNvSpPr/>
            <p:nvPr/>
          </p:nvSpPr>
          <p:spPr>
            <a:xfrm>
              <a:off x="1042976" y="1671002"/>
              <a:ext cx="245495" cy="244630"/>
            </a:xfrm>
            <a:prstGeom prst="ellips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35" name="Ellipse 34"/>
            <p:cNvSpPr/>
            <p:nvPr/>
          </p:nvSpPr>
          <p:spPr>
            <a:xfrm>
              <a:off x="865264" y="2729951"/>
              <a:ext cx="390745" cy="407226"/>
            </a:xfrm>
            <a:prstGeom prst="ellips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36" name="Ellipse 35"/>
            <p:cNvSpPr/>
            <p:nvPr/>
          </p:nvSpPr>
          <p:spPr>
            <a:xfrm>
              <a:off x="3182888" y="1548687"/>
              <a:ext cx="245495" cy="244630"/>
            </a:xfrm>
            <a:prstGeom prst="ellips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37" name="Ellipse 36"/>
            <p:cNvSpPr/>
            <p:nvPr/>
          </p:nvSpPr>
          <p:spPr>
            <a:xfrm>
              <a:off x="3149614" y="2977095"/>
              <a:ext cx="460568" cy="438466"/>
            </a:xfrm>
            <a:prstGeom prst="ellips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38" name="Ellipse 37"/>
            <p:cNvSpPr/>
            <p:nvPr/>
          </p:nvSpPr>
          <p:spPr>
            <a:xfrm>
              <a:off x="2058832" y="3613142"/>
              <a:ext cx="245495" cy="244630"/>
            </a:xfrm>
            <a:prstGeom prst="ellips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grpSp>
      <p:grpSp>
        <p:nvGrpSpPr>
          <p:cNvPr id="67" name="Groupe 66"/>
          <p:cNvGrpSpPr/>
          <p:nvPr/>
        </p:nvGrpSpPr>
        <p:grpSpPr>
          <a:xfrm>
            <a:off x="874760" y="1268482"/>
            <a:ext cx="2700422" cy="2838174"/>
            <a:chOff x="5293768" y="826324"/>
            <a:chExt cx="2700422" cy="2838174"/>
          </a:xfrm>
        </p:grpSpPr>
        <p:grpSp>
          <p:nvGrpSpPr>
            <p:cNvPr id="20" name="Groupe 19"/>
            <p:cNvGrpSpPr/>
            <p:nvPr/>
          </p:nvGrpSpPr>
          <p:grpSpPr>
            <a:xfrm>
              <a:off x="5604387" y="1433824"/>
              <a:ext cx="2092499" cy="1979726"/>
              <a:chOff x="2658387" y="996117"/>
              <a:chExt cx="1084476" cy="1084476"/>
            </a:xfrm>
          </p:grpSpPr>
          <p:sp>
            <p:nvSpPr>
              <p:cNvPr id="21" name="Ellipse 20"/>
              <p:cNvSpPr/>
              <p:nvPr/>
            </p:nvSpPr>
            <p:spPr>
              <a:xfrm>
                <a:off x="2658387" y="996117"/>
                <a:ext cx="1084476" cy="1084476"/>
              </a:xfrm>
              <a:prstGeom prst="ellipse">
                <a:avLst/>
              </a:prstGeom>
            </p:spPr>
            <p:style>
              <a:lnRef idx="1">
                <a:schemeClr val="accent2"/>
              </a:lnRef>
              <a:fillRef idx="2">
                <a:schemeClr val="accent2"/>
              </a:fillRef>
              <a:effectRef idx="1">
                <a:schemeClr val="accent2"/>
              </a:effectRef>
              <a:fontRef idx="minor">
                <a:schemeClr val="dk1"/>
              </a:fontRef>
            </p:style>
          </p:sp>
          <p:sp>
            <p:nvSpPr>
              <p:cNvPr id="22" name="Ellipse 4"/>
              <p:cNvSpPr txBox="1"/>
              <p:nvPr/>
            </p:nvSpPr>
            <p:spPr>
              <a:xfrm>
                <a:off x="2887983" y="1124000"/>
                <a:ext cx="625283" cy="828710"/>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fr-FR" b="1" kern="1200" dirty="0" err="1"/>
                  <a:t>Ameaças</a:t>
                </a:r>
                <a:r>
                  <a:rPr lang="fr-FR" b="1" kern="1200" dirty="0"/>
                  <a:t> à </a:t>
                </a:r>
                <a:r>
                  <a:rPr lang="fr-FR" b="1" kern="1200" dirty="0" err="1"/>
                  <a:t>saúde</a:t>
                </a:r>
                <a:endParaRPr lang="fr-FR" b="1" kern="1200" dirty="0"/>
              </a:p>
            </p:txBody>
          </p:sp>
        </p:grpSp>
        <p:sp>
          <p:nvSpPr>
            <p:cNvPr id="43" name="Ellipse 42"/>
            <p:cNvSpPr/>
            <p:nvPr/>
          </p:nvSpPr>
          <p:spPr>
            <a:xfrm>
              <a:off x="5583186" y="3226032"/>
              <a:ext cx="460568" cy="438466"/>
            </a:xfrm>
            <a:prstGeom prst="ellipse">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grpSp>
          <p:nvGrpSpPr>
            <p:cNvPr id="54" name="Groupe 53"/>
            <p:cNvGrpSpPr/>
            <p:nvPr/>
          </p:nvGrpSpPr>
          <p:grpSpPr>
            <a:xfrm>
              <a:off x="5709737" y="1197523"/>
              <a:ext cx="749986" cy="750003"/>
              <a:chOff x="1067187" y="371308"/>
              <a:chExt cx="749986" cy="750003"/>
            </a:xfrm>
          </p:grpSpPr>
          <p:sp>
            <p:nvSpPr>
              <p:cNvPr id="55" name="Ellipse 54"/>
              <p:cNvSpPr/>
              <p:nvPr/>
            </p:nvSpPr>
            <p:spPr>
              <a:xfrm>
                <a:off x="1067187" y="371308"/>
                <a:ext cx="749986" cy="750003"/>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sp>
          <p:sp>
            <p:nvSpPr>
              <p:cNvPr id="56" name="Ellipse 4"/>
              <p:cNvSpPr txBox="1"/>
              <p:nvPr/>
            </p:nvSpPr>
            <p:spPr>
              <a:xfrm>
                <a:off x="1177020" y="481143"/>
                <a:ext cx="530320" cy="530333"/>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FR" sz="1300" dirty="0"/>
                  <a:t>GAAP</a:t>
                </a:r>
                <a:endParaRPr lang="fr-FR" sz="1300" kern="1200" dirty="0"/>
              </a:p>
            </p:txBody>
          </p:sp>
        </p:grpSp>
        <p:grpSp>
          <p:nvGrpSpPr>
            <p:cNvPr id="57" name="Groupe 56"/>
            <p:cNvGrpSpPr/>
            <p:nvPr/>
          </p:nvGrpSpPr>
          <p:grpSpPr>
            <a:xfrm>
              <a:off x="6859590" y="1292274"/>
              <a:ext cx="749986" cy="750003"/>
              <a:chOff x="936412" y="841060"/>
              <a:chExt cx="749986" cy="750003"/>
            </a:xfrm>
          </p:grpSpPr>
          <p:sp>
            <p:nvSpPr>
              <p:cNvPr id="58" name="Ellipse 57"/>
              <p:cNvSpPr/>
              <p:nvPr/>
            </p:nvSpPr>
            <p:spPr>
              <a:xfrm>
                <a:off x="936412" y="841060"/>
                <a:ext cx="749986" cy="750003"/>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sp>
          <p:sp>
            <p:nvSpPr>
              <p:cNvPr id="59" name="Ellipse 4"/>
              <p:cNvSpPr txBox="1"/>
              <p:nvPr/>
            </p:nvSpPr>
            <p:spPr>
              <a:xfrm>
                <a:off x="1046245" y="950895"/>
                <a:ext cx="530320" cy="530333"/>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FR" sz="1300" dirty="0"/>
                  <a:t>SARS</a:t>
                </a:r>
                <a:endParaRPr lang="fr-FR" sz="1300" kern="1200" dirty="0"/>
              </a:p>
            </p:txBody>
          </p:sp>
        </p:grpSp>
        <p:grpSp>
          <p:nvGrpSpPr>
            <p:cNvPr id="60" name="Groupe 59"/>
            <p:cNvGrpSpPr/>
            <p:nvPr/>
          </p:nvGrpSpPr>
          <p:grpSpPr>
            <a:xfrm>
              <a:off x="5293768" y="2290264"/>
              <a:ext cx="749986" cy="750003"/>
              <a:chOff x="-1455066" y="773364"/>
              <a:chExt cx="749986" cy="750003"/>
            </a:xfrm>
          </p:grpSpPr>
          <p:sp>
            <p:nvSpPr>
              <p:cNvPr id="61" name="Ellipse 60"/>
              <p:cNvSpPr/>
              <p:nvPr/>
            </p:nvSpPr>
            <p:spPr>
              <a:xfrm>
                <a:off x="-1455066" y="773364"/>
                <a:ext cx="749986" cy="750003"/>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sp>
          <p:sp>
            <p:nvSpPr>
              <p:cNvPr id="62" name="Ellipse 4"/>
              <p:cNvSpPr txBox="1"/>
              <p:nvPr/>
            </p:nvSpPr>
            <p:spPr>
              <a:xfrm>
                <a:off x="-1345233" y="883199"/>
                <a:ext cx="530320" cy="530333"/>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FR" sz="1050" dirty="0" err="1"/>
                  <a:t>Cólera</a:t>
                </a:r>
                <a:endParaRPr lang="fr-FR" sz="1050" kern="1200" dirty="0"/>
              </a:p>
            </p:txBody>
          </p:sp>
        </p:grpSp>
        <p:sp>
          <p:nvSpPr>
            <p:cNvPr id="63" name="Ellipse 62"/>
            <p:cNvSpPr/>
            <p:nvPr/>
          </p:nvSpPr>
          <p:spPr>
            <a:xfrm>
              <a:off x="7174884" y="3360296"/>
              <a:ext cx="245495" cy="244630"/>
            </a:xfrm>
            <a:prstGeom prst="ellipse">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64" name="Ellipse 63"/>
            <p:cNvSpPr/>
            <p:nvPr/>
          </p:nvSpPr>
          <p:spPr>
            <a:xfrm>
              <a:off x="7748695" y="2321129"/>
              <a:ext cx="245495" cy="244630"/>
            </a:xfrm>
            <a:prstGeom prst="ellipse">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65" name="Ellipse 64"/>
            <p:cNvSpPr/>
            <p:nvPr/>
          </p:nvSpPr>
          <p:spPr>
            <a:xfrm>
              <a:off x="5352421" y="1392072"/>
              <a:ext cx="245495" cy="244630"/>
            </a:xfrm>
            <a:prstGeom prst="ellipse">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sp>
          <p:nvSpPr>
            <p:cNvPr id="66" name="Ellipse 65"/>
            <p:cNvSpPr/>
            <p:nvPr/>
          </p:nvSpPr>
          <p:spPr>
            <a:xfrm>
              <a:off x="6675127" y="826324"/>
              <a:ext cx="460568" cy="438466"/>
            </a:xfrm>
            <a:prstGeom prst="ellipse">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sp>
      </p:grpSp>
      <p:sp>
        <p:nvSpPr>
          <p:cNvPr id="2" name="Rectangle avec flèche vers la droite 1"/>
          <p:cNvSpPr/>
          <p:nvPr/>
        </p:nvSpPr>
        <p:spPr>
          <a:xfrm rot="5400000">
            <a:off x="4051732" y="3820802"/>
            <a:ext cx="914400" cy="1789037"/>
          </a:xfrm>
          <a:prstGeom prst="rightArrowCallout">
            <a:avLst>
              <a:gd name="adj1" fmla="val 11842"/>
              <a:gd name="adj2" fmla="val 25000"/>
              <a:gd name="adj3" fmla="val 25000"/>
              <a:gd name="adj4" fmla="val 1103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Rectangle 2"/>
          <p:cNvSpPr/>
          <p:nvPr/>
        </p:nvSpPr>
        <p:spPr>
          <a:xfrm>
            <a:off x="640754" y="5172521"/>
            <a:ext cx="8114571" cy="923330"/>
          </a:xfrm>
          <a:prstGeom prst="rect">
            <a:avLst/>
          </a:prstGeom>
          <a:noFill/>
        </p:spPr>
        <p:txBody>
          <a:bodyPr wrap="none" lIns="91440" tIns="45720" rIns="91440" bIns="45720">
            <a:spAutoFit/>
          </a:bodyPr>
          <a:lstStyle/>
          <a:p>
            <a:pPr algn="ctr"/>
            <a:r>
              <a:rPr lang="en-US" sz="5400" b="0" cap="none" spc="0" dirty="0" err="1">
                <a:ln w="0"/>
                <a:solidFill>
                  <a:schemeClr val="accent1"/>
                </a:solidFill>
                <a:effectLst>
                  <a:outerShdw blurRad="38100" dist="25400" dir="5400000" algn="ctr" rotWithShape="0">
                    <a:srgbClr val="6E747A">
                      <a:alpha val="43000"/>
                    </a:srgbClr>
                  </a:outerShdw>
                </a:effectLst>
              </a:rPr>
              <a:t>Mudanças</a:t>
            </a:r>
            <a:r>
              <a:rPr lang="en-US" sz="5400" b="0" cap="none" spc="0" dirty="0">
                <a:ln w="0"/>
                <a:solidFill>
                  <a:schemeClr val="accent1"/>
                </a:solidFill>
                <a:effectLst>
                  <a:outerShdw blurRad="38100" dist="25400" dir="5400000" algn="ctr" rotWithShape="0">
                    <a:srgbClr val="6E747A">
                      <a:alpha val="43000"/>
                    </a:srgbClr>
                  </a:outerShdw>
                </a:effectLst>
              </a:rPr>
              <a:t> </a:t>
            </a:r>
            <a:r>
              <a:rPr lang="en-US" sz="5400" b="0" cap="none" spc="0" dirty="0" err="1">
                <a:ln w="0"/>
                <a:solidFill>
                  <a:schemeClr val="accent1"/>
                </a:solidFill>
                <a:effectLst>
                  <a:outerShdw blurRad="38100" dist="25400" dir="5400000" algn="ctr" rotWithShape="0">
                    <a:srgbClr val="6E747A">
                      <a:alpha val="43000"/>
                    </a:srgbClr>
                  </a:outerShdw>
                </a:effectLst>
              </a:rPr>
              <a:t>nos</a:t>
            </a:r>
            <a:r>
              <a:rPr lang="en-US" sz="5400" b="0" cap="none" spc="0" dirty="0">
                <a:ln w="0"/>
                <a:solidFill>
                  <a:schemeClr val="accent1"/>
                </a:solidFill>
                <a:effectLst>
                  <a:outerShdw blurRad="38100" dist="25400" dir="5400000" algn="ctr" rotWithShape="0">
                    <a:srgbClr val="6E747A">
                      <a:alpha val="43000"/>
                    </a:srgbClr>
                  </a:outerShdw>
                </a:effectLst>
              </a:rPr>
              <a:t> </a:t>
            </a:r>
            <a:r>
              <a:rPr lang="en-US" sz="5400" b="0" cap="none" spc="0" dirty="0" err="1">
                <a:ln w="0"/>
                <a:solidFill>
                  <a:schemeClr val="accent1"/>
                </a:solidFill>
                <a:effectLst>
                  <a:outerShdw blurRad="38100" dist="25400" dir="5400000" algn="ctr" rotWithShape="0">
                    <a:srgbClr val="6E747A">
                      <a:alpha val="43000"/>
                    </a:srgbClr>
                  </a:outerShdw>
                </a:effectLst>
              </a:rPr>
              <a:t>ecossistemas</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0623811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Content Placeholder 4"/>
          <p:cNvPicPr>
            <a:picLocks noGrp="1" noChangeAspect="1"/>
          </p:cNvPicPr>
          <p:nvPr>
            <p:ph idx="10"/>
          </p:nvPr>
        </p:nvPicPr>
        <p:blipFill>
          <a:blip r:embed="rId3" cstate="print">
            <a:extLst>
              <a:ext uri="{28A0092B-C50C-407E-A947-70E740481C1C}">
                <a14:useLocalDpi xmlns:a14="http://schemas.microsoft.com/office/drawing/2010/main" val="0"/>
              </a:ext>
            </a:extLst>
          </a:blip>
          <a:stretch>
            <a:fillRect/>
          </a:stretch>
        </p:blipFill>
        <p:spPr>
          <a:xfrm>
            <a:off x="5187394" y="1619492"/>
            <a:ext cx="3956606" cy="3057377"/>
          </a:xfrm>
        </p:spPr>
      </p:pic>
      <p:sp>
        <p:nvSpPr>
          <p:cNvPr id="30" name="Oval 29"/>
          <p:cNvSpPr/>
          <p:nvPr/>
        </p:nvSpPr>
        <p:spPr>
          <a:xfrm>
            <a:off x="246888" y="152400"/>
            <a:ext cx="533400" cy="508000"/>
          </a:xfrm>
          <a:prstGeom prst="ellipse">
            <a:avLst/>
          </a:prstGeom>
          <a:solidFill>
            <a:schemeClr val="tx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p:cNvSpPr>
            <a:spLocks noGrp="1"/>
          </p:cNvSpPr>
          <p:nvPr>
            <p:ph type="subTitle" idx="13"/>
          </p:nvPr>
        </p:nvSpPr>
        <p:spPr/>
        <p:txBody>
          <a:bodyPr/>
          <a:lstStyle/>
          <a:p>
            <a:pPr lvl="0"/>
            <a:r>
              <a:rPr lang="en-US" dirty="0" err="1">
                <a:solidFill>
                  <a:srgbClr val="4F81BD">
                    <a:lumMod val="75000"/>
                  </a:srgbClr>
                </a:solidFill>
              </a:rPr>
              <a:t>Por</a:t>
            </a:r>
            <a:r>
              <a:rPr lang="en-US" dirty="0">
                <a:solidFill>
                  <a:srgbClr val="4F81BD">
                    <a:lumMod val="75000"/>
                  </a:srgbClr>
                </a:solidFill>
              </a:rPr>
              <a:t> </a:t>
            </a:r>
            <a:r>
              <a:rPr lang="en-US" dirty="0" err="1">
                <a:solidFill>
                  <a:srgbClr val="4F81BD">
                    <a:lumMod val="75000"/>
                  </a:srgbClr>
                </a:solidFill>
              </a:rPr>
              <a:t>que</a:t>
            </a:r>
            <a:r>
              <a:rPr lang="en-US" dirty="0">
                <a:solidFill>
                  <a:srgbClr val="4F81BD">
                    <a:lumMod val="75000"/>
                  </a:srgbClr>
                </a:solidFill>
              </a:rPr>
              <a:t> </a:t>
            </a:r>
            <a:r>
              <a:rPr lang="en-US" dirty="0" err="1">
                <a:solidFill>
                  <a:srgbClr val="4F81BD">
                    <a:lumMod val="75000"/>
                  </a:srgbClr>
                </a:solidFill>
              </a:rPr>
              <a:t>surgiu</a:t>
            </a:r>
            <a:r>
              <a:rPr lang="en-US" dirty="0">
                <a:solidFill>
                  <a:srgbClr val="4F81BD">
                    <a:lumMod val="75000"/>
                  </a:srgbClr>
                </a:solidFill>
              </a:rPr>
              <a:t> o </a:t>
            </a:r>
            <a:r>
              <a:rPr lang="en-US" dirty="0" err="1">
                <a:solidFill>
                  <a:srgbClr val="4F81BD">
                    <a:lumMod val="75000"/>
                  </a:srgbClr>
                </a:solidFill>
              </a:rPr>
              <a:t>conceito</a:t>
            </a:r>
            <a:r>
              <a:rPr lang="en-US" dirty="0">
                <a:solidFill>
                  <a:srgbClr val="4F81BD">
                    <a:lumMod val="75000"/>
                  </a:srgbClr>
                </a:solidFill>
              </a:rPr>
              <a:t> de "Uma </a:t>
            </a:r>
            <a:r>
              <a:rPr lang="en-US" dirty="0" err="1">
                <a:solidFill>
                  <a:srgbClr val="4F81BD">
                    <a:lumMod val="75000"/>
                  </a:srgbClr>
                </a:solidFill>
              </a:rPr>
              <a:t>Só</a:t>
            </a:r>
            <a:r>
              <a:rPr lang="en-US" dirty="0">
                <a:solidFill>
                  <a:srgbClr val="4F81BD">
                    <a:lumMod val="75000"/>
                  </a:srgbClr>
                </a:solidFill>
              </a:rPr>
              <a:t> </a:t>
            </a:r>
            <a:r>
              <a:rPr lang="en-US" dirty="0" err="1">
                <a:solidFill>
                  <a:srgbClr val="4F81BD">
                    <a:lumMod val="75000"/>
                  </a:srgbClr>
                </a:solidFill>
              </a:rPr>
              <a:t>Saúde</a:t>
            </a:r>
            <a:r>
              <a:rPr lang="en-US" dirty="0">
                <a:solidFill>
                  <a:srgbClr val="4F81BD">
                    <a:lumMod val="75000"/>
                  </a:srgbClr>
                </a:solidFill>
              </a:rPr>
              <a:t>”?</a:t>
            </a:r>
          </a:p>
          <a:p>
            <a:endParaRPr lang="en-US" noProof="0" dirty="0"/>
          </a:p>
          <a:p>
            <a:endParaRPr lang="en-US" noProof="0" dirty="0"/>
          </a:p>
        </p:txBody>
      </p:sp>
      <p:sp>
        <p:nvSpPr>
          <p:cNvPr id="44" name="Title 16"/>
          <p:cNvSpPr>
            <a:spLocks noGrp="1"/>
          </p:cNvSpPr>
          <p:nvPr>
            <p:ph type="title"/>
          </p:nvPr>
        </p:nvSpPr>
        <p:spPr/>
        <p:txBody>
          <a:bodyPr>
            <a:normAutofit fontScale="90000"/>
          </a:bodyPr>
          <a:lstStyle/>
          <a:p>
            <a:r>
              <a:rPr lang="en-US" dirty="0"/>
              <a:t>1.	</a:t>
            </a:r>
            <a:r>
              <a:rPr lang="en-US" dirty="0" err="1"/>
              <a:t>Definições</a:t>
            </a:r>
            <a:r>
              <a:rPr lang="en-US" dirty="0"/>
              <a:t> e </a:t>
            </a:r>
            <a:r>
              <a:rPr lang="en-US" dirty="0" err="1"/>
              <a:t>história</a:t>
            </a:r>
            <a:endParaRPr lang="en-US" dirty="0"/>
          </a:p>
        </p:txBody>
      </p:sp>
      <p:sp>
        <p:nvSpPr>
          <p:cNvPr id="40" name="ZoneTexte 39"/>
          <p:cNvSpPr txBox="1"/>
          <p:nvPr/>
        </p:nvSpPr>
        <p:spPr>
          <a:xfrm>
            <a:off x="152400" y="1689080"/>
            <a:ext cx="5239512" cy="4093428"/>
          </a:xfrm>
          <a:prstGeom prst="rect">
            <a:avLst/>
          </a:prstGeom>
          <a:noFill/>
        </p:spPr>
        <p:txBody>
          <a:bodyPr wrap="square" rtlCol="0">
            <a:spAutoFit/>
          </a:bodyPr>
          <a:lstStyle/>
          <a:p>
            <a:pPr marL="228600" indent="-228600">
              <a:buFont typeface="Arial" panose="020B0604020202020204" pitchFamily="34" charset="0"/>
              <a:buChar char="•"/>
            </a:pPr>
            <a:r>
              <a:rPr lang="pt-PT" sz="2200" b="1" dirty="0"/>
              <a:t>60% </a:t>
            </a:r>
            <a:r>
              <a:rPr lang="pt-PT" sz="2200" dirty="0"/>
              <a:t>das doenças infecciosas humanas existentes são </a:t>
            </a:r>
            <a:r>
              <a:rPr lang="pt-PT" sz="2200" dirty="0" err="1"/>
              <a:t>zoonóticas</a:t>
            </a:r>
            <a:endParaRPr lang="pt-PT" sz="2200" dirty="0"/>
          </a:p>
          <a:p>
            <a:pPr marL="228600" indent="-228600">
              <a:buFont typeface="Arial" panose="020B0604020202020204" pitchFamily="34" charset="0"/>
              <a:buChar char="•"/>
            </a:pPr>
            <a:r>
              <a:rPr lang="pt-PT" sz="2200" b="1" dirty="0"/>
              <a:t>Pelo menos, 70% </a:t>
            </a:r>
            <a:r>
              <a:rPr lang="pt-PT" sz="2200" dirty="0"/>
              <a:t>das doenças infecciosas emergentes no homem (incluindo Ébola, VIH e gripe) são de origem animal</a:t>
            </a:r>
          </a:p>
          <a:p>
            <a:pPr marL="228600" indent="-228600">
              <a:buFont typeface="Arial" panose="020B0604020202020204" pitchFamily="34" charset="0"/>
              <a:buChar char="•"/>
            </a:pPr>
            <a:r>
              <a:rPr lang="pt-PT" sz="2200" b="1" dirty="0"/>
              <a:t>5 novas doenças humanas </a:t>
            </a:r>
            <a:r>
              <a:rPr lang="pt-PT" sz="2200" dirty="0"/>
              <a:t>surgem todos os anos. </a:t>
            </a:r>
          </a:p>
          <a:p>
            <a:pPr marL="685800" lvl="1" indent="-228600">
              <a:buFont typeface="Courier New" panose="02070309020205020404" pitchFamily="49" charset="0"/>
              <a:buChar char="o"/>
            </a:pPr>
            <a:r>
              <a:rPr lang="pt-PT" dirty="0"/>
              <a:t>Três delas são de origem animal.</a:t>
            </a:r>
          </a:p>
          <a:p>
            <a:pPr marL="228600" indent="-228600">
              <a:buFont typeface="Arial" panose="020B0604020202020204" pitchFamily="34" charset="0"/>
              <a:buChar char="•"/>
            </a:pPr>
            <a:r>
              <a:rPr lang="pt-PT" sz="2200" b="1" dirty="0"/>
              <a:t>80% </a:t>
            </a:r>
            <a:r>
              <a:rPr lang="pt-PT" sz="2200" dirty="0"/>
              <a:t>dos agentes com potencial para terrorismo biológico são agentes patogénicos </a:t>
            </a:r>
            <a:r>
              <a:rPr lang="pt-PT" sz="2200" dirty="0" err="1"/>
              <a:t>zoonóticos</a:t>
            </a:r>
            <a:endParaRPr lang="pt-PT" sz="2200" dirty="0"/>
          </a:p>
          <a:p>
            <a:pPr marL="228600" indent="-228600">
              <a:buFont typeface="Arial" panose="020B0604020202020204" pitchFamily="34" charset="0"/>
              <a:buChar char="•"/>
            </a:pPr>
            <a:endParaRPr lang="pt-PT" sz="2200" b="1" dirty="0"/>
          </a:p>
        </p:txBody>
      </p:sp>
      <p:sp>
        <p:nvSpPr>
          <p:cNvPr id="7" name="Rectangle 6"/>
          <p:cNvSpPr/>
          <p:nvPr/>
        </p:nvSpPr>
        <p:spPr>
          <a:xfrm>
            <a:off x="1029674" y="5432826"/>
            <a:ext cx="7853430"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pt-PT" sz="2000" b="1">
                <a:sym typeface="Wingdings" panose="05000000000000000000" pitchFamily="2" charset="2"/>
              </a:rPr>
              <a:t>A saúde pública exige uma abordagem mais abrangente: a abordagem "Uma Só Saúde" </a:t>
            </a:r>
            <a:endParaRPr lang="pt-PT" sz="2000" b="1"/>
          </a:p>
        </p:txBody>
      </p:sp>
      <p:sp>
        <p:nvSpPr>
          <p:cNvPr id="9" name="Bent-Up Arrow 8"/>
          <p:cNvSpPr/>
          <p:nvPr/>
        </p:nvSpPr>
        <p:spPr>
          <a:xfrm rot="5400000">
            <a:off x="220884" y="5156716"/>
            <a:ext cx="751360" cy="416887"/>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Box 1"/>
          <p:cNvSpPr txBox="1"/>
          <p:nvPr/>
        </p:nvSpPr>
        <p:spPr>
          <a:xfrm>
            <a:off x="6324600" y="1600200"/>
            <a:ext cx="2057400" cy="6096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pt-PT" sz="1100" b="1" spc="-15" dirty="0">
                <a:solidFill>
                  <a:schemeClr val="accent3">
                    <a:lumMod val="75000"/>
                  </a:schemeClr>
                </a:solidFill>
                <a:effectLst/>
                <a:latin typeface="Abadi MT Condensed Light"/>
                <a:ea typeface="ＭＳ 明朝"/>
                <a:cs typeface="Calibri"/>
              </a:rPr>
              <a:t>DOENÇAS ZOONÓTICAS</a:t>
            </a:r>
            <a:endParaRPr lang="pt-PT" sz="1100" spc="-15" dirty="0">
              <a:solidFill>
                <a:schemeClr val="accent3">
                  <a:lumMod val="75000"/>
                </a:schemeClr>
              </a:solidFill>
              <a:effectLst/>
              <a:latin typeface="Gisha"/>
              <a:ea typeface="ＭＳ 明朝"/>
              <a:cs typeface="Calibri"/>
            </a:endParaRPr>
          </a:p>
          <a:p>
            <a:pPr>
              <a:spcAft>
                <a:spcPts val="0"/>
              </a:spcAft>
            </a:pPr>
            <a:r>
              <a:rPr lang="pt-PT" sz="1100" spc="-15" dirty="0">
                <a:solidFill>
                  <a:schemeClr val="accent3">
                    <a:lumMod val="75000"/>
                  </a:schemeClr>
                </a:solidFill>
                <a:effectLst/>
                <a:latin typeface="Abadi MT Condensed Light"/>
                <a:ea typeface="ＭＳ 明朝"/>
                <a:cs typeface="Calibri"/>
              </a:rPr>
              <a:t>transmitidas ENTRE animais e pessoas</a:t>
            </a:r>
            <a:endParaRPr lang="pt-PT" sz="1100" spc="-15" dirty="0">
              <a:solidFill>
                <a:schemeClr val="accent3">
                  <a:lumMod val="75000"/>
                </a:schemeClr>
              </a:solidFill>
              <a:effectLst/>
              <a:latin typeface="Gisha"/>
              <a:ea typeface="ＭＳ 明朝"/>
              <a:cs typeface="Calibri"/>
            </a:endParaRPr>
          </a:p>
        </p:txBody>
      </p:sp>
      <p:sp>
        <p:nvSpPr>
          <p:cNvPr id="11" name="Text Box 2"/>
          <p:cNvSpPr txBox="1"/>
          <p:nvPr/>
        </p:nvSpPr>
        <p:spPr>
          <a:xfrm>
            <a:off x="6553200" y="3429000"/>
            <a:ext cx="533400" cy="3048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900" b="1" spc="-15" dirty="0">
                <a:solidFill>
                  <a:srgbClr val="92CDDC"/>
                </a:solidFill>
                <a:effectLst/>
                <a:latin typeface="Avenir Next Condensed Demi Bold"/>
                <a:ea typeface="ＭＳ 明朝"/>
                <a:cs typeface="Calibri"/>
              </a:rPr>
              <a:t>animais</a:t>
            </a:r>
            <a:endParaRPr lang="pt-PT" sz="900" spc="-15" dirty="0">
              <a:effectLst/>
              <a:latin typeface="Gisha"/>
              <a:ea typeface="ＭＳ 明朝"/>
              <a:cs typeface="Calibri"/>
            </a:endParaRPr>
          </a:p>
        </p:txBody>
      </p:sp>
      <p:sp>
        <p:nvSpPr>
          <p:cNvPr id="12" name="Text Box 2"/>
          <p:cNvSpPr txBox="1"/>
          <p:nvPr/>
        </p:nvSpPr>
        <p:spPr>
          <a:xfrm>
            <a:off x="7315200" y="3581400"/>
            <a:ext cx="533400" cy="304800"/>
          </a:xfrm>
          <a:prstGeom prst="rect">
            <a:avLst/>
          </a:prstGeom>
          <a:solidFill>
            <a:schemeClr val="bg1"/>
          </a:solid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pt-PT" sz="900" b="1" spc="-15" dirty="0">
                <a:solidFill>
                  <a:srgbClr val="77933C"/>
                </a:solidFill>
                <a:effectLst/>
                <a:latin typeface="Avenir Next Condensed Demi Bold"/>
                <a:ea typeface="ＭＳ 明朝"/>
                <a:cs typeface="Calibri"/>
              </a:rPr>
              <a:t>pessoas</a:t>
            </a:r>
            <a:endParaRPr lang="pt-PT" sz="900" spc="-15" dirty="0">
              <a:solidFill>
                <a:srgbClr val="77933C"/>
              </a:solidFill>
              <a:effectLst/>
              <a:latin typeface="Gisha"/>
              <a:ea typeface="ＭＳ 明朝"/>
              <a:cs typeface="Calibri"/>
            </a:endParaRPr>
          </a:p>
        </p:txBody>
      </p:sp>
    </p:spTree>
    <p:extLst>
      <p:ext uri="{BB962C8B-B14F-4D97-AF65-F5344CB8AC3E}">
        <p14:creationId xmlns:p14="http://schemas.microsoft.com/office/powerpoint/2010/main" val="407117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FDE593A36A6874285991743F2BE28E9" ma:contentTypeVersion="0" ma:contentTypeDescription="Create a new document." ma:contentTypeScope="" ma:versionID="c4cae042d4c79ee54905f63930fcba5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29F6FC-230D-4BF5-A56D-3B3F71793014}">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9D9E0520-CA10-4BE3-AC16-4DB6757F7D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B90DBE0D-62E3-4714-B574-F1B97F07C64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6254</TotalTime>
  <Words>6013</Words>
  <Application>Microsoft Office PowerPoint</Application>
  <PresentationFormat>On-screen Show (4:3)</PresentationFormat>
  <Paragraphs>780</Paragraphs>
  <Slides>58</Slides>
  <Notes>57</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58</vt:i4>
      </vt:variant>
    </vt:vector>
  </HeadingPairs>
  <TitlesOfParts>
    <vt:vector size="73" baseType="lpstr">
      <vt:lpstr>ＭＳ 明朝</vt:lpstr>
      <vt:lpstr>ＭＳ Ｐゴシック</vt:lpstr>
      <vt:lpstr>SimSun</vt:lpstr>
      <vt:lpstr>Abadi MT Condensed Light</vt:lpstr>
      <vt:lpstr>Arial</vt:lpstr>
      <vt:lpstr>Arial Narrow</vt:lpstr>
      <vt:lpstr>Avenir Next Condensed Demi Bold</vt:lpstr>
      <vt:lpstr>Calibri</vt:lpstr>
      <vt:lpstr>Calibri Light</vt:lpstr>
      <vt:lpstr>Courier New</vt:lpstr>
      <vt:lpstr>Gisha</vt:lpstr>
      <vt:lpstr>Times New Roman</vt:lpstr>
      <vt:lpstr>Wingdings</vt:lpstr>
      <vt:lpstr>Office Theme</vt:lpstr>
      <vt:lpstr>1_Office Theme</vt:lpstr>
      <vt:lpstr>A1.4 Introdução à abordagem “Uma Só Saúde”</vt:lpstr>
      <vt:lpstr>Objectivos da aprendizagem</vt:lpstr>
      <vt:lpstr>Esboço</vt:lpstr>
      <vt:lpstr>1. Definições e história</vt:lpstr>
      <vt:lpstr>1. Definições e história</vt:lpstr>
      <vt:lpstr>1. Definições e história</vt:lpstr>
      <vt:lpstr> Sabia?</vt:lpstr>
      <vt:lpstr>1. Definições e história</vt:lpstr>
      <vt:lpstr>1. Definições e história</vt:lpstr>
      <vt:lpstr>2. Problemas da abordagem "Uma Só Saúde”</vt:lpstr>
      <vt:lpstr>2.  Problemas da abordagem "Uma Só Saúde”</vt:lpstr>
      <vt:lpstr>2.  Problemas da abordagem "Uma Só Saúde”</vt:lpstr>
      <vt:lpstr>2.  Problemas da abordagem "Uma Só Saúde”</vt:lpstr>
      <vt:lpstr>2.  Problemas da abordagem "Uma Só Saúde"</vt:lpstr>
      <vt:lpstr>2.  Problemas da abordagem "Uma Só Saúde"</vt:lpstr>
      <vt:lpstr>2.  Problemas da abordagem "Uma Só Saúde"</vt:lpstr>
      <vt:lpstr>2.  Problemas da abordagem "Uma Só Saúde"</vt:lpstr>
      <vt:lpstr>2.  Problemas da abordagem "Uma Só Saúde"</vt:lpstr>
      <vt:lpstr>2.  Problemas da abordagem "Uma Só Saúde"</vt:lpstr>
      <vt:lpstr>2.  Problemas da abordagem "Uma Só Saúde"</vt:lpstr>
      <vt:lpstr> Sabia?</vt:lpstr>
      <vt:lpstr>3. Interface humano-animal-ambiente</vt:lpstr>
      <vt:lpstr>3. Interface humano-animal-ambiente</vt:lpstr>
      <vt:lpstr>3. Interface humano-animal-ambiente</vt:lpstr>
      <vt:lpstr>3. Interface humano-animal-ambiente</vt:lpstr>
      <vt:lpstr>3. Interface humano-animal-ambiente</vt:lpstr>
      <vt:lpstr>3. Interface humano-animal-ambiente</vt:lpstr>
      <vt:lpstr>Principais mensagens</vt:lpstr>
      <vt:lpstr> Verificação de conhecimentos</vt:lpstr>
      <vt:lpstr>4. Exemplos dos países</vt:lpstr>
      <vt:lpstr>4. Exemplos dos países</vt:lpstr>
      <vt:lpstr>4. Exemplos dos países</vt:lpstr>
      <vt:lpstr>4. Exemplos dos países</vt:lpstr>
      <vt:lpstr>4. Exemplos dos países</vt:lpstr>
      <vt:lpstr>4. Exemplos dos países</vt:lpstr>
      <vt:lpstr>4. Exemplos dos países</vt:lpstr>
      <vt:lpstr>4. Exemplos dos países</vt:lpstr>
      <vt:lpstr>4. Exemplos dos países</vt:lpstr>
      <vt:lpstr>4. Exemplos dos países</vt:lpstr>
      <vt:lpstr>4. Exemplos dos países</vt:lpstr>
      <vt:lpstr>4. Exemplos dos países</vt:lpstr>
      <vt:lpstr>4. Exemplos dos países</vt:lpstr>
      <vt:lpstr>4. Exemplos dos países</vt:lpstr>
      <vt:lpstr>4. Exemplos dos países</vt:lpstr>
      <vt:lpstr>4. Exemplos dos países</vt:lpstr>
      <vt:lpstr>Vantagens da abordagem "Uma Só Saúde" </vt:lpstr>
      <vt:lpstr> Verificação dos conhecimentos</vt:lpstr>
      <vt:lpstr>5. Resposta multissectorial e ERR</vt:lpstr>
      <vt:lpstr>5. Resposta multissectorial e ERR</vt:lpstr>
      <vt:lpstr>5. Resposta multissectorial e ERR</vt:lpstr>
      <vt:lpstr>5. Resposta multissectorial e ERR</vt:lpstr>
      <vt:lpstr>5. Resposta multissectorial e ERR</vt:lpstr>
      <vt:lpstr>PowerPoint Presentation</vt:lpstr>
      <vt:lpstr> Verificação de conhecimentos</vt:lpstr>
      <vt:lpstr>  Principais mensagens</vt:lpstr>
      <vt:lpstr>  Referências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Martin Heilmann</dc:creator>
  <cp:lastModifiedBy>GOMEZ, Paula</cp:lastModifiedBy>
  <cp:revision>288</cp:revision>
  <cp:lastPrinted>2017-12-12T17:05:19Z</cp:lastPrinted>
  <dcterms:created xsi:type="dcterms:W3CDTF">2006-08-16T00:00:00Z</dcterms:created>
  <dcterms:modified xsi:type="dcterms:W3CDTF">2019-06-28T09:59:29Z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0x0101009FDE593A36A6874285991743F2BE28E9</vt:lpwstr>
  </property>
</Properties>
</file>