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  <p:sldMasterId id="2147483874" r:id="rId2"/>
  </p:sldMasterIdLst>
  <p:notesMasterIdLst>
    <p:notesMasterId r:id="rId13"/>
  </p:notesMasterIdLst>
  <p:handoutMasterIdLst>
    <p:handoutMasterId r:id="rId14"/>
  </p:handoutMasterIdLst>
  <p:sldIdLst>
    <p:sldId id="315" r:id="rId3"/>
    <p:sldId id="327" r:id="rId4"/>
    <p:sldId id="401" r:id="rId5"/>
    <p:sldId id="402" r:id="rId6"/>
    <p:sldId id="403" r:id="rId7"/>
    <p:sldId id="404" r:id="rId8"/>
    <p:sldId id="405" r:id="rId9"/>
    <p:sldId id="406" r:id="rId10"/>
    <p:sldId id="407" r:id="rId11"/>
    <p:sldId id="325" r:id="rId12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CC"/>
    <a:srgbClr val="2C17A9"/>
    <a:srgbClr val="008000"/>
    <a:srgbClr val="FF0066"/>
    <a:srgbClr val="FF3399"/>
    <a:srgbClr val="256EFF"/>
    <a:srgbClr val="003399"/>
    <a:srgbClr val="00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593" autoAdjust="0"/>
    <p:restoredTop sz="99314" autoAdjust="0"/>
  </p:normalViewPr>
  <p:slideViewPr>
    <p:cSldViewPr>
      <p:cViewPr varScale="1">
        <p:scale>
          <a:sx n="101" d="100"/>
          <a:sy n="101" d="100"/>
        </p:scale>
        <p:origin x="19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7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0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99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01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04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06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913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51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06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617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4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43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913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08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5538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7749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8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7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7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46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56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66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6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23B8-B28D-4534-87B7-7A29B022285D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63931-6EF9-47D9-AAF0-C5F603A3CF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3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idx="4294967295"/>
          </p:nvPr>
        </p:nvSpPr>
        <p:spPr>
          <a:xfrm>
            <a:off x="0" y="4869160"/>
            <a:ext cx="8229600" cy="1008112"/>
          </a:xfrm>
          <a:noFill/>
        </p:spPr>
        <p:txBody>
          <a:bodyPr>
            <a:normAutofit fontScale="85000" lnSpcReduction="10000"/>
          </a:bodyPr>
          <a:lstStyle/>
          <a:p>
            <a:pPr marL="0" indent="0" algn="l" eaLnBrk="1" hangingPunct="1">
              <a:buNone/>
            </a:pPr>
            <a:r>
              <a:rPr lang="pt-PT" b="1">
                <a:solidFill>
                  <a:srgbClr val="002060"/>
                </a:solidFill>
                <a:cs typeface="Arial" charset="0"/>
              </a:rPr>
              <a:t>B10.1 Simulação de Primeiros Socorros Psicológicos</a:t>
            </a:r>
          </a:p>
          <a:p>
            <a:pPr marL="0" indent="0" algn="l" eaLnBrk="1" hangingPunct="1">
              <a:buNone/>
            </a:pPr>
            <a:r>
              <a:rPr lang="pt-PT" altLang="en-US" sz="2400">
                <a:solidFill>
                  <a:srgbClr val="002060"/>
                </a:solidFill>
                <a:cs typeface="Arial" charset="0"/>
              </a:rPr>
              <a:t>Duração: 30’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F52DF9-A2A0-46BE-B24F-AE3F06337303}"/>
              </a:ext>
            </a:extLst>
          </p:cNvPr>
          <p:cNvSpPr txBox="1"/>
          <p:nvPr/>
        </p:nvSpPr>
        <p:spPr>
          <a:xfrm>
            <a:off x="34166" y="6093296"/>
            <a:ext cx="2460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2060"/>
                </a:solidFill>
              </a:rPr>
              <a:t>Actualizado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em</a:t>
            </a:r>
            <a:r>
              <a:rPr lang="fr-FR" sz="1400" dirty="0">
                <a:solidFill>
                  <a:srgbClr val="002060"/>
                </a:solidFill>
              </a:rPr>
              <a:t>: 16</a:t>
            </a:r>
            <a:r>
              <a:rPr lang="fr-FR" sz="1400">
                <a:solidFill>
                  <a:srgbClr val="002060"/>
                </a:solidFill>
              </a:rPr>
              <a:t>/04/2018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627784" y="692696"/>
            <a:ext cx="6291263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pt-PT" alt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</a:p>
          <a:p>
            <a:pPr algn="r"/>
            <a:r>
              <a:rPr lang="pt-PT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ZW" altLang="en-US" sz="6000" b="1" i="1" dirty="0" err="1">
                <a:solidFill>
                  <a:srgbClr val="002060"/>
                </a:solidFill>
              </a:rPr>
              <a:t>Obrigado</a:t>
            </a:r>
            <a:r>
              <a:rPr lang="en-ZW" altLang="en-US" sz="6000" b="1" i="1" dirty="0">
                <a:solidFill>
                  <a:srgbClr val="002060"/>
                </a:solidFill>
              </a:rPr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400"/>
              <a:t>No final desta sessão, o participante será capaz de: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40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400"/>
              <a:t>Lidar com uma pessoa muito perturbada de maneira respeitosa e com empatia.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400"/>
              <a:t>Identificar as atitudes que poderão acalmar  uma pessoa angustiada.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400"/>
              <a:t>Identificar a informação a dar à pessoa perturbada (sobre  a doença, os seus familiares, apoios existentes, etc.), de modo a tranquilizá-la e orientá-la.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Situação 1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536" y="2708920"/>
            <a:ext cx="8291264" cy="1490464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/>
              <a:t>Uma família enlutada não quer entregar o corpo de um dos seus membros para enterro.</a:t>
            </a:r>
          </a:p>
        </p:txBody>
      </p:sp>
    </p:spTree>
    <p:extLst>
      <p:ext uri="{BB962C8B-B14F-4D97-AF65-F5344CB8AC3E}">
        <p14:creationId xmlns:p14="http://schemas.microsoft.com/office/powerpoint/2010/main" val="3405620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A considerar…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824536"/>
          </a:xfrm>
        </p:spPr>
        <p:txBody>
          <a:bodyPr/>
          <a:lstStyle/>
          <a:p>
            <a:pPr lvl="0">
              <a:spcBef>
                <a:spcPts val="1200"/>
              </a:spcBef>
            </a:pPr>
            <a:r>
              <a:rPr lang="pt-PT" sz="1800" dirty="0"/>
              <a:t>Lembre-se que se trata de uma família que está de luto, dê-lhes tempo para expressarem os seus sentimentos e falarem sobre o seu ente querido.</a:t>
            </a:r>
          </a:p>
          <a:p>
            <a:pPr>
              <a:spcBef>
                <a:spcPts val="1200"/>
              </a:spcBef>
            </a:pPr>
            <a:r>
              <a:rPr lang="pt-PT" sz="1800" dirty="0"/>
              <a:t>Informe-os acerca do elevado risco de infecção para quem quer que entre em contacto com o cadáver. </a:t>
            </a:r>
          </a:p>
          <a:p>
            <a:pPr lvl="0">
              <a:spcBef>
                <a:spcPts val="1200"/>
              </a:spcBef>
            </a:pPr>
            <a:r>
              <a:rPr lang="pt-PT" sz="1800" dirty="0"/>
              <a:t>Verifique se há algum membro da família que tenha sido exposto ao Ébola, ao cuidar da pessoa durante a doença, ou tenha tido contacto com o corpo  ou os seus pertences.</a:t>
            </a:r>
          </a:p>
          <a:p>
            <a:pPr>
              <a:spcBef>
                <a:spcPts val="1200"/>
              </a:spcBef>
            </a:pPr>
            <a:r>
              <a:rPr lang="pt-PT" sz="1800" dirty="0"/>
              <a:t>Mencione a importância de se dirigir a um hospital  para conhecer  o seu estado de saúde, a fim de evitar a propagação da doença. Explique que a detecção precoce e os tratamentos de apoio melhoram as hipóteses de sobrevivência.</a:t>
            </a:r>
          </a:p>
          <a:p>
            <a:pPr>
              <a:spcBef>
                <a:spcPts val="1200"/>
              </a:spcBef>
            </a:pPr>
            <a:r>
              <a:rPr lang="pt-PT" sz="1800" dirty="0"/>
              <a:t>Forneça informação rigorosa sobre o funeral e desminta os rumores.</a:t>
            </a:r>
          </a:p>
          <a:p>
            <a:pPr>
              <a:spcBef>
                <a:spcPts val="1200"/>
              </a:spcBef>
            </a:pPr>
            <a:r>
              <a:rPr lang="pt-PT" sz="1800" dirty="0"/>
              <a:t>Fale à família sobre rituais alternativos de funeral seguro e meios de chorar e honrar o seu ente querido.</a:t>
            </a:r>
          </a:p>
          <a:p>
            <a:pPr lvl="0"/>
            <a:endParaRPr lang="pt-PT" sz="1800" dirty="0"/>
          </a:p>
        </p:txBody>
      </p:sp>
    </p:spTree>
    <p:extLst>
      <p:ext uri="{BB962C8B-B14F-4D97-AF65-F5344CB8AC3E}">
        <p14:creationId xmlns:p14="http://schemas.microsoft.com/office/powerpoint/2010/main" val="1244136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z="3200" b="1">
                <a:solidFill>
                  <a:srgbClr val="002060"/>
                </a:solidFill>
              </a:rPr>
              <a:t>Principais frases psicossociais</a:t>
            </a:r>
            <a:br>
              <a:rPr lang="pt-PT" sz="3200" b="1">
                <a:solidFill>
                  <a:srgbClr val="002060"/>
                </a:solidFill>
              </a:rPr>
            </a:br>
            <a:r>
              <a:rPr lang="pt-PT" sz="1400">
                <a:solidFill>
                  <a:srgbClr val="002060"/>
                </a:solidFill>
              </a:rPr>
              <a:t>Fonte: IFRC : </a:t>
            </a:r>
            <a:r>
              <a:rPr lang="pt-PT" sz="1400" i="1">
                <a:solidFill>
                  <a:srgbClr val="002060"/>
                </a:solidFill>
              </a:rPr>
              <a:t>Psychosocial  support during  an outbreak of Ebola virus disease</a:t>
            </a:r>
            <a:endParaRPr lang="pt-PT" sz="140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84" y="1629240"/>
            <a:ext cx="4320000" cy="3960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pt-PT" sz="2000" dirty="0"/>
              <a:t>Compreendo as suas preocupações...</a:t>
            </a:r>
          </a:p>
          <a:p>
            <a:r>
              <a:rPr lang="pt-PT" sz="2000" dirty="0"/>
              <a:t>Não é fácil...</a:t>
            </a:r>
          </a:p>
          <a:p>
            <a:r>
              <a:rPr lang="pt-PT" sz="2000" dirty="0"/>
              <a:t>Tem o direito de estar (triste, zangado...) ….</a:t>
            </a:r>
          </a:p>
          <a:p>
            <a:r>
              <a:rPr lang="pt-PT" sz="2000" dirty="0"/>
              <a:t>Estou a ouvir o que diz...</a:t>
            </a:r>
          </a:p>
          <a:p>
            <a:r>
              <a:rPr lang="pt-PT" sz="2000" dirty="0"/>
              <a:t>Compreendo que esteja preocupado...</a:t>
            </a:r>
          </a:p>
          <a:p>
            <a:r>
              <a:rPr lang="pt-PT" sz="2000" dirty="0"/>
              <a:t>Estamos aqui para ajudar...</a:t>
            </a:r>
          </a:p>
          <a:p>
            <a:r>
              <a:rPr lang="pt-PT" sz="2000" dirty="0"/>
              <a:t>Estamos ao seu serviço...</a:t>
            </a:r>
          </a:p>
          <a:p>
            <a:r>
              <a:rPr lang="pt-PT" sz="2000" dirty="0"/>
              <a:t>Preocupamo-nos...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716016" y="1629240"/>
            <a:ext cx="4320000" cy="3960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2000" dirty="0"/>
              <a:t>Isto afecta-nos a todos...</a:t>
            </a:r>
          </a:p>
          <a:p>
            <a:r>
              <a:rPr lang="pt-PT" sz="2000" dirty="0"/>
              <a:t>Aquilo por que está a passar é muito difícil...</a:t>
            </a:r>
          </a:p>
          <a:p>
            <a:r>
              <a:rPr lang="pt-PT" sz="2000" dirty="0"/>
              <a:t>Podemos tentar encontrar soluções juntos...</a:t>
            </a:r>
          </a:p>
          <a:p>
            <a:r>
              <a:rPr lang="pt-PT" sz="2000" dirty="0"/>
              <a:t>Estamos juntos ...</a:t>
            </a:r>
          </a:p>
          <a:p>
            <a:r>
              <a:rPr lang="pt-PT" sz="2000" dirty="0"/>
              <a:t>Eu quero compreendê-lo ...</a:t>
            </a:r>
          </a:p>
          <a:p>
            <a:r>
              <a:rPr lang="pt-PT" sz="2000" dirty="0"/>
              <a:t>Ouvi-o dizer ... Compreendi bem?</a:t>
            </a:r>
          </a:p>
          <a:p>
            <a:r>
              <a:rPr lang="pt-PT" sz="2000" dirty="0"/>
              <a:t>Estou preocupado consigo...…</a:t>
            </a:r>
          </a:p>
          <a:p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3697226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z="3600" b="1" dirty="0" err="1">
                <a:solidFill>
                  <a:srgbClr val="002060"/>
                </a:solidFill>
              </a:rPr>
              <a:t>Situação</a:t>
            </a:r>
            <a:r>
              <a:rPr lang="fr-FR" sz="3600" b="1" dirty="0">
                <a:solidFill>
                  <a:srgbClr val="002060"/>
                </a:solidFill>
              </a:rPr>
              <a:t> 2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838636"/>
            <a:ext cx="8229600" cy="118072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Uma </a:t>
            </a:r>
            <a:r>
              <a:rPr lang="en-US" dirty="0" err="1"/>
              <a:t>criança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acompanhada</a:t>
            </a:r>
            <a:r>
              <a:rPr lang="en-US" dirty="0"/>
              <a:t> de 10 </a:t>
            </a:r>
            <a:r>
              <a:rPr lang="en-US" dirty="0" err="1"/>
              <a:t>anos</a:t>
            </a:r>
            <a:r>
              <a:rPr lang="en-US" dirty="0"/>
              <a:t>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sozinha</a:t>
            </a:r>
            <a:r>
              <a:rPr lang="en-US" dirty="0"/>
              <a:t> e </a:t>
            </a:r>
            <a:r>
              <a:rPr lang="en-US" dirty="0" err="1"/>
              <a:t>assustada</a:t>
            </a:r>
            <a:r>
              <a:rPr lang="en-US" dirty="0"/>
              <a:t> no </a:t>
            </a:r>
            <a:r>
              <a:rPr lang="en-US" dirty="0" err="1"/>
              <a:t>centro</a:t>
            </a:r>
            <a:r>
              <a:rPr lang="en-US" dirty="0"/>
              <a:t> de </a:t>
            </a:r>
            <a:r>
              <a:rPr lang="en-US" dirty="0" err="1"/>
              <a:t>tratamento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3680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A considerar…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032448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1000"/>
              </a:spcBef>
            </a:pPr>
            <a:r>
              <a:rPr lang="pt-PT" sz="1800" dirty="0"/>
              <a:t>Mostre-se calmo, fale baixo e seja amável.</a:t>
            </a:r>
          </a:p>
          <a:p>
            <a:pPr>
              <a:lnSpc>
                <a:spcPct val="80000"/>
              </a:lnSpc>
              <a:spcBef>
                <a:spcPts val="1000"/>
              </a:spcBef>
            </a:pPr>
            <a:r>
              <a:rPr lang="pt-PT" sz="1800" dirty="0"/>
              <a:t>Apresente-se pelo seu nome, informe que está de boa saúde e que está ali para ajudar.</a:t>
            </a:r>
          </a:p>
          <a:p>
            <a:pPr>
              <a:lnSpc>
                <a:spcPct val="80000"/>
              </a:lnSpc>
              <a:spcBef>
                <a:spcPts val="1000"/>
              </a:spcBef>
            </a:pPr>
            <a:r>
              <a:rPr lang="pt-PT" sz="1800" dirty="0"/>
              <a:t>Pergunte-lhe o nome, a idade e de onde vem.</a:t>
            </a:r>
          </a:p>
          <a:p>
            <a:pPr>
              <a:lnSpc>
                <a:spcPct val="80000"/>
              </a:lnSpc>
              <a:spcBef>
                <a:spcPts val="1000"/>
              </a:spcBef>
            </a:pPr>
            <a:r>
              <a:rPr lang="pt-PT" sz="1800" dirty="0"/>
              <a:t>Tente falar com a criança a nível dos olhos.</a:t>
            </a:r>
          </a:p>
          <a:p>
            <a:pPr>
              <a:lnSpc>
                <a:spcPct val="80000"/>
              </a:lnSpc>
              <a:spcBef>
                <a:spcPts val="1000"/>
              </a:spcBef>
            </a:pPr>
            <a:r>
              <a:rPr lang="pt-PT" sz="1800" dirty="0"/>
              <a:t>Use palavras e explicações que uma criança possa entender.</a:t>
            </a:r>
          </a:p>
          <a:p>
            <a:pPr>
              <a:lnSpc>
                <a:spcPct val="80000"/>
              </a:lnSpc>
              <a:spcBef>
                <a:spcPts val="1000"/>
              </a:spcBef>
            </a:pPr>
            <a:r>
              <a:rPr lang="pt-PT" sz="1800" dirty="0"/>
              <a:t>Peça informações sobre a família da criança e o </a:t>
            </a:r>
            <a:r>
              <a:rPr lang="pt-PT" sz="1800"/>
              <a:t>que fazem.</a:t>
            </a:r>
            <a:endParaRPr lang="pt-PT" sz="1800" dirty="0"/>
          </a:p>
          <a:p>
            <a:pPr>
              <a:lnSpc>
                <a:spcPct val="80000"/>
              </a:lnSpc>
              <a:spcBef>
                <a:spcPts val="1000"/>
              </a:spcBef>
            </a:pPr>
            <a:r>
              <a:rPr lang="pt-PT" sz="1800" dirty="0"/>
              <a:t>Se a criança não estiver acompanhada, fique com ela, enquanto tenta contactar cuidadores competentes ou uma entidade de protecção de crianças.</a:t>
            </a:r>
          </a:p>
          <a:p>
            <a:pPr>
              <a:lnSpc>
                <a:spcPct val="80000"/>
              </a:lnSpc>
              <a:spcBef>
                <a:spcPts val="1000"/>
              </a:spcBef>
            </a:pPr>
            <a:r>
              <a:rPr lang="pt-PT" sz="1800" dirty="0"/>
              <a:t>Se estiver algum tempo com a criança, ouça o que ela tem para dizer, fale com ela e brinque com ela, de acordo com a sua idade e as normas de precaução contra o Ébola.</a:t>
            </a:r>
          </a:p>
          <a:p>
            <a:pPr marL="0" indent="0">
              <a:lnSpc>
                <a:spcPct val="80000"/>
              </a:lnSpc>
              <a:buNone/>
            </a:pPr>
            <a:endParaRPr lang="pt-PT" sz="1800" i="1" dirty="0">
              <a:solidFill>
                <a:srgbClr val="9BBB59"/>
              </a:solidFill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pt-PT" sz="1800" i="1" dirty="0">
                <a:solidFill>
                  <a:srgbClr val="0000FF"/>
                </a:solidFill>
              </a:rPr>
              <a:t>Se estiver a conversar com uma criança que tem Ébola, explique que, embora não lhe possa tocar, pode ouvi-la sobre o que ela está a sentir.</a:t>
            </a: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95005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Ajudar a encontrar um lugar seguro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pt-PT" sz="2400"/>
              <a:t>As famílias e os cuidadores são importantes fontes de protecção e apoio emocional para as crianças.</a:t>
            </a:r>
          </a:p>
          <a:p>
            <a:pPr>
              <a:spcBef>
                <a:spcPts val="1800"/>
              </a:spcBef>
            </a:pPr>
            <a:r>
              <a:rPr lang="pt-PT" sz="2400"/>
              <a:t>Se estiverem separadas dos seus cuidadores (e.g., crianças órfãs ou abandonadas), o primeiro passo consiste em reuni-las com a sua família ou cuidadores.</a:t>
            </a:r>
          </a:p>
          <a:p>
            <a:pPr>
              <a:spcBef>
                <a:spcPts val="1800"/>
              </a:spcBef>
            </a:pPr>
            <a:r>
              <a:rPr lang="pt-PT" sz="2400"/>
              <a:t>Não tente fazer esse papel! Colabore com uma entidade fidedigna de protecção de crianças da sua zona.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54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95536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4395</TotalTime>
  <Words>697</Words>
  <Application>Microsoft Office PowerPoint</Application>
  <PresentationFormat>On-screen Show (4:3)</PresentationFormat>
  <Paragraphs>67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RC 59 Template EN</vt:lpstr>
      <vt:lpstr>Custom Design</vt:lpstr>
      <vt:lpstr>PowerPoint Presentation</vt:lpstr>
      <vt:lpstr>Objectivos da aprendizagem</vt:lpstr>
      <vt:lpstr>Situação 1</vt:lpstr>
      <vt:lpstr>A considerar…</vt:lpstr>
      <vt:lpstr>Principais frases psicossociais Fonte: IFRC : Psychosocial  support during  an outbreak of Ebola virus disease</vt:lpstr>
      <vt:lpstr>Situação 2</vt:lpstr>
      <vt:lpstr>A considerar…</vt:lpstr>
      <vt:lpstr>Ajudar a encontrar um lugar seguro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320</cp:revision>
  <cp:lastPrinted>2013-10-01T07:19:12Z</cp:lastPrinted>
  <dcterms:created xsi:type="dcterms:W3CDTF">2006-12-04T14:06:57Z</dcterms:created>
  <dcterms:modified xsi:type="dcterms:W3CDTF">2019-06-28T14:21:03Z</dcterms:modified>
</cp:coreProperties>
</file>