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4"/>
    <p:sldMasterId id="2147483874" r:id="rId5"/>
  </p:sldMasterIdLst>
  <p:notesMasterIdLst>
    <p:notesMasterId r:id="rId31"/>
  </p:notesMasterIdLst>
  <p:handoutMasterIdLst>
    <p:handoutMasterId r:id="rId32"/>
  </p:handoutMasterIdLst>
  <p:sldIdLst>
    <p:sldId id="315" r:id="rId6"/>
    <p:sldId id="327" r:id="rId7"/>
    <p:sldId id="435" r:id="rId8"/>
    <p:sldId id="417" r:id="rId9"/>
    <p:sldId id="382" r:id="rId10"/>
    <p:sldId id="416" r:id="rId11"/>
    <p:sldId id="384" r:id="rId12"/>
    <p:sldId id="385" r:id="rId13"/>
    <p:sldId id="436" r:id="rId14"/>
    <p:sldId id="437" r:id="rId15"/>
    <p:sldId id="438" r:id="rId16"/>
    <p:sldId id="414" r:id="rId17"/>
    <p:sldId id="415" r:id="rId18"/>
    <p:sldId id="406" r:id="rId19"/>
    <p:sldId id="408" r:id="rId20"/>
    <p:sldId id="409" r:id="rId21"/>
    <p:sldId id="410" r:id="rId22"/>
    <p:sldId id="411" r:id="rId23"/>
    <p:sldId id="432" r:id="rId24"/>
    <p:sldId id="433" r:id="rId25"/>
    <p:sldId id="390" r:id="rId26"/>
    <p:sldId id="392" r:id="rId27"/>
    <p:sldId id="434" r:id="rId28"/>
    <p:sldId id="407" r:id="rId29"/>
    <p:sldId id="325" r:id="rId3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  <p:cmAuthor id="1" name="Bugli, Dante (CDC/CGH/DGHP)" initials="BD(" lastIdx="7" clrIdx="1">
    <p:extLst/>
  </p:cmAuthor>
  <p:cmAuthor id="2" name="nmq1" initials="nmq1" lastIdx="5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FF"/>
    <a:srgbClr val="0099CC"/>
    <a:srgbClr val="2C17A9"/>
    <a:srgbClr val="008000"/>
    <a:srgbClr val="FF3399"/>
    <a:srgbClr val="256EFF"/>
    <a:srgbClr val="003399"/>
    <a:srgbClr val="00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19" autoAdjust="0"/>
    <p:restoredTop sz="65658" autoAdjust="0"/>
  </p:normalViewPr>
  <p:slideViewPr>
    <p:cSldViewPr>
      <p:cViewPr varScale="1">
        <p:scale>
          <a:sx n="101" d="100"/>
          <a:sy n="101" d="100"/>
        </p:scale>
        <p:origin x="6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0536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b="1" noProof="0" dirty="0">
                <a:solidFill>
                  <a:srgbClr val="002060"/>
                </a:solidFill>
                <a:latin typeface="Calibri" charset="0"/>
              </a:rPr>
              <a:t>Procura</a:t>
            </a:r>
            <a:r>
              <a:rPr lang="pt-PT" b="1" baseline="0" noProof="0" dirty="0">
                <a:solidFill>
                  <a:srgbClr val="002060"/>
                </a:solidFill>
                <a:latin typeface="Calibri" charset="0"/>
              </a:rPr>
              <a:t> apoio de alguém de confiança quando</a:t>
            </a:r>
            <a:r>
              <a:rPr lang="pt-PT" b="1" noProof="0" dirty="0">
                <a:solidFill>
                  <a:srgbClr val="002060"/>
                </a:solidFill>
                <a:latin typeface="Calibri" charset="0"/>
              </a:rPr>
              <a:t>…</a:t>
            </a: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Tiver pensamentos tristes ou memórias sobre uma situação de emergência</a:t>
            </a:r>
            <a:r>
              <a:rPr lang="pt-PT" sz="1200" baseline="0" noProof="0" dirty="0">
                <a:latin typeface="Calibri" charset="0"/>
              </a:rPr>
              <a:t> que passou</a:t>
            </a:r>
            <a:endParaRPr lang="pt-PT" sz="1200" noProof="0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Sentir-se muito</a:t>
            </a:r>
            <a:r>
              <a:rPr lang="pt-PT" sz="1200" baseline="0" noProof="0" dirty="0">
                <a:latin typeface="Calibri" charset="0"/>
              </a:rPr>
              <a:t> nervosa/a ou extremamente triste</a:t>
            </a:r>
            <a:endParaRPr lang="pt-PT" sz="1200" noProof="0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Tiver problemas para dormir</a:t>
            </a: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Consumir bebidas alcoólicas e usar drogas</a:t>
            </a:r>
            <a:r>
              <a:rPr lang="pt-PT" sz="1200" baseline="0" noProof="0" dirty="0">
                <a:latin typeface="Calibri" charset="0"/>
              </a:rPr>
              <a:t> para aliviar a situação que passou</a:t>
            </a:r>
            <a:endParaRPr lang="pt-PT" sz="1200" noProof="0" dirty="0">
              <a:latin typeface="Calibri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200" i="1" dirty="0">
              <a:solidFill>
                <a:srgbClr val="0033CC"/>
              </a:solidFill>
              <a:latin typeface="Calibri" charset="0"/>
            </a:endParaRP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 i="1" noProof="0" dirty="0">
                <a:solidFill>
                  <a:srgbClr val="0033CC"/>
                </a:solidFill>
              </a:rPr>
              <a:t>Consulta</a:t>
            </a:r>
            <a:r>
              <a:rPr lang="pt-PT" sz="1200" i="1" baseline="0" noProof="0" dirty="0">
                <a:solidFill>
                  <a:srgbClr val="0033CC"/>
                </a:solidFill>
              </a:rPr>
              <a:t> um especialista em saúde mental qualificado ou um profissional de saúde, caso as dificuldades persistam por mais de um mês. Recomenda-se que consulte especialistas em saúde mental ou profissionais de cuidados de saúde formados no programa </a:t>
            </a:r>
            <a:r>
              <a:rPr lang="en-GB" sz="1200" i="1" dirty="0">
                <a:solidFill>
                  <a:srgbClr val="0033CC"/>
                </a:solidFill>
              </a:rPr>
              <a:t>M</a:t>
            </a:r>
            <a:r>
              <a:rPr lang="en-US" sz="1200" i="1" dirty="0" err="1">
                <a:solidFill>
                  <a:srgbClr val="0033CC"/>
                </a:solidFill>
              </a:rPr>
              <a:t>ental</a:t>
            </a:r>
            <a:r>
              <a:rPr lang="en-US" sz="1200" i="1" dirty="0">
                <a:solidFill>
                  <a:srgbClr val="0033CC"/>
                </a:solidFill>
              </a:rPr>
              <a:t> Health Gap Action </a:t>
            </a:r>
            <a:r>
              <a:rPr lang="en-US" sz="1200" i="1" dirty="0" err="1">
                <a:solidFill>
                  <a:srgbClr val="0033CC"/>
                </a:solidFill>
              </a:rPr>
              <a:t>Programme</a:t>
            </a:r>
            <a:r>
              <a:rPr lang="en-US" sz="1200" i="1" dirty="0">
                <a:solidFill>
                  <a:srgbClr val="0033CC"/>
                </a:solidFill>
              </a:rPr>
              <a:t> </a:t>
            </a:r>
            <a:r>
              <a:rPr lang="en-GB" sz="1200" i="1" dirty="0">
                <a:solidFill>
                  <a:srgbClr val="0033CC"/>
                </a:solidFill>
              </a:rPr>
              <a:t>(</a:t>
            </a:r>
            <a:r>
              <a:rPr lang="en-GB" sz="1200" i="1" dirty="0" err="1">
                <a:solidFill>
                  <a:srgbClr val="0033CC"/>
                </a:solidFill>
              </a:rPr>
              <a:t>mhGAP</a:t>
            </a:r>
            <a:r>
              <a:rPr lang="en-GB" sz="1200" i="1" dirty="0">
                <a:solidFill>
                  <a:srgbClr val="0033CC"/>
                </a:solidFill>
              </a:rPr>
              <a:t>).</a:t>
            </a:r>
            <a:endParaRPr lang="en-US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1200" i="1" dirty="0">
              <a:solidFill>
                <a:srgbClr val="0033CC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2559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716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1200" noProof="0" dirty="0"/>
              <a:t>Observa os sintomas de sofrimento psicológico</a:t>
            </a:r>
            <a:r>
              <a:rPr lang="pt-PT" sz="1200" baseline="0" noProof="0" dirty="0"/>
              <a:t> nos membros da equipa, tais como irritabilidade ou insónia. Reveja os sintomas de sofrimento psicológico no slide 6 se necessário.</a:t>
            </a:r>
            <a:endParaRPr lang="pt-PT" sz="1200" noProof="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1200" noProof="0" dirty="0"/>
              <a:t>Esteja</a:t>
            </a:r>
            <a:r>
              <a:rPr lang="pt-PT" sz="1200" baseline="0" noProof="0" dirty="0"/>
              <a:t> disposto a escutar o seu colega e reconhecer as suas preocupações</a:t>
            </a:r>
            <a:r>
              <a:rPr lang="pt-PT" sz="1200" noProof="0" dirty="0"/>
              <a:t> (N</a:t>
            </a:r>
            <a:r>
              <a:rPr lang="pt-PT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Ã</a:t>
            </a:r>
            <a:r>
              <a:rPr lang="pt-PT" sz="1200" noProof="0" dirty="0"/>
              <a:t>O assume que conhece). As preocupações</a:t>
            </a:r>
            <a:r>
              <a:rPr lang="pt-PT" sz="1200" baseline="0" noProof="0" dirty="0"/>
              <a:t> podem estar relacionadas com resposta a emergências, situação familiar, etc.</a:t>
            </a:r>
            <a:endParaRPr lang="pt-PT" sz="1200" noProof="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1200" noProof="0" dirty="0"/>
              <a:t>Ajuda</a:t>
            </a:r>
            <a:r>
              <a:rPr lang="pt-PT" sz="1200" baseline="0" noProof="0" dirty="0"/>
              <a:t> </a:t>
            </a:r>
            <a:r>
              <a:rPr lang="pt-PT" sz="1200" noProof="0" dirty="0"/>
              <a:t>a identificar e implementar</a:t>
            </a:r>
            <a:r>
              <a:rPr lang="pt-PT" sz="1200" baseline="0" noProof="0" dirty="0"/>
              <a:t> técnicas para gerir o stress entre os membros da equipa durante uma resposta a uma emergência</a:t>
            </a:r>
            <a:r>
              <a:rPr lang="pt-PT" sz="1200" noProof="0" dirty="0"/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1200" noProof="0" dirty="0"/>
              <a:t>Conhecer</a:t>
            </a:r>
            <a:r>
              <a:rPr lang="pt-PT" sz="1200" baseline="0" noProof="0" dirty="0"/>
              <a:t> quando procurar serviços de apoio psicológico para os seus membros da equipa</a:t>
            </a:r>
            <a:r>
              <a:rPr lang="pt-PT" sz="1200" noProof="0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220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2216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Nota</a:t>
            </a:r>
            <a:r>
              <a:rPr lang="pt-PT" baseline="0" noProof="0" dirty="0"/>
              <a:t> para o/a facilitador/a</a:t>
            </a:r>
            <a:r>
              <a:rPr lang="pt-PT" noProof="0" dirty="0"/>
              <a:t>: </a:t>
            </a:r>
          </a:p>
          <a:p>
            <a:r>
              <a:rPr lang="pt-PT" noProof="0" dirty="0"/>
              <a:t>Pede aos participantes</a:t>
            </a:r>
            <a:r>
              <a:rPr lang="pt-PT" baseline="0" noProof="0" dirty="0"/>
              <a:t> para escolherem uma situação de emergência que tenha ocorrido no seu país e usar estas perguntas para debate.</a:t>
            </a:r>
            <a:endParaRPr lang="pt-P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65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As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pessoas podem reagir de várias formas a uma situação de emergência. Os exemplos de resposta ao sofrimento psicológico incluem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Sintomas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físicos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(tremores, dores de cabeça, fadiga, perda de apetite,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dores e mazelas sem fundamento médico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). 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Choro, tristeza, 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Depressão e sofrimento;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Ansiedade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 medo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Estar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“de guarda” ou “nervoso”;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Pensar que algo mau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está prestes a acontecer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Insónia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 pesadelos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Irritabilidade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 ira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Vergonha (por ter sobrevivido e não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ter sido capaz de ajudar/salvar os outros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Confusão,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dormência mental ou sentimento irreal ou atordoado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Estar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cansado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(não estar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 movimentar-se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;)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Não falar com os outros, ou não falar nada;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Desorientação (não conhecer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 seu nome, sua origem, ou o que aconteceu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);</a:t>
            </a:r>
          </a:p>
          <a:p>
            <a:pPr marL="171450" lvl="0" indent="-171450">
              <a:buFontTx/>
              <a:buChar char="-"/>
            </a:pP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Não ser capaz de cuidar de si mesmo ou seus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filhos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(não comer</a:t>
            </a:r>
            <a:r>
              <a:rPr lang="pt-PT" sz="1200" kern="1200" baseline="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ou beber, incapaz de tomar decisões simples</a:t>
            </a:r>
            <a:r>
              <a:rPr lang="pt-PT" sz="1200" kern="1200" noProof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4004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t-PT" sz="2700" noProof="0" dirty="0"/>
              <a:t>Ajudar</a:t>
            </a:r>
            <a:r>
              <a:rPr lang="pt-PT" sz="2700" baseline="0" noProof="0" dirty="0"/>
              <a:t> as pessoas a aderirem a informação, serviços </a:t>
            </a:r>
            <a:r>
              <a:rPr lang="pt-PT" sz="2700" noProof="0" dirty="0"/>
              <a:t>&amp; apoios sociais. Os provedores de serviços de PSP podem também ajudar a dissipar mitos, partilhar mensagens claras, sobre comportamentos saudáveis e melhorar</a:t>
            </a:r>
            <a:r>
              <a:rPr lang="pt-PT" sz="2700" baseline="0" noProof="0" dirty="0"/>
              <a:t> o entendimento das pessoas em matérias de emergências</a:t>
            </a:r>
            <a:r>
              <a:rPr lang="pt-PT" noProof="0" dirty="0"/>
              <a:t>.</a:t>
            </a:r>
          </a:p>
          <a:p>
            <a:r>
              <a:rPr lang="pt-PT" sz="1200" b="1" noProof="0" dirty="0">
                <a:solidFill>
                  <a:srgbClr val="002060"/>
                </a:solidFill>
              </a:rPr>
              <a:t>Quando</a:t>
            </a:r>
            <a:r>
              <a:rPr lang="pt-PT" sz="1200" b="1" baseline="0" noProof="0" dirty="0">
                <a:solidFill>
                  <a:srgbClr val="002060"/>
                </a:solidFill>
              </a:rPr>
              <a:t> é que os serviços de PSP podem ser oferecidos</a:t>
            </a:r>
            <a:r>
              <a:rPr lang="pt-PT" sz="1200" b="1" noProof="0" dirty="0">
                <a:solidFill>
                  <a:srgbClr val="002060"/>
                </a:solidFill>
              </a:rPr>
              <a:t>?</a:t>
            </a:r>
            <a:endParaRPr lang="pt-PT" b="1" noProof="0" dirty="0">
              <a:solidFill>
                <a:srgbClr val="0000FF"/>
              </a:solidFill>
            </a:endParaRPr>
          </a:p>
          <a:p>
            <a:r>
              <a:rPr lang="pt-PT" b="1" noProof="0" dirty="0">
                <a:solidFill>
                  <a:srgbClr val="0000FF"/>
                </a:solidFill>
              </a:rPr>
              <a:t>No</a:t>
            </a:r>
            <a:r>
              <a:rPr lang="pt-PT" b="1" baseline="0" noProof="0" dirty="0">
                <a:solidFill>
                  <a:srgbClr val="0000FF"/>
                </a:solidFill>
              </a:rPr>
              <a:t> primeiro contacto</a:t>
            </a:r>
            <a:r>
              <a:rPr lang="pt-PT" b="1" noProof="0" dirty="0">
                <a:solidFill>
                  <a:srgbClr val="0000FF"/>
                </a:solidFill>
              </a:rPr>
              <a:t> </a:t>
            </a:r>
            <a:r>
              <a:rPr lang="pt-PT" b="0" noProof="0" dirty="0">
                <a:solidFill>
                  <a:schemeClr val="tx1"/>
                </a:solidFill>
              </a:rPr>
              <a:t>com</a:t>
            </a:r>
            <a:r>
              <a:rPr lang="pt-PT" b="0" baseline="0" noProof="0" dirty="0">
                <a:solidFill>
                  <a:schemeClr val="tx1"/>
                </a:solidFill>
              </a:rPr>
              <a:t> pessoas muito angustiadas, geralmente após uma situação de calamidade natural, ou às vezes alguns dias ou semanas</a:t>
            </a:r>
            <a:r>
              <a:rPr lang="pt-PT" noProof="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952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pt-PT" sz="1200" noProof="0" dirty="0"/>
              <a:t>Embora</a:t>
            </a:r>
            <a:r>
              <a:rPr lang="pt-PT" sz="1200" baseline="0" noProof="0" dirty="0"/>
              <a:t> os serviços de PSP envolvem estar disponível para ouvir as histórias das pessoas, não se deve pressionar que essas pessoas falem sobre os seus sentimentos ou como reagiram em relação a uma determinada situação de emergência</a:t>
            </a:r>
            <a:r>
              <a:rPr lang="pt-PT" sz="1200" noProof="0" dirty="0"/>
              <a:t>.</a:t>
            </a:r>
          </a:p>
          <a:p>
            <a:pPr>
              <a:spcBef>
                <a:spcPts val="1200"/>
              </a:spcBef>
            </a:pPr>
            <a:r>
              <a:rPr lang="pt-PT" sz="3200" b="1" noProof="0" dirty="0">
                <a:solidFill>
                  <a:srgbClr val="002060"/>
                </a:solidFill>
              </a:rPr>
              <a:t>Quem</a:t>
            </a:r>
            <a:r>
              <a:rPr lang="pt-PT" sz="3200" b="1" baseline="0" noProof="0" dirty="0">
                <a:solidFill>
                  <a:srgbClr val="002060"/>
                </a:solidFill>
              </a:rPr>
              <a:t> pode receber os serviços de PSP</a:t>
            </a:r>
            <a:r>
              <a:rPr lang="pt-PT" sz="3200" b="1" noProof="0" dirty="0">
                <a:solidFill>
                  <a:srgbClr val="002060"/>
                </a:solidFill>
              </a:rPr>
              <a:t>?</a:t>
            </a:r>
            <a:endParaRPr lang="pt-PT" sz="2900" b="1" noProof="0" dirty="0">
              <a:solidFill>
                <a:srgbClr val="0000FF"/>
              </a:solidFill>
            </a:endParaRPr>
          </a:p>
          <a:p>
            <a:pPr>
              <a:spcBef>
                <a:spcPts val="1200"/>
              </a:spcBef>
            </a:pPr>
            <a:r>
              <a:rPr lang="pt-PT" sz="2900" b="1" noProof="0" dirty="0">
                <a:solidFill>
                  <a:srgbClr val="0000FF"/>
                </a:solidFill>
              </a:rPr>
              <a:t>Pessoas</a:t>
            </a:r>
            <a:r>
              <a:rPr lang="pt-PT" sz="2900" b="1" baseline="0" noProof="0" dirty="0">
                <a:solidFill>
                  <a:srgbClr val="0000FF"/>
                </a:solidFill>
              </a:rPr>
              <a:t> bastante angustiadas</a:t>
            </a:r>
            <a:r>
              <a:rPr lang="pt-PT" sz="2900" b="1" noProof="0" dirty="0">
                <a:solidFill>
                  <a:srgbClr val="0000FF"/>
                </a:solidFill>
              </a:rPr>
              <a:t> </a:t>
            </a:r>
            <a:r>
              <a:rPr lang="pt-PT" sz="2900" b="0" noProof="0" dirty="0">
                <a:solidFill>
                  <a:schemeClr val="tx1"/>
                </a:solidFill>
              </a:rPr>
              <a:t>que</a:t>
            </a:r>
            <a:r>
              <a:rPr lang="pt-PT" sz="2900" b="0" baseline="0" noProof="0" dirty="0">
                <a:solidFill>
                  <a:schemeClr val="tx1"/>
                </a:solidFill>
              </a:rPr>
              <a:t> recentemente foram expostas a uma situação de emergência bastante grave</a:t>
            </a:r>
            <a:endParaRPr lang="pt-PT" sz="2900" noProof="0" dirty="0"/>
          </a:p>
          <a:p>
            <a:pPr>
              <a:spcBef>
                <a:spcPts val="1200"/>
              </a:spcBef>
            </a:pPr>
            <a:r>
              <a:rPr lang="pt-PT" sz="2900" noProof="0" dirty="0"/>
              <a:t>Podem</a:t>
            </a:r>
            <a:r>
              <a:rPr lang="pt-PT" sz="2900" baseline="0" noProof="0" dirty="0"/>
              <a:t> ser oferecidos a adultos e crianças</a:t>
            </a:r>
            <a:endParaRPr lang="pt-PT" sz="2900" noProof="0" dirty="0"/>
          </a:p>
          <a:p>
            <a:pPr>
              <a:spcBef>
                <a:spcPts val="1200"/>
              </a:spcBef>
            </a:pPr>
            <a:r>
              <a:rPr lang="pt-PT" sz="2900" noProof="0" dirty="0"/>
              <a:t>Nem</a:t>
            </a:r>
            <a:r>
              <a:rPr lang="pt-PT" sz="2900" baseline="0" noProof="0" dirty="0"/>
              <a:t> todas as pessoas que passam por esta experiência da crise irão receber ou precisam de serviços de PSP</a:t>
            </a:r>
            <a:endParaRPr lang="pt-PT" sz="2900" noProof="0" dirty="0"/>
          </a:p>
          <a:p>
            <a:pPr lvl="1"/>
            <a:r>
              <a:rPr lang="pt-PT" sz="2400" b="1" noProof="0" dirty="0">
                <a:solidFill>
                  <a:srgbClr val="0000FF"/>
                </a:solidFill>
              </a:rPr>
              <a:t>Não</a:t>
            </a:r>
            <a:r>
              <a:rPr lang="pt-PT" sz="2400" b="1" baseline="0" noProof="0" dirty="0">
                <a:solidFill>
                  <a:srgbClr val="0000FF"/>
                </a:solidFill>
              </a:rPr>
              <a:t> força ajudar</a:t>
            </a:r>
            <a:r>
              <a:rPr lang="pt-PT" sz="2400" b="1" noProof="0" dirty="0">
                <a:solidFill>
                  <a:srgbClr val="0000FF"/>
                </a:solidFill>
              </a:rPr>
              <a:t> </a:t>
            </a:r>
            <a:r>
              <a:rPr lang="pt-PT" sz="2400" noProof="0" dirty="0"/>
              <a:t>os que não precisam,</a:t>
            </a:r>
            <a:r>
              <a:rPr lang="pt-PT" sz="2400" baseline="0" noProof="0" dirty="0"/>
              <a:t> porém mostra a sua disponibilidade e acesso para os que poderão precisar do seu apoio</a:t>
            </a:r>
            <a:endParaRPr lang="pt-PT" sz="2400" noProof="0" dirty="0"/>
          </a:p>
          <a:p>
            <a:r>
              <a:rPr lang="pt-PT" sz="1200" b="1" noProof="0" dirty="0">
                <a:solidFill>
                  <a:srgbClr val="002060"/>
                </a:solidFill>
              </a:rPr>
              <a:t>Quem</a:t>
            </a:r>
            <a:r>
              <a:rPr lang="pt-PT" sz="1200" b="1" baseline="0" noProof="0" dirty="0">
                <a:solidFill>
                  <a:srgbClr val="002060"/>
                </a:solidFill>
              </a:rPr>
              <a:t> precisa de mais apoio que os serviços de PSP</a:t>
            </a:r>
            <a:r>
              <a:rPr lang="pt-PT" sz="1200" b="1" noProof="0" dirty="0">
                <a:solidFill>
                  <a:srgbClr val="002060"/>
                </a:solidFill>
              </a:rPr>
              <a:t>?</a:t>
            </a:r>
            <a:endParaRPr lang="pt-PT" sz="1200" noProof="0" dirty="0"/>
          </a:p>
          <a:p>
            <a:r>
              <a:rPr lang="pt-PT" sz="1200" noProof="0" dirty="0"/>
              <a:t>Pessoas que estão muito transtornadas ao ponto de </a:t>
            </a:r>
            <a:r>
              <a:rPr lang="pt-PT" sz="1200" b="1" noProof="0" dirty="0">
                <a:solidFill>
                  <a:srgbClr val="0000FF"/>
                </a:solidFill>
              </a:rPr>
              <a:t>não</a:t>
            </a:r>
            <a:r>
              <a:rPr lang="pt-PT" sz="1200" b="1" baseline="0" noProof="0" dirty="0">
                <a:solidFill>
                  <a:srgbClr val="0000FF"/>
                </a:solidFill>
              </a:rPr>
              <a:t> tomarem conta de si mesmas e dos seus filhos</a:t>
            </a:r>
            <a:endParaRPr lang="pt-PT" sz="1200" b="1" noProof="0" dirty="0">
              <a:solidFill>
                <a:srgbClr val="0000FF"/>
              </a:solidFill>
            </a:endParaRPr>
          </a:p>
          <a:p>
            <a:r>
              <a:rPr lang="pt-PT" sz="1200" noProof="0" dirty="0"/>
              <a:t>Pessoas que correm o </a:t>
            </a:r>
            <a:r>
              <a:rPr lang="pt-PT" sz="1200" b="1" baseline="0" noProof="0" dirty="0">
                <a:solidFill>
                  <a:srgbClr val="0000FF"/>
                </a:solidFill>
              </a:rPr>
              <a:t>risco de magoarem-se</a:t>
            </a:r>
            <a:endParaRPr lang="pt-PT" sz="1200" b="1" noProof="0" dirty="0">
              <a:solidFill>
                <a:srgbClr val="0000FF"/>
              </a:solidFill>
            </a:endParaRPr>
          </a:p>
          <a:p>
            <a:r>
              <a:rPr lang="pt-PT" sz="1200" noProof="0" dirty="0"/>
              <a:t>Pessoas que correm o </a:t>
            </a:r>
            <a:r>
              <a:rPr lang="pt-PT" sz="1200" b="1" noProof="0" dirty="0">
                <a:solidFill>
                  <a:srgbClr val="0000FF"/>
                </a:solidFill>
              </a:rPr>
              <a:t>risco de magoar os outros</a:t>
            </a:r>
          </a:p>
          <a:p>
            <a:pPr>
              <a:spcBef>
                <a:spcPts val="600"/>
              </a:spcBef>
            </a:pP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9162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noProof="0" dirty="0"/>
              <a:t>Cena</a:t>
            </a:r>
            <a:r>
              <a:rPr lang="pt-PT" b="1" baseline="0" noProof="0" dirty="0"/>
              <a:t>  alternativa para o/a facilitador/a</a:t>
            </a:r>
            <a:r>
              <a:rPr lang="pt-PT" noProof="0" dirty="0"/>
              <a:t>:</a:t>
            </a:r>
          </a:p>
          <a:p>
            <a:r>
              <a:rPr lang="pt-PT" noProof="0" dirty="0"/>
              <a:t>Uma</a:t>
            </a:r>
            <a:r>
              <a:rPr lang="pt-PT" baseline="0" noProof="0" dirty="0"/>
              <a:t> calamidade natural recente [</a:t>
            </a:r>
            <a:r>
              <a:rPr lang="pt-PT" b="1" i="1" baseline="0" noProof="0" dirty="0"/>
              <a:t>indica uma calamidade comum no seu pa</a:t>
            </a:r>
            <a:r>
              <a:rPr lang="pt-PT" b="1" i="1" baseline="0" noProof="0" dirty="0">
                <a:latin typeface="Calibri" panose="020F0502020204030204" pitchFamily="34" charset="0"/>
              </a:rPr>
              <a:t>í</a:t>
            </a:r>
            <a:r>
              <a:rPr lang="pt-PT" b="1" i="1" baseline="0" noProof="0" dirty="0"/>
              <a:t>s, por exemplos, cheias, terramotos, incêndios</a:t>
            </a:r>
            <a:r>
              <a:rPr lang="pt-PT" baseline="0" noProof="0" dirty="0"/>
              <a:t>] devastou v</a:t>
            </a:r>
            <a:r>
              <a:rPr lang="pt-PT" baseline="0" noProof="0" dirty="0">
                <a:latin typeface="Calibri" panose="020F0502020204030204" pitchFamily="34" charset="0"/>
              </a:rPr>
              <a:t>á</a:t>
            </a:r>
            <a:r>
              <a:rPr lang="pt-PT" baseline="0" noProof="0" dirty="0"/>
              <a:t>rias casas numa pequena vila e tirou a vida de v</a:t>
            </a:r>
            <a:r>
              <a:rPr lang="pt-PT" baseline="0" noProof="0" dirty="0">
                <a:latin typeface="Calibri" panose="020F0502020204030204" pitchFamily="34" charset="0"/>
              </a:rPr>
              <a:t>á</a:t>
            </a:r>
            <a:r>
              <a:rPr lang="pt-PT" baseline="0" noProof="0" dirty="0"/>
              <a:t>rias pessoas. Há uma reunião a nível da comunidade para informar sobre os recursos e apoio necessário para as famílias afectadas. Na reunião, você apercebe-se de que uma mulher est</a:t>
            </a:r>
            <a:r>
              <a:rPr lang="pt-PT" baseline="0" noProof="0" dirty="0">
                <a:latin typeface="Calibri" panose="020F0502020204030204" pitchFamily="34" charset="0"/>
              </a:rPr>
              <a:t>á</a:t>
            </a:r>
            <a:r>
              <a:rPr lang="pt-PT" baseline="0" noProof="0" dirty="0"/>
              <a:t> sentada sozinha a chorar.</a:t>
            </a:r>
          </a:p>
          <a:p>
            <a:endParaRPr lang="pt-PT" baseline="0" noProof="0" dirty="0"/>
          </a:p>
          <a:p>
            <a:r>
              <a:rPr lang="pt-PT" baseline="0" noProof="0" dirty="0"/>
              <a:t>Como ir</a:t>
            </a:r>
            <a:r>
              <a:rPr lang="pt-PT" baseline="0" noProof="0" dirty="0">
                <a:latin typeface="Calibri" panose="020F0502020204030204" pitchFamily="34" charset="0"/>
              </a:rPr>
              <a:t>ia </a:t>
            </a:r>
            <a:r>
              <a:rPr lang="pt-PT" baseline="0" noProof="0" dirty="0"/>
              <a:t>abordar essa mulher? Que atitudes ir</a:t>
            </a:r>
            <a:r>
              <a:rPr lang="pt-PT" baseline="0" noProof="0" dirty="0">
                <a:latin typeface="Calibri" panose="020F0502020204030204" pitchFamily="34" charset="0"/>
              </a:rPr>
              <a:t>ia </a:t>
            </a:r>
            <a:r>
              <a:rPr lang="pt-PT" baseline="0" noProof="0" dirty="0"/>
              <a:t>adoptar? O que ir</a:t>
            </a:r>
            <a:r>
              <a:rPr lang="pt-PT" baseline="0" noProof="0" dirty="0">
                <a:latin typeface="Calibri" panose="020F0502020204030204" pitchFamily="34" charset="0"/>
              </a:rPr>
              <a:t>ia</a:t>
            </a:r>
            <a:r>
              <a:rPr lang="pt-PT" baseline="0" noProof="0" dirty="0"/>
              <a:t> dizer a ela</a:t>
            </a:r>
            <a:r>
              <a:rPr lang="en-US" baseline="0" dirty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791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134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defTabSz="457200"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A79C9AC1-45F9-484C-93CE-0B87AE543DDE}" type="slidenum">
              <a:rPr lang="en-US">
                <a:latin typeface="Arial" charset="0"/>
              </a:rPr>
              <a:pPr/>
              <a:t>15</a:t>
            </a:fld>
            <a:endParaRPr lang="en-US">
              <a:latin typeface="Arial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pt-PT" sz="1200" i="1" noProof="0" dirty="0">
                <a:latin typeface="Calibri" charset="0"/>
              </a:rPr>
              <a:t>Situação</a:t>
            </a:r>
            <a:r>
              <a:rPr lang="pt-PT" sz="1200" i="1" baseline="0" noProof="0" dirty="0">
                <a:latin typeface="Calibri" charset="0"/>
              </a:rPr>
              <a:t> única de sofrimento,</a:t>
            </a:r>
            <a:endParaRPr lang="pt-PT" sz="1200" i="1" noProof="0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PT" sz="1200" i="1" noProof="0" dirty="0">
                <a:latin typeface="Calibri" charset="0"/>
              </a:rPr>
              <a:t>medo e muitas mortes que</a:t>
            </a:r>
            <a:r>
              <a:rPr lang="pt-PT" sz="1200" i="1" baseline="0" noProof="0" dirty="0">
                <a:latin typeface="Calibri" charset="0"/>
              </a:rPr>
              <a:t> afectam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PT" sz="1200" i="1" baseline="0" noProof="0" dirty="0">
                <a:latin typeface="Calibri" charset="0"/>
              </a:rPr>
              <a:t>a sociedade</a:t>
            </a:r>
            <a:r>
              <a:rPr lang="pt-PT" sz="1200" i="1" noProof="0" dirty="0">
                <a:latin typeface="Calibri" charset="0"/>
              </a:rPr>
              <a:t>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1200" dirty="0">
              <a:latin typeface="Calibri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PT" sz="1200" noProof="0" dirty="0">
                <a:latin typeface="Calibri" charset="0"/>
              </a:rPr>
              <a:t>Considera o seguinte:</a:t>
            </a: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Como</a:t>
            </a:r>
            <a:r>
              <a:rPr lang="pt-PT" sz="1200" baseline="0" noProof="0" dirty="0">
                <a:latin typeface="Calibri" charset="0"/>
              </a:rPr>
              <a:t> é que cuido de mim mesmo/a</a:t>
            </a:r>
            <a:r>
              <a:rPr lang="pt-PT" sz="1200" noProof="0" dirty="0">
                <a:latin typeface="Calibri" charset="0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O que eu</a:t>
            </a:r>
            <a:r>
              <a:rPr lang="pt-PT" sz="1200" baseline="0" noProof="0" dirty="0">
                <a:latin typeface="Calibri" charset="0"/>
              </a:rPr>
              <a:t> quero dos outros quando estou angustiado/triste</a:t>
            </a:r>
            <a:r>
              <a:rPr lang="pt-PT" sz="1200" noProof="0" dirty="0">
                <a:latin typeface="Calibri" charset="0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pt-PT" sz="1200" noProof="0" dirty="0">
                <a:latin typeface="Calibri" charset="0"/>
              </a:rPr>
              <a:t>Como</a:t>
            </a:r>
            <a:r>
              <a:rPr lang="pt-PT" sz="1200" baseline="0" noProof="0" dirty="0">
                <a:latin typeface="Calibri" charset="0"/>
              </a:rPr>
              <a:t> é que a nossa equipa pode ajudar um ao outro</a:t>
            </a:r>
            <a:r>
              <a:rPr lang="pt-PT" sz="1200" noProof="0" dirty="0">
                <a:latin typeface="Calibri" charset="0"/>
              </a:rPr>
              <a:t>?</a:t>
            </a:r>
          </a:p>
          <a:p>
            <a:pPr marL="228600" indent="-228600" eaLnBrk="1" hangingPunct="1">
              <a:spcBef>
                <a:spcPct val="0"/>
              </a:spcBef>
            </a:pPr>
            <a:endParaRPr lang="en-US" dirty="0">
              <a:latin typeface="Arial" charset="0"/>
            </a:endParaRPr>
          </a:p>
          <a:p>
            <a:pPr marL="228600" indent="-228600" eaLnBrk="1" hangingPunct="1">
              <a:spcBef>
                <a:spcPct val="0"/>
              </a:spcBef>
            </a:pPr>
            <a:r>
              <a:rPr lang="pt-PT" noProof="0" dirty="0">
                <a:latin typeface="Arial" charset="0"/>
              </a:rPr>
              <a:t>Prontidão – faz uma</a:t>
            </a:r>
            <a:r>
              <a:rPr lang="pt-PT" baseline="0" noProof="0" dirty="0">
                <a:latin typeface="Arial" charset="0"/>
              </a:rPr>
              <a:t> avaliação honesta</a:t>
            </a:r>
            <a:r>
              <a:rPr lang="pt-PT" noProof="0" dirty="0">
                <a:latin typeface="Arial" charset="0"/>
              </a:rPr>
              <a:t> – olha para as suas necessidades</a:t>
            </a:r>
            <a:r>
              <a:rPr lang="pt-PT" baseline="0" noProof="0" dirty="0">
                <a:latin typeface="Arial" charset="0"/>
              </a:rPr>
              <a:t> pessoais e condiç</a:t>
            </a:r>
            <a:r>
              <a:rPr lang="pt-PT" baseline="0" noProof="0" dirty="0">
                <a:latin typeface="Arial"/>
                <a:cs typeface="Arial"/>
              </a:rPr>
              <a:t>õ</a:t>
            </a:r>
            <a:r>
              <a:rPr lang="pt-PT" baseline="0" noProof="0" dirty="0">
                <a:latin typeface="Arial" charset="0"/>
                <a:cs typeface="+mn-cs"/>
              </a:rPr>
              <a:t>es</a:t>
            </a:r>
            <a:r>
              <a:rPr lang="pt-PT" noProof="0" dirty="0">
                <a:latin typeface="Arial" charset="0"/>
              </a:rPr>
              <a:t> (situações da vida, exigências da</a:t>
            </a:r>
            <a:r>
              <a:rPr lang="pt-PT" baseline="0" noProof="0" dirty="0">
                <a:latin typeface="Arial" charset="0"/>
              </a:rPr>
              <a:t> família</a:t>
            </a:r>
            <a:r>
              <a:rPr lang="pt-PT" noProof="0" dirty="0">
                <a:latin typeface="Arial" charset="0"/>
              </a:rPr>
              <a:t>…)</a:t>
            </a:r>
          </a:p>
          <a:p>
            <a:pPr marL="228600" indent="-228600" eaLnBrk="1" hangingPunct="1">
              <a:spcBef>
                <a:spcPct val="0"/>
              </a:spcBef>
            </a:pPr>
            <a:r>
              <a:rPr lang="pt-PT" noProof="0" dirty="0">
                <a:latin typeface="Arial" charset="0"/>
              </a:rPr>
              <a:t>Dificuldades: sentimento de que precisa resolver os problemas de todos.</a:t>
            </a:r>
            <a:r>
              <a:rPr lang="pt-PT" altLang="ja-JP" noProof="0" dirty="0">
                <a:latin typeface="Arial" charset="0"/>
              </a:rPr>
              <a:t>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pt-PT" noProof="0" dirty="0">
                <a:latin typeface="Arial" charset="0"/>
              </a:rPr>
              <a:t>As</a:t>
            </a:r>
            <a:r>
              <a:rPr lang="pt-PT" baseline="0" noProof="0" dirty="0">
                <a:latin typeface="Arial" charset="0"/>
              </a:rPr>
              <a:t> necessidades são v</a:t>
            </a:r>
            <a:r>
              <a:rPr lang="pt-PT" baseline="0" noProof="0" dirty="0">
                <a:latin typeface="Calibri" panose="020F0502020204030204" pitchFamily="34" charset="0"/>
              </a:rPr>
              <a:t>á</a:t>
            </a:r>
            <a:r>
              <a:rPr lang="pt-PT" baseline="0" noProof="0" dirty="0">
                <a:latin typeface="Arial" charset="0"/>
              </a:rPr>
              <a:t>rias e os recursos podem ser escassos</a:t>
            </a:r>
            <a:r>
              <a:rPr lang="pt-PT" noProof="0" dirty="0">
                <a:latin typeface="Arial" charset="0"/>
              </a:rPr>
              <a:t> – não</a:t>
            </a:r>
            <a:r>
              <a:rPr lang="pt-PT" baseline="0" noProof="0" dirty="0">
                <a:latin typeface="Arial" charset="0"/>
              </a:rPr>
              <a:t> possível</a:t>
            </a:r>
            <a:r>
              <a:rPr lang="pt-PT" noProof="0" dirty="0">
                <a:latin typeface="Arial" charset="0"/>
              </a:rPr>
              <a:t>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pt-PT" noProof="0" dirty="0">
                <a:latin typeface="Arial" charset="0"/>
              </a:rPr>
              <a:t>Você</a:t>
            </a:r>
            <a:r>
              <a:rPr lang="pt-PT" baseline="0" noProof="0" dirty="0">
                <a:latin typeface="Arial" charset="0"/>
              </a:rPr>
              <a:t> est</a:t>
            </a:r>
            <a:r>
              <a:rPr lang="pt-PT" baseline="0" noProof="0" dirty="0">
                <a:latin typeface="Calibri" panose="020F0502020204030204" pitchFamily="34" charset="0"/>
              </a:rPr>
              <a:t>á</a:t>
            </a:r>
            <a:r>
              <a:rPr lang="pt-PT" baseline="0" noProof="0" dirty="0">
                <a:latin typeface="Arial" charset="0"/>
              </a:rPr>
              <a:t> l</a:t>
            </a:r>
            <a:r>
              <a:rPr lang="pt-PT" baseline="0" noProof="0" dirty="0">
                <a:latin typeface="Calibri" panose="020F0502020204030204" pitchFamily="34" charset="0"/>
              </a:rPr>
              <a:t>á</a:t>
            </a:r>
            <a:r>
              <a:rPr lang="pt-PT" baseline="0" noProof="0" dirty="0">
                <a:latin typeface="Arial" charset="0"/>
              </a:rPr>
              <a:t> temporariamente, portanto as suas acções devem ser ajudar as pessoas para a posterior come</a:t>
            </a:r>
            <a:r>
              <a:rPr lang="pt-PT" baseline="0" noProof="0" dirty="0">
                <a:latin typeface="Arial"/>
                <a:cs typeface="Arial"/>
              </a:rPr>
              <a:t>çarem a </a:t>
            </a:r>
            <a:r>
              <a:rPr lang="pt-PT" baseline="0" noProof="0" dirty="0">
                <a:latin typeface="Arial" charset="0"/>
              </a:rPr>
              <a:t>ajudarem-se a si mesmas. Ajuda-as a conquistar o autocontrolo</a:t>
            </a:r>
            <a:r>
              <a:rPr lang="pt-PT" noProof="0" dirty="0">
                <a:latin typeface="Arial" charset="0"/>
              </a:rPr>
              <a:t>.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pt-PT" noProof="0" dirty="0">
                <a:latin typeface="Arial" charset="0"/>
              </a:rPr>
              <a:t>Não</a:t>
            </a:r>
            <a:r>
              <a:rPr lang="pt-PT" baseline="0" noProof="0" dirty="0">
                <a:latin typeface="Arial" charset="0"/>
              </a:rPr>
              <a:t> assume que pelo simples facto de terem passado por uma situação de emergência s</a:t>
            </a:r>
            <a:r>
              <a:rPr lang="pt-PT" baseline="0" noProof="0" dirty="0">
                <a:latin typeface="Arial"/>
                <a:cs typeface="Arial"/>
              </a:rPr>
              <a:t>ão </a:t>
            </a:r>
            <a:r>
              <a:rPr lang="pt-PT" baseline="0" noProof="0" dirty="0">
                <a:latin typeface="Arial" charset="0"/>
              </a:rPr>
              <a:t>pessoas desamparadas</a:t>
            </a:r>
            <a:r>
              <a:rPr lang="pt-PT" altLang="ja-JP" noProof="0" dirty="0">
                <a:latin typeface="Arial" charset="0"/>
              </a:rPr>
              <a:t>.</a:t>
            </a:r>
          </a:p>
          <a:p>
            <a:pPr marL="228600" indent="-228600" eaLnBrk="1" hangingPunct="1">
              <a:spcBef>
                <a:spcPct val="0"/>
              </a:spcBef>
            </a:pP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77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7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0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99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01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04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6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13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51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706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617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4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043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913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08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538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774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8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7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37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6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56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6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6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1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23B8-B28D-4534-87B7-7A29B022285D}" type="datetimeFigureOut">
              <a:rPr lang="en-GB" smtClean="0"/>
              <a:pPr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63931-6EF9-47D9-AAF0-C5F603A3CF0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35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ho.int/mental_health/emergencies/psychological_first_aid_ebola/en/" TargetMode="External"/><Relationship Id="rId3" Type="http://schemas.openxmlformats.org/officeDocument/2006/relationships/hyperlink" Target="https://www.samhsa.gov/disaster-preparedness" TargetMode="External"/><Relationship Id="rId7" Type="http://schemas.openxmlformats.org/officeDocument/2006/relationships/hyperlink" Target="https://resourcecentre.savethechildren.net/library/save-children-psychological-first-aid-training-manual-child-practitioners" TargetMode="External"/><Relationship Id="rId2" Type="http://schemas.openxmlformats.org/officeDocument/2006/relationships/hyperlink" Target="https://www.nctsn.org/resources/trainin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pscentre.org/psychological-first-aid-training/" TargetMode="External"/><Relationship Id="rId5" Type="http://schemas.openxmlformats.org/officeDocument/2006/relationships/hyperlink" Target="http://inprf.gob.mx/" TargetMode="External"/><Relationship Id="rId4" Type="http://schemas.openxmlformats.org/officeDocument/2006/relationships/hyperlink" Target="https://www.store.samhsa.gov/apps/disaster/index.html?WT.mc_id=WB_20131219_DISASTERAPP_400x225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title" idx="4294967295"/>
          </p:nvPr>
        </p:nvSpPr>
        <p:spPr>
          <a:xfrm>
            <a:off x="3078397" y="332656"/>
            <a:ext cx="6033864" cy="1143000"/>
          </a:xfrm>
        </p:spPr>
        <p:txBody>
          <a:bodyPr>
            <a:noAutofit/>
          </a:bodyPr>
          <a:lstStyle/>
          <a:p>
            <a:pPr algn="r"/>
            <a:br>
              <a:rPr lang="pt-PT" altLang="en-US" sz="3600" b="1" dirty="0">
                <a:solidFill>
                  <a:srgbClr val="0070C0"/>
                </a:solidFill>
                <a:cs typeface="Arial" charset="0"/>
              </a:rPr>
            </a:br>
            <a:r>
              <a:rPr lang="pt-PT" altLang="en-US" sz="3600" b="1" dirty="0">
                <a:solidFill>
                  <a:srgbClr val="002060"/>
                </a:solidFill>
                <a:cs typeface="Arial" charset="0"/>
              </a:rPr>
              <a:t>Equipas de Resposta Rápida</a:t>
            </a:r>
            <a:br>
              <a:rPr lang="pt-PT" altLang="en-US" sz="3600" b="1" dirty="0">
                <a:solidFill>
                  <a:srgbClr val="002060"/>
                </a:solidFill>
                <a:cs typeface="Arial" charset="0"/>
              </a:rPr>
            </a:br>
            <a:r>
              <a:rPr lang="pt-PT" altLang="en-US" sz="3600" b="1" dirty="0">
                <a:solidFill>
                  <a:srgbClr val="0070C0"/>
                </a:solidFill>
                <a:cs typeface="Arial" charset="0"/>
              </a:rPr>
              <a:t>Formação</a:t>
            </a:r>
          </a:p>
        </p:txBody>
      </p:sp>
      <p:sp>
        <p:nvSpPr>
          <p:cNvPr id="7172" name="Subtitle 2"/>
          <p:cNvSpPr>
            <a:spLocks noGrp="1"/>
          </p:cNvSpPr>
          <p:nvPr>
            <p:ph idx="4294967295"/>
          </p:nvPr>
        </p:nvSpPr>
        <p:spPr>
          <a:xfrm>
            <a:off x="0" y="5085184"/>
            <a:ext cx="8229600" cy="1008112"/>
          </a:xfrm>
          <a:noFill/>
        </p:spPr>
        <p:txBody>
          <a:bodyPr>
            <a:normAutofit/>
          </a:bodyPr>
          <a:lstStyle/>
          <a:p>
            <a:pPr marL="0" indent="0" algn="l" eaLnBrk="1" hangingPunct="1">
              <a:buNone/>
            </a:pPr>
            <a:r>
              <a:rPr lang="pt-PT" b="1" dirty="0">
                <a:solidFill>
                  <a:srgbClr val="002060"/>
                </a:solidFill>
                <a:cs typeface="Arial" charset="0"/>
              </a:rPr>
              <a:t>B10.1 Primeiros Socorros Psicológicos:</a:t>
            </a:r>
          </a:p>
          <a:p>
            <a:pPr marL="0" indent="0" algn="l" eaLnBrk="1" hangingPunct="1">
              <a:buNone/>
            </a:pPr>
            <a:r>
              <a:rPr lang="pt-PT" sz="2000" b="1" dirty="0">
                <a:solidFill>
                  <a:srgbClr val="002060"/>
                </a:solidFill>
                <a:cs typeface="Arial" charset="0"/>
              </a:rPr>
              <a:t>Apoio às populações afectadas e entrevistadas durante emergências</a:t>
            </a:r>
            <a:endParaRPr lang="pt-PT" altLang="en-US" sz="20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9B20F-3816-4B71-8F2A-10A86745E1D9}"/>
              </a:ext>
            </a:extLst>
          </p:cNvPr>
          <p:cNvSpPr txBox="1"/>
          <p:nvPr/>
        </p:nvSpPr>
        <p:spPr>
          <a:xfrm>
            <a:off x="35496" y="6433591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</a:t>
            </a:r>
            <a:r>
              <a:rPr lang="fr-FR" sz="1400" dirty="0">
                <a:solidFill>
                  <a:srgbClr val="002060"/>
                </a:solidFill>
              </a:rPr>
              <a:t>: 14/07/2018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06" y="908720"/>
            <a:ext cx="8239125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</a:rPr>
              <a:t>Princípios da acção </a:t>
            </a:r>
            <a:r>
              <a:rPr lang="en-US" sz="3600" b="1" dirty="0">
                <a:solidFill>
                  <a:srgbClr val="002060"/>
                </a:solidFill>
              </a:rPr>
              <a:t>dos PSP: </a:t>
            </a:r>
            <a:r>
              <a:rPr lang="en-US" sz="3600" b="1" dirty="0" err="1">
                <a:solidFill>
                  <a:srgbClr val="002060"/>
                </a:solidFill>
              </a:rPr>
              <a:t>Resumo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Rectângulo 3"/>
          <p:cNvSpPr/>
          <p:nvPr/>
        </p:nvSpPr>
        <p:spPr>
          <a:xfrm>
            <a:off x="452437" y="908720"/>
            <a:ext cx="8239125" cy="11486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b="1" dirty="0">
                <a:solidFill>
                  <a:schemeClr val="tx1"/>
                </a:solidFill>
                <a:latin typeface="Arial Black" pitchFamily="34" charset="0"/>
              </a:rPr>
              <a:t>Preparar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dirty="0">
                <a:solidFill>
                  <a:schemeClr val="tx1"/>
                </a:solidFill>
              </a:rPr>
              <a:t>Informar-se sobre a crise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dirty="0">
                <a:solidFill>
                  <a:schemeClr val="tx1"/>
                </a:solidFill>
              </a:rPr>
              <a:t>Informar-se sobre os servi</a:t>
            </a:r>
            <a:r>
              <a:rPr lang="pt-PT" dirty="0">
                <a:solidFill>
                  <a:schemeClr val="tx1"/>
                </a:solidFill>
                <a:cs typeface="Arial"/>
              </a:rPr>
              <a:t>ços e assistência disponíveis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dirty="0">
                <a:solidFill>
                  <a:schemeClr val="tx1"/>
                </a:solidFill>
                <a:cs typeface="Arial"/>
              </a:rPr>
              <a:t>Informar-se sobre problemas de segurança</a:t>
            </a:r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2286000" y="2438400"/>
            <a:ext cx="6400800" cy="1042070"/>
          </a:xfrm>
          <a:prstGeom prst="round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dirty="0">
                <a:solidFill>
                  <a:schemeClr val="tx1"/>
                </a:solidFill>
                <a:latin typeface="Arial Black" pitchFamily="34" charset="0"/>
              </a:rPr>
              <a:t>Olhar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600" dirty="0">
                <a:solidFill>
                  <a:schemeClr val="tx1"/>
                </a:solidFill>
              </a:rPr>
              <a:t>Observar as medidas de seguran</a:t>
            </a:r>
            <a:r>
              <a:rPr lang="pt-PT" sz="1600" dirty="0">
                <a:solidFill>
                  <a:schemeClr val="tx1"/>
                </a:solidFill>
                <a:cs typeface="Arial"/>
              </a:rPr>
              <a:t>ça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600" dirty="0">
                <a:solidFill>
                  <a:schemeClr val="tx1"/>
                </a:solidFill>
                <a:cs typeface="Arial"/>
              </a:rPr>
              <a:t>Observar as pessoas com necessidades básicas óbvias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600" dirty="0">
                <a:solidFill>
                  <a:schemeClr val="tx1"/>
                </a:solidFill>
                <a:cs typeface="Arial"/>
              </a:rPr>
              <a:t>Observar as pessoas com reacções indiferentes</a:t>
            </a:r>
            <a:endParaRPr lang="pt-PT" sz="1600" dirty="0">
              <a:solidFill>
                <a:schemeClr val="tx1"/>
              </a:solidFill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2285999" y="3480470"/>
            <a:ext cx="6400800" cy="116773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400" dirty="0">
                <a:solidFill>
                  <a:schemeClr val="tx1"/>
                </a:solidFill>
                <a:latin typeface="Arial Black" pitchFamily="34" charset="0"/>
              </a:rPr>
              <a:t>Escutar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</a:rPr>
              <a:t>Estabelecer contacto com pessoas que possivelmente precisam de ajuda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</a:rPr>
              <a:t>Perguntar sobre as preocupa</a:t>
            </a:r>
            <a:r>
              <a:rPr lang="pt-PT" sz="1400" dirty="0">
                <a:solidFill>
                  <a:schemeClr val="tx1"/>
                </a:solidFill>
                <a:cs typeface="Arial"/>
              </a:rPr>
              <a:t>ções e necessidades das pessoas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  <a:cs typeface="Arial"/>
              </a:rPr>
              <a:t>Escutar as pessoas e ajudá-las a acalmarem-se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7" name="Rectângulo arredondado 6"/>
          <p:cNvSpPr/>
          <p:nvPr/>
        </p:nvSpPr>
        <p:spPr>
          <a:xfrm>
            <a:off x="2272033" y="4648200"/>
            <a:ext cx="6400800" cy="139833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400" dirty="0">
                <a:solidFill>
                  <a:schemeClr val="tx1"/>
                </a:solidFill>
                <a:latin typeface="Arial Black" pitchFamily="34" charset="0"/>
              </a:rPr>
              <a:t>Conectar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</a:rPr>
              <a:t>Ajudar as pessoas a ultrapassarem as suas necessidade básicas e acederem aos servi</a:t>
            </a:r>
            <a:r>
              <a:rPr lang="pt-PT" sz="1400" dirty="0">
                <a:solidFill>
                  <a:schemeClr val="tx1"/>
                </a:solidFill>
                <a:cs typeface="Arial"/>
              </a:rPr>
              <a:t>ços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  <a:cs typeface="Arial"/>
              </a:rPr>
              <a:t>Ajudar as pessoas a resolver os problemas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  <a:cs typeface="Arial"/>
              </a:rPr>
              <a:t>Oferecer informação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t-PT" sz="1400" dirty="0">
                <a:solidFill>
                  <a:schemeClr val="tx1"/>
                </a:solidFill>
                <a:cs typeface="Arial"/>
              </a:rPr>
              <a:t>Conectar as pessoas com os seus amigos e apoio social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dirty="0" err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Terminar</a:t>
            </a:r>
            <a:r>
              <a:rPr lang="en-GB" sz="36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a </a:t>
            </a:r>
            <a:r>
              <a:rPr lang="en-GB" sz="3600" b="1" dirty="0" err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sua</a:t>
            </a:r>
            <a:r>
              <a:rPr lang="en-GB" sz="36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pt-PT" sz="36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assistência</a:t>
            </a:r>
            <a:endParaRPr kumimoji="0" lang="pt-PT" sz="3600" b="1" i="0" u="none" strike="noStrike" kern="1200" cap="none" spc="0" normalizeH="0" baseline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11560" y="1412777"/>
            <a:ext cx="8229600" cy="38450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Use o seu melhor julgamento sobre</a:t>
            </a:r>
            <a:r>
              <a:rPr kumimoji="0" lang="pt-PT" sz="2400" b="0" i="0" u="none" strike="noStrike" kern="1200" cap="none" spc="0" normalizeH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as necessidades da pessoa e as suas próprias necessidades</a:t>
            </a:r>
            <a:endParaRPr kumimoji="0" lang="pt-PT" sz="2400" b="0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Explique que </a:t>
            </a:r>
            <a:r>
              <a:rPr lang="pt-PT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já terminou</a:t>
            </a:r>
            <a:r>
              <a:rPr kumimoji="0" lang="pt-PT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pt-PT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e, se possível, indique alguém que possa ajudar</a:t>
            </a:r>
            <a:endParaRPr kumimoji="0" lang="pt-PT" sz="2400" b="0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pt-PT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Conectar-se aos serviços</a:t>
            </a: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lang="pt-PT" sz="2400" noProof="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certifique-se de que tem informação sobre contactos e conheça as suas expectativas</a:t>
            </a:r>
            <a:endParaRPr kumimoji="0" lang="pt-PT" sz="2400" b="0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pt-PT" sz="2400" b="0" i="0" u="none" strike="noStrike" kern="1200" cap="none" spc="0" normalizeH="0" baseline="0" noProof="0" dirty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Não importa a sua experiência, diga um adeus simpático e deseje felicidades.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1143000"/>
          </a:xfrm>
        </p:spPr>
        <p:txBody>
          <a:bodyPr>
            <a:normAutofit fontScale="90000"/>
          </a:bodyPr>
          <a:lstStyle/>
          <a:p>
            <a:pPr lvl="1"/>
            <a:r>
              <a:rPr lang="pt-PT" sz="2600" b="1" dirty="0">
                <a:solidFill>
                  <a:srgbClr val="0000FF"/>
                </a:solidFill>
              </a:rPr>
              <a:t>Como iria abordar essa mulher? </a:t>
            </a:r>
            <a:br>
              <a:rPr lang="pt-PT" sz="2600" b="1" dirty="0">
                <a:solidFill>
                  <a:srgbClr val="0000FF"/>
                </a:solidFill>
              </a:rPr>
            </a:br>
            <a:r>
              <a:rPr lang="pt-PT" sz="2600" b="1" dirty="0">
                <a:solidFill>
                  <a:srgbClr val="0000FF"/>
                </a:solidFill>
              </a:rPr>
              <a:t>Que atitudes iria adoptar? </a:t>
            </a:r>
            <a:br>
              <a:rPr lang="pt-PT" sz="2600" b="1" dirty="0">
                <a:solidFill>
                  <a:srgbClr val="0000FF"/>
                </a:solidFill>
              </a:rPr>
            </a:br>
            <a:r>
              <a:rPr lang="pt-PT" sz="2600" b="1" dirty="0">
                <a:solidFill>
                  <a:srgbClr val="0000FF"/>
                </a:solidFill>
              </a:rPr>
              <a:t>O que lhe diria?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683568" y="1916832"/>
            <a:ext cx="7775575" cy="109753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PT" sz="2800" dirty="0"/>
              <a:t>Encontra uma mulher angustiada, cujo marido está internado num centro de saúde por motivos de uma doença geralmente fatal</a:t>
            </a:r>
            <a:r>
              <a:rPr lang="en-US" sz="2800" dirty="0"/>
              <a:t>.</a:t>
            </a:r>
          </a:p>
          <a:p>
            <a:pPr marL="0" indent="0" algn="ctr">
              <a:buNone/>
            </a:pPr>
            <a:endParaRPr lang="en-US" sz="2800" i="1" dirty="0"/>
          </a:p>
          <a:p>
            <a:pPr marL="0" indent="0" algn="ctr">
              <a:buNone/>
            </a:pPr>
            <a:endParaRPr lang="en-US" sz="2800" dirty="0">
              <a:solidFill>
                <a:srgbClr val="4F622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4664"/>
            <a:ext cx="821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</a:rPr>
              <a:t>Trabalho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grupo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pt-PT" sz="3600" b="1" dirty="0">
                <a:solidFill>
                  <a:srgbClr val="002060"/>
                </a:solidFill>
              </a:rPr>
              <a:t>Cenário</a:t>
            </a:r>
          </a:p>
        </p:txBody>
      </p:sp>
    </p:spTree>
    <p:extLst>
      <p:ext uri="{BB962C8B-B14F-4D97-AF65-F5344CB8AC3E}">
        <p14:creationId xmlns:p14="http://schemas.microsoft.com/office/powerpoint/2010/main" val="348868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Grupo de Trabalho</a:t>
            </a:r>
            <a:r>
              <a:rPr lang="en-US" sz="3600" b="1" dirty="0">
                <a:solidFill>
                  <a:srgbClr val="002060"/>
                </a:solidFill>
              </a:rPr>
              <a:t>: Debate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066800"/>
            <a:ext cx="8151628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Cumprimente com respeito, apresente-se e diga o seu nome e a sua função, procure um local calmo para conversar (se possível).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Esteja disposto a ouvir e reconhecer os seus receios e preocupações (N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Ã</a:t>
            </a:r>
            <a:r>
              <a:rPr lang="pt-PT" sz="2400" dirty="0"/>
              <a:t>O assuma que já conhece os seus medos e preocupações).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Faça promessas realistas (evite falsas expectativas).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Procure informação sobre apoio social e prático de que ela pode obter benefícios.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Informe sobre os serviços disponíveis.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Fale sobre medidas de segurança.</a:t>
            </a:r>
          </a:p>
        </p:txBody>
      </p:sp>
    </p:spTree>
    <p:extLst>
      <p:ext uri="{BB962C8B-B14F-4D97-AF65-F5344CB8AC3E}">
        <p14:creationId xmlns:p14="http://schemas.microsoft.com/office/powerpoint/2010/main" val="1219513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395536" y="2694620"/>
            <a:ext cx="8229600" cy="14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2060"/>
                </a:solidFill>
              </a:rPr>
              <a:t>2. </a:t>
            </a:r>
            <a:r>
              <a:rPr lang="pt-PT" sz="3600" b="1" dirty="0">
                <a:solidFill>
                  <a:srgbClr val="002060"/>
                </a:solidFill>
              </a:rPr>
              <a:t>Cuidar de si e dos seus colegas</a:t>
            </a:r>
          </a:p>
        </p:txBody>
      </p:sp>
    </p:spTree>
    <p:extLst>
      <p:ext uri="{BB962C8B-B14F-4D97-AF65-F5344CB8AC3E}">
        <p14:creationId xmlns:p14="http://schemas.microsoft.com/office/powerpoint/2010/main" val="3492487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PT" sz="3600" b="1" dirty="0">
                <a:solidFill>
                  <a:srgbClr val="002060"/>
                </a:solidFill>
                <a:latin typeface="Calibri" charset="0"/>
              </a:rPr>
              <a:t>Prática</a:t>
            </a:r>
            <a:r>
              <a:rPr lang="en-GB" sz="3600" b="1" dirty="0">
                <a:solidFill>
                  <a:srgbClr val="002060"/>
                </a:solidFill>
                <a:latin typeface="Calibri" charset="0"/>
              </a:rPr>
              <a:t> do auto-</a:t>
            </a:r>
            <a:r>
              <a:rPr lang="en-GB" sz="3600" b="1" dirty="0" err="1">
                <a:solidFill>
                  <a:srgbClr val="002060"/>
                </a:solidFill>
                <a:latin typeface="Calibri" charset="0"/>
              </a:rPr>
              <a:t>cuidado</a:t>
            </a:r>
            <a:endParaRPr lang="en-GB" sz="3600" b="1" dirty="0">
              <a:solidFill>
                <a:srgbClr val="002060"/>
              </a:solidFill>
              <a:latin typeface="Calibri" charset="0"/>
            </a:endParaRP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355976" y="1484784"/>
            <a:ext cx="4419600" cy="453650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pt-PT" sz="2800" b="1" dirty="0">
                <a:latin typeface="Calibri" charset="0"/>
              </a:rPr>
              <a:t>Antes de</a:t>
            </a:r>
            <a:r>
              <a:rPr lang="pt-PT" sz="2800" dirty="0">
                <a:latin typeface="Calibri" charset="0"/>
              </a:rPr>
              <a:t> uma emergência:</a:t>
            </a:r>
          </a:p>
          <a:p>
            <a:pPr lvl="1" eaLnBrk="1" hangingPunct="1">
              <a:lnSpc>
                <a:spcPct val="90000"/>
              </a:lnSpc>
            </a:pPr>
            <a:r>
              <a:rPr lang="pt-PT" sz="2400" dirty="0">
                <a:latin typeface="Calibri" charset="0"/>
              </a:rPr>
              <a:t>Está pronto para ajudar?</a:t>
            </a:r>
          </a:p>
          <a:p>
            <a:pPr eaLnBrk="1" hangingPunct="1">
              <a:lnSpc>
                <a:spcPct val="90000"/>
              </a:lnSpc>
            </a:pPr>
            <a:r>
              <a:rPr lang="pt-PT" sz="2800" b="1" dirty="0">
                <a:latin typeface="Calibri" charset="0"/>
              </a:rPr>
              <a:t>Durante </a:t>
            </a:r>
            <a:r>
              <a:rPr lang="pt-PT" sz="2800" dirty="0">
                <a:latin typeface="Calibri" charset="0"/>
              </a:rPr>
              <a:t>uma emergência:</a:t>
            </a:r>
          </a:p>
          <a:p>
            <a:pPr lvl="1" eaLnBrk="1" hangingPunct="1">
              <a:lnSpc>
                <a:spcPct val="90000"/>
              </a:lnSpc>
            </a:pPr>
            <a:r>
              <a:rPr lang="pt-PT" sz="2400" dirty="0">
                <a:latin typeface="Calibri" charset="0"/>
              </a:rPr>
              <a:t>Como manter-se emocional e fisicamente saudável?</a:t>
            </a:r>
          </a:p>
          <a:p>
            <a:pPr eaLnBrk="1" hangingPunct="1">
              <a:lnSpc>
                <a:spcPct val="90000"/>
              </a:lnSpc>
            </a:pPr>
            <a:r>
              <a:rPr lang="pt-PT" sz="2800" b="1" dirty="0">
                <a:latin typeface="Calibri" charset="0"/>
              </a:rPr>
              <a:t>Depois</a:t>
            </a:r>
            <a:r>
              <a:rPr lang="pt-PT" sz="2800" dirty="0">
                <a:latin typeface="Calibri" charset="0"/>
              </a:rPr>
              <a:t> de uma emergência:</a:t>
            </a:r>
          </a:p>
          <a:p>
            <a:pPr lvl="1" eaLnBrk="1" hangingPunct="1">
              <a:lnSpc>
                <a:spcPct val="90000"/>
              </a:lnSpc>
            </a:pPr>
            <a:r>
              <a:rPr lang="pt-PT" sz="2400" dirty="0">
                <a:latin typeface="Calibri" charset="0"/>
              </a:rPr>
              <a:t>Como ter tempo para descansar, recuperar e reflectir?</a:t>
            </a:r>
          </a:p>
        </p:txBody>
      </p:sp>
      <p:pic>
        <p:nvPicPr>
          <p:cNvPr id="5" name="Content Placeholder 4" descr="aid worker male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 bwMode="auto">
          <a:xfrm>
            <a:off x="457200" y="1447800"/>
            <a:ext cx="3733800" cy="4184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594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00FF"/>
                </a:solidFill>
              </a:rPr>
              <a:t>Antes</a:t>
            </a:r>
            <a:r>
              <a:rPr lang="en-US" sz="3600" b="1" dirty="0">
                <a:solidFill>
                  <a:srgbClr val="002060"/>
                </a:solidFill>
              </a:rPr>
              <a:t>: Prepare-se para </a:t>
            </a:r>
            <a:r>
              <a:rPr lang="en-US" sz="3600" b="1" dirty="0" err="1">
                <a:solidFill>
                  <a:srgbClr val="002060"/>
                </a:solidFill>
              </a:rPr>
              <a:t>ajudar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algn="just"/>
            <a:r>
              <a:rPr lang="pt-PT" sz="3000" dirty="0">
                <a:solidFill>
                  <a:srgbClr val="0000FF"/>
                </a:solidFill>
              </a:rPr>
              <a:t>Aprenda</a:t>
            </a:r>
            <a:r>
              <a:rPr lang="pt-PT" sz="3000" dirty="0"/>
              <a:t> sobre a situação actual e os diferentes papéis das equipas de assist</a:t>
            </a:r>
            <a:r>
              <a:rPr lang="pt-PT" sz="3000" dirty="0">
                <a:latin typeface="Arial"/>
                <a:cs typeface="Arial"/>
              </a:rPr>
              <a:t>ência</a:t>
            </a:r>
            <a:endParaRPr lang="pt-PT" sz="3000" dirty="0"/>
          </a:p>
          <a:p>
            <a:pPr algn="just"/>
            <a:r>
              <a:rPr lang="pt-PT" sz="3000" dirty="0"/>
              <a:t>Considere a </a:t>
            </a:r>
            <a:r>
              <a:rPr lang="pt-PT" sz="3000" dirty="0">
                <a:solidFill>
                  <a:srgbClr val="0000FF"/>
                </a:solidFill>
              </a:rPr>
              <a:t>sua própria saúde </a:t>
            </a:r>
            <a:r>
              <a:rPr lang="pt-PT" sz="3000" dirty="0"/>
              <a:t>e situações da vida </a:t>
            </a:r>
          </a:p>
          <a:p>
            <a:pPr algn="just"/>
            <a:r>
              <a:rPr lang="pt-PT" sz="3000" dirty="0"/>
              <a:t>Tome uma decisão </a:t>
            </a:r>
            <a:r>
              <a:rPr lang="pt-PT" sz="3000" dirty="0">
                <a:solidFill>
                  <a:srgbClr val="0000FF"/>
                </a:solidFill>
              </a:rPr>
              <a:t>honesta </a:t>
            </a:r>
            <a:r>
              <a:rPr lang="pt-PT" sz="3000" dirty="0"/>
              <a:t>sobre a sua prontidão para ajudar nesta situação</a:t>
            </a:r>
          </a:p>
          <a:p>
            <a:pPr algn="just"/>
            <a:r>
              <a:rPr lang="pt-PT" sz="3000" dirty="0"/>
              <a:t>Certifique-se de que sabe como </a:t>
            </a:r>
            <a:r>
              <a:rPr lang="pt-PT" sz="3000" dirty="0">
                <a:solidFill>
                  <a:srgbClr val="0000FF"/>
                </a:solidFill>
              </a:rPr>
              <a:t>observar as medidas de segurança apropriadas</a:t>
            </a:r>
            <a:r>
              <a:rPr lang="pt-P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99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Durante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pt-PT" sz="3600" b="1" dirty="0">
                <a:solidFill>
                  <a:srgbClr val="002060"/>
                </a:solidFill>
              </a:rPr>
              <a:t>gerir o </a:t>
            </a:r>
            <a:r>
              <a:rPr lang="pt-PT" sz="3600" b="1" i="1" dirty="0">
                <a:solidFill>
                  <a:srgbClr val="002060"/>
                </a:solidFill>
              </a:rPr>
              <a:t>stress</a:t>
            </a:r>
            <a:r>
              <a:rPr lang="pt-PT" sz="3600" b="1" dirty="0">
                <a:solidFill>
                  <a:srgbClr val="002060"/>
                </a:solidFill>
              </a:rPr>
              <a:t> através de um trabalho saudável e hábitos de vida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2076449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pt-PT" sz="2000" dirty="0">
                <a:solidFill>
                  <a:srgbClr val="0000FF"/>
                </a:solidFill>
              </a:rPr>
              <a:t>Lembre-se</a:t>
            </a:r>
            <a:r>
              <a:rPr lang="pt-PT" sz="2000" dirty="0"/>
              <a:t> do que o ajudou a superar no passado.  </a:t>
            </a:r>
          </a:p>
          <a:p>
            <a:pPr>
              <a:lnSpc>
                <a:spcPct val="90000"/>
              </a:lnSpc>
            </a:pPr>
            <a:r>
              <a:rPr lang="pt-PT" sz="2000" dirty="0">
                <a:solidFill>
                  <a:srgbClr val="0000FF"/>
                </a:solidFill>
              </a:rPr>
              <a:t>Arranje tempo </a:t>
            </a:r>
            <a:r>
              <a:rPr lang="pt-PT" sz="2000" dirty="0"/>
              <a:t>para comer, descansar, relaxar, nem que seja por curtos períodos de tempo.</a:t>
            </a:r>
          </a:p>
          <a:p>
            <a:pPr>
              <a:lnSpc>
                <a:spcPct val="90000"/>
              </a:lnSpc>
            </a:pPr>
            <a:r>
              <a:rPr lang="pt-PT" sz="2000" dirty="0"/>
              <a:t>Tenha </a:t>
            </a:r>
            <a:r>
              <a:rPr lang="pt-PT" sz="2000" dirty="0">
                <a:solidFill>
                  <a:srgbClr val="0000FF"/>
                </a:solidFill>
              </a:rPr>
              <a:t>horas de trabalho razoáveis </a:t>
            </a:r>
            <a:r>
              <a:rPr lang="pt-PT" sz="2000" dirty="0"/>
              <a:t>para evitar exaustão. </a:t>
            </a:r>
          </a:p>
          <a:p>
            <a:pPr>
              <a:lnSpc>
                <a:spcPct val="90000"/>
              </a:lnSpc>
            </a:pPr>
            <a:r>
              <a:rPr lang="pt-PT" sz="2000" dirty="0"/>
              <a:t>Lembre-se, você </a:t>
            </a:r>
            <a:r>
              <a:rPr lang="pt-PT" sz="2000" dirty="0">
                <a:solidFill>
                  <a:srgbClr val="0000FF"/>
                </a:solidFill>
              </a:rPr>
              <a:t>não é responsável por resolver os problemas de todas as pessoas</a:t>
            </a:r>
            <a:r>
              <a:rPr lang="pt-PT" sz="2000" dirty="0"/>
              <a:t>. Ajude as pessoas a ajudarem-se a si mesmas. </a:t>
            </a:r>
          </a:p>
          <a:p>
            <a:pPr>
              <a:lnSpc>
                <a:spcPct val="90000"/>
              </a:lnSpc>
            </a:pPr>
            <a:r>
              <a:rPr lang="pt-PT" sz="2000" dirty="0"/>
              <a:t>Reduza o </a:t>
            </a:r>
            <a:r>
              <a:rPr lang="pt-PT" sz="2000" dirty="0">
                <a:solidFill>
                  <a:srgbClr val="0000FF"/>
                </a:solidFill>
              </a:rPr>
              <a:t>consumo de álcool, cafeína ou nicotina. </a:t>
            </a:r>
          </a:p>
          <a:p>
            <a:pPr>
              <a:lnSpc>
                <a:spcPct val="90000"/>
              </a:lnSpc>
            </a:pPr>
            <a:r>
              <a:rPr lang="pt-PT" sz="2000" dirty="0"/>
              <a:t>Ajude os seus colegas e faça com que eles o ajudem. Encontre formas de se </a:t>
            </a:r>
            <a:r>
              <a:rPr lang="pt-PT" sz="2000" dirty="0">
                <a:solidFill>
                  <a:srgbClr val="0000FF"/>
                </a:solidFill>
              </a:rPr>
              <a:t>apoiarem mutuamente.</a:t>
            </a:r>
          </a:p>
          <a:p>
            <a:pPr>
              <a:lnSpc>
                <a:spcPct val="90000"/>
              </a:lnSpc>
            </a:pPr>
            <a:r>
              <a:rPr lang="pt-PT" sz="2000" dirty="0">
                <a:solidFill>
                  <a:srgbClr val="0000FF"/>
                </a:solidFill>
              </a:rPr>
              <a:t>Fale com amigos, pessoas pr</a:t>
            </a:r>
            <a:r>
              <a:rPr lang="pt-PT" sz="2000" dirty="0">
                <a:solidFill>
                  <a:srgbClr val="0000FF"/>
                </a:solidFill>
                <a:latin typeface="Arial"/>
                <a:cs typeface="Arial"/>
              </a:rPr>
              <a:t>óximas </a:t>
            </a:r>
            <a:r>
              <a:rPr lang="pt-PT" sz="2000" dirty="0"/>
              <a:t>ou outras pessoas de confiança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824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>
                <a:solidFill>
                  <a:srgbClr val="0000FF"/>
                </a:solidFill>
              </a:rPr>
              <a:t>Depois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en-US" sz="3600" b="1" dirty="0" err="1">
                <a:solidFill>
                  <a:srgbClr val="002060"/>
                </a:solidFill>
              </a:rPr>
              <a:t>Descanso</a:t>
            </a:r>
            <a:r>
              <a:rPr lang="en-US" sz="3600" b="1" dirty="0">
                <a:solidFill>
                  <a:srgbClr val="002060"/>
                </a:solidFill>
              </a:rPr>
              <a:t> e </a:t>
            </a:r>
            <a:r>
              <a:rPr lang="en-US" sz="3600" b="1" dirty="0" err="1">
                <a:solidFill>
                  <a:srgbClr val="002060"/>
                </a:solidFill>
              </a:rPr>
              <a:t>Reflexão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62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PT" dirty="0"/>
              <a:t>Depois de ajudar numa situação de emergência, arranje tempo, </a:t>
            </a:r>
            <a:r>
              <a:rPr lang="pt-PT" dirty="0" err="1"/>
              <a:t>reflicta</a:t>
            </a:r>
            <a:r>
              <a:rPr lang="pt-PT" dirty="0"/>
              <a:t> sobre a experiência que teve e descanse. </a:t>
            </a:r>
          </a:p>
          <a:p>
            <a:pPr lvl="1"/>
            <a:r>
              <a:rPr lang="pt-PT" dirty="0">
                <a:solidFill>
                  <a:srgbClr val="0000FF"/>
                </a:solidFill>
              </a:rPr>
              <a:t>Fale sobre a sua experiência </a:t>
            </a:r>
            <a:r>
              <a:rPr lang="pt-PT" dirty="0"/>
              <a:t>com alguém de confiança</a:t>
            </a:r>
          </a:p>
          <a:p>
            <a:pPr lvl="1"/>
            <a:r>
              <a:rPr lang="pt-PT" dirty="0">
                <a:solidFill>
                  <a:srgbClr val="0000FF"/>
                </a:solidFill>
              </a:rPr>
              <a:t>Reconheça o que foi capaz de fazer </a:t>
            </a:r>
            <a:r>
              <a:rPr lang="pt-PT" dirty="0"/>
              <a:t>para ajudar os outros, mesmo através de pequenos gestos</a:t>
            </a:r>
          </a:p>
          <a:p>
            <a:pPr lvl="1"/>
            <a:r>
              <a:rPr lang="pt-PT" dirty="0" err="1">
                <a:solidFill>
                  <a:srgbClr val="0000FF"/>
                </a:solidFill>
              </a:rPr>
              <a:t>Reflicta</a:t>
            </a:r>
            <a:r>
              <a:rPr lang="pt-PT" dirty="0">
                <a:solidFill>
                  <a:srgbClr val="0000FF"/>
                </a:solidFill>
              </a:rPr>
              <a:t> e aceite</a:t>
            </a:r>
            <a:r>
              <a:rPr lang="pt-PT" dirty="0"/>
              <a:t> o que fez bem, o que não fez bem e reconheça os seus limites</a:t>
            </a:r>
          </a:p>
          <a:p>
            <a:pPr lvl="1"/>
            <a:r>
              <a:rPr lang="pt-PT" dirty="0">
                <a:solidFill>
                  <a:srgbClr val="0000FF"/>
                </a:solidFill>
              </a:rPr>
              <a:t>Arranje tempo </a:t>
            </a:r>
            <a:r>
              <a:rPr lang="pt-PT" dirty="0"/>
              <a:t>para descansar e relaxar antes de retomar as suas actividades diárias</a:t>
            </a:r>
          </a:p>
        </p:txBody>
      </p:sp>
    </p:spTree>
    <p:extLst>
      <p:ext uri="{BB962C8B-B14F-4D97-AF65-F5344CB8AC3E}">
        <p14:creationId xmlns:p14="http://schemas.microsoft.com/office/powerpoint/2010/main" val="36740593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3960440"/>
          </a:xfrm>
        </p:spPr>
        <p:txBody>
          <a:bodyPr>
            <a:normAutofit/>
          </a:bodyPr>
          <a:lstStyle/>
          <a:p>
            <a:pPr lvl="1"/>
            <a:r>
              <a:rPr lang="pt-PT" sz="2600" b="1" dirty="0">
                <a:solidFill>
                  <a:srgbClr val="0000FF"/>
                </a:solidFill>
              </a:rPr>
              <a:t>Como ir</a:t>
            </a:r>
            <a:r>
              <a:rPr lang="pt-PT" sz="2600" b="1" dirty="0">
                <a:solidFill>
                  <a:srgbClr val="0000FF"/>
                </a:solidFill>
                <a:latin typeface="Calibri" panose="020F0502020204030204" pitchFamily="34" charset="0"/>
              </a:rPr>
              <a:t>á </a:t>
            </a:r>
            <a:r>
              <a:rPr lang="pt-PT" sz="2600" b="1" dirty="0">
                <a:solidFill>
                  <a:srgbClr val="0000FF"/>
                </a:solidFill>
              </a:rPr>
              <a:t>reconhecer que um membro de equipa est</a:t>
            </a:r>
            <a:r>
              <a:rPr lang="pt-PT" sz="2600" b="1" dirty="0">
                <a:solidFill>
                  <a:srgbClr val="0000FF"/>
                </a:solidFill>
                <a:latin typeface="Calibri" panose="020F0502020204030204" pitchFamily="34" charset="0"/>
              </a:rPr>
              <a:t>á a sofrer</a:t>
            </a:r>
            <a:r>
              <a:rPr lang="pt-PT" sz="2600" b="1" dirty="0">
                <a:solidFill>
                  <a:srgbClr val="0000FF"/>
                </a:solidFill>
              </a:rPr>
              <a:t>? </a:t>
            </a:r>
            <a:br>
              <a:rPr lang="pt-PT" sz="2600" b="1" dirty="0">
                <a:solidFill>
                  <a:srgbClr val="0000FF"/>
                </a:solidFill>
              </a:rPr>
            </a:br>
            <a:br>
              <a:rPr lang="pt-PT" sz="2600" b="1" dirty="0">
                <a:solidFill>
                  <a:srgbClr val="0000FF"/>
                </a:solidFill>
              </a:rPr>
            </a:br>
            <a:r>
              <a:rPr lang="pt-PT" sz="2600" b="1" dirty="0">
                <a:solidFill>
                  <a:srgbClr val="0000FF"/>
                </a:solidFill>
              </a:rPr>
              <a:t>Quais são os sinais e sintomas?</a:t>
            </a:r>
            <a:br>
              <a:rPr lang="pt-PT" sz="2600" b="1" dirty="0">
                <a:solidFill>
                  <a:srgbClr val="0000FF"/>
                </a:solidFill>
              </a:rPr>
            </a:br>
            <a:br>
              <a:rPr lang="pt-PT" sz="2600" b="1" dirty="0">
                <a:solidFill>
                  <a:srgbClr val="0000FF"/>
                </a:solidFill>
              </a:rPr>
            </a:br>
            <a:r>
              <a:rPr lang="pt-PT" sz="2600" b="1" dirty="0">
                <a:solidFill>
                  <a:srgbClr val="0000FF"/>
                </a:solidFill>
              </a:rPr>
              <a:t>O que pode fazer para ajudar os seus colegas? </a:t>
            </a:r>
            <a:br>
              <a:rPr lang="en-US" sz="2600" b="1" dirty="0">
                <a:solidFill>
                  <a:srgbClr val="0000FF"/>
                </a:solidFill>
              </a:rPr>
            </a:br>
            <a:endParaRPr lang="en-US" sz="26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4664"/>
            <a:ext cx="821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>
                <a:solidFill>
                  <a:srgbClr val="002060"/>
                </a:solidFill>
              </a:rPr>
              <a:t>Trabalho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Grupo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en-US" sz="3600" b="1" dirty="0" err="1">
                <a:solidFill>
                  <a:srgbClr val="002060"/>
                </a:solidFill>
              </a:rPr>
              <a:t>Apoio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à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Equipa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4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4000" b="1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81192" y="1143000"/>
            <a:ext cx="8229600" cy="4495800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000" dirty="0"/>
              <a:t>N</a:t>
            </a:r>
            <a:r>
              <a:rPr lang="pt-PT" sz="2000" dirty="0">
                <a:latin typeface="Arial"/>
                <a:cs typeface="Arial"/>
              </a:rPr>
              <a:t>o final </a:t>
            </a:r>
            <a:r>
              <a:rPr lang="pt-PT" sz="2000" dirty="0"/>
              <a:t>desta sessão, os participantes deverão ser capazes de: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0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Explicar como a abordagem dos serviços de Primeiros Socorros Psicológicos (PSP) pode ser integrada nas actividades diárias dos membros de ERR.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0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Identificar, como, quando e onde os serviços de PSP podem ser oferecidos.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pt-PT" sz="20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Descrever como é que os agentes no terreno podem cuidar de si pr</a:t>
            </a:r>
            <a:r>
              <a:rPr lang="pt-PT" sz="2000" dirty="0">
                <a:latin typeface="Arial"/>
                <a:cs typeface="Arial"/>
              </a:rPr>
              <a:t>óprios </a:t>
            </a:r>
            <a:r>
              <a:rPr lang="pt-PT" sz="2000" dirty="0"/>
              <a:t>e assistir os colegas numa situaç</a:t>
            </a:r>
            <a:r>
              <a:rPr lang="pt-PT" sz="2000" dirty="0">
                <a:latin typeface="Arial"/>
                <a:cs typeface="Arial"/>
              </a:rPr>
              <a:t>ã</a:t>
            </a:r>
            <a:r>
              <a:rPr lang="pt-PT" sz="2000" dirty="0"/>
              <a:t>o de emergência</a:t>
            </a:r>
            <a:r>
              <a:rPr lang="pt-PT" sz="2400" dirty="0"/>
              <a:t>.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3600" b="1" dirty="0" err="1">
                <a:solidFill>
                  <a:srgbClr val="002060"/>
                </a:solidFill>
              </a:rPr>
              <a:t>Trabalho</a:t>
            </a:r>
            <a:r>
              <a:rPr lang="en-US" sz="3600" b="1" dirty="0">
                <a:solidFill>
                  <a:srgbClr val="002060"/>
                </a:solidFill>
              </a:rPr>
              <a:t> de </a:t>
            </a:r>
            <a:r>
              <a:rPr lang="en-US" sz="3600" b="1" dirty="0" err="1">
                <a:solidFill>
                  <a:srgbClr val="002060"/>
                </a:solidFill>
              </a:rPr>
              <a:t>Grupo</a:t>
            </a:r>
            <a:r>
              <a:rPr lang="en-US" sz="3600" b="1" dirty="0">
                <a:solidFill>
                  <a:srgbClr val="002060"/>
                </a:solidFill>
              </a:rPr>
              <a:t>: Debate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295400"/>
            <a:ext cx="8229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Procure sintomas de sofrimento psicológico nos membros da equipa, tais como irritabilidade e insónia.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Esteja atento para escutar o seu colega e reconheça as suas preocupações (NÃO ASSUMA que conhece as suas preocupações).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Ajude a identificar e implementar técnicas de gestão de </a:t>
            </a:r>
            <a:r>
              <a:rPr lang="pt-PT" sz="2400" i="1" dirty="0"/>
              <a:t>stress</a:t>
            </a:r>
            <a:r>
              <a:rPr lang="pt-PT" sz="2400" dirty="0"/>
              <a:t> nos membros da equipa durante uma resposta </a:t>
            </a:r>
            <a:r>
              <a:rPr lang="pt-PT" sz="2400" dirty="0">
                <a:latin typeface="Arial"/>
                <a:cs typeface="Arial"/>
              </a:rPr>
              <a:t>a</a:t>
            </a:r>
            <a:r>
              <a:rPr lang="pt-PT" sz="2400" dirty="0"/>
              <a:t> uma emergência.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Saiba como procurar apoio psicológico adicional para os membros da sua equipa.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PT" sz="2400" dirty="0"/>
              <a:t>Identifique os recursos disponíveis aos membros da sua equipa e como avaliar tais recursos. </a:t>
            </a:r>
          </a:p>
        </p:txBody>
      </p:sp>
    </p:spTree>
    <p:extLst>
      <p:ext uri="{BB962C8B-B14F-4D97-AF65-F5344CB8AC3E}">
        <p14:creationId xmlns:p14="http://schemas.microsoft.com/office/powerpoint/2010/main" val="3257758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3. Como </a:t>
            </a:r>
            <a:r>
              <a:rPr lang="en-GB" sz="3600" b="1" dirty="0" err="1">
                <a:solidFill>
                  <a:srgbClr val="002060"/>
                </a:solidFill>
              </a:rPr>
              <a:t>ajudar</a:t>
            </a:r>
            <a:r>
              <a:rPr lang="en-GB" sz="3600" b="1" dirty="0">
                <a:solidFill>
                  <a:srgbClr val="002060"/>
                </a:solidFill>
              </a:rPr>
              <a:t> de forma r</a:t>
            </a:r>
            <a:r>
              <a:rPr lang="pt-PT" sz="3600" b="1" dirty="0" err="1">
                <a:solidFill>
                  <a:srgbClr val="002060"/>
                </a:solidFill>
              </a:rPr>
              <a:t>esponsável</a:t>
            </a:r>
            <a:endParaRPr lang="pt-PT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861048"/>
            <a:ext cx="822960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pt-PT" sz="2800" i="1" dirty="0">
                <a:solidFill>
                  <a:srgbClr val="002060"/>
                </a:solidFill>
              </a:rPr>
              <a:t>Segurança, dignidade e direitos</a:t>
            </a:r>
          </a:p>
          <a:p>
            <a:pPr marL="0" indent="0" algn="ctr">
              <a:buNone/>
            </a:pPr>
            <a:r>
              <a:rPr lang="pt-PT" sz="2800" i="1" dirty="0">
                <a:solidFill>
                  <a:srgbClr val="002060"/>
                </a:solidFill>
              </a:rPr>
              <a:t>Outras medidas de resposta a</a:t>
            </a:r>
            <a:r>
              <a:rPr lang="pt-PT" sz="2800" i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pt-PT" sz="2800" i="1" dirty="0">
                <a:solidFill>
                  <a:srgbClr val="002060"/>
                </a:solidFill>
              </a:rPr>
              <a:t>emergências</a:t>
            </a:r>
          </a:p>
        </p:txBody>
      </p:sp>
    </p:spTree>
    <p:extLst>
      <p:ext uri="{BB962C8B-B14F-4D97-AF65-F5344CB8AC3E}">
        <p14:creationId xmlns:p14="http://schemas.microsoft.com/office/powerpoint/2010/main" val="1027846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Esteja ciente de outras medidas de resposta 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a</a:t>
            </a:r>
            <a:r>
              <a:rPr lang="pt-PT" sz="3600" b="1" dirty="0">
                <a:solidFill>
                  <a:srgbClr val="002060"/>
                </a:solidFill>
              </a:rPr>
              <a:t> emergências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78335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sz="3000" b="1">
                <a:solidFill>
                  <a:srgbClr val="0000FF"/>
                </a:solidFill>
              </a:rPr>
              <a:t>Conheça os </a:t>
            </a:r>
            <a:r>
              <a:rPr lang="pt-PT" sz="3000" b="1" dirty="0">
                <a:solidFill>
                  <a:srgbClr val="0000FF"/>
                </a:solidFill>
              </a:rPr>
              <a:t>contactos </a:t>
            </a:r>
            <a:r>
              <a:rPr lang="pt-PT" dirty="0"/>
              <a:t>dos principais prestadores de cuidados de saúde, tais como: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/>
              <a:t>Centros de saúde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/>
              <a:t>Serviços de protecção à criança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/>
              <a:t>Distribuição de alimentos e materiais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PT" dirty="0"/>
              <a:t>Centros de reunificação familiar</a:t>
            </a:r>
          </a:p>
        </p:txBody>
      </p:sp>
    </p:spTree>
    <p:extLst>
      <p:ext uri="{BB962C8B-B14F-4D97-AF65-F5344CB8AC3E}">
        <p14:creationId xmlns:p14="http://schemas.microsoft.com/office/powerpoint/2010/main" val="780569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altLang="en-US" sz="3600" b="1" dirty="0">
                <a:solidFill>
                  <a:srgbClr val="002060"/>
                </a:solidFill>
              </a:rPr>
              <a:t>Fontes e Recursos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u="sng" dirty="0">
                <a:hlinkClick r:id="rId2"/>
              </a:rPr>
              <a:t>The National Child Traumatic Stress Network</a:t>
            </a:r>
            <a:r>
              <a:rPr lang="en-US" sz="2000" dirty="0"/>
              <a:t> (USA)</a:t>
            </a:r>
          </a:p>
          <a:p>
            <a:pPr marL="0" indent="0">
              <a:buNone/>
            </a:pPr>
            <a:r>
              <a:rPr lang="en-US" sz="2000" u="sng" dirty="0">
                <a:hlinkClick r:id="rId3"/>
              </a:rPr>
              <a:t>Substance Abuse and Mental Health Services</a:t>
            </a:r>
            <a:r>
              <a:rPr lang="en-US" sz="2000" dirty="0"/>
              <a:t> (USA)</a:t>
            </a:r>
          </a:p>
          <a:p>
            <a:pPr marL="0" indent="0">
              <a:buNone/>
            </a:pPr>
            <a:r>
              <a:rPr lang="en-US" sz="2000" u="sng" dirty="0">
                <a:hlinkClick r:id="rId4"/>
              </a:rPr>
              <a:t>SAMHSA Behavioral Health Disaster Response App</a:t>
            </a:r>
            <a:r>
              <a:rPr lang="en-US" sz="2000" dirty="0"/>
              <a:t> (USA)</a:t>
            </a:r>
          </a:p>
          <a:p>
            <a:pPr marL="0" indent="0">
              <a:buNone/>
            </a:pPr>
            <a:r>
              <a:rPr lang="fr-FR" sz="2000" u="sng" dirty="0" err="1">
                <a:hlinkClick r:id="rId5"/>
              </a:rPr>
              <a:t>Instituto</a:t>
            </a:r>
            <a:r>
              <a:rPr lang="fr-FR" sz="2000" u="sng" dirty="0">
                <a:hlinkClick r:id="rId5"/>
              </a:rPr>
              <a:t> </a:t>
            </a:r>
            <a:r>
              <a:rPr lang="fr-FR" sz="2000" u="sng" dirty="0" err="1">
                <a:hlinkClick r:id="rId5"/>
              </a:rPr>
              <a:t>Nacional</a:t>
            </a:r>
            <a:r>
              <a:rPr lang="fr-FR" sz="2000" u="sng" dirty="0">
                <a:hlinkClick r:id="rId5"/>
              </a:rPr>
              <a:t> De </a:t>
            </a:r>
            <a:r>
              <a:rPr lang="fr-FR" sz="2000" u="sng" dirty="0" err="1">
                <a:hlinkClick r:id="rId5"/>
              </a:rPr>
              <a:t>Psiquiatria</a:t>
            </a:r>
            <a:r>
              <a:rPr lang="en-US" sz="2000" dirty="0"/>
              <a:t> </a:t>
            </a:r>
            <a:r>
              <a:rPr lang="fr-FR" sz="2000" dirty="0"/>
              <a:t>(MEX)</a:t>
            </a:r>
            <a:endParaRPr lang="en-US" sz="2000" dirty="0"/>
          </a:p>
          <a:p>
            <a:pPr marL="0" indent="0">
              <a:buNone/>
            </a:pPr>
            <a:r>
              <a:rPr lang="fr-FR" sz="2000" u="sng" dirty="0">
                <a:hlinkClick r:id="rId6"/>
              </a:rPr>
              <a:t>Psychosocial Centre</a:t>
            </a:r>
            <a:r>
              <a:rPr lang="fr-FR" sz="2000" dirty="0"/>
              <a:t> (IFRC)</a:t>
            </a:r>
            <a:endParaRPr lang="en-US" sz="2000" dirty="0"/>
          </a:p>
          <a:p>
            <a:pPr marL="0" indent="0">
              <a:buNone/>
            </a:pPr>
            <a:r>
              <a:rPr lang="en-US" sz="2000" u="sng" dirty="0">
                <a:hlinkClick r:id="rId7"/>
              </a:rPr>
              <a:t>Psychological First Aid Training Manual for Child Practitioners</a:t>
            </a:r>
            <a:r>
              <a:rPr lang="en-US" sz="2000" dirty="0"/>
              <a:t> (Save the Children)</a:t>
            </a:r>
          </a:p>
          <a:p>
            <a:pPr marL="0" indent="0">
              <a:buNone/>
            </a:pPr>
            <a:r>
              <a:rPr lang="en-US" sz="2000" dirty="0"/>
              <a:t>Psychological First Aid for Ebola Virus Disease Outbreak, WHO 2014</a:t>
            </a:r>
            <a:endParaRPr lang="fr-FR" sz="2000" dirty="0"/>
          </a:p>
          <a:p>
            <a:pPr marL="0" indent="0">
              <a:buNone/>
            </a:pPr>
            <a:r>
              <a:rPr lang="en-US" sz="2000" dirty="0">
                <a:hlinkClick r:id="rId8"/>
              </a:rPr>
              <a:t>http://www.who.int/mental_health/emergencies/psychological_first_aid_ebola/en/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750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25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Exoneração de responsabilidade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95536" y="12687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 algn="ctr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2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3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31801452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ZW" altLang="en-US" sz="6000" b="1" i="1" dirty="0">
                <a:solidFill>
                  <a:srgbClr val="002060"/>
                </a:solidFill>
              </a:rPr>
              <a:t>Obrigado!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767" y="-961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4000" b="1" dirty="0" err="1">
                <a:solidFill>
                  <a:srgbClr val="002060"/>
                </a:solidFill>
                <a:latin typeface="Calibri" panose="020F0502020204030204" pitchFamily="34" charset="0"/>
              </a:rPr>
              <a:t>Esboço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24767" y="990600"/>
            <a:ext cx="8229600" cy="486593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AutoNum type="arabicPeriod"/>
            </a:pPr>
            <a:r>
              <a:rPr lang="pt-PT" sz="2800" dirty="0">
                <a:solidFill>
                  <a:srgbClr val="002060"/>
                </a:solidFill>
              </a:rPr>
              <a:t>Compreender os serviços de Primeiros Socorros Psicológicos (PSP)</a:t>
            </a:r>
          </a:p>
          <a:p>
            <a:pPr marL="914400" lvl="1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pt-PT" sz="2400" dirty="0">
                <a:solidFill>
                  <a:srgbClr val="002060"/>
                </a:solidFill>
              </a:rPr>
              <a:t>Definição de PSP </a:t>
            </a:r>
          </a:p>
          <a:p>
            <a:pPr marL="914400" lvl="1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pt-PT" sz="2400" dirty="0">
                <a:solidFill>
                  <a:srgbClr val="002060"/>
                </a:solidFill>
              </a:rPr>
              <a:t>Princípios de PSP</a:t>
            </a:r>
          </a:p>
          <a:p>
            <a:pPr marL="914400" lvl="1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pt-PT" sz="2400" dirty="0">
                <a:solidFill>
                  <a:srgbClr val="002060"/>
                </a:solidFill>
              </a:rPr>
              <a:t>Terminar a sua assistência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Arial" charset="0"/>
              <a:buAutoNum type="arabicPeriod"/>
            </a:pPr>
            <a:r>
              <a:rPr lang="pt-PT" sz="2800" dirty="0">
                <a:solidFill>
                  <a:srgbClr val="002060"/>
                </a:solidFill>
              </a:rPr>
              <a:t>Cuidar de si e dos seus colegas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Arial" charset="0"/>
              <a:buAutoNum type="arabicPeriod"/>
            </a:pPr>
            <a:r>
              <a:rPr lang="en-GB" sz="2800" dirty="0">
                <a:solidFill>
                  <a:srgbClr val="002060"/>
                </a:solidFill>
              </a:rPr>
              <a:t>Como ajudar de forma responsável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Arial" charset="0"/>
              <a:buAutoNum type="arabicPeriod"/>
            </a:pPr>
            <a:r>
              <a:rPr lang="en-US" sz="2800" dirty="0">
                <a:solidFill>
                  <a:srgbClr val="002060"/>
                </a:solidFill>
              </a:rPr>
              <a:t>Referências</a:t>
            </a:r>
          </a:p>
          <a:p>
            <a:pPr marL="514350" indent="-514350">
              <a:spcBef>
                <a:spcPct val="0"/>
              </a:spcBef>
              <a:spcAft>
                <a:spcPts val="0"/>
              </a:spcAft>
              <a:buAutoNum type="arabicPeriod"/>
            </a:pP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529592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7500"/>
            <a:ext cx="8229600" cy="17145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1. </a:t>
            </a:r>
            <a:r>
              <a:rPr lang="pt-PT" sz="3600" b="1" dirty="0">
                <a:solidFill>
                  <a:srgbClr val="002060"/>
                </a:solidFill>
              </a:rPr>
              <a:t>Compreender </a:t>
            </a:r>
            <a:r>
              <a:rPr lang="en-US" sz="3600" b="1" dirty="0" err="1">
                <a:solidFill>
                  <a:srgbClr val="002060"/>
                </a:solidFill>
              </a:rPr>
              <a:t>os</a:t>
            </a:r>
            <a:r>
              <a:rPr lang="pt-PT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Primeiros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Socorros</a:t>
            </a:r>
            <a:r>
              <a:rPr lang="pt-PT" sz="3600" b="1" dirty="0">
                <a:solidFill>
                  <a:srgbClr val="002060"/>
                </a:solidFill>
              </a:rPr>
              <a:t> Psicológicos</a:t>
            </a:r>
            <a:r>
              <a:rPr lang="en-US" sz="3600" b="1" dirty="0">
                <a:solidFill>
                  <a:srgbClr val="002060"/>
                </a:solidFill>
              </a:rPr>
              <a:t> (PSP)</a:t>
            </a:r>
          </a:p>
        </p:txBody>
      </p:sp>
    </p:spTree>
    <p:extLst>
      <p:ext uri="{BB962C8B-B14F-4D97-AF65-F5344CB8AC3E}">
        <p14:creationId xmlns:p14="http://schemas.microsoft.com/office/powerpoint/2010/main" val="675138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Poss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íveis </a:t>
            </a:r>
            <a:r>
              <a:rPr lang="pt-PT" sz="3600" b="1" dirty="0">
                <a:solidFill>
                  <a:srgbClr val="002060"/>
                </a:solidFill>
              </a:rPr>
              <a:t>situações</a:t>
            </a:r>
            <a:r>
              <a:rPr lang="en-GB" sz="3600" b="1" dirty="0">
                <a:solidFill>
                  <a:srgbClr val="002060"/>
                </a:solidFill>
              </a:rPr>
              <a:t> de </a:t>
            </a:r>
            <a:r>
              <a:rPr lang="pt-PT" sz="3600" b="1" dirty="0">
                <a:solidFill>
                  <a:srgbClr val="002060"/>
                </a:solidFill>
              </a:rPr>
              <a:t>emergência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870" y="141763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pt-PT" sz="2800" dirty="0"/>
              <a:t>Situações que afectam as pessoas de forma singular</a:t>
            </a:r>
          </a:p>
          <a:p>
            <a:pPr lvl="1"/>
            <a:r>
              <a:rPr lang="pt-PT" sz="2000" dirty="0">
                <a:solidFill>
                  <a:schemeClr val="accent6">
                    <a:lumMod val="75000"/>
                  </a:schemeClr>
                </a:solidFill>
              </a:rPr>
              <a:t>Acidente de via</a:t>
            </a:r>
            <a:r>
              <a:rPr lang="pt-PT" sz="2000" dirty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ção</a:t>
            </a:r>
            <a:r>
              <a:rPr lang="pt-PT" sz="2000" dirty="0">
                <a:solidFill>
                  <a:schemeClr val="accent6">
                    <a:lumMod val="75000"/>
                  </a:schemeClr>
                </a:solidFill>
              </a:rPr>
              <a:t>, roubo, incêndio da casa</a:t>
            </a:r>
          </a:p>
          <a:p>
            <a:r>
              <a:rPr lang="pt-PT" sz="2800" dirty="0"/>
              <a:t>Emergências de grande dimensão que afectam várias pessoas</a:t>
            </a:r>
          </a:p>
          <a:p>
            <a:pPr lvl="1"/>
            <a:r>
              <a:rPr lang="pt-PT" sz="2200" dirty="0">
                <a:solidFill>
                  <a:schemeClr val="accent6">
                    <a:lumMod val="75000"/>
                  </a:schemeClr>
                </a:solidFill>
              </a:rPr>
              <a:t>Catástrofes naturais, surtos de doenças, guerra/conflitos</a:t>
            </a:r>
          </a:p>
          <a:p>
            <a:pPr marL="457200" lvl="1" indent="0">
              <a:buNone/>
            </a:pPr>
            <a:endParaRPr lang="pt-PT" dirty="0"/>
          </a:p>
          <a:p>
            <a:pPr marL="0" indent="0">
              <a:buNone/>
            </a:pPr>
            <a:r>
              <a:rPr lang="pt-PT" sz="2800" b="1" i="1" dirty="0">
                <a:solidFill>
                  <a:srgbClr val="002060"/>
                </a:solidFill>
              </a:rPr>
              <a:t>Que tipo de reacção tiveram as pessoas ?</a:t>
            </a:r>
          </a:p>
          <a:p>
            <a:pPr marL="0" indent="0">
              <a:buNone/>
            </a:pPr>
            <a:r>
              <a:rPr lang="pt-PT" sz="2800" b="1" i="1" dirty="0">
                <a:solidFill>
                  <a:srgbClr val="002060"/>
                </a:solidFill>
              </a:rPr>
              <a:t>O que é que foi feito para ajudar e assistir as pessoas?</a:t>
            </a:r>
          </a:p>
        </p:txBody>
      </p:sp>
    </p:spTree>
    <p:extLst>
      <p:ext uri="{BB962C8B-B14F-4D97-AF65-F5344CB8AC3E}">
        <p14:creationId xmlns:p14="http://schemas.microsoft.com/office/powerpoint/2010/main" val="3899722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53752"/>
            <a:ext cx="9144000" cy="1013048"/>
          </a:xfrm>
        </p:spPr>
        <p:txBody>
          <a:bodyPr>
            <a:noAutofit/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Resposta ao sofrimento psicológico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4294967295"/>
          </p:nvPr>
        </p:nvSpPr>
        <p:spPr>
          <a:xfrm>
            <a:off x="228601" y="1066800"/>
            <a:ext cx="4343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000" b="1" dirty="0">
                <a:solidFill>
                  <a:schemeClr val="tx1"/>
                </a:solidFill>
                <a:latin typeface="Arial" charset="0"/>
                <a:cs typeface="+mn-cs"/>
              </a:rPr>
              <a:t>Sintomas psicológicos sem fundamento médico:</a:t>
            </a:r>
          </a:p>
          <a:p>
            <a:r>
              <a:rPr lang="pt-PT" sz="2000" dirty="0">
                <a:solidFill>
                  <a:schemeClr val="tx1"/>
                </a:solidFill>
                <a:latin typeface="Arial" charset="0"/>
              </a:rPr>
              <a:t>Tremores, dores de cabeça, fadiga, perda de apetite, dores e indisposição</a:t>
            </a:r>
            <a:endParaRPr lang="pt-PT" sz="200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pPr>
              <a:buNone/>
            </a:pPr>
            <a:endParaRPr lang="pt-PT" sz="2000" b="1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pPr>
              <a:buNone/>
            </a:pPr>
            <a:r>
              <a:rPr lang="pt-PT" sz="2000" b="1" dirty="0">
                <a:solidFill>
                  <a:schemeClr val="tx1"/>
                </a:solidFill>
                <a:latin typeface="Arial" charset="0"/>
                <a:cs typeface="+mn-cs"/>
              </a:rPr>
              <a:t>Sintomas psicológicos:</a:t>
            </a:r>
          </a:p>
          <a:p>
            <a:r>
              <a:rPr lang="pt-PT" sz="2000" dirty="0">
                <a:solidFill>
                  <a:schemeClr val="tx1"/>
                </a:solidFill>
                <a:latin typeface="Arial" charset="0"/>
                <a:cs typeface="+mn-cs"/>
              </a:rPr>
              <a:t>Ansiedade, medo</a:t>
            </a:r>
          </a:p>
          <a:p>
            <a:r>
              <a:rPr lang="pt-PT" sz="2000" dirty="0">
                <a:solidFill>
                  <a:schemeClr val="tx1"/>
                </a:solidFill>
                <a:latin typeface="Arial" charset="0"/>
                <a:cs typeface="+mn-cs"/>
              </a:rPr>
              <a:t>Sono perturbado e pesadelos</a:t>
            </a:r>
          </a:p>
          <a:p>
            <a:r>
              <a:rPr lang="pt-PT" sz="2000" dirty="0">
                <a:solidFill>
                  <a:schemeClr val="tx1"/>
                </a:solidFill>
                <a:latin typeface="Arial" charset="0"/>
              </a:rPr>
              <a:t>Ira</a:t>
            </a:r>
          </a:p>
          <a:p>
            <a:r>
              <a:rPr lang="pt-PT" sz="2000" dirty="0">
                <a:solidFill>
                  <a:schemeClr val="tx1"/>
                </a:solidFill>
                <a:latin typeface="Arial" charset="0"/>
              </a:rPr>
              <a:t>Sentimento de culpa e vergonha</a:t>
            </a:r>
            <a:endParaRPr lang="pt-PT" sz="2000" dirty="0">
              <a:solidFill>
                <a:schemeClr val="tx1"/>
              </a:solidFill>
              <a:latin typeface="Arial" charset="0"/>
              <a:cs typeface="+mn-cs"/>
            </a:endParaRPr>
          </a:p>
          <a:p>
            <a:r>
              <a:rPr lang="pt-PT" sz="2000" dirty="0">
                <a:solidFill>
                  <a:schemeClr val="tx1"/>
                </a:solidFill>
                <a:latin typeface="Arial" charset="0"/>
              </a:rPr>
              <a:t>Incapacidade de cuidar de si e dos seus filhos.</a:t>
            </a:r>
            <a:endParaRPr lang="pt-PT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800600"/>
            <a:ext cx="1097280" cy="12801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686300" y="1066800"/>
            <a:ext cx="4343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b="1" dirty="0"/>
              <a:t>Porquê oferecer serviços de PSP?</a:t>
            </a:r>
          </a:p>
          <a:p>
            <a:endParaRPr lang="pt-PT" sz="2000" b="1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As pessoas prestam melhores serviços ao longo do tempo se:</a:t>
            </a:r>
            <a:endParaRPr lang="pt-PT" sz="2000" b="1" dirty="0">
              <a:solidFill>
                <a:srgbClr val="0000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b="1" dirty="0">
                <a:solidFill>
                  <a:srgbClr val="0000FF"/>
                </a:solidFill>
              </a:rPr>
              <a:t>Se sentirem seguras</a:t>
            </a:r>
            <a:r>
              <a:rPr lang="pt-PT" sz="2000" dirty="0"/>
              <a:t>, conectadas umas com as outras, calmas e esperançosas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T</a:t>
            </a:r>
            <a:r>
              <a:rPr lang="pt-PT" sz="2000" dirty="0">
                <a:latin typeface="Arial"/>
                <a:cs typeface="Arial"/>
              </a:rPr>
              <a:t>iverem</a:t>
            </a:r>
            <a:r>
              <a:rPr lang="pt-PT" sz="2000" dirty="0"/>
              <a:t> acesso ao </a:t>
            </a:r>
            <a:r>
              <a:rPr lang="pt-PT" sz="2000" b="1" dirty="0">
                <a:solidFill>
                  <a:srgbClr val="0000FF"/>
                </a:solidFill>
              </a:rPr>
              <a:t>apoio social, físico e emocional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Conquistarem o </a:t>
            </a:r>
            <a:r>
              <a:rPr lang="pt-PT" sz="2000" dirty="0" err="1"/>
              <a:t>auto-controlo</a:t>
            </a:r>
            <a:r>
              <a:rPr lang="pt-PT" sz="2000" dirty="0"/>
              <a:t> através da sua disponibilidade para </a:t>
            </a:r>
            <a:r>
              <a:rPr lang="pt-PT" sz="2000" b="1" dirty="0">
                <a:solidFill>
                  <a:srgbClr val="0000FF"/>
                </a:solidFill>
              </a:rPr>
              <a:t>ajudar os outros</a:t>
            </a:r>
          </a:p>
        </p:txBody>
      </p:sp>
    </p:spTree>
    <p:extLst>
      <p:ext uri="{BB962C8B-B14F-4D97-AF65-F5344CB8AC3E}">
        <p14:creationId xmlns:p14="http://schemas.microsoft.com/office/powerpoint/2010/main" val="1104878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O que são serviços de Primeiros Socorros Psicológicos</a:t>
            </a:r>
            <a:r>
              <a:rPr lang="en-GB" sz="3600" b="1" dirty="0">
                <a:solidFill>
                  <a:srgbClr val="002060"/>
                </a:solidFill>
              </a:rPr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95400"/>
            <a:ext cx="8229600" cy="4715347"/>
          </a:xfrm>
        </p:spPr>
        <p:txBody>
          <a:bodyPr>
            <a:noAutofit/>
          </a:bodyPr>
          <a:lstStyle/>
          <a:p>
            <a:pPr marL="0" lvl="1" indent="0">
              <a:spcBef>
                <a:spcPts val="0"/>
              </a:spcBef>
              <a:buNone/>
            </a:pPr>
            <a:r>
              <a:rPr lang="pt-PT" sz="2000" dirty="0"/>
              <a:t>Assistência prática humana e de apoio a seres humanos que passaram recentemente por uma situação de exposição a várias agressões. </a:t>
            </a:r>
          </a:p>
          <a:p>
            <a:pPr marL="0" lvl="1" indent="0">
              <a:spcBef>
                <a:spcPts val="0"/>
              </a:spcBef>
              <a:buNone/>
            </a:pPr>
            <a:endParaRPr lang="en-GB" sz="2000" dirty="0"/>
          </a:p>
          <a:p>
            <a:pPr marL="0" lvl="1" indent="0">
              <a:spcBef>
                <a:spcPts val="0"/>
              </a:spcBef>
              <a:buNone/>
            </a:pPr>
            <a:r>
              <a:rPr lang="pt-PT" sz="2000" dirty="0"/>
              <a:t>Os serviços de PSP incluem: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b="1" dirty="0">
                <a:solidFill>
                  <a:srgbClr val="0000FF"/>
                </a:solidFill>
              </a:rPr>
              <a:t>Escutar</a:t>
            </a:r>
            <a:r>
              <a:rPr lang="pt-PT" sz="2000" dirty="0"/>
              <a:t>, mas não pressionar pessoas a falar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dirty="0"/>
              <a:t>Avaliar as </a:t>
            </a:r>
            <a:r>
              <a:rPr lang="pt-PT" sz="2000" b="1" dirty="0">
                <a:solidFill>
                  <a:srgbClr val="0000FF"/>
                </a:solidFill>
              </a:rPr>
              <a:t>necessidades e preocupações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dirty="0"/>
              <a:t>Ajudar as pessoas a </a:t>
            </a:r>
            <a:r>
              <a:rPr lang="pt-PT" sz="2000" b="1" dirty="0">
                <a:solidFill>
                  <a:srgbClr val="0000FF"/>
                </a:solidFill>
              </a:rPr>
              <a:t>aderirem à informação, serviços e apoio social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dirty="0"/>
              <a:t>Ajudar as pessoas a resolver necessidades básicas (alimentação, saneamento, informação)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dirty="0"/>
              <a:t>Prestar cuidados e apoio não intrusivo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dirty="0"/>
              <a:t>Confortar as pessoas e ajudá-las a acalmarem-se</a:t>
            </a:r>
          </a:p>
          <a:p>
            <a:pPr marL="342900" lvl="1" indent="-342900">
              <a:spcBef>
                <a:spcPts val="0"/>
              </a:spcBef>
              <a:buFont typeface="Arial" charset="0"/>
              <a:buChar char="•"/>
            </a:pPr>
            <a:r>
              <a:rPr lang="pt-PT" sz="2000" dirty="0"/>
              <a:t>Proteger as pessoas contra outros males</a:t>
            </a:r>
          </a:p>
        </p:txBody>
      </p:sp>
    </p:spTree>
    <p:extLst>
      <p:ext uri="{BB962C8B-B14F-4D97-AF65-F5344CB8AC3E}">
        <p14:creationId xmlns:p14="http://schemas.microsoft.com/office/powerpoint/2010/main" val="4124751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345638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pt-PT" sz="2400" dirty="0"/>
              <a:t>NÃO É dar um aconselhamento profissional</a:t>
            </a:r>
          </a:p>
          <a:p>
            <a:pPr>
              <a:spcBef>
                <a:spcPts val="600"/>
              </a:spcBef>
            </a:pPr>
            <a:r>
              <a:rPr lang="pt-PT" sz="2400" dirty="0"/>
              <a:t>NÃO É uma tarefa exclusiva dos profissionais</a:t>
            </a:r>
          </a:p>
          <a:p>
            <a:pPr>
              <a:spcBef>
                <a:spcPts val="600"/>
              </a:spcBef>
            </a:pPr>
            <a:r>
              <a:rPr lang="pt-PT" sz="2400" dirty="0"/>
              <a:t>NÃO É “reunião de aconselhamento psicológico”</a:t>
            </a:r>
          </a:p>
          <a:p>
            <a:pPr>
              <a:spcBef>
                <a:spcPts val="600"/>
              </a:spcBef>
            </a:pPr>
            <a:r>
              <a:rPr lang="pt-PT" sz="2400" dirty="0"/>
              <a:t>NÃO É pedir que as pessoas analisem o que aconteceu ou que façam uma narrativa da situação</a:t>
            </a:r>
          </a:p>
          <a:p>
            <a:pPr>
              <a:spcBef>
                <a:spcPts val="600"/>
              </a:spcBef>
            </a:pPr>
            <a:r>
              <a:rPr lang="pt-PT" sz="2400" dirty="0"/>
              <a:t>NÃO É pressionar as pessoas a exprimirem os seus sentimentos sobre uma determinada situação.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268760"/>
            <a:ext cx="601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solidFill>
                  <a:srgbClr val="002060"/>
                </a:solidFill>
              </a:rPr>
              <a:t>Primeiros Socorros Psicológicos </a:t>
            </a:r>
            <a:r>
              <a:rPr lang="pt-PT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NÃO É</a:t>
            </a:r>
            <a:r>
              <a:rPr lang="en-GB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9552" y="14395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sz="3600" b="1" dirty="0">
                <a:solidFill>
                  <a:srgbClr val="002060"/>
                </a:solidFill>
              </a:rPr>
              <a:t>Primeiros Socorros</a:t>
            </a:r>
            <a:r>
              <a:rPr lang="en-GB" sz="3600" b="1" dirty="0">
                <a:solidFill>
                  <a:srgbClr val="002060"/>
                </a:solidFill>
              </a:rPr>
              <a:t> Psicológicos </a:t>
            </a:r>
            <a:r>
              <a:rPr lang="pt-PT" sz="3600" b="1" u="sng" dirty="0">
                <a:solidFill>
                  <a:srgbClr val="002060"/>
                </a:solidFill>
              </a:rPr>
              <a:t>NÃO</a:t>
            </a:r>
            <a:r>
              <a:rPr lang="en-GB" sz="3600" b="1" u="sng" dirty="0">
                <a:solidFill>
                  <a:srgbClr val="002060"/>
                </a:solidFill>
              </a:rPr>
              <a:t> É: </a:t>
            </a:r>
          </a:p>
        </p:txBody>
      </p:sp>
    </p:spTree>
    <p:extLst>
      <p:ext uri="{BB962C8B-B14F-4D97-AF65-F5344CB8AC3E}">
        <p14:creationId xmlns:p14="http://schemas.microsoft.com/office/powerpoint/2010/main" val="2577057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473" t="16515" r="2132" b="4895"/>
          <a:stretch/>
        </p:blipFill>
        <p:spPr bwMode="auto">
          <a:xfrm>
            <a:off x="1259632" y="1442447"/>
            <a:ext cx="6624736" cy="38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dirty="0" err="1">
                <a:solidFill>
                  <a:srgbClr val="002060"/>
                </a:solidFill>
              </a:rPr>
              <a:t>Princípios</a:t>
            </a:r>
            <a:r>
              <a:rPr lang="en-GB" sz="3600" b="1" dirty="0">
                <a:solidFill>
                  <a:srgbClr val="002060"/>
                </a:solidFill>
              </a:rPr>
              <a:t> dos </a:t>
            </a:r>
            <a:r>
              <a:rPr lang="en-GB" sz="3600" b="1" dirty="0" err="1">
                <a:solidFill>
                  <a:srgbClr val="002060"/>
                </a:solidFill>
              </a:rPr>
              <a:t>Serviços</a:t>
            </a:r>
            <a:r>
              <a:rPr lang="en-GB" sz="3600" b="1" dirty="0">
                <a:solidFill>
                  <a:srgbClr val="002060"/>
                </a:solidFill>
              </a:rPr>
              <a:t> de PSP</a:t>
            </a:r>
            <a:endParaRPr lang="en-GB" sz="3600" b="1" u="sng" dirty="0">
              <a:solidFill>
                <a:srgbClr val="002060"/>
              </a:solidFill>
            </a:endParaRPr>
          </a:p>
        </p:txBody>
      </p:sp>
      <p:sp>
        <p:nvSpPr>
          <p:cNvPr id="4" name="Rectângulo arredondado 3"/>
          <p:cNvSpPr/>
          <p:nvPr/>
        </p:nvSpPr>
        <p:spPr>
          <a:xfrm>
            <a:off x="3886200" y="1491616"/>
            <a:ext cx="1181100" cy="44020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r>
              <a:rPr lang="pt-PT" dirty="0">
                <a:solidFill>
                  <a:schemeClr val="bg2">
                    <a:lumMod val="75000"/>
                  </a:schemeClr>
                </a:solidFill>
              </a:rPr>
              <a:t>Preparar</a:t>
            </a:r>
          </a:p>
        </p:txBody>
      </p:sp>
      <p:sp>
        <p:nvSpPr>
          <p:cNvPr id="5" name="Rectângulo arredondado 4"/>
          <p:cNvSpPr/>
          <p:nvPr/>
        </p:nvSpPr>
        <p:spPr>
          <a:xfrm>
            <a:off x="1600200" y="2286000"/>
            <a:ext cx="1143000" cy="46255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bg2">
                    <a:lumMod val="75000"/>
                  </a:schemeClr>
                </a:solidFill>
              </a:rPr>
              <a:t>Olhar</a:t>
            </a:r>
          </a:p>
        </p:txBody>
      </p:sp>
      <p:sp>
        <p:nvSpPr>
          <p:cNvPr id="6" name="Rectângulo arredondado 5"/>
          <p:cNvSpPr/>
          <p:nvPr/>
        </p:nvSpPr>
        <p:spPr>
          <a:xfrm>
            <a:off x="3628030" y="2268137"/>
            <a:ext cx="1447800" cy="46255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bg2">
                    <a:lumMod val="75000"/>
                  </a:schemeClr>
                </a:solidFill>
              </a:rPr>
              <a:t>Escutar</a:t>
            </a:r>
          </a:p>
        </p:txBody>
      </p:sp>
      <p:sp>
        <p:nvSpPr>
          <p:cNvPr id="8" name="Rectângulo arredondado 7"/>
          <p:cNvSpPr/>
          <p:nvPr/>
        </p:nvSpPr>
        <p:spPr>
          <a:xfrm>
            <a:off x="6019800" y="2321992"/>
            <a:ext cx="1447800" cy="46255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bg2">
                    <a:lumMod val="75000"/>
                  </a:schemeClr>
                </a:solidFill>
              </a:rPr>
              <a:t>Conectar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59021B-B2D0-49BC-834F-D5DE5DC2AB92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3FD7E83-E255-4950-85D1-762BD29E08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244732-511F-45CB-B263-EDB0CC13EC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6234</TotalTime>
  <Words>2283</Words>
  <Application>Microsoft Office PowerPoint</Application>
  <PresentationFormat>On-screen Show (4:3)</PresentationFormat>
  <Paragraphs>239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Ｐゴシック</vt:lpstr>
      <vt:lpstr>Arial</vt:lpstr>
      <vt:lpstr>Arial Black</vt:lpstr>
      <vt:lpstr>Arial Narrow</vt:lpstr>
      <vt:lpstr>Calibri</vt:lpstr>
      <vt:lpstr>Wingdings</vt:lpstr>
      <vt:lpstr>RC 59 Template EN</vt:lpstr>
      <vt:lpstr>Custom Design</vt:lpstr>
      <vt:lpstr> Equipas de Resposta Rápida Formação</vt:lpstr>
      <vt:lpstr>Objectivos da aprendizagem</vt:lpstr>
      <vt:lpstr>Esboço</vt:lpstr>
      <vt:lpstr>1. Compreender os Primeiros Socorros Psicológicos (PSP)</vt:lpstr>
      <vt:lpstr>Possíveis situações de emergência</vt:lpstr>
      <vt:lpstr>Resposta ao sofrimento psicológico</vt:lpstr>
      <vt:lpstr>O que são serviços de Primeiros Socorros Psicológicos? </vt:lpstr>
      <vt:lpstr>PowerPoint Presentation</vt:lpstr>
      <vt:lpstr>PowerPoint Presentation</vt:lpstr>
      <vt:lpstr>PowerPoint Presentation</vt:lpstr>
      <vt:lpstr>PowerPoint Presentation</vt:lpstr>
      <vt:lpstr>Como iria abordar essa mulher?  Que atitudes iria adoptar?  O que lhe diria?</vt:lpstr>
      <vt:lpstr>Grupo de Trabalho: Debate</vt:lpstr>
      <vt:lpstr>PowerPoint Presentation</vt:lpstr>
      <vt:lpstr>Prática do auto-cuidado</vt:lpstr>
      <vt:lpstr>Antes: Prepare-se para ajudar</vt:lpstr>
      <vt:lpstr>Durante: gerir o stress através de um trabalho saudável e hábitos de vida</vt:lpstr>
      <vt:lpstr>Depois: Descanso e Reflexão</vt:lpstr>
      <vt:lpstr>Como irá reconhecer que um membro de equipa está a sofrer?   Quais são os sinais e sintomas?  O que pode fazer para ajudar os seus colegas?  </vt:lpstr>
      <vt:lpstr>Trabalho de Grupo: Debate</vt:lpstr>
      <vt:lpstr>3. Como ajudar de forma responsável</vt:lpstr>
      <vt:lpstr>Esteja ciente de outras medidas de resposta a emergências</vt:lpstr>
      <vt:lpstr>Fontes e Recursos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395</cp:revision>
  <cp:lastPrinted>2013-10-01T07:19:12Z</cp:lastPrinted>
  <dcterms:created xsi:type="dcterms:W3CDTF">2006-12-04T14:06:57Z</dcterms:created>
  <dcterms:modified xsi:type="dcterms:W3CDTF">2019-06-28T14:20:28Z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