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  <p:sldMasterId id="2147483872" r:id="rId2"/>
  </p:sldMasterIdLst>
  <p:notesMasterIdLst>
    <p:notesMasterId r:id="rId11"/>
  </p:notesMasterIdLst>
  <p:handoutMasterIdLst>
    <p:handoutMasterId r:id="rId12"/>
  </p:handoutMasterIdLst>
  <p:sldIdLst>
    <p:sldId id="315" r:id="rId3"/>
    <p:sldId id="327" r:id="rId4"/>
    <p:sldId id="364" r:id="rId5"/>
    <p:sldId id="379" r:id="rId6"/>
    <p:sldId id="381" r:id="rId7"/>
    <p:sldId id="382" r:id="rId8"/>
    <p:sldId id="383" r:id="rId9"/>
    <p:sldId id="325" r:id="rId10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YUGO, Yolanda" initials="bayugo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17A9"/>
    <a:srgbClr val="008000"/>
    <a:srgbClr val="FF0066"/>
    <a:srgbClr val="0000FF"/>
    <a:srgbClr val="FF3399"/>
    <a:srgbClr val="256EFF"/>
    <a:srgbClr val="003399"/>
    <a:srgbClr val="0033CC"/>
    <a:srgbClr val="FF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43" autoAdjust="0"/>
    <p:restoredTop sz="99771" autoAdjust="0"/>
  </p:normalViewPr>
  <p:slideViewPr>
    <p:cSldViewPr>
      <p:cViewPr varScale="1">
        <p:scale>
          <a:sx n="101" d="100"/>
          <a:sy n="101" d="100"/>
        </p:scale>
        <p:origin x="69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05D9CD-D450-4837-98CC-2B6B0D7B8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266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5FB5B4-9F3D-474A-9F24-E7A61C245D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554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E74975-8A3C-4256-9355-92CEDC6C5CE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CCF7DB76-5B3A-4C37-B6C3-C54AFA896A6C}" type="slidenum">
              <a:rPr lang="en-GB" altLang="en-US">
                <a:latin typeface="Times New Roman" pitchFamily="18" charset="0"/>
                <a:cs typeface="Arial" charset="0"/>
              </a:rPr>
              <a:pPr defTabSz="930275"/>
              <a:t>3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6463" y="4737100"/>
            <a:ext cx="4992687" cy="4494213"/>
          </a:xfrm>
          <a:noFill/>
        </p:spPr>
        <p:txBody>
          <a:bodyPr lIns="94453" tIns="46397" rIns="94453" bIns="46397"/>
          <a:lstStyle/>
          <a:p>
            <a:endParaRPr lang="en-GB" altLang="en-US">
              <a:cs typeface="Arial" charset="0"/>
            </a:endParaRPr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2675" y="865188"/>
            <a:ext cx="4643438" cy="3481387"/>
          </a:xfrm>
          <a:ln w="12700" cap="flat">
            <a:solidFill>
              <a:schemeClr val="tx1"/>
            </a:solidFill>
          </a:ln>
        </p:spPr>
      </p:sp>
      <p:sp>
        <p:nvSpPr>
          <p:cNvPr id="32773" name="Date Placeholder 1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6C21D6BE-ED90-4419-9AC0-7E8306761135}" type="datetime1">
              <a:rPr lang="en-US" altLang="en-US">
                <a:latin typeface="Times New Roman" pitchFamily="18" charset="0"/>
                <a:cs typeface="Arial" charset="0"/>
              </a:rPr>
              <a:pPr defTabSz="930275"/>
              <a:t>6/28/2019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/>
              <a:t>Get back to your </a:t>
            </a:r>
            <a:r>
              <a:rPr lang="en-US" altLang="en-US" b="1" dirty="0">
                <a:solidFill>
                  <a:srgbClr val="6EA92D"/>
                </a:solidFill>
              </a:rPr>
              <a:t>3 key messages using the gateways (REF:</a:t>
            </a:r>
            <a:r>
              <a:rPr lang="en-US" altLang="en-US" b="1" baseline="0" dirty="0">
                <a:solidFill>
                  <a:srgbClr val="6EA92D"/>
                </a:solidFill>
              </a:rPr>
              <a:t> B9.1 Emergency Risk </a:t>
            </a:r>
            <a:r>
              <a:rPr lang="en-US" altLang="en-US" b="1" baseline="0" dirty="0" err="1">
                <a:solidFill>
                  <a:srgbClr val="6EA92D"/>
                </a:solidFill>
              </a:rPr>
              <a:t>Comms</a:t>
            </a:r>
            <a:r>
              <a:rPr lang="en-US" altLang="en-US" b="1" baseline="0" dirty="0">
                <a:solidFill>
                  <a:srgbClr val="6EA92D"/>
                </a:solidFill>
              </a:rPr>
              <a:t>)</a:t>
            </a:r>
            <a:r>
              <a:rPr lang="en-US" altLang="en-US" b="0" dirty="0">
                <a:solidFill>
                  <a:schemeClr val="tx1"/>
                </a:solidFill>
              </a:rPr>
              <a:t>:</a:t>
            </a:r>
          </a:p>
          <a:p>
            <a:r>
              <a:rPr lang="en-US" altLang="en-US" dirty="0">
                <a:solidFill>
                  <a:srgbClr val="002060"/>
                </a:solidFill>
              </a:rPr>
              <a:t>• “What I really want to talk about is…” </a:t>
            </a:r>
          </a:p>
          <a:p>
            <a:r>
              <a:rPr lang="en-US" altLang="en-US" dirty="0">
                <a:solidFill>
                  <a:srgbClr val="002060"/>
                </a:solidFill>
              </a:rPr>
              <a:t>• “What you have to know is…” </a:t>
            </a:r>
          </a:p>
          <a:p>
            <a:r>
              <a:rPr lang="en-US" altLang="en-US" dirty="0">
                <a:solidFill>
                  <a:srgbClr val="002060"/>
                </a:solidFill>
              </a:rPr>
              <a:t>•  “The real problem is…” </a:t>
            </a:r>
          </a:p>
          <a:p>
            <a:r>
              <a:rPr lang="en-US" altLang="en-US" dirty="0">
                <a:solidFill>
                  <a:srgbClr val="002060"/>
                </a:solidFill>
              </a:rPr>
              <a:t>•  “I prefer not to speculate on this information. </a:t>
            </a:r>
          </a:p>
          <a:p>
            <a:r>
              <a:rPr lang="en-US" altLang="en-US" dirty="0">
                <a:solidFill>
                  <a:srgbClr val="002060"/>
                </a:solidFill>
              </a:rPr>
              <a:t>      But I can tell you that … ” </a:t>
            </a:r>
          </a:p>
          <a:p>
            <a:r>
              <a:rPr lang="en-US" altLang="en-US" dirty="0">
                <a:solidFill>
                  <a:srgbClr val="002060"/>
                </a:solidFill>
              </a:rPr>
              <a:t>• “It is true that… But you also know that…” </a:t>
            </a:r>
          </a:p>
          <a:p>
            <a:r>
              <a:rPr lang="en-US" altLang="en-US" dirty="0">
                <a:solidFill>
                  <a:srgbClr val="002060"/>
                </a:solidFill>
              </a:rPr>
              <a:t>• “It is exactly the opposite… What is important is...” </a:t>
            </a:r>
          </a:p>
          <a:p>
            <a:r>
              <a:rPr lang="en-US" altLang="en-US" dirty="0">
                <a:solidFill>
                  <a:srgbClr val="002060"/>
                </a:solidFill>
              </a:rPr>
              <a:t>• “The bottom line is…” </a:t>
            </a:r>
          </a:p>
          <a:p>
            <a:r>
              <a:rPr lang="en-US" altLang="en-US" dirty="0">
                <a:solidFill>
                  <a:srgbClr val="002060"/>
                </a:solidFill>
              </a:rPr>
              <a:t>• “Yes… (answer), and more…” (gateway) </a:t>
            </a:r>
          </a:p>
          <a:p>
            <a:r>
              <a:rPr lang="en-US" altLang="en-US" dirty="0">
                <a:solidFill>
                  <a:srgbClr val="002060"/>
                </a:solidFill>
              </a:rPr>
              <a:t>• “No… (answer), let me explain…” (gateway) </a:t>
            </a:r>
          </a:p>
          <a:p>
            <a:r>
              <a:rPr lang="en-US" altLang="en-US" dirty="0">
                <a:solidFill>
                  <a:srgbClr val="002060"/>
                </a:solidFill>
              </a:rPr>
              <a:t>• “This was the case until then… but now, here is how we</a:t>
            </a:r>
          </a:p>
          <a:p>
            <a:r>
              <a:rPr lang="en-US" altLang="en-US" dirty="0">
                <a:solidFill>
                  <a:srgbClr val="002060"/>
                </a:solidFill>
              </a:rPr>
              <a:t>     do it…” (gateway) </a:t>
            </a:r>
          </a:p>
          <a:p>
            <a:r>
              <a:rPr lang="en-US" altLang="en-US" dirty="0">
                <a:solidFill>
                  <a:srgbClr val="002060"/>
                </a:solidFill>
              </a:rPr>
              <a:t>• “In principle, we do not comment on _______ in particular, but I can tell you…” </a:t>
            </a:r>
          </a:p>
          <a:p>
            <a:r>
              <a:rPr lang="en-US" altLang="en-US" dirty="0">
                <a:solidFill>
                  <a:srgbClr val="002060"/>
                </a:solidFill>
              </a:rPr>
              <a:t>• “I think your real question is about…”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46268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4626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66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80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397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918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2227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601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336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9636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3256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8478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57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3536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246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4469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1194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2822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53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773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2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334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018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999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319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34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78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D49C0-6CED-4A37-840B-B758A4F6529B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DC2E0-DDD3-49AA-9B75-5E6C6771D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518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ubtitle 2"/>
          <p:cNvSpPr>
            <a:spLocks noGrp="1"/>
          </p:cNvSpPr>
          <p:nvPr>
            <p:ph type="subTitle" idx="4294967295"/>
          </p:nvPr>
        </p:nvSpPr>
        <p:spPr>
          <a:xfrm>
            <a:off x="0" y="4581128"/>
            <a:ext cx="9144000" cy="64876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 algn="l" eaLnBrk="1" hangingPunct="1">
              <a:buNone/>
            </a:pPr>
            <a:r>
              <a:rPr lang="pt-PT" alt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B9.3 Simulação: </a:t>
            </a:r>
            <a:r>
              <a:rPr lang="pt-PT" altLang="en-US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Entrevista numa </a:t>
            </a:r>
            <a:r>
              <a:rPr lang="pt-PT" alt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rádio da comunidade </a:t>
            </a:r>
          </a:p>
          <a:p>
            <a:pPr marL="0" indent="0" algn="l" eaLnBrk="1" hangingPunct="1">
              <a:buNone/>
            </a:pPr>
            <a:r>
              <a:rPr lang="pt-PT" alt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Duração: 45’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6CB5D5-2BD9-4040-9010-A3F7BE88D50A}"/>
              </a:ext>
            </a:extLst>
          </p:cNvPr>
          <p:cNvSpPr txBox="1"/>
          <p:nvPr/>
        </p:nvSpPr>
        <p:spPr>
          <a:xfrm>
            <a:off x="35496" y="6381328"/>
            <a:ext cx="2410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>
                <a:solidFill>
                  <a:srgbClr val="002060"/>
                </a:solidFill>
              </a:rPr>
              <a:t>Actualizado em: 16/05/2018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627784" y="692696"/>
            <a:ext cx="6291263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PT" altLang="en-US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</a:t>
            </a:r>
          </a:p>
          <a:p>
            <a:pPr algn="r"/>
            <a:r>
              <a:rPr lang="pt-PT" altLang="en-US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Formação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Objectivos da aprendizagem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435280" cy="3412976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pt-PT" sz="2800" dirty="0"/>
              <a:t>No final desta sessão, o participante será capaz de</a:t>
            </a:r>
            <a:r>
              <a:rPr lang="pt-PT" sz="2800" dirty="0">
                <a:solidFill>
                  <a:srgbClr val="002060"/>
                </a:solidFill>
              </a:rPr>
              <a:t>: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pt-PT" sz="1600" dirty="0">
              <a:solidFill>
                <a:srgbClr val="002060"/>
              </a:solidFill>
            </a:endParaRP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800" dirty="0">
                <a:solidFill>
                  <a:srgbClr val="002060"/>
                </a:solidFill>
              </a:rPr>
              <a:t>Elaborar mensagens-chave usando informação das várias fontes disponíveis.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800" dirty="0">
                <a:solidFill>
                  <a:srgbClr val="002060"/>
                </a:solidFill>
              </a:rPr>
              <a:t>Usar técnicas de comunicação para transmitir as principais mensagens durante uma entrevista aos média.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PT" sz="3600" b="1">
                <a:solidFill>
                  <a:srgbClr val="002060"/>
                </a:solidFill>
              </a:rPr>
              <a:t>Cenário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4968552"/>
          </a:xfrm>
        </p:spPr>
        <p:txBody>
          <a:bodyPr/>
          <a:lstStyle/>
          <a:p>
            <a:pPr marL="0" indent="0">
              <a:buNone/>
            </a:pPr>
            <a:r>
              <a:rPr lang="pt-PT" altLang="fr-FR" sz="2400" dirty="0">
                <a:solidFill>
                  <a:srgbClr val="002060"/>
                </a:solidFill>
              </a:rPr>
              <a:t>Estamos num país X. No final do dia, a pessoa responsável pela vigilância informa o </a:t>
            </a:r>
            <a:r>
              <a:rPr lang="pt-PT" altLang="fr-FR" sz="2400" dirty="0" err="1">
                <a:solidFill>
                  <a:srgbClr val="002060"/>
                </a:solidFill>
              </a:rPr>
              <a:t>Director</a:t>
            </a:r>
            <a:r>
              <a:rPr lang="pt-PT" altLang="fr-FR" sz="2400" dirty="0">
                <a:solidFill>
                  <a:srgbClr val="002060"/>
                </a:solidFill>
              </a:rPr>
              <a:t> do Controlo das Doenças por telefone de que foram detectados vários casos de cólera em duas aldeias no sul do distrito. Uma criança teria morrido à chegada ao centro de saúde. Há dois comunicados de imprensa já disponíveis.</a:t>
            </a:r>
          </a:p>
          <a:p>
            <a:pPr marL="0" indent="0">
              <a:buNone/>
            </a:pPr>
            <a:endParaRPr lang="pt-PT" altLang="fr-FR" sz="18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pt-PT" altLang="fr-FR" sz="2400" dirty="0">
                <a:solidFill>
                  <a:srgbClr val="002060"/>
                </a:solidFill>
              </a:rPr>
              <a:t>Alguns jornalistas da imprensa local e internacional já foram informados. Levantam a questão da falta de qualificação do pessoal, absentismo e ruptura de </a:t>
            </a:r>
            <a:r>
              <a:rPr lang="pt-PT" altLang="fr-FR" sz="2400" i="1" dirty="0">
                <a:solidFill>
                  <a:srgbClr val="002060"/>
                </a:solidFill>
              </a:rPr>
              <a:t>stocks</a:t>
            </a:r>
            <a:r>
              <a:rPr lang="pt-PT" altLang="fr-FR" sz="2400" dirty="0">
                <a:solidFill>
                  <a:srgbClr val="002060"/>
                </a:solidFill>
              </a:rPr>
              <a:t>. Uma rádio da comunidade pretende entrevistar o </a:t>
            </a:r>
            <a:r>
              <a:rPr lang="pt-PT" altLang="fr-FR" sz="2400" dirty="0" err="1">
                <a:solidFill>
                  <a:srgbClr val="002060"/>
                </a:solidFill>
              </a:rPr>
              <a:t>Director</a:t>
            </a:r>
            <a:r>
              <a:rPr lang="pt-PT" altLang="fr-FR" sz="2400" dirty="0">
                <a:solidFill>
                  <a:srgbClr val="002060"/>
                </a:solidFill>
              </a:rPr>
              <a:t> do Controlo das Doenças, para perguntar mais sobre o que realmente aconteceu.</a:t>
            </a:r>
          </a:p>
          <a:p>
            <a:pPr marL="0" indent="0">
              <a:buNone/>
            </a:pPr>
            <a:endParaRPr lang="pt-PT" sz="2400" dirty="0"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341784"/>
            <a:ext cx="8229600" cy="1143000"/>
          </a:xfrm>
        </p:spPr>
        <p:txBody>
          <a:bodyPr/>
          <a:lstStyle/>
          <a:p>
            <a:r>
              <a:rPr lang="pt-PT" altLang="en-US" sz="3600" b="1">
                <a:solidFill>
                  <a:srgbClr val="002060"/>
                </a:solidFill>
                <a:ea typeface="Calibri" pitchFamily="34" charset="0"/>
                <a:cs typeface="Calibri" pitchFamily="34" charset="0"/>
              </a:rPr>
              <a:t>Instruções para a simulação</a:t>
            </a:r>
            <a:endParaRPr lang="pt-PT" sz="360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539552" y="1052736"/>
            <a:ext cx="8363272" cy="504056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pt-PT" sz="2000" dirty="0"/>
          </a:p>
          <a:p>
            <a:pPr marL="457200" indent="-457200"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Os participantes identificam uma pessoa que desempenhará o papel de entrevistador e outra para o papel de </a:t>
            </a:r>
            <a:r>
              <a:rPr lang="pt-PT" sz="2000" dirty="0" err="1">
                <a:solidFill>
                  <a:srgbClr val="002060"/>
                </a:solidFill>
              </a:rPr>
              <a:t>Director</a:t>
            </a:r>
            <a:r>
              <a:rPr lang="pt-PT" sz="2000" dirty="0">
                <a:solidFill>
                  <a:srgbClr val="002060"/>
                </a:solidFill>
              </a:rPr>
              <a:t> do Controlo das Doenças ou de porta-voz do Ministério da Saúde. </a:t>
            </a:r>
            <a:endParaRPr lang="pt-PT" sz="12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O </a:t>
            </a:r>
            <a:r>
              <a:rPr lang="pt-PT" sz="2000" dirty="0" err="1">
                <a:solidFill>
                  <a:srgbClr val="002060"/>
                </a:solidFill>
              </a:rPr>
              <a:t>Director</a:t>
            </a:r>
            <a:r>
              <a:rPr lang="pt-PT" sz="2000" dirty="0">
                <a:solidFill>
                  <a:srgbClr val="002060"/>
                </a:solidFill>
              </a:rPr>
              <a:t> do Controlo das Doenças/porta-voz define os pontos essenciais para a comunicação e o entrevistador prepara-se com perguntas pré-definidas (10’ para a preparação, instruções distribuídas aos intervenientes separadamente).</a:t>
            </a:r>
          </a:p>
          <a:p>
            <a:pPr marL="457200" indent="-457200"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Os restantes membros do grupo serão observadores. Durante a preparação, os observadores elaboram uma “lista de </a:t>
            </a:r>
            <a:r>
              <a:rPr lang="pt-PT" sz="2000">
                <a:solidFill>
                  <a:srgbClr val="002060"/>
                </a:solidFill>
              </a:rPr>
              <a:t>verificação da observação</a:t>
            </a:r>
            <a:r>
              <a:rPr lang="pt-PT" sz="2000" dirty="0">
                <a:solidFill>
                  <a:srgbClr val="002060"/>
                </a:solidFill>
              </a:rPr>
              <a:t>” simples.</a:t>
            </a:r>
          </a:p>
          <a:p>
            <a:pPr marL="457200" indent="-457200"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A entrevista realiza-se (10’). Os observadores analisam o desempenho dos dois intervenientes.</a:t>
            </a:r>
            <a:endParaRPr lang="pt-PT" sz="12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Os observadores fazem uma crítica construtiva (10’).</a:t>
            </a:r>
            <a:endParaRPr lang="pt-PT" sz="12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O facilitador recapitula e relembra as mensagens-chave (10’).</a:t>
            </a:r>
          </a:p>
          <a:p>
            <a:pPr marL="457200" indent="-457200">
              <a:buFont typeface="+mj-lt"/>
              <a:buAutoNum type="arabicPeriod"/>
            </a:pPr>
            <a:endParaRPr lang="pt-PT" sz="2400" dirty="0"/>
          </a:p>
          <a:p>
            <a:pPr marL="457200" indent="-457200">
              <a:buFont typeface="+mj-lt"/>
              <a:buAutoNum type="arabicPeriod"/>
            </a:pP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4100693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274638"/>
            <a:ext cx="8229600" cy="1143000"/>
          </a:xfrm>
        </p:spPr>
        <p:txBody>
          <a:bodyPr/>
          <a:lstStyle/>
          <a:p>
            <a:pPr algn="l"/>
            <a:r>
              <a:rPr lang="pt-PT" sz="3600" b="1" dirty="0">
                <a:solidFill>
                  <a:srgbClr val="002060"/>
                </a:solidFill>
              </a:rPr>
              <a:t>Balanço - Lembrar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124744"/>
            <a:ext cx="8229600" cy="4464496"/>
          </a:xfrm>
        </p:spPr>
        <p:txBody>
          <a:bodyPr lIns="91376" tIns="45688" rIns="91376" bIns="45688"/>
          <a:lstStyle/>
          <a:p>
            <a:pPr algn="just">
              <a:spcBef>
                <a:spcPts val="600"/>
              </a:spcBef>
            </a:pPr>
            <a:endParaRPr lang="pt-PT" altLang="en-US" sz="2800" dirty="0"/>
          </a:p>
          <a:p>
            <a:pPr algn="just">
              <a:spcBef>
                <a:spcPts val="600"/>
              </a:spcBef>
            </a:pPr>
            <a:r>
              <a:rPr lang="pt-PT" altLang="en-US" sz="2800" dirty="0"/>
              <a:t>Preparar </a:t>
            </a:r>
            <a:r>
              <a:rPr lang="pt-PT" altLang="en-US" sz="2800" dirty="0">
                <a:solidFill>
                  <a:schemeClr val="accent6">
                    <a:lumMod val="75000"/>
                  </a:schemeClr>
                </a:solidFill>
              </a:rPr>
              <a:t>3 mensagens-chave </a:t>
            </a:r>
            <a:r>
              <a:rPr lang="pt-PT" altLang="en-US" sz="2800" dirty="0"/>
              <a:t>a usar </a:t>
            </a:r>
            <a:r>
              <a:rPr lang="pt-PT" altLang="en-US" sz="2800" dirty="0">
                <a:solidFill>
                  <a:schemeClr val="accent6">
                    <a:lumMod val="75000"/>
                  </a:schemeClr>
                </a:solidFill>
              </a:rPr>
              <a:t>sempre </a:t>
            </a:r>
            <a:r>
              <a:rPr lang="pt-PT" altLang="en-US" sz="2800" dirty="0"/>
              <a:t>para qualquer tipo de entrevista, com base na informação (alguma ou muita) </a:t>
            </a:r>
            <a:r>
              <a:rPr lang="pt-PT" altLang="en-US" sz="2800" dirty="0">
                <a:solidFill>
                  <a:schemeClr val="accent6">
                    <a:lumMod val="75000"/>
                  </a:schemeClr>
                </a:solidFill>
              </a:rPr>
              <a:t>a que tem acesso.</a:t>
            </a:r>
          </a:p>
          <a:p>
            <a:pPr marL="0" indent="0" algn="just">
              <a:spcBef>
                <a:spcPts val="600"/>
              </a:spcBef>
              <a:buNone/>
            </a:pPr>
            <a:endParaRPr lang="pt-PT" altLang="en-US" sz="2800" dirty="0"/>
          </a:p>
          <a:p>
            <a:pPr algn="just">
              <a:spcBef>
                <a:spcPts val="600"/>
              </a:spcBef>
            </a:pPr>
            <a:r>
              <a:rPr lang="pt-PT" altLang="en-US" sz="2800" dirty="0">
                <a:solidFill>
                  <a:schemeClr val="accent6">
                    <a:lumMod val="75000"/>
                  </a:schemeClr>
                </a:solidFill>
              </a:rPr>
              <a:t>Não responder directamente às</a:t>
            </a:r>
            <a:r>
              <a:rPr lang="pt-PT" altLang="en-US" sz="2800" dirty="0"/>
              <a:t> perguntas do jornalista. Deve agradecer as perguntas e usar as vias abertas para </a:t>
            </a:r>
            <a:r>
              <a:rPr lang="pt-PT" altLang="en-US" sz="2800" dirty="0">
                <a:solidFill>
                  <a:schemeClr val="accent6">
                    <a:lumMod val="75000"/>
                  </a:schemeClr>
                </a:solidFill>
              </a:rPr>
              <a:t>transmitir as suas mensagens-chave. </a:t>
            </a:r>
            <a:endParaRPr lang="pt-PT" altLang="en-US" sz="2800" dirty="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pt-PT" altLang="en-US" sz="2800" dirty="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pt-PT" altLang="en-US" sz="2800" dirty="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pt-PT" altLang="en-US" sz="2800" dirty="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pt-PT" altLang="en-US" sz="2800" dirty="0">
              <a:cs typeface="Calibri" pitchFamily="34" charset="0"/>
            </a:endParaRPr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68344" y="6967"/>
            <a:ext cx="1475656" cy="1261793"/>
          </a:xfrm>
          <a:prstGeom prst="rect">
            <a:avLst/>
          </a:prstGeom>
        </p:spPr>
      </p:pic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57231" y="1191"/>
            <a:ext cx="1475656" cy="126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40320" y="6967"/>
            <a:ext cx="1503680" cy="1261793"/>
          </a:xfrm>
          <a:prstGeom prst="rect">
            <a:avLst/>
          </a:prstGeom>
        </p:spPr>
      </p:pic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57231" y="1191"/>
            <a:ext cx="1475656" cy="1261793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8229600" cy="1143000"/>
          </a:xfrm>
        </p:spPr>
        <p:txBody>
          <a:bodyPr/>
          <a:lstStyle/>
          <a:p>
            <a:pPr algn="l"/>
            <a:r>
              <a:rPr lang="pt-PT" sz="3600" b="1">
                <a:solidFill>
                  <a:srgbClr val="002060"/>
                </a:solidFill>
              </a:rPr>
              <a:t>Balanço – Lembrar (cont.)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908720"/>
            <a:ext cx="8229600" cy="3960440"/>
          </a:xfrm>
        </p:spPr>
        <p:txBody>
          <a:bodyPr lIns="91376" tIns="45688" rIns="91376" bIns="45688"/>
          <a:lstStyle/>
          <a:p>
            <a:pPr marL="0" indent="0" algn="just">
              <a:spcBef>
                <a:spcPts val="600"/>
              </a:spcBef>
              <a:buNone/>
            </a:pPr>
            <a:endParaRPr lang="pt-PT" altLang="en-US" sz="2800"/>
          </a:p>
          <a:p>
            <a:pPr algn="just">
              <a:spcBef>
                <a:spcPts val="600"/>
              </a:spcBef>
            </a:pPr>
            <a:r>
              <a:rPr lang="pt-PT" altLang="en-US" sz="2800"/>
              <a:t>Explicar as consequências para as pessoas </a:t>
            </a:r>
            <a:r>
              <a:rPr lang="pt-PT" altLang="en-US" sz="2800">
                <a:solidFill>
                  <a:schemeClr val="accent6">
                    <a:lumMod val="75000"/>
                  </a:schemeClr>
                </a:solidFill>
              </a:rPr>
              <a:t>afectadas.</a:t>
            </a:r>
          </a:p>
          <a:p>
            <a:pPr marL="0" indent="0" algn="just">
              <a:spcBef>
                <a:spcPts val="600"/>
              </a:spcBef>
              <a:buNone/>
            </a:pPr>
            <a:endParaRPr lang="pt-PT" altLang="en-US" sz="1000"/>
          </a:p>
          <a:p>
            <a:pPr algn="just">
              <a:spcBef>
                <a:spcPts val="600"/>
              </a:spcBef>
            </a:pPr>
            <a:r>
              <a:rPr lang="pt-PT" altLang="en-US" sz="2800">
                <a:solidFill>
                  <a:schemeClr val="accent6">
                    <a:lumMod val="75000"/>
                  </a:schemeClr>
                </a:solidFill>
              </a:rPr>
              <a:t>Nunca repetir </a:t>
            </a:r>
            <a:r>
              <a:rPr lang="pt-PT" altLang="en-US" sz="2800">
                <a:solidFill>
                  <a:schemeClr val="tx1"/>
                </a:solidFill>
              </a:rPr>
              <a:t>uma pergunta ou um comentário negativo</a:t>
            </a:r>
            <a:r>
              <a:rPr lang="pt-PT" altLang="en-US" sz="2800"/>
              <a:t>.</a:t>
            </a:r>
          </a:p>
          <a:p>
            <a:pPr algn="just">
              <a:spcBef>
                <a:spcPts val="600"/>
              </a:spcBef>
            </a:pPr>
            <a:endParaRPr lang="pt-PT" altLang="en-US" sz="1000"/>
          </a:p>
          <a:p>
            <a:pPr algn="just">
              <a:spcBef>
                <a:spcPts val="600"/>
              </a:spcBef>
            </a:pPr>
            <a:r>
              <a:rPr lang="pt-PT" altLang="en-US" sz="2800"/>
              <a:t>Comunicar, comunicar, comunicar rápida e eicazmente, mesmo que tenha pouca informação e </a:t>
            </a:r>
            <a:r>
              <a:rPr lang="pt-PT" altLang="en-US" sz="2800">
                <a:solidFill>
                  <a:schemeClr val="accent6">
                    <a:lumMod val="75000"/>
                  </a:schemeClr>
                </a:solidFill>
              </a:rPr>
              <a:t>dizer sempre a verdade.</a:t>
            </a:r>
          </a:p>
          <a:p>
            <a:pPr algn="just">
              <a:spcBef>
                <a:spcPts val="600"/>
              </a:spcBef>
            </a:pPr>
            <a:endParaRPr lang="pt-PT" altLang="en-US" sz="280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pt-PT" altLang="en-US" sz="280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pt-PT" altLang="en-US" sz="2800">
              <a:cs typeface="Calibri" pitchFamily="34" charset="0"/>
            </a:endParaRPr>
          </a:p>
          <a:p>
            <a:pPr algn="just">
              <a:spcBef>
                <a:spcPts val="600"/>
              </a:spcBef>
            </a:pPr>
            <a:endParaRPr lang="pt-PT" altLang="en-US" sz="2800"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242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1977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Exoneração de responsabilidade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90736" y="1340768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pt-PT" sz="1600" b="1" dirty="0"/>
              <a:t>Plataforma da OMS para a Aprendizagem sobre Segurança Sanitária – </a:t>
            </a:r>
          </a:p>
          <a:p>
            <a:pPr marL="0" indent="0" algn="ctr">
              <a:buFont typeface="Arial" charset="0"/>
              <a:buNone/>
            </a:pPr>
            <a:r>
              <a:rPr lang="pt-PT" sz="1600" b="1" dirty="0"/>
              <a:t>Materiais de Formação</a:t>
            </a:r>
            <a:endParaRPr lang="pt-PT" sz="1600" dirty="0"/>
          </a:p>
          <a:p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Estes Materiais de Formação da OMS são propriedade da © Organização Mundial da Saúde (WHO) 2018. Todos os direitos reservados.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A sua utilização destes materiais está sujeita aos “</a:t>
            </a:r>
            <a:r>
              <a:rPr lang="pt-PT" sz="1600" dirty="0">
                <a:solidFill>
                  <a:srgbClr val="0000FF"/>
                </a:solidFill>
              </a:rPr>
              <a:t>Termos de Utilização dos Materiais </a:t>
            </a:r>
          </a:p>
          <a:p>
            <a:pPr marL="0" indent="0">
              <a:buFont typeface="Arial" charset="0"/>
              <a:buNone/>
            </a:pPr>
            <a:r>
              <a:rPr lang="pt-PT" sz="1600" dirty="0">
                <a:solidFill>
                  <a:srgbClr val="0000FF"/>
                </a:solidFill>
              </a:rPr>
              <a:t>de Formação da Plataforma da OMS para a Aprendizagem sobre Segurança Sanitária</a:t>
            </a:r>
            <a:r>
              <a:rPr lang="pt-PT" sz="1600" dirty="0"/>
              <a:t>”, que aceitou ao descarregá-los e que estão disponíveis na Plataforma da OMS para a Aprendizagem sobre Segurança Sanitária em: </a:t>
            </a:r>
            <a:r>
              <a:rPr lang="pt-PT" sz="1600" u="sng" dirty="0">
                <a:hlinkClick r:id="rId2"/>
              </a:rPr>
              <a:t>https://extranet.who.int/hslp</a:t>
            </a:r>
            <a:r>
              <a:rPr lang="pt-PT" sz="1600" dirty="0"/>
              <a:t>  </a:t>
            </a:r>
          </a:p>
          <a:p>
            <a:pPr marL="0" indent="0">
              <a:buFont typeface="Arial" charset="0"/>
              <a:buNone/>
            </a:pPr>
            <a:r>
              <a:rPr lang="pt-PT" sz="1600" dirty="0"/>
              <a:t> </a:t>
            </a:r>
          </a:p>
          <a:p>
            <a:pPr marL="0" indent="0">
              <a:buNone/>
            </a:pPr>
            <a:r>
              <a:rPr lang="pt-PT" sz="1600" dirty="0"/>
              <a:t>Caso adapte, modifique, traduza ou de alguma forma altere o conteúdo destes materiais, não poderá sugerir que a OMS de algum modo aprova essas modificações, como não poderá usar o nome ou o símbolo da OMS nos materiais modificados.  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None/>
            </a:pPr>
            <a:r>
              <a:rPr lang="pt-PT" sz="1600" dirty="0"/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600" u="sng" dirty="0">
                <a:hlinkClick r:id="rId3"/>
              </a:rPr>
              <a:t>ihrhrt@who.int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3180145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ctrTitle" idx="4294967295"/>
          </p:nvPr>
        </p:nvSpPr>
        <p:spPr>
          <a:xfrm>
            <a:off x="539552" y="2693988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en-ZW" altLang="en-US" sz="6000" b="1" i="1">
                <a:solidFill>
                  <a:srgbClr val="002060"/>
                </a:solidFill>
              </a:rPr>
              <a:t>Obrigado</a:t>
            </a:r>
            <a:r>
              <a:rPr lang="en-ZW" altLang="en-US" sz="6000" b="1" i="1" dirty="0">
                <a:solidFill>
                  <a:srgbClr val="002060"/>
                </a:solidFill>
              </a:rPr>
              <a:t>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4022</TotalTime>
  <Words>452</Words>
  <Application>Microsoft Office PowerPoint</Application>
  <PresentationFormat>On-screen Show (4:3)</PresentationFormat>
  <Paragraphs>71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Narrow</vt:lpstr>
      <vt:lpstr>Calibri</vt:lpstr>
      <vt:lpstr>Times New Roman</vt:lpstr>
      <vt:lpstr>RC 59 Template EN</vt:lpstr>
      <vt:lpstr>Custom Design</vt:lpstr>
      <vt:lpstr>PowerPoint Presentation</vt:lpstr>
      <vt:lpstr>Objectivos da aprendizagem</vt:lpstr>
      <vt:lpstr>Cenário</vt:lpstr>
      <vt:lpstr>Instruções para a simulação</vt:lpstr>
      <vt:lpstr>Balanço - Lembrar</vt:lpstr>
      <vt:lpstr>Balanço – Lembrar (cont.)</vt:lpstr>
      <vt:lpstr>PowerPoint Presentation</vt:lpstr>
      <vt:lpstr>Obrigado!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293</cp:revision>
  <cp:lastPrinted>2013-10-01T07:19:12Z</cp:lastPrinted>
  <dcterms:created xsi:type="dcterms:W3CDTF">2006-12-04T14:06:57Z</dcterms:created>
  <dcterms:modified xsi:type="dcterms:W3CDTF">2019-06-28T14:10:56Z</dcterms:modified>
</cp:coreProperties>
</file>