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3872" r:id="rId2"/>
  </p:sldMasterIdLst>
  <p:notesMasterIdLst>
    <p:notesMasterId r:id="rId12"/>
  </p:notesMasterIdLst>
  <p:handoutMasterIdLst>
    <p:handoutMasterId r:id="rId13"/>
  </p:handoutMasterIdLst>
  <p:sldIdLst>
    <p:sldId id="315" r:id="rId3"/>
    <p:sldId id="327" r:id="rId4"/>
    <p:sldId id="364" r:id="rId5"/>
    <p:sldId id="379" r:id="rId6"/>
    <p:sldId id="321" r:id="rId7"/>
    <p:sldId id="380" r:id="rId8"/>
    <p:sldId id="381" r:id="rId9"/>
    <p:sldId id="382" r:id="rId10"/>
    <p:sldId id="325" r:id="rId11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C17A9"/>
    <a:srgbClr val="008000"/>
    <a:srgbClr val="FF0066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3" autoAdjust="0"/>
    <p:restoredTop sz="98169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5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6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6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8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9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18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22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60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36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63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2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847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57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53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4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446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19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822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5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7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3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1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9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19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3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8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5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m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5157192"/>
            <a:ext cx="9144000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 dirty="0">
                <a:solidFill>
                  <a:srgbClr val="002060"/>
                </a:solidFill>
                <a:cs typeface="Arial" charset="0"/>
              </a:rPr>
              <a:t>B9.2 Exercício: Votação em valores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28900" y="692696"/>
            <a:ext cx="6290147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96" y="573395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002060"/>
                </a:solidFill>
              </a:rPr>
              <a:t>Duração estimada: 30 minutos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01802-70A4-4707-B985-E46F56624B91}"/>
              </a:ext>
            </a:extLst>
          </p:cNvPr>
          <p:cNvSpPr txBox="1"/>
          <p:nvPr/>
        </p:nvSpPr>
        <p:spPr>
          <a:xfrm>
            <a:off x="35496" y="638132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em: 16/05/2018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/>
              <a:t>No final desta sessão, o participante será capaz de: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/>
              <a:t>Promover a compreensão dos valores das pessoas.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1967" y="1484784"/>
            <a:ext cx="8712968" cy="4370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800" dirty="0"/>
              <a:t>Lista de declarações de valores (exemplos)</a:t>
            </a:r>
          </a:p>
          <a:p>
            <a:pPr lvl="1">
              <a:spcBef>
                <a:spcPts val="1200"/>
              </a:spcBef>
            </a:pPr>
            <a:r>
              <a:rPr lang="pt-PT" i="1" dirty="0">
                <a:solidFill>
                  <a:srgbClr val="0000FF"/>
                </a:solidFill>
              </a:rPr>
              <a:t>"Admitir incertezas leva o público a duvidar da capacidade do investigador, o que pode introduzir um elemento de desconfiança"</a:t>
            </a:r>
          </a:p>
          <a:p>
            <a:pPr lvl="1">
              <a:spcBef>
                <a:spcPts val="1200"/>
              </a:spcBef>
            </a:pPr>
            <a:r>
              <a:rPr lang="pt-PT" i="1" dirty="0">
                <a:solidFill>
                  <a:srgbClr val="0000FF"/>
                </a:solidFill>
              </a:rPr>
              <a:t>”O público só deverá ser informado, quando a informação estiver completa"</a:t>
            </a:r>
          </a:p>
          <a:p>
            <a:pPr lvl="1">
              <a:spcBef>
                <a:spcPts val="1200"/>
              </a:spcBef>
            </a:pPr>
            <a:r>
              <a:rPr lang="pt-PT" i="1" dirty="0">
                <a:solidFill>
                  <a:srgbClr val="0000FF"/>
                </a:solidFill>
              </a:rPr>
              <a:t>"Comunicar com o público é da competência dos líderes. O pessoal técnico não tem funções de comunicação com o público"</a:t>
            </a:r>
          </a:p>
          <a:p>
            <a:pPr lvl="1">
              <a:spcBef>
                <a:spcPts val="1200"/>
              </a:spcBef>
            </a:pPr>
            <a:r>
              <a:rPr lang="pt-PT" i="1" dirty="0">
                <a:solidFill>
                  <a:srgbClr val="0000FF"/>
                </a:solidFill>
              </a:rPr>
              <a:t>”Não devem ser tomadas em consideração preocupações do público que sejam infundadas"</a:t>
            </a:r>
          </a:p>
          <a:p>
            <a:pPr algn="just"/>
            <a:endParaRPr lang="pt-PT" sz="2800" dirty="0"/>
          </a:p>
          <a:p>
            <a:pPr algn="just"/>
            <a:r>
              <a:rPr lang="pt-PT" sz="2800" dirty="0"/>
              <a:t>Posicionamento: concordar, discordar, não ter a certeza.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6856" y="34178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3600" b="1">
                <a:solidFill>
                  <a:srgbClr val="002060"/>
                </a:solidFill>
              </a:rPr>
              <a:t>Introdução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Instruções</a:t>
            </a:r>
            <a:endParaRPr lang="en-GB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1703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t-PT" sz="2200" dirty="0"/>
              <a:t>Três voluntários exibem três letreiros: aceito, recuso, não tenho a certeza.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200" dirty="0"/>
              <a:t>O facilitador lê as declarações de valores e os participantes têm de se alinhar por detrás dos letreiros que indicam a sua resposta.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200" dirty="0"/>
              <a:t>O facilitador incentiva o debate depois de cada declaração de valores. Convidar dois ou três participantes de cada grupo a expressar as suas opiniões.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200" dirty="0"/>
              <a:t>O facilitador lê mais uma vez a declaração de valores, com a informação de que os participantes podem mudar a sua resposta/grupo.</a:t>
            </a:r>
          </a:p>
        </p:txBody>
      </p:sp>
    </p:spTree>
    <p:extLst>
      <p:ext uri="{BB962C8B-B14F-4D97-AF65-F5344CB8AC3E}">
        <p14:creationId xmlns:p14="http://schemas.microsoft.com/office/powerpoint/2010/main" val="4100693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pt-PT" altLang="en-US" sz="3600" b="1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Exemplo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180" y="2848391"/>
            <a:ext cx="1036212" cy="151671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756" y="2818950"/>
            <a:ext cx="1036212" cy="1516713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56" y="2832880"/>
            <a:ext cx="1036212" cy="15167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306673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Forte" panose="03060902040502070203" pitchFamily="66" charset="0"/>
              </a:rPr>
              <a:t>Concordo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9832" y="306673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Forte" panose="03060902040502070203" pitchFamily="66" charset="0"/>
              </a:rPr>
              <a:t>  Discordo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0" y="29249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>
                <a:latin typeface="Forte" panose="03060902040502070203" pitchFamily="66" charset="0"/>
              </a:rPr>
              <a:t>Sem certeza</a:t>
            </a:r>
          </a:p>
        </p:txBody>
      </p:sp>
      <p:sp>
        <p:nvSpPr>
          <p:cNvPr id="3" name="Rectangle 2"/>
          <p:cNvSpPr/>
          <p:nvPr/>
        </p:nvSpPr>
        <p:spPr>
          <a:xfrm>
            <a:off x="3203848" y="1109457"/>
            <a:ext cx="27760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1"/>
            <a:r>
              <a:rPr lang="en-US" sz="1600" i="1" dirty="0"/>
              <a:t>"</a:t>
            </a:r>
            <a:r>
              <a:rPr lang="pt-PT" sz="1600" i="1" dirty="0"/>
              <a:t>Admitir incertezas leva o público a duvidar da capacidade do investigador, o que pode introduzir um elemento de desconfiança</a:t>
            </a:r>
            <a:r>
              <a:rPr lang="en-US" sz="1600" i="1" dirty="0"/>
              <a:t>"</a:t>
            </a:r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0152" y="1109457"/>
            <a:ext cx="1826430" cy="1561730"/>
          </a:xfrm>
          <a:prstGeom prst="rect">
            <a:avLst/>
          </a:prstGeom>
        </p:spPr>
      </p:pic>
      <p:pic>
        <p:nvPicPr>
          <p:cNvPr id="102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88" y="440021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26" y="4421215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314" y="4454392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80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46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10" y="4839832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940" y="5304520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538" y="5091467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28" y="4398781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70" y="4421215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pt-PT" altLang="en-US" sz="36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Exemplo (</a:t>
            </a:r>
            <a:r>
              <a:rPr lang="pt-PT" altLang="en-US" sz="3600" b="1" dirty="0" err="1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cont</a:t>
            </a:r>
            <a:r>
              <a:rPr lang="pt-PT" altLang="en-US" sz="36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.)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en-GB" altLang="en-US" sz="2800" dirty="0">
              <a:cs typeface="Calibri" pitchFamily="34" charset="0"/>
            </a:endParaRP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180" y="2848391"/>
            <a:ext cx="1036212" cy="151671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756" y="2818950"/>
            <a:ext cx="1036212" cy="1516713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56" y="2832880"/>
            <a:ext cx="1036212" cy="1516713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0152" y="1109457"/>
            <a:ext cx="1826430" cy="1561730"/>
          </a:xfrm>
          <a:prstGeom prst="rect">
            <a:avLst/>
          </a:prstGeom>
        </p:spPr>
      </p:pic>
      <p:pic>
        <p:nvPicPr>
          <p:cNvPr id="102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88" y="440021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26" y="4421215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64" y="5183866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80" y="4454392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WIMS\HQ\GVA11\Home\cl-HSE\Dept-GCR\t-GCR\bayugo\Desktop\UDM\yellowma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15" y="5206000"/>
            <a:ext cx="614292" cy="729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510" y="4839832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23253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034" y="5091467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WIMS\HQ\GVA11\Home\cl-HSE\Dept-GCR\t-GCR\bayugo\Desktop\UDM\greenm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28" y="4398781"/>
            <a:ext cx="622292" cy="73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WIMS\HQ\GVA11\Home\cl-HSE\Dept-GCR\t-GCR\bayugo\Desktop\UDM\pinkm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970" y="4421215"/>
            <a:ext cx="624364" cy="732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131840" y="1052736"/>
            <a:ext cx="27760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 lvl="1"/>
            <a:r>
              <a:rPr lang="en-US" sz="1600" i="1" dirty="0"/>
              <a:t>"</a:t>
            </a:r>
            <a:r>
              <a:rPr lang="pt-PT" sz="1600" i="1" dirty="0"/>
              <a:t>Admitir incertezas leva o público a duvidar da capacidade do investigador, o que pode introduzir um elemento de desconfiança</a:t>
            </a:r>
            <a:r>
              <a:rPr lang="en-US" sz="1600" i="1" dirty="0"/>
              <a:t>"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03648" y="306673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Forte" panose="03060902040502070203" pitchFamily="66" charset="0"/>
              </a:rPr>
              <a:t>Concordo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59832" y="306673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Forte" panose="03060902040502070203" pitchFamily="66" charset="0"/>
              </a:rPr>
              <a:t>  Discordo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32040" y="29249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>
                <a:latin typeface="Forte" panose="03060902040502070203" pitchFamily="66" charset="0"/>
              </a:rPr>
              <a:t>Sem certeza</a:t>
            </a:r>
          </a:p>
        </p:txBody>
      </p:sp>
    </p:spTree>
    <p:extLst>
      <p:ext uri="{BB962C8B-B14F-4D97-AF65-F5344CB8AC3E}">
        <p14:creationId xmlns:p14="http://schemas.microsoft.com/office/powerpoint/2010/main" val="27218116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Balanço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259800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PT" sz="2800"/>
              <a:t>Por que mudou de ideias?</a:t>
            </a:r>
          </a:p>
          <a:p>
            <a:pPr lvl="1"/>
            <a:endParaRPr lang="pt-PT" sz="2800"/>
          </a:p>
          <a:p>
            <a:pPr lvl="1"/>
            <a:r>
              <a:rPr lang="pt-PT" sz="2800"/>
              <a:t>Por que não mudou de ideias ?</a:t>
            </a:r>
          </a:p>
        </p:txBody>
      </p:sp>
    </p:spTree>
    <p:extLst>
      <p:ext uri="{BB962C8B-B14F-4D97-AF65-F5344CB8AC3E}">
        <p14:creationId xmlns:p14="http://schemas.microsoft.com/office/powerpoint/2010/main" val="36137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072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0726" y="134076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ctrTitle" idx="4294967295"/>
          </p:nvPr>
        </p:nvSpPr>
        <p:spPr>
          <a:xfrm>
            <a:off x="611560" y="2564904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pt-PT" sz="6000" b="1" i="1" dirty="0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3890</TotalTime>
  <Words>404</Words>
  <Application>Microsoft Office PowerPoint</Application>
  <PresentationFormat>On-screen Show (4:3)</PresentationFormat>
  <Paragraphs>61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Forte</vt:lpstr>
      <vt:lpstr>Times New Roman</vt:lpstr>
      <vt:lpstr>RC 59 Template EN</vt:lpstr>
      <vt:lpstr>Custom Design</vt:lpstr>
      <vt:lpstr>PowerPoint Presentation</vt:lpstr>
      <vt:lpstr>Objectivos da aprendizagem</vt:lpstr>
      <vt:lpstr>Introdução</vt:lpstr>
      <vt:lpstr>Instruções</vt:lpstr>
      <vt:lpstr>Exemplo</vt:lpstr>
      <vt:lpstr>Exemplo (cont.)</vt:lpstr>
      <vt:lpstr>Balanço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274</cp:revision>
  <cp:lastPrinted>2013-10-01T07:19:12Z</cp:lastPrinted>
  <dcterms:created xsi:type="dcterms:W3CDTF">2006-12-04T14:06:57Z</dcterms:created>
  <dcterms:modified xsi:type="dcterms:W3CDTF">2019-06-28T14:07:08Z</dcterms:modified>
</cp:coreProperties>
</file>