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  <p:sldMasterId id="2147483870" r:id="rId2"/>
  </p:sldMasterIdLst>
  <p:notesMasterIdLst>
    <p:notesMasterId r:id="rId9"/>
  </p:notesMasterIdLst>
  <p:handoutMasterIdLst>
    <p:handoutMasterId r:id="rId10"/>
  </p:handoutMasterIdLst>
  <p:sldIdLst>
    <p:sldId id="315" r:id="rId3"/>
    <p:sldId id="327" r:id="rId4"/>
    <p:sldId id="330" r:id="rId5"/>
    <p:sldId id="331" r:id="rId6"/>
    <p:sldId id="332" r:id="rId7"/>
    <p:sldId id="325" r:id="rId8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17A9"/>
    <a:srgbClr val="008000"/>
    <a:srgbClr val="FF0066"/>
    <a:srgbClr val="0000FF"/>
    <a:srgbClr val="FF3399"/>
    <a:srgbClr val="256EFF"/>
    <a:srgbClr val="003399"/>
    <a:srgbClr val="0033CC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3" autoAdjust="0"/>
    <p:restoredTop sz="98398" autoAdjust="0"/>
  </p:normalViewPr>
  <p:slideViewPr>
    <p:cSldViewPr>
      <p:cViewPr varScale="1">
        <p:scale>
          <a:sx n="101" d="100"/>
          <a:sy n="101" d="100"/>
        </p:scale>
        <p:origin x="69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770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857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047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179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464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589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7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983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8947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85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821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270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7824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15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5897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5382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126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701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0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60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4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0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58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59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51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700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4294967295"/>
          </p:nvPr>
        </p:nvSpPr>
        <p:spPr>
          <a:xfrm>
            <a:off x="0" y="5229200"/>
            <a:ext cx="9144000" cy="609600"/>
          </a:xfrm>
          <a:noFill/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pt-PT" altLang="en-US" b="1" dirty="0">
                <a:solidFill>
                  <a:srgbClr val="002060"/>
                </a:solidFill>
                <a:cs typeface="Arial" charset="0"/>
              </a:rPr>
              <a:t>B8.4 Exercício: Suscitar um debate na comunidade</a:t>
            </a:r>
            <a:br>
              <a:rPr lang="pt-PT" altLang="en-US" b="1" dirty="0">
                <a:solidFill>
                  <a:srgbClr val="002060"/>
                </a:solidFill>
                <a:cs typeface="Arial" charset="0"/>
              </a:rPr>
            </a:br>
            <a:endParaRPr lang="pt-PT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627784" y="692696"/>
            <a:ext cx="6291263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</a:p>
          <a:p>
            <a:pPr algn="r"/>
            <a:r>
              <a:rPr lang="pt-PT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496" y="5733950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solidFill>
                  <a:srgbClr val="002060"/>
                </a:solidFill>
              </a:rPr>
              <a:t>Duração estimada: 60 minutos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301802-70A4-4707-B985-E46F56624B91}"/>
              </a:ext>
            </a:extLst>
          </p:cNvPr>
          <p:cNvSpPr txBox="1"/>
          <p:nvPr/>
        </p:nvSpPr>
        <p:spPr>
          <a:xfrm>
            <a:off x="35496" y="6381328"/>
            <a:ext cx="2410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err="1">
                <a:solidFill>
                  <a:srgbClr val="002060"/>
                </a:solidFill>
              </a:rPr>
              <a:t>Actualizado</a:t>
            </a:r>
            <a:r>
              <a:rPr lang="pt-PT" sz="1400" dirty="0">
                <a:solidFill>
                  <a:srgbClr val="002060"/>
                </a:solidFill>
              </a:rPr>
              <a:t> em: 16/05/2018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800" dirty="0"/>
              <a:t>No final desta sessão, o participante será capaz de:</a:t>
            </a:r>
          </a:p>
          <a:p>
            <a:pPr lvl="0"/>
            <a:r>
              <a:rPr lang="pt-PT" sz="2800" dirty="0"/>
              <a:t>Identificar as actividades relacionadas com a resposta em que terá de se envolver com as comunidades.</a:t>
            </a:r>
          </a:p>
          <a:p>
            <a:pPr lvl="0"/>
            <a:r>
              <a:rPr lang="pt-PT" sz="2800" dirty="0"/>
              <a:t>Identificar os instrumentos apropriados a usar para suscitar o debate na comunidade.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457200" y="442872"/>
            <a:ext cx="8229600" cy="471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>
                <a:solidFill>
                  <a:srgbClr val="002060"/>
                </a:solidFill>
              </a:rPr>
              <a:t>Objectivos da aprendizagem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/>
          <a:lstStyle/>
          <a:p>
            <a:pPr>
              <a:defRPr/>
            </a:pPr>
            <a:r>
              <a:rPr lang="pt-PT" sz="3600" b="1" dirty="0">
                <a:solidFill>
                  <a:srgbClr val="002060"/>
                </a:solidFill>
              </a:rPr>
              <a:t>Instruções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184576"/>
          </a:xfrm>
        </p:spPr>
        <p:txBody>
          <a:bodyPr/>
          <a:lstStyle/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300" dirty="0"/>
              <a:t>Os participantes irão trabalhar em grupos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300" dirty="0"/>
              <a:t>Cada grupo discutirá e apresentará uma lista de 3 a 5 actividades relacionadas com a resposta em que a ERR terá de colaborar com a comunidade.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300" dirty="0"/>
              <a:t>Individualmente, o participante irá ler a descrição dos instrumentos destinados a suscitar o debate na comunidade (guia do participante).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300" dirty="0"/>
              <a:t>Cada membro do grupo proporá alguns instrumentos de debate para cada actividade relacionada com a resposta que irá ser realizada. O grupo terá de chegar a um consenso (ver tabela abaixo).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300" dirty="0"/>
              <a:t>As propostas de grupo serão apresentadas em plenário (balanço).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4114802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752621"/>
              </p:ext>
            </p:extLst>
          </p:nvPr>
        </p:nvGraphicFramePr>
        <p:xfrm>
          <a:off x="137984" y="780176"/>
          <a:ext cx="8856986" cy="5169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4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1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42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42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42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42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642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427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427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427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427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5718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14079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pt-PT" sz="1400" noProof="0" dirty="0">
                          <a:effectLst/>
                        </a:rPr>
                        <a:t>Instrumentos para suscitar o debate na comunidade</a:t>
                      </a:r>
                      <a:endParaRPr lang="pt-PT" sz="1400" noProof="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61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 dirty="0">
                          <a:effectLst/>
                        </a:rPr>
                        <a:t>Actividades</a:t>
                      </a:r>
                      <a:endParaRPr lang="pt-PT" sz="800" noProof="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>
                          <a:effectLst/>
                          <a:latin typeface="+mn-lt"/>
                          <a:ea typeface="+mn-ea"/>
                          <a:cs typeface="+mn-cs"/>
                        </a:rPr>
                        <a:t>Mapa</a:t>
                      </a:r>
                      <a:r>
                        <a:rPr lang="pt-PT" sz="800" baseline="0" noProof="0">
                          <a:effectLst/>
                          <a:latin typeface="+mn-lt"/>
                          <a:ea typeface="+mn-ea"/>
                          <a:cs typeface="+mn-cs"/>
                        </a:rPr>
                        <a:t> da comunidade</a:t>
                      </a:r>
                      <a:endParaRPr lang="pt-PT" sz="8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 dirty="0">
                          <a:effectLst/>
                        </a:rPr>
                        <a:t>Calendário sazonal/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 dirty="0">
                          <a:effectLst/>
                        </a:rPr>
                        <a:t>Cronograma do evento</a:t>
                      </a:r>
                      <a:endParaRPr lang="pt-PT" sz="800" noProof="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>
                          <a:effectLst/>
                        </a:rPr>
                        <a:t>Passeio na comunidade e observações</a:t>
                      </a:r>
                      <a:endParaRPr lang="pt-PT" sz="8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 dirty="0">
                          <a:effectLst/>
                        </a:rPr>
                        <a:t>Observação das habitações e das unidades de saúde</a:t>
                      </a:r>
                      <a:endParaRPr lang="pt-PT" sz="800" noProof="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>
                          <a:effectLst/>
                        </a:rPr>
                        <a:t>Grupos de discussão</a:t>
                      </a:r>
                      <a:endParaRPr lang="pt-PT" sz="8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 dirty="0">
                          <a:effectLst/>
                        </a:rPr>
                        <a:t>Entrevistas individuais</a:t>
                      </a:r>
                      <a:endParaRPr lang="pt-PT" sz="800" noProof="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>
                          <a:effectLst/>
                        </a:rPr>
                        <a:t>Histórias contadas</a:t>
                      </a:r>
                      <a:endParaRPr lang="pt-PT" sz="8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>
                          <a:effectLst/>
                        </a:rPr>
                        <a:t>Causas e efeitos</a:t>
                      </a:r>
                      <a:endParaRPr lang="pt-PT" sz="8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 dirty="0">
                          <a:effectLst/>
                        </a:rPr>
                        <a:t>Cenário da emergência</a:t>
                      </a:r>
                      <a:endParaRPr lang="pt-PT" sz="800" noProof="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 dirty="0">
                          <a:solidFill>
                            <a:srgbClr val="000000"/>
                          </a:solidFill>
                          <a:effectLst/>
                        </a:rPr>
                        <a:t>Classificação </a:t>
                      </a:r>
                      <a:r>
                        <a:rPr lang="pt-PT" sz="800" noProof="0">
                          <a:solidFill>
                            <a:srgbClr val="000000"/>
                          </a:solidFill>
                          <a:effectLst/>
                        </a:rPr>
                        <a:t>com feijões</a:t>
                      </a:r>
                      <a:endParaRPr lang="pt-PT" sz="800" noProof="0" dirty="0">
                        <a:solidFill>
                          <a:srgbClr val="000000"/>
                        </a:solidFill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 dirty="0">
                          <a:effectLst/>
                        </a:rPr>
                        <a:t>Círculos de comunicação</a:t>
                      </a:r>
                      <a:endParaRPr lang="pt-PT" sz="800" noProof="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800" noProof="0" dirty="0">
                          <a:effectLst/>
                        </a:rPr>
                        <a:t>Visões para a acção</a:t>
                      </a:r>
                      <a:endParaRPr lang="pt-PT" sz="800" noProof="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1.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2.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4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3.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4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4.</a:t>
                      </a:r>
                      <a:endParaRPr lang="en-GB" sz="10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/>
                        <a:cs typeface="Arial"/>
                      </a:endParaRPr>
                    </a:p>
                  </a:txBody>
                  <a:tcPr marL="64093" marR="64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4093" marR="64093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5342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Exoneração de responsabilidade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597" y="11715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</a:t>
            </a:r>
          </a:p>
          <a:p>
            <a:pPr marL="0" indent="0" algn="ctr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 sua utilização destes materiais está sujeita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</a:t>
            </a:r>
          </a:p>
          <a:p>
            <a:pPr marL="0" indent="0">
              <a:buFont typeface="Arial" charset="0"/>
              <a:buNone/>
            </a:pPr>
            <a:r>
              <a:rPr lang="pt-PT" sz="1600" dirty="0">
                <a:solidFill>
                  <a:srgbClr val="0000FF"/>
                </a:solidFill>
              </a:rPr>
              <a:t>de Formação da Plataforma da OMS para a Aprendizagem sobre Segurança Sanitária</a:t>
            </a:r>
            <a:r>
              <a:rPr lang="pt-PT" sz="1600" dirty="0"/>
              <a:t>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r>
              <a:rPr lang="pt-PT" sz="1600" dirty="0"/>
              <a:t>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hlinkClick r:id="rId3"/>
              </a:rPr>
              <a:t>ihrhrt@who.int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3180145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PT" sz="6000" b="1" i="1" dirty="0">
                <a:solidFill>
                  <a:srgbClr val="002060"/>
                </a:solidFill>
              </a:rPr>
              <a:t>Obrigado</a:t>
            </a:r>
            <a:r>
              <a:rPr lang="en-ZW" altLang="en-US" sz="6000" b="1" i="1" dirty="0">
                <a:solidFill>
                  <a:srgbClr val="002060"/>
                </a:solidFill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4047</TotalTime>
  <Words>327</Words>
  <Application>Microsoft Office PowerPoint</Application>
  <PresentationFormat>On-screen Show (4:3)</PresentationFormat>
  <Paragraphs>54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SimSun</vt:lpstr>
      <vt:lpstr>Arial</vt:lpstr>
      <vt:lpstr>Arial Narrow</vt:lpstr>
      <vt:lpstr>Calibri</vt:lpstr>
      <vt:lpstr>RC 59 Template EN</vt:lpstr>
      <vt:lpstr>Custom Design</vt:lpstr>
      <vt:lpstr>PowerPoint Presentation</vt:lpstr>
      <vt:lpstr>PowerPoint Presentation</vt:lpstr>
      <vt:lpstr>Instruções</vt:lpstr>
      <vt:lpstr>PowerPoint Presentation</vt:lpstr>
      <vt:lpstr>PowerPoint Presentation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293</cp:revision>
  <cp:lastPrinted>2013-10-01T07:19:12Z</cp:lastPrinted>
  <dcterms:created xsi:type="dcterms:W3CDTF">2006-12-04T14:06:57Z</dcterms:created>
  <dcterms:modified xsi:type="dcterms:W3CDTF">2019-06-28T13:46:23Z</dcterms:modified>
</cp:coreProperties>
</file>