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  <p:sldMasterId id="2147483870" r:id="rId2"/>
  </p:sldMasterIdLst>
  <p:notesMasterIdLst>
    <p:notesMasterId r:id="rId10"/>
  </p:notesMasterIdLst>
  <p:handoutMasterIdLst>
    <p:handoutMasterId r:id="rId11"/>
  </p:handoutMasterIdLst>
  <p:sldIdLst>
    <p:sldId id="315" r:id="rId3"/>
    <p:sldId id="327" r:id="rId4"/>
    <p:sldId id="330" r:id="rId5"/>
    <p:sldId id="331" r:id="rId6"/>
    <p:sldId id="328" r:id="rId7"/>
    <p:sldId id="332" r:id="rId8"/>
    <p:sldId id="325" r:id="rId9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YUGO, Yolanda" initials="bayug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17A9"/>
    <a:srgbClr val="008000"/>
    <a:srgbClr val="FF0066"/>
    <a:srgbClr val="0000FF"/>
    <a:srgbClr val="FF3399"/>
    <a:srgbClr val="256EFF"/>
    <a:srgbClr val="003399"/>
    <a:srgbClr val="0033CC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43" autoAdjust="0"/>
    <p:restoredTop sz="99771" autoAdjust="0"/>
  </p:normalViewPr>
  <p:slideViewPr>
    <p:cSldViewPr>
      <p:cViewPr varScale="1">
        <p:scale>
          <a:sx n="101" d="100"/>
          <a:sy n="101" d="100"/>
        </p:scale>
        <p:origin x="69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266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554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770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857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047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179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464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589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7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983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8947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858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821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270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7824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15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5897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5382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126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701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800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260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84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001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358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59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51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F30FD-9D04-4512-80CE-19D7541E8B8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401AF-CDC2-4A89-B28F-7D1B7179E7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700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ubtitle 2"/>
          <p:cNvSpPr>
            <a:spLocks noGrp="1"/>
          </p:cNvSpPr>
          <p:nvPr>
            <p:ph type="subTitle" idx="4294967295"/>
          </p:nvPr>
        </p:nvSpPr>
        <p:spPr>
          <a:xfrm>
            <a:off x="0" y="5157192"/>
            <a:ext cx="9144000" cy="609600"/>
          </a:xfrm>
          <a:noFill/>
        </p:spPr>
        <p:txBody>
          <a:bodyPr>
            <a:noAutofit/>
          </a:bodyPr>
          <a:lstStyle/>
          <a:p>
            <a:pPr marL="0" indent="0" algn="l" eaLnBrk="1" hangingPunct="1">
              <a:buNone/>
            </a:pPr>
            <a:r>
              <a:rPr lang="pt-PT" altLang="en-US" b="1">
                <a:solidFill>
                  <a:srgbClr val="002060"/>
                </a:solidFill>
                <a:cs typeface="Arial" charset="0"/>
              </a:rPr>
              <a:t>B8.3 Exercício: Abrigo antiaéreo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5496" y="5733950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>
                <a:solidFill>
                  <a:srgbClr val="002060"/>
                </a:solidFill>
              </a:rPr>
              <a:t>Duração estimada: 60 minutos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301802-70A4-4707-B985-E46F56624B91}"/>
              </a:ext>
            </a:extLst>
          </p:cNvPr>
          <p:cNvSpPr txBox="1"/>
          <p:nvPr/>
        </p:nvSpPr>
        <p:spPr>
          <a:xfrm>
            <a:off x="35496" y="6381328"/>
            <a:ext cx="2410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err="1">
                <a:solidFill>
                  <a:srgbClr val="002060"/>
                </a:solidFill>
              </a:rPr>
              <a:t>Actualizado</a:t>
            </a:r>
            <a:r>
              <a:rPr lang="pt-PT" sz="1400" dirty="0">
                <a:solidFill>
                  <a:srgbClr val="002060"/>
                </a:solidFill>
              </a:rPr>
              <a:t> em: 16/05/2018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627784" y="692696"/>
            <a:ext cx="6291263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alt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</a:t>
            </a:r>
          </a:p>
          <a:p>
            <a:pPr algn="r"/>
            <a:r>
              <a:rPr lang="pt-PT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507288" cy="4525963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pt-PT" sz="2800" dirty="0"/>
              <a:t>No final desta sessão, o participante será capaz </a:t>
            </a:r>
            <a:r>
              <a:rPr lang="pt-PT" sz="2800"/>
              <a:t>de: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pt-PT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800" dirty="0"/>
              <a:t>Ter consciência dos seus próprios preconceitos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800" dirty="0"/>
              <a:t>Explicar o papel desempenhado pela cultura, valores, crenças e pressupostos sobre as decisões ou acções das pessoas.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PT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PT" sz="2800" dirty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57200" y="442872"/>
            <a:ext cx="8229600" cy="471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600" b="1" dirty="0">
                <a:solidFill>
                  <a:srgbClr val="002060"/>
                </a:solidFill>
              </a:rPr>
              <a:t>Objectivos da aprendizagem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t-PT" sz="3600" b="1" dirty="0">
                <a:solidFill>
                  <a:srgbClr val="002060"/>
                </a:solidFill>
              </a:rPr>
              <a:t>Instruções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400" dirty="0"/>
              <a:t>Os participantes irão trabalhar em grupos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400" dirty="0"/>
              <a:t>Cada </a:t>
            </a:r>
            <a:r>
              <a:rPr lang="pt-PT" sz="2400"/>
              <a:t>participante lê a </a:t>
            </a:r>
            <a:r>
              <a:rPr lang="pt-PT" sz="2400" dirty="0"/>
              <a:t>situação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400" dirty="0"/>
              <a:t>Individualmente, o participante escolherá três pessoas da “Lista de espera”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400" dirty="0"/>
              <a:t>Cada participante explicará ao grupo quais são os seus critérios. O grupo discutirá e chegará a um consenso sobre as 3 pessoas a escolher.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400" dirty="0"/>
              <a:t>Um relator do grupo fará a comunicação ao plenário (balanço).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pt-PT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PT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val="4114802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t-PT" sz="3600" b="1">
                <a:solidFill>
                  <a:srgbClr val="002060"/>
                </a:solidFill>
              </a:rPr>
              <a:t>Situação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pt-PT" sz="2800" dirty="0"/>
              <a:t>Deflagrou uma guerra atómica e o seu grupo está seguro num abrigo antiaéreo, o que significa que irá sobreviver. Ainda há lugar para três pessoas. Escolha as três pessoas da “Lista de espera” que convidaria para o abrigo.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pt-PT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PT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val="2795342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who\9_RRT Ebola\Community Engagement rev\scrol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725" t="9512" r="6606" b="9329"/>
          <a:stretch/>
        </p:blipFill>
        <p:spPr bwMode="auto">
          <a:xfrm>
            <a:off x="5004048" y="-1"/>
            <a:ext cx="3961823" cy="65894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pt-PT" sz="3600" b="1">
                <a:solidFill>
                  <a:srgbClr val="002060"/>
                </a:solidFill>
              </a:rPr>
              <a:t>Lista de espera</a:t>
            </a:r>
          </a:p>
        </p:txBody>
      </p:sp>
      <p:sp>
        <p:nvSpPr>
          <p:cNvPr id="3" name="Rectangle 2"/>
          <p:cNvSpPr/>
          <p:nvPr/>
        </p:nvSpPr>
        <p:spPr>
          <a:xfrm>
            <a:off x="5868144" y="1201107"/>
            <a:ext cx="2839219" cy="5262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400" dirty="0"/>
              <a:t>1. Líder religioso</a:t>
            </a:r>
          </a:p>
          <a:p>
            <a:r>
              <a:rPr lang="pt-PT" sz="1400" dirty="0"/>
              <a:t>2. Engenheiro</a:t>
            </a:r>
          </a:p>
          <a:p>
            <a:r>
              <a:rPr lang="pt-PT" sz="1400" dirty="0"/>
              <a:t>3. </a:t>
            </a:r>
            <a:r>
              <a:rPr lang="pt-PT" sz="1400" dirty="0" err="1"/>
              <a:t>Arquitecto</a:t>
            </a:r>
            <a:endParaRPr lang="pt-PT" sz="1400" dirty="0"/>
          </a:p>
          <a:p>
            <a:r>
              <a:rPr lang="pt-PT" sz="1400" dirty="0"/>
              <a:t>4. Poeta</a:t>
            </a:r>
          </a:p>
          <a:p>
            <a:r>
              <a:rPr lang="pt-PT" sz="1400" dirty="0"/>
              <a:t>5. Assistente social</a:t>
            </a:r>
          </a:p>
          <a:p>
            <a:r>
              <a:rPr lang="pt-PT" sz="1400" dirty="0"/>
              <a:t>6. Agrónomo</a:t>
            </a:r>
          </a:p>
          <a:p>
            <a:r>
              <a:rPr lang="pt-PT" sz="1400" dirty="0"/>
              <a:t>7. Político</a:t>
            </a:r>
          </a:p>
          <a:p>
            <a:r>
              <a:rPr lang="pt-PT" sz="1400" dirty="0"/>
              <a:t>8. General do exército</a:t>
            </a:r>
          </a:p>
          <a:p>
            <a:r>
              <a:rPr lang="pt-PT" sz="1400" dirty="0"/>
              <a:t>9. Banqueiro</a:t>
            </a:r>
          </a:p>
          <a:p>
            <a:r>
              <a:rPr lang="pt-PT" sz="1400" dirty="0"/>
              <a:t>10. Psicólogo</a:t>
            </a:r>
          </a:p>
          <a:p>
            <a:r>
              <a:rPr lang="pt-PT" sz="1400" dirty="0"/>
              <a:t>11. Médica cirurgiã</a:t>
            </a:r>
          </a:p>
          <a:p>
            <a:r>
              <a:rPr lang="pt-PT" sz="1400" dirty="0"/>
              <a:t>12. Linguista</a:t>
            </a:r>
          </a:p>
          <a:p>
            <a:r>
              <a:rPr lang="pt-PT" sz="1400" dirty="0"/>
              <a:t>13. Operário de construção</a:t>
            </a:r>
          </a:p>
          <a:p>
            <a:r>
              <a:rPr lang="pt-PT" sz="1400" dirty="0"/>
              <a:t>14. Pastor</a:t>
            </a:r>
          </a:p>
          <a:p>
            <a:r>
              <a:rPr lang="pt-PT" sz="1400" dirty="0"/>
              <a:t>15. Professor primário</a:t>
            </a:r>
          </a:p>
          <a:p>
            <a:r>
              <a:rPr lang="pt-PT" sz="1400" dirty="0"/>
              <a:t>16. Médico generalista</a:t>
            </a:r>
          </a:p>
          <a:p>
            <a:r>
              <a:rPr lang="pt-PT" sz="1400" dirty="0"/>
              <a:t>17. Especialista em electrónica</a:t>
            </a:r>
          </a:p>
          <a:p>
            <a:r>
              <a:rPr lang="pt-PT" sz="1400" dirty="0"/>
              <a:t>18. Mecânico</a:t>
            </a:r>
          </a:p>
          <a:p>
            <a:r>
              <a:rPr lang="pt-PT" sz="1400" dirty="0"/>
              <a:t>19. Jornalista</a:t>
            </a:r>
          </a:p>
          <a:p>
            <a:r>
              <a:rPr lang="pt-PT" sz="1400" dirty="0"/>
              <a:t>20. Empresária</a:t>
            </a:r>
          </a:p>
          <a:p>
            <a:r>
              <a:rPr lang="pt-PT" sz="1400" dirty="0"/>
              <a:t>21. Economista</a:t>
            </a:r>
          </a:p>
          <a:p>
            <a:r>
              <a:rPr lang="pt-PT" sz="1400" dirty="0"/>
              <a:t>22. Polícia</a:t>
            </a:r>
          </a:p>
          <a:p>
            <a:r>
              <a:rPr lang="pt-PT" sz="1400" dirty="0"/>
              <a:t>23. Mulher especialista em</a:t>
            </a:r>
          </a:p>
          <a:p>
            <a:r>
              <a:rPr lang="pt-PT" sz="1400" dirty="0"/>
              <a:t>      nutrição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84168" y="404664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Edwardian Script ITC" panose="030303020407070D0804" pitchFamily="66" charset="0"/>
              </a:rPr>
              <a:t>Waiting List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07504" y="1561009"/>
            <a:ext cx="4320480" cy="416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pt-PT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Escolha as três pessoas desta lista que convidaria para o abrigo.</a:t>
            </a:r>
            <a:endParaRPr lang="pt-PT" sz="2800" kern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45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Exoneração de responsabilidade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38919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pt-PT" sz="1600" b="1" dirty="0"/>
              <a:t>Plataforma da OMS para a Aprendizagem sobre Segurança Sanitária – </a:t>
            </a:r>
          </a:p>
          <a:p>
            <a:pPr marL="0" indent="0" algn="ctr">
              <a:buFont typeface="Arial" charset="0"/>
              <a:buNone/>
            </a:pPr>
            <a:r>
              <a:rPr lang="pt-PT" sz="1600" b="1" dirty="0"/>
              <a:t>Materiais de Formação</a:t>
            </a:r>
            <a:endParaRPr lang="pt-PT" sz="1600" dirty="0"/>
          </a:p>
          <a:p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A sua utilização destes materiais está sujeita aos “</a:t>
            </a:r>
            <a:r>
              <a:rPr lang="pt-PT" sz="1600" dirty="0">
                <a:solidFill>
                  <a:srgbClr val="0000FF"/>
                </a:solidFill>
              </a:rPr>
              <a:t>Termos de Utilização dos Materiais </a:t>
            </a:r>
          </a:p>
          <a:p>
            <a:pPr marL="0" indent="0">
              <a:buFont typeface="Arial" charset="0"/>
              <a:buNone/>
            </a:pPr>
            <a:r>
              <a:rPr lang="pt-PT" sz="1600" dirty="0">
                <a:solidFill>
                  <a:srgbClr val="0000FF"/>
                </a:solidFill>
              </a:rPr>
              <a:t>de Formação da Plataforma da OMS para a Aprendizagem sobre Segurança Sanitária</a:t>
            </a:r>
            <a:r>
              <a:rPr lang="pt-PT" sz="1600" dirty="0"/>
              <a:t>”, que aceitou ao descarregá-los e que estão disponíveis na Plataforma da OMS para a Aprendizagem sobre Segurança Sanitária em: </a:t>
            </a:r>
            <a:r>
              <a:rPr lang="pt-PT" sz="1600" u="sng" dirty="0">
                <a:hlinkClick r:id="rId2"/>
              </a:rPr>
              <a:t>https://extranet.who.int/hslp</a:t>
            </a:r>
            <a:r>
              <a:rPr lang="pt-PT" sz="1600" dirty="0"/>
              <a:t> 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 </a:t>
            </a:r>
          </a:p>
          <a:p>
            <a:pPr marL="0" indent="0">
              <a:buNone/>
            </a:pPr>
            <a:r>
              <a:rPr lang="pt-PT" sz="1600" dirty="0"/>
              <a:t>Caso adapte, modifique, traduza ou de alguma forma altere o conteúdo destes materiais, não poderá sugerir que a OMS de algum modo aprova essas modificações, como não poderá usar o nome ou o símbolo da OMS nos materiais modificados.  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None/>
            </a:pPr>
            <a:r>
              <a:rPr lang="pt-PT" sz="1600" dirty="0"/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dirty="0">
                <a:hlinkClick r:id="rId3"/>
              </a:rPr>
              <a:t>ihrhrt@who.int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3180145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 bwMode="auto">
          <a:xfrm>
            <a:off x="611560" y="242088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pt-PT" sz="4800" b="1" i="1" dirty="0">
                <a:solidFill>
                  <a:srgbClr val="002060"/>
                </a:solidFill>
              </a:rPr>
              <a:t>Obrigado</a:t>
            </a:r>
            <a:r>
              <a:rPr lang="en-ZW" altLang="en-US" sz="4800" b="1" i="1" dirty="0">
                <a:solidFill>
                  <a:srgbClr val="002060"/>
                </a:solidFill>
              </a:rPr>
              <a:t>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4041</TotalTime>
  <Words>367</Words>
  <Application>Microsoft Office PowerPoint</Application>
  <PresentationFormat>On-screen Show (4:3)</PresentationFormat>
  <Paragraphs>61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Edwardian Script ITC</vt:lpstr>
      <vt:lpstr>RC 59 Template EN</vt:lpstr>
      <vt:lpstr>Custom Design</vt:lpstr>
      <vt:lpstr>PowerPoint Presentation</vt:lpstr>
      <vt:lpstr>PowerPoint Presentation</vt:lpstr>
      <vt:lpstr>Instruções</vt:lpstr>
      <vt:lpstr>Situação</vt:lpstr>
      <vt:lpstr>Lista de espera</vt:lpstr>
      <vt:lpstr>PowerPoint Presentation</vt:lpstr>
      <vt:lpstr>PowerPoint Presentation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294</cp:revision>
  <cp:lastPrinted>2013-10-01T07:19:12Z</cp:lastPrinted>
  <dcterms:created xsi:type="dcterms:W3CDTF">2006-12-04T14:06:57Z</dcterms:created>
  <dcterms:modified xsi:type="dcterms:W3CDTF">2019-06-28T13:45:30Z</dcterms:modified>
</cp:coreProperties>
</file>