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  <p:sldMasterId id="2147483870" r:id="rId2"/>
  </p:sldMasterIdLst>
  <p:notesMasterIdLst>
    <p:notesMasterId r:id="rId11"/>
  </p:notesMasterIdLst>
  <p:handoutMasterIdLst>
    <p:handoutMasterId r:id="rId12"/>
  </p:handoutMasterIdLst>
  <p:sldIdLst>
    <p:sldId id="315" r:id="rId3"/>
    <p:sldId id="327" r:id="rId4"/>
    <p:sldId id="330" r:id="rId5"/>
    <p:sldId id="335" r:id="rId6"/>
    <p:sldId id="331" r:id="rId7"/>
    <p:sldId id="332" r:id="rId8"/>
    <p:sldId id="336" r:id="rId9"/>
    <p:sldId id="325" r:id="rId10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17A9"/>
    <a:srgbClr val="008000"/>
    <a:srgbClr val="FF0066"/>
    <a:srgbClr val="0000FF"/>
    <a:srgbClr val="FF3399"/>
    <a:srgbClr val="256EFF"/>
    <a:srgbClr val="003399"/>
    <a:srgbClr val="0033CC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3" autoAdjust="0"/>
    <p:restoredTop sz="98398" autoAdjust="0"/>
  </p:normalViewPr>
  <p:slideViewPr>
    <p:cSldViewPr>
      <p:cViewPr varScale="1">
        <p:scale>
          <a:sx n="101" d="100"/>
          <a:sy n="101" d="100"/>
        </p:scale>
        <p:origin x="69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59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680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85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566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42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869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760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0413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992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698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54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6177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0942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166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5824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8756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90F14-2B72-4482-96AF-BE986EB7E984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0AC5-2473-4C72-BD62-738E8DCD47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996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74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61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13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964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4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7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5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02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90F14-2B72-4482-96AF-BE986EB7E984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60AC5-2473-4C72-BD62-738E8DCD47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13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0" y="4725144"/>
            <a:ext cx="8928100" cy="609600"/>
          </a:xfrm>
          <a:noFill/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pt-PT" altLang="en-US" b="1">
                <a:solidFill>
                  <a:srgbClr val="002060"/>
                </a:solidFill>
                <a:cs typeface="Arial" charset="0"/>
              </a:rPr>
              <a:t>B8.2 Exercício: Encontro intergaláctico de comunidades </a:t>
            </a:r>
            <a:br>
              <a:rPr lang="pt-PT" altLang="en-US" b="1">
                <a:solidFill>
                  <a:srgbClr val="002060"/>
                </a:solidFill>
                <a:cs typeface="Arial" charset="0"/>
              </a:rPr>
            </a:br>
            <a:endParaRPr lang="pt-PT" altLang="en-US" b="1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96" y="5733950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>
                <a:solidFill>
                  <a:srgbClr val="002060"/>
                </a:solidFill>
              </a:rPr>
              <a:t>Duração estimada: 60 minutos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62DEB8-8CB7-4700-8A48-CC28C624CF1C}"/>
              </a:ext>
            </a:extLst>
          </p:cNvPr>
          <p:cNvSpPr txBox="1"/>
          <p:nvPr/>
        </p:nvSpPr>
        <p:spPr>
          <a:xfrm>
            <a:off x="35496" y="6381328"/>
            <a:ext cx="241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>
                <a:solidFill>
                  <a:srgbClr val="002060"/>
                </a:solidFill>
              </a:rPr>
              <a:t>Actualizado em: 16/05/2018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27784" y="692696"/>
            <a:ext cx="6291263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</a:p>
          <a:p>
            <a:pPr algn="r"/>
            <a:r>
              <a:rPr lang="pt-PT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800" dirty="0"/>
              <a:t>No final desta sessão, o participante será capaz de: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/>
              <a:t>Identificar valiosas componentes da cultura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871" y="3082171"/>
            <a:ext cx="2243752" cy="24307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25871" y="5512901"/>
            <a:ext cx="22437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Source: </a:t>
            </a:r>
            <a:r>
              <a:rPr lang="en-GB" sz="1100" dirty="0" err="1"/>
              <a:t>Unicef</a:t>
            </a:r>
            <a:r>
              <a:rPr lang="en-GB" sz="1100" dirty="0"/>
              <a:t>, ESARO 1998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457200" y="442872"/>
            <a:ext cx="8229600" cy="471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>
                <a:solidFill>
                  <a:srgbClr val="002060"/>
                </a:solidFill>
              </a:rPr>
              <a:t>Objectivos da aprendizagem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PT" sz="4000" b="1" dirty="0">
                <a:solidFill>
                  <a:srgbClr val="002060"/>
                </a:solidFill>
              </a:rPr>
              <a:t>Instruções (1)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800" dirty="0"/>
              <a:t>Agrupar os participantes (4 – 7) (por país </a:t>
            </a:r>
            <a:r>
              <a:rPr lang="pt-PT" sz="2800"/>
              <a:t>ou formação </a:t>
            </a:r>
            <a:r>
              <a:rPr lang="pt-PT" sz="2800" dirty="0"/>
              <a:t>semelhante, se possível)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800" dirty="0"/>
              <a:t>Os participantes passarão alguns minutos a pensar sobre o que é mais importante para as pessoas da sua etnia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sz="2800" dirty="0"/>
              <a:t>Pedir ao grupo que leia o cenário (ver diapositivos seguintes)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4114802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PT" sz="4000" b="1">
                <a:solidFill>
                  <a:srgbClr val="002060"/>
                </a:solidFill>
              </a:rPr>
              <a:t>Instruções (2)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pt-PT" sz="2800" dirty="0"/>
              <a:t>Cada pessoa</a:t>
            </a:r>
          </a:p>
          <a:p>
            <a:pPr marL="914400" lvl="1" indent="-514350"/>
            <a:r>
              <a:rPr lang="pt-PT" sz="2400"/>
              <a:t>Escreve/desenha em cartões os seis itens que levaria para partilhar com o grupo.</a:t>
            </a:r>
          </a:p>
          <a:p>
            <a:pPr marL="914400" lvl="1" indent="-514350"/>
            <a:r>
              <a:rPr lang="pt-PT" sz="2400" dirty="0"/>
              <a:t>Apresenta o material fisicamente (se possível)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pt-PT" sz="2800" dirty="0"/>
              <a:t>O grupo prioriza o que levará e partilha um ou dois dos itens que escolheu para levar na viagem, explicando a sua escolha.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pt-PT" sz="2800" dirty="0"/>
              <a:t>Balanço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3352280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PT" sz="4000" b="1">
                <a:solidFill>
                  <a:srgbClr val="002060"/>
                </a:solidFill>
              </a:rPr>
              <a:t>Cenário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400" dirty="0"/>
              <a:t>O seu grupo foi convidado a representar a Terra numa reunião intergaláctica de seres de todo o universo. A duração será uma hora do tempo terrestre, o que é equivalente a uma semana de tempo intergaláctico. 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400" dirty="0"/>
              <a:t>Um vaivém espacial virá buscá-lo para o transportar para a galáxia seguinte, a fim de se </a:t>
            </a:r>
            <a:r>
              <a:rPr lang="pt-PT" sz="2400" dirty="0">
                <a:solidFill>
                  <a:schemeClr val="tx1"/>
                </a:solidFill>
              </a:rPr>
              <a:t>juntar a outros grupos</a:t>
            </a:r>
            <a:r>
              <a:rPr lang="pt-PT" sz="2400" dirty="0"/>
              <a:t>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400" dirty="0"/>
              <a:t>Terá de identificar objectos e informação que representem o seu povo e a sua cultura. A tecnologia espacial pode transportar em segurança qualquer item – grande ou pequeno.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28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2795342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PT" sz="4000" b="1">
                <a:solidFill>
                  <a:srgbClr val="002060"/>
                </a:solidFill>
              </a:rPr>
              <a:t>Alguns exemplos…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400" dirty="0">
                <a:solidFill>
                  <a:schemeClr val="tx1"/>
                </a:solidFill>
              </a:rPr>
              <a:t>Itens que representem: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pt-PT" sz="1800" dirty="0">
                <a:solidFill>
                  <a:schemeClr val="tx1"/>
                </a:solidFill>
              </a:rPr>
              <a:t>As crenças da sua cultura acerca da natureza.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pt-PT" sz="1800" dirty="0">
                <a:solidFill>
                  <a:schemeClr val="tx1"/>
                </a:solidFill>
              </a:rPr>
              <a:t>Um símbolo de crenças religiosas ou espirituais.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pt-PT" sz="1800" dirty="0">
                <a:solidFill>
                  <a:schemeClr val="tx1"/>
                </a:solidFill>
              </a:rPr>
              <a:t>Algo que mostre como a sua cultura trata certos grupos de pessoas, crianças, mulheres, idosos ou pessoas portadoras de deficiência.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pt-PT" sz="1800" dirty="0">
                <a:solidFill>
                  <a:schemeClr val="tx1"/>
                </a:solidFill>
              </a:rPr>
              <a:t>O trabalho de um grande artista ou músico da sua cultura, que retrate algo que você valoriza especialmente.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pt-PT" sz="1800" dirty="0">
                <a:solidFill>
                  <a:schemeClr val="tx1"/>
                </a:solidFill>
              </a:rPr>
              <a:t>Um ditado, mito, canção ou história que tenha sido transmitida de geração em geração e tenha grande significado na sua cultura.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pt-PT" sz="1800" dirty="0">
                <a:solidFill>
                  <a:schemeClr val="tx1"/>
                </a:solidFill>
              </a:rPr>
              <a:t>Um item que simbolize alguma coisa pela qual o seu povo tenha lutado ao longo da história.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pt-PT" sz="1800" dirty="0">
                <a:solidFill>
                  <a:schemeClr val="tx1"/>
                </a:solidFill>
              </a:rPr>
              <a:t>Fotografias ou vídeos de um determinado lugar, de qualquer parte do mundo, que se revista de especial importância para a sua cultura.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0667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Exoneração de responsabilidade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11906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 algn="ctr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3"/>
              </a:rPr>
              <a:t>ihrhrt@who</a:t>
            </a:r>
            <a:r>
              <a:rPr lang="pt-PT" sz="1600" u="sng">
                <a:hlinkClick r:id="rId3"/>
              </a:rPr>
              <a:t>.int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3180145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>
          <a:xfrm>
            <a:off x="467544" y="28575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PT" sz="4800" b="1" i="1" dirty="0">
                <a:solidFill>
                  <a:srgbClr val="002060"/>
                </a:solidFill>
              </a:rPr>
              <a:t>Obrigado</a:t>
            </a:r>
            <a:r>
              <a:rPr lang="en-ZW" altLang="en-US" sz="4800" b="1" i="1" dirty="0">
                <a:solidFill>
                  <a:srgbClr val="002060"/>
                </a:solidFill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4039</TotalTime>
  <Words>481</Words>
  <Application>Microsoft Office PowerPoint</Application>
  <PresentationFormat>On-screen Show (4:3)</PresentationFormat>
  <Paragraphs>47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Narrow</vt:lpstr>
      <vt:lpstr>Calibri</vt:lpstr>
      <vt:lpstr>RC 59 Template EN</vt:lpstr>
      <vt:lpstr>Custom Design</vt:lpstr>
      <vt:lpstr>PowerPoint Presentation</vt:lpstr>
      <vt:lpstr>PowerPoint Presentation</vt:lpstr>
      <vt:lpstr>Instruções (1)</vt:lpstr>
      <vt:lpstr>Instruções (2)</vt:lpstr>
      <vt:lpstr>Cenário</vt:lpstr>
      <vt:lpstr>Alguns exemplos…</vt:lpstr>
      <vt:lpstr>PowerPoint Presentation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296</cp:revision>
  <cp:lastPrinted>2013-10-01T07:19:12Z</cp:lastPrinted>
  <dcterms:created xsi:type="dcterms:W3CDTF">2006-12-04T14:06:57Z</dcterms:created>
  <dcterms:modified xsi:type="dcterms:W3CDTF">2019-06-28T13:43:16Z</dcterms:modified>
</cp:coreProperties>
</file>