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4"/>
  </p:sldMasterIdLst>
  <p:notesMasterIdLst>
    <p:notesMasterId r:id="rId28"/>
  </p:notesMasterIdLst>
  <p:handoutMasterIdLst>
    <p:handoutMasterId r:id="rId29"/>
  </p:handoutMasterIdLst>
  <p:sldIdLst>
    <p:sldId id="295" r:id="rId5"/>
    <p:sldId id="317" r:id="rId6"/>
    <p:sldId id="352" r:id="rId7"/>
    <p:sldId id="325" r:id="rId8"/>
    <p:sldId id="319" r:id="rId9"/>
    <p:sldId id="358" r:id="rId10"/>
    <p:sldId id="354" r:id="rId11"/>
    <p:sldId id="357" r:id="rId12"/>
    <p:sldId id="334" r:id="rId13"/>
    <p:sldId id="356" r:id="rId14"/>
    <p:sldId id="349" r:id="rId15"/>
    <p:sldId id="330" r:id="rId16"/>
    <p:sldId id="348" r:id="rId17"/>
    <p:sldId id="345" r:id="rId18"/>
    <p:sldId id="343" r:id="rId19"/>
    <p:sldId id="297" r:id="rId20"/>
    <p:sldId id="346" r:id="rId21"/>
    <p:sldId id="344" r:id="rId22"/>
    <p:sldId id="359" r:id="rId23"/>
    <p:sldId id="350" r:id="rId24"/>
    <p:sldId id="351" r:id="rId25"/>
    <p:sldId id="353" r:id="rId26"/>
    <p:sldId id="360" r:id="rId27"/>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5DD5F2D-34A2-474F-BE21-121639972DDB}">
          <p14:sldIdLst>
            <p14:sldId id="295"/>
            <p14:sldId id="317"/>
            <p14:sldId id="352"/>
            <p14:sldId id="325"/>
            <p14:sldId id="319"/>
            <p14:sldId id="358"/>
            <p14:sldId id="354"/>
            <p14:sldId id="357"/>
            <p14:sldId id="334"/>
            <p14:sldId id="356"/>
            <p14:sldId id="349"/>
            <p14:sldId id="330"/>
            <p14:sldId id="348"/>
            <p14:sldId id="345"/>
            <p14:sldId id="343"/>
            <p14:sldId id="297"/>
            <p14:sldId id="346"/>
            <p14:sldId id="344"/>
            <p14:sldId id="359"/>
            <p14:sldId id="350"/>
            <p14:sldId id="351"/>
            <p14:sldId id="353"/>
            <p14:sldId id="360"/>
          </p14:sldIdLst>
        </p14:section>
        <p14:section name="Untitled Section" id="{5083EA86-2E1E-46C7-8C07-23478F78F38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sa Carter" initials="LC" lastIdx="2" clrIdx="0">
    <p:extLst/>
  </p:cmAuthor>
  <p:cmAuthor id="2" name="Gatei, Wangeci (CDC/CGH/DGHP)" initials="GW(" lastIdx="1" clrIdx="1">
    <p:extLst/>
  </p:cmAuthor>
  <p:cmAuthor id="3" name="Parsons, Michele (CDC/CGH/DGHP)" initials="PM(" lastIdx="10" clrIdx="2">
    <p:extLst/>
  </p:cmAuthor>
  <p:cmAuthor id="4" name="DOLMAZON, Virginie" initials="DV" lastIdx="7" clrIdx="3">
    <p:extLst/>
  </p:cmAuthor>
  <p:cmAuthor id="5" name="gcp2" initials="gcp2" lastIdx="3" clrIdx="4">
    <p:extLst/>
  </p:cmAuthor>
  <p:cmAuthor id="6" name="nmq1" initials="nmq1" lastIdx="2"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1B19"/>
    <a:srgbClr val="25A2FF"/>
    <a:srgbClr val="1E7FB8"/>
    <a:srgbClr val="792321"/>
    <a:srgbClr val="00487E"/>
    <a:srgbClr val="9E0000"/>
    <a:srgbClr val="742C2A"/>
    <a:srgbClr val="B22F2C"/>
    <a:srgbClr val="8A0000"/>
    <a:srgbClr val="B845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667" autoAdjust="0"/>
    <p:restoredTop sz="98856" autoAdjust="0"/>
  </p:normalViewPr>
  <p:slideViewPr>
    <p:cSldViewPr>
      <p:cViewPr varScale="1">
        <p:scale>
          <a:sx n="101" d="100"/>
          <a:sy n="101" d="100"/>
        </p:scale>
        <p:origin x="234" y="108"/>
      </p:cViewPr>
      <p:guideLst>
        <p:guide orient="horz" pos="2160"/>
        <p:guide pos="2880"/>
      </p:guideLst>
    </p:cSldViewPr>
  </p:slideViewPr>
  <p:outlineViewPr>
    <p:cViewPr>
      <p:scale>
        <a:sx n="33" d="100"/>
        <a:sy n="33" d="100"/>
      </p:scale>
      <p:origin x="0" y="-128"/>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5" d="100"/>
          <a:sy n="65" d="100"/>
        </p:scale>
        <p:origin x="3552" y="21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4939" y="0"/>
            <a:ext cx="2949099" cy="496967"/>
          </a:xfrm>
          <a:prstGeom prst="rect">
            <a:avLst/>
          </a:prstGeom>
        </p:spPr>
        <p:txBody>
          <a:bodyPr vert="horz" lIns="91440" tIns="45720" rIns="91440" bIns="45720" rtlCol="0"/>
          <a:lstStyle>
            <a:lvl1pPr algn="r">
              <a:defRPr sz="1200"/>
            </a:lvl1pPr>
          </a:lstStyle>
          <a:p>
            <a:fld id="{4DA99202-A6C5-498E-AC4E-F37551CBAC69}" type="datetimeFigureOut">
              <a:rPr lang="en-GB" smtClean="0"/>
              <a:t>28/06/2019</a:t>
            </a:fld>
            <a:endParaRPr lang="en-GB" dirty="0"/>
          </a:p>
        </p:txBody>
      </p:sp>
      <p:sp>
        <p:nvSpPr>
          <p:cNvPr id="4" name="Footer Placeholder 3"/>
          <p:cNvSpPr>
            <a:spLocks noGrp="1"/>
          </p:cNvSpPr>
          <p:nvPr>
            <p:ph type="ftr" sz="quarter" idx="2"/>
          </p:nvPr>
        </p:nvSpPr>
        <p:spPr>
          <a:xfrm>
            <a:off x="0" y="9440646"/>
            <a:ext cx="2949099" cy="49696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4939" y="9440646"/>
            <a:ext cx="2949099" cy="496967"/>
          </a:xfrm>
          <a:prstGeom prst="rect">
            <a:avLst/>
          </a:prstGeom>
        </p:spPr>
        <p:txBody>
          <a:bodyPr vert="horz" lIns="91440" tIns="45720" rIns="91440" bIns="45720" rtlCol="0" anchor="b"/>
          <a:lstStyle>
            <a:lvl1pPr algn="r">
              <a:defRPr sz="1200"/>
            </a:lvl1pPr>
          </a:lstStyle>
          <a:p>
            <a:fld id="{68FA328B-6870-470B-B6C8-71BC5F70E15B}" type="slidenum">
              <a:rPr lang="en-GB" smtClean="0"/>
              <a:t>‹#›</a:t>
            </a:fld>
            <a:endParaRPr lang="en-GB" dirty="0"/>
          </a:p>
        </p:txBody>
      </p:sp>
    </p:spTree>
    <p:extLst>
      <p:ext uri="{BB962C8B-B14F-4D97-AF65-F5344CB8AC3E}">
        <p14:creationId xmlns:p14="http://schemas.microsoft.com/office/powerpoint/2010/main" val="14379649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59DFEF6A-55B7-40FA-AB0F-43BCDC8F46E4}" type="datetimeFigureOut">
              <a:rPr lang="en-GB" smtClean="0"/>
              <a:t>28/06/2019</a:t>
            </a:fld>
            <a:endParaRPr lang="en-GB" dirty="0"/>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352CB27C-7546-46C2-81E5-E013FC432927}" type="slidenum">
              <a:rPr lang="en-GB" smtClean="0"/>
              <a:t>‹#›</a:t>
            </a:fld>
            <a:endParaRPr lang="en-GB" dirty="0"/>
          </a:p>
        </p:txBody>
      </p:sp>
    </p:spTree>
    <p:extLst>
      <p:ext uri="{BB962C8B-B14F-4D97-AF65-F5344CB8AC3E}">
        <p14:creationId xmlns:p14="http://schemas.microsoft.com/office/powerpoint/2010/main" val="3595069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2CB27C-7546-46C2-81E5-E013FC432927}" type="slidenum">
              <a:rPr lang="en-GB" smtClean="0"/>
              <a:t>1</a:t>
            </a:fld>
            <a:endParaRPr lang="en-GB" dirty="0"/>
          </a:p>
        </p:txBody>
      </p:sp>
    </p:spTree>
    <p:extLst>
      <p:ext uri="{BB962C8B-B14F-4D97-AF65-F5344CB8AC3E}">
        <p14:creationId xmlns:p14="http://schemas.microsoft.com/office/powerpoint/2010/main" val="26248159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Notes to </a:t>
            </a:r>
            <a:r>
              <a:rPr lang="fr-CH" dirty="0" err="1"/>
              <a:t>facilitators</a:t>
            </a:r>
            <a:r>
              <a:rPr lang="fr-CH" dirty="0"/>
              <a:t>: </a:t>
            </a:r>
          </a:p>
          <a:p>
            <a:pPr marL="171450" indent="-171450">
              <a:buFontTx/>
              <a:buChar char="-"/>
            </a:pPr>
            <a:r>
              <a:rPr lang="fr-CH" dirty="0" err="1"/>
              <a:t>Primary</a:t>
            </a:r>
            <a:r>
              <a:rPr lang="fr-CH" dirty="0"/>
              <a:t> package can </a:t>
            </a:r>
            <a:r>
              <a:rPr lang="fr-CH" dirty="0" err="1"/>
              <a:t>be</a:t>
            </a:r>
            <a:r>
              <a:rPr lang="fr-CH" dirty="0"/>
              <a:t> </a:t>
            </a:r>
            <a:r>
              <a:rPr lang="fr-CH" dirty="0" err="1"/>
              <a:t>placed</a:t>
            </a:r>
            <a:r>
              <a:rPr lang="fr-CH" dirty="0"/>
              <a:t> in </a:t>
            </a:r>
            <a:r>
              <a:rPr lang="en-US" dirty="0"/>
              <a:t>sealable bag or plastic container to limit contamination of the workers from the outer surface of the primary package. This was a recommended practice when shipping a Ebola suspected sample. </a:t>
            </a:r>
          </a:p>
          <a:p>
            <a:pPr marL="171450" indent="-171450">
              <a:buFontTx/>
              <a:buChar char="-"/>
            </a:pPr>
            <a:r>
              <a:rPr lang="en-US" dirty="0"/>
              <a:t>Primary container must be correctly marked with a minimum of three identifiers:  sample name or unique ID, date of collection, time of collection.</a:t>
            </a:r>
          </a:p>
          <a:p>
            <a:pPr marL="171450" indent="-171450">
              <a:buFontTx/>
              <a:buChar char="-"/>
            </a:pPr>
            <a:r>
              <a:rPr lang="fr-CH" dirty="0"/>
              <a:t>T</a:t>
            </a:r>
            <a:r>
              <a:rPr lang="en-US" dirty="0" err="1"/>
              <a:t>ertiary</a:t>
            </a:r>
            <a:r>
              <a:rPr lang="en-US" dirty="0"/>
              <a:t> package must be correctly marked and labelled: refer to slides 7-8.</a:t>
            </a:r>
          </a:p>
        </p:txBody>
      </p:sp>
      <p:sp>
        <p:nvSpPr>
          <p:cNvPr id="4" name="Slide Number Placeholder 3"/>
          <p:cNvSpPr>
            <a:spLocks noGrp="1"/>
          </p:cNvSpPr>
          <p:nvPr>
            <p:ph type="sldNum" sz="quarter" idx="10"/>
          </p:nvPr>
        </p:nvSpPr>
        <p:spPr/>
        <p:txBody>
          <a:bodyPr/>
          <a:lstStyle/>
          <a:p>
            <a:fld id="{352CB27C-7546-46C2-81E5-E013FC432927}" type="slidenum">
              <a:rPr lang="en-GB" smtClean="0"/>
              <a:t>13</a:t>
            </a:fld>
            <a:endParaRPr lang="en-GB" dirty="0"/>
          </a:p>
        </p:txBody>
      </p:sp>
    </p:spTree>
    <p:extLst>
      <p:ext uri="{BB962C8B-B14F-4D97-AF65-F5344CB8AC3E}">
        <p14:creationId xmlns:p14="http://schemas.microsoft.com/office/powerpoint/2010/main" val="30503918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Notes to facilitators: Don’t enclose dry ice in airtight containers! Using dry ice is not common for outbreak investigation in the field.</a:t>
            </a:r>
          </a:p>
          <a:p>
            <a:endParaRPr lang="en-US" dirty="0"/>
          </a:p>
        </p:txBody>
      </p:sp>
      <p:sp>
        <p:nvSpPr>
          <p:cNvPr id="4" name="Slide Number Placeholder 3"/>
          <p:cNvSpPr>
            <a:spLocks noGrp="1"/>
          </p:cNvSpPr>
          <p:nvPr>
            <p:ph type="sldNum" sz="quarter" idx="10"/>
          </p:nvPr>
        </p:nvSpPr>
        <p:spPr/>
        <p:txBody>
          <a:bodyPr/>
          <a:lstStyle/>
          <a:p>
            <a:fld id="{352CB27C-7546-46C2-81E5-E013FC432927}" type="slidenum">
              <a:rPr lang="en-GB" smtClean="0"/>
              <a:t>14</a:t>
            </a:fld>
            <a:endParaRPr lang="en-GB" dirty="0"/>
          </a:p>
        </p:txBody>
      </p:sp>
    </p:spTree>
    <p:extLst>
      <p:ext uri="{BB962C8B-B14F-4D97-AF65-F5344CB8AC3E}">
        <p14:creationId xmlns:p14="http://schemas.microsoft.com/office/powerpoint/2010/main" val="21030331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Notes for </a:t>
            </a:r>
            <a:r>
              <a:rPr lang="fr-CH" dirty="0" err="1"/>
              <a:t>facilitators</a:t>
            </a:r>
            <a:r>
              <a:rPr lang="fr-CH" dirty="0"/>
              <a:t>: </a:t>
            </a:r>
          </a:p>
          <a:p>
            <a:pPr marL="171450" indent="-171450">
              <a:buFontTx/>
              <a:buChar char="-"/>
            </a:pPr>
            <a:r>
              <a:rPr lang="en-US" dirty="0"/>
              <a:t>One shipment may include multiple sample types. </a:t>
            </a:r>
          </a:p>
          <a:p>
            <a:pPr marL="171450" indent="-171450">
              <a:buFontTx/>
              <a:buChar char="-"/>
            </a:pPr>
            <a:r>
              <a:rPr lang="en-US" dirty="0"/>
              <a:t>Different shipments may be needed if temperature requirements are different from one sample to another.</a:t>
            </a:r>
          </a:p>
        </p:txBody>
      </p:sp>
      <p:sp>
        <p:nvSpPr>
          <p:cNvPr id="4" name="Slide Number Placeholder 3"/>
          <p:cNvSpPr>
            <a:spLocks noGrp="1"/>
          </p:cNvSpPr>
          <p:nvPr>
            <p:ph type="sldNum" sz="quarter" idx="10"/>
          </p:nvPr>
        </p:nvSpPr>
        <p:spPr/>
        <p:txBody>
          <a:bodyPr/>
          <a:lstStyle/>
          <a:p>
            <a:fld id="{352CB27C-7546-46C2-81E5-E013FC432927}" type="slidenum">
              <a:rPr lang="en-GB" smtClean="0"/>
              <a:t>16</a:t>
            </a:fld>
            <a:endParaRPr lang="en-GB" dirty="0"/>
          </a:p>
        </p:txBody>
      </p:sp>
    </p:spTree>
    <p:extLst>
      <p:ext uri="{BB962C8B-B14F-4D97-AF65-F5344CB8AC3E}">
        <p14:creationId xmlns:p14="http://schemas.microsoft.com/office/powerpoint/2010/main" val="3290189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 for facilitators: </a:t>
            </a:r>
          </a:p>
          <a:p>
            <a:r>
              <a:rPr lang="en-US" dirty="0"/>
              <a:t>Be aware that the lab is supposed to:</a:t>
            </a:r>
          </a:p>
          <a:p>
            <a:r>
              <a:rPr lang="en-US" dirty="0"/>
              <a:t>Record rejected samples</a:t>
            </a:r>
          </a:p>
          <a:p>
            <a:r>
              <a:rPr lang="en-US" dirty="0"/>
              <a:t>Retain rejected sample at recommended storage temperature for testing as extraordinary circumstances may require testing suboptimal samples</a:t>
            </a:r>
          </a:p>
          <a:p>
            <a:endParaRPr lang="en-US" dirty="0"/>
          </a:p>
        </p:txBody>
      </p:sp>
      <p:sp>
        <p:nvSpPr>
          <p:cNvPr id="4" name="Slide Number Placeholder 3"/>
          <p:cNvSpPr>
            <a:spLocks noGrp="1"/>
          </p:cNvSpPr>
          <p:nvPr>
            <p:ph type="sldNum" sz="quarter" idx="10"/>
          </p:nvPr>
        </p:nvSpPr>
        <p:spPr/>
        <p:txBody>
          <a:bodyPr/>
          <a:lstStyle/>
          <a:p>
            <a:fld id="{352CB27C-7546-46C2-81E5-E013FC432927}" type="slidenum">
              <a:rPr lang="en-GB" smtClean="0"/>
              <a:t>18</a:t>
            </a:fld>
            <a:endParaRPr lang="en-GB" dirty="0"/>
          </a:p>
        </p:txBody>
      </p:sp>
    </p:spTree>
    <p:extLst>
      <p:ext uri="{BB962C8B-B14F-4D97-AF65-F5344CB8AC3E}">
        <p14:creationId xmlns:p14="http://schemas.microsoft.com/office/powerpoint/2010/main" val="3422348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2CB27C-7546-46C2-81E5-E013FC432927}" type="slidenum">
              <a:rPr lang="en-GB" smtClean="0"/>
              <a:t>19</a:t>
            </a:fld>
            <a:endParaRPr lang="en-GB" dirty="0"/>
          </a:p>
        </p:txBody>
      </p:sp>
    </p:spTree>
    <p:extLst>
      <p:ext uri="{BB962C8B-B14F-4D97-AF65-F5344CB8AC3E}">
        <p14:creationId xmlns:p14="http://schemas.microsoft.com/office/powerpoint/2010/main" val="1145754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 for facilitators: Private carriers (e.g. airlines) have the right to refuse to carry goods and may hold shipments for extended periods prior to transport. </a:t>
            </a:r>
          </a:p>
          <a:p>
            <a:endParaRPr lang="en-US" dirty="0"/>
          </a:p>
        </p:txBody>
      </p:sp>
      <p:sp>
        <p:nvSpPr>
          <p:cNvPr id="4" name="Slide Number Placeholder 3"/>
          <p:cNvSpPr>
            <a:spLocks noGrp="1"/>
          </p:cNvSpPr>
          <p:nvPr>
            <p:ph type="sldNum" sz="quarter" idx="10"/>
          </p:nvPr>
        </p:nvSpPr>
        <p:spPr/>
        <p:txBody>
          <a:bodyPr/>
          <a:lstStyle/>
          <a:p>
            <a:fld id="{352CB27C-7546-46C2-81E5-E013FC432927}" type="slidenum">
              <a:rPr lang="en-GB" smtClean="0"/>
              <a:t>20</a:t>
            </a:fld>
            <a:endParaRPr lang="en-GB" dirty="0"/>
          </a:p>
        </p:txBody>
      </p:sp>
    </p:spTree>
    <p:extLst>
      <p:ext uri="{BB962C8B-B14F-4D97-AF65-F5344CB8AC3E}">
        <p14:creationId xmlns:p14="http://schemas.microsoft.com/office/powerpoint/2010/main" val="24277314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2CB27C-7546-46C2-81E5-E013FC432927}" type="slidenum">
              <a:rPr lang="en-GB" smtClean="0"/>
              <a:t>21</a:t>
            </a:fld>
            <a:endParaRPr lang="en-GB" dirty="0"/>
          </a:p>
        </p:txBody>
      </p:sp>
    </p:spTree>
    <p:extLst>
      <p:ext uri="{BB962C8B-B14F-4D97-AF65-F5344CB8AC3E}">
        <p14:creationId xmlns:p14="http://schemas.microsoft.com/office/powerpoint/2010/main" val="677249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Notes to </a:t>
            </a:r>
            <a:r>
              <a:rPr lang="fr-CH" dirty="0" err="1"/>
              <a:t>facilitators</a:t>
            </a:r>
            <a:r>
              <a:rPr lang="fr-CH" dirty="0"/>
              <a:t>: </a:t>
            </a:r>
          </a:p>
          <a:p>
            <a:pPr marL="171450" indent="-171450">
              <a:buFontTx/>
              <a:buChar char="-"/>
            </a:pPr>
            <a:r>
              <a:rPr lang="fr-CH" dirty="0"/>
              <a:t>Key</a:t>
            </a:r>
            <a:r>
              <a:rPr lang="fr-CH" baseline="0" dirty="0"/>
              <a:t> point: international </a:t>
            </a:r>
            <a:r>
              <a:rPr lang="fr-CH" baseline="0" dirty="0" err="1"/>
              <a:t>regulations</a:t>
            </a:r>
            <a:r>
              <a:rPr lang="fr-CH" baseline="0" dirty="0"/>
              <a:t> </a:t>
            </a:r>
            <a:r>
              <a:rPr lang="fr-CH" baseline="0" dirty="0" err="1"/>
              <a:t>exist</a:t>
            </a:r>
            <a:r>
              <a:rPr lang="fr-CH" baseline="0" dirty="0"/>
              <a:t> and participants </a:t>
            </a:r>
            <a:r>
              <a:rPr lang="fr-CH" baseline="0" dirty="0" err="1"/>
              <a:t>should</a:t>
            </a:r>
            <a:r>
              <a:rPr lang="fr-CH" baseline="0" dirty="0"/>
              <a:t> </a:t>
            </a:r>
            <a:r>
              <a:rPr lang="fr-CH" baseline="0" dirty="0" err="1"/>
              <a:t>be</a:t>
            </a:r>
            <a:r>
              <a:rPr lang="fr-CH" baseline="0" dirty="0"/>
              <a:t> </a:t>
            </a:r>
            <a:r>
              <a:rPr lang="fr-CH" baseline="0" dirty="0" err="1"/>
              <a:t>aware</a:t>
            </a:r>
            <a:r>
              <a:rPr lang="fr-CH" baseline="0" dirty="0"/>
              <a:t> of </a:t>
            </a:r>
            <a:r>
              <a:rPr lang="fr-CH" baseline="0" dirty="0" err="1"/>
              <a:t>them</a:t>
            </a:r>
            <a:r>
              <a:rPr lang="fr-CH" baseline="0" dirty="0"/>
              <a:t>. Do not </a:t>
            </a:r>
            <a:r>
              <a:rPr lang="fr-CH" baseline="0" dirty="0" err="1"/>
              <a:t>read</a:t>
            </a:r>
            <a:r>
              <a:rPr lang="fr-CH" baseline="0" dirty="0"/>
              <a:t> the slide.</a:t>
            </a:r>
            <a:endParaRPr lang="fr-CH" dirty="0"/>
          </a:p>
          <a:p>
            <a:pPr marL="171450" indent="-171450">
              <a:buFontTx/>
              <a:buChar char="-"/>
            </a:pPr>
            <a:r>
              <a:rPr lang="fr-CH" dirty="0"/>
              <a:t>There </a:t>
            </a:r>
            <a:r>
              <a:rPr lang="fr-CH" dirty="0" err="1"/>
              <a:t>may</a:t>
            </a:r>
            <a:r>
              <a:rPr lang="fr-CH" dirty="0"/>
              <a:t> </a:t>
            </a:r>
            <a:r>
              <a:rPr lang="fr-CH" dirty="0" err="1"/>
              <a:t>be</a:t>
            </a:r>
            <a:r>
              <a:rPr lang="fr-CH" dirty="0"/>
              <a:t> national and/or </a:t>
            </a:r>
            <a:r>
              <a:rPr lang="fr-CH" dirty="0" err="1"/>
              <a:t>operator</a:t>
            </a:r>
            <a:r>
              <a:rPr lang="fr-CH" dirty="0"/>
              <a:t> variations </a:t>
            </a:r>
            <a:r>
              <a:rPr lang="fr-CH" dirty="0" err="1"/>
              <a:t>applied</a:t>
            </a:r>
            <a:r>
              <a:rPr lang="fr-CH" dirty="0"/>
              <a:t> to </a:t>
            </a:r>
            <a:r>
              <a:rPr lang="fr-CH" dirty="0" err="1"/>
              <a:t>these</a:t>
            </a:r>
            <a:r>
              <a:rPr lang="fr-CH" dirty="0"/>
              <a:t> </a:t>
            </a:r>
            <a:r>
              <a:rPr lang="fr-CH" dirty="0" err="1"/>
              <a:t>regulations</a:t>
            </a:r>
            <a:r>
              <a:rPr lang="fr-CH" dirty="0"/>
              <a:t>. </a:t>
            </a:r>
          </a:p>
          <a:p>
            <a:pPr marL="171450" indent="-171450">
              <a:buFontTx/>
              <a:buChar char="-"/>
            </a:pPr>
            <a:r>
              <a:rPr lang="fr-CH" dirty="0"/>
              <a:t>IATA </a:t>
            </a:r>
            <a:r>
              <a:rPr lang="fr-CH" dirty="0" err="1"/>
              <a:t>ia</a:t>
            </a:r>
            <a:r>
              <a:rPr lang="fr-CH" dirty="0"/>
              <a:t> a </a:t>
            </a:r>
            <a:r>
              <a:rPr lang="fr-CH" dirty="0" err="1"/>
              <a:t>professional</a:t>
            </a:r>
            <a:r>
              <a:rPr lang="fr-CH" dirty="0"/>
              <a:t> body. IATA «</a:t>
            </a:r>
            <a:r>
              <a:rPr lang="fr-CH" dirty="0" err="1"/>
              <a:t>Regulations</a:t>
            </a:r>
            <a:r>
              <a:rPr lang="fr-CH" dirty="0"/>
              <a:t>» are </a:t>
            </a:r>
            <a:r>
              <a:rPr lang="en-US" dirty="0"/>
              <a:t>NOT legally-binding “regulations”. </a:t>
            </a:r>
          </a:p>
          <a:p>
            <a:pPr marL="171450" indent="-171450">
              <a:buFontTx/>
              <a:buChar char="-"/>
            </a:pPr>
            <a:r>
              <a:rPr lang="en-US" dirty="0"/>
              <a:t>ADR is applicable to Europe only, but is adapted for use in some other countries. </a:t>
            </a:r>
          </a:p>
          <a:p>
            <a:pPr marL="171450" indent="-171450">
              <a:buFontTx/>
              <a:buChar char="-"/>
            </a:pPr>
            <a:endParaRPr lang="fr-FR" dirty="0"/>
          </a:p>
          <a:p>
            <a:pPr marL="285750" indent="-285750" algn="just">
              <a:buFont typeface="Arial" panose="020B0604020202020204" pitchFamily="34" charset="0"/>
              <a:buChar char="•"/>
            </a:pPr>
            <a:r>
              <a:rPr lang="en-US" b="1" dirty="0"/>
              <a:t>United Nations Recommendations on the Transport of Dangerous Goods</a:t>
            </a:r>
          </a:p>
          <a:p>
            <a:pPr lvl="1" algn="just"/>
            <a:r>
              <a:rPr lang="en-US" dirty="0"/>
              <a:t>Contained in the UN Model Regulations, prepared by the Committee of Experts on the Transport of Dangerous Goods of the United Nations Economic and Social Council (ECOSOC). Forms the basis of some international agreements &amp; many national laws.</a:t>
            </a:r>
          </a:p>
          <a:p>
            <a:pPr lvl="1" algn="just"/>
            <a:endParaRPr lang="en-US" sz="1000" b="1" dirty="0"/>
          </a:p>
          <a:p>
            <a:pPr marL="285750" indent="-285750" algn="just">
              <a:buFont typeface="Arial" panose="020B0604020202020204" pitchFamily="34" charset="0"/>
              <a:buChar char="•"/>
            </a:pPr>
            <a:r>
              <a:rPr lang="en-US" b="1" dirty="0"/>
              <a:t>International Civil Aviation Organization (ICAO) Technical Instructions For The Safe Transport of Dangerous Goods by Air</a:t>
            </a:r>
          </a:p>
          <a:p>
            <a:pPr lvl="1" algn="just"/>
            <a:r>
              <a:rPr lang="en-US" dirty="0"/>
              <a:t>International Air Transport Association (IATA) Dangerous Goods Regulations are derived from this global reference. </a:t>
            </a:r>
          </a:p>
          <a:p>
            <a:pPr marL="171450" indent="-171450">
              <a:buFontTx/>
              <a:buChar char="-"/>
            </a:pPr>
            <a:endParaRPr lang="en-US" dirty="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352CB27C-7546-46C2-81E5-E013FC432927}" type="slidenum">
              <a:rPr lang="en-GB" smtClean="0"/>
              <a:t>4</a:t>
            </a:fld>
            <a:endParaRPr lang="en-GB" dirty="0"/>
          </a:p>
        </p:txBody>
      </p:sp>
    </p:spTree>
    <p:extLst>
      <p:ext uri="{BB962C8B-B14F-4D97-AF65-F5344CB8AC3E}">
        <p14:creationId xmlns:p14="http://schemas.microsoft.com/office/powerpoint/2010/main" val="1577993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to facilitator: Briefly summarize key bullets</a:t>
            </a:r>
          </a:p>
        </p:txBody>
      </p:sp>
      <p:sp>
        <p:nvSpPr>
          <p:cNvPr id="4" name="Slide Number Placeholder 3"/>
          <p:cNvSpPr>
            <a:spLocks noGrp="1"/>
          </p:cNvSpPr>
          <p:nvPr>
            <p:ph type="sldNum" sz="quarter" idx="10"/>
          </p:nvPr>
        </p:nvSpPr>
        <p:spPr/>
        <p:txBody>
          <a:bodyPr/>
          <a:lstStyle/>
          <a:p>
            <a:fld id="{352CB27C-7546-46C2-81E5-E013FC432927}" type="slidenum">
              <a:rPr lang="en-GB" smtClean="0"/>
              <a:t>5</a:t>
            </a:fld>
            <a:endParaRPr lang="en-GB" dirty="0"/>
          </a:p>
        </p:txBody>
      </p:sp>
    </p:spTree>
    <p:extLst>
      <p:ext uri="{BB962C8B-B14F-4D97-AF65-F5344CB8AC3E}">
        <p14:creationId xmlns:p14="http://schemas.microsoft.com/office/powerpoint/2010/main" val="364961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to facilitator: Briefly summarize key bullets</a:t>
            </a:r>
          </a:p>
        </p:txBody>
      </p:sp>
      <p:sp>
        <p:nvSpPr>
          <p:cNvPr id="4" name="Slide Number Placeholder 3"/>
          <p:cNvSpPr>
            <a:spLocks noGrp="1"/>
          </p:cNvSpPr>
          <p:nvPr>
            <p:ph type="sldNum" sz="quarter" idx="10"/>
          </p:nvPr>
        </p:nvSpPr>
        <p:spPr/>
        <p:txBody>
          <a:bodyPr/>
          <a:lstStyle/>
          <a:p>
            <a:fld id="{352CB27C-7546-46C2-81E5-E013FC432927}" type="slidenum">
              <a:rPr lang="en-GB" smtClean="0"/>
              <a:t>6</a:t>
            </a:fld>
            <a:endParaRPr lang="en-GB" dirty="0"/>
          </a:p>
        </p:txBody>
      </p:sp>
    </p:spTree>
    <p:extLst>
      <p:ext uri="{BB962C8B-B14F-4D97-AF65-F5344CB8AC3E}">
        <p14:creationId xmlns:p14="http://schemas.microsoft.com/office/powerpoint/2010/main" val="3176022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Notes for </a:t>
            </a:r>
            <a:r>
              <a:rPr lang="fr-CH" dirty="0" err="1"/>
              <a:t>facilitators</a:t>
            </a:r>
            <a:r>
              <a:rPr lang="fr-CH" dirty="0"/>
              <a:t>: «marks» are </a:t>
            </a:r>
            <a:r>
              <a:rPr lang="fr-CH" dirty="0" err="1"/>
              <a:t>what</a:t>
            </a:r>
            <a:r>
              <a:rPr lang="fr-CH" dirty="0"/>
              <a:t> </a:t>
            </a:r>
            <a:r>
              <a:rPr lang="fr-CH" dirty="0" err="1"/>
              <a:t>need</a:t>
            </a:r>
            <a:r>
              <a:rPr lang="fr-CH" dirty="0"/>
              <a:t> to </a:t>
            </a:r>
            <a:r>
              <a:rPr lang="fr-CH" dirty="0" err="1"/>
              <a:t>be</a:t>
            </a:r>
            <a:r>
              <a:rPr lang="fr-CH" dirty="0"/>
              <a:t> </a:t>
            </a:r>
            <a:r>
              <a:rPr lang="fr-CH" dirty="0" err="1"/>
              <a:t>written</a:t>
            </a:r>
            <a:r>
              <a:rPr lang="fr-CH" dirty="0"/>
              <a:t> on the shipping box: </a:t>
            </a:r>
            <a:r>
              <a:rPr lang="fr-CH" dirty="0" err="1"/>
              <a:t>address</a:t>
            </a:r>
            <a:r>
              <a:rPr lang="fr-CH" dirty="0"/>
              <a:t>, etc.</a:t>
            </a:r>
            <a:endParaRPr lang="en-US" dirty="0"/>
          </a:p>
        </p:txBody>
      </p:sp>
      <p:sp>
        <p:nvSpPr>
          <p:cNvPr id="4" name="Slide Number Placeholder 3"/>
          <p:cNvSpPr>
            <a:spLocks noGrp="1"/>
          </p:cNvSpPr>
          <p:nvPr>
            <p:ph type="sldNum" sz="quarter" idx="10"/>
          </p:nvPr>
        </p:nvSpPr>
        <p:spPr/>
        <p:txBody>
          <a:bodyPr/>
          <a:lstStyle/>
          <a:p>
            <a:fld id="{352CB27C-7546-46C2-81E5-E013FC432927}" type="slidenum">
              <a:rPr lang="en-GB" smtClean="0"/>
              <a:t>8</a:t>
            </a:fld>
            <a:endParaRPr lang="en-GB" dirty="0"/>
          </a:p>
        </p:txBody>
      </p:sp>
    </p:spTree>
    <p:extLst>
      <p:ext uri="{BB962C8B-B14F-4D97-AF65-F5344CB8AC3E}">
        <p14:creationId xmlns:p14="http://schemas.microsoft.com/office/powerpoint/2010/main" val="2422933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a:t>Notes for </a:t>
            </a:r>
            <a:r>
              <a:rPr lang="fr-CH" dirty="0" err="1"/>
              <a:t>facilitators</a:t>
            </a:r>
            <a:r>
              <a:rPr lang="fr-CH" dirty="0"/>
              <a:t>: «labels» are </a:t>
            </a:r>
            <a:r>
              <a:rPr lang="fr-CH" dirty="0" err="1"/>
              <a:t>internationally</a:t>
            </a:r>
            <a:r>
              <a:rPr lang="fr-CH" dirty="0"/>
              <a:t> </a:t>
            </a:r>
            <a:r>
              <a:rPr lang="fr-CH" dirty="0" err="1"/>
              <a:t>recognized</a:t>
            </a:r>
            <a:r>
              <a:rPr lang="fr-CH" dirty="0"/>
              <a:t> and </a:t>
            </a:r>
            <a:r>
              <a:rPr lang="fr-CH" dirty="0" err="1"/>
              <a:t>pre-defined</a:t>
            </a:r>
            <a:r>
              <a:rPr lang="fr-CH" dirty="0"/>
              <a:t> </a:t>
            </a:r>
            <a:r>
              <a:rPr lang="fr-CH" dirty="0" err="1"/>
              <a:t>symbols</a:t>
            </a:r>
            <a:r>
              <a:rPr lang="fr-CH" dirty="0"/>
              <a:t>. </a:t>
            </a:r>
            <a:r>
              <a:rPr lang="fr-CH" dirty="0" err="1"/>
              <a:t>They</a:t>
            </a:r>
            <a:r>
              <a:rPr lang="fr-CH" dirty="0"/>
              <a:t> </a:t>
            </a:r>
            <a:r>
              <a:rPr lang="fr-CH" dirty="0" err="1"/>
              <a:t>cannot</a:t>
            </a:r>
            <a:r>
              <a:rPr lang="fr-CH" dirty="0"/>
              <a:t> </a:t>
            </a:r>
            <a:r>
              <a:rPr lang="fr-CH" dirty="0" err="1"/>
              <a:t>be</a:t>
            </a:r>
            <a:r>
              <a:rPr lang="fr-CH" dirty="0"/>
              <a:t> </a:t>
            </a:r>
            <a:r>
              <a:rPr lang="fr-CH" dirty="0" err="1"/>
              <a:t>modified</a:t>
            </a:r>
            <a:r>
              <a:rPr lang="fr-CH" dirty="0"/>
              <a:t>. </a:t>
            </a:r>
            <a:endParaRPr lang="en-US" dirty="0"/>
          </a:p>
          <a:p>
            <a:endParaRPr lang="en-US" dirty="0"/>
          </a:p>
        </p:txBody>
      </p:sp>
      <p:sp>
        <p:nvSpPr>
          <p:cNvPr id="4" name="Slide Number Placeholder 3"/>
          <p:cNvSpPr>
            <a:spLocks noGrp="1"/>
          </p:cNvSpPr>
          <p:nvPr>
            <p:ph type="sldNum" sz="quarter" idx="10"/>
          </p:nvPr>
        </p:nvSpPr>
        <p:spPr/>
        <p:txBody>
          <a:bodyPr/>
          <a:lstStyle/>
          <a:p>
            <a:fld id="{352CB27C-7546-46C2-81E5-E013FC432927}" type="slidenum">
              <a:rPr lang="en-GB" smtClean="0"/>
              <a:t>9</a:t>
            </a:fld>
            <a:endParaRPr lang="en-GB" dirty="0"/>
          </a:p>
        </p:txBody>
      </p:sp>
    </p:spTree>
    <p:extLst>
      <p:ext uri="{BB962C8B-B14F-4D97-AF65-F5344CB8AC3E}">
        <p14:creationId xmlns:p14="http://schemas.microsoft.com/office/powerpoint/2010/main" val="2660419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Notes for </a:t>
            </a:r>
            <a:r>
              <a:rPr lang="fr-CH" dirty="0" err="1"/>
              <a:t>facilitators</a:t>
            </a:r>
            <a:r>
              <a:rPr lang="fr-CH" dirty="0"/>
              <a:t>: «</a:t>
            </a:r>
            <a:r>
              <a:rPr lang="en-US" sz="1200" dirty="0"/>
              <a:t>ground transport</a:t>
            </a:r>
            <a:r>
              <a:rPr lang="fr-CH" dirty="0"/>
              <a:t>»</a:t>
            </a:r>
            <a:r>
              <a:rPr lang="en-US" sz="1200" dirty="0"/>
              <a:t> is anything that is not air transport.</a:t>
            </a:r>
            <a:endParaRPr lang="en-US" dirty="0"/>
          </a:p>
        </p:txBody>
      </p:sp>
      <p:sp>
        <p:nvSpPr>
          <p:cNvPr id="4" name="Slide Number Placeholder 3"/>
          <p:cNvSpPr>
            <a:spLocks noGrp="1"/>
          </p:cNvSpPr>
          <p:nvPr>
            <p:ph type="sldNum" sz="quarter" idx="10"/>
          </p:nvPr>
        </p:nvSpPr>
        <p:spPr/>
        <p:txBody>
          <a:bodyPr/>
          <a:lstStyle/>
          <a:p>
            <a:fld id="{352CB27C-7546-46C2-81E5-E013FC432927}" type="slidenum">
              <a:rPr lang="en-GB" smtClean="0"/>
              <a:t>10</a:t>
            </a:fld>
            <a:endParaRPr lang="en-GB" dirty="0"/>
          </a:p>
        </p:txBody>
      </p:sp>
    </p:spTree>
    <p:extLst>
      <p:ext uri="{BB962C8B-B14F-4D97-AF65-F5344CB8AC3E}">
        <p14:creationId xmlns:p14="http://schemas.microsoft.com/office/powerpoint/2010/main" val="2085108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Notes for </a:t>
            </a:r>
            <a:r>
              <a:rPr lang="fr-CH" dirty="0" err="1"/>
              <a:t>facilitators</a:t>
            </a:r>
            <a:r>
              <a:rPr lang="fr-CH" dirty="0"/>
              <a:t>: </a:t>
            </a:r>
            <a:r>
              <a:rPr lang="en-NZ" dirty="0"/>
              <a:t>Import permits may be the responsibility of the receiving laboratory. </a:t>
            </a:r>
          </a:p>
        </p:txBody>
      </p:sp>
      <p:sp>
        <p:nvSpPr>
          <p:cNvPr id="4" name="Slide Number Placeholder 3"/>
          <p:cNvSpPr>
            <a:spLocks noGrp="1"/>
          </p:cNvSpPr>
          <p:nvPr>
            <p:ph type="sldNum" sz="quarter" idx="10"/>
          </p:nvPr>
        </p:nvSpPr>
        <p:spPr/>
        <p:txBody>
          <a:bodyPr/>
          <a:lstStyle/>
          <a:p>
            <a:fld id="{352CB27C-7546-46C2-81E5-E013FC432927}" type="slidenum">
              <a:rPr lang="en-GB" smtClean="0"/>
              <a:t>11</a:t>
            </a:fld>
            <a:endParaRPr lang="en-GB" dirty="0"/>
          </a:p>
        </p:txBody>
      </p:sp>
    </p:spTree>
    <p:extLst>
      <p:ext uri="{BB962C8B-B14F-4D97-AF65-F5344CB8AC3E}">
        <p14:creationId xmlns:p14="http://schemas.microsoft.com/office/powerpoint/2010/main" val="3675411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 to facilitators: Don’t enclose dry ice in airtight containers! Using dry ice is not common for outbreak investigation in the field.</a:t>
            </a:r>
          </a:p>
        </p:txBody>
      </p:sp>
      <p:sp>
        <p:nvSpPr>
          <p:cNvPr id="4" name="Slide Number Placeholder 3"/>
          <p:cNvSpPr>
            <a:spLocks noGrp="1"/>
          </p:cNvSpPr>
          <p:nvPr>
            <p:ph type="sldNum" sz="quarter" idx="10"/>
          </p:nvPr>
        </p:nvSpPr>
        <p:spPr/>
        <p:txBody>
          <a:bodyPr/>
          <a:lstStyle/>
          <a:p>
            <a:fld id="{352CB27C-7546-46C2-81E5-E013FC432927}" type="slidenum">
              <a:rPr lang="en-GB" smtClean="0"/>
              <a:t>12</a:t>
            </a:fld>
            <a:endParaRPr lang="en-GB" dirty="0"/>
          </a:p>
        </p:txBody>
      </p:sp>
    </p:spTree>
    <p:extLst>
      <p:ext uri="{BB962C8B-B14F-4D97-AF65-F5344CB8AC3E}">
        <p14:creationId xmlns:p14="http://schemas.microsoft.com/office/powerpoint/2010/main" val="4234348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998DB66C-625F-4CB8-A2D2-153F94EFF1F8}" type="slidenum">
              <a:rPr lang="en-US"/>
              <a:pPr/>
              <a:t>‹#›</a:t>
            </a:fld>
            <a:endParaRPr lang="en-US"/>
          </a:p>
        </p:txBody>
      </p:sp>
    </p:spTree>
    <p:extLst>
      <p:ext uri="{BB962C8B-B14F-4D97-AF65-F5344CB8AC3E}">
        <p14:creationId xmlns:p14="http://schemas.microsoft.com/office/powerpoint/2010/main" val="1902338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8AB34B03-6F90-4A7B-B914-6706F8ACEED2}" type="slidenum">
              <a:rPr lang="en-US"/>
              <a:pPr/>
              <a:t>‹#›</a:t>
            </a:fld>
            <a:endParaRPr lang="en-US"/>
          </a:p>
        </p:txBody>
      </p:sp>
    </p:spTree>
    <p:extLst>
      <p:ext uri="{BB962C8B-B14F-4D97-AF65-F5344CB8AC3E}">
        <p14:creationId xmlns:p14="http://schemas.microsoft.com/office/powerpoint/2010/main" val="2910379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D79FF221-FC74-48E6-AD58-F34A8592F849}" type="slidenum">
              <a:rPr lang="en-US"/>
              <a:pPr/>
              <a:t>‹#›</a:t>
            </a:fld>
            <a:endParaRPr lang="en-US"/>
          </a:p>
        </p:txBody>
      </p:sp>
    </p:spTree>
    <p:extLst>
      <p:ext uri="{BB962C8B-B14F-4D97-AF65-F5344CB8AC3E}">
        <p14:creationId xmlns:p14="http://schemas.microsoft.com/office/powerpoint/2010/main" val="481032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7F611221-9CB8-4AF2-A827-79A85D27E2A7}" type="slidenum">
              <a:rPr lang="en-US"/>
              <a:pPr/>
              <a:t>‹#›</a:t>
            </a:fld>
            <a:endParaRPr lang="en-US"/>
          </a:p>
        </p:txBody>
      </p:sp>
    </p:spTree>
    <p:extLst>
      <p:ext uri="{BB962C8B-B14F-4D97-AF65-F5344CB8AC3E}">
        <p14:creationId xmlns:p14="http://schemas.microsoft.com/office/powerpoint/2010/main" val="1019388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C9F9B6F6-ED95-4ECB-8A66-5AEC138E7BD0}" type="slidenum">
              <a:rPr lang="en-US"/>
              <a:pPr/>
              <a:t>‹#›</a:t>
            </a:fld>
            <a:endParaRPr lang="en-US"/>
          </a:p>
        </p:txBody>
      </p:sp>
    </p:spTree>
    <p:extLst>
      <p:ext uri="{BB962C8B-B14F-4D97-AF65-F5344CB8AC3E}">
        <p14:creationId xmlns:p14="http://schemas.microsoft.com/office/powerpoint/2010/main" val="1624458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114D1512-5C34-40FF-86E0-71633D2AF64F}" type="slidenum">
              <a:rPr lang="en-US"/>
              <a:pPr/>
              <a:t>‹#›</a:t>
            </a:fld>
            <a:endParaRPr lang="en-US"/>
          </a:p>
        </p:txBody>
      </p:sp>
    </p:spTree>
    <p:extLst>
      <p:ext uri="{BB962C8B-B14F-4D97-AF65-F5344CB8AC3E}">
        <p14:creationId xmlns:p14="http://schemas.microsoft.com/office/powerpoint/2010/main" val="702728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3ECA2599-A33C-40E1-88F1-D2DC378CC9FC}" type="slidenum">
              <a:rPr lang="en-US"/>
              <a:pPr/>
              <a:t>‹#›</a:t>
            </a:fld>
            <a:endParaRPr lang="en-US"/>
          </a:p>
        </p:txBody>
      </p:sp>
    </p:spTree>
    <p:extLst>
      <p:ext uri="{BB962C8B-B14F-4D97-AF65-F5344CB8AC3E}">
        <p14:creationId xmlns:p14="http://schemas.microsoft.com/office/powerpoint/2010/main" val="3366162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endParaRPr lang="en-US" dirty="0"/>
          </a:p>
        </p:txBody>
      </p:sp>
      <p:sp>
        <p:nvSpPr>
          <p:cNvPr id="4" name="Slide Number Placeholder 5"/>
          <p:cNvSpPr>
            <a:spLocks noGrp="1"/>
          </p:cNvSpPr>
          <p:nvPr>
            <p:ph type="sldNum" sz="quarter" idx="11"/>
          </p:nvPr>
        </p:nvSpPr>
        <p:spPr/>
        <p:txBody>
          <a:bodyPr/>
          <a:lstStyle>
            <a:lvl1pPr>
              <a:defRPr/>
            </a:lvl1pPr>
          </a:lstStyle>
          <a:p>
            <a:fld id="{6C227716-9E6D-4FEB-946F-6BC9B0FDE921}" type="slidenum">
              <a:rPr lang="en-US"/>
              <a:pPr/>
              <a:t>‹#›</a:t>
            </a:fld>
            <a:endParaRPr lang="en-US"/>
          </a:p>
        </p:txBody>
      </p:sp>
    </p:spTree>
    <p:extLst>
      <p:ext uri="{BB962C8B-B14F-4D97-AF65-F5344CB8AC3E}">
        <p14:creationId xmlns:p14="http://schemas.microsoft.com/office/powerpoint/2010/main" val="1687265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69761B67-06C7-42E2-B796-B75EB900F507}" type="slidenum">
              <a:rPr lang="en-US"/>
              <a:pPr/>
              <a:t>‹#›</a:t>
            </a:fld>
            <a:endParaRPr lang="en-US"/>
          </a:p>
        </p:txBody>
      </p:sp>
    </p:spTree>
    <p:extLst>
      <p:ext uri="{BB962C8B-B14F-4D97-AF65-F5344CB8AC3E}">
        <p14:creationId xmlns:p14="http://schemas.microsoft.com/office/powerpoint/2010/main" val="3533134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DBD65D1E-699A-4D81-8E6A-CBD9DA51943B}" type="slidenum">
              <a:rPr lang="en-US"/>
              <a:pPr/>
              <a:t>‹#›</a:t>
            </a:fld>
            <a:endParaRPr lang="en-US"/>
          </a:p>
        </p:txBody>
      </p:sp>
    </p:spTree>
    <p:extLst>
      <p:ext uri="{BB962C8B-B14F-4D97-AF65-F5344CB8AC3E}">
        <p14:creationId xmlns:p14="http://schemas.microsoft.com/office/powerpoint/2010/main" val="3916383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A6B5E81E-66EC-4C8C-987C-8B57EDAB97B3}" type="slidenum">
              <a:rPr lang="en-US"/>
              <a:pPr/>
              <a:t>‹#›</a:t>
            </a:fld>
            <a:endParaRPr lang="en-US"/>
          </a:p>
        </p:txBody>
      </p:sp>
    </p:spTree>
    <p:extLst>
      <p:ext uri="{BB962C8B-B14F-4D97-AF65-F5344CB8AC3E}">
        <p14:creationId xmlns:p14="http://schemas.microsoft.com/office/powerpoint/2010/main" val="2568630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9E8813BA-FE85-47EA-9D9C-DCA3AF04BAE2}" type="slidenum">
              <a:rPr lang="en-US"/>
              <a:pPr/>
              <a:t>‹#›</a:t>
            </a:fld>
            <a:endParaRPr lang="en-US"/>
          </a:p>
        </p:txBody>
      </p:sp>
    </p:spTree>
    <p:extLst>
      <p:ext uri="{BB962C8B-B14F-4D97-AF65-F5344CB8AC3E}">
        <p14:creationId xmlns:p14="http://schemas.microsoft.com/office/powerpoint/2010/main" val="3199218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endParaRPr lang="en-US" dirty="0"/>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968D17E-8F44-4F3C-A0B2-1282434ACC27}"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dirty="0" err="1">
                <a:solidFill>
                  <a:srgbClr val="FFFFFF"/>
                </a:solidFill>
                <a:ea typeface="Calibri"/>
              </a:rPr>
              <a:t>Formação</a:t>
            </a:r>
            <a:r>
              <a:rPr lang="fr-FR" sz="1400" dirty="0">
                <a:solidFill>
                  <a:srgbClr val="FFFFFF"/>
                </a:solidFill>
                <a:ea typeface="Calibri"/>
              </a:rPr>
              <a:t> de Equipas de </a:t>
            </a:r>
            <a:r>
              <a:rPr lang="fr-FR" sz="1400" dirty="0" err="1">
                <a:solidFill>
                  <a:srgbClr val="FFFFFF"/>
                </a:solidFill>
                <a:ea typeface="Calibri"/>
              </a:rPr>
              <a:t>Resposta</a:t>
            </a:r>
            <a:r>
              <a:rPr lang="fr-FR" sz="1400" dirty="0">
                <a:solidFill>
                  <a:srgbClr val="FFFFFF"/>
                </a:solidFill>
                <a:ea typeface="Calibri"/>
              </a:rPr>
              <a:t> </a:t>
            </a:r>
            <a:r>
              <a:rPr lang="fr-FR" sz="1400" dirty="0" err="1">
                <a:solidFill>
                  <a:srgbClr val="FFFFFF"/>
                </a:solidFill>
                <a:ea typeface="Calibri"/>
              </a:rPr>
              <a:t>Rápida</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8036AE4C-0D97-4101-A99F-D05D368A1215}"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59788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dirty="0" err="1">
                <a:solidFill>
                  <a:schemeClr val="bg1"/>
                </a:solidFill>
                <a:latin typeface="Arial Narrow" pitchFamily="34" charset="0"/>
              </a:rPr>
              <a:t>Formação</a:t>
            </a:r>
            <a:r>
              <a:rPr lang="fr-FR" sz="1200" dirty="0">
                <a:solidFill>
                  <a:schemeClr val="bg1"/>
                </a:solidFill>
                <a:latin typeface="Arial Narrow" pitchFamily="34" charset="0"/>
              </a:rPr>
              <a:t> de Equipas de </a:t>
            </a:r>
            <a:r>
              <a:rPr lang="fr-FR" sz="1200" dirty="0" err="1">
                <a:solidFill>
                  <a:schemeClr val="bg1"/>
                </a:solidFill>
                <a:latin typeface="Arial Narrow" pitchFamily="34" charset="0"/>
              </a:rPr>
              <a:t>Resposta</a:t>
            </a:r>
            <a:r>
              <a:rPr lang="fr-FR" sz="1200" dirty="0">
                <a:solidFill>
                  <a:schemeClr val="bg1"/>
                </a:solidFill>
                <a:latin typeface="Arial Narrow" pitchFamily="34" charset="0"/>
              </a:rPr>
              <a:t> </a:t>
            </a:r>
            <a:r>
              <a:rPr lang="fr-FR" sz="1200" dirty="0" err="1">
                <a:solidFill>
                  <a:schemeClr val="bg1"/>
                </a:solidFill>
                <a:latin typeface="Arial Narrow" pitchFamily="34" charset="0"/>
              </a:rPr>
              <a:t>Rápida</a:t>
            </a:r>
            <a:endParaRPr lang="en-GB" sz="1200" dirty="0">
              <a:solidFill>
                <a:schemeClr val="bg1"/>
              </a:solidFill>
              <a:latin typeface="Arial Narrow" pitchFamily="34" charset="0"/>
            </a:endParaRPr>
          </a:p>
        </p:txBody>
      </p:sp>
    </p:spTree>
    <p:extLst>
      <p:ext uri="{BB962C8B-B14F-4D97-AF65-F5344CB8AC3E}">
        <p14:creationId xmlns:p14="http://schemas.microsoft.com/office/powerpoint/2010/main" val="383592326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www.who.int/ihr/i_s_shipping_training/en/" TargetMode="External"/><Relationship Id="rId3" Type="http://schemas.openxmlformats.org/officeDocument/2006/relationships/hyperlink" Target="http://www.unece.org/trans/danger/publi/unrec/rev20/20files_e.html" TargetMode="External"/><Relationship Id="rId7" Type="http://schemas.openxmlformats.org/officeDocument/2006/relationships/hyperlink" Target="http://www.who.int/ihr/publications/WHO-WHE-CPI-2017.8/en/"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hyperlink" Target="https://www.cdc.gov/urdo/downloads/specstoragehandling.pdf" TargetMode="External"/><Relationship Id="rId5" Type="http://schemas.openxmlformats.org/officeDocument/2006/relationships/hyperlink" Target="https://www.iata.org/whatwedo/cargo/dgr/Documents/packing-instruction-650-DGR56-en.pdf" TargetMode="External"/><Relationship Id="rId10" Type="http://schemas.openxmlformats.org/officeDocument/2006/relationships/hyperlink" Target="http://otif.org/en/?page_id=174" TargetMode="External"/><Relationship Id="rId4" Type="http://schemas.openxmlformats.org/officeDocument/2006/relationships/hyperlink" Target="https://www.icao.int/safety/DangerousGoods/Pages/technical-instructions.aspx" TargetMode="External"/><Relationship Id="rId9" Type="http://schemas.openxmlformats.org/officeDocument/2006/relationships/hyperlink" Target="http://www.unece.org/trans/danger/publi/adr/adr2017/17contentse0.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725144"/>
            <a:ext cx="9108504" cy="648072"/>
          </a:xfrm>
        </p:spPr>
        <p:txBody>
          <a:bodyPr>
            <a:normAutofit/>
          </a:bodyPr>
          <a:lstStyle/>
          <a:p>
            <a:pPr algn="l"/>
            <a:r>
              <a:rPr lang="pt-PT" sz="3200" b="1">
                <a:solidFill>
                  <a:srgbClr val="002060"/>
                </a:solidFill>
              </a:rPr>
              <a:t>B7.2 Transporte de amostras laboratoriais </a:t>
            </a:r>
          </a:p>
        </p:txBody>
      </p:sp>
      <p:sp>
        <p:nvSpPr>
          <p:cNvPr id="3" name="TextBox 2"/>
          <p:cNvSpPr txBox="1"/>
          <p:nvPr/>
        </p:nvSpPr>
        <p:spPr>
          <a:xfrm>
            <a:off x="2782145" y="1558533"/>
            <a:ext cx="4032447" cy="646331"/>
          </a:xfrm>
          <a:prstGeom prst="rect">
            <a:avLst/>
          </a:prstGeom>
          <a:noFill/>
        </p:spPr>
        <p:txBody>
          <a:bodyPr wrap="square" rtlCol="0">
            <a:spAutoFit/>
          </a:bodyPr>
          <a:lstStyle/>
          <a:p>
            <a:pPr algn="ctr"/>
            <a:r>
              <a:rPr lang="en-GB" b="1" dirty="0">
                <a:solidFill>
                  <a:schemeClr val="bg1"/>
                </a:solidFill>
              </a:rPr>
              <a:t>RAPID RESPONSE TEAM TRAINING</a:t>
            </a:r>
          </a:p>
          <a:p>
            <a:pPr algn="ctr"/>
            <a:endParaRPr lang="en-US" b="1" dirty="0">
              <a:solidFill>
                <a:schemeClr val="bg1"/>
              </a:solidFill>
            </a:endParaRPr>
          </a:p>
        </p:txBody>
      </p:sp>
      <p:sp>
        <p:nvSpPr>
          <p:cNvPr id="5" name="TextBox 4">
            <a:extLst>
              <a:ext uri="{FF2B5EF4-FFF2-40B4-BE49-F238E27FC236}">
                <a16:creationId xmlns:a16="http://schemas.microsoft.com/office/drawing/2014/main" id="{DEBD8026-26EC-DA47-B61C-14BEC2A25A07}"/>
              </a:ext>
            </a:extLst>
          </p:cNvPr>
          <p:cNvSpPr txBox="1"/>
          <p:nvPr/>
        </p:nvSpPr>
        <p:spPr>
          <a:xfrm>
            <a:off x="35496" y="5661248"/>
            <a:ext cx="2664296" cy="307777"/>
          </a:xfrm>
          <a:prstGeom prst="rect">
            <a:avLst/>
          </a:prstGeom>
          <a:noFill/>
        </p:spPr>
        <p:txBody>
          <a:bodyPr wrap="square" rtlCol="0">
            <a:spAutoFit/>
          </a:bodyPr>
          <a:lstStyle/>
          <a:p>
            <a:r>
              <a:rPr lang="pt-PT" sz="1400">
                <a:solidFill>
                  <a:srgbClr val="002060"/>
                </a:solidFill>
              </a:rPr>
              <a:t>Actualizado em: 16/05/2018</a:t>
            </a:r>
          </a:p>
        </p:txBody>
      </p:sp>
      <p:sp>
        <p:nvSpPr>
          <p:cNvPr id="6" name="Title 1"/>
          <p:cNvSpPr txBox="1">
            <a:spLocks/>
          </p:cNvSpPr>
          <p:nvPr/>
        </p:nvSpPr>
        <p:spPr bwMode="auto">
          <a:xfrm>
            <a:off x="2843808" y="116632"/>
            <a:ext cx="6266855" cy="17201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algn="r" eaLnBrk="1" hangingPunct="1"/>
            <a:r>
              <a:rPr lang="pt-PT" altLang="en-US" sz="3300" b="1" dirty="0">
                <a:solidFill>
                  <a:srgbClr val="002060"/>
                </a:solidFill>
                <a:cs typeface="Arial" charset="0"/>
              </a:rPr>
              <a:t>Equipas de Resposta Rápida </a:t>
            </a:r>
          </a:p>
          <a:p>
            <a:pPr algn="r" eaLnBrk="1" hangingPunct="1"/>
            <a:r>
              <a:rPr lang="pt-PT" altLang="en-US" sz="3300" b="1" dirty="0">
                <a:solidFill>
                  <a:srgbClr val="0070C0"/>
                </a:solidFill>
                <a:cs typeface="Arial" charset="0"/>
              </a:rPr>
              <a:t>Formação</a:t>
            </a:r>
          </a:p>
        </p:txBody>
      </p:sp>
    </p:spTree>
    <p:extLst>
      <p:ext uri="{BB962C8B-B14F-4D97-AF65-F5344CB8AC3E}">
        <p14:creationId xmlns:p14="http://schemas.microsoft.com/office/powerpoint/2010/main" val="2421118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32B0-68E0-4CED-BB04-4BB2A8B6D95B}"/>
              </a:ext>
            </a:extLst>
          </p:cNvPr>
          <p:cNvSpPr>
            <a:spLocks noGrp="1"/>
          </p:cNvSpPr>
          <p:nvPr>
            <p:ph type="title"/>
          </p:nvPr>
        </p:nvSpPr>
        <p:spPr>
          <a:xfrm>
            <a:off x="467544" y="2464"/>
            <a:ext cx="8229600" cy="1143000"/>
          </a:xfr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r>
              <a:rPr lang="pt-PT" sz="3600" b="1">
                <a:solidFill>
                  <a:srgbClr val="002060"/>
                </a:solidFill>
              </a:rPr>
              <a:t>Limites de Quantidades</a:t>
            </a:r>
          </a:p>
        </p:txBody>
      </p:sp>
      <p:sp>
        <p:nvSpPr>
          <p:cNvPr id="5" name="Content Placeholder 4">
            <a:extLst>
              <a:ext uri="{FF2B5EF4-FFF2-40B4-BE49-F238E27FC236}">
                <a16:creationId xmlns:a16="http://schemas.microsoft.com/office/drawing/2014/main" id="{50F88A03-5354-48B3-9BBF-2E24D71201E0}"/>
              </a:ext>
            </a:extLst>
          </p:cNvPr>
          <p:cNvSpPr>
            <a:spLocks noGrp="1"/>
          </p:cNvSpPr>
          <p:nvPr>
            <p:ph sz="half" idx="1"/>
          </p:nvPr>
        </p:nvSpPr>
        <p:spPr>
          <a:xfrm>
            <a:off x="251520" y="1378839"/>
            <a:ext cx="5760640" cy="4579716"/>
          </a:xfrm>
          <a:prstGeom prst="rect">
            <a:avLst/>
          </a:prstGeom>
        </p:spPr>
        <p:txBody>
          <a:bodyPr wrap="square">
            <a:spAutoFit/>
          </a:bodyPr>
          <a:lstStyle/>
          <a:p>
            <a:pPr marL="285750" indent="-285750">
              <a:buFontTx/>
              <a:buChar char="-"/>
            </a:pPr>
            <a:r>
              <a:rPr lang="pt-PT" sz="1800" dirty="0"/>
              <a:t>A quantidade máxima permitida de material da Cat. A num avião de passageiros é 50ml ou 50g por embalagem.</a:t>
            </a:r>
          </a:p>
          <a:p>
            <a:pPr marL="0" indent="0">
              <a:buNone/>
            </a:pPr>
            <a:endParaRPr lang="pt-PT" sz="1800" dirty="0"/>
          </a:p>
          <a:p>
            <a:pPr marL="285750" indent="-285750">
              <a:buFontTx/>
              <a:buChar char="-"/>
            </a:pPr>
            <a:r>
              <a:rPr lang="pt-PT" sz="1800" dirty="0"/>
              <a:t>A quantidade máxima permitida de material da Cat. A num avião de carga, ou outro modo de transporte, é 4L ou 4 kg por embalagem.</a:t>
            </a:r>
          </a:p>
          <a:p>
            <a:pPr marL="0" indent="0">
              <a:buNone/>
            </a:pPr>
            <a:endParaRPr lang="pt-PT" sz="1800" dirty="0"/>
          </a:p>
          <a:p>
            <a:pPr marL="285750" indent="-285750">
              <a:buFontTx/>
              <a:buChar char="-"/>
            </a:pPr>
            <a:r>
              <a:rPr lang="pt-PT" sz="1800" dirty="0"/>
              <a:t>A quantidade máxima permitida de material da Cat. B, quer em aviões de passageiros, quer de carga, é de 4L ou 4 kg por embalagem. Não há limites para o transporte terrestre.</a:t>
            </a:r>
          </a:p>
          <a:p>
            <a:pPr marL="285750" indent="-285750">
              <a:buFontTx/>
              <a:buChar char="-"/>
            </a:pPr>
            <a:endParaRPr lang="pt-PT" sz="1800" dirty="0"/>
          </a:p>
          <a:p>
            <a:pPr marL="285750" indent="-285750">
              <a:buFontTx/>
              <a:buChar char="-"/>
            </a:pPr>
            <a:r>
              <a:rPr lang="pt-PT" sz="1800" dirty="0"/>
              <a:t>Conforme aplicável, deve colocar-se um rótulo </a:t>
            </a:r>
            <a:r>
              <a:rPr lang="pt-PT" sz="1800" b="1" dirty="0"/>
              <a:t>Apenas Transportes de Carga</a:t>
            </a:r>
            <a:r>
              <a:rPr lang="pt-PT" sz="1800" dirty="0"/>
              <a:t>.</a:t>
            </a:r>
          </a:p>
        </p:txBody>
      </p:sp>
      <p:pic>
        <p:nvPicPr>
          <p:cNvPr id="6" name="Picture 68" descr="Cargo Aircraft Only">
            <a:extLst>
              <a:ext uri="{FF2B5EF4-FFF2-40B4-BE49-F238E27FC236}">
                <a16:creationId xmlns:a16="http://schemas.microsoft.com/office/drawing/2014/main" id="{84A738BE-97DD-44E6-A767-2C4FC4DB170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62346" y="3645024"/>
            <a:ext cx="2401118" cy="21602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5A22B90D-3CE9-43AF-B5B1-71EFD77E980E}"/>
              </a:ext>
            </a:extLst>
          </p:cNvPr>
          <p:cNvSpPr txBox="1"/>
          <p:nvPr/>
        </p:nvSpPr>
        <p:spPr>
          <a:xfrm>
            <a:off x="7658490" y="5877272"/>
            <a:ext cx="1491114" cy="246221"/>
          </a:xfrm>
          <a:prstGeom prst="rect">
            <a:avLst/>
          </a:prstGeom>
          <a:noFill/>
        </p:spPr>
        <p:txBody>
          <a:bodyPr wrap="none" rtlCol="0">
            <a:spAutoFit/>
          </a:bodyPr>
          <a:lstStyle/>
          <a:p>
            <a:r>
              <a:rPr lang="fr-CH" sz="1000" i="1" dirty="0"/>
              <a:t>ISST Training Programme</a:t>
            </a:r>
          </a:p>
        </p:txBody>
      </p:sp>
      <p:sp>
        <p:nvSpPr>
          <p:cNvPr id="8" name="Text Box 1"/>
          <p:cNvSpPr txBox="1"/>
          <p:nvPr/>
        </p:nvSpPr>
        <p:spPr>
          <a:xfrm>
            <a:off x="6588224" y="3717032"/>
            <a:ext cx="1872208" cy="432048"/>
          </a:xfrm>
          <a:prstGeom prst="rect">
            <a:avLst/>
          </a:prstGeom>
          <a:solidFill>
            <a:schemeClr val="accent6"/>
          </a:solidFill>
          <a:ln>
            <a:noFill/>
          </a:ln>
          <a:effectLst/>
          <a:extLst>
            <a:ext uri="{C572A759-6A51-4108-AA02-DFA0A04FC94B}">
              <ma14:wrappingTextBoxFlag xmlns=""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pt-PT" sz="1400" b="1" kern="1200" dirty="0">
                <a:solidFill>
                  <a:srgbClr val="000000"/>
                </a:solidFill>
                <a:effectLst/>
                <a:latin typeface="Calibri"/>
                <a:ea typeface="ＭＳ 明朝"/>
                <a:cs typeface="Calibri"/>
              </a:rPr>
              <a:t>APENAS</a:t>
            </a:r>
            <a:endParaRPr lang="pt-PT" sz="1400" dirty="0">
              <a:effectLst/>
              <a:latin typeface="Times New Roman"/>
              <a:ea typeface="ＭＳ 明朝"/>
            </a:endParaRPr>
          </a:p>
          <a:p>
            <a:pPr algn="ctr">
              <a:spcAft>
                <a:spcPts val="0"/>
              </a:spcAft>
            </a:pPr>
            <a:r>
              <a:rPr lang="pt-PT" sz="1100" b="1" kern="1200" dirty="0">
                <a:solidFill>
                  <a:srgbClr val="000000"/>
                </a:solidFill>
                <a:effectLst/>
                <a:latin typeface="Calibri"/>
                <a:ea typeface="ＭＳ 明朝"/>
                <a:cs typeface="Calibri"/>
              </a:rPr>
              <a:t>AVIÕES DE CARGA</a:t>
            </a:r>
            <a:endParaRPr lang="pt-PT" sz="1100" dirty="0">
              <a:effectLst/>
              <a:latin typeface="Times New Roman"/>
              <a:ea typeface="ＭＳ 明朝"/>
            </a:endParaRPr>
          </a:p>
        </p:txBody>
      </p:sp>
      <p:sp>
        <p:nvSpPr>
          <p:cNvPr id="9" name="Text Box 1"/>
          <p:cNvSpPr txBox="1"/>
          <p:nvPr/>
        </p:nvSpPr>
        <p:spPr>
          <a:xfrm>
            <a:off x="6444208" y="5517232"/>
            <a:ext cx="2232248" cy="216024"/>
          </a:xfrm>
          <a:prstGeom prst="rect">
            <a:avLst/>
          </a:prstGeom>
          <a:solidFill>
            <a:schemeClr val="accent6"/>
          </a:solidFill>
          <a:ln>
            <a:noFill/>
          </a:ln>
          <a:effectLst/>
          <a:extLst>
            <a:ext uri="{C572A759-6A51-4108-AA02-DFA0A04FC94B}">
              <ma14:wrappingTextBoxFlag xmlns=""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pt-PT" sz="1000" b="1" kern="1200" dirty="0">
                <a:solidFill>
                  <a:srgbClr val="000000"/>
                </a:solidFill>
                <a:effectLst/>
                <a:latin typeface="Helvetica Neue Condensed Black"/>
                <a:ea typeface="ＭＳ 明朝"/>
                <a:cs typeface="Calibri"/>
              </a:rPr>
              <a:t>PROIBIDO EM AVIÕES DE PASSAGEIROS</a:t>
            </a:r>
            <a:endParaRPr lang="pt-PT" sz="1000" dirty="0">
              <a:effectLst/>
              <a:latin typeface="Helvetica Neue Condensed Black"/>
              <a:ea typeface="ＭＳ 明朝"/>
            </a:endParaRPr>
          </a:p>
        </p:txBody>
      </p:sp>
    </p:spTree>
    <p:extLst>
      <p:ext uri="{BB962C8B-B14F-4D97-AF65-F5344CB8AC3E}">
        <p14:creationId xmlns:p14="http://schemas.microsoft.com/office/powerpoint/2010/main" val="13508432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91264" cy="850106"/>
          </a:xfrm>
        </p:spPr>
        <p:txBody>
          <a:bodyPr>
            <a:noAutofit/>
          </a:bodyPr>
          <a:lstStyle/>
          <a:p>
            <a:r>
              <a:rPr lang="pt-PT" sz="2800" b="1" dirty="0">
                <a:solidFill>
                  <a:srgbClr val="002060"/>
                </a:solidFill>
              </a:rPr>
              <a:t>Normas sobre o Transporte Internacional de Amostras - Documentos Essenciais </a:t>
            </a:r>
          </a:p>
        </p:txBody>
      </p:sp>
      <p:sp>
        <p:nvSpPr>
          <p:cNvPr id="4" name="Content Placeholder 2">
            <a:extLst>
              <a:ext uri="{FF2B5EF4-FFF2-40B4-BE49-F238E27FC236}">
                <a16:creationId xmlns:a16="http://schemas.microsoft.com/office/drawing/2014/main" id="{F75279A4-5E40-4867-995F-F8EB944B9BBF}"/>
              </a:ext>
            </a:extLst>
          </p:cNvPr>
          <p:cNvSpPr txBox="1">
            <a:spLocks/>
          </p:cNvSpPr>
          <p:nvPr/>
        </p:nvSpPr>
        <p:spPr>
          <a:xfrm>
            <a:off x="187538" y="1340768"/>
            <a:ext cx="8830587" cy="4938539"/>
          </a:xfrm>
          <a:prstGeom prst="rect">
            <a:avLst/>
          </a:prstGeom>
        </p:spPr>
        <p:txBody>
          <a:bodyPr>
            <a:normAutofit fontScale="85000" lnSpcReduction="10000"/>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pt-PT" sz="2000" dirty="0">
                <a:solidFill>
                  <a:schemeClr val="tx1"/>
                </a:solidFill>
              </a:rPr>
              <a:t>Uma lista detalhada do conteúdo deve ser inserida entre a embalagem secundária e a embalagem exterior.</a:t>
            </a:r>
          </a:p>
          <a:p>
            <a:endParaRPr lang="pt-PT" sz="1200" dirty="0">
              <a:solidFill>
                <a:schemeClr val="tx1"/>
              </a:solidFill>
            </a:endParaRPr>
          </a:p>
          <a:p>
            <a:r>
              <a:rPr lang="pt-PT" sz="2000" dirty="0">
                <a:solidFill>
                  <a:schemeClr val="tx1"/>
                </a:solidFill>
              </a:rPr>
              <a:t>Todas as expedições por ar devem ser acompanhadas por uma Carta de Porte Aéreo devidamente preenchida. As substâncias da Cat. A também requerem uma Declaração de Mercadorias Perigosas.</a:t>
            </a:r>
          </a:p>
          <a:p>
            <a:pPr marL="0" indent="0">
              <a:buFont typeface="Arial" charset="0"/>
              <a:buNone/>
            </a:pPr>
            <a:endParaRPr lang="pt-PT" sz="1200" dirty="0">
              <a:solidFill>
                <a:schemeClr val="tx1"/>
              </a:solidFill>
            </a:endParaRPr>
          </a:p>
          <a:p>
            <a:r>
              <a:rPr lang="pt-PT" sz="2000" dirty="0">
                <a:solidFill>
                  <a:schemeClr val="tx1"/>
                </a:solidFill>
              </a:rPr>
              <a:t>É da responsabilidade do expedidor verificar que autorizações aduaneiras são necessárias. Os documentos normalmente pedidos pelas alfândegas são :</a:t>
            </a:r>
          </a:p>
          <a:p>
            <a:pPr lvl="1"/>
            <a:r>
              <a:rPr lang="pt-PT" sz="1800" dirty="0">
                <a:solidFill>
                  <a:schemeClr val="tx1"/>
                </a:solidFill>
              </a:rPr>
              <a:t>Autorização de exportação e/ou importação</a:t>
            </a:r>
          </a:p>
          <a:p>
            <a:pPr lvl="1"/>
            <a:r>
              <a:rPr lang="pt-PT" sz="1800" dirty="0">
                <a:solidFill>
                  <a:schemeClr val="tx1"/>
                </a:solidFill>
              </a:rPr>
              <a:t>Factura aduaneira indicando; </a:t>
            </a:r>
          </a:p>
          <a:p>
            <a:pPr lvl="2"/>
            <a:r>
              <a:rPr lang="pt-PT" sz="1800" dirty="0">
                <a:solidFill>
                  <a:schemeClr val="tx1"/>
                </a:solidFill>
              </a:rPr>
              <a:t>Conteúdo (e.g., substância infecciosa-sangue/urina/soro de origem humana)</a:t>
            </a:r>
          </a:p>
          <a:p>
            <a:pPr lvl="2"/>
            <a:r>
              <a:rPr lang="pt-PT" sz="1800" dirty="0">
                <a:solidFill>
                  <a:schemeClr val="tx1"/>
                </a:solidFill>
              </a:rPr>
              <a:t>Declaração Aduaneira de “Sem Valor Comercial”</a:t>
            </a:r>
          </a:p>
          <a:p>
            <a:pPr marL="914400" lvl="2" indent="0">
              <a:buFont typeface="Arial" charset="0"/>
              <a:buNone/>
            </a:pPr>
            <a:endParaRPr lang="pt-PT" sz="1200" dirty="0">
              <a:solidFill>
                <a:schemeClr val="tx1"/>
              </a:solidFill>
            </a:endParaRPr>
          </a:p>
          <a:p>
            <a:r>
              <a:rPr lang="pt-PT" sz="2000" dirty="0">
                <a:solidFill>
                  <a:schemeClr val="tx1"/>
                </a:solidFill>
              </a:rPr>
              <a:t>Poderá ser necessária uma Declaração de Aprovação da Transferência de Material emitida pela instituição expedidora.</a:t>
            </a:r>
          </a:p>
          <a:p>
            <a:endParaRPr lang="pt-PT" sz="1200" dirty="0">
              <a:solidFill>
                <a:schemeClr val="tx1"/>
              </a:solidFill>
            </a:endParaRPr>
          </a:p>
          <a:p>
            <a:r>
              <a:rPr lang="pt-PT" sz="2000" dirty="0">
                <a:solidFill>
                  <a:schemeClr val="tx1"/>
                </a:solidFill>
              </a:rPr>
              <a:t>Perguntar sempre ao transportador quais os documentos necessários. Os transportadores, frequentemente, recusam ou retardam o transporte devido a documentos mal preenchidos ou em falta!</a:t>
            </a:r>
          </a:p>
          <a:p>
            <a:endParaRPr lang="pt-PT" sz="2400" dirty="0">
              <a:solidFill>
                <a:srgbClr val="FF0000"/>
              </a:solidFill>
            </a:endParaRPr>
          </a:p>
          <a:p>
            <a:pPr marL="0" indent="0">
              <a:buFont typeface="Arial" charset="0"/>
              <a:buNone/>
            </a:pPr>
            <a:endParaRPr lang="pt-PT" sz="2800" dirty="0">
              <a:solidFill>
                <a:srgbClr val="FF0000"/>
              </a:solidFill>
            </a:endParaRPr>
          </a:p>
          <a:p>
            <a:endParaRPr lang="pt-PT" sz="2800" dirty="0">
              <a:solidFill>
                <a:srgbClr val="FF0000"/>
              </a:solidFill>
            </a:endParaRPr>
          </a:p>
        </p:txBody>
      </p:sp>
    </p:spTree>
    <p:extLst>
      <p:ext uri="{BB962C8B-B14F-4D97-AF65-F5344CB8AC3E}">
        <p14:creationId xmlns:p14="http://schemas.microsoft.com/office/powerpoint/2010/main" val="2965445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5EB85-B5F2-1A40-9FEF-6597C0C385BF}"/>
              </a:ext>
            </a:extLst>
          </p:cNvPr>
          <p:cNvSpPr>
            <a:spLocks noGrp="1"/>
          </p:cNvSpPr>
          <p:nvPr>
            <p:ph type="title"/>
          </p:nvPr>
        </p:nvSpPr>
        <p:spPr>
          <a:xfrm>
            <a:off x="914400" y="106872"/>
            <a:ext cx="8229600" cy="1143000"/>
          </a:xfrm>
        </p:spPr>
        <p:txBody>
          <a:bodyPr>
            <a:normAutofit/>
          </a:bodyPr>
          <a:lstStyle/>
          <a:p>
            <a:pPr algn="l"/>
            <a:r>
              <a:rPr lang="pt-PT" sz="3600" b="1">
                <a:solidFill>
                  <a:srgbClr val="002060"/>
                </a:solidFill>
              </a:rPr>
              <a:t>Embalagem tripla</a:t>
            </a:r>
          </a:p>
        </p:txBody>
      </p:sp>
      <p:pic>
        <p:nvPicPr>
          <p:cNvPr id="5" name="image9.png">
            <a:extLst>
              <a:ext uri="{FF2B5EF4-FFF2-40B4-BE49-F238E27FC236}">
                <a16:creationId xmlns:a16="http://schemas.microsoft.com/office/drawing/2014/main" id="{FA1AD357-745E-3D41-A60D-DC393814A9A7}"/>
              </a:ext>
            </a:extLst>
          </p:cNvPr>
          <p:cNvPicPr>
            <a:picLocks noChangeAspect="1"/>
          </p:cNvPicPr>
          <p:nvPr/>
        </p:nvPicPr>
        <p:blipFill rotWithShape="1">
          <a:blip r:embed="rId3">
            <a:extLst/>
          </a:blip>
          <a:srcRect l="4046" t="19777" r="4260"/>
          <a:stretch/>
        </p:blipFill>
        <p:spPr>
          <a:xfrm>
            <a:off x="139392" y="1044389"/>
            <a:ext cx="5609434" cy="3680755"/>
          </a:xfrm>
          <a:prstGeom prst="rect">
            <a:avLst/>
          </a:prstGeom>
          <a:ln w="12700">
            <a:miter lim="400000"/>
          </a:ln>
        </p:spPr>
      </p:pic>
      <p:sp>
        <p:nvSpPr>
          <p:cNvPr id="8" name="Content Placeholder 2">
            <a:extLst>
              <a:ext uri="{FF2B5EF4-FFF2-40B4-BE49-F238E27FC236}">
                <a16:creationId xmlns:a16="http://schemas.microsoft.com/office/drawing/2014/main" id="{76DC94CC-7E8A-DC41-9379-4456233945FC}"/>
              </a:ext>
            </a:extLst>
          </p:cNvPr>
          <p:cNvSpPr txBox="1">
            <a:spLocks/>
          </p:cNvSpPr>
          <p:nvPr/>
        </p:nvSpPr>
        <p:spPr>
          <a:xfrm>
            <a:off x="5364088" y="260648"/>
            <a:ext cx="3672408" cy="5544616"/>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b="1" kern="1200">
                <a:solidFill>
                  <a:schemeClr val="tx1">
                    <a:lumMod val="50000"/>
                    <a:lumOff val="50000"/>
                  </a:schemeClr>
                </a:solidFill>
                <a:latin typeface="Segoe Condensed" panose="020B0606040200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lumMod val="50000"/>
                    <a:lumOff val="50000"/>
                  </a:schemeClr>
                </a:solidFill>
                <a:latin typeface="Segoe Condensed" panose="020B0606040200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lumMod val="50000"/>
                    <a:lumOff val="50000"/>
                  </a:schemeClr>
                </a:solidFill>
                <a:latin typeface="Segoe Condensed" panose="020B0606040200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None/>
            </a:pPr>
            <a:r>
              <a:rPr lang="pt-PT" sz="1400" dirty="0">
                <a:solidFill>
                  <a:schemeClr val="tx1"/>
                </a:solidFill>
                <a:latin typeface="Arial" panose="020B0604020202020204" pitchFamily="34" charset="0"/>
                <a:cs typeface="Arial" panose="020B0604020202020204" pitchFamily="34" charset="0"/>
              </a:rPr>
              <a:t>Recipiente primário</a:t>
            </a:r>
            <a:r>
              <a:rPr lang="pt-PT" sz="1400" b="0" dirty="0">
                <a:solidFill>
                  <a:schemeClr val="tx1"/>
                </a:solidFill>
                <a:latin typeface="Arial" panose="020B0604020202020204" pitchFamily="34" charset="0"/>
                <a:cs typeface="Arial" panose="020B0604020202020204" pitchFamily="34" charset="0"/>
              </a:rPr>
              <a:t> </a:t>
            </a:r>
          </a:p>
          <a:p>
            <a:pPr lvl="1"/>
            <a:r>
              <a:rPr lang="pt-PT" sz="1400" b="0" dirty="0">
                <a:solidFill>
                  <a:schemeClr val="tx1"/>
                </a:solidFill>
                <a:latin typeface="Arial" panose="020B0604020202020204" pitchFamily="34" charset="0"/>
                <a:cs typeface="Arial" panose="020B0604020202020204" pitchFamily="34" charset="0"/>
              </a:rPr>
              <a:t>Recipiente que contém a amostra, Impermeável e estanque.</a:t>
            </a:r>
          </a:p>
          <a:p>
            <a:pPr lvl="1"/>
            <a:r>
              <a:rPr lang="pt-PT" sz="1400" b="0" dirty="0">
                <a:solidFill>
                  <a:schemeClr val="tx1"/>
                </a:solidFill>
                <a:latin typeface="Arial" panose="020B0604020202020204" pitchFamily="34" charset="0"/>
                <a:cs typeface="Arial" panose="020B0604020202020204" pitchFamily="34" charset="0"/>
              </a:rPr>
              <a:t>Acondicionar com suficiente material absorvente para absorver todo o fluido, no caso de quebra ou fuga e para estabilizar a amostra durante o transporte. </a:t>
            </a:r>
          </a:p>
          <a:p>
            <a:pPr marL="457200" lvl="1" indent="0">
              <a:buNone/>
            </a:pPr>
            <a:r>
              <a:rPr lang="pt-PT" sz="1400" dirty="0">
                <a:solidFill>
                  <a:schemeClr val="tx1"/>
                </a:solidFill>
                <a:latin typeface="Arial" panose="020B0604020202020204" pitchFamily="34" charset="0"/>
                <a:cs typeface="Arial" panose="020B0604020202020204" pitchFamily="34" charset="0"/>
              </a:rPr>
              <a:t>Embalagem secundária</a:t>
            </a:r>
            <a:r>
              <a:rPr lang="pt-PT" sz="1400" b="0" dirty="0">
                <a:solidFill>
                  <a:schemeClr val="tx1"/>
                </a:solidFill>
                <a:latin typeface="Arial" panose="020B0604020202020204" pitchFamily="34" charset="0"/>
                <a:cs typeface="Arial" panose="020B0604020202020204" pitchFamily="34" charset="0"/>
              </a:rPr>
              <a:t> </a:t>
            </a:r>
          </a:p>
          <a:p>
            <a:pPr lvl="1"/>
            <a:r>
              <a:rPr lang="pt-PT" sz="1400" b="0" dirty="0">
                <a:solidFill>
                  <a:schemeClr val="tx1"/>
                </a:solidFill>
                <a:latin typeface="Arial" panose="020B0604020202020204" pitchFamily="34" charset="0"/>
                <a:cs typeface="Arial" panose="020B0604020202020204" pitchFamily="34" charset="0"/>
              </a:rPr>
              <a:t>Resistente, impermeável e estanque, para acomodar e proteger o recipiente primário. </a:t>
            </a:r>
          </a:p>
          <a:p>
            <a:pPr lvl="1"/>
            <a:r>
              <a:rPr lang="pt-PT" sz="1400" b="0" dirty="0">
                <a:solidFill>
                  <a:schemeClr val="tx1"/>
                </a:solidFill>
                <a:latin typeface="Arial" panose="020B0604020202020204" pitchFamily="34" charset="0"/>
                <a:cs typeface="Arial" panose="020B0604020202020204" pitchFamily="34" charset="0"/>
              </a:rPr>
              <a:t>Na embalagem secundária podem ser colocados vários recipientes primários almofadados.</a:t>
            </a:r>
          </a:p>
          <a:p>
            <a:pPr marL="457200" lvl="1" indent="0">
              <a:buNone/>
            </a:pPr>
            <a:r>
              <a:rPr lang="pt-PT" sz="1400" dirty="0">
                <a:solidFill>
                  <a:schemeClr val="tx1"/>
                </a:solidFill>
                <a:latin typeface="Arial" panose="020B0604020202020204" pitchFamily="34" charset="0"/>
                <a:cs typeface="Arial" panose="020B0604020202020204" pitchFamily="34" charset="0"/>
              </a:rPr>
              <a:t>Embalagem terciária</a:t>
            </a:r>
            <a:endParaRPr lang="pt-PT" sz="1400" b="0" dirty="0">
              <a:solidFill>
                <a:schemeClr val="tx1"/>
              </a:solidFill>
              <a:latin typeface="Arial" panose="020B0604020202020204" pitchFamily="34" charset="0"/>
              <a:cs typeface="Arial" panose="020B0604020202020204" pitchFamily="34" charset="0"/>
            </a:endParaRPr>
          </a:p>
          <a:p>
            <a:pPr lvl="1"/>
            <a:r>
              <a:rPr lang="pt-PT" sz="1400" b="0" dirty="0">
                <a:solidFill>
                  <a:schemeClr val="tx1"/>
                </a:solidFill>
                <a:latin typeface="Arial" panose="020B0604020202020204" pitchFamily="34" charset="0"/>
                <a:cs typeface="Arial" panose="020B0604020202020204" pitchFamily="34" charset="0"/>
              </a:rPr>
              <a:t>A embalagem secundária é colocada na embalagem exterior com material de amortecimento adequado. </a:t>
            </a:r>
          </a:p>
          <a:p>
            <a:pPr lvl="1"/>
            <a:r>
              <a:rPr lang="pt-PT" sz="1400" b="0" dirty="0">
                <a:solidFill>
                  <a:schemeClr val="tx1"/>
                </a:solidFill>
                <a:latin typeface="Arial" panose="020B0604020202020204" pitchFamily="34" charset="0"/>
                <a:cs typeface="Arial" panose="020B0604020202020204" pitchFamily="34" charset="0"/>
              </a:rPr>
              <a:t>Pode conter gelo ou gelo seco (se necessário), para manter a temperatura da amostra. </a:t>
            </a:r>
          </a:p>
          <a:p>
            <a:pPr lvl="1"/>
            <a:r>
              <a:rPr lang="pt-PT" sz="1400" b="0" dirty="0">
                <a:solidFill>
                  <a:schemeClr val="tx1"/>
                </a:solidFill>
                <a:latin typeface="Arial" panose="020B0604020202020204" pitchFamily="34" charset="0"/>
                <a:cs typeface="Arial" panose="020B0604020202020204" pitchFamily="34" charset="0"/>
              </a:rPr>
              <a:t>Contém documentação. </a:t>
            </a:r>
          </a:p>
          <a:p>
            <a:endParaRPr lang="pt-PT" sz="1400" dirty="0">
              <a:solidFill>
                <a:schemeClr val="tx1"/>
              </a:solidFill>
              <a:latin typeface="Arial" panose="020B0604020202020204" pitchFamily="34" charset="0"/>
              <a:cs typeface="Arial" panose="020B0604020202020204" pitchFamily="34" charset="0"/>
            </a:endParaRPr>
          </a:p>
          <a:p>
            <a:pPr lvl="1">
              <a:buFont typeface="Arial" panose="020B0604020202020204" pitchFamily="34" charset="0"/>
              <a:buChar char="•"/>
            </a:pPr>
            <a:endParaRPr lang="pt-PT" sz="1400" dirty="0">
              <a:solidFill>
                <a:schemeClr val="tx1"/>
              </a:solidFill>
              <a:latin typeface="Arial" panose="020B0604020202020204" pitchFamily="34" charset="0"/>
              <a:cs typeface="Arial" panose="020B0604020202020204" pitchFamily="34" charset="0"/>
            </a:endParaRPr>
          </a:p>
          <a:p>
            <a:endParaRPr lang="pt-PT" sz="1400" dirty="0">
              <a:solidFill>
                <a:schemeClr val="tx1"/>
              </a:solidFill>
              <a:latin typeface="Arial" panose="020B0604020202020204" pitchFamily="34" charset="0"/>
              <a:cs typeface="Arial" panose="020B0604020202020204" pitchFamily="34" charset="0"/>
            </a:endParaRPr>
          </a:p>
          <a:p>
            <a:pPr lvl="1">
              <a:buFont typeface="Arial" panose="020B0604020202020204" pitchFamily="34" charset="0"/>
              <a:buChar char="•"/>
            </a:pPr>
            <a:endParaRPr lang="pt-PT" sz="1400" dirty="0">
              <a:solidFill>
                <a:schemeClr val="tx1"/>
              </a:solidFill>
              <a:latin typeface="Arial" panose="020B0604020202020204" pitchFamily="34" charset="0"/>
              <a:cs typeface="Arial" panose="020B0604020202020204" pitchFamily="34" charset="0"/>
            </a:endParaRPr>
          </a:p>
          <a:p>
            <a:endParaRPr lang="pt-PT" sz="1400" dirty="0">
              <a:solidFill>
                <a:schemeClr val="tx1"/>
              </a:solidFill>
              <a:latin typeface="Arial" panose="020B0604020202020204" pitchFamily="34" charset="0"/>
              <a:cs typeface="Arial" panose="020B0604020202020204" pitchFamily="34" charset="0"/>
            </a:endParaRPr>
          </a:p>
          <a:p>
            <a:pPr lvl="1">
              <a:buFont typeface="Arial" panose="020B0604020202020204" pitchFamily="34" charset="0"/>
              <a:buChar char="•"/>
            </a:pPr>
            <a:endParaRPr lang="pt-PT" sz="1400" dirty="0">
              <a:solidFill>
                <a:schemeClr val="tx1"/>
              </a:solidFill>
              <a:latin typeface="Arial" panose="020B0604020202020204" pitchFamily="34" charset="0"/>
              <a:cs typeface="Arial" panose="020B0604020202020204" pitchFamily="34" charset="0"/>
            </a:endParaRPr>
          </a:p>
        </p:txBody>
      </p:sp>
      <p:sp>
        <p:nvSpPr>
          <p:cNvPr id="6" name="Content Placeholder 4">
            <a:extLst>
              <a:ext uri="{FF2B5EF4-FFF2-40B4-BE49-F238E27FC236}">
                <a16:creationId xmlns:a16="http://schemas.microsoft.com/office/drawing/2014/main" id="{9C753C02-134B-47E4-8484-553C566841E3}"/>
              </a:ext>
            </a:extLst>
          </p:cNvPr>
          <p:cNvSpPr txBox="1">
            <a:spLocks/>
          </p:cNvSpPr>
          <p:nvPr/>
        </p:nvSpPr>
        <p:spPr>
          <a:xfrm>
            <a:off x="179512" y="4653136"/>
            <a:ext cx="5599233" cy="1311128"/>
          </a:xfrm>
          <a:prstGeom prst="rect">
            <a:avLst/>
          </a:prstGeom>
          <a:noFill/>
        </p:spPr>
        <p:txBody>
          <a:bodyPr wrap="square" rtlCol="0">
            <a:spAutoFit/>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NZ" sz="1200" dirty="0">
                <a:latin typeface="+mn-lt"/>
              </a:rPr>
              <a:t>Internacionalmente, apenas se devem usar embalagens testadas e aprovadas para o transporte de amostras da Cat. A usando a Instrução de Embalagem 620. Estas embalagens estão marcadas com um símbolo de embalageem das NU. </a:t>
            </a:r>
          </a:p>
          <a:p>
            <a:pPr marL="0" indent="0" algn="ctr">
              <a:buNone/>
            </a:pPr>
            <a:endParaRPr lang="en-NZ" sz="1200" dirty="0">
              <a:latin typeface="+mn-lt"/>
            </a:endParaRPr>
          </a:p>
          <a:p>
            <a:pPr marL="0" indent="0" algn="ctr">
              <a:buNone/>
            </a:pPr>
            <a:endParaRPr lang="en-NZ" sz="1200" dirty="0">
              <a:latin typeface="+mn-lt"/>
            </a:endParaRPr>
          </a:p>
          <a:p>
            <a:pPr marL="0" indent="0" algn="ctr">
              <a:buNone/>
            </a:pPr>
            <a:r>
              <a:rPr lang="en-NZ" sz="1200" dirty="0">
                <a:latin typeface="+mn-lt"/>
              </a:rPr>
              <a:t>A instrução de Embalagem 650 pode ser usada para embalar substâncias da Cat. B</a:t>
            </a:r>
            <a:r>
              <a:rPr lang="en-NZ" sz="1100" dirty="0"/>
              <a:t>. </a:t>
            </a:r>
          </a:p>
        </p:txBody>
      </p:sp>
      <p:grpSp>
        <p:nvGrpSpPr>
          <p:cNvPr id="7" name="Group 178">
            <a:extLst>
              <a:ext uri="{FF2B5EF4-FFF2-40B4-BE49-F238E27FC236}">
                <a16:creationId xmlns:a16="http://schemas.microsoft.com/office/drawing/2014/main" id="{40D2F2AA-C995-4757-B837-3AB6BE13B7DC}"/>
              </a:ext>
            </a:extLst>
          </p:cNvPr>
          <p:cNvGrpSpPr>
            <a:grpSpLocks/>
          </p:cNvGrpSpPr>
          <p:nvPr/>
        </p:nvGrpSpPr>
        <p:grpSpPr bwMode="auto">
          <a:xfrm>
            <a:off x="2271964" y="5080376"/>
            <a:ext cx="1344289" cy="568985"/>
            <a:chOff x="4023" y="1754"/>
            <a:chExt cx="1249" cy="365"/>
          </a:xfrm>
        </p:grpSpPr>
        <p:sp>
          <p:nvSpPr>
            <p:cNvPr id="9" name="Oval 29">
              <a:extLst>
                <a:ext uri="{FF2B5EF4-FFF2-40B4-BE49-F238E27FC236}">
                  <a16:creationId xmlns:a16="http://schemas.microsoft.com/office/drawing/2014/main" id="{FA8AD331-435D-4E9B-813E-859EBEB5CD56}"/>
                </a:ext>
              </a:extLst>
            </p:cNvPr>
            <p:cNvSpPr>
              <a:spLocks noChangeArrowheads="1"/>
            </p:cNvSpPr>
            <p:nvPr/>
          </p:nvSpPr>
          <p:spPr bwMode="auto">
            <a:xfrm>
              <a:off x="4023" y="1833"/>
              <a:ext cx="330" cy="240"/>
            </a:xfrm>
            <a:prstGeom prst="ellipse">
              <a:avLst/>
            </a:pr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Text Box 31">
              <a:extLst>
                <a:ext uri="{FF2B5EF4-FFF2-40B4-BE49-F238E27FC236}">
                  <a16:creationId xmlns:a16="http://schemas.microsoft.com/office/drawing/2014/main" id="{D18F9CF7-80CD-469B-9A60-5BB58BAB0E90}"/>
                </a:ext>
              </a:extLst>
            </p:cNvPr>
            <p:cNvSpPr txBox="1">
              <a:spLocks noChangeArrowheads="1"/>
            </p:cNvSpPr>
            <p:nvPr/>
          </p:nvSpPr>
          <p:spPr bwMode="auto">
            <a:xfrm>
              <a:off x="4327" y="1833"/>
              <a:ext cx="945" cy="2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fr-FR" sz="800" b="1" dirty="0">
                  <a:cs typeface="Arial" charset="0"/>
                </a:rPr>
                <a:t>4G/CLASS 6.2/02</a:t>
              </a:r>
            </a:p>
            <a:p>
              <a:r>
                <a:rPr lang="fr-FR" sz="800" b="1" dirty="0">
                  <a:cs typeface="Arial" charset="0"/>
                </a:rPr>
                <a:t>F/BVT 312103</a:t>
              </a:r>
            </a:p>
          </p:txBody>
        </p:sp>
        <p:sp>
          <p:nvSpPr>
            <p:cNvPr id="11" name="TextBox 37">
              <a:extLst>
                <a:ext uri="{FF2B5EF4-FFF2-40B4-BE49-F238E27FC236}">
                  <a16:creationId xmlns:a16="http://schemas.microsoft.com/office/drawing/2014/main" id="{58C7E429-0C59-4A95-A65C-0C346876F09B}"/>
                </a:ext>
              </a:extLst>
            </p:cNvPr>
            <p:cNvSpPr txBox="1">
              <a:spLocks noChangeArrowheads="1"/>
            </p:cNvSpPr>
            <p:nvPr/>
          </p:nvSpPr>
          <p:spPr bwMode="auto">
            <a:xfrm>
              <a:off x="4036" y="1754"/>
              <a:ext cx="304" cy="2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CH" sz="2000" dirty="0">
                  <a:cs typeface="Arial" charset="0"/>
                </a:rPr>
                <a:t>u</a:t>
              </a:r>
            </a:p>
          </p:txBody>
        </p:sp>
        <p:sp>
          <p:nvSpPr>
            <p:cNvPr id="12" name="TextBox 38">
              <a:extLst>
                <a:ext uri="{FF2B5EF4-FFF2-40B4-BE49-F238E27FC236}">
                  <a16:creationId xmlns:a16="http://schemas.microsoft.com/office/drawing/2014/main" id="{2FE662B8-ECC4-409E-BE52-60B45C9E2A9B}"/>
                </a:ext>
              </a:extLst>
            </p:cNvPr>
            <p:cNvSpPr txBox="1">
              <a:spLocks noChangeArrowheads="1"/>
            </p:cNvSpPr>
            <p:nvPr/>
          </p:nvSpPr>
          <p:spPr bwMode="auto">
            <a:xfrm>
              <a:off x="4041" y="1902"/>
              <a:ext cx="304" cy="2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lnSpc>
                  <a:spcPct val="80000"/>
                </a:lnSpc>
              </a:pPr>
              <a:r>
                <a:rPr lang="fr-CH" sz="2000" dirty="0">
                  <a:cs typeface="Arial" charset="0"/>
                </a:rPr>
                <a:t>n</a:t>
              </a:r>
            </a:p>
          </p:txBody>
        </p:sp>
      </p:grpSp>
      <p:sp>
        <p:nvSpPr>
          <p:cNvPr id="13" name="TextBox 12">
            <a:extLst>
              <a:ext uri="{FF2B5EF4-FFF2-40B4-BE49-F238E27FC236}">
                <a16:creationId xmlns:a16="http://schemas.microsoft.com/office/drawing/2014/main" id="{F1649384-7572-44B7-9388-7C86702FC235}"/>
              </a:ext>
            </a:extLst>
          </p:cNvPr>
          <p:cNvSpPr txBox="1"/>
          <p:nvPr/>
        </p:nvSpPr>
        <p:spPr>
          <a:xfrm>
            <a:off x="3416167" y="5452004"/>
            <a:ext cx="1315787" cy="215444"/>
          </a:xfrm>
          <a:prstGeom prst="rect">
            <a:avLst/>
          </a:prstGeom>
          <a:noFill/>
        </p:spPr>
        <p:txBody>
          <a:bodyPr wrap="square" rtlCol="0">
            <a:spAutoFit/>
          </a:bodyPr>
          <a:lstStyle/>
          <a:p>
            <a:r>
              <a:rPr lang="fr-CH" sz="800" i="1" dirty="0"/>
              <a:t>ISST Training Programme</a:t>
            </a:r>
          </a:p>
        </p:txBody>
      </p:sp>
      <p:sp>
        <p:nvSpPr>
          <p:cNvPr id="14" name="Text Box 1"/>
          <p:cNvSpPr txBox="1"/>
          <p:nvPr/>
        </p:nvSpPr>
        <p:spPr>
          <a:xfrm>
            <a:off x="395536" y="1412776"/>
            <a:ext cx="1296144" cy="342900"/>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1000" spc="-15" dirty="0">
                <a:effectLst/>
                <a:latin typeface="Arial Unicode MS"/>
                <a:ea typeface="ＭＳ 明朝"/>
                <a:cs typeface="Calibri"/>
              </a:rPr>
              <a:t>Recipiente primário</a:t>
            </a:r>
          </a:p>
        </p:txBody>
      </p:sp>
      <p:sp>
        <p:nvSpPr>
          <p:cNvPr id="15" name="Text Box 1"/>
          <p:cNvSpPr txBox="1"/>
          <p:nvPr/>
        </p:nvSpPr>
        <p:spPr>
          <a:xfrm>
            <a:off x="179512" y="2348880"/>
            <a:ext cx="1512168" cy="342900"/>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1000" kern="1200" dirty="0">
                <a:solidFill>
                  <a:srgbClr val="000000"/>
                </a:solidFill>
                <a:effectLst/>
                <a:latin typeface="Arial Unicode MS"/>
                <a:ea typeface="ＭＳ 明朝"/>
                <a:cs typeface="Calibri"/>
              </a:rPr>
              <a:t>Embalagem </a:t>
            </a:r>
            <a:r>
              <a:rPr lang="pt-BR" sz="1000" kern="1200" dirty="0">
                <a:solidFill>
                  <a:srgbClr val="000000"/>
                </a:solidFill>
                <a:effectLst/>
                <a:latin typeface="Arial Unicode MS"/>
                <a:ea typeface="ＭＳ 明朝"/>
                <a:cs typeface="Calibri"/>
              </a:rPr>
              <a:t>secundária</a:t>
            </a:r>
            <a:endParaRPr lang="pt-PT" sz="1000" dirty="0">
              <a:effectLst/>
              <a:latin typeface="Times New Roman"/>
              <a:ea typeface="ＭＳ 明朝"/>
            </a:endParaRPr>
          </a:p>
        </p:txBody>
      </p:sp>
      <p:sp>
        <p:nvSpPr>
          <p:cNvPr id="16" name="Text Box 1"/>
          <p:cNvSpPr txBox="1"/>
          <p:nvPr/>
        </p:nvSpPr>
        <p:spPr>
          <a:xfrm>
            <a:off x="179512" y="3573016"/>
            <a:ext cx="1512168" cy="504056"/>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pt-PT" sz="1000" kern="1200" dirty="0">
                <a:solidFill>
                  <a:srgbClr val="000000"/>
                </a:solidFill>
                <a:effectLst/>
                <a:latin typeface="Arial Unicode MS"/>
                <a:ea typeface="ＭＳ 明朝"/>
                <a:cs typeface="Calibri"/>
              </a:rPr>
              <a:t>Embalagem </a:t>
            </a:r>
            <a:r>
              <a:rPr lang="pt-BR" sz="1000" kern="1200" dirty="0">
                <a:solidFill>
                  <a:srgbClr val="000000"/>
                </a:solidFill>
                <a:effectLst/>
                <a:latin typeface="Arial Unicode MS"/>
                <a:ea typeface="ＭＳ 明朝"/>
                <a:cs typeface="Calibri"/>
              </a:rPr>
              <a:t>exterior </a:t>
            </a:r>
            <a:r>
              <a:rPr lang="pt-BR" sz="1000" kern="1200">
                <a:solidFill>
                  <a:srgbClr val="000000"/>
                </a:solidFill>
                <a:effectLst/>
                <a:latin typeface="Arial Unicode MS"/>
                <a:ea typeface="ＭＳ 明朝"/>
                <a:cs typeface="Calibri"/>
              </a:rPr>
              <a:t>(terciária)</a:t>
            </a:r>
            <a:endParaRPr lang="pt-PT" sz="1000" dirty="0">
              <a:effectLst/>
              <a:latin typeface="Times New Roman"/>
              <a:ea typeface="ＭＳ 明朝"/>
            </a:endParaRPr>
          </a:p>
        </p:txBody>
      </p:sp>
      <p:sp>
        <p:nvSpPr>
          <p:cNvPr id="17" name="Text Box 1"/>
          <p:cNvSpPr txBox="1"/>
          <p:nvPr/>
        </p:nvSpPr>
        <p:spPr>
          <a:xfrm>
            <a:off x="539552" y="2780928"/>
            <a:ext cx="1152128" cy="342900"/>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BR" sz="1000" kern="1200" dirty="0">
                <a:solidFill>
                  <a:srgbClr val="000000"/>
                </a:solidFill>
                <a:effectLst/>
                <a:latin typeface="Arial Unicode MS"/>
                <a:ea typeface="ＭＳ 明朝"/>
                <a:cs typeface="Calibri"/>
              </a:rPr>
              <a:t>Tampa de rosca</a:t>
            </a:r>
            <a:endParaRPr lang="pt-PT" sz="1000" dirty="0">
              <a:effectLst/>
              <a:latin typeface="Times New Roman"/>
              <a:ea typeface="ＭＳ 明朝"/>
            </a:endParaRPr>
          </a:p>
        </p:txBody>
      </p:sp>
      <p:sp>
        <p:nvSpPr>
          <p:cNvPr id="18" name="Text Box 1"/>
          <p:cNvSpPr txBox="1"/>
          <p:nvPr/>
        </p:nvSpPr>
        <p:spPr>
          <a:xfrm>
            <a:off x="3707904" y="1340768"/>
            <a:ext cx="2171700" cy="342900"/>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BR" sz="1000" kern="1200" dirty="0">
                <a:solidFill>
                  <a:srgbClr val="000000"/>
                </a:solidFill>
                <a:effectLst/>
                <a:latin typeface="Arial Unicode MS"/>
                <a:ea typeface="ＭＳ 明朝"/>
                <a:cs typeface="Calibri"/>
              </a:rPr>
              <a:t>Material de embalagem absorvente</a:t>
            </a:r>
            <a:endParaRPr lang="pt-PT" sz="1000" dirty="0">
              <a:effectLst/>
              <a:latin typeface="Times New Roman"/>
              <a:ea typeface="ＭＳ 明朝"/>
            </a:endParaRPr>
          </a:p>
        </p:txBody>
      </p:sp>
      <p:sp>
        <p:nvSpPr>
          <p:cNvPr id="19" name="Text Box 1"/>
          <p:cNvSpPr txBox="1"/>
          <p:nvPr/>
        </p:nvSpPr>
        <p:spPr>
          <a:xfrm>
            <a:off x="3707904" y="1628800"/>
            <a:ext cx="986408" cy="342900"/>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BR" sz="1000" kern="1200" dirty="0">
                <a:solidFill>
                  <a:srgbClr val="000000"/>
                </a:solidFill>
                <a:effectLst/>
                <a:latin typeface="Arial Unicode MS"/>
                <a:ea typeface="ＭＳ 明朝"/>
                <a:cs typeface="Calibri"/>
              </a:rPr>
              <a:t>Amostra</a:t>
            </a:r>
            <a:endParaRPr lang="pt-PT" sz="1000" dirty="0">
              <a:effectLst/>
              <a:latin typeface="Times New Roman"/>
              <a:ea typeface="ＭＳ 明朝"/>
            </a:endParaRPr>
          </a:p>
        </p:txBody>
      </p:sp>
      <p:sp>
        <p:nvSpPr>
          <p:cNvPr id="20" name="Text Box 1"/>
          <p:cNvSpPr txBox="1"/>
          <p:nvPr/>
        </p:nvSpPr>
        <p:spPr>
          <a:xfrm>
            <a:off x="3779912" y="2564904"/>
            <a:ext cx="1600200" cy="342900"/>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BR" sz="1000" kern="1200" dirty="0">
                <a:solidFill>
                  <a:srgbClr val="000000"/>
                </a:solidFill>
                <a:effectLst/>
                <a:latin typeface="Arial Unicode MS"/>
                <a:ea typeface="ＭＳ 明朝"/>
                <a:cs typeface="Calibri"/>
              </a:rPr>
              <a:t>Registo da amostra</a:t>
            </a:r>
            <a:endParaRPr lang="pt-PT" sz="1000" dirty="0">
              <a:effectLst/>
              <a:latin typeface="Times New Roman"/>
              <a:ea typeface="ＭＳ 明朝"/>
            </a:endParaRPr>
          </a:p>
        </p:txBody>
      </p:sp>
      <p:sp>
        <p:nvSpPr>
          <p:cNvPr id="21" name="Text Box 1"/>
          <p:cNvSpPr txBox="1"/>
          <p:nvPr/>
        </p:nvSpPr>
        <p:spPr>
          <a:xfrm>
            <a:off x="3779912" y="3501008"/>
            <a:ext cx="1714500" cy="342900"/>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BR" sz="1000" kern="1200">
                <a:solidFill>
                  <a:srgbClr val="000000"/>
                </a:solidFill>
                <a:effectLst/>
                <a:latin typeface="Arial Unicode MS"/>
                <a:ea typeface="ＭＳ 明朝"/>
                <a:cs typeface="Calibri"/>
              </a:rPr>
              <a:t>Rótulo de perigo biológico</a:t>
            </a:r>
            <a:endParaRPr lang="pt-PT" sz="1000">
              <a:effectLst/>
              <a:latin typeface="Times New Roman"/>
              <a:ea typeface="ＭＳ 明朝"/>
            </a:endParaRPr>
          </a:p>
        </p:txBody>
      </p:sp>
      <p:sp>
        <p:nvSpPr>
          <p:cNvPr id="22" name="Text Box 1"/>
          <p:cNvSpPr txBox="1"/>
          <p:nvPr/>
        </p:nvSpPr>
        <p:spPr>
          <a:xfrm>
            <a:off x="3779912" y="4005064"/>
            <a:ext cx="1714500" cy="288032"/>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BR" sz="1000" kern="1200" dirty="0">
                <a:solidFill>
                  <a:srgbClr val="000000"/>
                </a:solidFill>
                <a:effectLst/>
                <a:latin typeface="Arial Unicode MS"/>
                <a:ea typeface="ＭＳ 明朝"/>
                <a:cs typeface="Calibri"/>
              </a:rPr>
              <a:t>Rótulo de endereço</a:t>
            </a:r>
            <a:endParaRPr lang="pt-PT" sz="1000" dirty="0">
              <a:effectLst/>
              <a:latin typeface="Times New Roman"/>
              <a:ea typeface="ＭＳ 明朝"/>
            </a:endParaRPr>
          </a:p>
        </p:txBody>
      </p:sp>
      <p:sp>
        <p:nvSpPr>
          <p:cNvPr id="23" name="Text Box 1"/>
          <p:cNvSpPr txBox="1"/>
          <p:nvPr/>
        </p:nvSpPr>
        <p:spPr>
          <a:xfrm>
            <a:off x="1043608" y="1844824"/>
            <a:ext cx="648072" cy="342900"/>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BR" sz="1000" kern="1200" dirty="0">
                <a:solidFill>
                  <a:srgbClr val="000000"/>
                </a:solidFill>
                <a:effectLst/>
                <a:latin typeface="Arial Unicode MS"/>
                <a:ea typeface="ＭＳ 明朝"/>
                <a:cs typeface="Calibri"/>
              </a:rPr>
              <a:t>Tampa</a:t>
            </a:r>
            <a:endParaRPr lang="pt-PT" sz="1000" dirty="0">
              <a:effectLst/>
              <a:latin typeface="Times New Roman"/>
              <a:ea typeface="ＭＳ 明朝"/>
            </a:endParaRPr>
          </a:p>
        </p:txBody>
      </p:sp>
    </p:spTree>
    <p:extLst>
      <p:ext uri="{BB962C8B-B14F-4D97-AF65-F5344CB8AC3E}">
        <p14:creationId xmlns:p14="http://schemas.microsoft.com/office/powerpoint/2010/main" val="354995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31E67-4AF3-C64B-B4B4-103C33FED293}"/>
              </a:ext>
            </a:extLst>
          </p:cNvPr>
          <p:cNvSpPr>
            <a:spLocks noGrp="1"/>
          </p:cNvSpPr>
          <p:nvPr>
            <p:ph type="title"/>
          </p:nvPr>
        </p:nvSpPr>
        <p:spPr>
          <a:xfrm>
            <a:off x="533322" y="-64063"/>
            <a:ext cx="8229600" cy="1143000"/>
          </a:xfrm>
        </p:spPr>
        <p:txBody>
          <a:bodyPr>
            <a:noAutofit/>
          </a:bodyPr>
          <a:lstStyle/>
          <a:p>
            <a:r>
              <a:rPr lang="pt-PT" sz="3600" b="1">
                <a:solidFill>
                  <a:srgbClr val="002060"/>
                </a:solidFill>
              </a:rPr>
              <a:t>2. Sistemas nacionais de transporte de amostras</a:t>
            </a:r>
          </a:p>
        </p:txBody>
      </p:sp>
      <p:sp>
        <p:nvSpPr>
          <p:cNvPr id="3" name="Rectangle 2">
            <a:extLst>
              <a:ext uri="{FF2B5EF4-FFF2-40B4-BE49-F238E27FC236}">
                <a16:creationId xmlns:a16="http://schemas.microsoft.com/office/drawing/2014/main" id="{59A3CDED-6350-A640-8885-087C0235E62C}"/>
              </a:ext>
            </a:extLst>
          </p:cNvPr>
          <p:cNvSpPr/>
          <p:nvPr/>
        </p:nvSpPr>
        <p:spPr>
          <a:xfrm>
            <a:off x="259748" y="991006"/>
            <a:ext cx="8776748" cy="5355313"/>
          </a:xfrm>
          <a:prstGeom prst="rect">
            <a:avLst/>
          </a:prstGeom>
        </p:spPr>
        <p:txBody>
          <a:bodyPr wrap="square">
            <a:spAutoFit/>
          </a:bodyPr>
          <a:lstStyle/>
          <a:p>
            <a:pPr algn="just"/>
            <a:r>
              <a:rPr lang="pt-PT" dirty="0"/>
              <a:t>Muitos países utilizam sistemas modificados de transporte de amostras para as suas necessidades diárias.  </a:t>
            </a:r>
          </a:p>
          <a:p>
            <a:pPr algn="just"/>
            <a:r>
              <a:rPr lang="pt-PT" dirty="0"/>
              <a:t>Os recipientes de transporte podem ser desinfectados e reutilizados.</a:t>
            </a:r>
          </a:p>
          <a:p>
            <a:pPr algn="just"/>
            <a:r>
              <a:rPr lang="pt-PT" dirty="0"/>
              <a:t>A Regra de Ouro para o transporte de amostras é: </a:t>
            </a:r>
            <a:r>
              <a:rPr lang="pt-PT" b="1" dirty="0">
                <a:solidFill>
                  <a:schemeClr val="accent6">
                    <a:lumMod val="75000"/>
                  </a:schemeClr>
                </a:solidFill>
              </a:rPr>
              <a:t>Embalagem tripla para proteger o trabalhador, a amostra e o ambiente</a:t>
            </a:r>
          </a:p>
          <a:p>
            <a:pPr algn="just"/>
            <a:endParaRPr lang="pt-PT" b="1" dirty="0"/>
          </a:p>
          <a:p>
            <a:pPr marL="1657350" lvl="3" indent="-285750" algn="just">
              <a:buFont typeface="Arial" panose="020B0604020202020204" pitchFamily="34" charset="0"/>
              <a:buChar char="•"/>
            </a:pPr>
            <a:r>
              <a:rPr lang="pt-PT" b="1" dirty="0"/>
              <a:t>Embalagem primária – </a:t>
            </a:r>
            <a:r>
              <a:rPr lang="pt-PT" dirty="0"/>
              <a:t>é o recipiente da amostra que, muitas vezes, é colocado dentro de um saco vedado ou de um recipiente de plástico, com material absorvente suficiente para absorver um derrame.</a:t>
            </a:r>
          </a:p>
          <a:p>
            <a:pPr lvl="1" algn="just"/>
            <a:endParaRPr lang="pt-PT" dirty="0"/>
          </a:p>
          <a:p>
            <a:pPr lvl="3" algn="just"/>
            <a:r>
              <a:rPr lang="pt-PT" b="1" dirty="0"/>
              <a:t>     Embalagem secundária </a:t>
            </a:r>
            <a:r>
              <a:rPr lang="pt-PT" dirty="0"/>
              <a:t>– é um recipiente resistente, estanque e vedado, que é usado para proteger as amostras durante o transporte e pode conter várias embalagens primárias.</a:t>
            </a:r>
            <a:endParaRPr lang="pt-PT" strike="sngStrike" dirty="0"/>
          </a:p>
          <a:p>
            <a:pPr lvl="1" algn="just"/>
            <a:endParaRPr lang="pt-PT" dirty="0"/>
          </a:p>
          <a:p>
            <a:pPr lvl="3" algn="just"/>
            <a:r>
              <a:rPr lang="pt-PT" b="1" dirty="0"/>
              <a:t>     Embalagem terciária </a:t>
            </a:r>
            <a:r>
              <a:rPr lang="pt-PT" dirty="0"/>
              <a:t>– pode conter várias embalagens secundárias. Serve para regular a temperatura da amostra, conter a documentação necessária e proteger o ambiente. </a:t>
            </a:r>
          </a:p>
          <a:p>
            <a:pPr algn="just"/>
            <a:endParaRPr lang="pt-PT" dirty="0"/>
          </a:p>
          <a:p>
            <a:pPr algn="just"/>
            <a:endParaRPr lang="pt-PT"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931" y="3657214"/>
            <a:ext cx="1004444" cy="1004444"/>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931" y="4915758"/>
            <a:ext cx="1037008" cy="1037008"/>
          </a:xfrm>
          <a:prstGeom prst="rect">
            <a:avLst/>
          </a:prstGeom>
        </p:spPr>
      </p:pic>
      <p:pic>
        <p:nvPicPr>
          <p:cNvPr id="9" name="Picture 8">
            <a:extLst>
              <a:ext uri="{FF2B5EF4-FFF2-40B4-BE49-F238E27FC236}">
                <a16:creationId xmlns:a16="http://schemas.microsoft.com/office/drawing/2014/main" id="{9B6F70C8-2CCD-4557-8928-CFF4A65C3255}"/>
              </a:ext>
            </a:extLst>
          </p:cNvPr>
          <p:cNvPicPr/>
          <p:nvPr/>
        </p:nvPicPr>
        <p:blipFill rotWithShape="1">
          <a:blip r:embed="rId5"/>
          <a:srcRect l="66936" t="45150" r="5502" b="17051"/>
          <a:stretch/>
        </p:blipFill>
        <p:spPr>
          <a:xfrm>
            <a:off x="251520" y="2492896"/>
            <a:ext cx="1368152" cy="1391361"/>
          </a:xfrm>
          <a:prstGeom prst="rect">
            <a:avLst/>
          </a:prstGeom>
        </p:spPr>
      </p:pic>
      <p:sp>
        <p:nvSpPr>
          <p:cNvPr id="10" name="TextBox 9">
            <a:extLst>
              <a:ext uri="{FF2B5EF4-FFF2-40B4-BE49-F238E27FC236}">
                <a16:creationId xmlns:a16="http://schemas.microsoft.com/office/drawing/2014/main" id="{6B38990E-5520-42A4-8148-958F6677782C}"/>
              </a:ext>
            </a:extLst>
          </p:cNvPr>
          <p:cNvSpPr txBox="1"/>
          <p:nvPr/>
        </p:nvSpPr>
        <p:spPr>
          <a:xfrm>
            <a:off x="1691680" y="5805264"/>
            <a:ext cx="1940017" cy="246221"/>
          </a:xfrm>
          <a:prstGeom prst="rect">
            <a:avLst/>
          </a:prstGeom>
          <a:noFill/>
        </p:spPr>
        <p:txBody>
          <a:bodyPr wrap="none" rtlCol="0">
            <a:spAutoFit/>
          </a:bodyPr>
          <a:lstStyle/>
          <a:p>
            <a:r>
              <a:rPr lang="fr-CH" sz="1000" i="1" dirty="0"/>
              <a:t>Módulo laboratorial para as ERR</a:t>
            </a:r>
            <a:endParaRPr lang="en-US" sz="1000" i="1" dirty="0"/>
          </a:p>
        </p:txBody>
      </p:sp>
    </p:spTree>
    <p:extLst>
      <p:ext uri="{BB962C8B-B14F-4D97-AF65-F5344CB8AC3E}">
        <p14:creationId xmlns:p14="http://schemas.microsoft.com/office/powerpoint/2010/main" val="2851381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92141-1F4C-A446-A011-A34696877909}"/>
              </a:ext>
            </a:extLst>
          </p:cNvPr>
          <p:cNvSpPr>
            <a:spLocks noGrp="1"/>
          </p:cNvSpPr>
          <p:nvPr>
            <p:ph type="title"/>
          </p:nvPr>
        </p:nvSpPr>
        <p:spPr>
          <a:xfrm>
            <a:off x="539552" y="0"/>
            <a:ext cx="8229600" cy="1143000"/>
          </a:xfrm>
        </p:spPr>
        <p:txBody>
          <a:bodyPr>
            <a:normAutofit/>
          </a:bodyPr>
          <a:lstStyle/>
          <a:p>
            <a:r>
              <a:rPr lang="pt-PT" sz="3600" b="1">
                <a:solidFill>
                  <a:srgbClr val="002060"/>
                </a:solidFill>
              </a:rPr>
              <a:t>3. Estabilidade da amostra</a:t>
            </a:r>
          </a:p>
        </p:txBody>
      </p:sp>
      <p:pic>
        <p:nvPicPr>
          <p:cNvPr id="4" name="Picture 2">
            <a:extLst>
              <a:ext uri="{FF2B5EF4-FFF2-40B4-BE49-F238E27FC236}">
                <a16:creationId xmlns:a16="http://schemas.microsoft.com/office/drawing/2014/main" id="{ADF1D19C-6294-B046-8871-6E44F804F4D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6553" t="29042" r="34973" b="49244"/>
          <a:stretch/>
        </p:blipFill>
        <p:spPr bwMode="auto">
          <a:xfrm>
            <a:off x="6620786" y="4365104"/>
            <a:ext cx="2523214" cy="172911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CDC3AF6E-B1D3-6D48-B384-0432BCC6A8A2}"/>
              </a:ext>
            </a:extLst>
          </p:cNvPr>
          <p:cNvSpPr txBox="1"/>
          <p:nvPr/>
        </p:nvSpPr>
        <p:spPr>
          <a:xfrm>
            <a:off x="179512" y="980728"/>
            <a:ext cx="8208912" cy="5078314"/>
          </a:xfrm>
          <a:prstGeom prst="rect">
            <a:avLst/>
          </a:prstGeom>
          <a:noFill/>
        </p:spPr>
        <p:txBody>
          <a:bodyPr wrap="square" rtlCol="0">
            <a:spAutoFit/>
          </a:bodyPr>
          <a:lstStyle/>
          <a:p>
            <a:r>
              <a:rPr lang="pt-PT" b="1" dirty="0">
                <a:latin typeface="Arial" panose="020B0604020202020204" pitchFamily="34" charset="0"/>
                <a:cs typeface="Arial" panose="020B0604020202020204" pitchFamily="34" charset="0"/>
              </a:rPr>
              <a:t>Para garantir resultados de testes rigorosos – é preciso conhecer:</a:t>
            </a:r>
          </a:p>
          <a:p>
            <a:pPr marL="742950" lvl="1" indent="-285750">
              <a:buFont typeface="Arial" panose="020B0604020202020204" pitchFamily="34" charset="0"/>
              <a:buChar char="•"/>
            </a:pPr>
            <a:r>
              <a:rPr lang="pt-PT" dirty="0">
                <a:latin typeface="Arial" panose="020B0604020202020204" pitchFamily="34" charset="0"/>
                <a:cs typeface="Arial" panose="020B0604020202020204" pitchFamily="34" charset="0"/>
              </a:rPr>
              <a:t>a temperatura que a amostra exige durante o transporte</a:t>
            </a:r>
          </a:p>
          <a:p>
            <a:pPr marL="742950" lvl="1" indent="-285750">
              <a:buFont typeface="Arial" panose="020B0604020202020204" pitchFamily="34" charset="0"/>
              <a:buChar char="•"/>
            </a:pPr>
            <a:r>
              <a:rPr lang="pt-PT" dirty="0">
                <a:latin typeface="Arial" panose="020B0604020202020204" pitchFamily="34" charset="0"/>
                <a:cs typeface="Arial" panose="020B0604020202020204" pitchFamily="34" charset="0"/>
              </a:rPr>
              <a:t>a duração do trânsito para o laboratório (prever possíveis atrasos)</a:t>
            </a:r>
          </a:p>
          <a:p>
            <a:pPr marL="742950" lvl="1" indent="-285750">
              <a:buFont typeface="Arial" panose="020B0604020202020204" pitchFamily="34" charset="0"/>
              <a:buChar char="•"/>
            </a:pPr>
            <a:r>
              <a:rPr lang="pt-PT" dirty="0">
                <a:latin typeface="Arial" panose="020B0604020202020204" pitchFamily="34" charset="0"/>
                <a:cs typeface="Arial" panose="020B0604020202020204" pitchFamily="34" charset="0"/>
              </a:rPr>
              <a:t>os melhores meios de transporte</a:t>
            </a:r>
          </a:p>
          <a:p>
            <a:pPr marL="742950" lvl="1" indent="-285750">
              <a:buFont typeface="Arial" panose="020B0604020202020204" pitchFamily="34" charset="0"/>
              <a:buChar char="•"/>
            </a:pPr>
            <a:endParaRPr lang="pt-PT" b="1" dirty="0">
              <a:solidFill>
                <a:srgbClr val="FF0000"/>
              </a:solidFill>
              <a:latin typeface="Arial" panose="020B0604020202020204" pitchFamily="34" charset="0"/>
              <a:cs typeface="Arial" panose="020B0604020202020204" pitchFamily="34" charset="0"/>
            </a:endParaRPr>
          </a:p>
          <a:p>
            <a:r>
              <a:rPr lang="pt-PT" b="1" dirty="0">
                <a:latin typeface="Arial" panose="020B0604020202020204" pitchFamily="34" charset="0"/>
                <a:cs typeface="Arial" panose="020B0604020202020204" pitchFamily="34" charset="0"/>
              </a:rPr>
              <a:t>Limites de temperaturas para os recipientes terciários :</a:t>
            </a:r>
          </a:p>
          <a:p>
            <a:pPr marL="742950" lvl="1" indent="-285750">
              <a:buFont typeface="Arial" panose="020B0604020202020204" pitchFamily="34" charset="0"/>
              <a:buChar char="•"/>
            </a:pPr>
            <a:r>
              <a:rPr lang="pt-PT" dirty="0">
                <a:latin typeface="Arial" panose="020B0604020202020204" pitchFamily="34" charset="0"/>
                <a:cs typeface="Arial" panose="020B0604020202020204" pitchFamily="34" charset="0"/>
              </a:rPr>
              <a:t>Temperatura ambiente (15 - 27°C) – transportar em refrigerador isolado</a:t>
            </a:r>
          </a:p>
          <a:p>
            <a:pPr marL="742950" lvl="1" indent="-285750">
              <a:buFont typeface="Arial" panose="020B0604020202020204" pitchFamily="34" charset="0"/>
              <a:buChar char="•"/>
            </a:pPr>
            <a:r>
              <a:rPr lang="pt-PT" dirty="0">
                <a:latin typeface="Arial" panose="020B0604020202020204" pitchFamily="34" charset="0"/>
                <a:cs typeface="Arial" panose="020B0604020202020204" pitchFamily="34" charset="0"/>
              </a:rPr>
              <a:t>Refrigeração (2-8°C) – transportar as amostras sobre gelo ou usar sacos de gelo</a:t>
            </a:r>
          </a:p>
          <a:p>
            <a:pPr marL="742950" lvl="1" indent="-285750">
              <a:buFont typeface="Arial" panose="020B0604020202020204" pitchFamily="34" charset="0"/>
              <a:buChar char="•"/>
            </a:pPr>
            <a:r>
              <a:rPr lang="pt-PT" dirty="0">
                <a:latin typeface="Arial" panose="020B0604020202020204" pitchFamily="34" charset="0"/>
                <a:cs typeface="Arial" panose="020B0604020202020204" pitchFamily="34" charset="0"/>
              </a:rPr>
              <a:t>Congelamento (-20°C) – transportar as amostras sobre gelo seco</a:t>
            </a:r>
          </a:p>
          <a:p>
            <a:pPr marL="285750" indent="-285750">
              <a:buFont typeface="Arial" panose="020B0604020202020204" pitchFamily="34" charset="0"/>
              <a:buChar char="•"/>
            </a:pPr>
            <a:endParaRPr lang="pt-PT" b="1" dirty="0">
              <a:latin typeface="Arial" panose="020B0604020202020204" pitchFamily="34" charset="0"/>
              <a:cs typeface="Arial" panose="020B0604020202020204" pitchFamily="34" charset="0"/>
            </a:endParaRPr>
          </a:p>
          <a:p>
            <a:r>
              <a:rPr lang="pt-PT" b="1" dirty="0">
                <a:latin typeface="Arial" panose="020B0604020202020204" pitchFamily="34" charset="0"/>
                <a:cs typeface="Arial" panose="020B0604020202020204" pitchFamily="34" charset="0"/>
              </a:rPr>
              <a:t>Proteger as amostras contra a luz solar directa, humidade e contaminação.</a:t>
            </a:r>
          </a:p>
          <a:p>
            <a:endParaRPr lang="pt-PT" b="1" dirty="0">
              <a:latin typeface="Arial" panose="020B0604020202020204" pitchFamily="34" charset="0"/>
              <a:cs typeface="Arial" panose="020B0604020202020204" pitchFamily="34" charset="0"/>
            </a:endParaRPr>
          </a:p>
          <a:p>
            <a:r>
              <a:rPr lang="pt-PT" b="1" dirty="0">
                <a:latin typeface="Arial" panose="020B0604020202020204" pitchFamily="34" charset="0"/>
                <a:cs typeface="Arial" panose="020B0604020202020204" pitchFamily="34" charset="0"/>
              </a:rPr>
              <a:t>Não colocar gelo seco em recipientes herméticos!</a:t>
            </a:r>
          </a:p>
          <a:p>
            <a:endParaRPr lang="pt-PT" b="1" dirty="0">
              <a:latin typeface="Arial" panose="020B0604020202020204" pitchFamily="34" charset="0"/>
              <a:cs typeface="Arial" panose="020B0604020202020204" pitchFamily="34" charset="0"/>
            </a:endParaRPr>
          </a:p>
          <a:p>
            <a:r>
              <a:rPr lang="pt-PT" b="1" dirty="0">
                <a:latin typeface="Arial" panose="020B0604020202020204" pitchFamily="34" charset="0"/>
                <a:cs typeface="Arial" panose="020B0604020202020204" pitchFamily="34" charset="0"/>
              </a:rPr>
              <a:t>Se a amostra tiver sido congelada, evitar repetir o ciclo </a:t>
            </a:r>
          </a:p>
          <a:p>
            <a:r>
              <a:rPr lang="pt-PT" b="1" dirty="0">
                <a:latin typeface="Arial" panose="020B0604020202020204" pitchFamily="34" charset="0"/>
                <a:cs typeface="Arial" panose="020B0604020202020204" pitchFamily="34" charset="0"/>
              </a:rPr>
              <a:t>congelamento/descongelamento.</a:t>
            </a:r>
          </a:p>
        </p:txBody>
      </p:sp>
      <p:sp>
        <p:nvSpPr>
          <p:cNvPr id="6" name="TextBox 5">
            <a:extLst>
              <a:ext uri="{FF2B5EF4-FFF2-40B4-BE49-F238E27FC236}">
                <a16:creationId xmlns:a16="http://schemas.microsoft.com/office/drawing/2014/main" id="{4BE28DB0-8646-4F6F-9A7F-F138A0F1EB92}"/>
              </a:ext>
            </a:extLst>
          </p:cNvPr>
          <p:cNvSpPr txBox="1"/>
          <p:nvPr/>
        </p:nvSpPr>
        <p:spPr>
          <a:xfrm>
            <a:off x="5741263" y="5788744"/>
            <a:ext cx="1910587" cy="246221"/>
          </a:xfrm>
          <a:prstGeom prst="rect">
            <a:avLst/>
          </a:prstGeom>
          <a:noFill/>
        </p:spPr>
        <p:txBody>
          <a:bodyPr wrap="none" rtlCol="0">
            <a:spAutoFit/>
          </a:bodyPr>
          <a:lstStyle/>
          <a:p>
            <a:r>
              <a:rPr lang="fr-CH" sz="1000" i="1" dirty="0"/>
              <a:t>Módulo laboratorial para as ERR</a:t>
            </a:r>
            <a:endParaRPr lang="en-US" sz="1000" i="1" dirty="0"/>
          </a:p>
        </p:txBody>
      </p:sp>
    </p:spTree>
    <p:extLst>
      <p:ext uri="{BB962C8B-B14F-4D97-AF65-F5344CB8AC3E}">
        <p14:creationId xmlns:p14="http://schemas.microsoft.com/office/powerpoint/2010/main" val="3005886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31E67-4AF3-C64B-B4B4-103C33FED293}"/>
              </a:ext>
            </a:extLst>
          </p:cNvPr>
          <p:cNvSpPr>
            <a:spLocks noGrp="1"/>
          </p:cNvSpPr>
          <p:nvPr>
            <p:ph type="title"/>
          </p:nvPr>
        </p:nvSpPr>
        <p:spPr>
          <a:xfrm>
            <a:off x="522160" y="-29808"/>
            <a:ext cx="8229600" cy="1143000"/>
          </a:xfrm>
        </p:spPr>
        <p:txBody>
          <a:bodyPr>
            <a:noAutofit/>
          </a:bodyPr>
          <a:lstStyle/>
          <a:p>
            <a:r>
              <a:rPr lang="pt-PT" sz="3600" b="1">
                <a:solidFill>
                  <a:srgbClr val="002060"/>
                </a:solidFill>
              </a:rPr>
              <a:t>Como transportar as amostras</a:t>
            </a:r>
          </a:p>
        </p:txBody>
      </p:sp>
      <p:sp>
        <p:nvSpPr>
          <p:cNvPr id="3" name="TextBox 2">
            <a:extLst>
              <a:ext uri="{FF2B5EF4-FFF2-40B4-BE49-F238E27FC236}">
                <a16:creationId xmlns:a16="http://schemas.microsoft.com/office/drawing/2014/main" id="{0FB323C3-23FB-704F-BE56-931C1868D2A2}"/>
              </a:ext>
            </a:extLst>
          </p:cNvPr>
          <p:cNvSpPr txBox="1"/>
          <p:nvPr/>
        </p:nvSpPr>
        <p:spPr>
          <a:xfrm>
            <a:off x="237426" y="1210446"/>
            <a:ext cx="8799069" cy="4585871"/>
          </a:xfrm>
          <a:prstGeom prst="rect">
            <a:avLst/>
          </a:prstGeom>
          <a:noFill/>
        </p:spPr>
        <p:txBody>
          <a:bodyPr wrap="square" rtlCol="0">
            <a:spAutoFit/>
          </a:bodyPr>
          <a:lstStyle/>
          <a:p>
            <a:r>
              <a:rPr lang="pt-PT" b="1" dirty="0"/>
              <a:t>Amostras diferentes exigem diferentes requisitos de transporte e acondicionamento com base na viabilidade das amostras.</a:t>
            </a:r>
          </a:p>
          <a:p>
            <a:endParaRPr lang="pt-PT" b="1" dirty="0"/>
          </a:p>
          <a:p>
            <a:pPr marL="742950" lvl="1" indent="-285750">
              <a:buFont typeface="Arial" panose="020B0604020202020204" pitchFamily="34" charset="0"/>
              <a:buChar char="•"/>
            </a:pPr>
            <a:r>
              <a:rPr lang="pt-PT" b="1" dirty="0">
                <a:solidFill>
                  <a:srgbClr val="0070C0"/>
                </a:solidFill>
              </a:rPr>
              <a:t>Sangue total: </a:t>
            </a:r>
            <a:r>
              <a:rPr lang="pt-PT" dirty="0"/>
              <a:t>transportar à temperatura ambiente ou refrigerar entre 2 a 8°C</a:t>
            </a:r>
            <a:endParaRPr lang="pt-PT" b="1" dirty="0"/>
          </a:p>
          <a:p>
            <a:r>
              <a:rPr lang="pt-PT" b="1" dirty="0"/>
              <a:t>	Armazenamento antes do transporte :  </a:t>
            </a:r>
            <a:r>
              <a:rPr lang="pt-PT" dirty="0"/>
              <a:t>Refrigerar a 2 a 8°C.  Não congelar sangue 	total.</a:t>
            </a:r>
            <a:endParaRPr lang="pt-PT" b="1" dirty="0"/>
          </a:p>
          <a:p>
            <a:endParaRPr lang="pt-PT" sz="1000" b="1" dirty="0"/>
          </a:p>
          <a:p>
            <a:pPr marL="742950" lvl="1" indent="-285750">
              <a:buFont typeface="Arial" panose="020B0604020202020204" pitchFamily="34" charset="0"/>
              <a:buChar char="•"/>
            </a:pPr>
            <a:r>
              <a:rPr lang="pt-PT" b="1" dirty="0">
                <a:solidFill>
                  <a:srgbClr val="0070C0"/>
                </a:solidFill>
              </a:rPr>
              <a:t>Sangue coagulado: </a:t>
            </a:r>
            <a:r>
              <a:rPr lang="pt-PT" dirty="0"/>
              <a:t>transportar à temperatura ambiente ou refrigerar a 2 a 8°C</a:t>
            </a:r>
            <a:endParaRPr lang="pt-PT" b="1" dirty="0"/>
          </a:p>
          <a:p>
            <a:pPr lvl="2"/>
            <a:r>
              <a:rPr lang="pt-PT" b="1" dirty="0"/>
              <a:t>Armazenamento antes do transporte :  </a:t>
            </a:r>
            <a:r>
              <a:rPr lang="pt-PT" dirty="0"/>
              <a:t>Refrigerar entre 2 a 8°C. </a:t>
            </a:r>
          </a:p>
          <a:p>
            <a:endParaRPr lang="pt-PT" sz="1000" b="1" dirty="0"/>
          </a:p>
          <a:p>
            <a:pPr marL="742950" lvl="1" indent="-285750">
              <a:buFont typeface="Arial" panose="020B0604020202020204" pitchFamily="34" charset="0"/>
              <a:buChar char="•"/>
            </a:pPr>
            <a:r>
              <a:rPr lang="pt-PT" b="1" dirty="0">
                <a:solidFill>
                  <a:srgbClr val="0070C0"/>
                </a:solidFill>
              </a:rPr>
              <a:t>Esfregaços: </a:t>
            </a:r>
            <a:r>
              <a:rPr lang="pt-PT" dirty="0">
                <a:solidFill>
                  <a:srgbClr val="000000"/>
                </a:solidFill>
              </a:rPr>
              <a:t>a temperatura de armazenamento depende </a:t>
            </a:r>
            <a:r>
              <a:rPr lang="pt-PT" dirty="0"/>
              <a:t>do tipo de amostras de esfregaço – verificar com o laboratório para determinar a temperatura correcta para o armazenamento e o transporte</a:t>
            </a:r>
          </a:p>
          <a:p>
            <a:endParaRPr lang="pt-PT" sz="1000" b="1" dirty="0"/>
          </a:p>
          <a:p>
            <a:pPr marL="742950" lvl="1" indent="-285750">
              <a:buFont typeface="Arial" panose="020B0604020202020204" pitchFamily="34" charset="0"/>
              <a:buChar char="•"/>
            </a:pPr>
            <a:r>
              <a:rPr lang="pt-PT" b="1" dirty="0">
                <a:solidFill>
                  <a:srgbClr val="0070C0"/>
                </a:solidFill>
              </a:rPr>
              <a:t>Fezes: </a:t>
            </a:r>
            <a:r>
              <a:rPr lang="pt-PT" dirty="0"/>
              <a:t>refrigerar entre 2 a 8°C</a:t>
            </a:r>
            <a:endParaRPr lang="pt-PT" b="1" dirty="0"/>
          </a:p>
          <a:p>
            <a:r>
              <a:rPr lang="pt-PT" b="1" dirty="0"/>
              <a:t>	</a:t>
            </a:r>
            <a:r>
              <a:rPr lang="pt-PT" b="1" dirty="0">
                <a:solidFill>
                  <a:srgbClr val="FF0000"/>
                </a:solidFill>
              </a:rPr>
              <a:t> </a:t>
            </a:r>
            <a:r>
              <a:rPr lang="pt-PT" b="1" dirty="0"/>
              <a:t>Armazenamento antes do transporte :  </a:t>
            </a:r>
            <a:r>
              <a:rPr lang="pt-PT" dirty="0"/>
              <a:t>refrigerar entre 2 a 8°C</a:t>
            </a:r>
            <a:endParaRPr lang="pt-PT" b="1" dirty="0"/>
          </a:p>
          <a:p>
            <a:endParaRPr lang="pt-PT" sz="1000" b="1" dirty="0"/>
          </a:p>
          <a:p>
            <a:pPr algn="ctr"/>
            <a:r>
              <a:rPr lang="pt-PT" b="1" dirty="0">
                <a:solidFill>
                  <a:schemeClr val="accent6">
                    <a:lumMod val="75000"/>
                  </a:schemeClr>
                </a:solidFill>
              </a:rPr>
              <a:t>VERIFICAR COM O LABORATÓRIO OS REQUISITOS PARA O TRANSPORTE DAS AMOSTRAS!</a:t>
            </a:r>
          </a:p>
        </p:txBody>
      </p:sp>
    </p:spTree>
    <p:extLst>
      <p:ext uri="{BB962C8B-B14F-4D97-AF65-F5344CB8AC3E}">
        <p14:creationId xmlns:p14="http://schemas.microsoft.com/office/powerpoint/2010/main" val="301497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192" y="-29808"/>
            <a:ext cx="8229600" cy="1143000"/>
          </a:xfrm>
        </p:spPr>
        <p:txBody>
          <a:bodyPr>
            <a:normAutofit/>
          </a:bodyPr>
          <a:lstStyle/>
          <a:p>
            <a:r>
              <a:rPr lang="pt-PT" sz="3600" b="1">
                <a:solidFill>
                  <a:srgbClr val="002060"/>
                </a:solidFill>
              </a:rPr>
              <a:t>Requisitos de temperatura</a:t>
            </a:r>
          </a:p>
        </p:txBody>
      </p:sp>
      <p:sp>
        <p:nvSpPr>
          <p:cNvPr id="3" name="TextBox 2">
            <a:extLst>
              <a:ext uri="{FF2B5EF4-FFF2-40B4-BE49-F238E27FC236}">
                <a16:creationId xmlns:a16="http://schemas.microsoft.com/office/drawing/2014/main" id="{5AC49DE1-1D14-0D4B-8291-42B5A025CB27}"/>
              </a:ext>
            </a:extLst>
          </p:cNvPr>
          <p:cNvSpPr txBox="1"/>
          <p:nvPr/>
        </p:nvSpPr>
        <p:spPr>
          <a:xfrm>
            <a:off x="331520" y="1700809"/>
            <a:ext cx="8363272" cy="646331"/>
          </a:xfrm>
          <a:prstGeom prst="rect">
            <a:avLst/>
          </a:prstGeom>
          <a:noFill/>
        </p:spPr>
        <p:txBody>
          <a:bodyPr wrap="square" rtlCol="0">
            <a:spAutoFit/>
          </a:bodyPr>
          <a:lstStyle/>
          <a:p>
            <a:pPr lvl="1"/>
            <a:r>
              <a:rPr lang="pt-PT"/>
              <a:t>Os requisitos de temperatura variam de acordo com o tipo de amostra, o teste laboratorial, o meio de transporte e a duração do transporte.</a:t>
            </a:r>
          </a:p>
        </p:txBody>
      </p:sp>
      <p:graphicFrame>
        <p:nvGraphicFramePr>
          <p:cNvPr id="6" name="Table 5">
            <a:extLst>
              <a:ext uri="{FF2B5EF4-FFF2-40B4-BE49-F238E27FC236}">
                <a16:creationId xmlns:a16="http://schemas.microsoft.com/office/drawing/2014/main" id="{D02B291D-7EBE-45AA-B3DB-9343E7F3CD26}"/>
              </a:ext>
            </a:extLst>
          </p:cNvPr>
          <p:cNvGraphicFramePr>
            <a:graphicFrameLocks noGrp="1"/>
          </p:cNvGraphicFramePr>
          <p:nvPr>
            <p:extLst>
              <p:ext uri="{D42A27DB-BD31-4B8C-83A1-F6EECF244321}">
                <p14:modId xmlns:p14="http://schemas.microsoft.com/office/powerpoint/2010/main" val="320996260"/>
              </p:ext>
            </p:extLst>
          </p:nvPr>
        </p:nvGraphicFramePr>
        <p:xfrm>
          <a:off x="557709" y="2708921"/>
          <a:ext cx="8028581" cy="2592287"/>
        </p:xfrm>
        <a:graphic>
          <a:graphicData uri="http://schemas.openxmlformats.org/drawingml/2006/table">
            <a:tbl>
              <a:tblPr>
                <a:tableStyleId>{5C22544A-7EE6-4342-B048-85BDC9FD1C3A}</a:tableStyleId>
              </a:tblPr>
              <a:tblGrid>
                <a:gridCol w="1253092">
                  <a:extLst>
                    <a:ext uri="{9D8B030D-6E8A-4147-A177-3AD203B41FA5}">
                      <a16:colId xmlns:a16="http://schemas.microsoft.com/office/drawing/2014/main" val="3627960878"/>
                    </a:ext>
                  </a:extLst>
                </a:gridCol>
                <a:gridCol w="1147568">
                  <a:extLst>
                    <a:ext uri="{9D8B030D-6E8A-4147-A177-3AD203B41FA5}">
                      <a16:colId xmlns:a16="http://schemas.microsoft.com/office/drawing/2014/main" val="4036314849"/>
                    </a:ext>
                  </a:extLst>
                </a:gridCol>
                <a:gridCol w="2444628">
                  <a:extLst>
                    <a:ext uri="{9D8B030D-6E8A-4147-A177-3AD203B41FA5}">
                      <a16:colId xmlns:a16="http://schemas.microsoft.com/office/drawing/2014/main" val="1666417866"/>
                    </a:ext>
                  </a:extLst>
                </a:gridCol>
                <a:gridCol w="3183293">
                  <a:extLst>
                    <a:ext uri="{9D8B030D-6E8A-4147-A177-3AD203B41FA5}">
                      <a16:colId xmlns:a16="http://schemas.microsoft.com/office/drawing/2014/main" val="4082379647"/>
                    </a:ext>
                  </a:extLst>
                </a:gridCol>
              </a:tblGrid>
              <a:tr h="509109">
                <a:tc>
                  <a:txBody>
                    <a:bodyPr/>
                    <a:lstStyle/>
                    <a:p>
                      <a:pPr algn="ctr" fontAlgn="ctr"/>
                      <a:r>
                        <a:rPr lang="pt-PT" sz="1600" b="1" u="none" strike="noStrike" noProof="0">
                          <a:effectLst/>
                        </a:rPr>
                        <a:t>Tipo de amostra</a:t>
                      </a:r>
                      <a:endParaRPr lang="pt-PT" sz="1600" b="1"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b="1" u="none" strike="noStrike" noProof="0">
                          <a:effectLst/>
                        </a:rPr>
                        <a:t>Teste</a:t>
                      </a:r>
                      <a:endParaRPr lang="pt-PT" sz="1600" b="1"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b="1" u="none" strike="noStrike" noProof="0">
                          <a:effectLst/>
                        </a:rPr>
                        <a:t>Meio de transporte</a:t>
                      </a:r>
                      <a:endParaRPr lang="pt-PT" sz="1600" b="1"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b="1" u="none" strike="noStrike" noProof="0">
                          <a:effectLst/>
                        </a:rPr>
                        <a:t>Temperatura recomendada</a:t>
                      </a:r>
                      <a:endParaRPr lang="pt-PT" sz="1600" b="1" i="0" u="none" strike="noStrike" noProof="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639827381"/>
                  </a:ext>
                </a:extLst>
              </a:tr>
              <a:tr h="343617">
                <a:tc>
                  <a:txBody>
                    <a:bodyPr/>
                    <a:lstStyle/>
                    <a:p>
                      <a:pPr algn="ctr" fontAlgn="ctr"/>
                      <a:r>
                        <a:rPr lang="pt-PT" sz="1600" u="none" strike="noStrike" noProof="0">
                          <a:effectLst/>
                        </a:rPr>
                        <a:t>Plasma</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PCR</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N/A</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2 a 8ºC</a:t>
                      </a:r>
                      <a:endParaRPr lang="pt-PT" sz="1600" b="0" i="0" u="none" strike="noStrike" noProof="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748104982"/>
                  </a:ext>
                </a:extLst>
              </a:tr>
              <a:tr h="343617">
                <a:tc>
                  <a:txBody>
                    <a:bodyPr/>
                    <a:lstStyle/>
                    <a:p>
                      <a:pPr algn="ctr" fontAlgn="ctr"/>
                      <a:r>
                        <a:rPr lang="pt-PT" sz="1600" u="none" strike="noStrike" noProof="0">
                          <a:effectLst/>
                        </a:rPr>
                        <a:t>Soro</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Serologia</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N/A</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2 a 8ºC</a:t>
                      </a:r>
                      <a:endParaRPr lang="pt-PT" sz="1600" b="0" i="0" u="none" strike="noStrike" noProof="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799234299"/>
                  </a:ext>
                </a:extLst>
              </a:tr>
              <a:tr h="343617">
                <a:tc>
                  <a:txBody>
                    <a:bodyPr/>
                    <a:lstStyle/>
                    <a:p>
                      <a:pPr algn="ctr" fontAlgn="ctr"/>
                      <a:r>
                        <a:rPr lang="pt-PT" sz="1600" u="none" strike="noStrike" noProof="0">
                          <a:effectLst/>
                        </a:rPr>
                        <a:t>Esfregaço</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PCR</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UTM or VTM</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2 a 8ºC</a:t>
                      </a:r>
                      <a:endParaRPr lang="pt-PT" sz="1600" b="0" i="0" u="none" strike="noStrike" noProof="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065594065"/>
                  </a:ext>
                </a:extLst>
              </a:tr>
              <a:tr h="343617">
                <a:tc>
                  <a:txBody>
                    <a:bodyPr/>
                    <a:lstStyle/>
                    <a:p>
                      <a:pPr algn="ctr" fontAlgn="ctr"/>
                      <a:r>
                        <a:rPr lang="pt-PT" sz="1600" u="none" strike="noStrike" noProof="0">
                          <a:effectLst/>
                        </a:rPr>
                        <a:t>Esfregaço</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Cultura</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Meios Amies ou Cary Blair</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2 a 8ºC</a:t>
                      </a:r>
                      <a:endParaRPr lang="pt-PT" sz="1600" b="0" i="0" u="none" strike="noStrike" noProof="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55042186"/>
                  </a:ext>
                </a:extLst>
              </a:tr>
              <a:tr h="343617">
                <a:tc>
                  <a:txBody>
                    <a:bodyPr/>
                    <a:lstStyle/>
                    <a:p>
                      <a:pPr algn="ctr" fontAlgn="ctr"/>
                      <a:r>
                        <a:rPr lang="pt-PT" sz="1600" u="none" strike="noStrike" noProof="0">
                          <a:effectLst/>
                        </a:rPr>
                        <a:t>CSF</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Cultura</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dirty="0">
                          <a:effectLst/>
                        </a:rPr>
                        <a:t>Meio TI</a:t>
                      </a:r>
                      <a:endParaRPr lang="pt-PT" sz="1600" b="0" i="0" u="none" strike="noStrike" noProof="0" dirty="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dirty="0">
                          <a:effectLst/>
                        </a:rPr>
                        <a:t>Ambiente</a:t>
                      </a:r>
                      <a:endParaRPr lang="pt-PT" sz="1600" b="0" i="0" u="none" strike="noStrike" noProof="0"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328080215"/>
                  </a:ext>
                </a:extLst>
              </a:tr>
              <a:tr h="365093">
                <a:tc>
                  <a:txBody>
                    <a:bodyPr/>
                    <a:lstStyle/>
                    <a:p>
                      <a:pPr algn="ctr" fontAlgn="ctr"/>
                      <a:r>
                        <a:rPr lang="pt-PT" sz="1600" u="none" strike="noStrike" noProof="0">
                          <a:effectLst/>
                        </a:rPr>
                        <a:t>Fezes</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a:effectLst/>
                        </a:rPr>
                        <a:t>Cultura</a:t>
                      </a:r>
                      <a:endParaRPr lang="pt-PT" sz="1600" b="0" i="0" u="none" strike="noStrike" noProof="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dirty="0">
                          <a:effectLst/>
                        </a:rPr>
                        <a:t>Meio </a:t>
                      </a:r>
                      <a:r>
                        <a:rPr lang="pt-PT" sz="1600" u="none" strike="noStrike" noProof="0" dirty="0" err="1">
                          <a:effectLst/>
                        </a:rPr>
                        <a:t>Cary</a:t>
                      </a:r>
                      <a:r>
                        <a:rPr lang="pt-PT" sz="1600" u="none" strike="noStrike" noProof="0" dirty="0">
                          <a:effectLst/>
                        </a:rPr>
                        <a:t> Blair</a:t>
                      </a:r>
                      <a:endParaRPr lang="pt-PT" sz="1600" b="0" i="0" u="none" strike="noStrike" noProof="0" dirty="0">
                        <a:solidFill>
                          <a:srgbClr val="000000"/>
                        </a:solidFill>
                        <a:effectLst/>
                        <a:latin typeface="Calibri" panose="020F0502020204030204" pitchFamily="34" charset="0"/>
                      </a:endParaRPr>
                    </a:p>
                  </a:txBody>
                  <a:tcPr marL="9525" marR="9525" marT="9525" marB="0" anchor="ctr"/>
                </a:tc>
                <a:tc>
                  <a:txBody>
                    <a:bodyPr/>
                    <a:lstStyle/>
                    <a:p>
                      <a:pPr algn="ctr" fontAlgn="ctr"/>
                      <a:r>
                        <a:rPr lang="pt-PT" sz="1600" u="none" strike="noStrike" noProof="0" dirty="0">
                          <a:effectLst/>
                        </a:rPr>
                        <a:t>2 a 8ºC</a:t>
                      </a:r>
                      <a:endParaRPr lang="pt-PT" sz="1600" b="0" i="0" u="none" strike="noStrike" noProof="0"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73382725"/>
                  </a:ext>
                </a:extLst>
              </a:tr>
            </a:tbl>
          </a:graphicData>
        </a:graphic>
      </p:graphicFrame>
    </p:spTree>
    <p:extLst>
      <p:ext uri="{BB962C8B-B14F-4D97-AF65-F5344CB8AC3E}">
        <p14:creationId xmlns:p14="http://schemas.microsoft.com/office/powerpoint/2010/main" val="1756021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14C26C-4A58-D641-B70F-EFCB06B99244}"/>
              </a:ext>
            </a:extLst>
          </p:cNvPr>
          <p:cNvSpPr>
            <a:spLocks noGrp="1"/>
          </p:cNvSpPr>
          <p:nvPr>
            <p:ph type="title"/>
          </p:nvPr>
        </p:nvSpPr>
        <p:spPr>
          <a:xfrm>
            <a:off x="23562" y="197768"/>
            <a:ext cx="9144000" cy="1143000"/>
          </a:xfrm>
        </p:spPr>
        <p:txBody>
          <a:bodyPr>
            <a:noAutofit/>
          </a:bodyPr>
          <a:lstStyle/>
          <a:p>
            <a:r>
              <a:rPr lang="pt-PT" sz="3600" b="1">
                <a:solidFill>
                  <a:srgbClr val="002060"/>
                </a:solidFill>
              </a:rPr>
              <a:t>4. Documentação</a:t>
            </a:r>
            <a:br>
              <a:rPr lang="pt-PT" sz="3600" b="1">
                <a:solidFill>
                  <a:srgbClr val="002060"/>
                </a:solidFill>
              </a:rPr>
            </a:br>
            <a:r>
              <a:rPr lang="pt-PT" sz="2800" b="1">
                <a:solidFill>
                  <a:srgbClr val="002060"/>
                </a:solidFill>
              </a:rPr>
              <a:t>Formulários do laboratório</a:t>
            </a:r>
            <a:r>
              <a:rPr lang="pt-PT" sz="3600" b="1">
                <a:solidFill>
                  <a:srgbClr val="002060"/>
                </a:solidFill>
              </a:rPr>
              <a:t> </a:t>
            </a:r>
            <a:r>
              <a:rPr lang="pt-PT" sz="2800" b="1">
                <a:solidFill>
                  <a:srgbClr val="002060"/>
                </a:solidFill>
              </a:rPr>
              <a:t>e epidemiológicos</a:t>
            </a:r>
          </a:p>
        </p:txBody>
      </p:sp>
      <p:pic>
        <p:nvPicPr>
          <p:cNvPr id="4" name="Picture 2">
            <a:extLst>
              <a:ext uri="{FF2B5EF4-FFF2-40B4-BE49-F238E27FC236}">
                <a16:creationId xmlns:a16="http://schemas.microsoft.com/office/drawing/2014/main" id="{848CCAC8-55A7-734D-BDF3-13ADEFFB7FC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6729" t="75310" r="44866" b="5624"/>
          <a:stretch/>
        </p:blipFill>
        <p:spPr bwMode="auto">
          <a:xfrm>
            <a:off x="5652120" y="1844824"/>
            <a:ext cx="2605840" cy="344692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FC58F54E-A711-9145-8C35-F138EA448256}"/>
              </a:ext>
            </a:extLst>
          </p:cNvPr>
          <p:cNvSpPr txBox="1"/>
          <p:nvPr/>
        </p:nvSpPr>
        <p:spPr>
          <a:xfrm>
            <a:off x="449086" y="1988840"/>
            <a:ext cx="4032448" cy="3416320"/>
          </a:xfrm>
          <a:prstGeom prst="rect">
            <a:avLst/>
          </a:prstGeom>
          <a:noFill/>
        </p:spPr>
        <p:txBody>
          <a:bodyPr wrap="square" rtlCol="0">
            <a:spAutoFit/>
          </a:bodyPr>
          <a:lstStyle/>
          <a:p>
            <a:r>
              <a:rPr lang="pt-PT" dirty="0"/>
              <a:t>Se não for necessária refrigeração, colocar o formulário/carta do laboratório e o questionário epidemiológico no interior da embalagem terciária.</a:t>
            </a:r>
          </a:p>
          <a:p>
            <a:endParaRPr lang="pt-PT" dirty="0"/>
          </a:p>
          <a:p>
            <a:r>
              <a:rPr lang="pt-PT" dirty="0"/>
              <a:t>Se for necessária refrigeração, colocar a documentação num envelope selado e fixá-lo ao exterior da embalagem terciária.  </a:t>
            </a:r>
          </a:p>
          <a:p>
            <a:endParaRPr lang="pt-PT" dirty="0"/>
          </a:p>
          <a:p>
            <a:r>
              <a:rPr lang="pt-PT" dirty="0"/>
              <a:t>Proteger os documentos da humidade e da vista das pessoas.</a:t>
            </a:r>
          </a:p>
        </p:txBody>
      </p:sp>
      <p:sp>
        <p:nvSpPr>
          <p:cNvPr id="3" name="TextBox 2">
            <a:extLst>
              <a:ext uri="{FF2B5EF4-FFF2-40B4-BE49-F238E27FC236}">
                <a16:creationId xmlns:a16="http://schemas.microsoft.com/office/drawing/2014/main" id="{1A87D0EA-B885-44CF-8B3A-A90DB770D039}"/>
              </a:ext>
            </a:extLst>
          </p:cNvPr>
          <p:cNvSpPr txBox="1"/>
          <p:nvPr/>
        </p:nvSpPr>
        <p:spPr>
          <a:xfrm>
            <a:off x="7537348" y="5405160"/>
            <a:ext cx="990977" cy="246221"/>
          </a:xfrm>
          <a:prstGeom prst="rect">
            <a:avLst/>
          </a:prstGeom>
          <a:noFill/>
        </p:spPr>
        <p:txBody>
          <a:bodyPr wrap="none" rtlCol="0">
            <a:spAutoFit/>
          </a:bodyPr>
          <a:lstStyle/>
          <a:p>
            <a:r>
              <a:rPr lang="fr-CH" sz="1000" i="1" dirty="0"/>
              <a:t>RRT </a:t>
            </a:r>
            <a:r>
              <a:rPr lang="fr-CH" sz="1000" i="1" dirty="0" err="1"/>
              <a:t>lab</a:t>
            </a:r>
            <a:r>
              <a:rPr lang="fr-CH" sz="1000" i="1" dirty="0"/>
              <a:t> module</a:t>
            </a:r>
            <a:endParaRPr lang="en-US" sz="1000" i="1" dirty="0"/>
          </a:p>
        </p:txBody>
      </p:sp>
    </p:spTree>
    <p:extLst>
      <p:ext uri="{BB962C8B-B14F-4D97-AF65-F5344CB8AC3E}">
        <p14:creationId xmlns:p14="http://schemas.microsoft.com/office/powerpoint/2010/main" val="15932012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31E67-4AF3-C64B-B4B4-103C33FED293}"/>
              </a:ext>
            </a:extLst>
          </p:cNvPr>
          <p:cNvSpPr>
            <a:spLocks noGrp="1"/>
          </p:cNvSpPr>
          <p:nvPr>
            <p:ph type="title"/>
          </p:nvPr>
        </p:nvSpPr>
        <p:spPr>
          <a:xfrm>
            <a:off x="505428" y="-29808"/>
            <a:ext cx="8229600" cy="1143000"/>
          </a:xfrm>
        </p:spPr>
        <p:txBody>
          <a:bodyPr>
            <a:noAutofit/>
          </a:bodyPr>
          <a:lstStyle/>
          <a:p>
            <a:r>
              <a:rPr lang="pt-PT" sz="3600" b="1" dirty="0">
                <a:solidFill>
                  <a:srgbClr val="002060"/>
                </a:solidFill>
              </a:rPr>
              <a:t>5. Rejeição de amostras (1)</a:t>
            </a:r>
          </a:p>
        </p:txBody>
      </p:sp>
      <p:sp>
        <p:nvSpPr>
          <p:cNvPr id="4" name="Shape 306">
            <a:extLst>
              <a:ext uri="{FF2B5EF4-FFF2-40B4-BE49-F238E27FC236}">
                <a16:creationId xmlns:a16="http://schemas.microsoft.com/office/drawing/2014/main" id="{F1CB2A5E-40B9-9943-9A40-A09431485F1D}"/>
              </a:ext>
            </a:extLst>
          </p:cNvPr>
          <p:cNvSpPr txBox="1">
            <a:spLocks/>
          </p:cNvSpPr>
          <p:nvPr/>
        </p:nvSpPr>
        <p:spPr>
          <a:xfrm>
            <a:off x="564000" y="1268760"/>
            <a:ext cx="8112456" cy="460851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b="1" kern="1200">
                <a:solidFill>
                  <a:schemeClr val="tx1">
                    <a:lumMod val="50000"/>
                    <a:lumOff val="50000"/>
                  </a:schemeClr>
                </a:solidFill>
                <a:latin typeface="Segoe Condensed" panose="020B0606040200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lumMod val="50000"/>
                    <a:lumOff val="50000"/>
                  </a:schemeClr>
                </a:solidFill>
                <a:latin typeface="Segoe Condensed" panose="020B0606040200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lumMod val="50000"/>
                    <a:lumOff val="50000"/>
                  </a:schemeClr>
                </a:solidFill>
                <a:latin typeface="Segoe Condensed" panose="020B0606040200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pt-PT" sz="2000" dirty="0">
                <a:solidFill>
                  <a:srgbClr val="0070C0"/>
                </a:solidFill>
                <a:latin typeface="Arial" panose="020B0604020202020204" pitchFamily="34" charset="0"/>
                <a:cs typeface="Arial" panose="020B0604020202020204" pitchFamily="34" charset="0"/>
              </a:rPr>
              <a:t>Os laboratórios podem rejeitar amostras devido ao seguinte:</a:t>
            </a:r>
          </a:p>
          <a:p>
            <a:r>
              <a:rPr lang="pt-PT" sz="2000" b="0" dirty="0">
                <a:solidFill>
                  <a:schemeClr val="tx1"/>
                </a:solidFill>
                <a:latin typeface="Arial" panose="020B0604020202020204" pitchFamily="34" charset="0"/>
                <a:cs typeface="Arial" panose="020B0604020202020204" pitchFamily="34" charset="0"/>
              </a:rPr>
              <a:t>Amostras não rotuladas ou impropriamente rotuladas</a:t>
            </a:r>
          </a:p>
          <a:p>
            <a:r>
              <a:rPr lang="pt-PT" sz="2000" b="0" dirty="0">
                <a:solidFill>
                  <a:schemeClr val="tx1"/>
                </a:solidFill>
                <a:latin typeface="Arial" panose="020B0604020202020204" pitchFamily="34" charset="0"/>
                <a:cs typeface="Arial" panose="020B0604020202020204" pitchFamily="34" charset="0"/>
              </a:rPr>
              <a:t>Amostras colocadas em recipientes impróprios ou em conservantes expirados/errados</a:t>
            </a:r>
          </a:p>
          <a:p>
            <a:r>
              <a:rPr lang="pt-PT" sz="2000" b="0" dirty="0">
                <a:solidFill>
                  <a:schemeClr val="tx1"/>
                </a:solidFill>
                <a:latin typeface="Arial" panose="020B0604020202020204" pitchFamily="34" charset="0"/>
                <a:cs typeface="Arial" panose="020B0604020202020204" pitchFamily="34" charset="0"/>
              </a:rPr>
              <a:t>Amostras recebidas em recipientes com fugas, fissurados ou partidos</a:t>
            </a:r>
          </a:p>
          <a:p>
            <a:r>
              <a:rPr lang="pt-PT" sz="2000" b="0" dirty="0">
                <a:solidFill>
                  <a:schemeClr val="tx1"/>
                </a:solidFill>
                <a:latin typeface="Arial" panose="020B0604020202020204" pitchFamily="34" charset="0"/>
                <a:cs typeface="Arial" panose="020B0604020202020204" pitchFamily="34" charset="0"/>
              </a:rPr>
              <a:t>Amostras com contaminação óbvia (visível)</a:t>
            </a:r>
          </a:p>
          <a:p>
            <a:r>
              <a:rPr lang="pt-PT" sz="2000" b="0" dirty="0">
                <a:solidFill>
                  <a:schemeClr val="tx1"/>
                </a:solidFill>
                <a:latin typeface="Arial" panose="020B0604020202020204" pitchFamily="34" charset="0"/>
                <a:cs typeface="Arial" panose="020B0604020202020204" pitchFamily="34" charset="0"/>
              </a:rPr>
              <a:t>Insuficiente quantidade da amostra</a:t>
            </a:r>
          </a:p>
          <a:p>
            <a:r>
              <a:rPr lang="pt-PT" sz="2000" b="0" dirty="0">
                <a:solidFill>
                  <a:schemeClr val="tx1"/>
                </a:solidFill>
                <a:latin typeface="Arial" panose="020B0604020202020204" pitchFamily="34" charset="0"/>
                <a:cs typeface="Arial" panose="020B0604020202020204" pitchFamily="34" charset="0"/>
              </a:rPr>
              <a:t>Amostras impróprias para o teste pedido (e.g., plasma </a:t>
            </a:r>
            <a:r>
              <a:rPr lang="pt-PT" sz="2000" b="0" dirty="0" err="1">
                <a:solidFill>
                  <a:schemeClr val="tx1"/>
                </a:solidFill>
                <a:latin typeface="Arial" panose="020B0604020202020204" pitchFamily="34" charset="0"/>
                <a:cs typeface="Arial" panose="020B0604020202020204" pitchFamily="34" charset="0"/>
              </a:rPr>
              <a:t>heparinizado</a:t>
            </a:r>
            <a:r>
              <a:rPr lang="pt-PT" sz="2000" b="0" dirty="0">
                <a:solidFill>
                  <a:schemeClr val="tx1"/>
                </a:solidFill>
                <a:latin typeface="Arial" panose="020B0604020202020204" pitchFamily="34" charset="0"/>
                <a:cs typeface="Arial" panose="020B0604020202020204" pitchFamily="34" charset="0"/>
              </a:rPr>
              <a:t> para PCR)</a:t>
            </a:r>
          </a:p>
          <a:p>
            <a:r>
              <a:rPr lang="pt-PT" sz="2000" b="0" dirty="0">
                <a:solidFill>
                  <a:schemeClr val="tx1"/>
                </a:solidFill>
                <a:latin typeface="Arial" panose="020B0604020202020204" pitchFamily="34" charset="0"/>
                <a:cs typeface="Arial" panose="020B0604020202020204" pitchFamily="34" charset="0"/>
              </a:rPr>
              <a:t>Tipos de amostras </a:t>
            </a:r>
            <a:r>
              <a:rPr lang="pt-PT" sz="2000" b="0" dirty="0" err="1">
                <a:solidFill>
                  <a:schemeClr val="tx1"/>
                </a:solidFill>
                <a:latin typeface="Arial" panose="020B0604020202020204" pitchFamily="34" charset="0"/>
                <a:cs typeface="Arial" panose="020B0604020202020204" pitchFamily="34" charset="0"/>
              </a:rPr>
              <a:t>incorrectos</a:t>
            </a:r>
            <a:r>
              <a:rPr lang="pt-PT" sz="2000" b="0" dirty="0">
                <a:solidFill>
                  <a:schemeClr val="tx1"/>
                </a:solidFill>
                <a:latin typeface="Arial" panose="020B0604020202020204" pitchFamily="34" charset="0"/>
                <a:cs typeface="Arial" panose="020B0604020202020204" pitchFamily="34" charset="0"/>
              </a:rPr>
              <a:t> (e.g., sangue vs. fezes)</a:t>
            </a:r>
          </a:p>
          <a:p>
            <a:pPr marL="0" indent="0">
              <a:buNone/>
            </a:pPr>
            <a:endParaRPr lang="pt-PT" sz="2000" b="0" dirty="0">
              <a:solidFill>
                <a:schemeClr val="tx1"/>
              </a:solidFill>
              <a:latin typeface="Arial" panose="020B0604020202020204" pitchFamily="34" charset="0"/>
              <a:cs typeface="Arial" panose="020B0604020202020204" pitchFamily="34" charset="0"/>
            </a:endParaRPr>
          </a:p>
          <a:p>
            <a:pPr marL="0" indent="0">
              <a:buNone/>
            </a:pPr>
            <a:endParaRPr lang="pt-PT" sz="2000" b="0" dirty="0">
              <a:solidFill>
                <a:schemeClr val="tx1"/>
              </a:solidFill>
              <a:latin typeface="Arial" panose="020B0604020202020204" pitchFamily="34" charset="0"/>
              <a:cs typeface="Arial" panose="020B0604020202020204" pitchFamily="34" charset="0"/>
            </a:endParaRPr>
          </a:p>
          <a:p>
            <a:pPr marL="0" indent="0">
              <a:buNone/>
            </a:pPr>
            <a:endParaRPr lang="pt-PT" sz="2000" b="0" dirty="0">
              <a:solidFill>
                <a:schemeClr val="tx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56843613-4CCE-4496-8FA4-787040C79508}"/>
              </a:ext>
            </a:extLst>
          </p:cNvPr>
          <p:cNvSpPr txBox="1"/>
          <p:nvPr/>
        </p:nvSpPr>
        <p:spPr>
          <a:xfrm>
            <a:off x="2308240" y="5301208"/>
            <a:ext cx="4960613" cy="461665"/>
          </a:xfrm>
          <a:prstGeom prst="rect">
            <a:avLst/>
          </a:prstGeom>
          <a:noFill/>
          <a:ln>
            <a:solidFill>
              <a:schemeClr val="tx1"/>
            </a:solidFill>
          </a:ln>
        </p:spPr>
        <p:txBody>
          <a:bodyPr wrap="none" rtlCol="0">
            <a:spAutoFit/>
          </a:bodyPr>
          <a:lstStyle/>
          <a:p>
            <a:r>
              <a:rPr lang="pt-PT" sz="2400" b="1">
                <a:solidFill>
                  <a:schemeClr val="accent6">
                    <a:lumMod val="75000"/>
                  </a:schemeClr>
                </a:solidFill>
                <a:latin typeface="Calibri" panose="020F0502020204030204" pitchFamily="34" charset="0"/>
                <a:cs typeface="Calibri" panose="020F0502020204030204" pitchFamily="34" charset="0"/>
              </a:rPr>
              <a:t>Confirmar sempre com o laboratório!</a:t>
            </a:r>
          </a:p>
        </p:txBody>
      </p:sp>
    </p:spTree>
    <p:extLst>
      <p:ext uri="{BB962C8B-B14F-4D97-AF65-F5344CB8AC3E}">
        <p14:creationId xmlns:p14="http://schemas.microsoft.com/office/powerpoint/2010/main" val="38779084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31E67-4AF3-C64B-B4B4-103C33FED293}"/>
              </a:ext>
            </a:extLst>
          </p:cNvPr>
          <p:cNvSpPr>
            <a:spLocks noGrp="1"/>
          </p:cNvSpPr>
          <p:nvPr>
            <p:ph type="title"/>
          </p:nvPr>
        </p:nvSpPr>
        <p:spPr>
          <a:xfrm>
            <a:off x="505428" y="-29808"/>
            <a:ext cx="8229600" cy="1143000"/>
          </a:xfrm>
        </p:spPr>
        <p:txBody>
          <a:bodyPr>
            <a:noAutofit/>
          </a:bodyPr>
          <a:lstStyle/>
          <a:p>
            <a:r>
              <a:rPr lang="pt-PT" sz="3600" b="1">
                <a:solidFill>
                  <a:srgbClr val="002060"/>
                </a:solidFill>
              </a:rPr>
              <a:t>5. Rejeição de amostras (2)</a:t>
            </a:r>
          </a:p>
        </p:txBody>
      </p:sp>
      <p:sp>
        <p:nvSpPr>
          <p:cNvPr id="4" name="Shape 306">
            <a:extLst>
              <a:ext uri="{FF2B5EF4-FFF2-40B4-BE49-F238E27FC236}">
                <a16:creationId xmlns:a16="http://schemas.microsoft.com/office/drawing/2014/main" id="{F1CB2A5E-40B9-9943-9A40-A09431485F1D}"/>
              </a:ext>
            </a:extLst>
          </p:cNvPr>
          <p:cNvSpPr txBox="1">
            <a:spLocks/>
          </p:cNvSpPr>
          <p:nvPr/>
        </p:nvSpPr>
        <p:spPr>
          <a:xfrm>
            <a:off x="564000" y="1268760"/>
            <a:ext cx="8112456" cy="460851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b="1" kern="1200">
                <a:solidFill>
                  <a:schemeClr val="tx1">
                    <a:lumMod val="50000"/>
                    <a:lumOff val="50000"/>
                  </a:schemeClr>
                </a:solidFill>
                <a:latin typeface="Segoe Condensed" panose="020B0606040200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lumMod val="50000"/>
                    <a:lumOff val="50000"/>
                  </a:schemeClr>
                </a:solidFill>
                <a:latin typeface="Segoe Condensed" panose="020B0606040200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lumMod val="50000"/>
                    <a:lumOff val="50000"/>
                  </a:schemeClr>
                </a:solidFill>
                <a:latin typeface="Segoe Condensed" panose="020B0606040200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pt-PT" sz="2400" dirty="0">
                <a:solidFill>
                  <a:srgbClr val="0070C0"/>
                </a:solidFill>
                <a:latin typeface="Arial" panose="020B0604020202020204" pitchFamily="34" charset="0"/>
                <a:cs typeface="Arial" panose="020B0604020202020204" pitchFamily="34" charset="0"/>
              </a:rPr>
              <a:t>Nota:</a:t>
            </a:r>
            <a:endParaRPr lang="pt-PT" sz="2400" b="0" dirty="0">
              <a:solidFill>
                <a:srgbClr val="0070C0"/>
              </a:solidFill>
              <a:latin typeface="Arial" panose="020B0604020202020204" pitchFamily="34" charset="0"/>
              <a:cs typeface="Arial" panose="020B0604020202020204" pitchFamily="34" charset="0"/>
            </a:endParaRPr>
          </a:p>
          <a:p>
            <a:pPr>
              <a:lnSpc>
                <a:spcPct val="120000"/>
              </a:lnSpc>
            </a:pPr>
            <a:r>
              <a:rPr lang="pt-PT" sz="2400" b="0" dirty="0">
                <a:solidFill>
                  <a:schemeClr val="tx1"/>
                </a:solidFill>
                <a:latin typeface="Arial" panose="020B0604020202020204" pitchFamily="34" charset="0"/>
                <a:cs typeface="Arial" panose="020B0604020202020204" pitchFamily="34" charset="0"/>
              </a:rPr>
              <a:t>Manter comunicação frequente entre o expedidor, o transportador e o laboratório</a:t>
            </a:r>
          </a:p>
          <a:p>
            <a:pPr>
              <a:lnSpc>
                <a:spcPct val="120000"/>
              </a:lnSpc>
            </a:pPr>
            <a:r>
              <a:rPr lang="pt-PT" sz="2400" b="0" dirty="0">
                <a:solidFill>
                  <a:schemeClr val="tx1"/>
                </a:solidFill>
                <a:latin typeface="Arial" panose="020B0604020202020204" pitchFamily="34" charset="0"/>
                <a:cs typeface="Arial" panose="020B0604020202020204" pitchFamily="34" charset="0"/>
              </a:rPr>
              <a:t>Estar preparado para </a:t>
            </a:r>
            <a:r>
              <a:rPr lang="pt-PT" sz="2400" b="0">
                <a:solidFill>
                  <a:schemeClr val="tx1"/>
                </a:solidFill>
                <a:latin typeface="Arial" panose="020B0604020202020204" pitchFamily="34" charset="0"/>
                <a:cs typeface="Arial" panose="020B0604020202020204" pitchFamily="34" charset="0"/>
              </a:rPr>
              <a:t>colher nova </a:t>
            </a:r>
            <a:r>
              <a:rPr lang="pt-PT" sz="2400" b="0" dirty="0">
                <a:solidFill>
                  <a:schemeClr val="tx1"/>
                </a:solidFill>
                <a:latin typeface="Arial" panose="020B0604020202020204" pitchFamily="34" charset="0"/>
                <a:cs typeface="Arial" panose="020B0604020202020204" pitchFamily="34" charset="0"/>
              </a:rPr>
              <a:t>amostra no caso de o laboratório pedir outra amostra</a:t>
            </a:r>
          </a:p>
          <a:p>
            <a:pPr marL="0" indent="0">
              <a:lnSpc>
                <a:spcPct val="120000"/>
              </a:lnSpc>
              <a:buNone/>
            </a:pPr>
            <a:r>
              <a:rPr lang="pt-PT" sz="2400" b="0" dirty="0">
                <a:solidFill>
                  <a:schemeClr val="tx1"/>
                </a:solidFill>
                <a:latin typeface="Arial" panose="020B0604020202020204" pitchFamily="34" charset="0"/>
                <a:cs typeface="Arial" panose="020B0604020202020204" pitchFamily="34" charset="0"/>
              </a:rPr>
              <a:t> </a:t>
            </a:r>
            <a:endParaRPr lang="pt-PT"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2741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5F3BE-EAB6-6146-9147-9F617FF08F0E}"/>
              </a:ext>
            </a:extLst>
          </p:cNvPr>
          <p:cNvSpPr>
            <a:spLocks noGrp="1"/>
          </p:cNvSpPr>
          <p:nvPr>
            <p:ph type="title"/>
          </p:nvPr>
        </p:nvSpPr>
        <p:spPr/>
        <p:txBody>
          <a:bodyPr>
            <a:normAutofit/>
          </a:bodyPr>
          <a:lstStyle/>
          <a:p>
            <a:r>
              <a:rPr lang="pt-PT" sz="3600" b="1">
                <a:solidFill>
                  <a:srgbClr val="002060"/>
                </a:solidFill>
              </a:rPr>
              <a:t>Objectivos da aprendizagem</a:t>
            </a:r>
          </a:p>
        </p:txBody>
      </p:sp>
      <p:sp>
        <p:nvSpPr>
          <p:cNvPr id="4" name="Content Placeholder 2">
            <a:extLst>
              <a:ext uri="{FF2B5EF4-FFF2-40B4-BE49-F238E27FC236}">
                <a16:creationId xmlns:a16="http://schemas.microsoft.com/office/drawing/2014/main" id="{B6AEC4E1-0A60-7240-986F-083BB741AB1B}"/>
              </a:ext>
            </a:extLst>
          </p:cNvPr>
          <p:cNvSpPr txBox="1">
            <a:spLocks/>
          </p:cNvSpPr>
          <p:nvPr/>
        </p:nvSpPr>
        <p:spPr>
          <a:xfrm>
            <a:off x="467544" y="1124744"/>
            <a:ext cx="8229600" cy="452596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b="1" kern="1200">
                <a:solidFill>
                  <a:schemeClr val="tx1">
                    <a:lumMod val="50000"/>
                    <a:lumOff val="50000"/>
                  </a:schemeClr>
                </a:solidFill>
                <a:latin typeface="Segoe Condensed" panose="020B0606040200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lumMod val="50000"/>
                    <a:lumOff val="50000"/>
                  </a:schemeClr>
                </a:solidFill>
                <a:latin typeface="Segoe Condensed" panose="020B0606040200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lumMod val="50000"/>
                    <a:lumOff val="50000"/>
                  </a:schemeClr>
                </a:solidFill>
                <a:latin typeface="Segoe Condensed" panose="020B0606040200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pt-PT" sz="2000" b="0" dirty="0">
                <a:solidFill>
                  <a:schemeClr val="tx1"/>
                </a:solidFill>
                <a:latin typeface="Calibri" panose="020F0502020204030204" pitchFamily="34" charset="0"/>
                <a:cs typeface="Calibri" panose="020F0502020204030204" pitchFamily="34" charset="0"/>
              </a:rPr>
              <a:t>No final desta sessão, o participante deverá ser capaz de:</a:t>
            </a:r>
          </a:p>
          <a:p>
            <a:r>
              <a:rPr lang="pt-PT" sz="2000" b="0" dirty="0">
                <a:solidFill>
                  <a:schemeClr val="tx1"/>
                </a:solidFill>
                <a:latin typeface="Calibri" panose="020F0502020204030204" pitchFamily="34" charset="0"/>
                <a:cs typeface="Calibri" panose="020F0502020204030204" pitchFamily="34" charset="0"/>
              </a:rPr>
              <a:t>Identificar as normas internacionais e nacionais que regulam o transporte de material biológico</a:t>
            </a:r>
          </a:p>
          <a:p>
            <a:r>
              <a:rPr lang="pt-PT" sz="2000" b="0" dirty="0">
                <a:solidFill>
                  <a:schemeClr val="tx1"/>
                </a:solidFill>
                <a:latin typeface="Calibri" panose="020F0502020204030204" pitchFamily="34" charset="0"/>
                <a:cs typeface="Calibri" panose="020F0502020204030204" pitchFamily="34" charset="0"/>
              </a:rPr>
              <a:t>Preencher os principais documentos necessários para o transporte de amostras</a:t>
            </a:r>
          </a:p>
          <a:p>
            <a:r>
              <a:rPr lang="pt-PT" sz="2000" b="0" dirty="0">
                <a:solidFill>
                  <a:schemeClr val="tx1"/>
                </a:solidFill>
                <a:latin typeface="Calibri" panose="020F0502020204030204" pitchFamily="34" charset="0"/>
                <a:cs typeface="Calibri" panose="020F0502020204030204" pitchFamily="34" charset="0"/>
              </a:rPr>
              <a:t>Listar os requisitos de armazenamento e transporte de amostras</a:t>
            </a:r>
          </a:p>
          <a:p>
            <a:r>
              <a:rPr lang="pt-PT" sz="2000" b="0" dirty="0">
                <a:solidFill>
                  <a:schemeClr val="tx1"/>
                </a:solidFill>
                <a:latin typeface="Calibri" panose="020F0502020204030204" pitchFamily="34" charset="0"/>
                <a:cs typeface="Calibri" panose="020F0502020204030204" pitchFamily="34" charset="0"/>
              </a:rPr>
              <a:t>Acondicionar amostras laboratoriais para transporte</a:t>
            </a:r>
          </a:p>
          <a:p>
            <a:pPr marL="0" indent="0">
              <a:buNone/>
            </a:pPr>
            <a:endParaRPr lang="pt-PT" sz="2000" b="0" dirty="0">
              <a:solidFill>
                <a:schemeClr val="tx1"/>
              </a:solidFill>
              <a:latin typeface="Calibri" panose="020F0502020204030204" pitchFamily="34" charset="0"/>
              <a:cs typeface="Calibri" panose="020F0502020204030204" pitchFamily="34" charset="0"/>
            </a:endParaRPr>
          </a:p>
          <a:p>
            <a:endParaRPr lang="pt-PT" sz="2000" b="0" dirty="0">
              <a:solidFill>
                <a:schemeClr val="tx1"/>
              </a:solidFill>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3645024"/>
            <a:ext cx="2276872" cy="227687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8288" y="3892207"/>
            <a:ext cx="2628900" cy="174307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62777" y="3872008"/>
            <a:ext cx="3165927" cy="1783472"/>
          </a:xfrm>
          <a:prstGeom prst="rect">
            <a:avLst/>
          </a:prstGeom>
        </p:spPr>
      </p:pic>
    </p:spTree>
    <p:extLst>
      <p:ext uri="{BB962C8B-B14F-4D97-AF65-F5344CB8AC3E}">
        <p14:creationId xmlns:p14="http://schemas.microsoft.com/office/powerpoint/2010/main" val="27501243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F3146-30C3-4D97-BC68-0130E75EFBA2}"/>
              </a:ext>
            </a:extLst>
          </p:cNvPr>
          <p:cNvSpPr>
            <a:spLocks noGrp="1"/>
          </p:cNvSpPr>
          <p:nvPr>
            <p:ph type="title"/>
          </p:nvPr>
        </p:nvSpPr>
        <p:spPr>
          <a:xfrm>
            <a:off x="463602" y="269776"/>
            <a:ext cx="8229600" cy="1143000"/>
          </a:xfrm>
        </p:spPr>
        <p:txBody>
          <a:bodyPr/>
          <a:lstStyle/>
          <a:p>
            <a:r>
              <a:rPr lang="pt-PT" sz="3600" b="1">
                <a:solidFill>
                  <a:srgbClr val="002060"/>
                </a:solidFill>
              </a:rPr>
              <a:t>Principais mensagenss</a:t>
            </a:r>
          </a:p>
        </p:txBody>
      </p:sp>
      <p:sp>
        <p:nvSpPr>
          <p:cNvPr id="3" name="Content Placeholder 2">
            <a:extLst>
              <a:ext uri="{FF2B5EF4-FFF2-40B4-BE49-F238E27FC236}">
                <a16:creationId xmlns:a16="http://schemas.microsoft.com/office/drawing/2014/main" id="{89192B8D-E922-4BF7-B0BF-B2670067010E}"/>
              </a:ext>
            </a:extLst>
          </p:cNvPr>
          <p:cNvSpPr>
            <a:spLocks noGrp="1"/>
          </p:cNvSpPr>
          <p:nvPr>
            <p:ph idx="4294967295"/>
          </p:nvPr>
        </p:nvSpPr>
        <p:spPr>
          <a:xfrm>
            <a:off x="457200" y="1484784"/>
            <a:ext cx="8229600" cy="4525963"/>
          </a:xfrm>
        </p:spPr>
        <p:txBody>
          <a:bodyPr>
            <a:normAutofit lnSpcReduction="10000"/>
          </a:bodyPr>
          <a:lstStyle/>
          <a:p>
            <a:r>
              <a:rPr lang="pt-PT" sz="2400" dirty="0">
                <a:solidFill>
                  <a:schemeClr val="tx1"/>
                </a:solidFill>
              </a:rPr>
              <a:t>Tem dúvidas? Contacte  o laboratório e/ou o transportador!</a:t>
            </a:r>
          </a:p>
          <a:p>
            <a:r>
              <a:rPr lang="pt-PT" sz="2400" dirty="0">
                <a:solidFill>
                  <a:schemeClr val="tx1"/>
                </a:solidFill>
              </a:rPr>
              <a:t>Certifique-se de que o transportador ou o laboratório o podem contactar, se surgir um problema ou se tiverem perguntas a fazer relativamente ao transporte da amostra</a:t>
            </a:r>
            <a:endParaRPr lang="pt-PT" sz="2400" strike="sngStrike" dirty="0">
              <a:solidFill>
                <a:schemeClr val="tx1"/>
              </a:solidFill>
            </a:endParaRPr>
          </a:p>
          <a:p>
            <a:r>
              <a:rPr lang="pt-PT" sz="2400" dirty="0">
                <a:solidFill>
                  <a:schemeClr val="tx1"/>
                </a:solidFill>
              </a:rPr>
              <a:t>Notifique  o laboratório antecipadamente sobre o número de amostras e tempo previsto de entrega</a:t>
            </a:r>
          </a:p>
          <a:p>
            <a:r>
              <a:rPr lang="pt-PT" sz="2400" dirty="0">
                <a:solidFill>
                  <a:schemeClr val="tx1"/>
                </a:solidFill>
              </a:rPr>
              <a:t>Verifique com o transportador se não haverá problemas com o transporte (e.g., alfândega)</a:t>
            </a:r>
          </a:p>
          <a:p>
            <a:r>
              <a:rPr lang="pt-PT" sz="2400" dirty="0">
                <a:solidFill>
                  <a:schemeClr val="tx1"/>
                </a:solidFill>
              </a:rPr>
              <a:t>Faça uma rotulagem correcta das amostras e do recipiente e inclua a documentação adequada.</a:t>
            </a:r>
          </a:p>
        </p:txBody>
      </p:sp>
    </p:spTree>
    <p:extLst>
      <p:ext uri="{BB962C8B-B14F-4D97-AF65-F5344CB8AC3E}">
        <p14:creationId xmlns:p14="http://schemas.microsoft.com/office/powerpoint/2010/main" val="17030387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F3146-30C3-4D97-BC68-0130E75EFBA2}"/>
              </a:ext>
            </a:extLst>
          </p:cNvPr>
          <p:cNvSpPr>
            <a:spLocks noGrp="1"/>
          </p:cNvSpPr>
          <p:nvPr>
            <p:ph type="title"/>
          </p:nvPr>
        </p:nvSpPr>
        <p:spPr>
          <a:xfrm>
            <a:off x="464473" y="-19051"/>
            <a:ext cx="8229600" cy="1143000"/>
          </a:xfrm>
        </p:spPr>
        <p:txBody>
          <a:bodyPr/>
          <a:lstStyle/>
          <a:p>
            <a:r>
              <a:rPr lang="fr-CH" sz="3600" b="1" dirty="0">
                <a:solidFill>
                  <a:srgbClr val="002060"/>
                </a:solidFill>
              </a:rPr>
              <a:t>Referências</a:t>
            </a:r>
            <a:endParaRPr lang="en-US" sz="3600" b="1" dirty="0">
              <a:solidFill>
                <a:srgbClr val="002060"/>
              </a:solidFill>
            </a:endParaRPr>
          </a:p>
        </p:txBody>
      </p:sp>
      <p:sp>
        <p:nvSpPr>
          <p:cNvPr id="3" name="Content Placeholder 2">
            <a:extLst>
              <a:ext uri="{FF2B5EF4-FFF2-40B4-BE49-F238E27FC236}">
                <a16:creationId xmlns:a16="http://schemas.microsoft.com/office/drawing/2014/main" id="{89192B8D-E922-4BF7-B0BF-B2670067010E}"/>
              </a:ext>
            </a:extLst>
          </p:cNvPr>
          <p:cNvSpPr>
            <a:spLocks noGrp="1"/>
          </p:cNvSpPr>
          <p:nvPr>
            <p:ph idx="4294967295"/>
          </p:nvPr>
        </p:nvSpPr>
        <p:spPr>
          <a:xfrm>
            <a:off x="457200" y="1268760"/>
            <a:ext cx="8229600" cy="4525963"/>
          </a:xfrm>
        </p:spPr>
        <p:txBody>
          <a:bodyPr>
            <a:noAutofit/>
          </a:bodyPr>
          <a:lstStyle/>
          <a:p>
            <a:pPr marL="0" indent="0">
              <a:buNone/>
            </a:pPr>
            <a:r>
              <a:rPr lang="en-US" sz="1400" dirty="0"/>
              <a:t>UN Recommendations on the Transport of Dangerous Goods, 2017 (</a:t>
            </a:r>
            <a:r>
              <a:rPr lang="en-US" sz="1400" dirty="0">
                <a:hlinkClick r:id="rId3"/>
              </a:rPr>
              <a:t>http://www.unece.org/trans/danger/publi/unrec/rev20/20files_e.html</a:t>
            </a:r>
            <a:r>
              <a:rPr lang="en-US" sz="1400" dirty="0"/>
              <a:t>) </a:t>
            </a:r>
          </a:p>
          <a:p>
            <a:pPr marL="0" indent="0">
              <a:buNone/>
            </a:pPr>
            <a:endParaRPr lang="en-US" sz="800" dirty="0"/>
          </a:p>
          <a:p>
            <a:pPr marL="0" indent="0">
              <a:buNone/>
            </a:pPr>
            <a:r>
              <a:rPr lang="en-US" sz="1400" dirty="0"/>
              <a:t>ICAO Technical Instructions (</a:t>
            </a:r>
            <a:r>
              <a:rPr lang="en-US" sz="1400" dirty="0">
                <a:hlinkClick r:id="rId4"/>
              </a:rPr>
              <a:t>https://www.icao.int/safety/DangerousGoods/Pages/technical-instructions.aspx</a:t>
            </a:r>
            <a:r>
              <a:rPr lang="en-US" sz="1400" dirty="0"/>
              <a:t>) </a:t>
            </a:r>
          </a:p>
          <a:p>
            <a:pPr marL="0" indent="0">
              <a:buNone/>
            </a:pPr>
            <a:endParaRPr lang="en-US" sz="800" dirty="0"/>
          </a:p>
          <a:p>
            <a:pPr marL="0" indent="0">
              <a:buNone/>
            </a:pPr>
            <a:r>
              <a:rPr lang="en-US" sz="1400" dirty="0"/>
              <a:t>IATA Packing Instruction 650 –  Biological Substances, Category B (</a:t>
            </a:r>
            <a:r>
              <a:rPr lang="en-US" sz="1400" dirty="0">
                <a:hlinkClick r:id="rId5"/>
              </a:rPr>
              <a:t>https://www.iata.org/whatwedo/cargo/dgr/Documents/packing-instruction-650-DGR56-en.pdf</a:t>
            </a:r>
            <a:r>
              <a:rPr lang="en-US" sz="1400" dirty="0"/>
              <a:t>) </a:t>
            </a:r>
          </a:p>
          <a:p>
            <a:pPr marL="0" indent="0">
              <a:buNone/>
            </a:pPr>
            <a:endParaRPr lang="en-US" sz="800" dirty="0"/>
          </a:p>
          <a:p>
            <a:pPr marL="0" indent="0">
              <a:buNone/>
            </a:pPr>
            <a:r>
              <a:rPr lang="en-US" sz="1400" dirty="0"/>
              <a:t>Specimen labeling, storage &amp; handling, CDC, (</a:t>
            </a:r>
            <a:r>
              <a:rPr lang="en-US" sz="1400" dirty="0">
                <a:hlinkClick r:id="rId6"/>
              </a:rPr>
              <a:t>https://www.cdc.gov/urdo/downloads/specstoragehandling.pdf</a:t>
            </a:r>
            <a:r>
              <a:rPr lang="en-US" sz="1400" dirty="0"/>
              <a:t>)</a:t>
            </a:r>
          </a:p>
          <a:p>
            <a:pPr marL="0" indent="0">
              <a:buNone/>
            </a:pPr>
            <a:endParaRPr lang="en-US" sz="800" dirty="0"/>
          </a:p>
          <a:p>
            <a:pPr marL="0" indent="0">
              <a:buNone/>
            </a:pPr>
            <a:r>
              <a:rPr lang="en-US" sz="1400" dirty="0"/>
              <a:t>WHO Guidance on regulations for the transport of infectious substances 2017–2018 (</a:t>
            </a:r>
            <a:r>
              <a:rPr lang="en-US" sz="1400" dirty="0">
                <a:hlinkClick r:id="rId7"/>
              </a:rPr>
              <a:t>http://www.who.int/ihr/publications/WHO-WHE-CPI-2017.8/en/</a:t>
            </a:r>
            <a:r>
              <a:rPr lang="en-US" sz="1400" dirty="0"/>
              <a:t>) </a:t>
            </a:r>
          </a:p>
          <a:p>
            <a:pPr marL="0" indent="0">
              <a:buNone/>
            </a:pPr>
            <a:endParaRPr lang="en-US" sz="800" dirty="0"/>
          </a:p>
          <a:p>
            <a:pPr marL="0" indent="0">
              <a:buNone/>
            </a:pPr>
            <a:r>
              <a:rPr lang="fr-CH" sz="1400" dirty="0"/>
              <a:t>WHO </a:t>
            </a:r>
            <a:r>
              <a:rPr lang="en-US" sz="1400" dirty="0"/>
              <a:t>Infectious Substances Shipping Training - a course for shippers </a:t>
            </a:r>
            <a:r>
              <a:rPr lang="fr-CH" sz="1400" dirty="0"/>
              <a:t>(</a:t>
            </a:r>
            <a:r>
              <a:rPr lang="fr-CH" sz="1400" dirty="0">
                <a:hlinkClick r:id="rId8"/>
              </a:rPr>
              <a:t>http://www.who.int/ihr/i_s_shipping_training/en/</a:t>
            </a:r>
            <a:r>
              <a:rPr lang="fr-CH" sz="1400" dirty="0"/>
              <a:t>) </a:t>
            </a:r>
          </a:p>
          <a:p>
            <a:pPr marL="0" indent="0">
              <a:buNone/>
            </a:pPr>
            <a:endParaRPr lang="en-US" sz="800" dirty="0"/>
          </a:p>
          <a:p>
            <a:pPr marL="0" indent="0">
              <a:buNone/>
            </a:pPr>
            <a:r>
              <a:rPr lang="en-US" sz="1400" dirty="0"/>
              <a:t>European Agreement on the International Carriage of Dangerous Goods by Road (ADR), 2017 (</a:t>
            </a:r>
            <a:r>
              <a:rPr lang="en-US" sz="1400" dirty="0">
                <a:hlinkClick r:id="rId9"/>
              </a:rPr>
              <a:t>www.unece.org/trans/danger/publi/adr/adr2017/17contentse0.html</a:t>
            </a:r>
            <a:r>
              <a:rPr lang="en-US" sz="1400" dirty="0"/>
              <a:t>) </a:t>
            </a:r>
          </a:p>
          <a:p>
            <a:pPr marL="0" indent="0">
              <a:buNone/>
            </a:pPr>
            <a:endParaRPr lang="en-US" sz="800" dirty="0"/>
          </a:p>
          <a:p>
            <a:pPr marL="0" indent="0">
              <a:buNone/>
            </a:pPr>
            <a:r>
              <a:rPr lang="en-US" sz="1400" dirty="0"/>
              <a:t>Regulations on the International Carriage of Dangerous Goods by Rail (RID), 2017 (</a:t>
            </a:r>
            <a:r>
              <a:rPr lang="en-US" sz="1400" dirty="0">
                <a:hlinkClick r:id="rId10"/>
              </a:rPr>
              <a:t>http://otif.org/en/?page_id=174</a:t>
            </a:r>
            <a:r>
              <a:rPr lang="en-US" sz="1400" dirty="0"/>
              <a:t>) </a:t>
            </a:r>
          </a:p>
        </p:txBody>
      </p:sp>
    </p:spTree>
    <p:extLst>
      <p:ext uri="{BB962C8B-B14F-4D97-AF65-F5344CB8AC3E}">
        <p14:creationId xmlns:p14="http://schemas.microsoft.com/office/powerpoint/2010/main" val="3070207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1043608" y="332656"/>
            <a:ext cx="6696744" cy="8496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spcAft>
                <a:spcPts val="0"/>
              </a:spcAft>
            </a:pPr>
            <a:r>
              <a:rPr lang="pt-PT" sz="3200" b="1" kern="1200" dirty="0">
                <a:solidFill>
                  <a:srgbClr val="002060"/>
                </a:solidFill>
                <a:effectLst/>
                <a:latin typeface="Arial" panose="020B0604020202020204" pitchFamily="34" charset="0"/>
                <a:ea typeface="ＭＳ 明朝"/>
                <a:cs typeface="Arial" panose="020B0604020202020204" pitchFamily="34" charset="0"/>
              </a:rPr>
              <a:t>Exoneração de responsabilidade</a:t>
            </a:r>
            <a:endParaRPr lang="pt-PT" sz="3200" dirty="0">
              <a:solidFill>
                <a:srgbClr val="002060"/>
              </a:solidFill>
              <a:effectLst/>
              <a:latin typeface="Arial" panose="020B0604020202020204" pitchFamily="34" charset="0"/>
              <a:ea typeface="ＭＳ 明朝"/>
              <a:cs typeface="Arial" panose="020B0604020202020204" pitchFamily="34" charset="0"/>
            </a:endParaRPr>
          </a:p>
        </p:txBody>
      </p:sp>
      <p:sp>
        <p:nvSpPr>
          <p:cNvPr id="7" name="Content Placeholder 2"/>
          <p:cNvSpPr txBox="1">
            <a:spLocks noGrp="1"/>
          </p:cNvSpPr>
          <p:nvPr/>
        </p:nvSpPr>
        <p:spPr bwMode="auto">
          <a:xfrm>
            <a:off x="539552" y="1340768"/>
            <a:ext cx="8064896" cy="4392488"/>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eaLnBrk="0" fontAlgn="base" hangingPunct="0">
              <a:spcBef>
                <a:spcPts val="265"/>
              </a:spcBef>
              <a:spcAft>
                <a:spcPts val="0"/>
              </a:spcAft>
            </a:pPr>
            <a:r>
              <a:rPr lang="pt-PT" sz="1400" b="1" kern="1200" dirty="0">
                <a:solidFill>
                  <a:srgbClr val="0000FF"/>
                </a:solidFill>
                <a:effectLst/>
                <a:ea typeface="ＭＳ 明朝"/>
                <a:cs typeface="Arial"/>
              </a:rPr>
              <a:t> </a:t>
            </a:r>
            <a:endParaRPr lang="pt-PT" sz="1400" dirty="0">
              <a:effectLst/>
              <a:ea typeface="ＭＳ 明朝"/>
              <a:cs typeface="Times New Roman"/>
            </a:endParaRPr>
          </a:p>
          <a:p>
            <a:pPr eaLnBrk="0" fontAlgn="base" hangingPunct="0">
              <a:spcBef>
                <a:spcPts val="385"/>
              </a:spcBef>
              <a:spcAft>
                <a:spcPts val="0"/>
              </a:spcAft>
            </a:pPr>
            <a:r>
              <a:rPr lang="pt-PT" sz="1400" b="1" kern="1200" dirty="0">
                <a:solidFill>
                  <a:srgbClr val="000000"/>
                </a:solidFill>
                <a:effectLst/>
                <a:ea typeface="ＭＳ 明朝"/>
                <a:cs typeface="Arial"/>
              </a:rPr>
              <a:t>Plataforma da OMS para a Aprendizagem sobre Segurança Sanitária – Materiais de Formação</a:t>
            </a:r>
            <a:endParaRPr lang="pt-PT" sz="1400" dirty="0">
              <a:effectLst/>
              <a:ea typeface="ＭＳ 明朝"/>
              <a:cs typeface="Times New Roman"/>
            </a:endParaRPr>
          </a:p>
          <a:p>
            <a:pPr eaLnBrk="0" fontAlgn="base" hangingPunct="0">
              <a:spcBef>
                <a:spcPts val="385"/>
              </a:spcBef>
              <a:spcAft>
                <a:spcPts val="0"/>
              </a:spcAft>
            </a:pPr>
            <a:r>
              <a:rPr lang="pt-PT" sz="1400" dirty="0">
                <a:effectLst/>
                <a:ea typeface="ＭＳ 明朝"/>
                <a:cs typeface="Times New Roman"/>
              </a:rPr>
              <a:t> </a:t>
            </a:r>
          </a:p>
          <a:p>
            <a:pPr eaLnBrk="0" fontAlgn="base" hangingPunct="0">
              <a:spcBef>
                <a:spcPts val="385"/>
              </a:spcBef>
              <a:spcAft>
                <a:spcPts val="0"/>
              </a:spcAft>
            </a:pPr>
            <a:r>
              <a:rPr lang="pt-PT" sz="1400" kern="1200" dirty="0">
                <a:solidFill>
                  <a:srgbClr val="000000"/>
                </a:solidFill>
                <a:effectLst/>
                <a:ea typeface="ＭＳ 明朝"/>
                <a:cs typeface="Arial"/>
              </a:rPr>
              <a:t>Estes Materiais de Formação da OMS são propriedade da © Organização Mundial da Saúde (WHO) 2018. Todos os direitos reservados.</a:t>
            </a:r>
            <a:endParaRPr lang="pt-PT" sz="1400" dirty="0">
              <a:effectLst/>
              <a:ea typeface="ＭＳ 明朝"/>
              <a:cs typeface="Times New Roman"/>
            </a:endParaRPr>
          </a:p>
          <a:p>
            <a:pPr eaLnBrk="0" fontAlgn="base" hangingPunct="0">
              <a:spcBef>
                <a:spcPts val="385"/>
              </a:spcBef>
              <a:spcAft>
                <a:spcPts val="0"/>
              </a:spcAft>
            </a:pPr>
            <a:r>
              <a:rPr lang="pt-PT" sz="1400" kern="1200" dirty="0">
                <a:solidFill>
                  <a:srgbClr val="000000"/>
                </a:solidFill>
                <a:effectLst/>
                <a:ea typeface="ＭＳ 明朝"/>
                <a:cs typeface="Arial"/>
              </a:rPr>
              <a:t>A sua utilização destes materiais está sujeita aos “</a:t>
            </a:r>
            <a:r>
              <a:rPr lang="pt-PT" sz="1400" kern="1200" dirty="0">
                <a:solidFill>
                  <a:srgbClr val="0000FF"/>
                </a:solidFill>
                <a:effectLst/>
                <a:ea typeface="ＭＳ 明朝"/>
                <a:cs typeface="Arial"/>
              </a:rPr>
              <a:t>Termos de Utilização dos Materiais </a:t>
            </a:r>
            <a:endParaRPr lang="pt-PT" sz="1400" dirty="0">
              <a:effectLst/>
              <a:ea typeface="ＭＳ 明朝"/>
              <a:cs typeface="Times New Roman"/>
            </a:endParaRPr>
          </a:p>
          <a:p>
            <a:pPr eaLnBrk="0" fontAlgn="base" hangingPunct="0">
              <a:spcBef>
                <a:spcPts val="385"/>
              </a:spcBef>
              <a:spcAft>
                <a:spcPts val="0"/>
              </a:spcAft>
            </a:pPr>
            <a:r>
              <a:rPr lang="pt-PT" sz="1400" kern="1200" dirty="0">
                <a:solidFill>
                  <a:srgbClr val="0000FF"/>
                </a:solidFill>
                <a:effectLst/>
                <a:ea typeface="ＭＳ 明朝"/>
                <a:cs typeface="Arial"/>
              </a:rPr>
              <a:t>de Formação da Plataforma da OMS para a Aprendizagem sobre Segurança Sanitária</a:t>
            </a:r>
            <a:r>
              <a:rPr lang="pt-PT" sz="1400" kern="1200" dirty="0">
                <a:solidFill>
                  <a:srgbClr val="000000"/>
                </a:solidFill>
                <a:effectLst/>
                <a:ea typeface="ＭＳ 明朝"/>
                <a:cs typeface="Arial"/>
              </a:rPr>
              <a:t>”, que aceitou ao descarregá-los e que estão disponíveis na Plataforma da OMS para a Aprendizagem sobre Segurança Sanitária em: </a:t>
            </a:r>
            <a:r>
              <a:rPr lang="pt-PT" sz="1400" u="sng" kern="1200" dirty="0">
                <a:solidFill>
                  <a:srgbClr val="000000"/>
                </a:solidFill>
                <a:effectLst/>
                <a:ea typeface="ＭＳ 明朝"/>
                <a:cs typeface="Arial"/>
                <a:hlinkClick r:id="rId2"/>
              </a:rPr>
              <a:t>https://extranet.who.int/hslp</a:t>
            </a:r>
            <a:r>
              <a:rPr lang="pt-PT" sz="1400" kern="1200" dirty="0">
                <a:solidFill>
                  <a:srgbClr val="000000"/>
                </a:solidFill>
                <a:effectLst/>
                <a:ea typeface="ＭＳ 明朝"/>
                <a:cs typeface="Arial"/>
              </a:rPr>
              <a:t> </a:t>
            </a:r>
            <a:endParaRPr lang="pt-PT" sz="1400" dirty="0">
              <a:effectLst/>
              <a:ea typeface="ＭＳ 明朝"/>
              <a:cs typeface="Times New Roman"/>
            </a:endParaRPr>
          </a:p>
          <a:p>
            <a:pPr eaLnBrk="0" fontAlgn="base" hangingPunct="0">
              <a:spcBef>
                <a:spcPts val="385"/>
              </a:spcBef>
              <a:spcAft>
                <a:spcPts val="0"/>
              </a:spcAft>
            </a:pPr>
            <a:r>
              <a:rPr lang="pt-PT" sz="1400" kern="1200" dirty="0">
                <a:solidFill>
                  <a:srgbClr val="000000"/>
                </a:solidFill>
                <a:effectLst/>
                <a:ea typeface="ＭＳ 明朝"/>
                <a:cs typeface="Arial"/>
              </a:rPr>
              <a:t> </a:t>
            </a:r>
            <a:endParaRPr lang="pt-PT" sz="1400" dirty="0">
              <a:effectLst/>
              <a:ea typeface="ＭＳ 明朝"/>
              <a:cs typeface="Times New Roman"/>
            </a:endParaRPr>
          </a:p>
          <a:p>
            <a:pPr eaLnBrk="0" fontAlgn="base" hangingPunct="0">
              <a:spcBef>
                <a:spcPts val="385"/>
              </a:spcBef>
              <a:spcAft>
                <a:spcPts val="0"/>
              </a:spcAft>
            </a:pPr>
            <a:r>
              <a:rPr lang="pt-PT" sz="1400" kern="1200" dirty="0">
                <a:solidFill>
                  <a:srgbClr val="000000"/>
                </a:solidFill>
                <a:effectLst/>
                <a:ea typeface="ＭＳ 明朝"/>
                <a:cs typeface="Arial"/>
              </a:rPr>
              <a:t>Caso adapte, modifique, traduza ou de alguma forma altere o conteúdo destes materiais, não poderá sugerir que a OMS de algum modo aprova essas modificações, como não poderá usar o nome ou o símbolo da OMS nos materiais modificados.</a:t>
            </a:r>
            <a:endParaRPr lang="pt-PT" sz="1400" dirty="0">
              <a:effectLst/>
              <a:ea typeface="ＭＳ 明朝"/>
              <a:cs typeface="Times New Roman"/>
            </a:endParaRPr>
          </a:p>
          <a:p>
            <a:pPr eaLnBrk="0" fontAlgn="base" hangingPunct="0">
              <a:spcBef>
                <a:spcPts val="385"/>
              </a:spcBef>
              <a:spcAft>
                <a:spcPts val="0"/>
              </a:spcAft>
            </a:pPr>
            <a:r>
              <a:rPr lang="pt-PT" sz="1400" kern="1200" dirty="0">
                <a:solidFill>
                  <a:srgbClr val="000000"/>
                </a:solidFill>
                <a:effectLst/>
                <a:ea typeface="ＭＳ 明朝"/>
                <a:cs typeface="Arial"/>
              </a:rPr>
              <a:t>  </a:t>
            </a:r>
            <a:endParaRPr lang="pt-PT" sz="1400" dirty="0">
              <a:effectLst/>
              <a:ea typeface="ＭＳ 明朝"/>
              <a:cs typeface="Times New Roman"/>
            </a:endParaRPr>
          </a:p>
          <a:p>
            <a:pPr eaLnBrk="0" fontAlgn="base" hangingPunct="0">
              <a:spcBef>
                <a:spcPts val="385"/>
              </a:spcBef>
              <a:spcAft>
                <a:spcPts val="0"/>
              </a:spcAft>
            </a:pPr>
            <a:r>
              <a:rPr lang="pt-PT" sz="1400" kern="1200" dirty="0">
                <a:solidFill>
                  <a:srgbClr val="000000"/>
                </a:solidFill>
                <a:effectLst/>
                <a:ea typeface="ＭＳ 明朝"/>
                <a:cs typeface="Arial"/>
              </a:rPr>
              <a:t>Solicita-se ainda que informe a OMS de quaisquer alterações que tenha efectuado para utilização pública destes materiais, para fins de manutenção de registos e desenvolvimento contínuo, através do endereço electrónico </a:t>
            </a:r>
            <a:r>
              <a:rPr lang="pt-PT" sz="1400" u="sng" kern="1200" dirty="0">
                <a:solidFill>
                  <a:srgbClr val="0000FF"/>
                </a:solidFill>
                <a:effectLst/>
                <a:ea typeface="ＭＳ 明朝"/>
                <a:cs typeface="Arial"/>
                <a:hlinkClick r:id="rId3"/>
              </a:rPr>
              <a:t>ihrhrt@who.int</a:t>
            </a:r>
            <a:endParaRPr lang="pt-PT" sz="1400" dirty="0">
              <a:effectLst/>
              <a:ea typeface="ＭＳ 明朝"/>
              <a:cs typeface="Times New Roman"/>
            </a:endParaRPr>
          </a:p>
          <a:p>
            <a:pPr eaLnBrk="0" fontAlgn="base" hangingPunct="0">
              <a:spcBef>
                <a:spcPts val="385"/>
              </a:spcBef>
              <a:spcAft>
                <a:spcPts val="0"/>
              </a:spcAft>
            </a:pPr>
            <a:r>
              <a:rPr lang="pt-PT" sz="1400" kern="1200" dirty="0">
                <a:solidFill>
                  <a:srgbClr val="10253F"/>
                </a:solidFill>
                <a:effectLst/>
                <a:ea typeface="ＭＳ 明朝"/>
                <a:cs typeface="Arial"/>
              </a:rPr>
              <a:t> </a:t>
            </a:r>
            <a:endParaRPr lang="pt-PT" sz="1400" dirty="0">
              <a:effectLst/>
              <a:ea typeface="ＭＳ 明朝"/>
              <a:cs typeface="Times New Roman"/>
            </a:endParaRPr>
          </a:p>
        </p:txBody>
      </p:sp>
    </p:spTree>
    <p:extLst>
      <p:ext uri="{BB962C8B-B14F-4D97-AF65-F5344CB8AC3E}">
        <p14:creationId xmlns:p14="http://schemas.microsoft.com/office/powerpoint/2010/main" val="31801452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0"/>
            <a:ext cx="8229600" cy="1143000"/>
          </a:xfrm>
        </p:spPr>
        <p:txBody>
          <a:bodyPr/>
          <a:lstStyle/>
          <a:p>
            <a:r>
              <a:rPr lang="pt-PT" sz="4800" b="1" i="1">
                <a:solidFill>
                  <a:srgbClr val="002060"/>
                </a:solidFill>
              </a:rPr>
              <a:t>Obrigado!</a:t>
            </a:r>
          </a:p>
        </p:txBody>
      </p:sp>
    </p:spTree>
    <p:extLst>
      <p:ext uri="{BB962C8B-B14F-4D97-AF65-F5344CB8AC3E}">
        <p14:creationId xmlns:p14="http://schemas.microsoft.com/office/powerpoint/2010/main" val="3945917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5F3BE-EAB6-6146-9147-9F617FF08F0E}"/>
              </a:ext>
            </a:extLst>
          </p:cNvPr>
          <p:cNvSpPr>
            <a:spLocks noGrp="1"/>
          </p:cNvSpPr>
          <p:nvPr>
            <p:ph type="title"/>
          </p:nvPr>
        </p:nvSpPr>
        <p:spPr/>
        <p:txBody>
          <a:bodyPr>
            <a:normAutofit/>
          </a:bodyPr>
          <a:lstStyle/>
          <a:p>
            <a:r>
              <a:rPr lang="pt-PT" sz="3600" b="1" dirty="0">
                <a:solidFill>
                  <a:srgbClr val="002060"/>
                </a:solidFill>
              </a:rPr>
              <a:t>Esboço</a:t>
            </a:r>
            <a:endParaRPr lang="en-US" sz="3600" b="1" dirty="0">
              <a:solidFill>
                <a:srgbClr val="FF0000"/>
              </a:solidFill>
            </a:endParaRPr>
          </a:p>
        </p:txBody>
      </p:sp>
      <p:sp>
        <p:nvSpPr>
          <p:cNvPr id="4" name="Content Placeholder 2">
            <a:extLst>
              <a:ext uri="{FF2B5EF4-FFF2-40B4-BE49-F238E27FC236}">
                <a16:creationId xmlns:a16="http://schemas.microsoft.com/office/drawing/2014/main" id="{B6AEC4E1-0A60-7240-986F-083BB741AB1B}"/>
              </a:ext>
            </a:extLst>
          </p:cNvPr>
          <p:cNvSpPr txBox="1">
            <a:spLocks/>
          </p:cNvSpPr>
          <p:nvPr/>
        </p:nvSpPr>
        <p:spPr>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eaLnBrk="0" fontAlgn="base" hangingPunct="0">
              <a:spcBef>
                <a:spcPct val="20000"/>
              </a:spcBef>
              <a:spcAft>
                <a:spcPct val="0"/>
              </a:spcAft>
              <a:buFont typeface="Arial" charset="0"/>
              <a:buChar char="•"/>
              <a:defRPr sz="2400">
                <a:solidFill>
                  <a:srgbClr val="10253F"/>
                </a:solidFill>
                <a:cs typeface="Arial" pitchFamily="34" charset="0"/>
              </a:defRPr>
            </a:lvl1pPr>
            <a:lvl2pPr marL="742950" lvl="1" indent="-285750" eaLnBrk="0" fontAlgn="base" hangingPunct="0">
              <a:spcBef>
                <a:spcPct val="20000"/>
              </a:spcBef>
              <a:spcAft>
                <a:spcPct val="0"/>
              </a:spcAft>
              <a:buFont typeface="Arial" charset="0"/>
              <a:buChar char="–"/>
              <a:defRPr sz="2000">
                <a:solidFill>
                  <a:srgbClr val="10253F"/>
                </a:solidFill>
                <a:cs typeface="Arial" pitchFamily="34" charset="0"/>
              </a:defRPr>
            </a:lvl2pPr>
            <a:lvl3pPr marL="1143000" indent="-228600" eaLnBrk="0" fontAlgn="base" hangingPunct="0">
              <a:spcBef>
                <a:spcPct val="20000"/>
              </a:spcBef>
              <a:spcAft>
                <a:spcPct val="0"/>
              </a:spcAft>
              <a:buFont typeface="Arial" charset="0"/>
              <a:buChar char="•"/>
              <a:defRPr sz="2400">
                <a:solidFill>
                  <a:srgbClr val="10253F"/>
                </a:solidFill>
                <a:latin typeface="Arial" pitchFamily="34" charset="0"/>
                <a:cs typeface="Arial" pitchFamily="34" charset="0"/>
              </a:defRPr>
            </a:lvl3pPr>
            <a:lvl4pPr marL="1600200" indent="-228600" eaLnBrk="0" fontAlgn="base" hangingPunct="0">
              <a:spcBef>
                <a:spcPct val="20000"/>
              </a:spcBef>
              <a:spcAft>
                <a:spcPct val="0"/>
              </a:spcAft>
              <a:buFont typeface="Arial" charset="0"/>
              <a:buChar char="–"/>
              <a:defRPr sz="2000">
                <a:solidFill>
                  <a:srgbClr val="10253F"/>
                </a:solidFill>
                <a:latin typeface="Arial" pitchFamily="34" charset="0"/>
                <a:cs typeface="Arial" pitchFamily="34" charset="0"/>
              </a:defRPr>
            </a:lvl4pPr>
            <a:lvl5pPr marL="2057400" indent="-228600" eaLnBrk="0" fontAlgn="base" hangingPunct="0">
              <a:spcBef>
                <a:spcPct val="20000"/>
              </a:spcBef>
              <a:spcAft>
                <a:spcPct val="0"/>
              </a:spcAft>
              <a:buFont typeface="Arial" charset="0"/>
              <a:buChar char="»"/>
              <a:defRPr sz="2000">
                <a:solidFill>
                  <a:srgbClr val="10253F"/>
                </a:solidFill>
                <a:latin typeface="Arial" pitchFamily="34" charset="0"/>
                <a:cs typeface="Arial" pitchFamily="34"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457200" indent="-457200">
              <a:spcBef>
                <a:spcPts val="0"/>
              </a:spcBef>
              <a:spcAft>
                <a:spcPts val="1200"/>
              </a:spcAft>
              <a:buFont typeface="+mj-lt"/>
              <a:buAutoNum type="arabicPeriod"/>
            </a:pPr>
            <a:r>
              <a:rPr lang="pt-PT"/>
              <a:t>Transporte internacional de amostras</a:t>
            </a:r>
          </a:p>
          <a:p>
            <a:pPr marL="457200" indent="-457200">
              <a:spcBef>
                <a:spcPts val="0"/>
              </a:spcBef>
              <a:spcAft>
                <a:spcPts val="1200"/>
              </a:spcAft>
              <a:buFont typeface="+mj-lt"/>
              <a:buAutoNum type="arabicPeriod"/>
            </a:pPr>
            <a:r>
              <a:rPr lang="pt-PT"/>
              <a:t>Transporte nacional de amostras</a:t>
            </a:r>
          </a:p>
          <a:p>
            <a:pPr marL="457200" indent="-457200">
              <a:spcBef>
                <a:spcPts val="0"/>
              </a:spcBef>
              <a:spcAft>
                <a:spcPts val="1200"/>
              </a:spcAft>
              <a:buFont typeface="+mj-lt"/>
              <a:buAutoNum type="arabicPeriod"/>
            </a:pPr>
            <a:r>
              <a:rPr lang="pt-PT"/>
              <a:t>Estabilidade das amostras</a:t>
            </a:r>
          </a:p>
          <a:p>
            <a:pPr marL="457200" indent="-457200">
              <a:spcBef>
                <a:spcPts val="0"/>
              </a:spcBef>
              <a:spcAft>
                <a:spcPts val="1200"/>
              </a:spcAft>
              <a:buFont typeface="+mj-lt"/>
              <a:buAutoNum type="arabicPeriod"/>
            </a:pPr>
            <a:r>
              <a:rPr lang="pt-PT"/>
              <a:t>Documentação</a:t>
            </a:r>
          </a:p>
          <a:p>
            <a:pPr marL="457200" indent="-457200">
              <a:spcBef>
                <a:spcPts val="0"/>
              </a:spcBef>
              <a:spcAft>
                <a:spcPts val="1200"/>
              </a:spcAft>
              <a:buFont typeface="+mj-lt"/>
              <a:buAutoNum type="arabicPeriod"/>
            </a:pPr>
            <a:r>
              <a:rPr lang="pt-PT"/>
              <a:t>Rejeição de amostras</a:t>
            </a:r>
          </a:p>
          <a:p>
            <a:pPr marL="457200" indent="-457200">
              <a:buFont typeface="+mj-lt"/>
              <a:buAutoNum type="arabicPeriod"/>
            </a:pPr>
            <a:endParaRPr lang="pt-PT"/>
          </a:p>
          <a:p>
            <a:pPr marL="457200" indent="-457200">
              <a:buFont typeface="+mj-lt"/>
              <a:buAutoNum type="arabicPeriod"/>
            </a:pPr>
            <a:endParaRPr lang="pt-PT"/>
          </a:p>
        </p:txBody>
      </p:sp>
    </p:spTree>
    <p:extLst>
      <p:ext uri="{BB962C8B-B14F-4D97-AF65-F5344CB8AC3E}">
        <p14:creationId xmlns:p14="http://schemas.microsoft.com/office/powerpoint/2010/main" val="110843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31E67-4AF3-C64B-B4B4-103C33FED293}"/>
              </a:ext>
            </a:extLst>
          </p:cNvPr>
          <p:cNvSpPr>
            <a:spLocks noGrp="1"/>
          </p:cNvSpPr>
          <p:nvPr>
            <p:ph type="title"/>
          </p:nvPr>
        </p:nvSpPr>
        <p:spPr>
          <a:xfrm>
            <a:off x="1907704" y="332656"/>
            <a:ext cx="6779096" cy="1143000"/>
          </a:xfrm>
        </p:spPr>
        <p:txBody>
          <a:bodyPr>
            <a:noAutofit/>
          </a:bodyPr>
          <a:lstStyle/>
          <a:p>
            <a:r>
              <a:rPr lang="pt-PT" sz="3600" b="1">
                <a:solidFill>
                  <a:srgbClr val="002060"/>
                </a:solidFill>
              </a:rPr>
              <a:t>1. Normas para o transporte internacional de amostras</a:t>
            </a:r>
          </a:p>
        </p:txBody>
      </p:sp>
      <p:sp>
        <p:nvSpPr>
          <p:cNvPr id="3" name="Rectangle 2">
            <a:extLst>
              <a:ext uri="{FF2B5EF4-FFF2-40B4-BE49-F238E27FC236}">
                <a16:creationId xmlns:a16="http://schemas.microsoft.com/office/drawing/2014/main" id="{59A3CDED-6350-A640-8885-087C0235E62C}"/>
              </a:ext>
            </a:extLst>
          </p:cNvPr>
          <p:cNvSpPr/>
          <p:nvPr/>
        </p:nvSpPr>
        <p:spPr>
          <a:xfrm>
            <a:off x="395536" y="1556792"/>
            <a:ext cx="8568952" cy="5847756"/>
          </a:xfrm>
          <a:prstGeom prst="rect">
            <a:avLst/>
          </a:prstGeom>
        </p:spPr>
        <p:txBody>
          <a:bodyPr wrap="square">
            <a:spAutoFit/>
          </a:bodyPr>
          <a:lstStyle/>
          <a:p>
            <a:pPr algn="just"/>
            <a:r>
              <a:rPr lang="pt-PT" dirty="0"/>
              <a:t>Existem regulamentos internacionais para o transporte de agentes patogénicos biológicos :</a:t>
            </a:r>
          </a:p>
          <a:p>
            <a:pPr algn="just"/>
            <a:endParaRPr lang="pt-PT" sz="1000" dirty="0"/>
          </a:p>
          <a:p>
            <a:pPr marL="285750" indent="-285750" algn="just">
              <a:buFont typeface="Arial" panose="020B0604020202020204" pitchFamily="34" charset="0"/>
              <a:buChar char="•"/>
            </a:pPr>
            <a:r>
              <a:rPr lang="pt-PT" dirty="0"/>
              <a:t>Recomendações das Nações Unidas sobre o Transporte de Mercadorias Perigosas</a:t>
            </a:r>
          </a:p>
          <a:p>
            <a:pPr lvl="1" algn="just"/>
            <a:endParaRPr lang="pt-PT" sz="1000" dirty="0"/>
          </a:p>
          <a:p>
            <a:pPr marL="285750" indent="-285750" algn="just">
              <a:buFont typeface="Arial" panose="020B0604020202020204" pitchFamily="34" charset="0"/>
              <a:buChar char="•"/>
            </a:pPr>
            <a:r>
              <a:rPr lang="pt-PT" dirty="0"/>
              <a:t>Instruções Técnicas da Organização Internacional da Aviação Civil (ICAO) para o Transporte Seguro de Mercadorias Perigosas por ar</a:t>
            </a:r>
          </a:p>
          <a:p>
            <a:pPr lvl="1" algn="just"/>
            <a:endParaRPr lang="pt-PT" sz="1000" dirty="0"/>
          </a:p>
          <a:p>
            <a:pPr marL="285750" lvl="1" indent="-285750" algn="just">
              <a:buFont typeface="Arial" panose="020B0604020202020204" pitchFamily="34" charset="0"/>
              <a:buChar char="•"/>
            </a:pPr>
            <a:r>
              <a:rPr lang="pt-PT" dirty="0"/>
              <a:t>Acordo Europeu sobre o Transporte Internacional de Mercadorias Perigosas por estrada (ADR), para o transporte rodoviário na Europa (adaptado e usado por alguns outros países).</a:t>
            </a:r>
          </a:p>
          <a:p>
            <a:pPr marL="285750" lvl="1" indent="-285750" algn="just">
              <a:buFont typeface="Arial" panose="020B0604020202020204" pitchFamily="34" charset="0"/>
              <a:buChar char="•"/>
            </a:pPr>
            <a:endParaRPr lang="pt-PT" sz="1000" dirty="0"/>
          </a:p>
          <a:p>
            <a:pPr marL="285750" lvl="1" indent="-285750" algn="just">
              <a:buFont typeface="Arial" panose="020B0604020202020204" pitchFamily="34" charset="0"/>
              <a:buChar char="•"/>
            </a:pPr>
            <a:r>
              <a:rPr lang="pt-PT" dirty="0"/>
              <a:t>Código de Mercadorias Perigosas (código IMDDG) da Organização Marítima Internacional  para o transporte por mar.</a:t>
            </a:r>
          </a:p>
          <a:p>
            <a:pPr marL="0" lvl="1" algn="just"/>
            <a:endParaRPr lang="pt-PT" sz="1000" dirty="0"/>
          </a:p>
          <a:p>
            <a:pPr marL="285750" lvl="1" indent="-285750" algn="just">
              <a:buFont typeface="Arial" panose="020B0604020202020204" pitchFamily="34" charset="0"/>
              <a:buChar char="•"/>
            </a:pPr>
            <a:r>
              <a:rPr lang="pt-PT" dirty="0"/>
              <a:t>A Convenção da União Postal Universal (UPU) permite o transporte da Cat. B (UN3373) por correio postal. </a:t>
            </a:r>
          </a:p>
          <a:p>
            <a:pPr lvl="1" algn="just"/>
            <a:r>
              <a:rPr lang="pt-PT" dirty="0"/>
              <a:t>   </a:t>
            </a:r>
          </a:p>
          <a:p>
            <a:pPr lvl="1" algn="just"/>
            <a:endParaRPr lang="pt-PT" dirty="0"/>
          </a:p>
          <a:p>
            <a:pPr lvl="1" algn="just"/>
            <a:r>
              <a:rPr lang="pt-PT" dirty="0"/>
              <a:t>        </a:t>
            </a:r>
          </a:p>
          <a:p>
            <a:pPr algn="just"/>
            <a:endParaRPr lang="pt-PT" dirty="0"/>
          </a:p>
          <a:p>
            <a:pPr algn="just"/>
            <a:endParaRPr lang="pt-PT" dirty="0"/>
          </a:p>
          <a:p>
            <a:pPr algn="just"/>
            <a:endParaRPr lang="pt-PT"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202366"/>
            <a:ext cx="1864283" cy="1242855"/>
          </a:xfrm>
          <a:prstGeom prst="rect">
            <a:avLst/>
          </a:prstGeom>
        </p:spPr>
      </p:pic>
    </p:spTree>
    <p:extLst>
      <p:ext uri="{BB962C8B-B14F-4D97-AF65-F5344CB8AC3E}">
        <p14:creationId xmlns:p14="http://schemas.microsoft.com/office/powerpoint/2010/main" val="3152053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61936-7C61-794E-B764-69F0A387FAB0}"/>
              </a:ext>
            </a:extLst>
          </p:cNvPr>
          <p:cNvSpPr>
            <a:spLocks noGrp="1"/>
          </p:cNvSpPr>
          <p:nvPr>
            <p:ph type="title"/>
          </p:nvPr>
        </p:nvSpPr>
        <p:spPr>
          <a:xfrm>
            <a:off x="457200" y="260648"/>
            <a:ext cx="8229600" cy="1143000"/>
          </a:xfrm>
        </p:spPr>
        <p:txBody>
          <a:bodyPr>
            <a:noAutofit/>
          </a:bodyPr>
          <a:lstStyle/>
          <a:p>
            <a:r>
              <a:rPr lang="pt-PT" sz="3600" b="1">
                <a:solidFill>
                  <a:srgbClr val="002060"/>
                </a:solidFill>
              </a:rPr>
              <a:t>Classificação do Transporte Internacional de Amostras  (1)</a:t>
            </a:r>
          </a:p>
        </p:txBody>
      </p:sp>
      <p:sp>
        <p:nvSpPr>
          <p:cNvPr id="4" name="Content Placeholder 2">
            <a:extLst>
              <a:ext uri="{FF2B5EF4-FFF2-40B4-BE49-F238E27FC236}">
                <a16:creationId xmlns:a16="http://schemas.microsoft.com/office/drawing/2014/main" id="{61BE87D5-096B-5841-8D75-4EE0BEC5076B}"/>
              </a:ext>
            </a:extLst>
          </p:cNvPr>
          <p:cNvSpPr txBox="1">
            <a:spLocks/>
          </p:cNvSpPr>
          <p:nvPr/>
        </p:nvSpPr>
        <p:spPr>
          <a:xfrm>
            <a:off x="251520" y="1340768"/>
            <a:ext cx="8892480" cy="452596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b="1" kern="1200">
                <a:solidFill>
                  <a:schemeClr val="tx1">
                    <a:lumMod val="50000"/>
                    <a:lumOff val="50000"/>
                  </a:schemeClr>
                </a:solidFill>
                <a:latin typeface="Segoe Condensed" panose="020B0606040200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lumMod val="50000"/>
                    <a:lumOff val="50000"/>
                  </a:schemeClr>
                </a:solidFill>
                <a:latin typeface="Segoe Condensed" panose="020B0606040200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lumMod val="50000"/>
                    <a:lumOff val="50000"/>
                  </a:schemeClr>
                </a:solidFill>
                <a:latin typeface="Segoe Condensed" panose="020B0606040200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pt-PT" sz="1800" b="0" dirty="0">
              <a:solidFill>
                <a:schemeClr val="tx1"/>
              </a:solidFill>
              <a:latin typeface="Arial" panose="020B0604020202020204" pitchFamily="34" charset="0"/>
              <a:cs typeface="Arial" panose="020B0604020202020204" pitchFamily="34" charset="0"/>
            </a:endParaRPr>
          </a:p>
          <a:p>
            <a:pPr marL="0" indent="0">
              <a:buNone/>
            </a:pPr>
            <a:r>
              <a:rPr lang="pt-PT" sz="1800" dirty="0">
                <a:solidFill>
                  <a:schemeClr val="accent6">
                    <a:lumMod val="75000"/>
                  </a:schemeClr>
                </a:solidFill>
                <a:latin typeface="Arial" panose="020B0604020202020204" pitchFamily="34" charset="0"/>
                <a:cs typeface="Arial" panose="020B0604020202020204" pitchFamily="34" charset="0"/>
              </a:rPr>
              <a:t>Categoria A: </a:t>
            </a:r>
            <a:r>
              <a:rPr lang="pt-PT" sz="1800" b="0" dirty="0">
                <a:solidFill>
                  <a:schemeClr val="tx1"/>
                </a:solidFill>
                <a:latin typeface="Arial" panose="020B0604020202020204" pitchFamily="34" charset="0"/>
                <a:cs typeface="Arial" panose="020B0604020202020204" pitchFamily="34" charset="0"/>
              </a:rPr>
              <a:t>uma substância infecciosa que seja </a:t>
            </a:r>
            <a:r>
              <a:rPr lang="pt-PT" sz="1800" u="sng" dirty="0">
                <a:solidFill>
                  <a:schemeClr val="tx1"/>
                </a:solidFill>
                <a:latin typeface="Arial" panose="020B0604020202020204" pitchFamily="34" charset="0"/>
                <a:cs typeface="Arial" panose="020B0604020202020204" pitchFamily="34" charset="0"/>
              </a:rPr>
              <a:t>transportada de tal modo que</a:t>
            </a:r>
            <a:r>
              <a:rPr lang="pt-PT" sz="1800" b="0" dirty="0">
                <a:solidFill>
                  <a:schemeClr val="tx1"/>
                </a:solidFill>
                <a:latin typeface="Arial" panose="020B0604020202020204" pitchFamily="34" charset="0"/>
                <a:cs typeface="Arial" panose="020B0604020202020204" pitchFamily="34" charset="0"/>
              </a:rPr>
              <a:t>, quando ocorra exposição, possa causar incapacidade permanente, doença grave ou mortal em seres humanos ou animais normalmente saudáveis</a:t>
            </a:r>
          </a:p>
          <a:p>
            <a:pPr lvl="1"/>
            <a:r>
              <a:rPr lang="pt-PT" sz="1800" dirty="0">
                <a:solidFill>
                  <a:schemeClr val="tx1"/>
                </a:solidFill>
                <a:latin typeface="Arial" panose="020B0604020202020204" pitchFamily="34" charset="0"/>
                <a:cs typeface="Arial" panose="020B0604020202020204" pitchFamily="34" charset="0"/>
              </a:rPr>
              <a:t>Designações da expedição:</a:t>
            </a:r>
          </a:p>
          <a:p>
            <a:pPr lvl="2"/>
            <a:r>
              <a:rPr lang="pt-PT" sz="1800" b="0" dirty="0">
                <a:solidFill>
                  <a:schemeClr val="tx1"/>
                </a:solidFill>
                <a:latin typeface="Arial" panose="020B0604020202020204" pitchFamily="34" charset="0"/>
                <a:cs typeface="Arial" panose="020B0604020202020204" pitchFamily="34" charset="0"/>
              </a:rPr>
              <a:t>UN2814 – SUBSTÂNCIA INFECCIOSA QUE AFECTA HUMANOS ( e animais)</a:t>
            </a:r>
          </a:p>
          <a:p>
            <a:pPr lvl="2"/>
            <a:r>
              <a:rPr lang="pt-PT" sz="1800" b="0" dirty="0">
                <a:solidFill>
                  <a:schemeClr val="tx1"/>
                </a:solidFill>
                <a:latin typeface="Arial" panose="020B0604020202020204" pitchFamily="34" charset="0"/>
                <a:cs typeface="Arial" panose="020B0604020202020204" pitchFamily="34" charset="0"/>
              </a:rPr>
              <a:t>UN2900 - SUBSTÂNCIA INFECCIOSA QUE AFECTA apenas ANIMAIS</a:t>
            </a:r>
          </a:p>
          <a:p>
            <a:pPr marL="914400" lvl="2" indent="0">
              <a:buNone/>
            </a:pPr>
            <a:endParaRPr lang="pt-PT" sz="1800" dirty="0">
              <a:solidFill>
                <a:schemeClr val="tx1"/>
              </a:solidFill>
              <a:latin typeface="Arial" panose="020B0604020202020204" pitchFamily="34" charset="0"/>
              <a:cs typeface="Arial" panose="020B0604020202020204" pitchFamily="34" charset="0"/>
            </a:endParaRPr>
          </a:p>
          <a:p>
            <a:pPr marL="0" indent="0">
              <a:buNone/>
            </a:pPr>
            <a:r>
              <a:rPr lang="pt-PT" sz="1800" dirty="0">
                <a:solidFill>
                  <a:schemeClr val="accent6">
                    <a:lumMod val="75000"/>
                  </a:schemeClr>
                </a:solidFill>
                <a:latin typeface="Arial" panose="020B0604020202020204" pitchFamily="34" charset="0"/>
                <a:cs typeface="Arial" panose="020B0604020202020204" pitchFamily="34" charset="0"/>
              </a:rPr>
              <a:t>Categoria B: </a:t>
            </a:r>
            <a:r>
              <a:rPr lang="pt-PT" sz="1800" b="0" dirty="0">
                <a:solidFill>
                  <a:schemeClr val="tx1"/>
                </a:solidFill>
                <a:latin typeface="Arial" panose="020B0604020202020204" pitchFamily="34" charset="0"/>
                <a:cs typeface="Arial" panose="020B0604020202020204" pitchFamily="34" charset="0"/>
              </a:rPr>
              <a:t>uma substância infecciosa que não cumpre os critérios para inclusão na categoria A</a:t>
            </a:r>
          </a:p>
          <a:p>
            <a:pPr lvl="1"/>
            <a:r>
              <a:rPr lang="pt-PT" sz="1800" dirty="0">
                <a:solidFill>
                  <a:schemeClr val="tx1"/>
                </a:solidFill>
                <a:latin typeface="Arial" panose="020B0604020202020204" pitchFamily="34" charset="0"/>
                <a:cs typeface="Arial" panose="020B0604020202020204" pitchFamily="34" charset="0"/>
              </a:rPr>
              <a:t>Designação da expedição: </a:t>
            </a:r>
            <a:endParaRPr lang="pt-PT" sz="1800" b="0" dirty="0">
              <a:solidFill>
                <a:schemeClr val="tx1"/>
              </a:solidFill>
              <a:latin typeface="Arial" panose="020B0604020202020204" pitchFamily="34" charset="0"/>
              <a:cs typeface="Arial" panose="020B0604020202020204" pitchFamily="34" charset="0"/>
            </a:endParaRPr>
          </a:p>
          <a:p>
            <a:pPr lvl="2"/>
            <a:r>
              <a:rPr lang="pt-PT" sz="1800" b="0" dirty="0">
                <a:solidFill>
                  <a:schemeClr val="tx1"/>
                </a:solidFill>
                <a:latin typeface="Arial" panose="020B0604020202020204" pitchFamily="34" charset="0"/>
                <a:cs typeface="Arial" panose="020B0604020202020204" pitchFamily="34" charset="0"/>
              </a:rPr>
              <a:t>UN3373 SUBSTÂNCIA BIOLÓOGICA DA CATEGORIA B</a:t>
            </a:r>
          </a:p>
        </p:txBody>
      </p:sp>
    </p:spTree>
    <p:extLst>
      <p:ext uri="{BB962C8B-B14F-4D97-AF65-F5344CB8AC3E}">
        <p14:creationId xmlns:p14="http://schemas.microsoft.com/office/powerpoint/2010/main" val="678819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61936-7C61-794E-B764-69F0A387FAB0}"/>
              </a:ext>
            </a:extLst>
          </p:cNvPr>
          <p:cNvSpPr>
            <a:spLocks noGrp="1"/>
          </p:cNvSpPr>
          <p:nvPr>
            <p:ph type="title"/>
          </p:nvPr>
        </p:nvSpPr>
        <p:spPr/>
        <p:txBody>
          <a:bodyPr>
            <a:noAutofit/>
          </a:bodyPr>
          <a:lstStyle/>
          <a:p>
            <a:r>
              <a:rPr lang="pt-PT" sz="3600" b="1">
                <a:solidFill>
                  <a:srgbClr val="002060"/>
                </a:solidFill>
              </a:rPr>
              <a:t>Classificação do Transporte Internacional de Amostras (2)</a:t>
            </a:r>
          </a:p>
        </p:txBody>
      </p:sp>
      <p:sp>
        <p:nvSpPr>
          <p:cNvPr id="4" name="Content Placeholder 2">
            <a:extLst>
              <a:ext uri="{FF2B5EF4-FFF2-40B4-BE49-F238E27FC236}">
                <a16:creationId xmlns:a16="http://schemas.microsoft.com/office/drawing/2014/main" id="{61BE87D5-096B-5841-8D75-4EE0BEC5076B}"/>
              </a:ext>
            </a:extLst>
          </p:cNvPr>
          <p:cNvSpPr txBox="1">
            <a:spLocks/>
          </p:cNvSpPr>
          <p:nvPr/>
        </p:nvSpPr>
        <p:spPr>
          <a:xfrm>
            <a:off x="251520" y="1340768"/>
            <a:ext cx="8892480" cy="452596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b="1" kern="1200">
                <a:solidFill>
                  <a:schemeClr val="tx1">
                    <a:lumMod val="50000"/>
                    <a:lumOff val="50000"/>
                  </a:schemeClr>
                </a:solidFill>
                <a:latin typeface="Segoe Condensed" panose="020B0606040200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lumMod val="50000"/>
                    <a:lumOff val="50000"/>
                  </a:schemeClr>
                </a:solidFill>
                <a:latin typeface="Segoe Condensed" panose="020B0606040200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lumMod val="50000"/>
                    <a:lumOff val="50000"/>
                  </a:schemeClr>
                </a:solidFill>
                <a:latin typeface="Segoe Condensed" panose="020B0606040200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2"/>
            <a:endParaRPr lang="pt-PT" sz="2000" b="0" dirty="0">
              <a:solidFill>
                <a:schemeClr val="tx1"/>
              </a:solidFill>
              <a:latin typeface="Arial" panose="020B0604020202020204" pitchFamily="34" charset="0"/>
              <a:cs typeface="Arial" panose="020B0604020202020204" pitchFamily="34" charset="0"/>
            </a:endParaRPr>
          </a:p>
          <a:p>
            <a:pPr marL="0" indent="0">
              <a:buNone/>
            </a:pPr>
            <a:r>
              <a:rPr lang="pt-PT" sz="2000" dirty="0">
                <a:solidFill>
                  <a:schemeClr val="tx1"/>
                </a:solidFill>
                <a:latin typeface="Arial" panose="020B0604020202020204" pitchFamily="34" charset="0"/>
                <a:cs typeface="Arial" panose="020B0604020202020204" pitchFamily="34" charset="0"/>
              </a:rPr>
              <a:t>Transportes isentos: </a:t>
            </a:r>
          </a:p>
          <a:p>
            <a:pPr lvl="1"/>
            <a:r>
              <a:rPr lang="pt-PT" sz="2000" b="0" dirty="0" err="1">
                <a:solidFill>
                  <a:schemeClr val="tx1"/>
                </a:solidFill>
                <a:latin typeface="Arial" panose="020B0604020202020204" pitchFamily="34" charset="0"/>
                <a:cs typeface="Arial" panose="020B0604020202020204" pitchFamily="34" charset="0"/>
              </a:rPr>
              <a:t>Microorganismos</a:t>
            </a:r>
            <a:r>
              <a:rPr lang="pt-PT" sz="2000" b="0" dirty="0">
                <a:solidFill>
                  <a:schemeClr val="tx1"/>
                </a:solidFill>
                <a:latin typeface="Arial" panose="020B0604020202020204" pitchFamily="34" charset="0"/>
                <a:cs typeface="Arial" panose="020B0604020202020204" pitchFamily="34" charset="0"/>
              </a:rPr>
              <a:t> não patogénicos para pessoas ou animais</a:t>
            </a:r>
          </a:p>
          <a:p>
            <a:pPr lvl="1"/>
            <a:r>
              <a:rPr lang="pt-PT" sz="2000" b="0" dirty="0">
                <a:solidFill>
                  <a:schemeClr val="tx1"/>
                </a:solidFill>
                <a:latin typeface="Arial" panose="020B0604020202020204" pitchFamily="34" charset="0"/>
                <a:cs typeface="Arial" panose="020B0604020202020204" pitchFamily="34" charset="0"/>
              </a:rPr>
              <a:t>Agentes </a:t>
            </a:r>
            <a:r>
              <a:rPr lang="pt-PT" sz="2000" b="0" dirty="0" err="1">
                <a:solidFill>
                  <a:schemeClr val="tx1"/>
                </a:solidFill>
                <a:latin typeface="Arial" panose="020B0604020202020204" pitchFamily="34" charset="0"/>
                <a:cs typeface="Arial" panose="020B0604020202020204" pitchFamily="34" charset="0"/>
              </a:rPr>
              <a:t>inactivados</a:t>
            </a:r>
            <a:r>
              <a:rPr lang="pt-PT" sz="2000" b="0" dirty="0">
                <a:solidFill>
                  <a:schemeClr val="tx1"/>
                </a:solidFill>
                <a:latin typeface="Arial" panose="020B0604020202020204" pitchFamily="34" charset="0"/>
                <a:cs typeface="Arial" panose="020B0604020202020204" pitchFamily="34" charset="0"/>
              </a:rPr>
              <a:t> ou neutralizados</a:t>
            </a:r>
            <a:endParaRPr lang="pt-PT" sz="2000" b="0" strike="sngStrike" dirty="0">
              <a:solidFill>
                <a:schemeClr val="tx1"/>
              </a:solidFill>
              <a:latin typeface="Arial" panose="020B0604020202020204" pitchFamily="34" charset="0"/>
              <a:cs typeface="Arial" panose="020B0604020202020204" pitchFamily="34" charset="0"/>
            </a:endParaRPr>
          </a:p>
          <a:p>
            <a:pPr lvl="1"/>
            <a:r>
              <a:rPr lang="pt-PT" sz="2000" b="0" dirty="0">
                <a:solidFill>
                  <a:schemeClr val="tx1"/>
                </a:solidFill>
                <a:latin typeface="Arial" panose="020B0604020202020204" pitchFamily="34" charset="0"/>
                <a:cs typeface="Arial" panose="020B0604020202020204" pitchFamily="34" charset="0"/>
              </a:rPr>
              <a:t>Amostras ambientais, incluindo amostras de alimentos e água que não se considerem colocar risco significativo de infecção</a:t>
            </a:r>
          </a:p>
          <a:p>
            <a:pPr lvl="1"/>
            <a:r>
              <a:rPr lang="pt-PT" sz="2000" b="0" dirty="0">
                <a:solidFill>
                  <a:schemeClr val="tx1"/>
                </a:solidFill>
                <a:latin typeface="Arial" panose="020B0604020202020204" pitchFamily="34" charset="0"/>
                <a:cs typeface="Arial" panose="020B0604020202020204" pitchFamily="34" charset="0"/>
              </a:rPr>
              <a:t>Amostras de sangue seco</a:t>
            </a:r>
          </a:p>
          <a:p>
            <a:pPr lvl="1"/>
            <a:r>
              <a:rPr lang="pt-PT" sz="2000" b="0" dirty="0">
                <a:solidFill>
                  <a:schemeClr val="tx1"/>
                </a:solidFill>
                <a:latin typeface="Arial" panose="020B0604020202020204" pitchFamily="34" charset="0"/>
                <a:cs typeface="Arial" panose="020B0604020202020204" pitchFamily="34" charset="0"/>
              </a:rPr>
              <a:t>Sangue, componentes do sangue, tecidos ou órgãos para fins de transfusão ou transplante</a:t>
            </a:r>
          </a:p>
        </p:txBody>
      </p:sp>
    </p:spTree>
    <p:extLst>
      <p:ext uri="{BB962C8B-B14F-4D97-AF65-F5344CB8AC3E}">
        <p14:creationId xmlns:p14="http://schemas.microsoft.com/office/powerpoint/2010/main" val="395865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25B456-3525-484A-84B3-9F62C553ADCE}"/>
              </a:ext>
            </a:extLst>
          </p:cNvPr>
          <p:cNvSpPr>
            <a:spLocks noGrp="1"/>
          </p:cNvSpPr>
          <p:nvPr>
            <p:ph idx="1"/>
          </p:nvPr>
        </p:nvSpPr>
        <p:spPr>
          <a:xfrm>
            <a:off x="323528" y="980728"/>
            <a:ext cx="8363272" cy="5040560"/>
          </a:xfrm>
        </p:spPr>
        <p:txBody>
          <a:bodyPr/>
          <a:lstStyle/>
          <a:p>
            <a:r>
              <a:rPr lang="pt-PT" sz="2400" dirty="0"/>
              <a:t>Todas as pessoas envolvidas no transporte de Mercadorias Perigosas devem receber formação</a:t>
            </a:r>
          </a:p>
          <a:p>
            <a:r>
              <a:rPr lang="pt-PT" sz="2400" dirty="0"/>
              <a:t>Para o transporte de substâncias da Categoria A é, normalmente, necessário um certificado formal</a:t>
            </a:r>
          </a:p>
          <a:p>
            <a:pPr lvl="1"/>
            <a:r>
              <a:rPr lang="pt-PT" sz="2000" dirty="0"/>
              <a:t>Aprovado e determinado pelos regulamentos e autoridades nacionais competentes</a:t>
            </a:r>
          </a:p>
          <a:p>
            <a:r>
              <a:rPr lang="pt-PT" sz="2400" dirty="0"/>
              <a:t>A formação deve incluir:</a:t>
            </a:r>
          </a:p>
          <a:p>
            <a:pPr lvl="1"/>
            <a:r>
              <a:rPr lang="pt-PT" sz="2000" dirty="0"/>
              <a:t>Conhecimentos gerais (regulamentos e requisitos gerais de acondicionamento)</a:t>
            </a:r>
          </a:p>
          <a:p>
            <a:pPr lvl="1"/>
            <a:r>
              <a:rPr lang="pt-PT" sz="2000" dirty="0"/>
              <a:t>Formação específica para a tarefa (acondicionamento, rotulagem, marcação, documentação dependente das responsabilidades da tarefa)</a:t>
            </a:r>
          </a:p>
          <a:p>
            <a:pPr lvl="1"/>
            <a:r>
              <a:rPr lang="pt-PT" sz="2000" dirty="0"/>
              <a:t>Formação sobre segurança (perigos das substâncias infecciosas, procedimentos de segurança, situações de emergência)</a:t>
            </a:r>
          </a:p>
        </p:txBody>
      </p:sp>
      <p:sp>
        <p:nvSpPr>
          <p:cNvPr id="4" name="Title 1">
            <a:extLst>
              <a:ext uri="{FF2B5EF4-FFF2-40B4-BE49-F238E27FC236}">
                <a16:creationId xmlns:a16="http://schemas.microsoft.com/office/drawing/2014/main" id="{0619FA40-B334-4BFB-AA78-C4246BBA0296}"/>
              </a:ext>
            </a:extLst>
          </p:cNvPr>
          <p:cNvSpPr>
            <a:spLocks noGrp="1"/>
          </p:cNvSpPr>
          <p:nvPr>
            <p:ph type="title"/>
          </p:nvPr>
        </p:nvSpPr>
        <p:spPr>
          <a:xfrm>
            <a:off x="0" y="125760"/>
            <a:ext cx="9036496" cy="998984"/>
          </a:xfrm>
        </p:spPr>
        <p:txBody>
          <a:bodyPr>
            <a:noAutofit/>
          </a:bodyPr>
          <a:lstStyle/>
          <a:p>
            <a:r>
              <a:rPr lang="pt-PT" sz="3300" b="1">
                <a:solidFill>
                  <a:srgbClr val="002060"/>
                </a:solidFill>
              </a:rPr>
              <a:t>Formação sobre o Transporte de Amostras</a:t>
            </a:r>
          </a:p>
        </p:txBody>
      </p:sp>
    </p:spTree>
    <p:extLst>
      <p:ext uri="{BB962C8B-B14F-4D97-AF65-F5344CB8AC3E}">
        <p14:creationId xmlns:p14="http://schemas.microsoft.com/office/powerpoint/2010/main" val="3349853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2B953F2-A6EB-44BB-A5BC-AED76F361166}"/>
              </a:ext>
            </a:extLst>
          </p:cNvPr>
          <p:cNvSpPr>
            <a:spLocks noGrp="1"/>
          </p:cNvSpPr>
          <p:nvPr>
            <p:ph type="title"/>
          </p:nvPr>
        </p:nvSpPr>
        <p:spPr>
          <a:xfrm>
            <a:off x="138336" y="-11495"/>
            <a:ext cx="8867328" cy="1143000"/>
          </a:xfrm>
        </p:spPr>
        <p:txBody>
          <a:bodyPr>
            <a:noAutofit/>
          </a:bodyPr>
          <a:lstStyle/>
          <a:p>
            <a:r>
              <a:rPr lang="pt-PT" sz="3600" b="1" u="sng">
                <a:solidFill>
                  <a:srgbClr val="002060"/>
                </a:solidFill>
              </a:rPr>
              <a:t>Marcações</a:t>
            </a:r>
            <a:r>
              <a:rPr lang="pt-PT" sz="3600" b="1">
                <a:solidFill>
                  <a:srgbClr val="002060"/>
                </a:solidFill>
              </a:rPr>
              <a:t> para o Transporte Internacional de Amostras</a:t>
            </a:r>
          </a:p>
        </p:txBody>
      </p:sp>
      <p:pic>
        <p:nvPicPr>
          <p:cNvPr id="5" name="Picture 1" descr="page1image256">
            <a:extLst>
              <a:ext uri="{FF2B5EF4-FFF2-40B4-BE49-F238E27FC236}">
                <a16:creationId xmlns:a16="http://schemas.microsoft.com/office/drawing/2014/main" id="{6F11D572-7E57-49E5-AA5D-FBD49C57815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43" t="-391" r="54265" b="57494"/>
          <a:stretch/>
        </p:blipFill>
        <p:spPr bwMode="auto">
          <a:xfrm>
            <a:off x="5603080" y="2319309"/>
            <a:ext cx="2421670" cy="1756621"/>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5" descr="page1image256">
            <a:extLst>
              <a:ext uri="{FF2B5EF4-FFF2-40B4-BE49-F238E27FC236}">
                <a16:creationId xmlns:a16="http://schemas.microsoft.com/office/drawing/2014/main" id="{7D8E5F8E-F0BD-42D5-A136-768AF8BB987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1033" t="4416" r="2885" b="57523"/>
          <a:stretch/>
        </p:blipFill>
        <p:spPr bwMode="auto">
          <a:xfrm>
            <a:off x="6202425" y="4233796"/>
            <a:ext cx="2567882" cy="1595675"/>
          </a:xfrm>
          <a:prstGeom prst="rect">
            <a:avLst/>
          </a:prstGeom>
          <a:noFill/>
          <a:extLst>
            <a:ext uri="{909E8E84-426E-40dd-AFC4-6F175D3DCCD1}">
              <a14:hiddenFill xmlns="" xmlns:a14="http://schemas.microsoft.com/office/drawing/2010/main">
                <a:solidFill>
                  <a:srgbClr val="FFFFFF"/>
                </a:solidFill>
              </a14:hiddenFill>
            </a:ext>
          </a:extLst>
        </p:spPr>
      </p:pic>
      <p:sp>
        <p:nvSpPr>
          <p:cNvPr id="8" name="AutoShape 32">
            <a:extLst>
              <a:ext uri="{FF2B5EF4-FFF2-40B4-BE49-F238E27FC236}">
                <a16:creationId xmlns:a16="http://schemas.microsoft.com/office/drawing/2014/main" id="{E1EDB3D7-7E7F-48A8-AF49-0E40F48DE418}"/>
              </a:ext>
            </a:extLst>
          </p:cNvPr>
          <p:cNvSpPr>
            <a:spLocks noChangeArrowheads="1"/>
          </p:cNvSpPr>
          <p:nvPr/>
        </p:nvSpPr>
        <p:spPr bwMode="auto">
          <a:xfrm>
            <a:off x="7918909" y="1061052"/>
            <a:ext cx="885825" cy="885825"/>
          </a:xfrm>
          <a:prstGeom prst="diamond">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ctr"/>
            <a:r>
              <a:rPr lang="en-US" sz="1200" dirty="0"/>
              <a:t>UN 3373</a:t>
            </a:r>
          </a:p>
        </p:txBody>
      </p:sp>
      <p:sp>
        <p:nvSpPr>
          <p:cNvPr id="9" name="Rectangle 34">
            <a:extLst>
              <a:ext uri="{FF2B5EF4-FFF2-40B4-BE49-F238E27FC236}">
                <a16:creationId xmlns:a16="http://schemas.microsoft.com/office/drawing/2014/main" id="{51DADEF1-376B-430C-858B-EB4DC6B5D6EF}"/>
              </a:ext>
            </a:extLst>
          </p:cNvPr>
          <p:cNvSpPr>
            <a:spLocks noChangeArrowheads="1"/>
          </p:cNvSpPr>
          <p:nvPr/>
        </p:nvSpPr>
        <p:spPr bwMode="auto">
          <a:xfrm>
            <a:off x="6228184" y="1556792"/>
            <a:ext cx="1524000" cy="533400"/>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r>
              <a:rPr lang="en-US" sz="800" dirty="0"/>
              <a:t>SUBSTÂNCIA INFECCCIOSA </a:t>
            </a:r>
          </a:p>
          <a:p>
            <a:r>
              <a:rPr lang="en-US" sz="800" dirty="0"/>
              <a:t>QUE AFECTA HUMANOS,</a:t>
            </a:r>
          </a:p>
          <a:p>
            <a:endParaRPr lang="en-US" sz="800" dirty="0"/>
          </a:p>
          <a:p>
            <a:r>
              <a:rPr lang="en-US" sz="800" dirty="0"/>
              <a:t>UN 2814</a:t>
            </a:r>
          </a:p>
        </p:txBody>
      </p:sp>
      <p:sp>
        <p:nvSpPr>
          <p:cNvPr id="10" name="Rectangle 34">
            <a:extLst>
              <a:ext uri="{FF2B5EF4-FFF2-40B4-BE49-F238E27FC236}">
                <a16:creationId xmlns:a16="http://schemas.microsoft.com/office/drawing/2014/main" id="{E28E1B1B-CE20-4E0A-B397-C3422039C968}"/>
              </a:ext>
            </a:extLst>
          </p:cNvPr>
          <p:cNvSpPr>
            <a:spLocks noChangeArrowheads="1"/>
          </p:cNvSpPr>
          <p:nvPr/>
        </p:nvSpPr>
        <p:spPr bwMode="auto">
          <a:xfrm>
            <a:off x="5508104" y="1052736"/>
            <a:ext cx="1524000" cy="389618"/>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r>
              <a:rPr lang="en-US" sz="800" dirty="0"/>
              <a:t>SUBSTÂNCIA BIOLÓGICA,</a:t>
            </a:r>
          </a:p>
          <a:p>
            <a:r>
              <a:rPr lang="en-US" sz="800" dirty="0"/>
              <a:t>CATEGORIA B</a:t>
            </a:r>
          </a:p>
        </p:txBody>
      </p:sp>
      <p:sp>
        <p:nvSpPr>
          <p:cNvPr id="12" name="TextBox 11">
            <a:extLst>
              <a:ext uri="{FF2B5EF4-FFF2-40B4-BE49-F238E27FC236}">
                <a16:creationId xmlns:a16="http://schemas.microsoft.com/office/drawing/2014/main" id="{5960661F-9A54-4F4B-B0DA-7804103D8A92}"/>
              </a:ext>
            </a:extLst>
          </p:cNvPr>
          <p:cNvSpPr txBox="1"/>
          <p:nvPr/>
        </p:nvSpPr>
        <p:spPr>
          <a:xfrm>
            <a:off x="7380312" y="2060848"/>
            <a:ext cx="1907080" cy="246221"/>
          </a:xfrm>
          <a:prstGeom prst="rect">
            <a:avLst/>
          </a:prstGeom>
          <a:noFill/>
        </p:spPr>
        <p:txBody>
          <a:bodyPr wrap="none" rtlCol="0">
            <a:spAutoFit/>
          </a:bodyPr>
          <a:lstStyle/>
          <a:p>
            <a:r>
              <a:rPr lang="fr-CH" sz="1000" i="1" dirty="0"/>
              <a:t>PROGRAMA DE FORMAÇÃO ISST</a:t>
            </a:r>
          </a:p>
        </p:txBody>
      </p:sp>
      <p:sp>
        <p:nvSpPr>
          <p:cNvPr id="3" name="Content Placeholder 2">
            <a:extLst>
              <a:ext uri="{FF2B5EF4-FFF2-40B4-BE49-F238E27FC236}">
                <a16:creationId xmlns:a16="http://schemas.microsoft.com/office/drawing/2014/main" id="{16A1E541-3473-47BE-B858-E136AD669B7E}"/>
              </a:ext>
            </a:extLst>
          </p:cNvPr>
          <p:cNvSpPr>
            <a:spLocks noGrp="1"/>
          </p:cNvSpPr>
          <p:nvPr>
            <p:ph idx="1"/>
          </p:nvPr>
        </p:nvSpPr>
        <p:spPr>
          <a:xfrm>
            <a:off x="138336" y="1052736"/>
            <a:ext cx="5394220" cy="3714073"/>
          </a:xfrm>
        </p:spPr>
        <p:txBody>
          <a:bodyPr/>
          <a:lstStyle/>
          <a:p>
            <a:pPr marL="0" indent="0">
              <a:buNone/>
            </a:pPr>
            <a:r>
              <a:rPr lang="en-NZ" sz="2000" dirty="0">
                <a:solidFill>
                  <a:schemeClr val="tx1"/>
                </a:solidFill>
              </a:rPr>
              <a:t>Designação Oficial do Transporte (DOT) da substância infecciosa</a:t>
            </a:r>
          </a:p>
          <a:p>
            <a:pPr marL="0" indent="0">
              <a:buNone/>
            </a:pPr>
            <a:endParaRPr lang="en-NZ" sz="1000" dirty="0">
              <a:solidFill>
                <a:schemeClr val="tx1"/>
              </a:solidFill>
            </a:endParaRPr>
          </a:p>
          <a:p>
            <a:r>
              <a:rPr lang="en-NZ" sz="2000" dirty="0">
                <a:solidFill>
                  <a:schemeClr val="tx1"/>
                </a:solidFill>
              </a:rPr>
              <a:t>Número da ONU da substância infecciosa.</a:t>
            </a:r>
          </a:p>
          <a:p>
            <a:pPr marL="0" indent="0">
              <a:buNone/>
            </a:pPr>
            <a:endParaRPr lang="en-NZ" sz="1000" dirty="0">
              <a:solidFill>
                <a:schemeClr val="tx1"/>
              </a:solidFill>
            </a:endParaRPr>
          </a:p>
          <a:p>
            <a:r>
              <a:rPr lang="en-NZ" sz="2000" dirty="0">
                <a:solidFill>
                  <a:schemeClr val="tx1"/>
                </a:solidFill>
              </a:rPr>
              <a:t>Nome e endereço do expedidor e do destinatário</a:t>
            </a:r>
          </a:p>
          <a:p>
            <a:pPr marL="0" indent="0">
              <a:buNone/>
            </a:pPr>
            <a:endParaRPr lang="en-NZ" sz="1000" dirty="0">
              <a:solidFill>
                <a:schemeClr val="tx1"/>
              </a:solidFill>
            </a:endParaRPr>
          </a:p>
          <a:p>
            <a:r>
              <a:rPr lang="en-NZ" sz="2000" dirty="0">
                <a:solidFill>
                  <a:schemeClr val="tx1"/>
                </a:solidFill>
              </a:rPr>
              <a:t>Nome de Emergência e Número de Telefone de uma Pessoa Responsável (podem ser escritos na carta de porte das amostras da Cat B)</a:t>
            </a:r>
          </a:p>
          <a:p>
            <a:pPr marL="0" indent="0">
              <a:buNone/>
            </a:pPr>
            <a:r>
              <a:rPr lang="en-NZ" sz="2000" dirty="0"/>
              <a:t> </a:t>
            </a:r>
          </a:p>
        </p:txBody>
      </p:sp>
      <p:sp>
        <p:nvSpPr>
          <p:cNvPr id="13" name="Text Box 6">
            <a:extLst>
              <a:ext uri="{FF2B5EF4-FFF2-40B4-BE49-F238E27FC236}">
                <a16:creationId xmlns:a16="http://schemas.microsoft.com/office/drawing/2014/main" id="{C2DC8B26-7A9B-42AF-94B7-4FB5C1789D16}"/>
              </a:ext>
            </a:extLst>
          </p:cNvPr>
          <p:cNvSpPr txBox="1">
            <a:spLocks noChangeArrowheads="1"/>
          </p:cNvSpPr>
          <p:nvPr/>
        </p:nvSpPr>
        <p:spPr bwMode="auto">
          <a:xfrm>
            <a:off x="3995936" y="4797152"/>
            <a:ext cx="2016224" cy="1033707"/>
          </a:xfrm>
          <a:prstGeom prst="rect">
            <a:avLst/>
          </a:prstGeom>
          <a:noFill/>
          <a:ln w="19050">
            <a:solidFill>
              <a:srgbClr val="000000"/>
            </a:solidFill>
            <a:miter lim="800000"/>
            <a:headEnd/>
            <a:tailEnd/>
          </a:ln>
          <a:extLst>
            <a:ext uri="{909E8E84-426E-40dd-AFC4-6F175D3DCCD1}">
              <a14:hiddenFill xmlns="" xmlns:a14="http://schemas.microsoft.com/office/drawing/2010/main">
                <a:solidFill>
                  <a:srgbClr val="FFFFFF"/>
                </a:solidFill>
              </a14:hiddenFill>
            </a:ext>
          </a:extLst>
        </p:spPr>
        <p:txBody>
          <a:bodyPr wrap="none"/>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50000"/>
              </a:lnSpc>
              <a:spcBef>
                <a:spcPts val="0"/>
              </a:spcBef>
            </a:pPr>
            <a:r>
              <a:rPr lang="pt-PT" altLang="zh-CN" sz="1200" b="1">
                <a:solidFill>
                  <a:srgbClr val="000000"/>
                </a:solidFill>
                <a:ea typeface="SimSun" pitchFamily="2" charset="-122"/>
              </a:rPr>
              <a:t>Gelo seco para refrigerar</a:t>
            </a:r>
          </a:p>
          <a:p>
            <a:pPr eaLnBrk="1" hangingPunct="1">
              <a:lnSpc>
                <a:spcPct val="150000"/>
              </a:lnSpc>
              <a:spcBef>
                <a:spcPts val="0"/>
              </a:spcBef>
            </a:pPr>
            <a:r>
              <a:rPr lang="pt-PT" altLang="zh-CN" sz="1200" b="1">
                <a:solidFill>
                  <a:srgbClr val="000000"/>
                </a:solidFill>
                <a:ea typeface="SimSun" pitchFamily="2" charset="-122"/>
              </a:rPr>
              <a:t>UN1845 </a:t>
            </a:r>
          </a:p>
          <a:p>
            <a:pPr eaLnBrk="1" hangingPunct="1">
              <a:spcBef>
                <a:spcPts val="0"/>
              </a:spcBef>
            </a:pPr>
            <a:endParaRPr lang="pt-PT" altLang="zh-CN" sz="1200" b="1">
              <a:solidFill>
                <a:srgbClr val="000000"/>
              </a:solidFill>
              <a:ea typeface="SimSun" pitchFamily="2" charset="-122"/>
            </a:endParaRPr>
          </a:p>
          <a:p>
            <a:pPr eaLnBrk="1" hangingPunct="1">
              <a:spcBef>
                <a:spcPts val="0"/>
              </a:spcBef>
            </a:pPr>
            <a:r>
              <a:rPr lang="pt-PT" altLang="zh-CN" sz="1200" b="1">
                <a:solidFill>
                  <a:srgbClr val="000000"/>
                </a:solidFill>
                <a:ea typeface="SimSun" pitchFamily="2" charset="-122"/>
              </a:rPr>
              <a:t>Quantidade líquida____kg</a:t>
            </a:r>
            <a:endParaRPr lang="pt-PT" sz="1200" b="1"/>
          </a:p>
        </p:txBody>
      </p:sp>
      <p:sp>
        <p:nvSpPr>
          <p:cNvPr id="2" name="TextBox 1">
            <a:extLst>
              <a:ext uri="{FF2B5EF4-FFF2-40B4-BE49-F238E27FC236}">
                <a16:creationId xmlns:a16="http://schemas.microsoft.com/office/drawing/2014/main" id="{66A7ED29-924A-475B-8D78-0E5159E4645B}"/>
              </a:ext>
            </a:extLst>
          </p:cNvPr>
          <p:cNvSpPr txBox="1"/>
          <p:nvPr/>
        </p:nvSpPr>
        <p:spPr>
          <a:xfrm>
            <a:off x="251520" y="4725144"/>
            <a:ext cx="3771046" cy="1200329"/>
          </a:xfrm>
          <a:prstGeom prst="rect">
            <a:avLst/>
          </a:prstGeom>
          <a:noFill/>
        </p:spPr>
        <p:txBody>
          <a:bodyPr wrap="square" rtlCol="0">
            <a:spAutoFit/>
          </a:bodyPr>
          <a:lstStyle/>
          <a:p>
            <a:pPr marL="285750" indent="-285750">
              <a:buFont typeface="Arial" panose="020B0604020202020204" pitchFamily="34" charset="0"/>
              <a:buChar char="•"/>
            </a:pPr>
            <a:r>
              <a:rPr lang="en-NZ" dirty="0">
                <a:latin typeface="Arial" panose="020B0604020202020204" pitchFamily="34" charset="0"/>
                <a:cs typeface="Arial" panose="020B0604020202020204" pitchFamily="34" charset="0"/>
              </a:rPr>
              <a:t>Indicadores de gelo seco (se aplicável), incluindo DOT, número da ONU e quantidade líquida usada</a:t>
            </a:r>
          </a:p>
        </p:txBody>
      </p:sp>
      <p:sp>
        <p:nvSpPr>
          <p:cNvPr id="14" name="TextBox 13">
            <a:extLst>
              <a:ext uri="{FF2B5EF4-FFF2-40B4-BE49-F238E27FC236}">
                <a16:creationId xmlns:a16="http://schemas.microsoft.com/office/drawing/2014/main" id="{3031B3E0-03C7-40D6-B627-D0322796A3AC}"/>
              </a:ext>
            </a:extLst>
          </p:cNvPr>
          <p:cNvSpPr txBox="1"/>
          <p:nvPr/>
        </p:nvSpPr>
        <p:spPr>
          <a:xfrm>
            <a:off x="7740352" y="3861048"/>
            <a:ext cx="1159292" cy="215444"/>
          </a:xfrm>
          <a:prstGeom prst="rect">
            <a:avLst/>
          </a:prstGeom>
          <a:noFill/>
        </p:spPr>
        <p:txBody>
          <a:bodyPr wrap="none" rtlCol="0">
            <a:spAutoFit/>
          </a:bodyPr>
          <a:lstStyle/>
          <a:p>
            <a:r>
              <a:rPr lang="pt-PT" sz="800" b="1" dirty="0"/>
              <a:t>Módulo de </a:t>
            </a:r>
            <a:r>
              <a:rPr lang="pt-PT" sz="800" b="1" dirty="0" err="1"/>
              <a:t>lab</a:t>
            </a:r>
            <a:r>
              <a:rPr lang="pt-PT" sz="800" b="1" dirty="0"/>
              <a:t>. da ERR</a:t>
            </a:r>
            <a:endParaRPr lang="pt-PT" sz="800" dirty="0"/>
          </a:p>
        </p:txBody>
      </p:sp>
      <p:sp>
        <p:nvSpPr>
          <p:cNvPr id="15" name="TextBox 14">
            <a:extLst>
              <a:ext uri="{FF2B5EF4-FFF2-40B4-BE49-F238E27FC236}">
                <a16:creationId xmlns:a16="http://schemas.microsoft.com/office/drawing/2014/main" id="{0C0E21E7-B6EB-4C76-9552-576FEA1A094D}"/>
              </a:ext>
            </a:extLst>
          </p:cNvPr>
          <p:cNvSpPr txBox="1"/>
          <p:nvPr/>
        </p:nvSpPr>
        <p:spPr>
          <a:xfrm>
            <a:off x="8116401" y="5741116"/>
            <a:ext cx="990977" cy="246221"/>
          </a:xfrm>
          <a:prstGeom prst="rect">
            <a:avLst/>
          </a:prstGeom>
          <a:noFill/>
        </p:spPr>
        <p:txBody>
          <a:bodyPr wrap="none" rtlCol="0">
            <a:spAutoFit/>
          </a:bodyPr>
          <a:lstStyle/>
          <a:p>
            <a:r>
              <a:rPr lang="fr-CH" sz="1000" i="1" dirty="0"/>
              <a:t>RRT </a:t>
            </a:r>
            <a:r>
              <a:rPr lang="fr-CH" sz="1000" i="1" dirty="0" err="1"/>
              <a:t>lab</a:t>
            </a:r>
            <a:r>
              <a:rPr lang="fr-CH" sz="1000" i="1" dirty="0"/>
              <a:t> module</a:t>
            </a:r>
            <a:endParaRPr lang="en-US" sz="1000" i="1" dirty="0"/>
          </a:p>
        </p:txBody>
      </p:sp>
      <p:sp>
        <p:nvSpPr>
          <p:cNvPr id="16" name="Text Box 1"/>
          <p:cNvSpPr txBox="1"/>
          <p:nvPr/>
        </p:nvSpPr>
        <p:spPr>
          <a:xfrm>
            <a:off x="5796136" y="3068960"/>
            <a:ext cx="1080120" cy="215444"/>
          </a:xfrm>
          <a:prstGeom prst="rect">
            <a:avLst/>
          </a:prstGeom>
          <a:solidFill>
            <a:schemeClr val="bg1"/>
          </a:solidFill>
          <a:ln>
            <a:noFill/>
          </a:ln>
          <a:effectLst/>
          <a:extLst>
            <a:ext uri="{C572A759-6A51-4108-AA02-DFA0A04FC94B}">
              <ma14:wrappingTextBoxFlag xmlns=""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spAutoFit/>
          </a:bodyPr>
          <a:lstStyle/>
          <a:p>
            <a:pPr>
              <a:spcAft>
                <a:spcPts val="0"/>
              </a:spcAft>
            </a:pPr>
            <a:r>
              <a:rPr lang="pt-PT" sz="800" b="1" spc="-15" dirty="0">
                <a:effectLst/>
                <a:latin typeface="Calibri"/>
                <a:ea typeface="ＭＳ 明朝"/>
                <a:cs typeface="Calibri"/>
              </a:rPr>
              <a:t>Nome do expedidor</a:t>
            </a:r>
            <a:endParaRPr lang="pt-PT" sz="800" spc="-15" dirty="0">
              <a:effectLst/>
              <a:latin typeface="Gisha"/>
              <a:ea typeface="ＭＳ 明朝"/>
              <a:cs typeface="Calibri"/>
            </a:endParaRPr>
          </a:p>
        </p:txBody>
      </p:sp>
      <p:sp>
        <p:nvSpPr>
          <p:cNvPr id="17" name="Text Box 1"/>
          <p:cNvSpPr txBox="1"/>
          <p:nvPr/>
        </p:nvSpPr>
        <p:spPr>
          <a:xfrm>
            <a:off x="5796136" y="3356992"/>
            <a:ext cx="1116211" cy="215444"/>
          </a:xfrm>
          <a:prstGeom prst="rect">
            <a:avLst/>
          </a:prstGeom>
          <a:solidFill>
            <a:schemeClr val="bg1"/>
          </a:solidFill>
          <a:ln>
            <a:noFill/>
          </a:ln>
          <a:effectLst/>
          <a:extLst>
            <a:ext uri="{C572A759-6A51-4108-AA02-DFA0A04FC94B}">
              <ma14:wrappingTextBoxFlag xmlns="" xmlns:ma14="http://schemas.microsoft.com/office/mac/drawingml/2011/main"/>
            </a:ext>
          </a:extLst>
        </p:spPr>
        <p:txBody>
          <a:bodyPr rot="0" spcFirstLastPara="0" vert="horz" wrap="none" lIns="91440" tIns="45720" rIns="91440" bIns="45720" numCol="1" spcCol="0" rtlCol="0" fromWordArt="0" anchor="t" anchorCtr="0" forceAA="0" compatLnSpc="1">
            <a:prstTxWarp prst="textNoShape">
              <a:avLst/>
            </a:prstTxWarp>
            <a:spAutoFit/>
          </a:bodyPr>
          <a:lstStyle/>
          <a:p>
            <a:pPr>
              <a:spcAft>
                <a:spcPts val="0"/>
              </a:spcAft>
            </a:pPr>
            <a:r>
              <a:rPr lang="pt-PT" sz="800" b="1" spc="-15" dirty="0">
                <a:effectLst/>
                <a:latin typeface="Calibri"/>
                <a:ea typeface="ＭＳ 明朝"/>
                <a:cs typeface="Calibri"/>
              </a:rPr>
              <a:t>Nome do destinatário</a:t>
            </a:r>
            <a:endParaRPr lang="pt-PT" sz="800" spc="-15" dirty="0">
              <a:effectLst/>
              <a:latin typeface="Gisha"/>
              <a:ea typeface="ＭＳ 明朝"/>
              <a:cs typeface="Calibri"/>
            </a:endParaRPr>
          </a:p>
        </p:txBody>
      </p:sp>
      <p:sp>
        <p:nvSpPr>
          <p:cNvPr id="18" name="Text Box 1"/>
          <p:cNvSpPr txBox="1"/>
          <p:nvPr/>
        </p:nvSpPr>
        <p:spPr>
          <a:xfrm>
            <a:off x="5652120" y="2276872"/>
            <a:ext cx="1656184" cy="215444"/>
          </a:xfrm>
          <a:prstGeom prst="rect">
            <a:avLst/>
          </a:prstGeom>
          <a:solidFill>
            <a:schemeClr val="bg1"/>
          </a:solidFill>
          <a:ln>
            <a:noFill/>
          </a:ln>
          <a:effectLst/>
          <a:extLst>
            <a:ext uri="{C572A759-6A51-4108-AA02-DFA0A04FC94B}">
              <ma14:wrappingTextBoxFlag xmlns=""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spAutoFit/>
          </a:bodyPr>
          <a:lstStyle/>
          <a:p>
            <a:pPr>
              <a:spcAft>
                <a:spcPts val="0"/>
              </a:spcAft>
            </a:pPr>
            <a:r>
              <a:rPr lang="pt-PT" sz="800" b="1" spc="-15" dirty="0">
                <a:effectLst/>
                <a:latin typeface="Calibri"/>
                <a:ea typeface="ＭＳ 明朝"/>
                <a:cs typeface="Calibri"/>
              </a:rPr>
              <a:t>Nome e morada do expedidor</a:t>
            </a:r>
            <a:endParaRPr lang="pt-PT" sz="800" spc="-15" dirty="0">
              <a:effectLst/>
              <a:latin typeface="Gisha"/>
              <a:ea typeface="ＭＳ 明朝"/>
              <a:cs typeface="Calibri"/>
            </a:endParaRPr>
          </a:p>
        </p:txBody>
      </p:sp>
      <p:sp>
        <p:nvSpPr>
          <p:cNvPr id="19" name="Text Box 1"/>
          <p:cNvSpPr txBox="1"/>
          <p:nvPr/>
        </p:nvSpPr>
        <p:spPr>
          <a:xfrm>
            <a:off x="5652120" y="2492896"/>
            <a:ext cx="1656184" cy="215444"/>
          </a:xfrm>
          <a:prstGeom prst="rect">
            <a:avLst/>
          </a:prstGeom>
          <a:solidFill>
            <a:schemeClr val="bg1"/>
          </a:solidFill>
          <a:ln>
            <a:noFill/>
          </a:ln>
          <a:effectLst/>
          <a:extLst>
            <a:ext uri="{C572A759-6A51-4108-AA02-DFA0A04FC94B}">
              <ma14:wrappingTextBoxFlag xmlns=""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spAutoFit/>
          </a:bodyPr>
          <a:lstStyle/>
          <a:p>
            <a:pPr>
              <a:spcAft>
                <a:spcPts val="0"/>
              </a:spcAft>
            </a:pPr>
            <a:r>
              <a:rPr lang="pt-PT" sz="800" b="1" spc="-15" dirty="0">
                <a:effectLst/>
                <a:latin typeface="Calibri"/>
                <a:ea typeface="ＭＳ 明朝"/>
                <a:cs typeface="Calibri"/>
              </a:rPr>
              <a:t>Nome e morada do destinatário</a:t>
            </a:r>
            <a:endParaRPr lang="pt-PT" sz="800" spc="-15" dirty="0">
              <a:effectLst/>
              <a:latin typeface="Gisha"/>
              <a:ea typeface="ＭＳ 明朝"/>
              <a:cs typeface="Calibri"/>
            </a:endParaRPr>
          </a:p>
        </p:txBody>
      </p:sp>
      <p:sp>
        <p:nvSpPr>
          <p:cNvPr id="20" name="Text Box 1"/>
          <p:cNvSpPr txBox="1"/>
          <p:nvPr/>
        </p:nvSpPr>
        <p:spPr>
          <a:xfrm>
            <a:off x="6372200" y="4149080"/>
            <a:ext cx="2358008" cy="342900"/>
          </a:xfrm>
          <a:prstGeom prst="rect">
            <a:avLst/>
          </a:prstGeom>
          <a:solidFill>
            <a:schemeClr val="bg1"/>
          </a:solidFill>
          <a:ln>
            <a:noFill/>
          </a:ln>
          <a:effectLst/>
          <a:extLst>
            <a:ext uri="{C572A759-6A51-4108-AA02-DFA0A04FC94B}">
              <ma14:wrappingTextBoxFlag xmlns=""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800" b="1" spc="-15" dirty="0">
                <a:effectLst/>
                <a:latin typeface="Calibri"/>
                <a:ea typeface="ＭＳ 明朝"/>
                <a:cs typeface="Calibri"/>
              </a:rPr>
              <a:t>A pessoa deve estar disponível 24 horas por dia, até a amostra chegar</a:t>
            </a:r>
            <a:endParaRPr lang="pt-PT" sz="1100" spc="-15" dirty="0">
              <a:effectLst/>
              <a:latin typeface="Gisha"/>
              <a:ea typeface="ＭＳ 明朝"/>
              <a:cs typeface="Calibri"/>
            </a:endParaRPr>
          </a:p>
        </p:txBody>
      </p:sp>
      <p:sp>
        <p:nvSpPr>
          <p:cNvPr id="21" name="Text Box 1"/>
          <p:cNvSpPr txBox="1"/>
          <p:nvPr/>
        </p:nvSpPr>
        <p:spPr>
          <a:xfrm>
            <a:off x="6228184" y="5445224"/>
            <a:ext cx="1143000" cy="432048"/>
          </a:xfrm>
          <a:prstGeom prst="rect">
            <a:avLst/>
          </a:prstGeom>
          <a:solidFill>
            <a:schemeClr val="bg1"/>
          </a:solidFill>
          <a:ln>
            <a:noFill/>
          </a:ln>
          <a:effectLst/>
          <a:extLst>
            <a:ext uri="{C572A759-6A51-4108-AA02-DFA0A04FC94B}">
              <ma14:wrappingTextBoxFlag xmlns=""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800" b="1" spc="-15" dirty="0">
                <a:effectLst/>
                <a:latin typeface="Calibri"/>
                <a:ea typeface="ＭＳ 明朝"/>
                <a:cs typeface="Calibri"/>
              </a:rPr>
              <a:t>Nome e n</a:t>
            </a:r>
            <a:r>
              <a:rPr lang="pt-PT" sz="800" b="1" spc="-15" dirty="0">
                <a:latin typeface="Calibri"/>
                <a:ea typeface="ＭＳ 明朝"/>
                <a:cs typeface="Calibri"/>
              </a:rPr>
              <a:t>úmero</a:t>
            </a:r>
            <a:r>
              <a:rPr lang="pt-PT" sz="800" b="1" spc="-15" dirty="0">
                <a:effectLst/>
                <a:latin typeface="Calibri"/>
                <a:ea typeface="ＭＳ 明朝"/>
                <a:cs typeface="Calibri"/>
              </a:rPr>
              <a:t> de telefone da pessoa de contacto</a:t>
            </a:r>
            <a:endParaRPr lang="pt-PT" sz="1100" spc="-15" dirty="0">
              <a:effectLst/>
              <a:latin typeface="Gisha"/>
              <a:ea typeface="ＭＳ 明朝"/>
              <a:cs typeface="Calibri"/>
            </a:endParaRPr>
          </a:p>
        </p:txBody>
      </p:sp>
      <p:sp>
        <p:nvSpPr>
          <p:cNvPr id="22" name="TextBox 21">
            <a:extLst>
              <a:ext uri="{FF2B5EF4-FFF2-40B4-BE49-F238E27FC236}">
                <a16:creationId xmlns:a16="http://schemas.microsoft.com/office/drawing/2014/main" id="{3031B3E0-03C7-40D6-B627-D0322796A3AC}"/>
              </a:ext>
            </a:extLst>
          </p:cNvPr>
          <p:cNvSpPr txBox="1"/>
          <p:nvPr/>
        </p:nvSpPr>
        <p:spPr>
          <a:xfrm>
            <a:off x="8028384" y="5733256"/>
            <a:ext cx="1133644" cy="215444"/>
          </a:xfrm>
          <a:prstGeom prst="rect">
            <a:avLst/>
          </a:prstGeom>
          <a:solidFill>
            <a:schemeClr val="bg1"/>
          </a:solidFill>
        </p:spPr>
        <p:txBody>
          <a:bodyPr wrap="none" rtlCol="0">
            <a:spAutoFit/>
          </a:bodyPr>
          <a:lstStyle/>
          <a:p>
            <a:r>
              <a:rPr lang="pt-PT" sz="800" b="1" dirty="0"/>
              <a:t>Módulo de </a:t>
            </a:r>
            <a:r>
              <a:rPr lang="pt-PT" sz="800" b="1" dirty="0" err="1"/>
              <a:t>lab</a:t>
            </a:r>
            <a:r>
              <a:rPr lang="pt-PT" sz="800" b="1" dirty="0"/>
              <a:t> da ERR</a:t>
            </a:r>
            <a:endParaRPr lang="pt-PT" sz="800" dirty="0"/>
          </a:p>
        </p:txBody>
      </p:sp>
    </p:spTree>
    <p:extLst>
      <p:ext uri="{BB962C8B-B14F-4D97-AF65-F5344CB8AC3E}">
        <p14:creationId xmlns:p14="http://schemas.microsoft.com/office/powerpoint/2010/main" val="2056310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31E67-4AF3-C64B-B4B4-103C33FED293}"/>
              </a:ext>
            </a:extLst>
          </p:cNvPr>
          <p:cNvSpPr>
            <a:spLocks noGrp="1"/>
          </p:cNvSpPr>
          <p:nvPr>
            <p:ph type="title"/>
          </p:nvPr>
        </p:nvSpPr>
        <p:spPr>
          <a:xfrm>
            <a:off x="-159208" y="116632"/>
            <a:ext cx="9306780" cy="724558"/>
          </a:xfrm>
        </p:spPr>
        <p:txBody>
          <a:bodyPr>
            <a:noAutofit/>
          </a:bodyPr>
          <a:lstStyle/>
          <a:p>
            <a:r>
              <a:rPr lang="pt-PT" sz="2800" b="1" u="sng" dirty="0">
                <a:solidFill>
                  <a:srgbClr val="002060"/>
                </a:solidFill>
              </a:rPr>
              <a:t>Rótulos</a:t>
            </a:r>
            <a:r>
              <a:rPr lang="pt-PT" sz="2800" b="1" dirty="0">
                <a:solidFill>
                  <a:srgbClr val="002060"/>
                </a:solidFill>
              </a:rPr>
              <a:t> para o Transporte Internacional de Amostras</a:t>
            </a:r>
            <a:endParaRPr lang="pt-PT" sz="2800" b="1" u="sng" dirty="0">
              <a:solidFill>
                <a:srgbClr val="002060"/>
              </a:solidFill>
            </a:endParaRPr>
          </a:p>
        </p:txBody>
      </p:sp>
      <p:pic>
        <p:nvPicPr>
          <p:cNvPr id="6" name="Picture 2">
            <a:extLst>
              <a:ext uri="{FF2B5EF4-FFF2-40B4-BE49-F238E27FC236}">
                <a16:creationId xmlns:a16="http://schemas.microsoft.com/office/drawing/2014/main" id="{11BEFA4D-F304-384E-8E8C-B96CFC07C9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908720"/>
            <a:ext cx="1516547" cy="151654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 name="Picture 3">
            <a:extLst>
              <a:ext uri="{FF2B5EF4-FFF2-40B4-BE49-F238E27FC236}">
                <a16:creationId xmlns:a16="http://schemas.microsoft.com/office/drawing/2014/main" id="{C6D109EF-29E0-6441-A440-DC4D7B2BC6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3328" y="4509604"/>
            <a:ext cx="1571625" cy="1581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5" name="Picture 14" descr="page1image256">
            <a:extLst>
              <a:ext uri="{FF2B5EF4-FFF2-40B4-BE49-F238E27FC236}">
                <a16:creationId xmlns:a16="http://schemas.microsoft.com/office/drawing/2014/main" id="{29EEA9E6-47AA-B94B-B0AB-A79FDBDCB6E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0772" t="53948" r="345" b="1922"/>
          <a:stretch/>
        </p:blipFill>
        <p:spPr bwMode="auto">
          <a:xfrm>
            <a:off x="5473135" y="2466233"/>
            <a:ext cx="2924019" cy="1986005"/>
          </a:xfrm>
          <a:prstGeom prst="rect">
            <a:avLst/>
          </a:prstGeom>
          <a:noFill/>
          <a:extLst>
            <a:ext uri="{909E8E84-426E-40dd-AFC4-6F175D3DCCD1}">
              <a14:hiddenFill xmlns=""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6E5792-2FE6-4682-BAB5-58AE9F9F4D4F}"/>
              </a:ext>
            </a:extLst>
          </p:cNvPr>
          <p:cNvSpPr txBox="1"/>
          <p:nvPr/>
        </p:nvSpPr>
        <p:spPr>
          <a:xfrm>
            <a:off x="7197928" y="2044913"/>
            <a:ext cx="990977" cy="246221"/>
          </a:xfrm>
          <a:prstGeom prst="rect">
            <a:avLst/>
          </a:prstGeom>
          <a:noFill/>
        </p:spPr>
        <p:txBody>
          <a:bodyPr wrap="none" rtlCol="0">
            <a:spAutoFit/>
          </a:bodyPr>
          <a:lstStyle/>
          <a:p>
            <a:r>
              <a:rPr lang="fr-CH" sz="1000" i="1" dirty="0"/>
              <a:t>RRT </a:t>
            </a:r>
            <a:r>
              <a:rPr lang="fr-CH" sz="1000" i="1" dirty="0" err="1"/>
              <a:t>lab</a:t>
            </a:r>
            <a:r>
              <a:rPr lang="fr-CH" sz="1000" i="1" dirty="0"/>
              <a:t> module</a:t>
            </a:r>
            <a:endParaRPr lang="en-US" sz="1000" i="1" dirty="0"/>
          </a:p>
        </p:txBody>
      </p:sp>
      <p:sp>
        <p:nvSpPr>
          <p:cNvPr id="18" name="TextBox 17">
            <a:extLst>
              <a:ext uri="{FF2B5EF4-FFF2-40B4-BE49-F238E27FC236}">
                <a16:creationId xmlns:a16="http://schemas.microsoft.com/office/drawing/2014/main" id="{D98686A5-5250-4409-B753-28962161B9FA}"/>
              </a:ext>
            </a:extLst>
          </p:cNvPr>
          <p:cNvSpPr txBox="1"/>
          <p:nvPr/>
        </p:nvSpPr>
        <p:spPr>
          <a:xfrm>
            <a:off x="7430069" y="5844533"/>
            <a:ext cx="990977" cy="246221"/>
          </a:xfrm>
          <a:prstGeom prst="rect">
            <a:avLst/>
          </a:prstGeom>
          <a:noFill/>
        </p:spPr>
        <p:txBody>
          <a:bodyPr wrap="none" rtlCol="0">
            <a:spAutoFit/>
          </a:bodyPr>
          <a:lstStyle/>
          <a:p>
            <a:r>
              <a:rPr lang="fr-CH" sz="1000" i="1" dirty="0"/>
              <a:t>RRT </a:t>
            </a:r>
            <a:r>
              <a:rPr lang="fr-CH" sz="1000" i="1" dirty="0" err="1"/>
              <a:t>lab</a:t>
            </a:r>
            <a:r>
              <a:rPr lang="fr-CH" sz="1000" i="1" dirty="0"/>
              <a:t> module</a:t>
            </a:r>
            <a:endParaRPr lang="en-US" sz="1000" i="1" dirty="0"/>
          </a:p>
        </p:txBody>
      </p:sp>
      <p:sp>
        <p:nvSpPr>
          <p:cNvPr id="19" name="TextBox 18">
            <a:extLst>
              <a:ext uri="{FF2B5EF4-FFF2-40B4-BE49-F238E27FC236}">
                <a16:creationId xmlns:a16="http://schemas.microsoft.com/office/drawing/2014/main" id="{8E96D490-80E4-410B-82E8-98B008870B2A}"/>
              </a:ext>
            </a:extLst>
          </p:cNvPr>
          <p:cNvSpPr txBox="1"/>
          <p:nvPr/>
        </p:nvSpPr>
        <p:spPr>
          <a:xfrm>
            <a:off x="7901665" y="4392658"/>
            <a:ext cx="990977" cy="246221"/>
          </a:xfrm>
          <a:prstGeom prst="rect">
            <a:avLst/>
          </a:prstGeom>
          <a:noFill/>
        </p:spPr>
        <p:txBody>
          <a:bodyPr wrap="none" rtlCol="0">
            <a:spAutoFit/>
          </a:bodyPr>
          <a:lstStyle/>
          <a:p>
            <a:r>
              <a:rPr lang="fr-CH" sz="1000" i="1" dirty="0"/>
              <a:t>RRT </a:t>
            </a:r>
            <a:r>
              <a:rPr lang="fr-CH" sz="1000" i="1" dirty="0" err="1"/>
              <a:t>lab</a:t>
            </a:r>
            <a:r>
              <a:rPr lang="fr-CH" sz="1000" i="1" dirty="0"/>
              <a:t> module</a:t>
            </a:r>
            <a:endParaRPr lang="en-US" sz="1000" i="1" dirty="0"/>
          </a:p>
        </p:txBody>
      </p:sp>
      <p:sp>
        <p:nvSpPr>
          <p:cNvPr id="4" name="TextBox 3">
            <a:extLst>
              <a:ext uri="{FF2B5EF4-FFF2-40B4-BE49-F238E27FC236}">
                <a16:creationId xmlns:a16="http://schemas.microsoft.com/office/drawing/2014/main" id="{F59535AD-16C6-4A5E-A215-568528A078B3}"/>
              </a:ext>
            </a:extLst>
          </p:cNvPr>
          <p:cNvSpPr txBox="1"/>
          <p:nvPr/>
        </p:nvSpPr>
        <p:spPr>
          <a:xfrm>
            <a:off x="402833" y="1014396"/>
            <a:ext cx="4961255" cy="5170646"/>
          </a:xfrm>
          <a:prstGeom prst="rect">
            <a:avLst/>
          </a:prstGeom>
          <a:noFill/>
        </p:spPr>
        <p:txBody>
          <a:bodyPr wrap="square" rtlCol="0">
            <a:spAutoFit/>
          </a:bodyPr>
          <a:lstStyle/>
          <a:p>
            <a:r>
              <a:rPr lang="en-NZ" sz="2400" dirty="0">
                <a:latin typeface="Arial" panose="020B0604020202020204" pitchFamily="34" charset="0"/>
                <a:cs typeface="Arial" panose="020B0604020202020204" pitchFamily="34" charset="0"/>
              </a:rPr>
              <a:t>Para substâncias da Cat. A :</a:t>
            </a:r>
          </a:p>
          <a:p>
            <a:pPr marL="285750" indent="-285750">
              <a:buFontTx/>
              <a:buChar char="-"/>
            </a:pPr>
            <a:r>
              <a:rPr lang="en-NZ" sz="2400" dirty="0">
                <a:latin typeface="Arial" panose="020B0604020202020204" pitchFamily="34" charset="0"/>
                <a:cs typeface="Arial" panose="020B0604020202020204" pitchFamily="34" charset="0"/>
              </a:rPr>
              <a:t>Rótulo de Substância Infecciosa</a:t>
            </a:r>
          </a:p>
          <a:p>
            <a:endParaRPr lang="en-NZ" sz="2400" dirty="0">
              <a:latin typeface="Arial" panose="020B0604020202020204" pitchFamily="34" charset="0"/>
              <a:cs typeface="Arial" panose="020B0604020202020204" pitchFamily="34" charset="0"/>
            </a:endParaRPr>
          </a:p>
          <a:p>
            <a:r>
              <a:rPr lang="en-NZ" sz="2400" dirty="0">
                <a:latin typeface="Arial" panose="020B0604020202020204" pitchFamily="34" charset="0"/>
                <a:cs typeface="Arial" panose="020B0604020202020204" pitchFamily="34" charset="0"/>
              </a:rPr>
              <a:t>Para embalagens que contenham mais de 50mL da substância:</a:t>
            </a:r>
          </a:p>
          <a:p>
            <a:pPr marL="285750" indent="-285750">
              <a:buFontTx/>
              <a:buChar char="-"/>
            </a:pPr>
            <a:r>
              <a:rPr lang="en-NZ" sz="2400" dirty="0">
                <a:latin typeface="Arial" panose="020B0604020202020204" pitchFamily="34" charset="0"/>
                <a:cs typeface="Arial" panose="020B0604020202020204" pitchFamily="34" charset="0"/>
              </a:rPr>
              <a:t>Setas de orientação em lados opostos da caixa</a:t>
            </a:r>
          </a:p>
          <a:p>
            <a:pPr marL="285750" indent="-285750">
              <a:buFontTx/>
              <a:buChar char="-"/>
            </a:pPr>
            <a:r>
              <a:rPr lang="en-NZ" sz="2400" dirty="0">
                <a:latin typeface="Arial" panose="020B0604020202020204" pitchFamily="34" charset="0"/>
                <a:cs typeface="Arial" panose="020B0604020202020204" pitchFamily="34" charset="0"/>
              </a:rPr>
              <a:t>Apenas Aeronaves de Carga (para o transporte por ar)</a:t>
            </a:r>
          </a:p>
          <a:p>
            <a:endParaRPr lang="en-NZ" sz="2400" dirty="0">
              <a:latin typeface="Arial" panose="020B0604020202020204" pitchFamily="34" charset="0"/>
              <a:cs typeface="Arial" panose="020B0604020202020204" pitchFamily="34" charset="0"/>
            </a:endParaRPr>
          </a:p>
          <a:p>
            <a:r>
              <a:rPr lang="en-NZ" sz="2400" dirty="0">
                <a:latin typeface="Arial" panose="020B0604020202020204" pitchFamily="34" charset="0"/>
                <a:cs typeface="Arial" panose="020B0604020202020204" pitchFamily="34" charset="0"/>
              </a:rPr>
              <a:t>Se estiver incluído gelo seco:</a:t>
            </a:r>
          </a:p>
          <a:p>
            <a:pPr marL="457200" indent="-457200">
              <a:buFontTx/>
              <a:buChar char="-"/>
            </a:pPr>
            <a:r>
              <a:rPr lang="en-NZ" sz="2400" dirty="0">
                <a:latin typeface="Arial" panose="020B0604020202020204" pitchFamily="34" charset="0"/>
                <a:cs typeface="Arial" panose="020B0604020202020204" pitchFamily="34" charset="0"/>
              </a:rPr>
              <a:t>Classe 9. Rótulo de Substâncias Diversas</a:t>
            </a:r>
          </a:p>
          <a:p>
            <a:pPr marL="285750" indent="-285750">
              <a:buFontTx/>
              <a:buChar char="-"/>
            </a:pPr>
            <a:endParaRPr lang="en-NZ" dirty="0">
              <a:latin typeface="Arial" panose="020B0604020202020204" pitchFamily="34" charset="0"/>
              <a:cs typeface="Arial" panose="020B0604020202020204" pitchFamily="34" charset="0"/>
            </a:endParaRPr>
          </a:p>
        </p:txBody>
      </p:sp>
      <p:sp>
        <p:nvSpPr>
          <p:cNvPr id="10" name="Text Box 1"/>
          <p:cNvSpPr txBox="1"/>
          <p:nvPr/>
        </p:nvSpPr>
        <p:spPr>
          <a:xfrm>
            <a:off x="5652120" y="2420888"/>
            <a:ext cx="2555726" cy="216024"/>
          </a:xfrm>
          <a:prstGeom prst="rect">
            <a:avLst/>
          </a:prstGeom>
          <a:solidFill>
            <a:schemeClr val="bg1"/>
          </a:solidFill>
          <a:ln>
            <a:noFill/>
          </a:ln>
          <a:effectLst/>
          <a:extLst>
            <a:ext uri="{C572A759-6A51-4108-AA02-DFA0A04FC94B}">
              <ma14:wrappingTextBoxFlag xmlns=""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800" b="1" spc="-15">
                <a:effectLst/>
                <a:latin typeface="Calibri"/>
                <a:ea typeface="ＭＳ 明朝"/>
                <a:cs typeface="Calibri"/>
              </a:rPr>
              <a:t>Colocar setas em lados opostos das caixas</a:t>
            </a:r>
            <a:endParaRPr lang="pt-PT" sz="1100" spc="-15">
              <a:effectLst/>
              <a:latin typeface="Gisha"/>
              <a:ea typeface="ＭＳ 明朝"/>
              <a:cs typeface="Calibri"/>
            </a:endParaRPr>
          </a:p>
        </p:txBody>
      </p:sp>
      <p:sp>
        <p:nvSpPr>
          <p:cNvPr id="11" name="Text Box 1"/>
          <p:cNvSpPr txBox="1"/>
          <p:nvPr/>
        </p:nvSpPr>
        <p:spPr>
          <a:xfrm>
            <a:off x="5652120" y="2636912"/>
            <a:ext cx="2286000" cy="342900"/>
          </a:xfrm>
          <a:prstGeom prst="rect">
            <a:avLst/>
          </a:prstGeom>
          <a:solidFill>
            <a:schemeClr val="bg1"/>
          </a:solidFill>
          <a:ln>
            <a:noFill/>
          </a:ln>
          <a:effectLst/>
          <a:extLst>
            <a:ext uri="{C572A759-6A51-4108-AA02-DFA0A04FC94B}">
              <ma14:wrappingTextBoxFlag xmlns=""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800" b="1" spc="-15" dirty="0">
                <a:effectLst/>
                <a:latin typeface="Calibri"/>
                <a:ea typeface="ＭＳ 明朝"/>
                <a:cs typeface="Calibri"/>
              </a:rPr>
              <a:t>São necessárias setas, quando o volume total da substância infecciosa exceder 50 ml por caixa</a:t>
            </a:r>
            <a:endParaRPr lang="pt-PT" sz="1100" spc="-15" dirty="0">
              <a:effectLst/>
              <a:latin typeface="Gisha"/>
              <a:ea typeface="ＭＳ 明朝"/>
              <a:cs typeface="Calibri"/>
            </a:endParaRPr>
          </a:p>
        </p:txBody>
      </p:sp>
      <p:sp>
        <p:nvSpPr>
          <p:cNvPr id="12" name="Text Box 1"/>
          <p:cNvSpPr txBox="1"/>
          <p:nvPr/>
        </p:nvSpPr>
        <p:spPr>
          <a:xfrm>
            <a:off x="7092280" y="3140968"/>
            <a:ext cx="1257300" cy="342900"/>
          </a:xfrm>
          <a:prstGeom prst="rect">
            <a:avLst/>
          </a:prstGeom>
          <a:solidFill>
            <a:schemeClr val="bg1"/>
          </a:solidFill>
          <a:ln>
            <a:noFill/>
          </a:ln>
          <a:effectLst/>
          <a:extLst>
            <a:ext uri="{C572A759-6A51-4108-AA02-DFA0A04FC94B}">
              <ma14:wrappingTextBoxFlag xmlns=""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1000" b="1" spc="-15" dirty="0">
                <a:effectLst/>
                <a:latin typeface="Calibri"/>
                <a:ea typeface="ＭＳ 明朝"/>
                <a:cs typeface="Calibri"/>
              </a:rPr>
              <a:t>Setas de orientação</a:t>
            </a:r>
            <a:endParaRPr lang="pt-PT" sz="1100" spc="-15" dirty="0">
              <a:effectLst/>
              <a:latin typeface="Gisha"/>
              <a:ea typeface="ＭＳ 明朝"/>
              <a:cs typeface="Calibri"/>
            </a:endParaRPr>
          </a:p>
        </p:txBody>
      </p:sp>
      <p:sp>
        <p:nvSpPr>
          <p:cNvPr id="13" name="Text Box 1"/>
          <p:cNvSpPr txBox="1"/>
          <p:nvPr/>
        </p:nvSpPr>
        <p:spPr>
          <a:xfrm>
            <a:off x="6948264" y="3645024"/>
            <a:ext cx="1512168" cy="685800"/>
          </a:xfrm>
          <a:prstGeom prst="rect">
            <a:avLst/>
          </a:prstGeom>
          <a:solidFill>
            <a:schemeClr val="bg1"/>
          </a:solidFill>
          <a:ln>
            <a:noFill/>
          </a:ln>
          <a:effectLst/>
          <a:extLst>
            <a:ext uri="{C572A759-6A51-4108-AA02-DFA0A04FC94B}">
              <ma14:wrappingTextBoxFlag xmlns=""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800" b="1" kern="1200">
                <a:solidFill>
                  <a:srgbClr val="000000"/>
                </a:solidFill>
                <a:effectLst/>
                <a:latin typeface="Calibri"/>
                <a:ea typeface="ＭＳ 明朝"/>
                <a:cs typeface="Calibri"/>
              </a:rPr>
              <a:t>Obrigatórias em lados opostos das caixas, quando o volume total da substância infecciosa exceder 50 ml </a:t>
            </a:r>
            <a:endParaRPr lang="pt-PT" sz="1000">
              <a:effectLst/>
              <a:latin typeface="Times New Roman"/>
              <a:ea typeface="ＭＳ 明朝"/>
            </a:endParaRPr>
          </a:p>
        </p:txBody>
      </p:sp>
      <p:sp>
        <p:nvSpPr>
          <p:cNvPr id="14" name="TextBox 13">
            <a:extLst>
              <a:ext uri="{FF2B5EF4-FFF2-40B4-BE49-F238E27FC236}">
                <a16:creationId xmlns:a16="http://schemas.microsoft.com/office/drawing/2014/main" id="{3031B3E0-03C7-40D6-B627-D0322796A3AC}"/>
              </a:ext>
            </a:extLst>
          </p:cNvPr>
          <p:cNvSpPr txBox="1"/>
          <p:nvPr/>
        </p:nvSpPr>
        <p:spPr>
          <a:xfrm>
            <a:off x="7236296" y="2060848"/>
            <a:ext cx="1159292" cy="215444"/>
          </a:xfrm>
          <a:prstGeom prst="rect">
            <a:avLst/>
          </a:prstGeom>
          <a:solidFill>
            <a:schemeClr val="bg1"/>
          </a:solidFill>
        </p:spPr>
        <p:txBody>
          <a:bodyPr wrap="none" rtlCol="0">
            <a:spAutoFit/>
          </a:bodyPr>
          <a:lstStyle/>
          <a:p>
            <a:r>
              <a:rPr lang="pt-PT" sz="800" b="1" dirty="0"/>
              <a:t>Módulo de </a:t>
            </a:r>
            <a:r>
              <a:rPr lang="pt-PT" sz="800" b="1" dirty="0" err="1"/>
              <a:t>lab</a:t>
            </a:r>
            <a:r>
              <a:rPr lang="pt-PT" sz="800" b="1" dirty="0"/>
              <a:t>. da ERR</a:t>
            </a:r>
            <a:endParaRPr lang="pt-PT" sz="800" dirty="0"/>
          </a:p>
        </p:txBody>
      </p:sp>
      <p:sp>
        <p:nvSpPr>
          <p:cNvPr id="17" name="TextBox 16">
            <a:extLst>
              <a:ext uri="{FF2B5EF4-FFF2-40B4-BE49-F238E27FC236}">
                <a16:creationId xmlns:a16="http://schemas.microsoft.com/office/drawing/2014/main" id="{3031B3E0-03C7-40D6-B627-D0322796A3AC}"/>
              </a:ext>
            </a:extLst>
          </p:cNvPr>
          <p:cNvSpPr txBox="1"/>
          <p:nvPr/>
        </p:nvSpPr>
        <p:spPr>
          <a:xfrm>
            <a:off x="7812360" y="4437112"/>
            <a:ext cx="1159292" cy="215444"/>
          </a:xfrm>
          <a:prstGeom prst="rect">
            <a:avLst/>
          </a:prstGeom>
          <a:solidFill>
            <a:schemeClr val="bg1"/>
          </a:solidFill>
        </p:spPr>
        <p:txBody>
          <a:bodyPr wrap="none" rtlCol="0">
            <a:spAutoFit/>
          </a:bodyPr>
          <a:lstStyle/>
          <a:p>
            <a:r>
              <a:rPr lang="pt-PT" sz="800" b="1" dirty="0"/>
              <a:t>Módulo de </a:t>
            </a:r>
            <a:r>
              <a:rPr lang="pt-PT" sz="800" b="1" dirty="0" err="1"/>
              <a:t>lab</a:t>
            </a:r>
            <a:r>
              <a:rPr lang="pt-PT" sz="800" b="1" dirty="0"/>
              <a:t>. da ERR</a:t>
            </a:r>
            <a:endParaRPr lang="pt-PT" sz="800" dirty="0"/>
          </a:p>
        </p:txBody>
      </p:sp>
      <p:sp>
        <p:nvSpPr>
          <p:cNvPr id="20" name="TextBox 19">
            <a:extLst>
              <a:ext uri="{FF2B5EF4-FFF2-40B4-BE49-F238E27FC236}">
                <a16:creationId xmlns:a16="http://schemas.microsoft.com/office/drawing/2014/main" id="{3031B3E0-03C7-40D6-B627-D0322796A3AC}"/>
              </a:ext>
            </a:extLst>
          </p:cNvPr>
          <p:cNvSpPr txBox="1"/>
          <p:nvPr/>
        </p:nvSpPr>
        <p:spPr>
          <a:xfrm>
            <a:off x="7380312" y="5805264"/>
            <a:ext cx="1159292" cy="215444"/>
          </a:xfrm>
          <a:prstGeom prst="rect">
            <a:avLst/>
          </a:prstGeom>
          <a:solidFill>
            <a:schemeClr val="bg1"/>
          </a:solidFill>
        </p:spPr>
        <p:txBody>
          <a:bodyPr wrap="none" rtlCol="0">
            <a:spAutoFit/>
          </a:bodyPr>
          <a:lstStyle/>
          <a:p>
            <a:r>
              <a:rPr lang="pt-PT" sz="800" b="1" dirty="0"/>
              <a:t>Módulo de </a:t>
            </a:r>
            <a:r>
              <a:rPr lang="pt-PT" sz="800" b="1" dirty="0" err="1"/>
              <a:t>lab</a:t>
            </a:r>
            <a:r>
              <a:rPr lang="pt-PT" sz="800" b="1" dirty="0"/>
              <a:t>. da ERR</a:t>
            </a:r>
            <a:endParaRPr lang="pt-PT" sz="800" dirty="0"/>
          </a:p>
        </p:txBody>
      </p:sp>
    </p:spTree>
    <p:extLst>
      <p:ext uri="{BB962C8B-B14F-4D97-AF65-F5344CB8AC3E}">
        <p14:creationId xmlns:p14="http://schemas.microsoft.com/office/powerpoint/2010/main" val="4115440935"/>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49DC729-6FE8-4627-B521-B0438EFEE7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D4C2A13-1F8A-468D-A3BD-05DF5780D573}">
  <ds:schemaRefs>
    <ds:schemaRef ds:uri="http://schemas.microsoft.com/sharepoint/v3/contenttype/forms"/>
  </ds:schemaRefs>
</ds:datastoreItem>
</file>

<file path=customXml/itemProps3.xml><?xml version="1.0" encoding="utf-8"?>
<ds:datastoreItem xmlns:ds="http://schemas.openxmlformats.org/officeDocument/2006/customXml" ds:itemID="{6AF0E798-6F80-4C50-A13B-41FE115A584A}">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15313</TotalTime>
  <Words>2624</Words>
  <Application>Microsoft Office PowerPoint</Application>
  <PresentationFormat>On-screen Show (4:3)</PresentationFormat>
  <Paragraphs>350</Paragraphs>
  <Slides>23</Slides>
  <Notes>16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ＭＳ 明朝</vt:lpstr>
      <vt:lpstr>SimSun</vt:lpstr>
      <vt:lpstr>Arial</vt:lpstr>
      <vt:lpstr>Arial Narrow</vt:lpstr>
      <vt:lpstr>Arial Unicode MS</vt:lpstr>
      <vt:lpstr>Calibri</vt:lpstr>
      <vt:lpstr>Gisha</vt:lpstr>
      <vt:lpstr>Helvetica Neue Condensed Black</vt:lpstr>
      <vt:lpstr>Times New Roman</vt:lpstr>
      <vt:lpstr>RC 59 Template EN</vt:lpstr>
      <vt:lpstr>B7.2 Transporte de amostras laboratoriais </vt:lpstr>
      <vt:lpstr>Objectivos da aprendizagem</vt:lpstr>
      <vt:lpstr>Esboço</vt:lpstr>
      <vt:lpstr>1. Normas para o transporte internacional de amostras</vt:lpstr>
      <vt:lpstr>Classificação do Transporte Internacional de Amostras  (1)</vt:lpstr>
      <vt:lpstr>Classificação do Transporte Internacional de Amostras (2)</vt:lpstr>
      <vt:lpstr>Formação sobre o Transporte de Amostras</vt:lpstr>
      <vt:lpstr>Marcações para o Transporte Internacional de Amostras</vt:lpstr>
      <vt:lpstr>Rótulos para o Transporte Internacional de Amostras</vt:lpstr>
      <vt:lpstr>Limites de Quantidades</vt:lpstr>
      <vt:lpstr>Normas sobre o Transporte Internacional de Amostras - Documentos Essenciais </vt:lpstr>
      <vt:lpstr>Embalagem tripla</vt:lpstr>
      <vt:lpstr>2. Sistemas nacionais de transporte de amostras</vt:lpstr>
      <vt:lpstr>3. Estabilidade da amostra</vt:lpstr>
      <vt:lpstr>Como transportar as amostras</vt:lpstr>
      <vt:lpstr>Requisitos de temperatura</vt:lpstr>
      <vt:lpstr>4. Documentação Formulários do laboratório e epidemiológicos</vt:lpstr>
      <vt:lpstr>5. Rejeição de amostras (1)</vt:lpstr>
      <vt:lpstr>5. Rejeição de amostras (2)</vt:lpstr>
      <vt:lpstr>Principais mensagenss</vt:lpstr>
      <vt:lpstr>Referências</vt:lpstr>
      <vt:lpstr>PowerPoint Presentation</vt:lpstr>
      <vt:lpstr>Obrigado!</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PARKKALI, Leila Maarit</dc:creator>
  <cp:lastModifiedBy>GOMEZ, Paula</cp:lastModifiedBy>
  <cp:revision>603</cp:revision>
  <cp:lastPrinted>2016-10-28T07:13:10Z</cp:lastPrinted>
  <dcterms:created xsi:type="dcterms:W3CDTF">2016-08-25T12:43:36Z</dcterms:created>
  <dcterms:modified xsi:type="dcterms:W3CDTF">2019-06-28T12:39:18Z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0x0101009FDE593A36A6874285991743F2BE28E9</vt:lpwstr>
  </property>
</Properties>
</file>