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tags/tag1.xml" ContentType="application/vnd.openxmlformats-officedocument.presentationml.tag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9" r:id="rId5"/>
  </p:sldMasterIdLst>
  <p:notesMasterIdLst>
    <p:notesMasterId r:id="rId63"/>
  </p:notesMasterIdLst>
  <p:handoutMasterIdLst>
    <p:handoutMasterId r:id="rId64"/>
  </p:handoutMasterIdLst>
  <p:sldIdLst>
    <p:sldId id="295" r:id="rId6"/>
    <p:sldId id="317" r:id="rId7"/>
    <p:sldId id="297" r:id="rId8"/>
    <p:sldId id="319" r:id="rId9"/>
    <p:sldId id="330" r:id="rId10"/>
    <p:sldId id="382" r:id="rId11"/>
    <p:sldId id="354" r:id="rId12"/>
    <p:sldId id="356" r:id="rId13"/>
    <p:sldId id="345" r:id="rId14"/>
    <p:sldId id="357" r:id="rId15"/>
    <p:sldId id="358" r:id="rId16"/>
    <p:sldId id="359" r:id="rId17"/>
    <p:sldId id="360" r:id="rId18"/>
    <p:sldId id="362" r:id="rId19"/>
    <p:sldId id="363" r:id="rId20"/>
    <p:sldId id="300" r:id="rId21"/>
    <p:sldId id="346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08" r:id="rId32"/>
    <p:sldId id="311" r:id="rId33"/>
    <p:sldId id="383" r:id="rId34"/>
    <p:sldId id="321" r:id="rId35"/>
    <p:sldId id="337" r:id="rId36"/>
    <p:sldId id="333" r:id="rId37"/>
    <p:sldId id="385" r:id="rId38"/>
    <p:sldId id="331" r:id="rId39"/>
    <p:sldId id="389" r:id="rId40"/>
    <p:sldId id="309" r:id="rId41"/>
    <p:sldId id="312" r:id="rId42"/>
    <p:sldId id="313" r:id="rId43"/>
    <p:sldId id="314" r:id="rId44"/>
    <p:sldId id="323" r:id="rId45"/>
    <p:sldId id="335" r:id="rId46"/>
    <p:sldId id="332" r:id="rId47"/>
    <p:sldId id="324" r:id="rId48"/>
    <p:sldId id="340" r:id="rId49"/>
    <p:sldId id="386" r:id="rId50"/>
    <p:sldId id="341" r:id="rId51"/>
    <p:sldId id="375" r:id="rId52"/>
    <p:sldId id="334" r:id="rId53"/>
    <p:sldId id="377" r:id="rId54"/>
    <p:sldId id="348" r:id="rId55"/>
    <p:sldId id="387" r:id="rId56"/>
    <p:sldId id="378" r:id="rId57"/>
    <p:sldId id="379" r:id="rId58"/>
    <p:sldId id="327" r:id="rId59"/>
    <p:sldId id="344" r:id="rId60"/>
    <p:sldId id="388" r:id="rId61"/>
    <p:sldId id="355" r:id="rId62"/>
  </p:sldIdLst>
  <p:sldSz cx="9144000" cy="6858000" type="screen4x3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27359686-3096-47BF-963D-DBA56EEDAD02}">
          <p14:sldIdLst>
            <p14:sldId id="295"/>
            <p14:sldId id="317"/>
            <p14:sldId id="297"/>
            <p14:sldId id="319"/>
            <p14:sldId id="330"/>
            <p14:sldId id="382"/>
            <p14:sldId id="354"/>
            <p14:sldId id="356"/>
            <p14:sldId id="345"/>
            <p14:sldId id="357"/>
            <p14:sldId id="358"/>
            <p14:sldId id="359"/>
            <p14:sldId id="360"/>
            <p14:sldId id="362"/>
            <p14:sldId id="363"/>
            <p14:sldId id="300"/>
            <p14:sldId id="346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08"/>
            <p14:sldId id="311"/>
            <p14:sldId id="383"/>
            <p14:sldId id="321"/>
            <p14:sldId id="337"/>
            <p14:sldId id="333"/>
            <p14:sldId id="385"/>
            <p14:sldId id="331"/>
            <p14:sldId id="389"/>
            <p14:sldId id="309"/>
            <p14:sldId id="312"/>
            <p14:sldId id="313"/>
            <p14:sldId id="314"/>
            <p14:sldId id="323"/>
            <p14:sldId id="335"/>
            <p14:sldId id="332"/>
            <p14:sldId id="324"/>
            <p14:sldId id="340"/>
            <p14:sldId id="386"/>
            <p14:sldId id="341"/>
            <p14:sldId id="375"/>
            <p14:sldId id="334"/>
            <p14:sldId id="377"/>
            <p14:sldId id="348"/>
            <p14:sldId id="387"/>
            <p14:sldId id="378"/>
            <p14:sldId id="379"/>
            <p14:sldId id="327"/>
            <p14:sldId id="344"/>
            <p14:sldId id="388"/>
            <p14:sldId id="35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Carter" initials="" lastIdx="24" clrIdx="0"/>
  <p:cmAuthor id="2" name="Parsons, Michele (CDC/CGH/DGHP)" initials="" lastIdx="23" clrIdx="1"/>
  <p:cmAuthor id="3" name="gcp2" initials="" lastIdx="16" clrIdx="2"/>
  <p:cmAuthor id="4" name="DOLMAZON, Virginie" initials="" lastIdx="2" clrIdx="3"/>
  <p:cmAuthor id="5" name="nmq1" initials="nmq1" lastIdx="7" clrIdx="4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034D"/>
    <a:srgbClr val="25A2FF"/>
    <a:srgbClr val="5D1B19"/>
    <a:srgbClr val="1E7FB8"/>
    <a:srgbClr val="792321"/>
    <a:srgbClr val="00487E"/>
    <a:srgbClr val="9E0000"/>
    <a:srgbClr val="742C2A"/>
    <a:srgbClr val="B22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5" autoAdjust="0"/>
    <p:restoredTop sz="89730" autoAdjust="0"/>
  </p:normalViewPr>
  <p:slideViewPr>
    <p:cSldViewPr>
      <p:cViewPr varScale="1">
        <p:scale>
          <a:sx n="90" d="100"/>
          <a:sy n="90" d="100"/>
        </p:scale>
        <p:origin x="116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68" y="-9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82C4AEB-B71A-404B-90B9-870C92BC24AC}" type="datetimeFigureOut">
              <a:rPr lang="en-GB"/>
              <a:pPr>
                <a:defRPr/>
              </a:pPr>
              <a:t>28/06/2019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CEA4DC0-A7AC-4B83-A0AF-85DD4A0C3E9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3998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9A60F7D-7650-4B80-9CA3-A1ED5A22C1DC}" type="datetimeFigureOut">
              <a:rPr lang="en-GB"/>
              <a:pPr>
                <a:defRPr/>
              </a:pPr>
              <a:t>28/06/2019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90638D1-C3FD-48C7-BEA1-625ECE95F05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6734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048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519152-24B1-4807-BBF7-18E5F7CF52CE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2703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9966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25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809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4352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6928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390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317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9097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447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6904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9159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327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6604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7978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6875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17571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1883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4915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4804EE-5F7B-4E83-A1DC-5F55DFC8889E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1659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17300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facilitador: o nível de EPP deve basear-se numa avaliação de risco da actividade a realizar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no modo de transmissão do agente patogénico suspeito. Vide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os diapositivos seguintes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325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D511ED-441A-4AC5-B72B-E7D3410990B4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62016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003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355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CDA64A-18B6-4C98-8D34-658E182352BE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2515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 Parte do risco pode ser resultado da actividade em curso. Sugere-se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uma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discussão em grupo ou exercício: apresentar exemplos (agente patogénico e actividade) para alguns grupos de risco no contexto de uma investigação de surto por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uma ERR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terreno e discutir se as recomendações do EPP são apropriadas.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632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FC83F5-4861-42BF-92C7-F6613337D5E8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1581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dirty="0"/>
              <a:t>Notas para os facilitadores: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fr-CH" dirty="0"/>
              <a:t>Discutir com o públicoo que s e poderá fazer, senão existir EPP adequado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fr-CH" dirty="0"/>
              <a:t>Os níveis de protecção nas duas fotos à direita são equivalentes</a:t>
            </a:r>
            <a:endParaRPr lang="en-US" dirty="0"/>
          </a:p>
        </p:txBody>
      </p:sp>
      <p:sp>
        <p:nvSpPr>
          <p:cNvPr id="5837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B6015F-B994-44C3-9A23-B548AC935525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4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CF5610-44CD-4658-8915-9214B39E18A0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3312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4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3CF5610-44CD-4658-8915-9214B39E18A0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67682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71416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5617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17951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6774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9443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6033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944588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 caso seja usado hipoclorito para desinfectar o recipiente da amostra, lembre-se de que ele degrada os sacos plásticos (nos quais os recipientes das amostras são guardados) e pode interferir com alguns testes laboratoriais (por exemplo, PCR), caso se misture com a amostra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963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4E0E79-17D3-4510-AA00-122DA6F022AA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636918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o/ facilitador/a: 10% de hipoclorito é 10.000 ppm. A solução de hipoclorito (água sanitária) deve ser preparada no momento, a menos que a solução de hipoclorito inclua um estabilizador.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7168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174E197-AB7B-420C-A452-3EE468C8877F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95805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 o/ facilitador/a: Os métodos de eliminação e desinfecção são eficazes se o equipamento (por exemplo, autoclave, incinerador) ou reagentes (por exemplo, hipoclorito) forem adequadamente preservados / preparados e usados ​​estritamente de acordo com os protocolos apropriados.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incineração, devido às altas temperaturas no chaminé, também pode ser um método eficaz de desinfecção, caso seja usado correctamente. No entanto, a incineração, particularmente em um poço aberto, é um ambiente muito menos controlado do que a autoclave e requer tempos de aquecimento mais longos e temperaturas mais altas para serem eficazes na desinfecção.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Também tenha em mente que: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 fogo aberto tem o potencial de dispersar organismos viáveis ​​nas correntes de ar;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incinera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ção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resíduos tratados com cloro pode gerar dioxinas que são cancerígenas;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incinera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ção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certos tipos de plásticos pode libertar substâncias químicas nocivas.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autoclavagem proporciona um ambiente mais controlado, mas a eficácia pode ser comprometida pela sobrecarga, obstrução da circulação de vapor, bolsas fechadas com muita força, tentativa de autoclave de recipientes vedados, etc.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73732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90BE53-3088-45F3-9F47-BB22CFF3ABF2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19750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804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 para o/a facilitador/a: Faz um breve resumo dos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principais pontos(alíneas)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Não precisa de todos os detalhes, apenas explica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forma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breve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é categoria  A ou B e a diferença na embalagem (e procurement de empacotamento)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386455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o/a  facilitador/a: «etiquetas» reconhecidas internacionalmente e símbolos pré-definidos. Não podem ser modificados.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Inlcui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 também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2202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o/a</a:t>
            </a:r>
            <a:r>
              <a:rPr lang="pt-P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facilitador/a: Não coloca o gelo seco em recipientes herméticos! O uso de gelo seco não comum para caso de investigação de surto no campo.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18850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o/a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facilitador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/a: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embalagem primária pode ser colocada numa pasta ou recipiente plástico por forma a limitar a contaminação dos membros da equipa a partir da superfície externa da primeira embalagem. Esta foi a prática recomendada aquando da remessa de uma suspeita amostra de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Ébola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recipiente primário deverá ser correctamente marcado com um mínimo de 3 indicadores: nome da amostra ou um ID único, data de recolha, hora de recolha.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Embalagem terciária deverá ser correctamente marcada e rotulada: Vide os diapositivos 7-8.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531840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facilitador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Uma remessa poderá incluir vários tipos de amostras.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Diferentes remessas podem ser necessárias caso os requisitos da temperatura sejam diferentes para cada uma das amostras.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08535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Saiba que laboratório vai:</a:t>
            </a:r>
          </a:p>
          <a:p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Registar as amostras rejeitadas</a:t>
            </a:r>
          </a:p>
          <a:p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Guardar a amostra rejeitada à temperatura de armazenamento recomendada para testes, pois circunstâncias extraordinárias podem exigir o teste de amostras abaixo do ideal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B27C-7546-46C2-81E5-E013FC432927}" type="slidenum">
              <a:rPr lang="en-GB" smtClean="0"/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2178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 a abordagem sindr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mica pode orientar os membros da ERR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identificação dos tipos de amostras aparentemente mais adequados, de acordo com os dados disponíveis. Contudo, uma síndrome não exclui outras.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Isto é facto  em rela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ção à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«síndrome sist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é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mica aguda».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6628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50F1A4-0BB9-4DD6-BEE3-9F15CC3314E3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06583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64472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85209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349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o/as facilitadores/as: a abordagem sindr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ó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mica pode orientar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membros da ERR na identificação dos tipos de amostras, aparentemente mais adequadas, de acordo com os dados disponíveis. Contudo, um</a:t>
            </a:r>
            <a:r>
              <a:rPr lang="pt-B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B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síndrome não exclui outros. Isto é  facto em relação ao «síndrome sistêmica aguda».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8676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96FCEE-D1B1-4F30-B9F8-5334E047BD3D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4549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7004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7704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638D1-C3FD-48C7-BEA1-625ECE95F058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012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908465-3ADB-4217-A61C-533BD86085E2}"/>
              </a:ext>
            </a:extLst>
          </p:cNvPr>
          <p:cNvSpPr/>
          <p:nvPr userDrawn="1"/>
        </p:nvSpPr>
        <p:spPr>
          <a:xfrm>
            <a:off x="0" y="-100013"/>
            <a:ext cx="9144000" cy="1368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475726-5C2E-46D7-924A-BBDA4DC176C5}"/>
              </a:ext>
            </a:extLst>
          </p:cNvPr>
          <p:cNvSpPr/>
          <p:nvPr userDrawn="1"/>
        </p:nvSpPr>
        <p:spPr>
          <a:xfrm>
            <a:off x="0" y="5489575"/>
            <a:ext cx="9144000" cy="1368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44824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2189"/>
            <a:ext cx="6400800" cy="79208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5D66F-28C9-4842-AB15-4E12E7E74F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174DA-3192-4A28-BF08-44015C65070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689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F9885-972C-4673-99CB-122F8A8A59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2232D-855A-40E3-85DE-CA0298D6EBC5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 altLang="en-US" sz="1400">
              <a:solidFill>
                <a:srgbClr val="FFFFFF"/>
              </a:solidFill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6176850"/>
            <a:ext cx="4267200" cy="304800"/>
          </a:xfrm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Calibri"/>
                <a:cs typeface="Calibri"/>
                <a:sym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Rapid Response Teams Training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63A1468-465C-48C5-971C-A192B3466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B29FE-1FEA-466C-A778-97B56A2BE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9" name="Group 147">
            <a:extLst>
              <a:ext uri="{FF2B5EF4-FFF2-40B4-BE49-F238E27FC236}">
                <a16:creationId xmlns:a16="http://schemas.microsoft.com/office/drawing/2014/main" id="{A8BBF745-D01E-47F7-BAC6-A1A9663A3D8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0" name="Shape 145">
              <a:extLst>
                <a:ext uri="{FF2B5EF4-FFF2-40B4-BE49-F238E27FC236}">
                  <a16:creationId xmlns:a16="http://schemas.microsoft.com/office/drawing/2014/main" id="{D3C9EE99-2FEC-494B-B0A2-2176296A9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1" name="image1.png">
              <a:extLst>
                <a:ext uri="{FF2B5EF4-FFF2-40B4-BE49-F238E27FC236}">
                  <a16:creationId xmlns:a16="http://schemas.microsoft.com/office/drawing/2014/main" id="{23546EF4-FE9D-4748-92CE-5683D2072D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9193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128582-360C-4D2B-A7F7-6449A0C00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155E6-8638-4160-ADED-CD12807AC8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4582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AF808-DA42-4171-B762-13741DC66A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3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B36C8B-809A-4D7E-8275-409D3A612C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6A3454E-8453-422B-8CCC-39C78FD37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382000" y="6481763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3DE5A-C9F7-4044-9F11-DB9700551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283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0E667-709A-4755-83EB-53E6F135D3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B7364D-F160-4456-B0D8-28BCAECD5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B1DD2-7607-4931-ACF3-81F76F08D1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6619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9A6CD-25F0-4989-B4F6-654157E89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59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F0297B1-AE71-403E-A2A2-0D6AAD8D96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57A2AB1-6759-4743-B108-788696A342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D6A29-39C1-4CAA-9C18-8D7DAB73C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E84CAC8-D821-4E52-97EB-B3B7CB29A7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84B3CC-1E99-43F9-A6C7-707C2360FD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5AED6-3183-4255-851B-4C1971604E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06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28CDD2E-B745-468A-B2EB-D07F0C474A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7EE9CC0-DFF1-41BE-821F-9FD46273C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7432C-505D-484A-8E56-1919DA93DC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017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A0ADD-D2F6-4FFD-9F48-B142B6FCD4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608CC-1826-4B1A-BA1C-786EBD413E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6684B-6F62-48DA-9D4B-7D1FA6756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5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8F98-F1F8-4570-8D1B-6408F05181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59563" y="444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F937A-6E68-4002-AFF4-2106B3E054CD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265E0E-EFE3-43CF-8AEE-F6BC9D61A4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9D475-03C9-4D90-8BC6-6099403A1DB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008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1AD36-FFE4-47D1-B8B3-F4293FC64F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54DAD-1D04-4A3A-857B-06D0F6642F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34FEB-A5F8-471D-9FD2-0AFF5B8782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7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1548BA-6C13-46CB-B50D-5FEC2AE0984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F0E113-9CFD-4AE5-BE57-27689D7168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2E692-525D-414C-8FA4-DC2C57F9AB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641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F42A876-0A76-48FC-AC0B-037CAF5821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613D938-5D05-41AD-AF83-351DBB49C8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DC623-B40B-4D6F-B4B8-AD6F2C8987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3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254E19-8D63-404E-8B40-156B69C8C7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5FC3A-A3FA-4DF9-A9AD-8190361CA6C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377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8F312-4E12-4AAE-A6B7-AA0061749AD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D99E5-EA53-4BC6-97C5-854CC9AB840B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867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70C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BB045-B9CC-4097-B7A3-DA7B4A77F00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88BC3-37DD-4DDA-9A8B-2C815FEB0F9D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764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1E0C2-6FF7-4411-9384-E1F6861D2CF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959D7-74D4-494A-AA31-676E2A3EA343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453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39828-80AF-4CDB-8F56-10F864DE4F0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C503A-7D25-4B1B-B19C-C5CB4264444F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9907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68760"/>
            <a:ext cx="3008313" cy="485740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99218-3D28-4F4D-8189-069AD6232FA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E6E3-9030-44EC-90E6-0563188B0017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751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8194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92B81-B2CD-48AC-AB7E-4576764195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6" name="Date Placeholder 1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C1F3F-EC9F-493A-A82B-2D041D31B6FC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07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NUL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6438" y="6202363"/>
            <a:ext cx="16192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5113" y="60213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58C8FA-855F-42BD-9510-04FFE319919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-26988"/>
            <a:ext cx="9144000" cy="1196976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1030" name="Picture 13"/>
          <p:cNvPicPr>
            <a:picLocks noChangeAspect="1" noChangeArrowheads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6108700"/>
            <a:ext cx="2065337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-9525" y="6021388"/>
            <a:ext cx="915352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ate Placeholder 17"/>
          <p:cNvSpPr>
            <a:spLocks noGrp="1"/>
          </p:cNvSpPr>
          <p:nvPr>
            <p:ph type="dt" sz="half" idx="2"/>
          </p:nvPr>
        </p:nvSpPr>
        <p:spPr>
          <a:xfrm>
            <a:off x="6659563" y="365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/>
                </a:solidFill>
                <a:latin typeface="Segoe Condensed" panose="020B0606040200020203" pitchFamily="34" charset="0"/>
              </a:defRPr>
            </a:lvl1pPr>
          </a:lstStyle>
          <a:p>
            <a:pPr>
              <a:defRPr/>
            </a:pPr>
            <a:fld id="{551E7423-63D4-471C-86BC-BFA22149BB70}" type="datetime4">
              <a:rPr lang="en-GB"/>
              <a:pPr>
                <a:defRPr/>
              </a:pPr>
              <a:t>28 June 2019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Segoe Condensed" panose="020B0606040200020203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Segoe Condense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rgbClr val="7F7F7F"/>
          </a:solidFill>
          <a:latin typeface="Segoe Condensed" panose="020B0606040200020203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rgbClr val="7F7F7F"/>
          </a:solidFill>
          <a:latin typeface="Segoe Condensed" panose="020B0606040200020203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7F7F7F"/>
          </a:solidFill>
          <a:latin typeface="Segoe Condensed" panose="020B0606040200020203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rgbClr val="7F7F7F"/>
          </a:solidFill>
          <a:latin typeface="Segoe Condensed" panose="020B0606040200020203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rgbClr val="7F7F7F"/>
          </a:solidFill>
          <a:latin typeface="Segoe Condensed" panose="020B0606040200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dirty="0" err="1"/>
              <a:t>Formação</a:t>
            </a:r>
            <a:r>
              <a:rPr lang="en-US" dirty="0"/>
              <a:t> de </a:t>
            </a:r>
            <a:r>
              <a:rPr lang="en-US" dirty="0" err="1"/>
              <a:t>Equipas</a:t>
            </a:r>
            <a:r>
              <a:rPr lang="en-US" dirty="0"/>
              <a:t> de </a:t>
            </a:r>
            <a:r>
              <a:rPr lang="en-US" dirty="0" err="1"/>
              <a:t>Resposta</a:t>
            </a:r>
            <a:r>
              <a:rPr lang="en-US" dirty="0"/>
              <a:t> </a:t>
            </a:r>
            <a:r>
              <a:rPr lang="en-US" dirty="0" err="1"/>
              <a:t>Rápida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2650" y="6481763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9B34E1AD-92B1-4671-9B4F-E665F7107D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209800" y="6176963"/>
            <a:ext cx="4267200" cy="304800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Calibri"/>
                <a:ea typeface="+mn-ea"/>
                <a:cs typeface="Calibri"/>
                <a:sym typeface="Calibri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fr-FR" sz="1400" dirty="0" err="1">
                <a:solidFill>
                  <a:srgbClr val="FFFFFF"/>
                </a:solidFill>
                <a:ea typeface="Calibri"/>
              </a:rPr>
              <a:t>Formação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de Equipas de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Resposta</a:t>
            </a:r>
            <a:r>
              <a:rPr lang="fr-FR" sz="1400" dirty="0">
                <a:solidFill>
                  <a:srgbClr val="FFFFFF"/>
                </a:solidFill>
                <a:ea typeface="Calibri"/>
              </a:rPr>
              <a:t> </a:t>
            </a:r>
            <a:r>
              <a:rPr lang="fr-FR" sz="1400" dirty="0" err="1">
                <a:solidFill>
                  <a:srgbClr val="FFFFFF"/>
                </a:solidFill>
                <a:ea typeface="Calibri"/>
              </a:rPr>
              <a:t>Rápida</a:t>
            </a:r>
            <a:endParaRPr lang="fr-FR" sz="1400" dirty="0">
              <a:solidFill>
                <a:srgbClr val="FFFFFF"/>
              </a:solidFill>
              <a:ea typeface="Calibri"/>
            </a:endParaRPr>
          </a:p>
        </p:txBody>
      </p:sp>
      <p:sp>
        <p:nvSpPr>
          <p:cNvPr id="2055" name="Shape 148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 altLang="en-US" sz="1400">
              <a:solidFill>
                <a:srgbClr val="FFFFFF"/>
              </a:solidFill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86800" y="6481763"/>
            <a:ext cx="609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85F086F1-A70B-4AF3-BE27-A04D056248F0}" type="slidenum">
              <a:rPr lang="en-US" sz="1600">
                <a:solidFill>
                  <a:schemeClr val="bg1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34" name="TextBox 12"/>
          <p:cNvSpPr txBox="1">
            <a:spLocks noChangeArrowheads="1"/>
          </p:cNvSpPr>
          <p:nvPr userDrawn="1"/>
        </p:nvSpPr>
        <p:spPr bwMode="auto">
          <a:xfrm>
            <a:off x="2057400" y="6478588"/>
            <a:ext cx="25978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Formação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de Equipas de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Resposta</a:t>
            </a:r>
            <a:r>
              <a:rPr lang="fr-FR" sz="12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latin typeface="Arial Narrow" pitchFamily="34" charset="0"/>
              </a:rPr>
              <a:t>Rápida</a:t>
            </a:r>
            <a:endParaRPr lang="en-GB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3" name="Group 147">
            <a:extLst>
              <a:ext uri="{FF2B5EF4-FFF2-40B4-BE49-F238E27FC236}">
                <a16:creationId xmlns:a16="http://schemas.microsoft.com/office/drawing/2014/main" id="{29023689-8B67-4CA7-95CC-B38BB1B8899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33350" y="6173788"/>
            <a:ext cx="1619250" cy="608012"/>
            <a:chOff x="0" y="0"/>
            <a:chExt cx="2838178" cy="923698"/>
          </a:xfrm>
        </p:grpSpPr>
        <p:sp>
          <p:nvSpPr>
            <p:cNvPr id="14" name="Shape 145">
              <a:extLst>
                <a:ext uri="{FF2B5EF4-FFF2-40B4-BE49-F238E27FC236}">
                  <a16:creationId xmlns:a16="http://schemas.microsoft.com/office/drawing/2014/main" id="{E82FADDB-BDBB-478D-A025-518DB4122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838179" cy="92369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en-US">
                <a:cs typeface="Calibri" pitchFamily="34" charset="0"/>
                <a:sym typeface="Calibri" pitchFamily="34" charset="0"/>
              </a:endParaRPr>
            </a:p>
          </p:txBody>
        </p:sp>
        <p:pic>
          <p:nvPicPr>
            <p:cNvPr id="15" name="image1.png">
              <a:extLst>
                <a:ext uri="{FF2B5EF4-FFF2-40B4-BE49-F238E27FC236}">
                  <a16:creationId xmlns:a16="http://schemas.microsoft.com/office/drawing/2014/main" id="{C154B255-E7B0-45D1-9B02-F085A8F2F1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38179" cy="923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693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32523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32523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10253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NUL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extranet.who.int/lqsi/content/develop-request-form-laboratory-testing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stacks.cdc.gov/view/cdc/11560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who.int/csr/resources/publications/ebola/surveillance/en/index2.html" TargetMode="External"/><Relationship Id="rId5" Type="http://schemas.openxmlformats.org/officeDocument/2006/relationships/hyperlink" Target="https://www.cdc.gov/laboratory/specimen-submission/list.html" TargetMode="External"/><Relationship Id="rId4" Type="http://schemas.openxmlformats.org/officeDocument/2006/relationships/hyperlink" Target="http://www.who.int/ihr/publications/WHO_CDS_CSR_EDC_2000_4/en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mailto:ihrhrt@who.int" TargetMode="External"/><Relationship Id="rId2" Type="http://schemas.openxmlformats.org/officeDocument/2006/relationships/hyperlink" Target="https://extranet.who.int/hslp" TargetMode="Externa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 noChangeArrowheads="1"/>
          </p:cNvSpPr>
          <p:nvPr>
            <p:ph type="ctrTitle"/>
          </p:nvPr>
        </p:nvSpPr>
        <p:spPr>
          <a:xfrm>
            <a:off x="251520" y="-80964"/>
            <a:ext cx="7992888" cy="3149923"/>
          </a:xfrm>
        </p:spPr>
        <p:txBody>
          <a:bodyPr/>
          <a:lstStyle/>
          <a:p>
            <a:pPr algn="r"/>
            <a:r>
              <a:rPr lang="pt-PT" altLang="en-US" sz="400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Equipas de Resposta Rápida</a:t>
            </a:r>
            <a:br>
              <a:rPr lang="pt-PT" altLang="en-US" sz="400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PT" altLang="en-US" sz="400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</a:t>
            </a:r>
            <a:r>
              <a:rPr lang="pt-PT" altLang="en-US" sz="4000">
                <a:solidFill>
                  <a:srgbClr val="0070C0"/>
                </a:solidFill>
                <a:effectLst/>
                <a:latin typeface="Arial"/>
                <a:cs typeface="Arial"/>
              </a:rPr>
              <a:t>ção</a:t>
            </a:r>
            <a:r>
              <a:rPr lang="pt-PT" altLang="en-US" sz="400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459" name="Subtitle 5"/>
          <p:cNvSpPr>
            <a:spLocks noGrp="1" noChangeArrowheads="1"/>
          </p:cNvSpPr>
          <p:nvPr>
            <p:ph type="subTitle" idx="1"/>
          </p:nvPr>
        </p:nvSpPr>
        <p:spPr>
          <a:xfrm>
            <a:off x="-15836" y="5085184"/>
            <a:ext cx="7772400" cy="792162"/>
          </a:xfrm>
        </p:spPr>
        <p:txBody>
          <a:bodyPr>
            <a:normAutofit/>
          </a:bodyPr>
          <a:lstStyle/>
          <a:p>
            <a:r>
              <a:rPr lang="pt-PT" altLang="en-US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B7.1 Gestão de Amostras Laboratoriais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251520" y="260648"/>
            <a:ext cx="8483600" cy="5151854"/>
            <a:chOff x="611188" y="141288"/>
            <a:chExt cx="8483600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diarreica aguda</a:t>
              </a: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11604" y="677649"/>
              <a:ext cx="4262705" cy="138499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Início da diarreia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aguda 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Doença severa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 b="1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7386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 b="1">
                  <a:latin typeface="Arial" panose="020B0604020202020204" pitchFamily="34" charset="0"/>
                  <a:cs typeface="Arial" panose="020B0604020202020204" pitchFamily="34" charset="0"/>
                </a:rPr>
                <a:t>Síndrome Disent</a:t>
              </a:r>
              <a:r>
                <a:rPr lang="pt-PT" altLang="en-US" sz="1400" b="1">
                  <a:latin typeface="Arial"/>
                  <a:cs typeface="Arial"/>
                </a:rPr>
                <a:t>é</a:t>
              </a:r>
              <a:r>
                <a:rPr lang="pt-PT" altLang="en-US" sz="1400" b="1">
                  <a:latin typeface="Arial" panose="020B0604020202020204" pitchFamily="34" charset="0"/>
                  <a:cs typeface="Arial" panose="020B0604020202020204" pitchFamily="34" charset="0"/>
                </a:rPr>
                <a:t>rica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febre, fezes sanguinolentas e/ou mucosas</a:t>
              </a: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57044" cy="13625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2062644"/>
              <a:ext cx="2195838" cy="2491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42957" y="2062644"/>
              <a:ext cx="2330125" cy="6143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862739"/>
              <a:ext cx="2304256" cy="20918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600" b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pt-PT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3" name="TextBox 30"/>
            <p:cNvSpPr txBox="1">
              <a:spLocks noChangeArrowheads="1"/>
            </p:cNvSpPr>
            <p:nvPr/>
          </p:nvSpPr>
          <p:spPr bwMode="auto">
            <a:xfrm>
              <a:off x="7254875" y="3986480"/>
              <a:ext cx="1839913" cy="7386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 b="1">
                  <a:latin typeface="Arial" panose="020B0604020202020204" pitchFamily="34" charset="0"/>
                  <a:cs typeface="Arial" panose="020B0604020202020204" pitchFamily="34" charset="0"/>
                </a:rPr>
                <a:t>Vide Síndrome da Febre Hemorrágica Aguda</a:t>
              </a: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862739"/>
              <a:ext cx="78444" cy="20902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30725" idx="2"/>
              <a:endCxn id="30733" idx="0"/>
            </p:cNvCxnSpPr>
            <p:nvPr/>
          </p:nvCxnSpPr>
          <p:spPr>
            <a:xfrm>
              <a:off x="6873082" y="2862739"/>
              <a:ext cx="1301750" cy="112374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</a:t>
              </a:r>
              <a:r>
                <a:rPr lang="pt-PT" altLang="en-US" sz="1200">
                  <a:latin typeface="Arial"/>
                  <a:cs typeface="Arial"/>
                </a:rPr>
                <a:t>ça</a:t>
              </a:r>
              <a:r>
                <a:rPr lang="pt-PT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, contexto epidemiológico, estado de vacinação…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2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868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8418513" cy="5151854"/>
            <a:chOff x="611188" y="141288"/>
            <a:chExt cx="8418513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67754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Síndrome diarreica aguda</a:t>
              </a: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37473" y="692150"/>
              <a:ext cx="426270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Início da diarreia aguda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Doença grave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PT" altLang="en-US" sz="140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Disentérica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600" b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500102" y="541398"/>
              <a:ext cx="68724" cy="150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1701"/>
              <a:ext cx="2221707" cy="2258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68826" y="1861701"/>
              <a:ext cx="2304256" cy="2623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647295"/>
              <a:ext cx="2304256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600" b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pt-PT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3" name="TextBox 30"/>
            <p:cNvSpPr txBox="1">
              <a:spLocks noChangeArrowheads="1"/>
            </p:cNvSpPr>
            <p:nvPr/>
          </p:nvSpPr>
          <p:spPr bwMode="auto">
            <a:xfrm>
              <a:off x="7189788" y="4123313"/>
              <a:ext cx="1839913" cy="7386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Vide Síndrome da Febre Hemorrágica Aguda</a:t>
              </a:r>
              <a:endPara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30725" idx="2"/>
              <a:endCxn id="30733" idx="0"/>
            </p:cNvCxnSpPr>
            <p:nvPr/>
          </p:nvCxnSpPr>
          <p:spPr>
            <a:xfrm>
              <a:off x="6873082" y="2647295"/>
              <a:ext cx="1236663" cy="14760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043608" y="3430741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doença,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2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antibiótico/antiparasitário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123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8483600" cy="5151854"/>
            <a:chOff x="611188" y="141288"/>
            <a:chExt cx="8483600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Síndrome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diarreica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37473" y="692150"/>
              <a:ext cx="426270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Início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da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Doença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grave</a:t>
              </a: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Disentérica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82913" cy="150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1701"/>
              <a:ext cx="2221707" cy="2258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68826" y="1861701"/>
              <a:ext cx="2304256" cy="2623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647295"/>
              <a:ext cx="2304256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en-US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3" name="TextBox 30"/>
            <p:cNvSpPr txBox="1">
              <a:spLocks noChangeArrowheads="1"/>
            </p:cNvSpPr>
            <p:nvPr/>
          </p:nvSpPr>
          <p:spPr bwMode="auto">
            <a:xfrm>
              <a:off x="7254875" y="3843338"/>
              <a:ext cx="1839913" cy="7386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Vide Síndrome da Febre Hemorrágica Aguda</a:t>
              </a:r>
              <a:endPara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endCxn id="30733" idx="0"/>
            </p:cNvCxnSpPr>
            <p:nvPr/>
          </p:nvCxnSpPr>
          <p:spPr>
            <a:xfrm>
              <a:off x="6823075" y="2638425"/>
              <a:ext cx="1351757" cy="12049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doença,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3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8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8483600" cy="5151854"/>
            <a:chOff x="611188" y="141288"/>
            <a:chExt cx="8483600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Síndrome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diarreica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37473" y="692150"/>
              <a:ext cx="426270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Início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da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Doença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grave</a:t>
              </a: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Disentérica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82913" cy="150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1701"/>
              <a:ext cx="2221707" cy="2258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68826" y="1861701"/>
              <a:ext cx="2304256" cy="2623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647295"/>
              <a:ext cx="2304256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en-US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3" name="TextBox 30"/>
            <p:cNvSpPr txBox="1">
              <a:spLocks noChangeArrowheads="1"/>
            </p:cNvSpPr>
            <p:nvPr/>
          </p:nvSpPr>
          <p:spPr bwMode="auto">
            <a:xfrm>
              <a:off x="7254875" y="3843338"/>
              <a:ext cx="1839913" cy="7386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Veja Síndrome da Febre Hemorrágica Aguda</a:t>
              </a:r>
              <a:endPara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stCxn id="30725" idx="2"/>
              <a:endCxn id="30733" idx="0"/>
            </p:cNvCxnSpPr>
            <p:nvPr/>
          </p:nvCxnSpPr>
          <p:spPr>
            <a:xfrm>
              <a:off x="6873082" y="2647295"/>
              <a:ext cx="1301750" cy="119604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doença,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3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90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8483600" cy="5151854"/>
            <a:chOff x="611188" y="141288"/>
            <a:chExt cx="8483600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Síndrome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diarreica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37473" y="692150"/>
              <a:ext cx="426270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Início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da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Doença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grave</a:t>
              </a: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Disentérica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82913" cy="150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1701"/>
              <a:ext cx="2221707" cy="2258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68826" y="1861701"/>
              <a:ext cx="2304256" cy="2623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647295"/>
              <a:ext cx="2304256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en-US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3" name="TextBox 30"/>
            <p:cNvSpPr txBox="1">
              <a:spLocks noChangeArrowheads="1"/>
            </p:cNvSpPr>
            <p:nvPr/>
          </p:nvSpPr>
          <p:spPr bwMode="auto">
            <a:xfrm>
              <a:off x="7254875" y="3843338"/>
              <a:ext cx="1839913" cy="73866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Veja Síndrome da Febre Hemorrágica Aguda</a:t>
              </a:r>
              <a:endParaRPr lang="en-US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>
              <a:endCxn id="30733" idx="0"/>
            </p:cNvCxnSpPr>
            <p:nvPr/>
          </p:nvCxnSpPr>
          <p:spPr>
            <a:xfrm>
              <a:off x="6823075" y="2638425"/>
              <a:ext cx="1351757" cy="12049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doença,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3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41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7948612" cy="5151854"/>
            <a:chOff x="611188" y="141288"/>
            <a:chExt cx="7948612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Síndrome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diarreica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37473" y="692150"/>
              <a:ext cx="426270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Início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da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en-US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Doença</a:t>
              </a:r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grave</a:t>
              </a:r>
            </a:p>
            <a:p>
              <a:pPr algn="ctr" eaLnBrk="1" hangingPunct="1"/>
              <a:r>
                <a:rPr lang="en-US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factor causador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Disentérica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59" y="4954588"/>
              <a:ext cx="753732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82913" cy="1507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1701"/>
              <a:ext cx="2221707" cy="2258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568826" y="1861701"/>
              <a:ext cx="2304256" cy="2623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6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5" y="2647295"/>
              <a:ext cx="2304257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en-US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doença,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3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310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FC0701C2-2CBD-5444-A9C5-6437521F2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altLang="en-US" sz="36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t-PT" altLang="en-US" sz="3600" b="1" dirty="0">
                <a:solidFill>
                  <a:srgbClr val="002060"/>
                </a:solidFill>
              </a:rPr>
              <a:t>Exemplo</a:t>
            </a:r>
            <a:r>
              <a:rPr lang="en-GB" altLang="en-US" sz="3600" b="1" dirty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pt-BR" altLang="en-US" sz="3600" b="1" dirty="0">
                <a:solidFill>
                  <a:srgbClr val="002060"/>
                </a:solidFill>
              </a:rPr>
              <a:t>Tipos de amostras associadas à  Síndrome da Febre Hemorrágica Aguda</a:t>
            </a:r>
            <a:endParaRPr lang="en-US" altLang="en-US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368332"/>
            <a:ext cx="6453187" cy="1492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Junín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Sabiá)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pt-PT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(febre amarela, dengue, febre hemorrágica de Omsk, e doença florestal de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924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228184" y="4913313"/>
            <a:ext cx="285116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582758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Colheita de sangue é possível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418626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e/ou específico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085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128535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304812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53590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665"/>
            <a:ext cx="4581525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 Requer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32198" y="5373959"/>
            <a:ext cx="187394" cy="263689"/>
          </a:xfrm>
          <a:prstGeom prst="bentConnector4">
            <a:avLst>
              <a:gd name="adj1" fmla="val 13046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404779" y="5350512"/>
            <a:ext cx="224522" cy="273455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327671" y="4140102"/>
            <a:ext cx="1375673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653767" y="4765675"/>
            <a:ext cx="49577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9" y="4765477"/>
            <a:ext cx="9792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846807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</a:t>
                      </a:r>
                      <a:r>
                        <a:rPr lang="pt-PT" sz="1100" baseline="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febre com menos de 3 semanas de dura</a:t>
                      </a:r>
                      <a:r>
                        <a:rPr lang="pt-PT" sz="1100" noProof="0">
                          <a:latin typeface="Arial"/>
                          <a:cs typeface="Arial"/>
                        </a:rPr>
                        <a:t>ção</a:t>
                      </a:r>
                      <a:endParaRPr lang="pt-PT" sz="1100" noProof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Junín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Sabiá)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pt-PT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(febre amarela, dengue, febre hemorrágica de Omsk, e doença florestal de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924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444208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Esfregaço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oral </a:t>
            </a:r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nasal</a:t>
            </a:r>
          </a:p>
          <a:p>
            <a:pPr eaLnBrk="1" hangingPunct="1"/>
            <a:r>
              <a:rPr lang="pt-BR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en-US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49809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429476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e/ou específico</a:t>
            </a: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212061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68777"/>
            <a:ext cx="359064" cy="1732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68978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666"/>
            <a:ext cx="4581525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Requer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24504" y="5381653"/>
            <a:ext cx="202783" cy="263689"/>
          </a:xfrm>
          <a:prstGeom prst="bentConnector4">
            <a:avLst>
              <a:gd name="adj1" fmla="val 12056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489681" y="5343334"/>
            <a:ext cx="270689" cy="272420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94722" y="4140102"/>
            <a:ext cx="120862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>
            <a:off x="7703344" y="4765675"/>
            <a:ext cx="57891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403776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685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Junín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Sabiá)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pt-PT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(febre amarela, dengue, febre hemorrágica de Omsk, e doença florestal de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76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372200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49809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212061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68562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666"/>
            <a:ext cx="4581525" cy="5232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Requer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169625" y="5079898"/>
            <a:ext cx="255300" cy="783905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94722" y="4140102"/>
            <a:ext cx="120862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689227" y="4765675"/>
            <a:ext cx="14117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080173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28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32048"/>
            <a:ext cx="8229600" cy="1143000"/>
          </a:xfrm>
        </p:spPr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Objectivos da </a:t>
            </a:r>
            <a:r>
              <a:rPr lang="pt-PT" altLang="en-US" sz="3600" b="1" dirty="0" err="1">
                <a:solidFill>
                  <a:srgbClr val="002060"/>
                </a:solidFill>
              </a:rPr>
              <a:t>apendizagem</a:t>
            </a:r>
            <a:endParaRPr lang="pt-PT" altLang="en-US" sz="3600" b="1" dirty="0">
              <a:solidFill>
                <a:srgbClr val="00206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AEC4E1-0A60-7240-986F-083BB741AB1B}"/>
              </a:ext>
            </a:extLst>
          </p:cNvPr>
          <p:cNvSpPr txBox="1">
            <a:spLocks/>
          </p:cNvSpPr>
          <p:nvPr/>
        </p:nvSpPr>
        <p:spPr>
          <a:xfrm>
            <a:off x="467544" y="1052736"/>
            <a:ext cx="8435280" cy="32620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None/>
              <a:defRPr/>
            </a:pPr>
            <a:r>
              <a:rPr lang="pt-BR" sz="1900" b="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No final </a:t>
            </a:r>
            <a:r>
              <a:rPr lang="pt-BR" sz="1900" b="0" dirty="0">
                <a:solidFill>
                  <a:schemeClr val="tx1"/>
                </a:solidFill>
                <a:latin typeface="+mn-lt"/>
                <a:cs typeface="Arial"/>
              </a:rPr>
              <a:t>desta  sessão</a:t>
            </a:r>
            <a:r>
              <a:rPr lang="pt-BR" sz="1900" b="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 participantes  deverão ser capazes de: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Identificar as principais acções a realizar antes da colheita de uma amostra de caso suspeito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Determinar o tipo de amostra a ser colhida do caso suspeito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Descrever os procedimentos de gestão das amostras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Fazer a colheita de amostras laboratoriais tomando as medidas apropriadas de PCI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pt-BR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Implementar correctamente a descontaminação e gestão de resíduos, após a colheita de amostras</a:t>
            </a:r>
            <a:endParaRPr lang="en-US" sz="19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4437112"/>
            <a:ext cx="3238500" cy="159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6011863" y="5781675"/>
            <a:ext cx="23764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i="1"/>
              <a:t>global news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3995994"/>
            <a:ext cx="3023790" cy="203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(Lassa, Lujo, Chapare, Guanarito, Junín, Machupo e Sabiá)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Flaviviridae 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(yellow fever, dengue, febre hemorrágica de Omsk, e doença florestal de Kyasanur)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228184" y="4913313"/>
            <a:ext cx="285116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49809" cy="30777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212061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53590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Requer 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167284" y="5113017"/>
            <a:ext cx="224522" cy="748445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94722" y="4140102"/>
            <a:ext cx="120862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653767" y="4765675"/>
            <a:ext cx="49577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546278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086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Junín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Sabiá)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pt-PT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dengue, febre hemorrágica de Omsk, e doença florestal de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001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444208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09922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192117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30506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Requer 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205629" y="5043894"/>
            <a:ext cx="255300" cy="855913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54835" y="4140102"/>
            <a:ext cx="1248509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>
            <a:off x="7703344" y="4765675"/>
            <a:ext cx="57891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519875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933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Presumível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agente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patogénico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algn="ctr" eaLnBrk="1" hangingPunct="1"/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Junín,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Sabiá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en-US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en-US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(yellow fever, dengue,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Febre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Hemorrágica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Omsk, e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doença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florestal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  <a:endParaRPr lang="en-US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Febre</a:t>
            </a:r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recorrente</a:t>
            </a:r>
            <a:endParaRPr lang="en-US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Sangue</a:t>
            </a:r>
            <a:r>
              <a:rPr lang="en-US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venoso</a:t>
            </a: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en-US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444208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Esfregaço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oral </a:t>
            </a:r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nasal</a:t>
            </a:r>
          </a:p>
          <a:p>
            <a:pPr eaLnBrk="1" hangingPunct="1"/>
            <a:r>
              <a:rPr lang="pt-BR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en-US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396184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35248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53590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Requer  maior precauções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205629" y="5043894"/>
            <a:ext cx="255300" cy="855913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141097" y="4124713"/>
            <a:ext cx="1562247" cy="332987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24712"/>
            <a:ext cx="1631682" cy="332987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>
            <a:off x="7703344" y="4765675"/>
            <a:ext cx="57891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042106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B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dois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dos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seguintes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hemorrágica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purpúrea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nas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fezes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sintomas</a:t>
                      </a:r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hemorrágicos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BR" alt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  <a:endParaRPr lang="en-US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694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(Lassa,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Lujo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Chapare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Guanarito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Junín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Machupo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Sabiá)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Flaviviridae</a:t>
            </a:r>
            <a:r>
              <a:rPr lang="pt-PT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dengue, febre hemorrágica de Omsk, e doença florestal de </a:t>
            </a:r>
            <a:r>
              <a:rPr lang="pt-PT" alt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Kyasanur</a:t>
            </a:r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330434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Esfregaço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oral </a:t>
            </a:r>
            <a:r>
              <a:rPr lang="en-US" alt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nasal</a:t>
            </a:r>
          </a:p>
          <a:p>
            <a:pPr eaLnBrk="1" hangingPunct="1"/>
            <a:r>
              <a:rPr lang="pt-BR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en-US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09922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endParaRPr lang="en-US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e/ou específico</a:t>
            </a: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192117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53590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Requer 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148742" y="5100781"/>
            <a:ext cx="255300" cy="74213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54835" y="4140102"/>
            <a:ext cx="1248509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647461" y="4765675"/>
            <a:ext cx="55883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78594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491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(Lassa, Lujo, Chapare, Guanarito, Junín, Machupo e Sabiá)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Flaviviridae 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(yellow fever, dengue, febre hemorrágica de Omsk e doença florestal de Kyasanur)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9663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001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372200" y="4913313"/>
            <a:ext cx="2634054" cy="43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49809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76872"/>
            <a:ext cx="1" cy="1376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212061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30506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Requer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6809" y="5358570"/>
            <a:ext cx="218172" cy="263689"/>
          </a:xfrm>
          <a:prstGeom prst="bentConnector4">
            <a:avLst>
              <a:gd name="adj1" fmla="val 18259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169625" y="5079898"/>
            <a:ext cx="255300" cy="783905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94722" y="4140102"/>
            <a:ext cx="120862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689227" y="4765675"/>
            <a:ext cx="14117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427909"/>
              </p:ext>
            </p:extLst>
          </p:nvPr>
        </p:nvGraphicFramePr>
        <p:xfrm>
          <a:off x="2241550" y="476250"/>
          <a:ext cx="5332413" cy="18006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92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508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40273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414498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(Lassa, Lujo, Chapare, Guanarito, Junín, Machupo e Sabiá)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Flaviviridae 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(yellow fever, dengue, febre hemorrágica de Omsk e doença florestal de Kyasanur)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869160"/>
            <a:ext cx="3553152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084168" y="4913313"/>
            <a:ext cx="2851165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49809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365104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4506" cy="8372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59768"/>
            <a:ext cx="1" cy="154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61048"/>
            <a:ext cx="212061" cy="1251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518993"/>
            <a:ext cx="1509712" cy="1746186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Requer maior cuidado durante a colheita, armazenamento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191558" y="5333318"/>
            <a:ext cx="268675" cy="263689"/>
          </a:xfrm>
          <a:prstGeom prst="bentConnector4">
            <a:avLst>
              <a:gd name="adj1" fmla="val 24225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095276" y="5185025"/>
            <a:ext cx="224522" cy="604429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94722" y="4140102"/>
            <a:ext cx="120862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225002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509751" y="4765675"/>
            <a:ext cx="193593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9" y="4672881"/>
            <a:ext cx="9792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190323"/>
              </p:ext>
            </p:extLst>
          </p:nvPr>
        </p:nvGraphicFramePr>
        <p:xfrm>
          <a:off x="2241550" y="476250"/>
          <a:ext cx="5332413" cy="17835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888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672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3032125" y="53975"/>
            <a:ext cx="4036682" cy="3385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Síndrome da Febre Hemorrágica Aguda</a:t>
            </a:r>
            <a:endParaRPr lang="en-US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TextBox 7"/>
          <p:cNvSpPr txBox="1">
            <a:spLocks noChangeArrowheads="1"/>
          </p:cNvSpPr>
          <p:nvPr/>
        </p:nvSpPr>
        <p:spPr bwMode="auto">
          <a:xfrm>
            <a:off x="1681163" y="2367211"/>
            <a:ext cx="6453187" cy="1446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Presumível agente patogénico :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Arenaviridae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(Lassa, Lujo, Chapare, Guanarito, Junín, Machupo e Sabiá)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Bunyaviridae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Nairovirus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Phlebovirus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Hantavirus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Filoviridae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Ebolavirus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Marburgvirus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 eaLnBrk="1" hangingPunct="1"/>
            <a:r>
              <a:rPr lang="pt-PT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Flaviviridae </a:t>
            </a:r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(yellow fever, dengue, febre hemorrágica de Omsk e doença florestal de Kyasanur)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Paludismo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Febre recorrente</a:t>
            </a:r>
          </a:p>
          <a:p>
            <a:pPr algn="ctr" eaLnBrk="1" hangingPunct="1"/>
            <a:r>
              <a:rPr lang="pt-PT" altLang="en-US" sz="110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1681163" y="4911551"/>
            <a:ext cx="355315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capilar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Teste de diagnóstico rápido, sempre que possível</a:t>
            </a: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3365500" y="5942013"/>
            <a:ext cx="323373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Sangue venoso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Sangue total em tubo revestido com EDTA</a:t>
            </a:r>
          </a:p>
          <a:p>
            <a:pPr algn="ctr"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4" name="TextBox 10"/>
          <p:cNvSpPr txBox="1">
            <a:spLocks noChangeArrowheads="1"/>
          </p:cNvSpPr>
          <p:nvPr/>
        </p:nvSpPr>
        <p:spPr bwMode="auto">
          <a:xfrm>
            <a:off x="6156176" y="4913313"/>
            <a:ext cx="285116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 b="1">
                <a:latin typeface="Arial" panose="020B0604020202020204" pitchFamily="34" charset="0"/>
                <a:cs typeface="Arial" panose="020B0604020202020204" pitchFamily="34" charset="0"/>
              </a:rPr>
              <a:t>Esfregaço oral ou nasal</a:t>
            </a:r>
          </a:p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Transporte e armazenamento a 2-8 ° C</a:t>
            </a:r>
            <a:endParaRPr lang="pt-PT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3744913" y="3986213"/>
            <a:ext cx="2709922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colheita de sangue é possível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6" name="TextBox 12"/>
          <p:cNvSpPr txBox="1">
            <a:spLocks noChangeArrowheads="1"/>
          </p:cNvSpPr>
          <p:nvPr/>
        </p:nvSpPr>
        <p:spPr bwMode="auto">
          <a:xfrm>
            <a:off x="7308850" y="4457700"/>
            <a:ext cx="788988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1855788" y="4457700"/>
            <a:ext cx="514885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400" b="1">
                <a:latin typeface="Arial" panose="020B0604020202020204" pitchFamily="34" charset="0"/>
                <a:cs typeface="Arial" panose="020B0604020202020204" pitchFamily="34" charset="0"/>
              </a:rPr>
              <a:t>Sim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3194050" y="5461000"/>
            <a:ext cx="3711272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sz="1200">
                <a:latin typeface="Arial" panose="020B0604020202020204" pitchFamily="34" charset="0"/>
                <a:cs typeface="Arial" panose="020B0604020202020204" pitchFamily="34" charset="0"/>
              </a:rPr>
              <a:t>É necessário o teste mais sensível e / ou específico</a:t>
            </a:r>
          </a:p>
        </p:txBody>
      </p:sp>
      <p:cxnSp>
        <p:nvCxnSpPr>
          <p:cNvPr id="17" name="Straight Arrow Connector 16"/>
          <p:cNvCxnSpPr>
            <a:stCxn id="32770" idx="2"/>
            <a:endCxn id="271" idx="0"/>
          </p:cNvCxnSpPr>
          <p:nvPr/>
        </p:nvCxnSpPr>
        <p:spPr>
          <a:xfrm flipH="1">
            <a:off x="4907756" y="392529"/>
            <a:ext cx="142710" cy="289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271" idx="2"/>
            <a:endCxn id="32771" idx="0"/>
          </p:cNvCxnSpPr>
          <p:nvPr/>
        </p:nvCxnSpPr>
        <p:spPr>
          <a:xfrm>
            <a:off x="4907756" y="2204865"/>
            <a:ext cx="1" cy="1623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2771" idx="2"/>
            <a:endCxn id="32775" idx="0"/>
          </p:cNvCxnSpPr>
          <p:nvPr/>
        </p:nvCxnSpPr>
        <p:spPr>
          <a:xfrm>
            <a:off x="4907757" y="3813761"/>
            <a:ext cx="192117" cy="1724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2778" idx="2"/>
            <a:endCxn id="32773" idx="0"/>
          </p:cNvCxnSpPr>
          <p:nvPr/>
        </p:nvCxnSpPr>
        <p:spPr>
          <a:xfrm flipH="1">
            <a:off x="4982369" y="5737999"/>
            <a:ext cx="67317" cy="204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32777" idx="1"/>
            <a:endCxn id="32773" idx="1"/>
          </p:cNvCxnSpPr>
          <p:nvPr/>
        </p:nvCxnSpPr>
        <p:spPr>
          <a:xfrm rot="10800000" flipH="1" flipV="1">
            <a:off x="1855788" y="4611589"/>
            <a:ext cx="1509712" cy="1653590"/>
          </a:xfrm>
          <a:prstGeom prst="bentConnector3">
            <a:avLst>
              <a:gd name="adj1" fmla="val -15142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Box 198"/>
          <p:cNvSpPr txBox="1"/>
          <p:nvPr/>
        </p:nvSpPr>
        <p:spPr>
          <a:xfrm rot="16200000">
            <a:off x="-1846262" y="4224338"/>
            <a:ext cx="4581525" cy="5238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Requer maior cuidado durante a colheita, acondicionamento e transporte da amostra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6" name="Elbow Connector 235"/>
          <p:cNvCxnSpPr>
            <a:stCxn id="32772" idx="2"/>
            <a:endCxn id="32778" idx="1"/>
          </p:cNvCxnSpPr>
          <p:nvPr/>
        </p:nvCxnSpPr>
        <p:spPr>
          <a:xfrm rot="5400000">
            <a:off x="3212753" y="5354514"/>
            <a:ext cx="226284" cy="263689"/>
          </a:xfrm>
          <a:prstGeom prst="bentConnector4">
            <a:avLst>
              <a:gd name="adj1" fmla="val 19397"/>
              <a:gd name="adj2" fmla="val 18669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32774" idx="2"/>
            <a:endCxn id="32778" idx="3"/>
          </p:cNvCxnSpPr>
          <p:nvPr/>
        </p:nvCxnSpPr>
        <p:spPr>
          <a:xfrm rot="5400000">
            <a:off x="7131280" y="5149021"/>
            <a:ext cx="224522" cy="676437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32775" idx="3"/>
            <a:endCxn id="32776" idx="0"/>
          </p:cNvCxnSpPr>
          <p:nvPr/>
        </p:nvCxnSpPr>
        <p:spPr>
          <a:xfrm>
            <a:off x="6454835" y="4140102"/>
            <a:ext cx="1248509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32775" idx="1"/>
            <a:endCxn id="32777" idx="0"/>
          </p:cNvCxnSpPr>
          <p:nvPr/>
        </p:nvCxnSpPr>
        <p:spPr>
          <a:xfrm rot="10800000" flipV="1">
            <a:off x="2113231" y="4140102"/>
            <a:ext cx="1631682" cy="317598"/>
          </a:xfrm>
          <a:prstGeom prst="bentConnector2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Straight Connector 250"/>
          <p:cNvCxnSpPr>
            <a:stCxn id="32776" idx="2"/>
            <a:endCxn id="32774" idx="0"/>
          </p:cNvCxnSpPr>
          <p:nvPr/>
        </p:nvCxnSpPr>
        <p:spPr>
          <a:xfrm flipH="1">
            <a:off x="7581759" y="4765675"/>
            <a:ext cx="121585" cy="147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Straight Connector 253"/>
          <p:cNvCxnSpPr>
            <a:cxnSpLocks/>
            <a:stCxn id="32777" idx="2"/>
          </p:cNvCxnSpPr>
          <p:nvPr/>
        </p:nvCxnSpPr>
        <p:spPr>
          <a:xfrm flipH="1">
            <a:off x="2103438" y="4765477"/>
            <a:ext cx="9793" cy="1541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71" name="Table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660528"/>
              </p:ext>
            </p:extLst>
          </p:nvPr>
        </p:nvGraphicFramePr>
        <p:xfrm>
          <a:off x="2241550" y="421479"/>
          <a:ext cx="5332413" cy="17833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1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0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9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Manifestação  acentuada de febre com menos de 3 semanas de duração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/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quaisquer  dois  dos seguintes: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Erupção hemorrágica ou purpúrea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Epistaxe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Hemoptise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Sangue nas fezes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PT" sz="1100" noProof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sintomas hemorrágicos</a:t>
                      </a:r>
                    </a:p>
                  </a:txBody>
                  <a:tcPr marL="91432" marR="91432" marT="45738" marB="4573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984">
                <a:tc gridSpan="2">
                  <a:txBody>
                    <a:bodyPr/>
                    <a:lstStyle/>
                    <a:p>
                      <a:pPr algn="ctr"/>
                      <a:r>
                        <a:rPr lang="pt-PT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eaLnBrk="1" hangingPunct="1"/>
                      <a:r>
                        <a:rPr lang="pt-PT" altLang="en-US" sz="11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Ausência de conhecimento sobre o factor causador</a:t>
                      </a:r>
                    </a:p>
                  </a:txBody>
                  <a:tcPr marL="91432" marR="91432" marT="45738" marB="4573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762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244D4-3147-3A45-89E1-2B0130B5B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19" y="-1237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PT" sz="3000" b="1" dirty="0">
                <a:solidFill>
                  <a:srgbClr val="002060"/>
                </a:solidFill>
              </a:rPr>
              <a:t>Que amostras devem ser colhidas- Resumo</a:t>
            </a:r>
          </a:p>
        </p:txBody>
      </p:sp>
      <p:sp>
        <p:nvSpPr>
          <p:cNvPr id="48132" name="TextBox 7"/>
          <p:cNvSpPr txBox="1">
            <a:spLocks noChangeArrowheads="1"/>
          </p:cNvSpPr>
          <p:nvPr/>
        </p:nvSpPr>
        <p:spPr bwMode="auto">
          <a:xfrm>
            <a:off x="1835150" y="5157788"/>
            <a:ext cx="5545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/>
              <a:t>REMEMBER: If in doubt, ask the laboratory!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0A0865F-9E8A-E148-A515-ABE3A48CF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217162"/>
              </p:ext>
            </p:extLst>
          </p:nvPr>
        </p:nvGraphicFramePr>
        <p:xfrm>
          <a:off x="251235" y="1130626"/>
          <a:ext cx="8712968" cy="46930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484">
                  <a:extLst>
                    <a:ext uri="{9D8B030D-6E8A-4147-A177-3AD203B41FA5}">
                      <a16:colId xmlns:a16="http://schemas.microsoft.com/office/drawing/2014/main" val="1399490753"/>
                    </a:ext>
                  </a:extLst>
                </a:gridCol>
                <a:gridCol w="854621">
                  <a:extLst>
                    <a:ext uri="{9D8B030D-6E8A-4147-A177-3AD203B41FA5}">
                      <a16:colId xmlns:a16="http://schemas.microsoft.com/office/drawing/2014/main" val="3594094109"/>
                    </a:ext>
                  </a:extLst>
                </a:gridCol>
                <a:gridCol w="968409">
                  <a:extLst>
                    <a:ext uri="{9D8B030D-6E8A-4147-A177-3AD203B41FA5}">
                      <a16:colId xmlns:a16="http://schemas.microsoft.com/office/drawing/2014/main" val="863191887"/>
                    </a:ext>
                  </a:extLst>
                </a:gridCol>
                <a:gridCol w="769892">
                  <a:extLst>
                    <a:ext uri="{9D8B030D-6E8A-4147-A177-3AD203B41FA5}">
                      <a16:colId xmlns:a16="http://schemas.microsoft.com/office/drawing/2014/main" val="305585199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12061266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798249859"/>
                    </a:ext>
                  </a:extLst>
                </a:gridCol>
                <a:gridCol w="1080407">
                  <a:extLst>
                    <a:ext uri="{9D8B030D-6E8A-4147-A177-3AD203B41FA5}">
                      <a16:colId xmlns:a16="http://schemas.microsoft.com/office/drawing/2014/main" val="2362725104"/>
                    </a:ext>
                  </a:extLst>
                </a:gridCol>
                <a:gridCol w="1151841">
                  <a:extLst>
                    <a:ext uri="{9D8B030D-6E8A-4147-A177-3AD203B41FA5}">
                      <a16:colId xmlns:a16="http://schemas.microsoft.com/office/drawing/2014/main" val="2930351624"/>
                    </a:ext>
                  </a:extLst>
                </a:gridCol>
                <a:gridCol w="792090">
                  <a:extLst>
                    <a:ext uri="{9D8B030D-6E8A-4147-A177-3AD203B41FA5}">
                      <a16:colId xmlns:a16="http://schemas.microsoft.com/office/drawing/2014/main" val="189967374"/>
                    </a:ext>
                  </a:extLst>
                </a:gridCol>
              </a:tblGrid>
              <a:tr h="3232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350" b="1" i="0" u="none" strike="noStrike" noProof="0" dirty="0">
                          <a:solidFill>
                            <a:schemeClr val="dk1"/>
                          </a:solidFill>
                          <a:effectLst/>
                          <a:latin typeface="+mj-lt"/>
                        </a:rPr>
                        <a:t>Amostra</a:t>
                      </a:r>
                      <a:endParaRPr lang="pt-PT" sz="1350" b="1" i="0" u="none" strike="noStrike" noProof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pt-PT" sz="1400" b="1" u="none" strike="noStrike" noProof="0">
                          <a:effectLst/>
                          <a:latin typeface="+mj-lt"/>
                        </a:rPr>
                        <a:t>SÍNDROME</a:t>
                      </a:r>
                      <a:endParaRPr lang="pt-PT" sz="140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1512"/>
                  </a:ext>
                </a:extLst>
              </a:tr>
              <a:tr h="323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 dirty="0">
                          <a:effectLst/>
                          <a:latin typeface="+mj-lt"/>
                        </a:rPr>
                        <a:t>Diarreica</a:t>
                      </a:r>
                      <a:endParaRPr lang="pt-PT" sz="1350" b="1" i="0" u="none" strike="noStrike" noProof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Febre Hemorrágica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Icterícia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Neurológico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Respiratório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Dermatológico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Oftalmológico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Sist</a:t>
                      </a:r>
                      <a:r>
                        <a:rPr lang="pt-PT" sz="1350" b="1" u="none" strike="noStrike" noProof="0">
                          <a:effectLst/>
                          <a:latin typeface="+mj-lt"/>
                          <a:cs typeface="Arial"/>
                        </a:rPr>
                        <a:t>é</a:t>
                      </a:r>
                      <a:r>
                        <a:rPr lang="pt-PT" sz="1350" b="1" u="none" strike="noStrike" noProof="0">
                          <a:effectLst/>
                          <a:latin typeface="+mj-lt"/>
                        </a:rPr>
                        <a:t>mico</a:t>
                      </a:r>
                      <a:endParaRPr lang="pt-PT" sz="1350" b="1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3681349188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u="none" strike="noStrike" noProof="0">
                          <a:effectLst/>
                        </a:rPr>
                        <a:t>Conjuntival</a:t>
                      </a:r>
                      <a:endParaRPr lang="pt-PT" sz="12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1256292015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Fezes</a:t>
                      </a:r>
                      <a:endParaRPr lang="pt-PT" sz="12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3538157357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u="none" strike="noStrike" noProof="0" dirty="0">
                          <a:effectLst/>
                        </a:rPr>
                        <a:t>Amostra do trato respiratório</a:t>
                      </a:r>
                      <a:endParaRPr lang="pt-PT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2221790133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Sangue</a:t>
                      </a:r>
                      <a:r>
                        <a:rPr lang="pt-PT" sz="1200" b="1" i="0" u="none" strike="noStrike" baseline="0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PT" sz="12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1354092919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u="none" strike="noStrike" noProof="0">
                          <a:effectLst/>
                        </a:rPr>
                        <a:t>Saliva</a:t>
                      </a:r>
                      <a:endParaRPr lang="pt-PT" sz="12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3397213246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noProof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LCR</a:t>
                      </a:r>
                      <a:endParaRPr lang="pt-PT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3756542308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u="none" strike="noStrike" noProof="0">
                          <a:effectLst/>
                        </a:rPr>
                        <a:t>Urina</a:t>
                      </a:r>
                      <a:endParaRPr lang="pt-PT" sz="12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738437576"/>
                  </a:ext>
                </a:extLst>
              </a:tr>
              <a:tr h="484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Esfregaço de lesão/crosta</a:t>
                      </a:r>
                      <a:endParaRPr lang="pt-PT" sz="1200" b="1" i="0" u="none" strike="noStrike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>
                          <a:effectLst/>
                        </a:rPr>
                        <a:t>✔</a:t>
                      </a:r>
                      <a:endParaRPr lang="pt-PT" sz="2400" b="1" i="0" u="none" strike="noStrike" noProof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50" b="1" u="none" strike="noStrike" noProof="0">
                          <a:effectLst/>
                        </a:rPr>
                        <a:t> </a:t>
                      </a:r>
                      <a:endParaRPr lang="pt-PT" sz="105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77" marR="7577" marT="757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2400" b="1" u="none" strike="noStrike" noProof="0" dirty="0">
                          <a:effectLst/>
                        </a:rPr>
                        <a:t>✔</a:t>
                      </a:r>
                      <a:endParaRPr lang="pt-PT" sz="24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 (Body)"/>
                      </a:endParaRPr>
                    </a:p>
                  </a:txBody>
                  <a:tcPr marL="7577" marR="7577" marT="7577" marB="0" anchor="ctr"/>
                </a:tc>
                <a:extLst>
                  <a:ext uri="{0D108BD9-81ED-4DB2-BD59-A6C34878D82A}">
                    <a16:rowId xmlns:a16="http://schemas.microsoft.com/office/drawing/2014/main" val="52540337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Etapas da colheita de amostras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D3866B-DE8A-FF45-A184-2CF53112003B}"/>
              </a:ext>
            </a:extLst>
          </p:cNvPr>
          <p:cNvSpPr txBox="1"/>
          <p:nvPr/>
        </p:nvSpPr>
        <p:spPr>
          <a:xfrm>
            <a:off x="107504" y="1916832"/>
            <a:ext cx="8785225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b="1" dirty="0">
                <a:latin typeface="+mn-lt"/>
              </a:rPr>
              <a:t>Preparação</a:t>
            </a:r>
            <a:r>
              <a:rPr lang="pt-PT" sz="2400" dirty="0">
                <a:latin typeface="+mn-lt"/>
              </a:rPr>
              <a:t>: etiquetar os recipientes e formulários e montar todos os equipamentos e materiais antes de abordar o doente</a:t>
            </a:r>
            <a:endParaRPr lang="pt-PT" sz="2400" b="1" dirty="0">
              <a:latin typeface="+mn-lt"/>
            </a:endParaRPr>
          </a:p>
          <a:p>
            <a:pPr marL="514350" indent="-51435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b="1" dirty="0">
                <a:latin typeface="+mn-lt"/>
              </a:rPr>
              <a:t>Protecção pessoal: </a:t>
            </a:r>
            <a:r>
              <a:rPr lang="pt-PT" sz="2400" dirty="0">
                <a:latin typeface="+mn-lt"/>
              </a:rPr>
              <a:t>colocar todo o equipamento de protecção pessoal (EPP)</a:t>
            </a:r>
          </a:p>
          <a:p>
            <a:pPr marL="514350" indent="-51435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b="1" dirty="0">
                <a:latin typeface="+mn-lt"/>
              </a:rPr>
              <a:t>Colheita de amostras : </a:t>
            </a:r>
            <a:r>
              <a:rPr lang="pt-PT" sz="2400" dirty="0">
                <a:latin typeface="+mn-lt"/>
              </a:rPr>
              <a:t>aplicar técnica asséptica e tomar medidas de segurança</a:t>
            </a:r>
          </a:p>
          <a:p>
            <a:pPr marL="514350" indent="-51435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b="1" dirty="0">
                <a:latin typeface="+mn-lt"/>
              </a:rPr>
              <a:t>Segurança: </a:t>
            </a:r>
            <a:r>
              <a:rPr lang="pt-PT" sz="2400" dirty="0">
                <a:latin typeface="+mn-lt"/>
              </a:rPr>
              <a:t>preparar o recipiente de amostra para o transporte</a:t>
            </a:r>
          </a:p>
          <a:p>
            <a:pPr marL="514350" indent="-51435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b="1" dirty="0">
                <a:latin typeface="+mn-lt"/>
              </a:rPr>
              <a:t>Limpeza: </a:t>
            </a:r>
            <a:r>
              <a:rPr lang="pt-PT" sz="2400" dirty="0">
                <a:latin typeface="+mn-lt"/>
              </a:rPr>
              <a:t>gerir os resíduos, derramamentos e exposições acidentais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pt-PT" b="1" dirty="0">
                <a:solidFill>
                  <a:srgbClr val="000000"/>
                </a:solidFill>
              </a:rPr>
              <a:t>Preparação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/>
          <a:lstStyle/>
          <a:p>
            <a:r>
              <a:rPr lang="pt-PT" sz="2400" b="1" dirty="0">
                <a:latin typeface="+mn-lt"/>
              </a:rPr>
              <a:t>Apresentar-se </a:t>
            </a:r>
            <a:r>
              <a:rPr lang="pt-PT" sz="2400" dirty="0">
                <a:latin typeface="+mn-lt"/>
              </a:rPr>
              <a:t>ao doente e explicar o que vai fazer e porquê</a:t>
            </a:r>
          </a:p>
          <a:p>
            <a:r>
              <a:rPr lang="pt-PT" sz="2400" b="1" dirty="0">
                <a:latin typeface="+mn-lt"/>
              </a:rPr>
              <a:t>Manter um registo</a:t>
            </a:r>
            <a:r>
              <a:rPr lang="pt-PT" sz="2400" dirty="0">
                <a:latin typeface="+mn-lt"/>
              </a:rPr>
              <a:t> de tudo:</a:t>
            </a:r>
          </a:p>
          <a:p>
            <a:pPr marL="622300" indent="-355600"/>
            <a:r>
              <a:rPr lang="pt-PT" sz="2400" dirty="0">
                <a:latin typeface="+mn-lt"/>
              </a:rPr>
              <a:t>Recolher informação epidemiológica sobre o doente e preencher o formulário de investigação do caso ou o formulário nacional padrão de pedido;</a:t>
            </a:r>
          </a:p>
          <a:p>
            <a:pPr marL="622300"/>
            <a:r>
              <a:rPr lang="pt-PT" sz="2400" dirty="0">
                <a:latin typeface="+mn-lt"/>
              </a:rPr>
              <a:t>Rotular o formulário e o recipiente primário com o mínimo de três identificadores: nome da amostra e número único de identificação, data da colheita, hora da colheita  </a:t>
            </a:r>
          </a:p>
          <a:p>
            <a:pPr marL="0" indent="0">
              <a:buNone/>
            </a:pPr>
            <a:endParaRPr lang="pt-PT" sz="240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64FFF3-5A91-434E-A73A-D9575D119431}"/>
              </a:ext>
            </a:extLst>
          </p:cNvPr>
          <p:cNvSpPr txBox="1"/>
          <p:nvPr/>
        </p:nvSpPr>
        <p:spPr>
          <a:xfrm>
            <a:off x="2339752" y="4437112"/>
            <a:ext cx="2925366" cy="120032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b="1" dirty="0"/>
              <a:t>NB: Tenha sempre um assistente consigo, para o ajudar com o EPP e outro equipamento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4224430"/>
            <a:ext cx="2447925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72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Esboço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C49DE1-1D14-0D4B-8291-42B5A025CB27}"/>
              </a:ext>
            </a:extLst>
          </p:cNvPr>
          <p:cNvSpPr txBox="1"/>
          <p:nvPr/>
        </p:nvSpPr>
        <p:spPr>
          <a:xfrm>
            <a:off x="-108520" y="1916832"/>
            <a:ext cx="86868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57300" lvl="2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dirty="0">
                <a:latin typeface="+mn-lt"/>
              </a:rPr>
              <a:t>Conhecimento prévio</a:t>
            </a:r>
          </a:p>
          <a:p>
            <a:pPr marL="1257300" lvl="2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dirty="0">
                <a:latin typeface="+mn-lt"/>
              </a:rPr>
              <a:t>Que amostras devem ser colhidas</a:t>
            </a:r>
            <a:endParaRPr lang="pt-PT" sz="2400" strike="sngStrike" dirty="0">
              <a:latin typeface="+mn-lt"/>
            </a:endParaRPr>
          </a:p>
          <a:p>
            <a:pPr marL="1257300" lvl="2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dirty="0">
                <a:latin typeface="+mn-lt"/>
              </a:rPr>
              <a:t>Etapas da colheita de amostras</a:t>
            </a:r>
            <a:endParaRPr lang="pt-PT" sz="2400" strike="sngStrike" dirty="0">
              <a:latin typeface="+mn-lt"/>
            </a:endParaRPr>
          </a:p>
          <a:p>
            <a:pPr marL="1257300" lvl="2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dirty="0">
                <a:latin typeface="+mn-lt"/>
              </a:rPr>
              <a:t>Documentação</a:t>
            </a:r>
          </a:p>
          <a:p>
            <a:pPr marL="1257300" lvl="2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sz="2400" dirty="0">
                <a:latin typeface="+mn-lt"/>
              </a:rPr>
              <a:t>Transporte </a:t>
            </a:r>
            <a:r>
              <a:rPr lang="pt-PT" sz="2400" dirty="0"/>
              <a:t>e </a:t>
            </a:r>
            <a:r>
              <a:rPr lang="pt-PT" sz="2400" dirty="0">
                <a:latin typeface="+mn-lt"/>
              </a:rPr>
              <a:t>conserva</a:t>
            </a:r>
            <a:r>
              <a:rPr lang="pt-PT" sz="2400" dirty="0">
                <a:latin typeface="+mn-lt"/>
                <a:cs typeface="Arial"/>
              </a:rPr>
              <a:t>ção de</a:t>
            </a:r>
            <a:r>
              <a:rPr lang="pt-PT" sz="2400" dirty="0">
                <a:latin typeface="+mn-lt"/>
              </a:rPr>
              <a:t> amostras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Protecção</a:t>
            </a:r>
          </a:p>
        </p:txBody>
      </p:sp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576032" y="3649663"/>
            <a:ext cx="2054225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dirty="0"/>
              <a:t>LAVAR AS</a:t>
            </a:r>
          </a:p>
          <a:p>
            <a:pPr algn="ctr" eaLnBrk="1" hangingPunct="1"/>
            <a:r>
              <a:rPr lang="pt-BR" altLang="en-US" dirty="0"/>
              <a:t>MÃOS </a:t>
            </a:r>
            <a:r>
              <a:rPr lang="pt-BR" altLang="en-US" b="1" dirty="0"/>
              <a:t>ANTES E DEPOIS </a:t>
            </a:r>
            <a:r>
              <a:rPr lang="pt-BR" altLang="en-US" dirty="0"/>
              <a:t> DO CONTACTO COM CADA DOENTE</a:t>
            </a:r>
            <a:endParaRPr lang="en-US" altLang="en-US" dirty="0"/>
          </a:p>
        </p:txBody>
      </p:sp>
      <p:pic>
        <p:nvPicPr>
          <p:cNvPr id="5222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71810"/>
            <a:ext cx="2420225" cy="164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8" t="1806"/>
          <a:stretch/>
        </p:blipFill>
        <p:spPr bwMode="auto">
          <a:xfrm>
            <a:off x="6615554" y="1297922"/>
            <a:ext cx="2183958" cy="232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17745C-270B-D24C-89D5-D8B314A86089}"/>
              </a:ext>
            </a:extLst>
          </p:cNvPr>
          <p:cNvSpPr txBox="1"/>
          <p:nvPr/>
        </p:nvSpPr>
        <p:spPr>
          <a:xfrm>
            <a:off x="3402240" y="1441999"/>
            <a:ext cx="2349419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latin typeface="+mn-lt"/>
              </a:rPr>
              <a:t>A RECOMENDAÇÃO MÍNIMA É O EPP UNIVERSAL, QUE INCLUI LUVAS, BATA, TOUCA E PROTECTOR DOS OLHOS</a:t>
            </a:r>
            <a:endParaRPr lang="en-US" dirty="0">
              <a:latin typeface="+mn-lt"/>
            </a:endParaRPr>
          </a:p>
        </p:txBody>
      </p:sp>
      <p:sp>
        <p:nvSpPr>
          <p:cNvPr id="52232" name="TextBox 11"/>
          <p:cNvSpPr txBox="1">
            <a:spLocks noChangeArrowheads="1"/>
          </p:cNvSpPr>
          <p:nvPr/>
        </p:nvSpPr>
        <p:spPr bwMode="auto">
          <a:xfrm>
            <a:off x="6588125" y="3649663"/>
            <a:ext cx="2282825" cy="17543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dirty="0"/>
              <a:t>USAR O EPP COMPLETO EM CASO  DE SURTO DE UMA FEBRE HEMORRÁGICA VIRAL OU GRIPE PANDÉMICA</a:t>
            </a:r>
            <a:endParaRPr lang="en-US" altLang="en-US" dirty="0"/>
          </a:p>
        </p:txBody>
      </p:sp>
      <p:sp>
        <p:nvSpPr>
          <p:cNvPr id="52233" name="TextBox 12"/>
          <p:cNvSpPr txBox="1">
            <a:spLocks noChangeArrowheads="1"/>
          </p:cNvSpPr>
          <p:nvPr/>
        </p:nvSpPr>
        <p:spPr bwMode="auto">
          <a:xfrm>
            <a:off x="1776413" y="3367088"/>
            <a:ext cx="990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/>
              <a:t>RRT lab module</a:t>
            </a:r>
            <a:endParaRPr lang="en-US" altLang="en-US" sz="1000" i="1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7AEAC6-E9F3-7441-B5F9-8066F31AE998}"/>
              </a:ext>
            </a:extLst>
          </p:cNvPr>
          <p:cNvGrpSpPr/>
          <p:nvPr/>
        </p:nvGrpSpPr>
        <p:grpSpPr>
          <a:xfrm>
            <a:off x="3192388" y="3494988"/>
            <a:ext cx="2658981" cy="2174875"/>
            <a:chOff x="3335338" y="3095625"/>
            <a:chExt cx="2658981" cy="2174875"/>
          </a:xfrm>
        </p:grpSpPr>
        <p:pic>
          <p:nvPicPr>
            <p:cNvPr id="52234" name="Picture 15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5338" y="3095625"/>
              <a:ext cx="1062037" cy="1109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5" name="Picture 16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3750" y="3225800"/>
              <a:ext cx="1373188" cy="179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6" name="Picture 1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5500" y="4262438"/>
              <a:ext cx="105092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7" name="TextBox 20"/>
            <p:cNvSpPr txBox="1">
              <a:spLocks noChangeArrowheads="1"/>
            </p:cNvSpPr>
            <p:nvPr/>
          </p:nvSpPr>
          <p:spPr bwMode="auto">
            <a:xfrm>
              <a:off x="3509963" y="4011613"/>
              <a:ext cx="9906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RRT </a:t>
              </a:r>
              <a:r>
                <a:rPr lang="fr-CH" altLang="en-US" sz="1000" i="1" dirty="0" err="1"/>
                <a:t>lab</a:t>
              </a:r>
              <a:r>
                <a:rPr lang="fr-CH" altLang="en-US" sz="1000" i="1" dirty="0"/>
                <a:t> module</a:t>
              </a:r>
              <a:endParaRPr lang="en-US" altLang="en-US" sz="1000" i="1" dirty="0"/>
            </a:p>
          </p:txBody>
        </p:sp>
        <p:sp>
          <p:nvSpPr>
            <p:cNvPr id="52238" name="TextBox 21"/>
            <p:cNvSpPr txBox="1">
              <a:spLocks noChangeArrowheads="1"/>
            </p:cNvSpPr>
            <p:nvPr/>
          </p:nvSpPr>
          <p:spPr bwMode="auto">
            <a:xfrm>
              <a:off x="5003719" y="5004487"/>
              <a:ext cx="9906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RRT </a:t>
              </a:r>
              <a:r>
                <a:rPr lang="fr-CH" altLang="en-US" sz="1000" i="1" dirty="0" err="1"/>
                <a:t>lab</a:t>
              </a:r>
              <a:r>
                <a:rPr lang="fr-CH" altLang="en-US" sz="1000" i="1" dirty="0"/>
                <a:t> module</a:t>
              </a:r>
              <a:endParaRPr lang="en-US" altLang="en-US" sz="1000" i="1" dirty="0"/>
            </a:p>
          </p:txBody>
        </p:sp>
        <p:sp>
          <p:nvSpPr>
            <p:cNvPr id="52239" name="TextBox 22"/>
            <p:cNvSpPr txBox="1">
              <a:spLocks noChangeArrowheads="1"/>
            </p:cNvSpPr>
            <p:nvPr/>
          </p:nvSpPr>
          <p:spPr bwMode="auto">
            <a:xfrm>
              <a:off x="3500438" y="5024438"/>
              <a:ext cx="9906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RRT </a:t>
              </a:r>
              <a:r>
                <a:rPr lang="fr-CH" altLang="en-US" sz="1000" i="1" dirty="0" err="1"/>
                <a:t>lab</a:t>
              </a:r>
              <a:r>
                <a:rPr lang="fr-CH" altLang="en-US" sz="1000" i="1" dirty="0"/>
                <a:t> module</a:t>
              </a:r>
              <a:endParaRPr lang="en-US" altLang="en-US" sz="1000" i="1" dirty="0"/>
            </a:p>
          </p:txBody>
        </p:sp>
      </p:grp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420225" cy="164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8" t="1806"/>
          <a:stretch/>
        </p:blipFill>
        <p:spPr bwMode="auto">
          <a:xfrm>
            <a:off x="6660232" y="1268760"/>
            <a:ext cx="2183958" cy="232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87AEAC6-E9F3-7441-B5F9-8066F31AE998}"/>
              </a:ext>
            </a:extLst>
          </p:cNvPr>
          <p:cNvGrpSpPr/>
          <p:nvPr/>
        </p:nvGrpSpPr>
        <p:grpSpPr>
          <a:xfrm>
            <a:off x="3275856" y="3573016"/>
            <a:ext cx="3312043" cy="2328923"/>
            <a:chOff x="3335338" y="3095625"/>
            <a:chExt cx="3312043" cy="2328923"/>
          </a:xfrm>
        </p:grpSpPr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5338" y="3095625"/>
              <a:ext cx="1062037" cy="1109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6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3750" y="3225800"/>
              <a:ext cx="1373188" cy="179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5500" y="4262438"/>
              <a:ext cx="1050925" cy="97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0"/>
            <p:cNvSpPr txBox="1">
              <a:spLocks noChangeArrowheads="1"/>
            </p:cNvSpPr>
            <p:nvPr/>
          </p:nvSpPr>
          <p:spPr bwMode="auto">
            <a:xfrm>
              <a:off x="3509963" y="4011613"/>
              <a:ext cx="13375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Módulo laboratorial da ERR</a:t>
              </a:r>
              <a:endParaRPr lang="en-US" altLang="en-US" sz="1000" i="1" dirty="0"/>
            </a:p>
          </p:txBody>
        </p:sp>
        <p:sp>
          <p:nvSpPr>
            <p:cNvPr id="23" name="TextBox 21"/>
            <p:cNvSpPr txBox="1">
              <a:spLocks noChangeArrowheads="1"/>
            </p:cNvSpPr>
            <p:nvPr/>
          </p:nvSpPr>
          <p:spPr bwMode="auto">
            <a:xfrm>
              <a:off x="4991522" y="4967833"/>
              <a:ext cx="1655859" cy="2462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Módulo laboratorial da ERR</a:t>
              </a:r>
              <a:endParaRPr lang="en-US" altLang="en-US" sz="1000" i="1" dirty="0"/>
            </a:p>
          </p:txBody>
        </p:sp>
        <p:sp>
          <p:nvSpPr>
            <p:cNvPr id="24" name="TextBox 22"/>
            <p:cNvSpPr txBox="1">
              <a:spLocks noChangeArrowheads="1"/>
            </p:cNvSpPr>
            <p:nvPr/>
          </p:nvSpPr>
          <p:spPr bwMode="auto">
            <a:xfrm>
              <a:off x="3500439" y="5024438"/>
              <a:ext cx="14190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fr-CH" altLang="en-US" sz="1000" i="1" dirty="0"/>
                <a:t>Módulo laboratorial da ERR</a:t>
              </a:r>
              <a:endParaRPr lang="en-US" altLang="en-US" sz="1000" i="1" dirty="0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>
                <a:solidFill>
                  <a:srgbClr val="002060"/>
                </a:solidFill>
              </a:rPr>
              <a:t>Protecção (EPP)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565451-0E34-3B4B-87B0-0352E8C10CBF}"/>
              </a:ext>
            </a:extLst>
          </p:cNvPr>
          <p:cNvGrpSpPr/>
          <p:nvPr/>
        </p:nvGrpSpPr>
        <p:grpSpPr>
          <a:xfrm>
            <a:off x="3275856" y="1724079"/>
            <a:ext cx="5184576" cy="4044743"/>
            <a:chOff x="2292350" y="2321954"/>
            <a:chExt cx="4206875" cy="3420961"/>
          </a:xfrm>
        </p:grpSpPr>
        <p:grpSp>
          <p:nvGrpSpPr>
            <p:cNvPr id="54277" name="Group 27"/>
            <p:cNvGrpSpPr>
              <a:grpSpLocks/>
            </p:cNvGrpSpPr>
            <p:nvPr/>
          </p:nvGrpSpPr>
          <p:grpSpPr bwMode="auto">
            <a:xfrm>
              <a:off x="2292350" y="2321954"/>
              <a:ext cx="4206875" cy="2917355"/>
              <a:chOff x="3213251" y="1979478"/>
              <a:chExt cx="2951826" cy="2035682"/>
            </a:xfrm>
          </p:grpSpPr>
          <p:sp>
            <p:nvSpPr>
              <p:cNvPr id="54280" name="TextBox 3"/>
              <p:cNvSpPr txBox="1">
                <a:spLocks noChangeArrowheads="1"/>
              </p:cNvSpPr>
              <p:nvPr/>
            </p:nvSpPr>
            <p:spPr bwMode="auto">
              <a:xfrm>
                <a:off x="4057600" y="1979478"/>
                <a:ext cx="1152128" cy="236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pt-PT" altLang="en-US" sz="2000" b="1"/>
                  <a:t>Síndrome</a:t>
                </a:r>
              </a:p>
            </p:txBody>
          </p:sp>
          <p:sp>
            <p:nvSpPr>
              <p:cNvPr id="54281" name="TextBox 4"/>
              <p:cNvSpPr txBox="1">
                <a:spLocks noChangeArrowheads="1"/>
              </p:cNvSpPr>
              <p:nvPr/>
            </p:nvSpPr>
            <p:spPr bwMode="auto">
              <a:xfrm>
                <a:off x="3841576" y="2680785"/>
                <a:ext cx="1594520" cy="599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pt-PT" altLang="en-US" sz="2000" b="1"/>
                  <a:t>Modo de transmissão</a:t>
                </a:r>
              </a:p>
              <a:p>
                <a:pPr algn="ctr" eaLnBrk="1" hangingPunct="1"/>
                <a:r>
                  <a:rPr lang="pt-PT" altLang="en-US" sz="2000" b="1"/>
                  <a:t>e </a:t>
                </a:r>
              </a:p>
              <a:p>
                <a:pPr algn="ctr" eaLnBrk="1" hangingPunct="1"/>
                <a:r>
                  <a:rPr lang="pt-PT" altLang="en-US" sz="2000" b="1"/>
                  <a:t>actividade em curso</a:t>
                </a:r>
              </a:p>
            </p:txBody>
          </p:sp>
          <p:sp>
            <p:nvSpPr>
              <p:cNvPr id="54282" name="TextBox 5"/>
              <p:cNvSpPr txBox="1">
                <a:spLocks noChangeArrowheads="1"/>
              </p:cNvSpPr>
              <p:nvPr/>
            </p:nvSpPr>
            <p:spPr bwMode="auto">
              <a:xfrm>
                <a:off x="3213251" y="3779027"/>
                <a:ext cx="1152128" cy="236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pt-PT" altLang="en-US" sz="2000" b="1"/>
                  <a:t>Baixo Risco</a:t>
                </a:r>
              </a:p>
            </p:txBody>
          </p:sp>
          <p:sp>
            <p:nvSpPr>
              <p:cNvPr id="54283" name="TextBox 6"/>
              <p:cNvSpPr txBox="1">
                <a:spLocks noChangeArrowheads="1"/>
              </p:cNvSpPr>
              <p:nvPr/>
            </p:nvSpPr>
            <p:spPr bwMode="auto">
              <a:xfrm>
                <a:off x="5012949" y="3779027"/>
                <a:ext cx="1152128" cy="236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pt-PT" altLang="en-US" sz="2000" b="1"/>
                  <a:t>Alto Risco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FEA2FED5-3869-F44B-8AD6-09627867C555}"/>
                  </a:ext>
                </a:extLst>
              </p:cNvPr>
              <p:cNvCxnSpPr>
                <a:cxnSpLocks/>
                <a:stCxn id="54280" idx="2"/>
              </p:cNvCxnSpPr>
              <p:nvPr/>
            </p:nvCxnSpPr>
            <p:spPr>
              <a:xfrm>
                <a:off x="4633664" y="2215611"/>
                <a:ext cx="5375" cy="435006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C93CCA86-E53D-284F-BB43-00FBC29D6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57585" y="3331769"/>
                <a:ext cx="576078" cy="457024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91119068-2ABF-E944-B9A0-B3F51CEFD8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192" y="3331412"/>
                <a:ext cx="679477" cy="43412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D12A053-018C-413D-8C9B-C9FE3C3CFB4E}"/>
                </a:ext>
              </a:extLst>
            </p:cNvPr>
            <p:cNvCxnSpPr>
              <a:cxnSpLocks/>
              <a:endCxn id="54279" idx="0"/>
            </p:cNvCxnSpPr>
            <p:nvPr/>
          </p:nvCxnSpPr>
          <p:spPr>
            <a:xfrm>
              <a:off x="4316689" y="4259936"/>
              <a:ext cx="17187" cy="1144574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279" name="TextBox 14"/>
            <p:cNvSpPr txBox="1">
              <a:spLocks noChangeArrowheads="1"/>
            </p:cNvSpPr>
            <p:nvPr/>
          </p:nvSpPr>
          <p:spPr bwMode="auto">
            <a:xfrm>
              <a:off x="3513138" y="5404510"/>
              <a:ext cx="1641475" cy="33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2000" b="1"/>
                <a:t>Médio Risco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CCBC89E-D805-C249-9212-348C61B6BE6E}"/>
              </a:ext>
            </a:extLst>
          </p:cNvPr>
          <p:cNvSpPr txBox="1"/>
          <p:nvPr/>
        </p:nvSpPr>
        <p:spPr>
          <a:xfrm>
            <a:off x="894469" y="2310277"/>
            <a:ext cx="2304427" cy="230832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Ao decidir sobre o nível de EPP adequado para garantir maior protecção ao utente, tomar em </a:t>
            </a:r>
            <a:r>
              <a:rPr lang="pt-BR" b="1" dirty="0">
                <a:latin typeface="+mn-lt"/>
              </a:rPr>
              <a:t>considera</a:t>
            </a:r>
            <a:r>
              <a:rPr lang="pt-BR" b="1" dirty="0">
                <a:latin typeface="+mn-lt"/>
                <a:cs typeface="Arial"/>
              </a:rPr>
              <a:t>ção o</a:t>
            </a:r>
            <a:r>
              <a:rPr lang="pt-BR" b="1" dirty="0">
                <a:latin typeface="Arial"/>
                <a:cs typeface="Arial"/>
              </a:rPr>
              <a:t> </a:t>
            </a:r>
            <a:r>
              <a:rPr lang="pt-BR" b="1" dirty="0">
                <a:latin typeface="+mn-lt"/>
                <a:cs typeface="Arial"/>
              </a:rPr>
              <a:t>esquema ao lado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4766" y="-45130"/>
            <a:ext cx="8229600" cy="1143000"/>
          </a:xfrm>
        </p:spPr>
        <p:txBody>
          <a:bodyPr/>
          <a:lstStyle/>
          <a:p>
            <a:r>
              <a:rPr lang="en-US" altLang="en-US" sz="3200" b="1" dirty="0" err="1">
                <a:solidFill>
                  <a:srgbClr val="002060"/>
                </a:solidFill>
              </a:rPr>
              <a:t>Níveis</a:t>
            </a:r>
            <a:r>
              <a:rPr lang="en-US" altLang="en-US" sz="3200" b="1" dirty="0">
                <a:solidFill>
                  <a:srgbClr val="002060"/>
                </a:solidFill>
              </a:rPr>
              <a:t> de EPP </a:t>
            </a:r>
            <a:r>
              <a:rPr lang="mr-IN" altLang="en-US" sz="3200" b="1" dirty="0">
                <a:solidFill>
                  <a:srgbClr val="002060"/>
                </a:solidFill>
              </a:rPr>
              <a:t>–</a:t>
            </a:r>
            <a:r>
              <a:rPr lang="en-US" altLang="en-US" sz="3200" b="1" dirty="0">
                <a:solidFill>
                  <a:srgbClr val="002060"/>
                </a:solidFill>
              </a:rPr>
              <a:t> Parte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836712"/>
            <a:ext cx="8399462" cy="17543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>
                <a:latin typeface="+mn-lt"/>
              </a:rPr>
              <a:t>O nível de protecção do EPP deve ser apropriado  de acordo com o agente patogénico e a actividade a ser realizada. Abaixo estão as recomendações mínimas sobre o EPP</a:t>
            </a:r>
          </a:p>
          <a:p>
            <a:pPr marL="342900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pt-PT" b="1" dirty="0">
                <a:latin typeface="+mn-lt"/>
              </a:rPr>
              <a:t>Agentes patogénicos por via sanguínea/fluidos corporais:</a:t>
            </a:r>
          </a:p>
          <a:p>
            <a:pPr marL="800100" lvl="1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Baixo risco: luvas, bata, óculos de protecção;</a:t>
            </a:r>
          </a:p>
          <a:p>
            <a:pPr marL="800100" lvl="1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Médio Risco : luvas, bata, viseira de segurança;</a:t>
            </a:r>
          </a:p>
          <a:p>
            <a:pPr marL="800100" lvl="1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Alto risco: luvas duplas, bata, protecção respiratória completa, botas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220BA2-ED44-7941-A630-C86D03DE1D69}"/>
              </a:ext>
            </a:extLst>
          </p:cNvPr>
          <p:cNvSpPr txBox="1"/>
          <p:nvPr/>
        </p:nvSpPr>
        <p:spPr>
          <a:xfrm>
            <a:off x="1671081" y="5153039"/>
            <a:ext cx="576064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Protecção respiratória parcial = máscara cirúrgica</a:t>
            </a:r>
          </a:p>
          <a:p>
            <a:pPr algn="ctr"/>
            <a:r>
              <a:rPr lang="pt-BR" b="1" dirty="0"/>
              <a:t>Protecção respiratória total = máscara N95 &amp; viseira de segurança ou sistema respiratório purificador de ar (PAPR)</a:t>
            </a:r>
            <a:endParaRPr lang="en-US" b="1" dirty="0"/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39E48A74-CDA0-8849-AD42-113ECE8D2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933205"/>
            <a:ext cx="13176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C0C67ED6-EB2A-4C4B-B10D-6E4D3558C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4782556"/>
            <a:ext cx="14128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1520" y="2636912"/>
            <a:ext cx="871296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pt-PT" b="1" dirty="0">
                <a:latin typeface="+mn-lt"/>
              </a:rPr>
              <a:t>Agentes patogénicos transportados pelo ar:</a:t>
            </a:r>
          </a:p>
          <a:p>
            <a:pPr marL="8001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t-PT" dirty="0">
                <a:latin typeface="+mn-lt"/>
              </a:rPr>
              <a:t>Baixo risco: luvas, bata, óculos, </a:t>
            </a:r>
            <a:r>
              <a:rPr lang="pt-PT" dirty="0" err="1">
                <a:latin typeface="+mn-lt"/>
              </a:rPr>
              <a:t>proteçcão</a:t>
            </a:r>
            <a:r>
              <a:rPr lang="pt-PT" dirty="0">
                <a:latin typeface="+mn-lt"/>
              </a:rPr>
              <a:t> respiratória parcial;</a:t>
            </a:r>
          </a:p>
          <a:p>
            <a:pPr marL="8001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t-PT" dirty="0">
                <a:latin typeface="+mn-lt"/>
              </a:rPr>
              <a:t>Médio risco : luvas, bata, óculos, protecção respiratória total;</a:t>
            </a:r>
          </a:p>
          <a:p>
            <a:pPr marL="8001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t-PT" dirty="0">
                <a:latin typeface="+mn-lt"/>
              </a:rPr>
              <a:t>Alto risco: luvas duplas, bata, </a:t>
            </a:r>
            <a:r>
              <a:rPr lang="pt-PT" dirty="0" err="1">
                <a:latin typeface="+mn-lt"/>
              </a:rPr>
              <a:t>proteçcão</a:t>
            </a:r>
            <a:r>
              <a:rPr lang="pt-PT" dirty="0">
                <a:latin typeface="+mn-lt"/>
              </a:rPr>
              <a:t> respiratória completa. </a:t>
            </a:r>
          </a:p>
          <a:p>
            <a:pPr marL="355600" lvl="1" indent="-355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pt-PT" b="1" dirty="0">
                <a:latin typeface="+mn-lt"/>
              </a:rPr>
              <a:t>Agentes patogénicos transmitidos por vectores:</a:t>
            </a:r>
          </a:p>
          <a:p>
            <a:pPr marL="8001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t-PT" dirty="0">
                <a:latin typeface="+mn-lt"/>
              </a:rPr>
              <a:t>Usar o EPP apropriado para agentes patogénicos transmitidos pelo sangue/fluidos corporais</a:t>
            </a:r>
          </a:p>
          <a:p>
            <a:pPr marL="800100" lvl="1" indent="-3429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pt-PT" dirty="0">
                <a:latin typeface="+mn-lt"/>
              </a:rPr>
              <a:t>Usar também repelente de insectos.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39E48A74-CDA0-8849-AD42-113ECE8D2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592" y="5040213"/>
            <a:ext cx="13176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C0C67ED6-EB2A-4C4B-B10D-6E4D3558C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9186" y="4776837"/>
            <a:ext cx="1412875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8" y="4905375"/>
            <a:ext cx="1052512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Picture 4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3" y="1936750"/>
            <a:ext cx="1062037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6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6550" y="4938713"/>
            <a:ext cx="8159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1" dirty="0" err="1">
                <a:solidFill>
                  <a:srgbClr val="002060"/>
                </a:solidFill>
              </a:rPr>
              <a:t>Níveis</a:t>
            </a:r>
            <a:r>
              <a:rPr lang="en-US" altLang="en-US" sz="3600" b="1" dirty="0">
                <a:solidFill>
                  <a:srgbClr val="002060"/>
                </a:solidFill>
              </a:rPr>
              <a:t> de EPP– Parte 2</a:t>
            </a:r>
          </a:p>
        </p:txBody>
      </p:sp>
      <p:grpSp>
        <p:nvGrpSpPr>
          <p:cNvPr id="57351" name="Group 19"/>
          <p:cNvGrpSpPr>
            <a:grpSpLocks/>
          </p:cNvGrpSpPr>
          <p:nvPr/>
        </p:nvGrpSpPr>
        <p:grpSpPr bwMode="auto">
          <a:xfrm>
            <a:off x="755650" y="1341438"/>
            <a:ext cx="8226425" cy="1974126"/>
            <a:chOff x="755576" y="1916832"/>
            <a:chExt cx="8226242" cy="1974610"/>
          </a:xfrm>
        </p:grpSpPr>
        <p:sp>
          <p:nvSpPr>
            <p:cNvPr id="57379" name="TextBox 28"/>
            <p:cNvSpPr txBox="1">
              <a:spLocks noChangeArrowheads="1"/>
            </p:cNvSpPr>
            <p:nvPr/>
          </p:nvSpPr>
          <p:spPr bwMode="auto">
            <a:xfrm>
              <a:off x="755576" y="1916832"/>
              <a:ext cx="1656184" cy="3694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/>
                <a:t>EPP UNIVERSAL</a:t>
              </a:r>
            </a:p>
          </p:txBody>
        </p:sp>
        <p:sp>
          <p:nvSpPr>
            <p:cNvPr id="57380" name="TextBox 29"/>
            <p:cNvSpPr txBox="1">
              <a:spLocks noChangeArrowheads="1"/>
            </p:cNvSpPr>
            <p:nvPr/>
          </p:nvSpPr>
          <p:spPr bwMode="auto">
            <a:xfrm>
              <a:off x="6588224" y="1916832"/>
              <a:ext cx="1296144" cy="6464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/>
                <a:t>EPP Completo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1CF1D6B-4A48-0346-A3C0-B77CA36D7E7B}"/>
                </a:ext>
              </a:extLst>
            </p:cNvPr>
            <p:cNvCxnSpPr/>
            <p:nvPr/>
          </p:nvCxnSpPr>
          <p:spPr>
            <a:xfrm>
              <a:off x="2411302" y="2101027"/>
              <a:ext cx="417661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382" name="TextBox 15"/>
            <p:cNvSpPr txBox="1">
              <a:spLocks noChangeArrowheads="1"/>
            </p:cNvSpPr>
            <p:nvPr/>
          </p:nvSpPr>
          <p:spPr bwMode="auto">
            <a:xfrm>
              <a:off x="5165394" y="3244953"/>
              <a:ext cx="1656184" cy="6464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/>
                <a:t>VIA SANGUÍNEA</a:t>
              </a:r>
            </a:p>
          </p:txBody>
        </p:sp>
        <p:sp>
          <p:nvSpPr>
            <p:cNvPr id="57383" name="TextBox 17"/>
            <p:cNvSpPr txBox="1">
              <a:spLocks noChangeArrowheads="1"/>
            </p:cNvSpPr>
            <p:nvPr/>
          </p:nvSpPr>
          <p:spPr bwMode="auto">
            <a:xfrm>
              <a:off x="7685674" y="3244953"/>
              <a:ext cx="1296144" cy="3693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/>
                <a:t>VIA AÉREA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B5BC550-9E7A-4E45-A430-EB76A2A531C1}"/>
                </a:ext>
              </a:extLst>
            </p:cNvPr>
            <p:cNvCxnSpPr>
              <a:cxnSpLocks/>
              <a:stCxn id="57380" idx="2"/>
              <a:endCxn id="57382" idx="0"/>
            </p:cNvCxnSpPr>
            <p:nvPr/>
          </p:nvCxnSpPr>
          <p:spPr>
            <a:xfrm flipH="1">
              <a:off x="5993486" y="2563321"/>
              <a:ext cx="1242810" cy="68163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75EA5B0-21B1-9B46-9B08-9CD1B4288961}"/>
                </a:ext>
              </a:extLst>
            </p:cNvPr>
            <p:cNvCxnSpPr>
              <a:cxnSpLocks/>
              <a:stCxn id="57380" idx="2"/>
              <a:endCxn id="57383" idx="0"/>
            </p:cNvCxnSpPr>
            <p:nvPr/>
          </p:nvCxnSpPr>
          <p:spPr>
            <a:xfrm>
              <a:off x="7236297" y="2563321"/>
              <a:ext cx="1097450" cy="68163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DE900BA-6636-AC42-B128-DC54555CEDDB}"/>
              </a:ext>
            </a:extLst>
          </p:cNvPr>
          <p:cNvSpPr/>
          <p:nvPr/>
        </p:nvSpPr>
        <p:spPr>
          <a:xfrm>
            <a:off x="92075" y="1905000"/>
            <a:ext cx="2338388" cy="4059238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6BC035D6-AB9B-0B45-9E7D-6979F9060473}"/>
              </a:ext>
            </a:extLst>
          </p:cNvPr>
          <p:cNvSpPr/>
          <p:nvPr/>
        </p:nvSpPr>
        <p:spPr>
          <a:xfrm>
            <a:off x="2535238" y="3721472"/>
            <a:ext cx="358775" cy="355600"/>
          </a:xfrm>
          <a:prstGeom prst="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55C9114-01F8-5A4C-A580-F42A12816109}"/>
              </a:ext>
            </a:extLst>
          </p:cNvPr>
          <p:cNvGrpSpPr/>
          <p:nvPr/>
        </p:nvGrpSpPr>
        <p:grpSpPr>
          <a:xfrm>
            <a:off x="4487358" y="3649844"/>
            <a:ext cx="459668" cy="512082"/>
            <a:chOff x="4472372" y="4089371"/>
            <a:chExt cx="459668" cy="512082"/>
          </a:xfrm>
          <a:solidFill>
            <a:schemeClr val="tx1"/>
          </a:solidFill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D458EA1-E3CA-3046-B9F2-56B058847C45}"/>
                </a:ext>
              </a:extLst>
            </p:cNvPr>
            <p:cNvSpPr/>
            <p:nvPr/>
          </p:nvSpPr>
          <p:spPr>
            <a:xfrm>
              <a:off x="4472372" y="4089371"/>
              <a:ext cx="459668" cy="190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D4FD901-3DA8-1F4C-87FD-E984C5372E5C}"/>
                </a:ext>
              </a:extLst>
            </p:cNvPr>
            <p:cNvSpPr/>
            <p:nvPr/>
          </p:nvSpPr>
          <p:spPr>
            <a:xfrm>
              <a:off x="4472372" y="4410901"/>
              <a:ext cx="459668" cy="1905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57355" name="Group 48"/>
          <p:cNvGrpSpPr>
            <a:grpSpLocks/>
          </p:cNvGrpSpPr>
          <p:nvPr/>
        </p:nvGrpSpPr>
        <p:grpSpPr bwMode="auto">
          <a:xfrm>
            <a:off x="3674740" y="1731963"/>
            <a:ext cx="1257300" cy="3603654"/>
            <a:chOff x="3563888" y="2195976"/>
            <a:chExt cx="1257237" cy="3604032"/>
          </a:xfrm>
        </p:grpSpPr>
        <p:sp>
          <p:nvSpPr>
            <p:cNvPr id="57374" name="TextBox 22"/>
            <p:cNvSpPr txBox="1">
              <a:spLocks noChangeArrowheads="1"/>
            </p:cNvSpPr>
            <p:nvPr/>
          </p:nvSpPr>
          <p:spPr bwMode="auto">
            <a:xfrm>
              <a:off x="3601913" y="2195976"/>
              <a:ext cx="1041739" cy="277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200"/>
                <a:t>Máscara N-95</a:t>
              </a:r>
            </a:p>
          </p:txBody>
        </p:sp>
        <p:sp>
          <p:nvSpPr>
            <p:cNvPr id="57375" name="TextBox 43"/>
            <p:cNvSpPr txBox="1">
              <a:spLocks noChangeArrowheads="1"/>
            </p:cNvSpPr>
            <p:nvPr/>
          </p:nvSpPr>
          <p:spPr bwMode="auto">
            <a:xfrm>
              <a:off x="3596145" y="3732988"/>
              <a:ext cx="122498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200"/>
                <a:t>Luvas duplas</a:t>
              </a:r>
            </a:p>
          </p:txBody>
        </p:sp>
        <p:sp>
          <p:nvSpPr>
            <p:cNvPr id="57376" name="TextBox 45"/>
            <p:cNvSpPr txBox="1">
              <a:spLocks noChangeArrowheads="1"/>
            </p:cNvSpPr>
            <p:nvPr/>
          </p:nvSpPr>
          <p:spPr bwMode="auto">
            <a:xfrm>
              <a:off x="3623841" y="4774899"/>
              <a:ext cx="10417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200"/>
                <a:t>Viseira</a:t>
              </a:r>
            </a:p>
          </p:txBody>
        </p:sp>
        <p:sp>
          <p:nvSpPr>
            <p:cNvPr id="57377" name="TextBox 46"/>
            <p:cNvSpPr txBox="1">
              <a:spLocks noChangeArrowheads="1"/>
            </p:cNvSpPr>
            <p:nvPr/>
          </p:nvSpPr>
          <p:spPr bwMode="auto">
            <a:xfrm>
              <a:off x="3563888" y="5522980"/>
              <a:ext cx="1041739" cy="277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200"/>
                <a:t>Sistema PAPR</a:t>
              </a:r>
            </a:p>
          </p:txBody>
        </p:sp>
        <p:sp>
          <p:nvSpPr>
            <p:cNvPr id="57378" name="TextBox 47"/>
            <p:cNvSpPr txBox="1">
              <a:spLocks noChangeArrowheads="1"/>
            </p:cNvSpPr>
            <p:nvPr/>
          </p:nvSpPr>
          <p:spPr bwMode="auto">
            <a:xfrm>
              <a:off x="3623841" y="2972321"/>
              <a:ext cx="10417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pt-PT" altLang="en-US" sz="1200"/>
                <a:t>Botas</a:t>
              </a:r>
            </a:p>
          </p:txBody>
        </p:sp>
      </p:grpSp>
      <p:sp>
        <p:nvSpPr>
          <p:cNvPr id="57356" name="TextBox 52"/>
          <p:cNvSpPr txBox="1">
            <a:spLocks noChangeArrowheads="1"/>
          </p:cNvSpPr>
          <p:nvPr/>
        </p:nvSpPr>
        <p:spPr bwMode="auto">
          <a:xfrm>
            <a:off x="1214438" y="2319338"/>
            <a:ext cx="911225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/>
              <a:t>Luvas</a:t>
            </a:r>
          </a:p>
        </p:txBody>
      </p:sp>
      <p:pic>
        <p:nvPicPr>
          <p:cNvPr id="57357" name="Picture 3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175" y="1597025"/>
            <a:ext cx="681038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8" name="Picture 4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38" y="3076575"/>
            <a:ext cx="13731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9" name="TextBox 51"/>
          <p:cNvSpPr txBox="1">
            <a:spLocks noChangeArrowheads="1"/>
          </p:cNvSpPr>
          <p:nvPr/>
        </p:nvSpPr>
        <p:spPr bwMode="auto">
          <a:xfrm>
            <a:off x="150813" y="3792538"/>
            <a:ext cx="735012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Bata</a:t>
            </a:r>
          </a:p>
        </p:txBody>
      </p:sp>
      <p:sp>
        <p:nvSpPr>
          <p:cNvPr id="57360" name="TextBox 53"/>
          <p:cNvSpPr txBox="1">
            <a:spLocks noChangeArrowheads="1"/>
          </p:cNvSpPr>
          <p:nvPr/>
        </p:nvSpPr>
        <p:spPr bwMode="auto">
          <a:xfrm>
            <a:off x="1130300" y="4953000"/>
            <a:ext cx="1246188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/>
              <a:t>Óculos de protecção</a:t>
            </a:r>
          </a:p>
        </p:txBody>
      </p:sp>
      <p:pic>
        <p:nvPicPr>
          <p:cNvPr id="57364" name="Picture 5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0" y="3025775"/>
            <a:ext cx="70485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6" name="Picture 5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2888" y="2151063"/>
            <a:ext cx="8461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8" name="Picture 6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1712" y="3954613"/>
            <a:ext cx="8382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0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5175" y="3281363"/>
            <a:ext cx="18669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1" name="Picture 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5563" y="3281363"/>
            <a:ext cx="1906587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72" name="TextBox 40"/>
          <p:cNvSpPr txBox="1">
            <a:spLocks noChangeArrowheads="1"/>
          </p:cNvSpPr>
          <p:nvPr/>
        </p:nvSpPr>
        <p:spPr bwMode="auto">
          <a:xfrm>
            <a:off x="6096000" y="5807075"/>
            <a:ext cx="10779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/>
              <a:t>G.Pellegrini, CDC </a:t>
            </a:r>
            <a:endParaRPr lang="en-US" altLang="en-US" sz="1000" i="1"/>
          </a:p>
        </p:txBody>
      </p:sp>
      <p:sp>
        <p:nvSpPr>
          <p:cNvPr id="57373" name="TextBox 49"/>
          <p:cNvSpPr txBox="1">
            <a:spLocks noChangeArrowheads="1"/>
          </p:cNvSpPr>
          <p:nvPr/>
        </p:nvSpPr>
        <p:spPr bwMode="auto">
          <a:xfrm>
            <a:off x="8015288" y="5791200"/>
            <a:ext cx="10779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/>
              <a:t>G.Pellegrini, CDC </a:t>
            </a:r>
            <a:endParaRPr lang="en-US" altLang="en-US" sz="1000" i="1"/>
          </a:p>
        </p:txBody>
      </p:sp>
    </p:spTree>
    <p:extLst>
      <p:ext uri="{BB962C8B-B14F-4D97-AF65-F5344CB8AC3E}">
        <p14:creationId xmlns:p14="http://schemas.microsoft.com/office/powerpoint/2010/main" val="11011845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D331D-6D9A-7340-B810-629359D0C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pt-PT" sz="3600" b="1" dirty="0">
                <a:solidFill>
                  <a:srgbClr val="002060"/>
                </a:solidFill>
              </a:rPr>
              <a:t>Amostras de Sangue</a:t>
            </a:r>
            <a:endParaRPr lang="pt-PT" sz="3600" b="1" strike="sngStrike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035326-3C75-1144-B911-754E0D0404AB}"/>
              </a:ext>
            </a:extLst>
          </p:cNvPr>
          <p:cNvSpPr txBox="1"/>
          <p:nvPr/>
        </p:nvSpPr>
        <p:spPr>
          <a:xfrm>
            <a:off x="251520" y="1805131"/>
            <a:ext cx="864096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 dirty="0">
                <a:latin typeface="+mn-lt"/>
              </a:rPr>
              <a:t>Importante: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latin typeface="+mn-lt"/>
              </a:rPr>
              <a:t>A colheita da amostra deve ser feita por um t</a:t>
            </a:r>
            <a:r>
              <a:rPr lang="pt-PT" sz="2400" dirty="0">
                <a:latin typeface="+mn-lt"/>
                <a:cs typeface="Arial"/>
              </a:rPr>
              <a:t>écnico capacitado em </a:t>
            </a:r>
            <a:r>
              <a:rPr lang="pt-PT" sz="2400" dirty="0">
                <a:latin typeface="+mn-lt"/>
              </a:rPr>
              <a:t>flebotomia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latin typeface="+mn-lt"/>
              </a:rPr>
              <a:t>O laboratório precisa de plasma ou soro?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latin typeface="+mn-lt"/>
              </a:rPr>
              <a:t>Tubo com anticoagulante (EDTA, </a:t>
            </a:r>
            <a:r>
              <a:rPr lang="pt-PT" sz="2400" dirty="0" err="1">
                <a:latin typeface="+mn-lt"/>
              </a:rPr>
              <a:t>heparina</a:t>
            </a:r>
            <a:r>
              <a:rPr lang="pt-PT" sz="2400" dirty="0">
                <a:latin typeface="+mn-lt"/>
              </a:rPr>
              <a:t>) para plasma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latin typeface="+mn-lt"/>
              </a:rPr>
              <a:t>Tubo ± </a:t>
            </a:r>
            <a:r>
              <a:rPr lang="pt-PT" sz="2400" dirty="0" err="1">
                <a:latin typeface="+mn-lt"/>
              </a:rPr>
              <a:t>activador</a:t>
            </a:r>
            <a:r>
              <a:rPr lang="pt-PT" sz="2400" dirty="0">
                <a:latin typeface="+mn-lt"/>
              </a:rPr>
              <a:t> de coágulo para soro.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ATENÇÃO! Não existe um padrão para a cor das tampas dos tubos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2400" dirty="0">
              <a:latin typeface="+mn-lt"/>
            </a:endParaRPr>
          </a:p>
        </p:txBody>
      </p:sp>
      <p:pic>
        <p:nvPicPr>
          <p:cNvPr id="6042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483078"/>
            <a:ext cx="1368152" cy="136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82" y="1340768"/>
            <a:ext cx="1666818" cy="13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D331D-6D9A-7340-B810-629359D0C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pt-PT" sz="3600" b="1" dirty="0">
                <a:solidFill>
                  <a:srgbClr val="002060"/>
                </a:solidFill>
              </a:rPr>
              <a:t>Amostras de Sangue</a:t>
            </a:r>
            <a:endParaRPr lang="pt-PT" sz="3600" b="1" strike="sngStrike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035326-3C75-1144-B911-754E0D0404AB}"/>
              </a:ext>
            </a:extLst>
          </p:cNvPr>
          <p:cNvSpPr txBox="1"/>
          <p:nvPr/>
        </p:nvSpPr>
        <p:spPr>
          <a:xfrm>
            <a:off x="251520" y="1412776"/>
            <a:ext cx="8640960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b="1" dirty="0">
                <a:latin typeface="+mn-lt"/>
              </a:rPr>
              <a:t>Sabia que?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Deve agitar suavemente os recipientes após a colheita, para misturar o sangue;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Os glóbulos vermelhos </a:t>
            </a:r>
            <a:r>
              <a:rPr lang="pt-PT" sz="2000" dirty="0" err="1">
                <a:latin typeface="+mn-lt"/>
              </a:rPr>
              <a:t>lisam-se</a:t>
            </a:r>
            <a:r>
              <a:rPr lang="pt-PT" sz="2000" dirty="0">
                <a:latin typeface="+mn-lt"/>
              </a:rPr>
              <a:t> quando as amostras são armazenadas a temperaturas muito altas ou muito baixas;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É necessário soro para testes serológicos;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Os testes de alguns agentes patogénicos podem exigir uma segunda amostra durante a convalescença;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Não deve deixar que o sangue para cultura coagule, nem deve congelá-lo;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n-lt"/>
              </a:rPr>
              <a:t>Se não for possível colher uma amostra de sangue venoso, poderá, em alguns casos, picar o dedo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b="1" dirty="0">
                <a:latin typeface="+mn-lt"/>
              </a:rPr>
              <a:t>Que amostra de sangue?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latin typeface="+mn-lt"/>
              </a:rPr>
              <a:t>Contactar o laboratório para confirmar o tipo de amostra, mas também: a quantidade necessária, o tubo a ser usado, a temperatura de armazenamento e/ou o transporte, etc.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81874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Amostras de Fezes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EAF1C5-99A9-F64F-9A2B-9738FE0B2755}"/>
              </a:ext>
            </a:extLst>
          </p:cNvPr>
          <p:cNvSpPr txBox="1"/>
          <p:nvPr/>
        </p:nvSpPr>
        <p:spPr>
          <a:xfrm>
            <a:off x="179512" y="764704"/>
            <a:ext cx="8712646" cy="4524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latin typeface="+mn-lt"/>
              </a:rPr>
              <a:t>Importante:</a:t>
            </a:r>
            <a:endParaRPr lang="pt-PT" dirty="0">
              <a:latin typeface="+mn-lt"/>
            </a:endParaRPr>
          </a:p>
          <a:p>
            <a:pPr marL="228600" lvl="1" indent="-2286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Somente pessoas experientes em colher amostras de fezes o devem fazer;</a:t>
            </a:r>
          </a:p>
          <a:p>
            <a:pPr marL="228600" lvl="1" indent="-2286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Colher a amostra antes do tratamento do doente ou anotar se o doente tomou antibióticos;</a:t>
            </a:r>
          </a:p>
          <a:p>
            <a:pPr marL="228600" lvl="1" indent="-2286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Os TDR da cólera podem ser usados para </a:t>
            </a:r>
            <a:r>
              <a:rPr lang="pt-PT" dirty="0" err="1">
                <a:latin typeface="+mn-lt"/>
              </a:rPr>
              <a:t>seleccionar</a:t>
            </a:r>
            <a:r>
              <a:rPr lang="pt-PT" dirty="0">
                <a:latin typeface="+mn-lt"/>
              </a:rPr>
              <a:t> amostras no terreno;</a:t>
            </a:r>
          </a:p>
          <a:p>
            <a:pPr marL="228600" lvl="1" indent="-22860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Meios de transporte apropriados para conservar as amostras por 48 a 72 horas;</a:t>
            </a:r>
          </a:p>
          <a:p>
            <a:pPr marL="1200150" lvl="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 err="1">
                <a:latin typeface="+mn-lt"/>
              </a:rPr>
              <a:t>Cary</a:t>
            </a:r>
            <a:r>
              <a:rPr lang="pt-PT" dirty="0">
                <a:latin typeface="+mn-lt"/>
              </a:rPr>
              <a:t>-Blair </a:t>
            </a:r>
          </a:p>
          <a:p>
            <a:pPr marL="1200150" lvl="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 err="1">
                <a:latin typeface="+mn-lt"/>
              </a:rPr>
              <a:t>Amies</a:t>
            </a:r>
            <a:r>
              <a:rPr lang="pt-PT" dirty="0">
                <a:latin typeface="+mn-lt"/>
              </a:rPr>
              <a:t>/Stuart</a:t>
            </a:r>
          </a:p>
          <a:p>
            <a:pPr marL="1200150" lvl="2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Para-</a:t>
            </a:r>
            <a:r>
              <a:rPr lang="pt-PT" dirty="0" err="1">
                <a:latin typeface="+mn-lt"/>
              </a:rPr>
              <a:t>Pak</a:t>
            </a:r>
            <a:r>
              <a:rPr lang="pt-PT" baseline="30000" dirty="0">
                <a:latin typeface="+mn-lt"/>
              </a:rPr>
              <a:t>®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b="1" dirty="0">
              <a:latin typeface="+mn-lt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latin typeface="+mn-lt"/>
              </a:rPr>
              <a:t>Para colher uma amostra de fezes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Transferir ~5g de fezes para um recipiente de tampa de rosca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>
                <a:latin typeface="+mn-lt"/>
              </a:rPr>
              <a:t>      limpo, à prova de fugas e fechado com </a:t>
            </a:r>
            <a:r>
              <a:rPr lang="pt-PT" dirty="0" err="1">
                <a:latin typeface="+mn-lt"/>
              </a:rPr>
              <a:t>parafilme</a:t>
            </a:r>
            <a:r>
              <a:rPr lang="pt-PT" dirty="0">
                <a:latin typeface="+mn-lt"/>
              </a:rPr>
              <a:t>;</a:t>
            </a: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Alternativamente, as fezes podem ser colhidas directamente com uma zaragatoa.</a:t>
            </a: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Em bebés e crianças pequenas, poderá colher-se um esfregaço rectal </a:t>
            </a:r>
          </a:p>
          <a:p>
            <a:pPr marL="1200150" lvl="2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dirty="0">
              <a:latin typeface="+mn-lt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2492897"/>
            <a:ext cx="1441326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E345B-B110-7A4E-AB1B-0FD81470F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281344"/>
            <a:ext cx="8229600" cy="1143000"/>
          </a:xfrm>
          <a:extLst/>
        </p:spPr>
        <p:txBody>
          <a:bodyPr>
            <a:normAutofit/>
          </a:bodyPr>
          <a:lstStyle/>
          <a:p>
            <a:pPr>
              <a:defRPr/>
            </a:pPr>
            <a:r>
              <a:rPr lang="pt-BR" sz="2800" b="1" dirty="0">
                <a:solidFill>
                  <a:srgbClr val="002060"/>
                </a:solidFill>
              </a:rPr>
              <a:t>Amostras de Líquido Cefalorraquidiano (LCR)</a:t>
            </a:r>
            <a:endParaRPr lang="en-US" sz="2800" b="1" strike="sngStrike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85400B-DBBD-554E-9B5A-3E3CDB5FD9C4}"/>
              </a:ext>
            </a:extLst>
          </p:cNvPr>
          <p:cNvSpPr txBox="1"/>
          <p:nvPr/>
        </p:nvSpPr>
        <p:spPr>
          <a:xfrm>
            <a:off x="251520" y="692696"/>
            <a:ext cx="864096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latin typeface="+mn-lt"/>
              </a:rPr>
              <a:t>Importante</a:t>
            </a:r>
            <a:r>
              <a:rPr lang="en-US" b="1" dirty="0">
                <a:latin typeface="+mn-lt"/>
              </a:rPr>
              <a:t>: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As amostras devem ser colhidas somente por pessoas formadas e experientes na colheita de LCR;</a:t>
            </a:r>
            <a:endParaRPr lang="en-US" dirty="0">
              <a:latin typeface="+mn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A punção lombar não deve ser realizada no local de uma lesão cutânea localizada ou em caso de outras contra-indicações;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Deverá ser rigorosamente seguida a técnica asséptica para prevenir infecções e a contaminação da amostra;</a:t>
            </a:r>
            <a:endParaRPr lang="en-US" dirty="0">
              <a:latin typeface="+mn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Meios de transporte trans-isolados (TI) devem ser usados para amostras destinadas a </a:t>
            </a:r>
            <a:r>
              <a:rPr lang="pt-BR" dirty="0">
                <a:solidFill>
                  <a:srgbClr val="000000"/>
                </a:solidFill>
                <a:latin typeface="+mn-lt"/>
              </a:rPr>
              <a:t>cultura</a:t>
            </a:r>
            <a:r>
              <a:rPr lang="pt-BR" dirty="0">
                <a:latin typeface="+mn-lt"/>
              </a:rPr>
              <a:t>;</a:t>
            </a:r>
            <a:endParaRPr lang="en-US" dirty="0">
              <a:latin typeface="+mn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Não se deve refrigerar amostras se </a:t>
            </a:r>
            <a:r>
              <a:rPr lang="pt-BR" dirty="0">
                <a:solidFill>
                  <a:srgbClr val="000000"/>
                </a:solidFill>
                <a:latin typeface="+mn-lt"/>
              </a:rPr>
              <a:t>a cultura </a:t>
            </a:r>
            <a:r>
              <a:rPr lang="pt-BR" dirty="0">
                <a:latin typeface="+mn-lt"/>
              </a:rPr>
              <a:t>for necessária;</a:t>
            </a:r>
            <a:endParaRPr lang="en-US" dirty="0">
              <a:latin typeface="+mn-lt"/>
            </a:endParaRP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BR" dirty="0">
                <a:latin typeface="+mn-lt"/>
              </a:rPr>
              <a:t>Por exemplo, para meningite bacteriana.</a:t>
            </a:r>
            <a:endParaRPr lang="en-US" strike="sngStrike" dirty="0">
              <a:latin typeface="+mn-lt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3892550"/>
            <a:ext cx="25019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39B78-0928-B145-897D-C47DF74EA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78" y="-20620"/>
            <a:ext cx="8229600" cy="1143000"/>
          </a:xfrm>
          <a:extLst/>
        </p:spPr>
        <p:txBody>
          <a:bodyPr>
            <a:normAutofit/>
          </a:bodyPr>
          <a:lstStyle/>
          <a:p>
            <a:pPr>
              <a:defRPr/>
            </a:pPr>
            <a:r>
              <a:rPr lang="pt-PT" sz="3600" b="1" dirty="0">
                <a:solidFill>
                  <a:srgbClr val="002060"/>
                </a:solidFill>
              </a:rPr>
              <a:t>Esfregaço Oro e </a:t>
            </a:r>
            <a:r>
              <a:rPr lang="pt-PT" sz="3600" b="1" dirty="0" err="1">
                <a:solidFill>
                  <a:srgbClr val="002060"/>
                </a:solidFill>
              </a:rPr>
              <a:t>Nasofaríngeo</a:t>
            </a:r>
            <a:r>
              <a:rPr lang="pt-PT" sz="3600" b="1" dirty="0">
                <a:solidFill>
                  <a:srgbClr val="002060"/>
                </a:solidFill>
              </a:rPr>
              <a:t> </a:t>
            </a:r>
            <a:endParaRPr lang="pt-PT" sz="3600" b="1" strike="sngStrike" dirty="0">
              <a:solidFill>
                <a:srgbClr val="00206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775592-4E65-FD49-907C-A848853B02EC}"/>
              </a:ext>
            </a:extLst>
          </p:cNvPr>
          <p:cNvSpPr txBox="1">
            <a:spLocks/>
          </p:cNvSpPr>
          <p:nvPr/>
        </p:nvSpPr>
        <p:spPr>
          <a:xfrm>
            <a:off x="441378" y="1434271"/>
            <a:ext cx="6995120" cy="38828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pt-PT" sz="2300">
                <a:solidFill>
                  <a:schemeClr val="tx1"/>
                </a:solidFill>
                <a:latin typeface="+mn-lt"/>
              </a:rPr>
              <a:t>Importante:</a:t>
            </a:r>
            <a:endParaRPr lang="pt-PT" sz="2300" b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PT" sz="2000" b="0">
                <a:solidFill>
                  <a:srgbClr val="000000"/>
                </a:solidFill>
                <a:latin typeface="+mn-lt"/>
              </a:rPr>
              <a:t>As amostras devem ser colhidas somente por pessoas experientes na colheita de esfregaços</a:t>
            </a:r>
            <a:r>
              <a:rPr lang="pt-PT" sz="2000" b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 oro e nasofaríngeos;</a:t>
            </a:r>
          </a:p>
          <a:p>
            <a:pPr fontAlgn="auto">
              <a:spcAft>
                <a:spcPts val="0"/>
              </a:spcAft>
              <a:defRPr/>
            </a:pPr>
            <a:r>
              <a:rPr lang="pt-PT" sz="2000" b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Para cada esfregaço deve ser usado um tubo próprio esterilizado;</a:t>
            </a:r>
          </a:p>
          <a:p>
            <a:pPr marL="342900" lvl="1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b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No tubo devem ser incluídos meios de transporte apropriados :</a:t>
            </a:r>
          </a:p>
          <a:p>
            <a:pPr marL="742950" lvl="2" indent="-342900" fontAlgn="auto">
              <a:spcAft>
                <a:spcPts val="0"/>
              </a:spcAft>
              <a:defRPr/>
            </a:pPr>
            <a:r>
              <a:rPr lang="pt-PT" sz="2000" b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Para cultura, pode ser incluído o meio Amies ou Stuart</a:t>
            </a:r>
          </a:p>
          <a:p>
            <a:pPr marL="742950" lvl="2" indent="-342900" fontAlgn="auto">
              <a:spcAft>
                <a:spcPts val="0"/>
              </a:spcAft>
              <a:defRPr/>
            </a:pPr>
            <a:r>
              <a:rPr lang="pt-PT" sz="2000" b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Para outros testes, pode ser um meio de transporte viral ou universal (VTM/UTM)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0859" y="3933056"/>
            <a:ext cx="1855161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Amostras post mortem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89F0DE-1D7C-7449-B22E-4DF5DE27E651}"/>
              </a:ext>
            </a:extLst>
          </p:cNvPr>
          <p:cNvSpPr txBox="1"/>
          <p:nvPr/>
        </p:nvSpPr>
        <p:spPr>
          <a:xfrm>
            <a:off x="225373" y="1519464"/>
            <a:ext cx="5113337" cy="48936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 dirty="0">
                <a:latin typeface="+mn-lt"/>
              </a:rPr>
              <a:t>A ERR pode estar a responder a uma notificação de </a:t>
            </a:r>
            <a:r>
              <a:rPr lang="pt-PT" b="1" dirty="0">
                <a:latin typeface="+mn-lt"/>
                <a:cs typeface="Arial"/>
              </a:rPr>
              <a:t>óbito</a:t>
            </a:r>
            <a:endParaRPr lang="pt-PT" b="1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Se suspeitar que alguém  teria morrido de febre hemorrágica viral: pode ser colhido um esfregaço bucal (fluido oral); </a:t>
            </a:r>
          </a:p>
          <a:p>
            <a:pPr marL="533400" indent="-2667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Os testes de FHV, incluindo Ébola e </a:t>
            </a:r>
            <a:r>
              <a:rPr lang="pt-PT" dirty="0" err="1">
                <a:latin typeface="+mn-lt"/>
              </a:rPr>
              <a:t>Marburgo</a:t>
            </a:r>
            <a:r>
              <a:rPr lang="pt-PT" dirty="0">
                <a:latin typeface="+mn-lt"/>
              </a:rPr>
              <a:t>, podem ser feitos em esfregaços bucais;</a:t>
            </a:r>
          </a:p>
          <a:p>
            <a:pPr marL="533400" indent="-2667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MAS nem todas as FHV podem ser detectadas em esfregaços bucais;</a:t>
            </a:r>
          </a:p>
          <a:p>
            <a:pPr marL="533400" indent="-2667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Outras amostras </a:t>
            </a:r>
            <a:r>
              <a:rPr lang="pt-PT" dirty="0" err="1">
                <a:latin typeface="+mn-lt"/>
              </a:rPr>
              <a:t>post</a:t>
            </a:r>
            <a:r>
              <a:rPr lang="pt-PT" dirty="0">
                <a:latin typeface="+mn-lt"/>
              </a:rPr>
              <a:t> </a:t>
            </a:r>
            <a:r>
              <a:rPr lang="pt-PT" dirty="0" err="1">
                <a:latin typeface="+mn-lt"/>
              </a:rPr>
              <a:t>mortem</a:t>
            </a:r>
            <a:r>
              <a:rPr lang="pt-PT" dirty="0">
                <a:latin typeface="+mn-lt"/>
              </a:rPr>
              <a:t> podem ser demasiado arriscadas de colher num caso suspeito de FHV.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Outros tipos de amostras incluem: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 err="1">
                <a:latin typeface="+mn-lt"/>
              </a:rPr>
              <a:t>Biópsia</a:t>
            </a:r>
            <a:r>
              <a:rPr lang="pt-PT" dirty="0">
                <a:latin typeface="+mn-lt"/>
              </a:rPr>
              <a:t> de pele ou tecido;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Sangue arterial ou cardíaco;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Esfregaços rectais.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400" dirty="0">
              <a:latin typeface="+mn-lt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3171825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41325" y="-609"/>
            <a:ext cx="8229600" cy="114300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Conhecimento prévio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1BE87D5-096B-5841-8D75-4EE0BEC5076B}"/>
              </a:ext>
            </a:extLst>
          </p:cNvPr>
          <p:cNvSpPr txBox="1">
            <a:spLocks/>
          </p:cNvSpPr>
          <p:nvPr/>
        </p:nvSpPr>
        <p:spPr>
          <a:xfrm>
            <a:off x="179512" y="1142390"/>
            <a:ext cx="8784975" cy="480755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pt-PT" sz="240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Planificação: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PT" sz="22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Definir a causa e a magnitude do surto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PT" sz="22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Determinar os tipos de amostras necessárias para a confirma</a:t>
            </a:r>
            <a:r>
              <a:rPr lang="pt-PT" sz="2200" b="0" dirty="0">
                <a:solidFill>
                  <a:schemeClr val="tx1"/>
                </a:solidFill>
                <a:latin typeface="+mj-lt"/>
                <a:cs typeface="Arial"/>
              </a:rPr>
              <a:t>ção</a:t>
            </a:r>
            <a:r>
              <a:rPr lang="pt-PT" sz="22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 da causa do surto</a:t>
            </a:r>
            <a:endParaRPr lang="pt-PT" sz="2200" b="0" dirty="0">
              <a:solidFill>
                <a:srgbClr val="FF0000"/>
              </a:solidFill>
              <a:latin typeface="+mj-lt"/>
              <a:cs typeface="Calibri" panose="020F0502020204030204" pitchFamily="34" charset="0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pt-PT" sz="22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Decidir qual a composição da equipa de investigação laboratorial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pt-PT" sz="19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Será preciso alguém experiente em colheita de amostras de sangue, LCR, amostras de origem animal ou ambiental?</a:t>
            </a:r>
          </a:p>
          <a:p>
            <a:pPr marL="787400" lvl="2" indent="-342900" fontAlgn="auto">
              <a:spcAft>
                <a:spcPts val="0"/>
              </a:spcAft>
              <a:buSzPct val="120000"/>
              <a:buFont typeface="Lucida Grande"/>
              <a:buChar char="-"/>
              <a:defRPr/>
            </a:pPr>
            <a:r>
              <a:rPr lang="pt-PT" sz="2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Reunir o equipamento necessário, recipientes para a colheita, meios de transporte e material de acondicionamento e transporte</a:t>
            </a:r>
          </a:p>
          <a:p>
            <a:pPr marL="787400" lvl="2" indent="-342900" fontAlgn="auto">
              <a:spcAft>
                <a:spcPts val="0"/>
              </a:spcAft>
              <a:buSzPct val="120000"/>
              <a:buFont typeface="Lucida Grande"/>
              <a:buChar char="-"/>
              <a:defRPr/>
            </a:pPr>
            <a:r>
              <a:rPr lang="pt-PT" sz="2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Identificar os laboratórios de referência</a:t>
            </a:r>
          </a:p>
          <a:p>
            <a:pPr marL="1168400" lvl="2" indent="-266700" fontAlgn="auto">
              <a:spcAft>
                <a:spcPts val="0"/>
              </a:spcAft>
              <a:buSzPct val="120000"/>
              <a:buFont typeface="Arial"/>
              <a:buChar char="•"/>
              <a:defRPr/>
            </a:pPr>
            <a:r>
              <a:rPr lang="pt-PT" sz="19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Poderá ser um laboratório nacional ou internacional ou um laboratório de saúde animal ou ambiental.</a:t>
            </a:r>
          </a:p>
          <a:p>
            <a:pPr marL="1168400" lvl="2" indent="-266700" fontAlgn="auto">
              <a:spcAft>
                <a:spcPts val="0"/>
              </a:spcAft>
              <a:buSzPct val="120000"/>
              <a:buFont typeface="Arial"/>
              <a:buChar char="•"/>
              <a:defRPr/>
            </a:pPr>
            <a:r>
              <a:rPr lang="pt-PT" sz="1900" b="0" dirty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Irão ser feitos testes no terreno (TDR)?</a:t>
            </a:r>
            <a:r>
              <a:rPr lang="pt-PT" sz="2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Amostras animais e ambientais</a:t>
            </a:r>
          </a:p>
        </p:txBody>
      </p:sp>
      <p:sp>
        <p:nvSpPr>
          <p:cNvPr id="66563" name="TextBox 3"/>
          <p:cNvSpPr txBox="1">
            <a:spLocks noChangeArrowheads="1"/>
          </p:cNvSpPr>
          <p:nvPr/>
        </p:nvSpPr>
        <p:spPr bwMode="auto">
          <a:xfrm>
            <a:off x="579804" y="1052736"/>
            <a:ext cx="8564196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Ao responder a uma notificação de doença numa pessoa poderá, no decurso do interrogatóri</a:t>
            </a:r>
            <a:r>
              <a:rPr lang="pt-PT" altLang="en-US" sz="2200" dirty="0">
                <a:latin typeface="+mj-lt"/>
                <a:cs typeface="Arial" pitchFamily="34" charset="0"/>
              </a:rPr>
              <a:t>o,</a:t>
            </a:r>
            <a:r>
              <a:rPr lang="pt-PT" altLang="en-US" sz="2200" dirty="0">
                <a:latin typeface="+mj-lt"/>
              </a:rPr>
              <a:t> suspeitar de que a etiologia esteja relacionada com animais ou meio ambiente.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pt-PT" altLang="en-US" sz="2200" dirty="0">
              <a:latin typeface="+mj-lt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 err="1">
                <a:latin typeface="+mj-lt"/>
              </a:rPr>
              <a:t>Aa</a:t>
            </a:r>
            <a:r>
              <a:rPr lang="pt-PT" altLang="en-US" sz="2200" dirty="0">
                <a:latin typeface="+mj-lt"/>
              </a:rPr>
              <a:t> amostras ambientais podem incluir: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Amostras de água;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Amostras de solo;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Amostras de alimentos;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Amostras de ar filtrado.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endParaRPr lang="pt-PT" altLang="en-US" sz="2200" dirty="0">
              <a:latin typeface="+mj-lt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As amostras de animais podem incluir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Insectos;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 err="1">
                <a:latin typeface="+mj-lt"/>
              </a:rPr>
              <a:t>Biópsias</a:t>
            </a:r>
            <a:r>
              <a:rPr lang="pt-PT" altLang="en-US" sz="2200" dirty="0">
                <a:latin typeface="+mj-lt"/>
              </a:rPr>
              <a:t> ou carcaças de animais;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pt-PT" altLang="en-US" sz="2200" dirty="0">
                <a:latin typeface="+mj-lt"/>
              </a:rPr>
              <a:t>Sangue animal, fezes.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996952"/>
            <a:ext cx="3684587" cy="239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79D8B1-1703-994D-9563-9AD7AC438FF8}"/>
              </a:ext>
            </a:extLst>
          </p:cNvPr>
          <p:cNvSpPr txBox="1"/>
          <p:nvPr/>
        </p:nvSpPr>
        <p:spPr>
          <a:xfrm>
            <a:off x="395288" y="1488666"/>
            <a:ext cx="85692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Os testes rápidos podem incluir </a:t>
            </a:r>
            <a:r>
              <a:rPr lang="pt-PT" sz="2000" dirty="0" err="1">
                <a:latin typeface="+mj-lt"/>
              </a:rPr>
              <a:t>imunoensaios</a:t>
            </a:r>
            <a:r>
              <a:rPr lang="pt-PT" sz="2000" dirty="0">
                <a:latin typeface="+mj-lt"/>
              </a:rPr>
              <a:t> de fluxo lateral ou técnicas moleculares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Podem ser usados como ferramentas de diagnóstico ou de triagem e podem ser muito úteis no terreno.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Consoante o país, as patologias seguintes podem ser diagnosticados com base no resultado de um TDR; por exemplo.</a:t>
            </a: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Paludismo</a:t>
            </a:r>
            <a:endParaRPr lang="pt-PT" sz="2000" strike="sngStrike" dirty="0">
              <a:latin typeface="+mj-lt"/>
            </a:endParaRP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Dengue</a:t>
            </a:r>
          </a:p>
          <a:p>
            <a:pPr marL="742950" lvl="1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000" dirty="0">
              <a:latin typeface="+mj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000" dirty="0">
              <a:latin typeface="+mj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000" dirty="0">
              <a:latin typeface="+mj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000" dirty="0">
              <a:latin typeface="+mj-lt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000" dirty="0">
                <a:latin typeface="+mj-lt"/>
              </a:rPr>
              <a:t>Os TDR podem ser inicialmente usados para outras doenças, mas exigem confirmação laboratorial por</a:t>
            </a:r>
            <a:r>
              <a:rPr lang="pt-PT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pt-PT" sz="2000" dirty="0">
                <a:solidFill>
                  <a:srgbClr val="000000"/>
                </a:solidFill>
                <a:latin typeface="+mj-lt"/>
              </a:rPr>
              <a:t>cultura</a:t>
            </a:r>
            <a:r>
              <a:rPr lang="pt-PT" sz="2000" dirty="0">
                <a:latin typeface="+mj-lt"/>
              </a:rPr>
              <a:t>, serologia ou teste molecular; por exemplo: cólera</a:t>
            </a:r>
          </a:p>
        </p:txBody>
      </p:sp>
      <p:sp>
        <p:nvSpPr>
          <p:cNvPr id="67587" name="Title 1"/>
          <p:cNvSpPr txBox="1">
            <a:spLocks noChangeArrowheads="1"/>
          </p:cNvSpPr>
          <p:nvPr/>
        </p:nvSpPr>
        <p:spPr bwMode="auto">
          <a:xfrm>
            <a:off x="395288" y="444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chemeClr val="bg1"/>
                </a:solidFill>
                <a:latin typeface="Segoe Condensed" pitchFamily="34" charset="0"/>
              </a:rPr>
              <a:t>3c) Zoom on Rapid Diagnostic Tests (RDTs)</a:t>
            </a:r>
          </a:p>
        </p:txBody>
      </p:sp>
      <p:sp>
        <p:nvSpPr>
          <p:cNvPr id="67590" name="Title 9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Testes de Diagnóstico Rápido (TDR)</a:t>
            </a:r>
            <a:endParaRPr lang="pt-PT" altLang="en-US" sz="360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212976"/>
            <a:ext cx="3176587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446088" y="-177417"/>
            <a:ext cx="8229600" cy="1017792"/>
          </a:xfrm>
        </p:spPr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Biossegurança</a:t>
            </a:r>
          </a:p>
        </p:txBody>
      </p:sp>
      <p:sp>
        <p:nvSpPr>
          <p:cNvPr id="68611" name="TextBox 3"/>
          <p:cNvSpPr txBox="1">
            <a:spLocks noChangeArrowheads="1"/>
          </p:cNvSpPr>
          <p:nvPr/>
        </p:nvSpPr>
        <p:spPr bwMode="auto">
          <a:xfrm>
            <a:off x="395536" y="764704"/>
            <a:ext cx="8409805" cy="301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Colocar todos os objectos que estiveram em contacto com a amostra contagiosa num saco de lixo próprio, para serem destruídos ou, se possível, fazer uma desinfecção completa das superfícies;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Limpar o recipiente da amostra com um desinfectante, antes de entregá-lo a um assistente, que deverá usar luvas e que o irá colocar num segundo recipiente à prova de fugas, preparando-o para o transporte;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Peça ao assistente que feche bem o segundo recipiente, o sele e desinfecte a sua superfície;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Se houver vários doentes:</a:t>
            </a:r>
          </a:p>
          <a:p>
            <a:pPr marL="444500" indent="-177800" algn="just" eaLnBrk="1" hangingPunct="1">
              <a:buFont typeface="Arial" panose="020B0604020202020204" pitchFamily="34" charset="0"/>
              <a:buChar char="•"/>
            </a:pPr>
            <a:r>
              <a:rPr lang="pt-PT" altLang="en-US" sz="1400"/>
              <a:t>Mudar de luvas entre cada doente - não reutilizar luvas!</a:t>
            </a:r>
          </a:p>
          <a:p>
            <a:pPr marL="444500" indent="-177800" algn="just" eaLnBrk="1" hangingPunct="1">
              <a:buFont typeface="Arial" panose="020B0604020202020204" pitchFamily="34" charset="0"/>
              <a:buChar char="•"/>
            </a:pPr>
            <a:r>
              <a:rPr lang="pt-PT" altLang="en-US" sz="1400"/>
              <a:t>Lavar as mãos entre dois doentes.</a:t>
            </a:r>
          </a:p>
        </p:txBody>
      </p:sp>
      <p:sp>
        <p:nvSpPr>
          <p:cNvPr id="68613" name="TextBox 9"/>
          <p:cNvSpPr txBox="1">
            <a:spLocks noChangeArrowheads="1"/>
          </p:cNvSpPr>
          <p:nvPr/>
        </p:nvSpPr>
        <p:spPr bwMode="auto">
          <a:xfrm>
            <a:off x="7092280" y="5733256"/>
            <a:ext cx="17824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 dirty="0"/>
              <a:t>Módulo de laboratório da ERR</a:t>
            </a:r>
            <a:endParaRPr lang="en-US" altLang="en-US" sz="1000" i="1" dirty="0"/>
          </a:p>
        </p:txBody>
      </p:sp>
      <p:sp>
        <p:nvSpPr>
          <p:cNvPr id="68614" name="TextBox 11"/>
          <p:cNvSpPr txBox="1">
            <a:spLocks noChangeArrowheads="1"/>
          </p:cNvSpPr>
          <p:nvPr/>
        </p:nvSpPr>
        <p:spPr bwMode="auto">
          <a:xfrm>
            <a:off x="4138613" y="5670550"/>
            <a:ext cx="17824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 dirty="0"/>
              <a:t>Módulo de laboratório da ERR</a:t>
            </a:r>
            <a:endParaRPr lang="en-US" altLang="en-US" sz="1000" i="1" dirty="0"/>
          </a:p>
        </p:txBody>
      </p:sp>
      <p:sp>
        <p:nvSpPr>
          <p:cNvPr id="68615" name="TextBox 12"/>
          <p:cNvSpPr txBox="1">
            <a:spLocks noChangeArrowheads="1"/>
          </p:cNvSpPr>
          <p:nvPr/>
        </p:nvSpPr>
        <p:spPr bwMode="auto">
          <a:xfrm>
            <a:off x="1933575" y="5694363"/>
            <a:ext cx="17824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 dirty="0"/>
              <a:t>Módulo de laboratório da ERR</a:t>
            </a:r>
            <a:endParaRPr lang="en-US" altLang="en-US" sz="1000" i="1" dirty="0"/>
          </a:p>
        </p:txBody>
      </p: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827584" y="3645024"/>
            <a:ext cx="7283684" cy="2133206"/>
            <a:chOff x="774757" y="3386558"/>
            <a:chExt cx="7283762" cy="213324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488" y="3759824"/>
              <a:ext cx="2006380" cy="175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078" t="50250" r="30890"/>
            <a:stretch>
              <a:fillRect/>
            </a:stretch>
          </p:blipFill>
          <p:spPr bwMode="auto">
            <a:xfrm>
              <a:off x="6031397" y="3386558"/>
              <a:ext cx="2027122" cy="193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991" t="21332" r="28130"/>
            <a:stretch>
              <a:fillRect/>
            </a:stretch>
          </p:blipFill>
          <p:spPr bwMode="auto">
            <a:xfrm>
              <a:off x="774757" y="3530577"/>
              <a:ext cx="1656184" cy="1888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1DC33B4-1B21-054D-8C9F-7A88BF3387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30538" y="4596952"/>
              <a:ext cx="844559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10D6115-9C73-194D-B7F7-5AD7764D0A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75341" y="4596952"/>
              <a:ext cx="844559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E9EA5-E17F-9648-85F2-AA03CCEA6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pt-BR" sz="3600" b="1" dirty="0">
                <a:solidFill>
                  <a:srgbClr val="002060"/>
                </a:solidFill>
              </a:rPr>
              <a:t>Desinfecção e eliminação de resíduos </a:t>
            </a:r>
            <a:r>
              <a:rPr lang="mr-IN" sz="3600" b="1" dirty="0">
                <a:solidFill>
                  <a:srgbClr val="002060"/>
                </a:solidFill>
              </a:rPr>
              <a:t>–</a:t>
            </a:r>
            <a:r>
              <a:rPr lang="pt-BR" sz="3600" b="1" dirty="0">
                <a:solidFill>
                  <a:srgbClr val="002060"/>
                </a:solidFill>
              </a:rPr>
              <a:t> Recomendações gerais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70659" name="TextBox 3"/>
          <p:cNvSpPr txBox="1">
            <a:spLocks noChangeArrowheads="1"/>
          </p:cNvSpPr>
          <p:nvPr/>
        </p:nvSpPr>
        <p:spPr bwMode="auto">
          <a:xfrm>
            <a:off x="5475288" y="1557338"/>
            <a:ext cx="1584325" cy="1200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200" dirty="0"/>
              <a:t>Certifique-se de que os objectos cortantes são guardados num recipiente adequado para minimizar o risco de ferimentos</a:t>
            </a:r>
            <a:endParaRPr lang="en-US" altLang="en-US" sz="12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AAEF40-67B6-8443-91FB-27D312CEE8F5}"/>
              </a:ext>
            </a:extLst>
          </p:cNvPr>
          <p:cNvCxnSpPr>
            <a:cxnSpLocks/>
          </p:cNvCxnSpPr>
          <p:nvPr/>
        </p:nvCxnSpPr>
        <p:spPr>
          <a:xfrm>
            <a:off x="7083425" y="1685925"/>
            <a:ext cx="360363" cy="1714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3" name="TextBox 11"/>
          <p:cNvSpPr txBox="1">
            <a:spLocks noChangeArrowheads="1"/>
          </p:cNvSpPr>
          <p:nvPr/>
        </p:nvSpPr>
        <p:spPr bwMode="auto">
          <a:xfrm>
            <a:off x="234950" y="1625600"/>
            <a:ext cx="5229225" cy="41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Desinfectar os materiais na fonte, tanto quanto possível, utilizando desinfectante apropriado (por exemplo, hipoclorito a 10% preparado no momento);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pt-PT" altLang="en-US" sz="80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Adicionar uma pequena quantidade de solução desinfectante aos recipientes de objectos cortantes;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pt-PT" altLang="en-US" sz="80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Meter os resíduos perigosos num saco duplo e selá-lo;</a:t>
            </a:r>
          </a:p>
          <a:p>
            <a:pPr marL="0" indent="0" eaLnBrk="1" hangingPunct="1"/>
            <a:endParaRPr lang="pt-PT" altLang="en-US" sz="80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Levar o lixo infeccioso para o local onde possa ser devidamente desinfectado e descartado;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pt-PT" altLang="en-US" sz="80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pt-PT" altLang="en-US"/>
              <a:t>A ERR deve fazer a gest</a:t>
            </a:r>
            <a:r>
              <a:rPr lang="pt-PT" altLang="en-US">
                <a:latin typeface="Arial"/>
                <a:cs typeface="Arial"/>
              </a:rPr>
              <a:t>ão</a:t>
            </a:r>
            <a:r>
              <a:rPr lang="pt-PT" altLang="en-US"/>
              <a:t> de todos os resíduos para proteger a comunidade e o ambiente;</a:t>
            </a:r>
          </a:p>
        </p:txBody>
      </p:sp>
      <p:sp>
        <p:nvSpPr>
          <p:cNvPr id="70664" name="TextBox 8"/>
          <p:cNvSpPr txBox="1">
            <a:spLocks noChangeArrowheads="1"/>
          </p:cNvSpPr>
          <p:nvPr/>
        </p:nvSpPr>
        <p:spPr bwMode="auto">
          <a:xfrm>
            <a:off x="8094663" y="5775325"/>
            <a:ext cx="990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/>
              <a:t>RRT lab module</a:t>
            </a:r>
            <a:endParaRPr lang="en-US" altLang="en-US" sz="1000" i="1"/>
          </a:p>
        </p:txBody>
      </p:sp>
      <p:sp>
        <p:nvSpPr>
          <p:cNvPr id="70665" name="TextBox 10"/>
          <p:cNvSpPr txBox="1">
            <a:spLocks noChangeArrowheads="1"/>
          </p:cNvSpPr>
          <p:nvPr/>
        </p:nvSpPr>
        <p:spPr bwMode="auto">
          <a:xfrm>
            <a:off x="8020050" y="3535363"/>
            <a:ext cx="990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fr-CH" altLang="en-US" sz="1000" i="1"/>
              <a:t>RRT lab module</a:t>
            </a:r>
            <a:endParaRPr lang="en-US" altLang="en-US" sz="1000" i="1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338" y="1340768"/>
            <a:ext cx="18716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202"/>
          <a:stretch>
            <a:fillRect/>
          </a:stretch>
        </p:blipFill>
        <p:spPr bwMode="auto">
          <a:xfrm>
            <a:off x="5219700" y="3789040"/>
            <a:ext cx="3924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36096" y="4149080"/>
            <a:ext cx="2304256" cy="861275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/>
              <a:t>Saco de lixo para destruição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49263" y="0"/>
            <a:ext cx="8229600" cy="114300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Eliminação de resíduos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032798-A54D-394D-9B36-08727B304A3F}"/>
              </a:ext>
            </a:extLst>
          </p:cNvPr>
          <p:cNvSpPr txBox="1"/>
          <p:nvPr/>
        </p:nvSpPr>
        <p:spPr>
          <a:xfrm>
            <a:off x="449262" y="1052513"/>
            <a:ext cx="8515225" cy="5047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>
                <a:latin typeface="+mj-lt"/>
              </a:rPr>
              <a:t>Consoante a disponibilidade no local, os resíduos contagiosos podem ser eliminados da seguinte forma:</a:t>
            </a:r>
          </a:p>
          <a:p>
            <a:pPr marL="1371600" lvl="2" indent="-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b="1">
                <a:latin typeface="+mj-lt"/>
              </a:rPr>
              <a:t>Incineração</a:t>
            </a:r>
          </a:p>
          <a:p>
            <a:pPr marL="1371600" lvl="2" indent="-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b="1">
                <a:latin typeface="+mj-lt"/>
              </a:rPr>
              <a:t>Contenção e enterramento</a:t>
            </a:r>
          </a:p>
          <a:p>
            <a:pPr lvl="2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pt-PT" sz="2400">
              <a:latin typeface="+mj-lt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>
                <a:latin typeface="+mj-lt"/>
              </a:rPr>
              <a:t>Os resíduos contagiosos devem ser desinfectados antes de eliminados:</a:t>
            </a:r>
          </a:p>
          <a:p>
            <a:pPr marL="1371600" lvl="2" indent="-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b="1">
                <a:latin typeface="+mj-lt"/>
              </a:rPr>
              <a:t>Autoclavagem</a:t>
            </a:r>
          </a:p>
          <a:p>
            <a:pPr marL="1371600" lvl="2" indent="-457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400" b="1">
                <a:latin typeface="+mj-lt"/>
              </a:rPr>
              <a:t>Desinfecção química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47248" cy="720080"/>
          </a:xfrm>
        </p:spPr>
        <p:txBody>
          <a:bodyPr/>
          <a:lstStyle/>
          <a:p>
            <a:r>
              <a:rPr lang="pt-PT" altLang="en-US" sz="3600" b="1" dirty="0">
                <a:solidFill>
                  <a:srgbClr val="002060"/>
                </a:solidFill>
              </a:rPr>
              <a:t>Derrames e exposição acidental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23528" y="836712"/>
            <a:ext cx="5664200" cy="535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PT" altLang="en-US" dirty="0"/>
              <a:t>Resposta a derrames de sangue ou fluidos corporais: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Afastar-se da área atingida;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Alertar as pessoas que se encontram na área atingida;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Tratar eventuais exposições;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Desinfectar manchas no vestuário;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Retirar o EPP contaminado;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Prestar cuidados médicos a quem tiver estado exposto.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Conter o derrame;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Cobrir com material absorvente;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Desinfectar com um desinfectante apropriado, como </a:t>
            </a:r>
            <a:r>
              <a:rPr lang="pt-PT" altLang="en-US" dirty="0" err="1"/>
              <a:t>hiploclorito</a:t>
            </a:r>
            <a:r>
              <a:rPr lang="pt-PT" altLang="en-US" dirty="0"/>
              <a:t> a 10% preparado no momento;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Remover todos os objectos cortantes.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Recolher os resíduos;</a:t>
            </a:r>
          </a:p>
          <a:p>
            <a:pPr lvl="2" eaLnBrk="1" hangingPunct="1">
              <a:buFont typeface="Arial" panose="020B0604020202020204" pitchFamily="34" charset="0"/>
              <a:buChar char="•"/>
            </a:pPr>
            <a:r>
              <a:rPr lang="pt-PT" altLang="en-US" dirty="0"/>
              <a:t>Recolher os resíduos para a sua correcta eliminação.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r>
              <a:rPr lang="pt-PT" altLang="en-US" b="1" dirty="0"/>
              <a:t>Notificar o incidente.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2565400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4691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en-US" sz="3600" b="1" dirty="0" err="1">
                <a:solidFill>
                  <a:srgbClr val="002060"/>
                </a:solidFill>
              </a:rPr>
              <a:t>Documentação</a:t>
            </a:r>
            <a:endParaRPr lang="en-US" altLang="en-US" sz="3600" b="1" dirty="0">
              <a:solidFill>
                <a:srgbClr val="002060"/>
              </a:solidFill>
            </a:endParaRPr>
          </a:p>
        </p:txBody>
      </p:sp>
      <p:sp>
        <p:nvSpPr>
          <p:cNvPr id="76803" name="TextBox 11"/>
          <p:cNvSpPr txBox="1">
            <a:spLocks noChangeArrowheads="1"/>
          </p:cNvSpPr>
          <p:nvPr/>
        </p:nvSpPr>
        <p:spPr bwMode="auto">
          <a:xfrm>
            <a:off x="250825" y="1447800"/>
            <a:ext cx="82816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2400" dirty="0"/>
              <a:t>A documentação de cada amostra colhida é muito importante</a:t>
            </a:r>
          </a:p>
        </p:txBody>
      </p:sp>
      <p:sp>
        <p:nvSpPr>
          <p:cNvPr id="76805" name="TextBox 7"/>
          <p:cNvSpPr txBox="1">
            <a:spLocks noChangeArrowheads="1"/>
          </p:cNvSpPr>
          <p:nvPr/>
        </p:nvSpPr>
        <p:spPr bwMode="auto">
          <a:xfrm>
            <a:off x="4500562" y="5548313"/>
            <a:ext cx="46367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en-US" sz="1000" i="1" dirty="0"/>
              <a:t>Instrumento de implementação  gradual da qualidade de laboratório </a:t>
            </a:r>
            <a:r>
              <a:rPr lang="fr-CH" altLang="en-US" sz="1000" i="1" dirty="0"/>
              <a:t>(LQSI) da OMS</a:t>
            </a:r>
          </a:p>
          <a:p>
            <a:pPr eaLnBrk="1" hangingPunct="1"/>
            <a:r>
              <a:rPr lang="fr-CH" altLang="en-US" sz="1000" i="1" dirty="0">
                <a:hlinkClick r:id="rId3"/>
              </a:rPr>
              <a:t>https://extranet.who.int/lqsi/content/develop-request-form-laboratory-testing</a:t>
            </a:r>
            <a:r>
              <a:rPr lang="fr-CH" altLang="en-US" sz="1000" i="1" dirty="0"/>
              <a:t>  </a:t>
            </a:r>
            <a:endParaRPr lang="en-US" altLang="en-US" sz="1000" i="1" dirty="0"/>
          </a:p>
        </p:txBody>
      </p:sp>
      <p:pic>
        <p:nvPicPr>
          <p:cNvPr id="6" name="Picture 4" descr="Template Laboratory Request Form_0.docx [Compatibility Mode] - Wor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2190750"/>
            <a:ext cx="518477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61936-7C61-794E-B764-69F0A387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pt-BR" sz="3600" b="1" dirty="0">
                <a:solidFill>
                  <a:srgbClr val="002060"/>
                </a:solidFill>
              </a:rPr>
              <a:t>Classificação Internacional de Transporte de Amostras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1BE87D5-096B-5841-8D75-4EE0BEC5076B}"/>
              </a:ext>
            </a:extLst>
          </p:cNvPr>
          <p:cNvSpPr txBox="1">
            <a:spLocks/>
          </p:cNvSpPr>
          <p:nvPr/>
        </p:nvSpPr>
        <p:spPr>
          <a:xfrm>
            <a:off x="251520" y="1340768"/>
            <a:ext cx="8892480" cy="45259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P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Categoria A: </a:t>
            </a:r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substância infecciosa que é </a:t>
            </a:r>
            <a:r>
              <a:rPr lang="pt-P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pt-PT" sz="1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ransportada numa forma que</a:t>
            </a:r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quando a exposição ocorre, é capaz de causar incapacidade permanente, doença grave ou fatal a seres humanos ou animais saudáveis  </a:t>
            </a:r>
          </a:p>
          <a:p>
            <a:pPr lvl="1"/>
            <a:r>
              <a:rPr lang="pt-P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Nomes de remessas:</a:t>
            </a:r>
          </a:p>
          <a:p>
            <a:pPr lvl="2"/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UN2814 - SUBSTÂNCIA INFECCIOSA QUE AFECTA OS SERES HUMANOS (e animais)</a:t>
            </a:r>
          </a:p>
          <a:p>
            <a:pPr lvl="2"/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UN2900 - - SUBSTÂNCIA INFECCIOSA QUE AFECTA SÓ OS ANIMAIS</a:t>
            </a:r>
          </a:p>
          <a:p>
            <a:pPr marL="914400" lvl="2" indent="0">
              <a:buNone/>
            </a:pPr>
            <a:endParaRPr lang="pt-PT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P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Categoria B: </a:t>
            </a:r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substância contagiosa que não se enquadra nos critérios de inclusão da categoria  A</a:t>
            </a:r>
          </a:p>
          <a:p>
            <a:pPr lvl="1"/>
            <a:r>
              <a:rPr lang="pt-PT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de remessa : </a:t>
            </a:r>
            <a:endParaRPr lang="pt-PT" sz="1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UN3373 </a:t>
            </a:r>
          </a:p>
          <a:p>
            <a:pPr lvl="2"/>
            <a:r>
              <a:rPr lang="pt-PT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SUBSTÂNCIA BIOLÓGICA DA CATEGORIA  B</a:t>
            </a:r>
          </a:p>
        </p:txBody>
      </p:sp>
    </p:spTree>
    <p:extLst>
      <p:ext uri="{BB962C8B-B14F-4D97-AF65-F5344CB8AC3E}">
        <p14:creationId xmlns:p14="http://schemas.microsoft.com/office/powerpoint/2010/main" val="18023898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31E67-4AF3-C64B-B4B4-103C33FED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374"/>
            <a:ext cx="9306780" cy="724558"/>
          </a:xfrm>
        </p:spPr>
        <p:txBody>
          <a:bodyPr>
            <a:noAutofit/>
          </a:bodyPr>
          <a:lstStyle/>
          <a:p>
            <a:br>
              <a:rPr lang="en-US" sz="2800" b="1" dirty="0">
                <a:solidFill>
                  <a:srgbClr val="002060"/>
                </a:solidFill>
              </a:rPr>
            </a:br>
            <a:r>
              <a:rPr lang="pt-BR" sz="2800" b="1" dirty="0">
                <a:solidFill>
                  <a:srgbClr val="002060"/>
                </a:solidFill>
              </a:rPr>
              <a:t>Rótulos Internacionais de Transporte de Amostras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9535AD-16C6-4A5E-A215-568528A078B3}"/>
              </a:ext>
            </a:extLst>
          </p:cNvPr>
          <p:cNvSpPr txBox="1"/>
          <p:nvPr/>
        </p:nvSpPr>
        <p:spPr>
          <a:xfrm>
            <a:off x="395536" y="1766464"/>
            <a:ext cx="488924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Para substâncias da categoria A</a:t>
            </a:r>
          </a:p>
          <a:p>
            <a:pPr marL="285750" indent="-285750">
              <a:buFontTx/>
              <a:buChar char="-"/>
            </a:pPr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Rótulo de Substâncias Infecciosas</a:t>
            </a:r>
          </a:p>
          <a:p>
            <a:endParaRPr lang="pt-PT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Para embalagens contendo mais de 50 ml da substância</a:t>
            </a:r>
          </a:p>
          <a:p>
            <a:pPr marL="285750" indent="-285750">
              <a:buFontTx/>
              <a:buChar char="-"/>
            </a:pPr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Setas de orientação em lados opostos da caixa</a:t>
            </a:r>
          </a:p>
          <a:p>
            <a:pPr marL="285750" indent="-285750">
              <a:buFontTx/>
              <a:buChar char="-"/>
            </a:pPr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Apenas aviões de carga (para remessas por via aérea)</a:t>
            </a:r>
          </a:p>
          <a:p>
            <a:endParaRPr lang="pt-PT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Caso seja incluído gelo seco:</a:t>
            </a:r>
          </a:p>
          <a:p>
            <a:r>
              <a:rPr lang="pt-PT" sz="2000">
                <a:latin typeface="Arial" panose="020B0604020202020204" pitchFamily="34" charset="0"/>
                <a:cs typeface="Arial" panose="020B0604020202020204" pitchFamily="34" charset="0"/>
              </a:rPr>
              <a:t>- Rótulo de Substâncias Perigosas diversas</a:t>
            </a:r>
          </a:p>
          <a:p>
            <a:pPr marL="285750" indent="-285750">
              <a:buFontTx/>
              <a:buChar char="-"/>
            </a:pPr>
            <a:endParaRPr lang="pt-PT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1BEFA4D-F304-384E-8E8C-B96CFC07C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4177" y="4005064"/>
            <a:ext cx="1516547" cy="151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C6D109EF-29E0-6441-A440-DC4D7B2BC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4256" y="3940461"/>
            <a:ext cx="157162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page1image256">
            <a:extLst>
              <a:ext uri="{FF2B5EF4-FFF2-40B4-BE49-F238E27FC236}">
                <a16:creationId xmlns:a16="http://schemas.microsoft.com/office/drawing/2014/main" id="{29EEA9E6-47AA-B94B-B0AB-A79FDBDCB6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3871" y="1473230"/>
            <a:ext cx="2924019" cy="198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310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5EB85-B5F2-1A40-9FEF-6597C0C38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68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PT" sz="3600" b="1">
                <a:solidFill>
                  <a:srgbClr val="002060"/>
                </a:solidFill>
              </a:rPr>
              <a:t>Embalagem Tripla</a:t>
            </a:r>
          </a:p>
        </p:txBody>
      </p:sp>
      <p:pic>
        <p:nvPicPr>
          <p:cNvPr id="5" name="image9.png">
            <a:extLst>
              <a:ext uri="{FF2B5EF4-FFF2-40B4-BE49-F238E27FC236}">
                <a16:creationId xmlns:a16="http://schemas.microsoft.com/office/drawing/2014/main" id="{FA1AD357-745E-3D41-A60D-DC393814A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392" y="1044389"/>
            <a:ext cx="5609434" cy="368075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DC94CC-7E8A-DC41-9379-4456233945FC}"/>
              </a:ext>
            </a:extLst>
          </p:cNvPr>
          <p:cNvSpPr txBox="1">
            <a:spLocks/>
          </p:cNvSpPr>
          <p:nvPr/>
        </p:nvSpPr>
        <p:spPr>
          <a:xfrm>
            <a:off x="5355725" y="199181"/>
            <a:ext cx="3456384" cy="58221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pt-PT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Recipiente Primário</a:t>
            </a:r>
          </a:p>
          <a:p>
            <a:pPr lvl="1"/>
            <a:r>
              <a:rPr lang="pt-PT"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Recipiente estanque, à prova de fugas, contendo a amostra.</a:t>
            </a:r>
          </a:p>
          <a:p>
            <a:pPr lvl="1"/>
            <a:r>
              <a:rPr lang="pt-PT"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Embalar com material absorvente suficiente para absorver todo o fluido em caso de quebra ou vazamento e para estabilizar as amostras durante o transporte</a:t>
            </a:r>
          </a:p>
          <a:p>
            <a:pPr marL="457200" lvl="1" indent="0">
              <a:buNone/>
            </a:pPr>
            <a:r>
              <a:rPr lang="pt-PT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Embalagem secundária</a:t>
            </a:r>
          </a:p>
          <a:p>
            <a:pPr marL="457200" lvl="1" indent="0">
              <a:buNone/>
            </a:pPr>
            <a:r>
              <a:rPr lang="pt-PT"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Embalagem resistente, estanque e à prova da água, para envolver e proteger os recipientes primários.</a:t>
            </a:r>
          </a:p>
          <a:p>
            <a:pPr lvl="1"/>
            <a:r>
              <a:rPr lang="pt-PT"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Vários recipientes primários acolchoados podem ser colocados numa embalagem secundária.</a:t>
            </a:r>
          </a:p>
          <a:p>
            <a:pPr marL="457200" lvl="1" indent="0">
              <a:buNone/>
            </a:pPr>
            <a:r>
              <a:rPr lang="pt-PT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Embalagem terciária</a:t>
            </a:r>
            <a:r>
              <a:rPr lang="pt-PT"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pt-PT"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Embalagem secundária é colocada numa embalagem exterior com material de amortecimento adequado.</a:t>
            </a:r>
          </a:p>
          <a:p>
            <a:pPr lvl="1"/>
            <a:r>
              <a:rPr lang="pt-PT"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Pode conter gelo ou gelo seco (caso seja necessário) para manter a temperatura da amostra</a:t>
            </a:r>
          </a:p>
          <a:p>
            <a:pPr lvl="1"/>
            <a:r>
              <a:rPr lang="pt-PT"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Contém documentação</a:t>
            </a:r>
          </a:p>
          <a:p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pt-PT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C753C02-134B-47E4-8484-553C566841E3}"/>
              </a:ext>
            </a:extLst>
          </p:cNvPr>
          <p:cNvSpPr txBox="1">
            <a:spLocks/>
          </p:cNvSpPr>
          <p:nvPr/>
        </p:nvSpPr>
        <p:spPr>
          <a:xfrm>
            <a:off x="193725" y="4618975"/>
            <a:ext cx="5599233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rgbClr val="10253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200" dirty="0">
                <a:latin typeface="+mn-lt"/>
              </a:rPr>
              <a:t>Internacionalmente, somente embalagens testadas e aprovadas usando as Instruções de Embalagem 620 devem ser usadas para remessas da Cat A. Esses embalagens são marcadas com um símbolo de embalagem da ONU.</a:t>
            </a:r>
            <a:endParaRPr lang="en-NZ" sz="1200" dirty="0">
              <a:latin typeface="+mn-lt"/>
            </a:endParaRPr>
          </a:p>
          <a:p>
            <a:pPr marL="0" indent="0" algn="ctr">
              <a:buNone/>
            </a:pPr>
            <a:endParaRPr lang="en-NZ" sz="1200" dirty="0">
              <a:latin typeface="+mn-lt"/>
            </a:endParaRPr>
          </a:p>
          <a:p>
            <a:pPr marL="0" indent="0" algn="ctr">
              <a:buNone/>
            </a:pPr>
            <a:endParaRPr lang="en-NZ" sz="1200" dirty="0">
              <a:latin typeface="+mn-lt"/>
            </a:endParaRPr>
          </a:p>
          <a:p>
            <a:pPr marL="0" indent="0" algn="ctr">
              <a:buNone/>
            </a:pPr>
            <a:r>
              <a:rPr lang="pt-BR" sz="1100" dirty="0"/>
              <a:t>A instrução de embalagem 650 pode ser usada para orientar o acondicionamento de substâncias da Cat B.</a:t>
            </a:r>
            <a:endParaRPr lang="en-NZ" sz="1100" dirty="0"/>
          </a:p>
        </p:txBody>
      </p:sp>
      <p:grpSp>
        <p:nvGrpSpPr>
          <p:cNvPr id="7" name="Group 178">
            <a:extLst>
              <a:ext uri="{FF2B5EF4-FFF2-40B4-BE49-F238E27FC236}">
                <a16:creationId xmlns:a16="http://schemas.microsoft.com/office/drawing/2014/main" id="{40D2F2AA-C995-4757-B837-3AB6BE13B7DC}"/>
              </a:ext>
            </a:extLst>
          </p:cNvPr>
          <p:cNvGrpSpPr>
            <a:grpSpLocks/>
          </p:cNvGrpSpPr>
          <p:nvPr/>
        </p:nvGrpSpPr>
        <p:grpSpPr bwMode="auto">
          <a:xfrm>
            <a:off x="1974692" y="5176251"/>
            <a:ext cx="1245270" cy="568985"/>
            <a:chOff x="4023" y="1754"/>
            <a:chExt cx="1157" cy="365"/>
          </a:xfrm>
        </p:grpSpPr>
        <p:sp>
          <p:nvSpPr>
            <p:cNvPr id="9" name="Oval 29">
              <a:extLst>
                <a:ext uri="{FF2B5EF4-FFF2-40B4-BE49-F238E27FC236}">
                  <a16:creationId xmlns:a16="http://schemas.microsoft.com/office/drawing/2014/main" id="{FA8AD331-435D-4E9B-813E-859EBEB5C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3" y="1833"/>
              <a:ext cx="330" cy="24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" name="Text Box 31">
              <a:extLst>
                <a:ext uri="{FF2B5EF4-FFF2-40B4-BE49-F238E27FC236}">
                  <a16:creationId xmlns:a16="http://schemas.microsoft.com/office/drawing/2014/main" id="{D18F9CF7-80CD-469B-9A60-5BB58BAB0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5" y="1754"/>
              <a:ext cx="945" cy="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fr-FR" sz="800" b="1" dirty="0">
                  <a:cs typeface="Arial" charset="0"/>
                </a:rPr>
                <a:t>4G/CLASS 6.2/02</a:t>
              </a:r>
            </a:p>
            <a:p>
              <a:r>
                <a:rPr lang="fr-FR" sz="800" b="1" dirty="0">
                  <a:cs typeface="Arial" charset="0"/>
                </a:rPr>
                <a:t>F/BVT 312103</a:t>
              </a:r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id="{58C7E429-0C59-4A95-A65C-0C346876F0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6" y="1754"/>
              <a:ext cx="30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fr-CH" sz="2000" dirty="0">
                  <a:cs typeface="Arial" charset="0"/>
                </a:rPr>
                <a:t>u</a:t>
              </a:r>
            </a:p>
          </p:txBody>
        </p:sp>
        <p:sp>
          <p:nvSpPr>
            <p:cNvPr id="12" name="TextBox 38">
              <a:extLst>
                <a:ext uri="{FF2B5EF4-FFF2-40B4-BE49-F238E27FC236}">
                  <a16:creationId xmlns:a16="http://schemas.microsoft.com/office/drawing/2014/main" id="{2FE662B8-ECC4-409E-BE52-60B45C9E2A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1" y="1902"/>
              <a:ext cx="304" cy="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fr-CH" sz="2000" dirty="0">
                  <a:cs typeface="Arial" charset="0"/>
                </a:rPr>
                <a:t>n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3779911" y="2520894"/>
            <a:ext cx="1575813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 dirty="0"/>
              <a:t>Registo da amostra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4230" y="3429000"/>
            <a:ext cx="1575813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Risco biológico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89592" y="3946442"/>
            <a:ext cx="1575813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Endereço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72651" y="1724472"/>
            <a:ext cx="1575813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Amostra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772650" y="1320298"/>
            <a:ext cx="1976176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Embalagem com material absorvente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7504" y="3637687"/>
            <a:ext cx="1575813" cy="390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Recipiente exterior (terciário)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5141" y="1844824"/>
            <a:ext cx="1468176" cy="2703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Tampa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5141" y="1440650"/>
            <a:ext cx="1468176" cy="2703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Recipiente primário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6556" y="2385738"/>
            <a:ext cx="1468176" cy="2703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Recipiente secundário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26074" y="2839922"/>
            <a:ext cx="1468176" cy="27031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100" b="1"/>
              <a:t>Tampa de rosca</a:t>
            </a:r>
          </a:p>
        </p:txBody>
      </p:sp>
    </p:spTree>
    <p:extLst>
      <p:ext uri="{BB962C8B-B14F-4D97-AF65-F5344CB8AC3E}">
        <p14:creationId xmlns:p14="http://schemas.microsoft.com/office/powerpoint/2010/main" val="1793167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13341" y="-171400"/>
            <a:ext cx="8930659" cy="114300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Que amostras devem ser colhidas?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916EF-94B3-2142-A90F-A118C20A724D}"/>
              </a:ext>
            </a:extLst>
          </p:cNvPr>
          <p:cNvSpPr txBox="1"/>
          <p:nvPr/>
        </p:nvSpPr>
        <p:spPr>
          <a:xfrm>
            <a:off x="213341" y="1143000"/>
            <a:ext cx="8964613" cy="55861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 dirty="0">
                <a:latin typeface="+mn-lt"/>
              </a:rPr>
              <a:t>Em alguns casos, terá informações sobre que amostra deve colher antes de ir para o terreno mas, em outros casos, vai ter de decidir </a:t>
            </a:r>
            <a:r>
              <a:rPr lang="pt-PT" sz="2400" b="1" dirty="0">
                <a:latin typeface="+mn-lt"/>
                <a:cs typeface="Arial"/>
              </a:rPr>
              <a:t>à medida que tiver </a:t>
            </a:r>
            <a:r>
              <a:rPr lang="pt-PT" sz="2400" b="1" dirty="0">
                <a:latin typeface="+mn-lt"/>
              </a:rPr>
              <a:t>mais informações sobre o caso.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dirty="0">
                <a:latin typeface="+mn-lt"/>
              </a:rPr>
              <a:t>É importante comunicar com o laboratório de referência pelas seguintes razões:</a:t>
            </a:r>
          </a:p>
          <a:p>
            <a:pPr marL="1200150" lvl="2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200" dirty="0">
                <a:latin typeface="+mn-lt"/>
              </a:rPr>
              <a:t>Para saber que testes o laboratório vai realizar</a:t>
            </a:r>
          </a:p>
          <a:p>
            <a:pPr marL="1200150" lvl="2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200" dirty="0">
                <a:latin typeface="+mn-lt"/>
              </a:rPr>
              <a:t>Para obter mais informa</a:t>
            </a:r>
            <a:r>
              <a:rPr lang="pt-PT" sz="2200" dirty="0">
                <a:latin typeface="+mn-lt"/>
                <a:cs typeface="Arial"/>
              </a:rPr>
              <a:t>ções </a:t>
            </a:r>
            <a:r>
              <a:rPr lang="pt-PT" sz="2200" dirty="0">
                <a:latin typeface="+mn-lt"/>
              </a:rPr>
              <a:t>sobre os requisitos da amostra (volume, temperatura, transporte, rotulagem, etc.)</a:t>
            </a:r>
          </a:p>
          <a:p>
            <a:pPr marL="1200150" lvl="2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sz="2200" dirty="0">
                <a:latin typeface="+mn-lt"/>
              </a:rPr>
              <a:t>Para dar informa</a:t>
            </a:r>
            <a:r>
              <a:rPr lang="pt-PT" sz="2200" dirty="0">
                <a:latin typeface="+mn-lt"/>
                <a:cs typeface="Arial"/>
              </a:rPr>
              <a:t>ção</a:t>
            </a:r>
            <a:r>
              <a:rPr lang="pt-PT" sz="2200" dirty="0">
                <a:latin typeface="+mn-lt"/>
              </a:rPr>
              <a:t> sobre os tipos e o número de amostras  que vai enviar e o tempo de envio previsto</a:t>
            </a:r>
            <a:endParaRPr lang="pt-PT" sz="2200" dirty="0">
              <a:solidFill>
                <a:srgbClr val="FF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2400" dirty="0">
              <a:latin typeface="+mn-lt"/>
            </a:endParaRP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2400" dirty="0">
              <a:latin typeface="+mn-lt"/>
            </a:endParaRP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40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4F03D2-50A9-E648-90F8-9C22393C37BE}"/>
              </a:ext>
            </a:extLst>
          </p:cNvPr>
          <p:cNvSpPr txBox="1"/>
          <p:nvPr/>
        </p:nvSpPr>
        <p:spPr>
          <a:xfrm>
            <a:off x="1622511" y="5661248"/>
            <a:ext cx="7488832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NB: </a:t>
            </a:r>
            <a:r>
              <a:rPr lang="pt-BR" sz="1600" b="1" dirty="0"/>
              <a:t>colher as amostras antes do tratamento do doente com antibióticos</a:t>
            </a:r>
            <a:endParaRPr lang="en-US" sz="1600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31E67-4AF3-C64B-B4B4-103C33FED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75175"/>
            <a:ext cx="8229600" cy="1143000"/>
          </a:xfrm>
        </p:spPr>
        <p:txBody>
          <a:bodyPr>
            <a:noAutofit/>
          </a:bodyPr>
          <a:lstStyle/>
          <a:p>
            <a:r>
              <a:rPr lang="pt-BR" sz="3600" b="1" dirty="0">
                <a:solidFill>
                  <a:srgbClr val="002060"/>
                </a:solidFill>
              </a:rPr>
              <a:t>Sistemas Nacionais de Transporte de Amostras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A3CDED-6350-A640-8885-087C0235E62C}"/>
              </a:ext>
            </a:extLst>
          </p:cNvPr>
          <p:cNvSpPr/>
          <p:nvPr/>
        </p:nvSpPr>
        <p:spPr>
          <a:xfrm>
            <a:off x="885450" y="1481119"/>
            <a:ext cx="70850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Muitos países utilizam sistemas de transporte de amostras modificados para atender às suas necessidades quotidianas</a:t>
            </a:r>
            <a:endParaRPr lang="en-US" sz="2400" dirty="0"/>
          </a:p>
          <a:p>
            <a:pPr algn="just"/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536B3C-2C3A-3E43-970F-84F3BDF37A23}"/>
              </a:ext>
            </a:extLst>
          </p:cNvPr>
          <p:cNvSpPr txBox="1"/>
          <p:nvPr/>
        </p:nvSpPr>
        <p:spPr>
          <a:xfrm>
            <a:off x="683568" y="3429000"/>
            <a:ext cx="2952328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+mj-lt"/>
              </a:rPr>
              <a:t>A Regra de Ouro para qualquer transporte de amostra é </a:t>
            </a:r>
            <a:r>
              <a:rPr lang="en-US" dirty="0">
                <a:latin typeface="+mj-lt"/>
              </a:rPr>
              <a:t>: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Embalagem tripla para proteger o t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/>
              </a:rPr>
              <a:t>écnico</a:t>
            </a:r>
            <a:r>
              <a:rPr lang="pt-BR" b="1">
                <a:solidFill>
                  <a:schemeClr val="accent6">
                    <a:lumMod val="75000"/>
                  </a:schemeClr>
                </a:solidFill>
                <a:latin typeface="+mj-lt"/>
              </a:rPr>
              <a:t>, a amostra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e o ambiente</a:t>
            </a:r>
            <a:endParaRPr lang="en-US" dirty="0">
              <a:latin typeface="+mj-lt"/>
            </a:endParaRPr>
          </a:p>
        </p:txBody>
      </p:sp>
      <p:pic>
        <p:nvPicPr>
          <p:cNvPr id="6" name="Picture 4" descr="Mayieka 002">
            <a:extLst>
              <a:ext uri="{FF2B5EF4-FFF2-40B4-BE49-F238E27FC236}">
                <a16:creationId xmlns:a16="http://schemas.microsoft.com/office/drawing/2014/main" id="{15902EE2-D851-0C41-A7B6-F3B30E7A1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030367"/>
            <a:ext cx="3878833" cy="290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0642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1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23528" y="288032"/>
            <a:ext cx="8834438" cy="980728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67111" bIns="0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pt-PT" sz="3600" b="1" dirty="0">
                <a:solidFill>
                  <a:srgbClr val="002060"/>
                </a:solidFill>
                <a:cs typeface="Arial" panose="020B0604020202020204" pitchFamily="34" charset="0"/>
              </a:rPr>
              <a:t>Coordenação da rede de transporte de amostras no Uganda </a:t>
            </a:r>
            <a:endParaRPr lang="pt-PT" sz="3600" b="1" i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31840" y="1484784"/>
            <a:ext cx="2438400" cy="762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COORDENADOR NACIONAL DO TRANSPORTE</a:t>
            </a:r>
          </a:p>
        </p:txBody>
      </p:sp>
      <p:sp>
        <p:nvSpPr>
          <p:cNvPr id="5" name="Rectangle 4"/>
          <p:cNvSpPr/>
          <p:nvPr/>
        </p:nvSpPr>
        <p:spPr>
          <a:xfrm>
            <a:off x="6516216" y="2060848"/>
            <a:ext cx="2088232" cy="109594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OFICIAIS DISTRITAIS DE SAÚDE (DHO E DLFP)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6216" y="4869160"/>
            <a:ext cx="2088232" cy="1023937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PARCEIRO DA IMPLEMENTAÇÃO</a:t>
            </a:r>
          </a:p>
        </p:txBody>
      </p:sp>
      <p:sp>
        <p:nvSpPr>
          <p:cNvPr id="8" name="Rectangle 7"/>
          <p:cNvSpPr/>
          <p:nvPr/>
        </p:nvSpPr>
        <p:spPr>
          <a:xfrm>
            <a:off x="6516216" y="3356992"/>
            <a:ext cx="2088232" cy="1320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SUPERINTENDENTE MÉDICO DO HOSPITAL E ADMIN DO HOSPITAL </a:t>
            </a:r>
          </a:p>
        </p:txBody>
      </p:sp>
      <p:sp>
        <p:nvSpPr>
          <p:cNvPr id="9" name="Rectangle 8"/>
          <p:cNvSpPr/>
          <p:nvPr/>
        </p:nvSpPr>
        <p:spPr>
          <a:xfrm>
            <a:off x="683568" y="3573016"/>
            <a:ext cx="2180456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TRANSPORTADOR DE AMOSTRAS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1520" y="4941168"/>
            <a:ext cx="1189038" cy="811213"/>
          </a:xfrm>
          <a:prstGeom prst="rect">
            <a:avLst/>
          </a:prstGeom>
          <a:solidFill>
            <a:srgbClr val="FFE38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POSTA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63688" y="4941168"/>
            <a:ext cx="1333053" cy="1008112"/>
          </a:xfrm>
          <a:prstGeom prst="rect">
            <a:avLst/>
          </a:prstGeom>
          <a:solidFill>
            <a:srgbClr val="FFE38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 ADMIN. DO CENTRO DE SAÚDE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44008" y="4941168"/>
            <a:ext cx="1728192" cy="812800"/>
          </a:xfrm>
          <a:prstGeom prst="rect">
            <a:avLst/>
          </a:prstGeom>
          <a:solidFill>
            <a:srgbClr val="FFE38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ENCARREGADO DO LAB.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419872" y="3573016"/>
            <a:ext cx="1800200" cy="76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COORDENADOR DO CENTRO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75856" y="4941168"/>
            <a:ext cx="1189037" cy="814388"/>
          </a:xfrm>
          <a:prstGeom prst="rect">
            <a:avLst/>
          </a:prstGeom>
          <a:solidFill>
            <a:srgbClr val="FFE38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PONTO FOCAL EID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131840" y="2564904"/>
            <a:ext cx="2286000" cy="762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TÉCNICO DE LOGÍSTICA DO TRANSPORTE</a:t>
            </a:r>
          </a:p>
        </p:txBody>
      </p:sp>
    </p:spTree>
    <p:extLst>
      <p:ext uri="{BB962C8B-B14F-4D97-AF65-F5344CB8AC3E}">
        <p14:creationId xmlns:p14="http://schemas.microsoft.com/office/powerpoint/2010/main" val="37896515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92" y="53752"/>
            <a:ext cx="8229600" cy="1143000"/>
          </a:xfrm>
        </p:spPr>
        <p:txBody>
          <a:bodyPr>
            <a:normAutofit/>
          </a:bodyPr>
          <a:lstStyle/>
          <a:p>
            <a:r>
              <a:rPr lang="pt-PT" sz="3600" b="1" dirty="0">
                <a:solidFill>
                  <a:schemeClr val="tx2"/>
                </a:solidFill>
              </a:rPr>
              <a:t>Temperatura necess</a:t>
            </a:r>
            <a:r>
              <a:rPr lang="pt-PT" sz="3600" b="1" dirty="0">
                <a:solidFill>
                  <a:schemeClr val="tx2"/>
                </a:solidFill>
                <a:latin typeface="Arial"/>
                <a:cs typeface="Arial"/>
              </a:rPr>
              <a:t>ária</a:t>
            </a:r>
            <a:endParaRPr lang="pt-PT" sz="3600" b="1" dirty="0">
              <a:solidFill>
                <a:schemeClr val="tx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C49DE1-1D14-0D4B-8291-42B5A025CB27}"/>
              </a:ext>
            </a:extLst>
          </p:cNvPr>
          <p:cNvSpPr txBox="1"/>
          <p:nvPr/>
        </p:nvSpPr>
        <p:spPr>
          <a:xfrm>
            <a:off x="331520" y="1232046"/>
            <a:ext cx="836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t-BR" sz="2200" dirty="0"/>
              <a:t>A temperatura varia de acordo com o tipo de amostra, os testes laboratoriais, meios de transporte e a duração do transporte</a:t>
            </a:r>
            <a:endParaRPr lang="en-GB" sz="2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02B291D-7EBE-45AA-B3DB-9343E7F3C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917653"/>
              </p:ext>
            </p:extLst>
          </p:nvPr>
        </p:nvGraphicFramePr>
        <p:xfrm>
          <a:off x="331520" y="2204864"/>
          <a:ext cx="8560961" cy="31671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8232">
                  <a:extLst>
                    <a:ext uri="{9D8B030D-6E8A-4147-A177-3AD203B41FA5}">
                      <a16:colId xmlns:a16="http://schemas.microsoft.com/office/drawing/2014/main" val="3627960878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4036314849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1666417866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4082379647"/>
                    </a:ext>
                  </a:extLst>
                </a:gridCol>
              </a:tblGrid>
              <a:tr h="748570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u="none" strike="noStrike" noProof="0">
                          <a:solidFill>
                            <a:srgbClr val="000000"/>
                          </a:solidFill>
                          <a:effectLst/>
                        </a:rPr>
                        <a:t>Tipo de Amostra</a:t>
                      </a:r>
                      <a:endParaRPr lang="pt-PT" sz="18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u="none" strike="noStrike" noProof="0">
                          <a:solidFill>
                            <a:srgbClr val="000000"/>
                          </a:solidFill>
                          <a:effectLst/>
                        </a:rPr>
                        <a:t>Teste</a:t>
                      </a:r>
                      <a:endParaRPr lang="pt-PT" sz="18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u="none" strike="noStrike" noProof="0">
                          <a:solidFill>
                            <a:srgbClr val="000000"/>
                          </a:solidFill>
                          <a:effectLst/>
                        </a:rPr>
                        <a:t>Meio de Transporte</a:t>
                      </a:r>
                      <a:endParaRPr lang="pt-PT" sz="18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1" u="none" strike="noStrike" noProof="0">
                          <a:solidFill>
                            <a:srgbClr val="000000"/>
                          </a:solidFill>
                          <a:effectLst/>
                        </a:rPr>
                        <a:t>T. recomendada</a:t>
                      </a:r>
                      <a:endParaRPr lang="pt-PT" sz="18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9827381"/>
                  </a:ext>
                </a:extLst>
              </a:tr>
              <a:tr h="415459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Plasma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PCR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N/A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2 a 8ºC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8104982"/>
                  </a:ext>
                </a:extLst>
              </a:tr>
              <a:tr h="636171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Soro</a:t>
                      </a:r>
                    </a:p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Esfregaço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Serologia</a:t>
                      </a:r>
                    </a:p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N/A</a:t>
                      </a:r>
                    </a:p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UTM ou VTM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2 a 8ºC</a:t>
                      </a:r>
                    </a:p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a 8ºC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99234299"/>
                  </a:ext>
                </a:extLst>
              </a:tr>
              <a:tr h="51005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Esfregaço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Cultura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Meios Stuart ou Amies 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u="none" strike="noStrike" noProof="0">
                          <a:effectLst/>
                        </a:rPr>
                        <a:t>2 a 8ºC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55042186"/>
                  </a:ext>
                </a:extLst>
              </a:tr>
              <a:tr h="415459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LCR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Cultura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Meio TI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Ambiente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28080215"/>
                  </a:ext>
                </a:extLst>
              </a:tr>
              <a:tr h="4414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b="0" i="0" u="none" strike="noStrike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Fezes</a:t>
                      </a:r>
                      <a:r>
                        <a:rPr lang="pt-PT" sz="1800" b="0" i="0" u="none" strike="noStrike" baseline="0" noProof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Cultura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>
                          <a:effectLst/>
                        </a:rPr>
                        <a:t>Meio Cary Blair</a:t>
                      </a:r>
                      <a:endParaRPr lang="pt-PT" sz="18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800" u="none" strike="noStrike" noProof="0" dirty="0">
                          <a:effectLst/>
                        </a:rPr>
                        <a:t>2 a 8ºC</a:t>
                      </a:r>
                      <a:endParaRPr lang="pt-PT" sz="18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3382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9430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31E67-4AF3-C64B-B4B4-103C33FED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428" y="53752"/>
            <a:ext cx="8229600" cy="1143000"/>
          </a:xfrm>
        </p:spPr>
        <p:txBody>
          <a:bodyPr>
            <a:noAutofit/>
          </a:bodyPr>
          <a:lstStyle/>
          <a:p>
            <a:r>
              <a:rPr lang="pt-PT" sz="3600" b="1">
                <a:solidFill>
                  <a:srgbClr val="002060"/>
                </a:solidFill>
              </a:rPr>
              <a:t>Rejeição de Amostra</a:t>
            </a:r>
          </a:p>
        </p:txBody>
      </p:sp>
      <p:sp>
        <p:nvSpPr>
          <p:cNvPr id="4" name="Shape 306">
            <a:extLst>
              <a:ext uri="{FF2B5EF4-FFF2-40B4-BE49-F238E27FC236}">
                <a16:creationId xmlns:a16="http://schemas.microsoft.com/office/drawing/2014/main" id="{F1CB2A5E-40B9-9943-9A40-A09431485F1D}"/>
              </a:ext>
            </a:extLst>
          </p:cNvPr>
          <p:cNvSpPr txBox="1">
            <a:spLocks/>
          </p:cNvSpPr>
          <p:nvPr/>
        </p:nvSpPr>
        <p:spPr>
          <a:xfrm>
            <a:off x="564000" y="1268760"/>
            <a:ext cx="8112456" cy="4608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2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laboratórios podem rejeitar amostras pelas seguintes raz</a:t>
            </a:r>
            <a:r>
              <a:rPr lang="pt-PT" sz="2000">
                <a:solidFill>
                  <a:srgbClr val="0070C0"/>
                </a:solidFill>
                <a:latin typeface="Arial"/>
                <a:cs typeface="Arial"/>
              </a:rPr>
              <a:t>ões</a:t>
            </a:r>
            <a:r>
              <a:rPr lang="pt-PT" sz="2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endParaRPr lang="pt-PT" sz="20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Amostras não rotuladas ou indevidamente rotuladas;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 colhida em recipiente inapropriado ou em conservante expirado/errado;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 recebida em recipientes com fugas, rachados ou quebrados;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 com contaminação óbvia (visível);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Quantidade de amostra insuficiente;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Amostras inadequadas para o teste solicitado (por exemplo, plasma heparinizado para PCR);</a:t>
            </a:r>
          </a:p>
          <a:p>
            <a:pPr algn="just"/>
            <a:r>
              <a:rPr lang="pt-PT" sz="1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Tipos de amostras incorrectos (por exemplo, sangue vs fezes).</a:t>
            </a:r>
          </a:p>
          <a:p>
            <a:pPr marL="0" indent="0">
              <a:buNone/>
            </a:pPr>
            <a:endParaRPr lang="pt-PT" sz="2000" b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PT" sz="2000" b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PT" sz="2000" b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4997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>
          <a:xfrm>
            <a:off x="420687" y="73768"/>
            <a:ext cx="8229600" cy="906960"/>
          </a:xfrm>
        </p:spPr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Mensagens</a:t>
            </a:r>
            <a:r>
              <a:rPr lang="pt-PT" altLang="en-US" sz="3600" b="1" dirty="0">
                <a:solidFill>
                  <a:srgbClr val="002060"/>
                </a:solidFill>
              </a:rPr>
              <a:t>-Chave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EC5F84-DC6B-514A-8CA1-A50BD12E4C8B}"/>
              </a:ext>
            </a:extLst>
          </p:cNvPr>
          <p:cNvSpPr/>
          <p:nvPr/>
        </p:nvSpPr>
        <p:spPr>
          <a:xfrm>
            <a:off x="250824" y="908720"/>
            <a:ext cx="8569325" cy="46397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A colheita de amostras e o tempo entre a colheita e o processamento afectam directamente a qualidade e a fiabilidade dos resultados laboratoriais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A entrega rápida da amostra ao laboratório é importante;</a:t>
            </a:r>
          </a:p>
          <a:p>
            <a:pPr marL="285750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Tome em considera</a:t>
            </a:r>
            <a:r>
              <a:rPr lang="pt-PT" dirty="0">
                <a:latin typeface="+mn-lt"/>
                <a:cs typeface="Arial"/>
              </a:rPr>
              <a:t>ção</a:t>
            </a:r>
            <a:r>
              <a:rPr lang="pt-PT" dirty="0">
                <a:latin typeface="+mn-lt"/>
              </a:rPr>
              <a:t> o seguinte: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O tipo e número de amostras necessárias e a rotulagem correcta dos recipientes;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Se as amostras não puderem ser transportadas ou testadas imediatamente, elas devem ser armazenadas conforme o recomendado;</a:t>
            </a:r>
          </a:p>
          <a:p>
            <a:pPr marL="742950" lvl="1" indent="-2857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pt-PT" dirty="0">
                <a:latin typeface="+mn-lt"/>
              </a:rPr>
              <a:t>É sua responsabilidade remover os resíduos perigosos e garantir a segurança do local.</a:t>
            </a:r>
          </a:p>
          <a:p>
            <a:pPr lvl="1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>
                <a:solidFill>
                  <a:srgbClr val="FF0000"/>
                </a:solidFill>
                <a:latin typeface="+mn-lt"/>
              </a:rPr>
              <a:t>Se tiver dúvidas, discuta os seus planos com o laboratório</a:t>
            </a:r>
          </a:p>
          <a:p>
            <a:pPr lvl="1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>
                <a:solidFill>
                  <a:srgbClr val="FF0000"/>
                </a:solidFill>
                <a:latin typeface="+mn-lt"/>
              </a:rPr>
              <a:t>Registe todos os passos e mantenha o laboratório informado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 err="1">
                <a:solidFill>
                  <a:srgbClr val="002060"/>
                </a:solidFill>
              </a:rPr>
              <a:t>Referências</a:t>
            </a:r>
            <a:endParaRPr lang="en-GB" altLang="en-US" sz="3600" b="1" dirty="0">
              <a:solidFill>
                <a:srgbClr val="002060"/>
              </a:solidFill>
            </a:endParaRPr>
          </a:p>
        </p:txBody>
      </p:sp>
      <p:sp>
        <p:nvSpPr>
          <p:cNvPr id="80902" name="TextBox 6"/>
          <p:cNvSpPr txBox="1">
            <a:spLocks noChangeArrowheads="1"/>
          </p:cNvSpPr>
          <p:nvPr/>
        </p:nvSpPr>
        <p:spPr bwMode="auto">
          <a:xfrm>
            <a:off x="251520" y="1489075"/>
            <a:ext cx="864096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Ø"/>
            </a:pPr>
            <a:r>
              <a:rPr lang="pt-BR" altLang="en-US" dirty="0"/>
              <a:t>Orientações para a desinfecção e esterilização em unidades de saúde, 2008, CDC</a:t>
            </a:r>
            <a:r>
              <a:rPr lang="en-US" altLang="en-US" dirty="0"/>
              <a:t> (</a:t>
            </a:r>
            <a:r>
              <a:rPr lang="en-US" altLang="en-US" dirty="0">
                <a:hlinkClick r:id="rId3"/>
              </a:rPr>
              <a:t>https://stacks.cdc.gov/view/cdc/11560</a:t>
            </a:r>
            <a:r>
              <a:rPr lang="en-US" altLang="en-US" dirty="0"/>
              <a:t>) 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endParaRPr lang="en-US" altLang="en-US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r>
              <a:rPr lang="pt-BR" altLang="en-US" dirty="0"/>
              <a:t>Orientações para a colheita de amostras clínicas durante a Investigação de surtos no terreno,  WHO / CDS / CSR / EDC / 2000.4</a:t>
            </a:r>
            <a:r>
              <a:rPr lang="en-US" altLang="en-US" dirty="0"/>
              <a:t> </a:t>
            </a:r>
            <a:r>
              <a:rPr lang="en-US" altLang="en-US" dirty="0">
                <a:hlinkClick r:id="rId4"/>
              </a:rPr>
              <a:t>http://www.who.int/ihr/publications/WHO_CDS_CSR_EDC_2000_4/en/</a:t>
            </a:r>
            <a:r>
              <a:rPr lang="en-US" altLang="en-US" dirty="0"/>
              <a:t>) 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endParaRPr lang="en-US" altLang="en-US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r>
              <a:rPr lang="en-US" altLang="en-US" dirty="0" err="1"/>
              <a:t>Lista</a:t>
            </a:r>
            <a:r>
              <a:rPr lang="en-US" altLang="en-US" dirty="0"/>
              <a:t> </a:t>
            </a:r>
            <a:r>
              <a:rPr lang="pt-BR" altLang="en-US" dirty="0"/>
              <a:t>de testes laboratoriais para doenças infecciosas do CDC</a:t>
            </a:r>
            <a:r>
              <a:rPr lang="en-US" altLang="en-US" dirty="0">
                <a:hlinkClick r:id="rId5"/>
              </a:rPr>
              <a:t>https://www.cdc.gov/laboratory/specimen-submission/list.html</a:t>
            </a:r>
            <a:r>
              <a:rPr lang="en-US" altLang="en-US" dirty="0"/>
              <a:t>)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endParaRPr lang="fr-CH" altLang="en-US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r>
              <a:rPr lang="pt-BR" altLang="en-US" dirty="0"/>
              <a:t>Surto de Ébola, orientações técnicas laboratoriais, 2014 </a:t>
            </a:r>
            <a:r>
              <a:rPr lang="fr-CH" altLang="en-US" dirty="0"/>
              <a:t>(</a:t>
            </a:r>
            <a:r>
              <a:rPr lang="fr-CH" altLang="en-US" dirty="0">
                <a:hlinkClick r:id="rId6"/>
              </a:rPr>
              <a:t>http://www.who.int/csr/resources/publications/ebola/surveillance/en/index2.html</a:t>
            </a:r>
            <a:r>
              <a:rPr lang="fr-CH" altLang="en-US" dirty="0"/>
              <a:t>) </a:t>
            </a:r>
            <a:endParaRPr lang="en-US" altLang="en-US" dirty="0"/>
          </a:p>
          <a:p>
            <a:pPr marL="285750" indent="-285750" eaLnBrk="1" hangingPunct="1">
              <a:buFont typeface="Wingdings" panose="05000000000000000000" pitchFamily="2" charset="2"/>
              <a:buChar char="Ø"/>
            </a:pPr>
            <a:endParaRPr lang="en-US" alt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 noGrp="1"/>
          </p:cNvSpPr>
          <p:nvPr/>
        </p:nvSpPr>
        <p:spPr bwMode="auto">
          <a:xfrm>
            <a:off x="539552" y="476672"/>
            <a:ext cx="81369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2000" b="1" kern="1200" dirty="0">
                <a:solidFill>
                  <a:srgbClr val="002060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r>
              <a:rPr lang="pt-PT" sz="3200" b="1" kern="1200" dirty="0">
                <a:solidFill>
                  <a:srgbClr val="002060"/>
                </a:solidFill>
                <a:effectLst/>
                <a:latin typeface="Calibri"/>
                <a:ea typeface="ＭＳ 明朝"/>
                <a:cs typeface="Arial"/>
              </a:rPr>
              <a:t>Exoneração de responsabilidade</a:t>
            </a:r>
            <a:endParaRPr lang="pt-PT" sz="3200" dirty="0">
              <a:solidFill>
                <a:srgbClr val="002060"/>
              </a:solidFill>
              <a:effectLst/>
              <a:latin typeface="Times New Roman"/>
              <a:ea typeface="ＭＳ 明朝"/>
            </a:endParaRPr>
          </a:p>
          <a:p>
            <a:pPr algn="ctr" eaLnBrk="0" fontAlgn="base" hangingPunct="0">
              <a:spcBef>
                <a:spcPts val="265"/>
              </a:spcBef>
              <a:spcAft>
                <a:spcPts val="0"/>
              </a:spcAft>
            </a:pPr>
            <a:r>
              <a:rPr lang="pt-PT" sz="2000" dirty="0">
                <a:effectLst/>
                <a:latin typeface="Times New Roman"/>
                <a:ea typeface="ＭＳ 明朝"/>
              </a:rPr>
              <a:t> </a:t>
            </a:r>
            <a:endParaRPr lang="pt-PT" sz="1000" dirty="0">
              <a:effectLst/>
              <a:latin typeface="Times New Roman"/>
              <a:ea typeface="ＭＳ 明朝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Plataforma da OMS para a Aprendizagem sobre Segurança Sanitária – Materiais de Formação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500" dirty="0">
                <a:effectLst/>
                <a:latin typeface="Calibri"/>
                <a:ea typeface="ＭＳ 明朝"/>
              </a:rPr>
              <a:t> </a:t>
            </a:r>
            <a:endParaRPr lang="pt-PT" sz="1500" dirty="0">
              <a:effectLst/>
              <a:latin typeface="Times New Roman"/>
              <a:ea typeface="ＭＳ 明朝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Estes Materiais de Formação da OMS são propriedade da © Organização Mundial da Saúde (WHO) 2018. Todos os direitos reservados.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A sua utilização destes materiais está sujeita aos “</a:t>
            </a:r>
            <a:r>
              <a:rPr lang="pt-PT" sz="15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Termos de Utilização dos Materiais 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Calibri"/>
              </a:rPr>
              <a:t>de Formação da Plataforma da OMS para a Aprendizagem sobre Segurança Sanitária</a:t>
            </a: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”, que aceitou ao descarregá-los e que estão disponíveis na Plataforma da OMS para a Aprendizagem sobre Segurança Sanitária em: </a:t>
            </a:r>
            <a:r>
              <a:rPr lang="pt-PT" sz="1500" u="sng" kern="1200" spc="-15" dirty="0">
                <a:solidFill>
                  <a:srgbClr val="000000"/>
                </a:solidFill>
                <a:effectLst/>
                <a:latin typeface="Calibri"/>
                <a:ea typeface="ＭＳ 明朝"/>
                <a:cs typeface="Arial"/>
                <a:hlinkClick r:id="rId2"/>
              </a:rPr>
              <a:t>https://extranet.who.int/hslp</a:t>
            </a: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 .  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Caso adapte, modifique, traduza ou de alguma forma altere o conteúdo destes materiais, não poderá sugerir que a OMS de algum modo aprova essas modificações, como não poderá usar o nome ou o símbolo da OMS nos materiais modificados.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 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>
              <a:spcAft>
                <a:spcPts val="0"/>
              </a:spcAft>
            </a:pP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Solicita-se ainda que informe a OMS de quaisquer alterações que tenha efectuado para utilização pública destes materiais, para fins de manutenção de registos e desenvolvimento contínuo, através do endereço electrónico </a:t>
            </a:r>
            <a:r>
              <a:rPr lang="pt-PT" sz="1500" u="sng" kern="1200" spc="-15" dirty="0">
                <a:solidFill>
                  <a:srgbClr val="0000FF"/>
                </a:solidFill>
                <a:effectLst/>
                <a:latin typeface="Calibri"/>
                <a:ea typeface="ＭＳ 明朝"/>
                <a:cs typeface="Arial"/>
                <a:hlinkClick r:id="rId3"/>
              </a:rPr>
              <a:t>ihrhrt@who.int</a:t>
            </a:r>
            <a:r>
              <a:rPr lang="pt-PT" sz="1500" spc="-15" dirty="0">
                <a:effectLst/>
                <a:latin typeface="Calibri"/>
                <a:ea typeface="ＭＳ 明朝"/>
                <a:cs typeface="Calibri"/>
              </a:rPr>
              <a:t>. </a:t>
            </a:r>
            <a:endParaRPr lang="pt-PT" sz="1500" spc="-15" dirty="0">
              <a:effectLst/>
              <a:latin typeface="Gisha"/>
              <a:ea typeface="ＭＳ 明朝"/>
              <a:cs typeface="Calibri"/>
            </a:endParaRPr>
          </a:p>
          <a:p>
            <a:pPr eaLnBrk="0" fontAlgn="base" hangingPunct="0">
              <a:spcBef>
                <a:spcPts val="385"/>
              </a:spcBef>
              <a:spcAft>
                <a:spcPts val="0"/>
              </a:spcAft>
            </a:pPr>
            <a:r>
              <a:rPr lang="pt-PT" sz="1500" kern="1200" dirty="0">
                <a:solidFill>
                  <a:srgbClr val="10253F"/>
                </a:solidFill>
                <a:effectLst/>
                <a:latin typeface="Calibri"/>
                <a:ea typeface="ＭＳ 明朝"/>
                <a:cs typeface="Arial"/>
              </a:rPr>
              <a:t> </a:t>
            </a:r>
            <a:endParaRPr lang="pt-PT" sz="1500" dirty="0">
              <a:effectLst/>
              <a:latin typeface="Times New Roman"/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37856726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en-US" altLang="en-US" sz="4800" b="1" i="1" dirty="0">
                <a:solidFill>
                  <a:srgbClr val="002060"/>
                </a:solidFill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3529104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4525963"/>
          </a:xfrm>
        </p:spPr>
        <p:txBody>
          <a:bodyPr/>
          <a:lstStyle/>
          <a:p>
            <a:endParaRPr lang="pt-PT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AFE92F-366F-B847-8E4C-15FFC49D28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156" y="1373832"/>
            <a:ext cx="3370844" cy="21426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0F4C8F-D10C-594A-B2D3-45CD1D39DD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710" y="3974470"/>
            <a:ext cx="2604017" cy="16571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FCD8AF-0A40-1041-A330-5C92CC11C0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214" y="3572241"/>
            <a:ext cx="3694167" cy="2260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B6A3F8-D338-0144-B565-2022CFDB04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3683857"/>
            <a:ext cx="3330337" cy="21473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036DAE-05F4-6640-A947-AE56EB03178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101" y="1526431"/>
            <a:ext cx="2534699" cy="21232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73B8BA-0F30-4146-876B-B95F116DC7B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3200" y="1666752"/>
            <a:ext cx="2963168" cy="17651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D25F17-DC03-A64F-8768-71365119B5D1}"/>
              </a:ext>
            </a:extLst>
          </p:cNvPr>
          <p:cNvSpPr txBox="1"/>
          <p:nvPr/>
        </p:nvSpPr>
        <p:spPr>
          <a:xfrm>
            <a:off x="7236296" y="980728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/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07063B-DDB5-E944-8F74-2250E53179C3}"/>
              </a:ext>
            </a:extLst>
          </p:cNvPr>
          <p:cNvSpPr txBox="1"/>
          <p:nvPr/>
        </p:nvSpPr>
        <p:spPr>
          <a:xfrm>
            <a:off x="3183084" y="1122204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/>
              <a:t>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D45A503-B35C-E84C-B354-8FD1197E2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07618"/>
            <a:ext cx="8229600" cy="1143000"/>
          </a:xfrm>
        </p:spPr>
        <p:txBody>
          <a:bodyPr/>
          <a:lstStyle/>
          <a:p>
            <a:r>
              <a:rPr lang="en-GB" altLang="en-US" sz="3600" b="1" dirty="0" err="1">
                <a:solidFill>
                  <a:srgbClr val="002060"/>
                </a:solidFill>
              </a:rPr>
              <a:t>Tomada</a:t>
            </a:r>
            <a:r>
              <a:rPr lang="en-GB" altLang="en-US" sz="3600" b="1" dirty="0">
                <a:solidFill>
                  <a:srgbClr val="002060"/>
                </a:solidFill>
              </a:rPr>
              <a:t> de </a:t>
            </a:r>
            <a:r>
              <a:rPr lang="en-GB" altLang="en-US" sz="3600" b="1" dirty="0" err="1">
                <a:solidFill>
                  <a:srgbClr val="002060"/>
                </a:solidFill>
              </a:rPr>
              <a:t>decisões</a:t>
            </a:r>
            <a:endParaRPr lang="en-US" altLang="en-US" sz="3600" b="1" dirty="0">
              <a:solidFill>
                <a:srgbClr val="00206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AFE92F-366F-B847-8E4C-15FFC49D28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56" y="1526232"/>
            <a:ext cx="3370844" cy="21426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90F4C8F-D10C-594A-B2D3-45CD1D39DD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5110" y="4126870"/>
            <a:ext cx="2604017" cy="16571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AFCD8AF-0A40-1041-A330-5C92CC11C0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614" y="3724641"/>
            <a:ext cx="3694167" cy="22602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5B6A3F8-D338-0144-B565-2022CFDB04C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836257"/>
            <a:ext cx="3330337" cy="21473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2036DAE-05F4-6640-A947-AE56EB03178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501" y="1678831"/>
            <a:ext cx="2534699" cy="21232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73B8BA-0F30-4146-876B-B95F116DC7B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600" y="1819152"/>
            <a:ext cx="2963168" cy="17651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BD25F17-DC03-A64F-8768-71365119B5D1}"/>
              </a:ext>
            </a:extLst>
          </p:cNvPr>
          <p:cNvSpPr txBox="1"/>
          <p:nvPr/>
        </p:nvSpPr>
        <p:spPr>
          <a:xfrm>
            <a:off x="7388696" y="1133128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/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07063B-DDB5-E944-8F74-2250E53179C3}"/>
              </a:ext>
            </a:extLst>
          </p:cNvPr>
          <p:cNvSpPr txBox="1"/>
          <p:nvPr/>
        </p:nvSpPr>
        <p:spPr>
          <a:xfrm>
            <a:off x="3335484" y="1274604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56731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en-US" sz="3600" b="1">
                <a:solidFill>
                  <a:srgbClr val="002060"/>
                </a:solidFill>
              </a:rPr>
              <a:t>Abordagem sindr</a:t>
            </a:r>
            <a:r>
              <a:rPr lang="pt-PT" altLang="en-US" sz="3600" b="1">
                <a:solidFill>
                  <a:srgbClr val="002060"/>
                </a:solidFill>
                <a:latin typeface="Arial"/>
                <a:cs typeface="Arial"/>
              </a:rPr>
              <a:t>ó</a:t>
            </a:r>
            <a:r>
              <a:rPr lang="pt-PT" altLang="en-US" sz="3600" b="1">
                <a:solidFill>
                  <a:srgbClr val="002060"/>
                </a:solidFill>
              </a:rPr>
              <a:t>mica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0916EF-94B3-2142-A90F-A118C20A724D}"/>
              </a:ext>
            </a:extLst>
          </p:cNvPr>
          <p:cNvSpPr txBox="1"/>
          <p:nvPr/>
        </p:nvSpPr>
        <p:spPr>
          <a:xfrm>
            <a:off x="179512" y="1196752"/>
            <a:ext cx="8964488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200">
                <a:latin typeface="+mj-lt"/>
              </a:rPr>
              <a:t>Use as seguintes síndromes para ajudar a identificar o tipo de amostras a colher </a:t>
            </a:r>
            <a:endParaRPr lang="pt-PT" sz="2200" strike="sngStrike">
              <a:latin typeface="+mj-lt"/>
            </a:endParaRP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 </a:t>
            </a:r>
            <a:r>
              <a:rPr lang="pt-PT" sz="2200" b="1">
                <a:latin typeface="+mj-lt"/>
              </a:rPr>
              <a:t>diarreica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da </a:t>
            </a:r>
            <a:r>
              <a:rPr lang="pt-PT" sz="2200" b="1">
                <a:latin typeface="+mj-lt"/>
              </a:rPr>
              <a:t>febre hemorrágica </a:t>
            </a:r>
            <a:r>
              <a:rPr lang="pt-PT" sz="2200">
                <a:latin typeface="+mj-lt"/>
              </a:rPr>
              <a:t>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de </a:t>
            </a:r>
            <a:r>
              <a:rPr lang="pt-PT" sz="2200" b="1">
                <a:latin typeface="+mj-lt"/>
              </a:rPr>
              <a:t>icterícia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</a:t>
            </a:r>
            <a:r>
              <a:rPr lang="pt-PT" sz="2200" b="1">
                <a:latin typeface="+mj-lt"/>
              </a:rPr>
              <a:t>respiratória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</a:t>
            </a:r>
            <a:r>
              <a:rPr lang="pt-PT" sz="2200" b="1">
                <a:latin typeface="+mj-lt"/>
              </a:rPr>
              <a:t>neurológica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</a:t>
            </a:r>
            <a:r>
              <a:rPr lang="pt-PT" sz="2200" b="1">
                <a:latin typeface="+mj-lt"/>
              </a:rPr>
              <a:t>dermatológica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</a:t>
            </a:r>
            <a:r>
              <a:rPr lang="pt-PT" sz="2200" b="1">
                <a:latin typeface="+mj-lt"/>
              </a:rPr>
              <a:t>oftalmológica</a:t>
            </a:r>
            <a:r>
              <a:rPr lang="pt-PT" sz="2200">
                <a:latin typeface="+mj-lt"/>
              </a:rPr>
              <a:t> aguda</a:t>
            </a:r>
          </a:p>
          <a:p>
            <a:pPr marL="800100" lvl="1" indent="-3429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pt-PT" sz="2200">
                <a:latin typeface="+mj-lt"/>
              </a:rPr>
              <a:t>Síndrome </a:t>
            </a:r>
            <a:r>
              <a:rPr lang="pt-PT" sz="2200" b="1">
                <a:latin typeface="+mj-lt"/>
              </a:rPr>
              <a:t>sist</a:t>
            </a:r>
            <a:r>
              <a:rPr lang="pt-PT" sz="2200" b="1">
                <a:latin typeface="+mj-lt"/>
                <a:cs typeface="Arial"/>
              </a:rPr>
              <a:t>é</a:t>
            </a:r>
            <a:r>
              <a:rPr lang="pt-PT" sz="2200" b="1">
                <a:latin typeface="+mj-lt"/>
              </a:rPr>
              <a:t>mica</a:t>
            </a:r>
            <a:r>
              <a:rPr lang="pt-PT" sz="2200">
                <a:latin typeface="+mj-lt"/>
              </a:rPr>
              <a:t> aguda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200">
              <a:latin typeface="+mj-lt"/>
            </a:endParaRP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PT" sz="220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20207-27E8-9345-9D35-DA2FA2872C91}"/>
              </a:ext>
            </a:extLst>
          </p:cNvPr>
          <p:cNvSpPr txBox="1"/>
          <p:nvPr/>
        </p:nvSpPr>
        <p:spPr>
          <a:xfrm>
            <a:off x="6372200" y="2680340"/>
            <a:ext cx="2016224" cy="258532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NB: </a:t>
            </a:r>
            <a:r>
              <a:rPr lang="pt-BR" b="1" dirty="0"/>
              <a:t>Certifique-se de que um dos membros da equipa est</a:t>
            </a:r>
            <a:r>
              <a:rPr lang="pt-BR" b="1" dirty="0">
                <a:latin typeface="Arial"/>
                <a:cs typeface="Arial"/>
              </a:rPr>
              <a:t>á </a:t>
            </a:r>
            <a:r>
              <a:rPr lang="pt-BR" b="1" dirty="0"/>
              <a:t>treinado em técnicas de colheita das amostras necessárias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3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altLang="en-US" sz="36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sz="3600" b="1" dirty="0" err="1">
                <a:solidFill>
                  <a:srgbClr val="002060"/>
                </a:solidFill>
              </a:rPr>
              <a:t>Exemplo</a:t>
            </a:r>
            <a:r>
              <a:rPr lang="en-GB" altLang="en-US" sz="3600" b="1" dirty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pt-BR" altLang="en-US" sz="3600" b="1" dirty="0">
                <a:solidFill>
                  <a:srgbClr val="002060"/>
                </a:solidFill>
              </a:rPr>
              <a:t>Tipos de amostras associadas à Síndrome </a:t>
            </a:r>
            <a:r>
              <a:rPr lang="pt-PT" altLang="en-US" sz="3600" b="1" noProof="1">
                <a:solidFill>
                  <a:srgbClr val="002060"/>
                </a:solidFill>
              </a:rPr>
              <a:t>Diarreica</a:t>
            </a:r>
            <a:r>
              <a:rPr lang="pt-BR" altLang="en-US" sz="3600" b="1" dirty="0">
                <a:solidFill>
                  <a:srgbClr val="002060"/>
                </a:solidFill>
              </a:rPr>
              <a:t> Aguda</a:t>
            </a:r>
            <a:endParaRPr lang="en-GB" altLang="en-US" sz="3600" b="1" dirty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PT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51077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C37AA05-26F6-ED41-B98D-B64F76878F14}"/>
              </a:ext>
            </a:extLst>
          </p:cNvPr>
          <p:cNvGrpSpPr/>
          <p:nvPr/>
        </p:nvGrpSpPr>
        <p:grpSpPr>
          <a:xfrm>
            <a:off x="611188" y="141288"/>
            <a:ext cx="7948612" cy="5151854"/>
            <a:chOff x="611188" y="141288"/>
            <a:chExt cx="7948612" cy="5151854"/>
          </a:xfrm>
        </p:grpSpPr>
        <p:sp>
          <p:nvSpPr>
            <p:cNvPr id="30722" name="TextBox 3"/>
            <p:cNvSpPr txBox="1">
              <a:spLocks noChangeArrowheads="1"/>
            </p:cNvSpPr>
            <p:nvPr/>
          </p:nvSpPr>
          <p:spPr bwMode="auto">
            <a:xfrm>
              <a:off x="2816225" y="141288"/>
              <a:ext cx="3339376" cy="40011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Síndrome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diarreica</a:t>
              </a:r>
              <a:r>
                <a:rPr lang="en-US" alt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aguda</a:t>
              </a:r>
              <a:endPara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3" name="TextBox 4"/>
            <p:cNvSpPr txBox="1">
              <a:spLocks noChangeArrowheads="1"/>
            </p:cNvSpPr>
            <p:nvPr/>
          </p:nvSpPr>
          <p:spPr bwMode="auto">
            <a:xfrm>
              <a:off x="2411760" y="692696"/>
              <a:ext cx="4464496" cy="116955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PT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Início da diarreia aguda</a:t>
              </a:r>
            </a:p>
            <a:p>
              <a:pPr algn="ctr" eaLnBrk="1" hangingPunct="1"/>
              <a:r>
                <a:rPr lang="pt-PT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PT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Doença grave</a:t>
              </a:r>
            </a:p>
            <a:p>
              <a:pPr algn="ctr" eaLnBrk="1" hangingPunct="1"/>
              <a:r>
                <a:rPr lang="pt-PT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Ausência de conhecimento sobre o </a:t>
              </a:r>
              <a:r>
                <a:rPr lang="pt-BR" altLang="en-US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factor</a:t>
              </a:r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causador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4" name="TextBox 5"/>
            <p:cNvSpPr txBox="1">
              <a:spLocks noChangeArrowheads="1"/>
            </p:cNvSpPr>
            <p:nvPr/>
          </p:nvSpPr>
          <p:spPr bwMode="auto">
            <a:xfrm>
              <a:off x="611188" y="2087563"/>
              <a:ext cx="3471862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Diarreia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sem febre, fezes aquosas abundantes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5" name="TextBox 6"/>
            <p:cNvSpPr txBox="1">
              <a:spLocks noChangeArrowheads="1"/>
            </p:cNvSpPr>
            <p:nvPr/>
          </p:nvSpPr>
          <p:spPr bwMode="auto">
            <a:xfrm>
              <a:off x="5186363" y="2124075"/>
              <a:ext cx="3373437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Síndrome  disent</a:t>
              </a:r>
              <a:r>
                <a:rPr lang="pt-BR" altLang="en-US" sz="1400" b="1" dirty="0">
                  <a:latin typeface="Arial"/>
                  <a:cs typeface="Arial"/>
                </a:rPr>
                <a:t>é</a:t>
              </a:r>
              <a:r>
                <a:rPr lang="pt-BR" alt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rica</a:t>
              </a:r>
            </a:p>
            <a:p>
              <a:pPr algn="ctr" eaLnBrk="1" hangingPunct="1"/>
              <a:r>
                <a:rPr lang="pt-BR" alt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febre, fezes com sangue e/ou muco</a:t>
              </a:r>
              <a:endParaRPr lang="en-US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6" name="TextBox 7"/>
            <p:cNvSpPr txBox="1">
              <a:spLocks noChangeArrowheads="1"/>
            </p:cNvSpPr>
            <p:nvPr/>
          </p:nvSpPr>
          <p:spPr bwMode="auto">
            <a:xfrm>
              <a:off x="4191960" y="4954588"/>
              <a:ext cx="753732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Fezes</a:t>
              </a:r>
              <a:endPara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/>
            <p:cNvCxnSpPr>
              <a:stCxn id="30722" idx="2"/>
              <a:endCxn id="30723" idx="0"/>
            </p:cNvCxnSpPr>
            <p:nvPr/>
          </p:nvCxnSpPr>
          <p:spPr>
            <a:xfrm>
              <a:off x="4485913" y="541398"/>
              <a:ext cx="158095" cy="15129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30723" idx="2"/>
              <a:endCxn id="30724" idx="0"/>
            </p:cNvCxnSpPr>
            <p:nvPr/>
          </p:nvCxnSpPr>
          <p:spPr>
            <a:xfrm flipH="1">
              <a:off x="2347119" y="1862247"/>
              <a:ext cx="2296889" cy="22531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30723" idx="2"/>
              <a:endCxn id="30725" idx="0"/>
            </p:cNvCxnSpPr>
            <p:nvPr/>
          </p:nvCxnSpPr>
          <p:spPr>
            <a:xfrm>
              <a:off x="4644008" y="1862247"/>
              <a:ext cx="2229074" cy="2618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30724" idx="2"/>
              <a:endCxn id="30726" idx="0"/>
            </p:cNvCxnSpPr>
            <p:nvPr/>
          </p:nvCxnSpPr>
          <p:spPr>
            <a:xfrm>
              <a:off x="2347119" y="2610783"/>
              <a:ext cx="2221707" cy="23438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30725" idx="2"/>
              <a:endCxn id="30726" idx="0"/>
            </p:cNvCxnSpPr>
            <p:nvPr/>
          </p:nvCxnSpPr>
          <p:spPr>
            <a:xfrm flipH="1">
              <a:off x="4568826" y="2647295"/>
              <a:ext cx="2304256" cy="230729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2" name="TextBox 29"/>
            <p:cNvSpPr txBox="1">
              <a:spLocks noChangeArrowheads="1"/>
            </p:cNvSpPr>
            <p:nvPr/>
          </p:nvSpPr>
          <p:spPr bwMode="auto">
            <a:xfrm>
              <a:off x="6489700" y="4953000"/>
              <a:ext cx="923651" cy="3385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Sangue</a:t>
              </a:r>
              <a:endParaRPr lang="en-US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/>
            <p:cNvCxnSpPr>
              <a:stCxn id="30725" idx="2"/>
              <a:endCxn id="30732" idx="0"/>
            </p:cNvCxnSpPr>
            <p:nvPr/>
          </p:nvCxnSpPr>
          <p:spPr>
            <a:xfrm>
              <a:off x="6873082" y="2647295"/>
              <a:ext cx="78444" cy="23057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736" name="TextBox 28"/>
            <p:cNvSpPr txBox="1">
              <a:spLocks noChangeArrowheads="1"/>
            </p:cNvSpPr>
            <p:nvPr/>
          </p:nvSpPr>
          <p:spPr bwMode="auto">
            <a:xfrm>
              <a:off x="1247775" y="3213100"/>
              <a:ext cx="6642100" cy="2769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Apresentação clínica, história da doen</a:t>
              </a:r>
              <a:r>
                <a:rPr lang="pt-BR" altLang="en-US" sz="1200" dirty="0">
                  <a:latin typeface="Arial"/>
                  <a:cs typeface="Arial"/>
                </a:rPr>
                <a:t>ça</a:t>
              </a:r>
              <a:r>
                <a:rPr lang="pt-BR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, contexto epidemiológico, estado de vacinação…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16200000">
            <a:off x="4540163" y="2821782"/>
            <a:ext cx="346249" cy="57594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vert="eaVert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A colheita deve ser feita antes de qualquer tratamento com antibiótico / antiparasitário</a:t>
            </a:r>
            <a:endParaRPr 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38" name="TextBox 31"/>
          <p:cNvSpPr txBox="1">
            <a:spLocks noChangeArrowheads="1"/>
          </p:cNvSpPr>
          <p:nvPr/>
        </p:nvSpPr>
        <p:spPr bwMode="auto">
          <a:xfrm>
            <a:off x="862013" y="6046788"/>
            <a:ext cx="7702550" cy="577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processo de colheita, o recipiente, o meio de transporte, a temperatura durante o armazenamento e  transporte,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a demora na análise, etc., podem variar de acordo com o agente patogénico suspeito e os testes realizados</a:t>
            </a:r>
          </a:p>
          <a:p>
            <a:pPr algn="ctr" eaLnBrk="1" hangingPunct="1"/>
            <a:r>
              <a:rPr lang="pt-BR" altLang="en-US" sz="1050" dirty="0">
                <a:latin typeface="Arial" panose="020B0604020202020204" pitchFamily="34" charset="0"/>
                <a:cs typeface="Arial" panose="020B0604020202020204" pitchFamily="34" charset="0"/>
              </a:rPr>
              <a:t>O laboratório pode fornecer essas informações</a:t>
            </a:r>
            <a:endParaRPr lang="en-US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1"/>
  <p:tag name="MULTI-LINE" val="false"/>
  <p:tag name="TEXT" val="Action Title:"/>
  <p:tag name="FILL" val="true"/>
  <p:tag name="OPTIONAL" val="false"/>
  <p:tag name="NAME" val="Title1"/>
  <p:tag name="HEIGHT" val="1"/>
  <p:tag name="INDENTED" val="false"/>
  <p:tag name="CAPTION HEIGHT" val="2"/>
</p:tagLst>
</file>

<file path=ppt/theme/theme1.xml><?xml version="1.0" encoding="utf-8"?>
<a:theme xmlns:a="http://schemas.openxmlformats.org/drawingml/2006/main" name="Office Theme">
  <a:themeElements>
    <a:clrScheme name="Custom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DE593A36A6874285991743F2BE28E9" ma:contentTypeVersion="0" ma:contentTypeDescription="Create a new document." ma:contentTypeScope="" ma:versionID="c4cae042d4c79ee54905f63930fcba5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8D35CB-E127-445F-BE76-851EBEF1B2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D4C2A13-1F8A-468D-A3BD-05DF5780D5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F0E798-6F80-4C50-A13B-41FE115A584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29114</TotalTime>
  <Words>5788</Words>
  <Application>Microsoft Office PowerPoint</Application>
  <PresentationFormat>On-screen Show (4:3)</PresentationFormat>
  <Paragraphs>996</Paragraphs>
  <Slides>57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ＭＳ 明朝</vt:lpstr>
      <vt:lpstr>MS PGothic</vt:lpstr>
      <vt:lpstr>Arial</vt:lpstr>
      <vt:lpstr>Arial Narrow</vt:lpstr>
      <vt:lpstr>Calibri</vt:lpstr>
      <vt:lpstr>Calibri (Body)</vt:lpstr>
      <vt:lpstr>Gisha</vt:lpstr>
      <vt:lpstr>Lucida Grande</vt:lpstr>
      <vt:lpstr>Segoe Condensed</vt:lpstr>
      <vt:lpstr>Times New Roman</vt:lpstr>
      <vt:lpstr>Wingdings</vt:lpstr>
      <vt:lpstr>Office Theme</vt:lpstr>
      <vt:lpstr>RC 59 Template EN</vt:lpstr>
      <vt:lpstr>Equipas de Resposta Rápida Formação </vt:lpstr>
      <vt:lpstr>Objectivos da apendizagem</vt:lpstr>
      <vt:lpstr>Esboço</vt:lpstr>
      <vt:lpstr>Conhecimento prévio</vt:lpstr>
      <vt:lpstr>Que amostras devem ser colhidas?</vt:lpstr>
      <vt:lpstr>Tomada de decisões</vt:lpstr>
      <vt:lpstr>Abordagem sindrómica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 amostras devem ser colhidas- Resumo</vt:lpstr>
      <vt:lpstr>Etapas da colheita de amostras</vt:lpstr>
      <vt:lpstr>Preparação</vt:lpstr>
      <vt:lpstr>Protecção</vt:lpstr>
      <vt:lpstr>Protecção (EPP)</vt:lpstr>
      <vt:lpstr>Níveis de EPP – Parte 1</vt:lpstr>
      <vt:lpstr>Níveis de EPP– Parte 2</vt:lpstr>
      <vt:lpstr>Amostras de Sangue</vt:lpstr>
      <vt:lpstr>Amostras de Sangue</vt:lpstr>
      <vt:lpstr>Amostras de Fezes</vt:lpstr>
      <vt:lpstr>Amostras de Líquido Cefalorraquidiano (LCR)</vt:lpstr>
      <vt:lpstr>Esfregaço Oro e Nasofaríngeo </vt:lpstr>
      <vt:lpstr>Amostras post mortem</vt:lpstr>
      <vt:lpstr>Amostras animais e ambientais</vt:lpstr>
      <vt:lpstr>Testes de Diagnóstico Rápido (TDR)</vt:lpstr>
      <vt:lpstr>Biossegurança</vt:lpstr>
      <vt:lpstr>Desinfecção e eliminação de resíduos – Recomendações gerais</vt:lpstr>
      <vt:lpstr>Eliminação de resíduos</vt:lpstr>
      <vt:lpstr>Derrames e exposição acidental</vt:lpstr>
      <vt:lpstr>Documentação</vt:lpstr>
      <vt:lpstr>Classificação Internacional de Transporte de Amostras</vt:lpstr>
      <vt:lpstr> Rótulos Internacionais de Transporte de Amostras</vt:lpstr>
      <vt:lpstr>Embalagem Tripla</vt:lpstr>
      <vt:lpstr>Sistemas Nacionais de Transporte de Amostras</vt:lpstr>
      <vt:lpstr>PowerPoint Presentation</vt:lpstr>
      <vt:lpstr>Temperatura necessária</vt:lpstr>
      <vt:lpstr>Rejeição de Amostra</vt:lpstr>
      <vt:lpstr>Mensagens-Chave</vt:lpstr>
      <vt:lpstr>Referências</vt:lpstr>
      <vt:lpstr>PowerPoint Presentation</vt:lpstr>
      <vt:lpstr>Obrigado!</vt:lpstr>
    </vt:vector>
  </TitlesOfParts>
  <Company>WHO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PARKKALI, Leila Maarit</dc:creator>
  <cp:lastModifiedBy>GOMEZ, Paula</cp:lastModifiedBy>
  <cp:revision>889</cp:revision>
  <cp:lastPrinted>2018-07-18T01:48:36Z</cp:lastPrinted>
  <dcterms:created xsi:type="dcterms:W3CDTF">2016-08-25T12:43:36Z</dcterms:created>
  <dcterms:modified xsi:type="dcterms:W3CDTF">2019-06-28T12:37:58Z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0x01010057FDA54CA4B22F4B81D1C3652DA18F33</vt:lpwstr>
  </property>
  <property fmtid="{D5CDD505-2E9C-101B-9397-08002B2CF9AE}" pid="3" name="IconOverlay">
    <vt:lpwstr/>
  </property>
</Properties>
</file>