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4"/>
    <p:sldMasterId id="2147483681" r:id="rId5"/>
  </p:sldMasterIdLst>
  <p:notesMasterIdLst>
    <p:notesMasterId r:id="rId76"/>
  </p:notesMasterIdLst>
  <p:sldIdLst>
    <p:sldId id="256" r:id="rId6"/>
    <p:sldId id="257" r:id="rId7"/>
    <p:sldId id="573" r:id="rId8"/>
    <p:sldId id="543" r:id="rId9"/>
    <p:sldId id="572" r:id="rId10"/>
    <p:sldId id="541" r:id="rId11"/>
    <p:sldId id="261" r:id="rId12"/>
    <p:sldId id="542" r:id="rId13"/>
    <p:sldId id="576" r:id="rId14"/>
    <p:sldId id="545" r:id="rId15"/>
    <p:sldId id="577" r:id="rId16"/>
    <p:sldId id="526" r:id="rId17"/>
    <p:sldId id="586" r:id="rId18"/>
    <p:sldId id="579" r:id="rId19"/>
    <p:sldId id="509" r:id="rId20"/>
    <p:sldId id="553" r:id="rId21"/>
    <p:sldId id="356" r:id="rId22"/>
    <p:sldId id="622" r:id="rId23"/>
    <p:sldId id="540" r:id="rId24"/>
    <p:sldId id="642" r:id="rId25"/>
    <p:sldId id="633" r:id="rId26"/>
    <p:sldId id="554" r:id="rId27"/>
    <p:sldId id="584" r:id="rId28"/>
    <p:sldId id="621" r:id="rId29"/>
    <p:sldId id="555" r:id="rId30"/>
    <p:sldId id="556" r:id="rId31"/>
    <p:sldId id="557" r:id="rId32"/>
    <p:sldId id="591" r:id="rId33"/>
    <p:sldId id="558" r:id="rId34"/>
    <p:sldId id="560" r:id="rId35"/>
    <p:sldId id="561" r:id="rId36"/>
    <p:sldId id="562" r:id="rId37"/>
    <p:sldId id="563" r:id="rId38"/>
    <p:sldId id="564" r:id="rId39"/>
    <p:sldId id="565" r:id="rId40"/>
    <p:sldId id="566" r:id="rId41"/>
    <p:sldId id="567" r:id="rId42"/>
    <p:sldId id="592" r:id="rId43"/>
    <p:sldId id="593" r:id="rId44"/>
    <p:sldId id="623" r:id="rId45"/>
    <p:sldId id="613" r:id="rId46"/>
    <p:sldId id="627" r:id="rId47"/>
    <p:sldId id="624" r:id="rId48"/>
    <p:sldId id="614" r:id="rId49"/>
    <p:sldId id="615" r:id="rId50"/>
    <p:sldId id="625" r:id="rId51"/>
    <p:sldId id="594" r:id="rId52"/>
    <p:sldId id="637" r:id="rId53"/>
    <p:sldId id="595" r:id="rId54"/>
    <p:sldId id="596" r:id="rId55"/>
    <p:sldId id="597" r:id="rId56"/>
    <p:sldId id="598" r:id="rId57"/>
    <p:sldId id="519" r:id="rId58"/>
    <p:sldId id="520" r:id="rId59"/>
    <p:sldId id="626" r:id="rId60"/>
    <p:sldId id="638" r:id="rId61"/>
    <p:sldId id="640" r:id="rId62"/>
    <p:sldId id="639" r:id="rId63"/>
    <p:sldId id="641" r:id="rId64"/>
    <p:sldId id="628" r:id="rId65"/>
    <p:sldId id="635" r:id="rId66"/>
    <p:sldId id="632" r:id="rId67"/>
    <p:sldId id="620" r:id="rId68"/>
    <p:sldId id="605" r:id="rId69"/>
    <p:sldId id="636" r:id="rId70"/>
    <p:sldId id="608" r:id="rId71"/>
    <p:sldId id="585" r:id="rId72"/>
    <p:sldId id="609" r:id="rId73"/>
    <p:sldId id="307" r:id="rId74"/>
    <p:sldId id="611" r:id="rId75"/>
  </p:sldIdLst>
  <p:sldSz cx="9144000" cy="6858000" type="screen4x3"/>
  <p:notesSz cx="6858000" cy="9144000"/>
  <p:defaultTextStyle>
    <a:lvl1pPr>
      <a:defRPr>
        <a:latin typeface="+mn-lt"/>
        <a:ea typeface="+mn-ea"/>
        <a:cs typeface="+mn-cs"/>
        <a:sym typeface="Helvetica"/>
      </a:defRPr>
    </a:lvl1pPr>
    <a:lvl2pPr>
      <a:defRPr>
        <a:latin typeface="+mn-lt"/>
        <a:ea typeface="+mn-ea"/>
        <a:cs typeface="+mn-cs"/>
        <a:sym typeface="Helvetica"/>
      </a:defRPr>
    </a:lvl2pPr>
    <a:lvl3pPr>
      <a:defRPr>
        <a:latin typeface="+mn-lt"/>
        <a:ea typeface="+mn-ea"/>
        <a:cs typeface="+mn-cs"/>
        <a:sym typeface="Helvetica"/>
      </a:defRPr>
    </a:lvl3pPr>
    <a:lvl4pPr>
      <a:defRPr>
        <a:latin typeface="+mn-lt"/>
        <a:ea typeface="+mn-ea"/>
        <a:cs typeface="+mn-cs"/>
        <a:sym typeface="Helvetica"/>
      </a:defRPr>
    </a:lvl4pPr>
    <a:lvl5pPr>
      <a:defRPr>
        <a:latin typeface="+mn-lt"/>
        <a:ea typeface="+mn-ea"/>
        <a:cs typeface="+mn-cs"/>
        <a:sym typeface="Helvetica"/>
      </a:defRPr>
    </a:lvl5pPr>
    <a:lvl6pPr>
      <a:defRPr>
        <a:latin typeface="+mn-lt"/>
        <a:ea typeface="+mn-ea"/>
        <a:cs typeface="+mn-cs"/>
        <a:sym typeface="Helvetica"/>
      </a:defRPr>
    </a:lvl6pPr>
    <a:lvl7pPr>
      <a:defRPr>
        <a:latin typeface="+mn-lt"/>
        <a:ea typeface="+mn-ea"/>
        <a:cs typeface="+mn-cs"/>
        <a:sym typeface="Helvetica"/>
      </a:defRPr>
    </a:lvl7pPr>
    <a:lvl8pPr>
      <a:defRPr>
        <a:latin typeface="+mn-lt"/>
        <a:ea typeface="+mn-ea"/>
        <a:cs typeface="+mn-cs"/>
        <a:sym typeface="Helvetica"/>
      </a:defRPr>
    </a:lvl8pPr>
    <a:lvl9pPr>
      <a:defRPr>
        <a:latin typeface="+mn-lt"/>
        <a:ea typeface="+mn-ea"/>
        <a:cs typeface="+mn-cs"/>
        <a:sym typeface="Helvetic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UTINHO REHSE, Ana Paula" initials="coutinhoa" lastIdx="1" clrIdx="0"/>
  <p:cmAuthor id="1" name="Lauren Sauer" initials="LS" lastIdx="1" clrIdx="1">
    <p:extLst/>
  </p:cmAuthor>
  <p:cmAuthor id="2" name="nmq1" initials="nmq1" lastIdx="7"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a:tcStyle>
        <a:tcBdr/>
        <a:fill>
          <a:solidFill>
            <a:srgbClr val="F3F9FA"/>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C7B018BB-80A7-4F77-B60F-C8B233D01FF8}"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a:tcStyle>
        <a:tcBdr/>
        <a:fill>
          <a:solidFill>
            <a:srgbClr val="F3F9FA"/>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EEE7283C-3CF3-47DC-8721-378D4A62B228}"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DBDB"/>
          </a:solidFill>
        </a:fill>
      </a:tcStyle>
    </a:wholeTbl>
    <a:band2H>
      <a:tcTxStyle/>
      <a:tcStyle>
        <a:tcBdr/>
        <a:fill>
          <a:solidFill>
            <a:srgbClr val="EEEEEE"/>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Row>
  </a:tblStyle>
  <a:tblStyle styleId="{CF821DB8-F4EB-4A41-A1BA-3FCAFE7338EE}"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CCCD9"/>
          </a:solidFill>
        </a:fill>
      </a:tcStyle>
    </a:wholeTbl>
    <a:band2H>
      <a:tcTxStyle/>
      <a:tcStyle>
        <a:tcBdr/>
        <a:fill>
          <a:solidFill>
            <a:srgbClr val="E7E7ED"/>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Row>
  </a:tblStyle>
  <a:tblStyle styleId="{33BA23B1-9221-436E-865A-0063620EA4FD}" styleName="">
    <a:tblBg/>
    <a:wholeTbl>
      <a:tcTxStyle b="on" i="on">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BBE0E3"/>
          </a:solidFill>
        </a:fill>
      </a:tcStyle>
    </a:firstCol>
    <a:lastRow>
      <a:tcTxStyle b="on" i="on">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BBE0E3"/>
          </a:solidFill>
        </a:fill>
      </a:tcStyle>
    </a:firstRow>
  </a:tblStyle>
  <a:tblStyle styleId="{2708684C-4D16-4618-839F-0558EEFCDFE6}"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06" autoAdjust="0"/>
    <p:restoredTop sz="82252" autoAdjust="0"/>
  </p:normalViewPr>
  <p:slideViewPr>
    <p:cSldViewPr>
      <p:cViewPr varScale="1">
        <p:scale>
          <a:sx n="83" d="100"/>
          <a:sy n="83" d="100"/>
        </p:scale>
        <p:origin x="1008"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1" name="Shape 131"/>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132" name="Shape 132"/>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265883143"/>
      </p:ext>
    </p:extLst>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18880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a:spLocks noGrp="1" noRot="1" noChangeAspect="1"/>
          </p:cNvSpPr>
          <p:nvPr>
            <p:ph type="sldImg"/>
          </p:nvPr>
        </p:nvSpPr>
        <p:spPr>
          <a:xfrm>
            <a:off x="1371600" y="1143000"/>
            <a:ext cx="4114800" cy="3086100"/>
          </a:xfrm>
          <a:prstGeom prst="rect">
            <a:avLst/>
          </a:prstGeom>
        </p:spPr>
        <p:txBody>
          <a:bodyPr/>
          <a:lstStyle/>
          <a:p>
            <a:pPr lvl="0"/>
            <a:endParaRPr/>
          </a:p>
        </p:txBody>
      </p:sp>
      <p:sp>
        <p:nvSpPr>
          <p:cNvPr id="341" name="Shape 341"/>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endParaRPr sz="1200" b="1" strike="noStrike" dirty="0">
              <a:solidFill>
                <a:srgbClr val="FF0000"/>
              </a:solidFill>
            </a:endParaRPr>
          </a:p>
        </p:txBody>
      </p:sp>
    </p:spTree>
    <p:extLst>
      <p:ext uri="{BB962C8B-B14F-4D97-AF65-F5344CB8AC3E}">
        <p14:creationId xmlns:p14="http://schemas.microsoft.com/office/powerpoint/2010/main" val="49081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F6FE9D4-365B-4007-BE98-9B8F86688988}" type="slidenum">
              <a:rPr lang="en-US" smtClean="0"/>
              <a:t>24</a:t>
            </a:fld>
            <a:endParaRPr lang="en-US"/>
          </a:p>
        </p:txBody>
      </p:sp>
    </p:spTree>
    <p:extLst>
      <p:ext uri="{BB962C8B-B14F-4D97-AF65-F5344CB8AC3E}">
        <p14:creationId xmlns:p14="http://schemas.microsoft.com/office/powerpoint/2010/main" val="1089964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F6FE9D4-365B-4007-BE98-9B8F86688988}" type="slidenum">
              <a:rPr lang="en-US" smtClean="0"/>
              <a:t>25</a:t>
            </a:fld>
            <a:endParaRPr lang="en-US"/>
          </a:p>
        </p:txBody>
      </p:sp>
    </p:spTree>
    <p:extLst>
      <p:ext uri="{BB962C8B-B14F-4D97-AF65-F5344CB8AC3E}">
        <p14:creationId xmlns:p14="http://schemas.microsoft.com/office/powerpoint/2010/main" val="1922682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87186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BR" dirty="0"/>
              <a:t>O uso de soluções de água sanitária / cloro nas concentrações actualmente usadas para higiene das mãos (500 ppm de hipoclorito de sódio ou uma solução de cloro a 0,05%) pode ser aceitável SOMENTE quando outros agentes de higiene das mãos não estiverem disponíveis.</a:t>
            </a:r>
            <a:endParaRPr lang="en-US" dirty="0"/>
          </a:p>
        </p:txBody>
      </p:sp>
    </p:spTree>
    <p:extLst>
      <p:ext uri="{BB962C8B-B14F-4D97-AF65-F5344CB8AC3E}">
        <p14:creationId xmlns:p14="http://schemas.microsoft.com/office/powerpoint/2010/main" val="1155671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BR" dirty="0"/>
              <a:t>O cloro é potencialmente instável e altamente tóxico, portanto, as soluções devem ser preparadas diariamente, guardadas longe da luz solar (para evitar a deterioração da concentração de cloro) e manuseadas com cuidado.</a:t>
            </a:r>
            <a:endParaRPr lang="en-US" dirty="0"/>
          </a:p>
        </p:txBody>
      </p:sp>
    </p:spTree>
    <p:extLst>
      <p:ext uri="{BB962C8B-B14F-4D97-AF65-F5344CB8AC3E}">
        <p14:creationId xmlns:p14="http://schemas.microsoft.com/office/powerpoint/2010/main" val="1234647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F6FE9D4-365B-4007-BE98-9B8F86688988}"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575885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noRot="1" noChangeAspect="1"/>
          </p:cNvSpPr>
          <p:nvPr>
            <p:ph type="sldImg"/>
          </p:nvPr>
        </p:nvSpPr>
        <p:spPr>
          <a:xfrm>
            <a:off x="1371600" y="1143000"/>
            <a:ext cx="4114800" cy="3086100"/>
          </a:xfrm>
          <a:prstGeom prst="rect">
            <a:avLst/>
          </a:prstGeom>
        </p:spPr>
        <p:txBody>
          <a:bodyPr/>
          <a:lstStyle/>
          <a:p>
            <a:pPr lvl="0"/>
            <a:endParaRPr/>
          </a:p>
        </p:txBody>
      </p:sp>
      <p:sp>
        <p:nvSpPr>
          <p:cNvPr id="384" name="Shape 384"/>
          <p:cNvSpPr>
            <a:spLocks noGrp="1"/>
          </p:cNvSpPr>
          <p:nvPr>
            <p:ph type="body" sz="quarter" idx="1"/>
          </p:nvPr>
        </p:nvSpPr>
        <p:spPr>
          <a:prstGeom prst="rect">
            <a:avLst/>
          </a:prstGeom>
        </p:spPr>
        <p:txBody>
          <a:bodyPr/>
          <a:lstStyle/>
          <a:p>
            <a:pPr lvl="0" defTabSz="914400">
              <a:lnSpc>
                <a:spcPct val="100000"/>
              </a:lnSpc>
              <a:defRPr sz="1800"/>
            </a:pPr>
            <a:r>
              <a:rPr lang="pt-BR" sz="1200" b="1" dirty="0">
                <a:latin typeface="+mn-lt"/>
                <a:ea typeface="Calibri"/>
                <a:cs typeface="Calibri"/>
                <a:sym typeface="Calibri"/>
              </a:rPr>
              <a:t>Pontos de debate:</a:t>
            </a:r>
          </a:p>
          <a:p>
            <a:pPr lvl="0" defTabSz="914400">
              <a:lnSpc>
                <a:spcPct val="100000"/>
              </a:lnSpc>
              <a:defRPr sz="1800"/>
            </a:pPr>
            <a:r>
              <a:rPr lang="pt-BR" sz="1200" b="0" dirty="0">
                <a:latin typeface="+mn-lt"/>
                <a:ea typeface="Calibri"/>
                <a:cs typeface="Calibri"/>
                <a:sym typeface="Calibri"/>
              </a:rPr>
              <a:t>EPP é roupa ou equipamento especializado usado por profissionais de saúde para protecção contra microorganismos como bactérias, vírus, fungos, etc. São barreiras para proteger olhos, nariz, boca, pele e roupas do contacto com fluidos corporais de um paciente (vómito de sangue),</a:t>
            </a:r>
            <a:r>
              <a:rPr lang="pt-BR" sz="1200" b="0" baseline="0" dirty="0">
                <a:latin typeface="+mn-lt"/>
                <a:ea typeface="Calibri"/>
                <a:cs typeface="Calibri"/>
                <a:sym typeface="Calibri"/>
              </a:rPr>
              <a:t> </a:t>
            </a:r>
            <a:r>
              <a:rPr lang="pt-BR" sz="1200" b="0" dirty="0">
                <a:latin typeface="+mn-lt"/>
                <a:ea typeface="Calibri"/>
                <a:cs typeface="Calibri"/>
                <a:sym typeface="Calibri"/>
              </a:rPr>
              <a:t>urina, fezes ou suor)</a:t>
            </a:r>
          </a:p>
          <a:p>
            <a:pPr lvl="0" defTabSz="914400">
              <a:lnSpc>
                <a:spcPct val="100000"/>
              </a:lnSpc>
              <a:defRPr sz="1800"/>
            </a:pPr>
            <a:endParaRPr lang="pt-BR" sz="1200" b="0" dirty="0">
              <a:latin typeface="+mn-lt"/>
              <a:ea typeface="Calibri"/>
              <a:cs typeface="Calibri"/>
              <a:sym typeface="Calibri"/>
            </a:endParaRPr>
          </a:p>
          <a:p>
            <a:pPr lvl="0" defTabSz="914400">
              <a:lnSpc>
                <a:spcPct val="100000"/>
              </a:lnSpc>
              <a:defRPr sz="1800"/>
            </a:pPr>
            <a:r>
              <a:rPr lang="pt-BR" sz="1200" b="0" dirty="0">
                <a:latin typeface="+mn-lt"/>
                <a:ea typeface="Calibri"/>
                <a:cs typeface="Calibri"/>
                <a:sym typeface="Calibri"/>
              </a:rPr>
              <a:t> UMA</a:t>
            </a:r>
            <a:r>
              <a:rPr lang="pt-BR" sz="1200" b="0" baseline="0" dirty="0">
                <a:latin typeface="+mn-lt"/>
                <a:ea typeface="Calibri"/>
                <a:cs typeface="Calibri"/>
                <a:sym typeface="Calibri"/>
              </a:rPr>
              <a:t> VEZ QUE A </a:t>
            </a:r>
            <a:r>
              <a:rPr lang="pt-BR" sz="1200" b="0" dirty="0">
                <a:latin typeface="+mn-lt"/>
                <a:ea typeface="Calibri"/>
                <a:cs typeface="Calibri"/>
                <a:sym typeface="Calibri"/>
              </a:rPr>
              <a:t>MAIORIA DAS PESSOAS COME</a:t>
            </a:r>
            <a:r>
              <a:rPr lang="pt-BR" sz="1200" b="0" dirty="0">
                <a:latin typeface="Arial"/>
                <a:ea typeface="Calibri"/>
                <a:cs typeface="Arial"/>
                <a:sym typeface="Calibri"/>
              </a:rPr>
              <a:t>ÇOU</a:t>
            </a:r>
            <a:r>
              <a:rPr lang="pt-BR" sz="1200" b="0" dirty="0">
                <a:latin typeface="+mn-lt"/>
                <a:ea typeface="Calibri"/>
                <a:cs typeface="Calibri"/>
                <a:sym typeface="Calibri"/>
              </a:rPr>
              <a:t> A OUVIR FALAR DE EPP NO CONTEXTO DO ÉBOLA, É BOM SUBLINHAR QUE O EPP FAZ PARTE DAS MEDIDAS DE PRECAUÇ</a:t>
            </a:r>
            <a:r>
              <a:rPr lang="pt-BR" sz="1200" b="0" dirty="0">
                <a:latin typeface="Arial"/>
                <a:ea typeface="Calibri"/>
                <a:cs typeface="Arial"/>
                <a:sym typeface="Calibri"/>
              </a:rPr>
              <a:t>ÃO</a:t>
            </a:r>
            <a:r>
              <a:rPr lang="pt-BR" sz="1200" b="0" dirty="0">
                <a:latin typeface="+mn-lt"/>
                <a:ea typeface="Calibri"/>
                <a:cs typeface="Calibri"/>
                <a:sym typeface="Calibri"/>
              </a:rPr>
              <a:t> PADRÃO NÃO APENAS  EPP MELHORADO</a:t>
            </a:r>
          </a:p>
          <a:p>
            <a:pPr lvl="0" defTabSz="914400">
              <a:lnSpc>
                <a:spcPct val="100000"/>
              </a:lnSpc>
              <a:defRPr sz="1800"/>
            </a:pPr>
            <a:endParaRPr lang="pt-BR" sz="1200" b="0" dirty="0">
              <a:latin typeface="+mn-lt"/>
              <a:ea typeface="Calibri"/>
              <a:cs typeface="Calibri"/>
              <a:sym typeface="Calibri"/>
            </a:endParaRPr>
          </a:p>
          <a:p>
            <a:pPr lvl="0" defTabSz="914400">
              <a:lnSpc>
                <a:spcPct val="100000"/>
              </a:lnSpc>
              <a:defRPr sz="1800"/>
            </a:pPr>
            <a:r>
              <a:rPr lang="pt-BR" sz="1200" b="0" dirty="0">
                <a:latin typeface="+mn-lt"/>
                <a:ea typeface="Calibri"/>
                <a:cs typeface="Calibri"/>
                <a:sym typeface="Calibri"/>
              </a:rPr>
              <a:t>  "A AVALIAÇÃO DE RISCOS É FUNDAMENTAL. AVALIA TODAS AS ACTIVIDADES DE CUIDADOS DE SAÚDE PARA DETERMINAR A PROTECÇÃO PESSOAL INDICADA".</a:t>
            </a:r>
          </a:p>
          <a:p>
            <a:pPr lvl="0" defTabSz="914400">
              <a:lnSpc>
                <a:spcPct val="100000"/>
              </a:lnSpc>
              <a:defRPr sz="1800"/>
            </a:pPr>
            <a:endParaRPr lang="pt-BR" sz="1200" b="0" dirty="0">
              <a:latin typeface="+mn-lt"/>
              <a:ea typeface="Calibri"/>
              <a:cs typeface="Calibri"/>
              <a:sym typeface="Calibri"/>
            </a:endParaRPr>
          </a:p>
          <a:p>
            <a:pPr lvl="0" defTabSz="914400">
              <a:lnSpc>
                <a:spcPct val="100000"/>
              </a:lnSpc>
              <a:defRPr sz="1800"/>
            </a:pPr>
            <a:endParaRPr lang="pt-BR" sz="1200" b="0" dirty="0">
              <a:latin typeface="+mn-lt"/>
              <a:ea typeface="Calibri"/>
              <a:cs typeface="Calibri"/>
              <a:sym typeface="Calibri"/>
            </a:endParaRPr>
          </a:p>
          <a:p>
            <a:pPr lvl="0" defTabSz="914400">
              <a:lnSpc>
                <a:spcPct val="100000"/>
              </a:lnSpc>
              <a:defRPr sz="1800"/>
            </a:pPr>
            <a:r>
              <a:rPr lang="pt-BR" sz="1200" b="0" dirty="0">
                <a:latin typeface="+mn-lt"/>
                <a:ea typeface="Calibri"/>
                <a:cs typeface="Calibri"/>
                <a:sym typeface="Calibri"/>
              </a:rPr>
              <a:t>ISSO REFERE-SE A QUALQUER PARTE DE ROUPA PROTECTORA E NÃO NECESSARIAMENTE CONSULTAR TODO O VESTUÁRIO DE EPP COMO VESTIDO NA ZONA VERMELHA DA RESPOSTA AO ÉBOLA - explique!</a:t>
            </a:r>
          </a:p>
        </p:txBody>
      </p:sp>
    </p:spTree>
    <p:extLst>
      <p:ext uri="{BB962C8B-B14F-4D97-AF65-F5344CB8AC3E}">
        <p14:creationId xmlns:p14="http://schemas.microsoft.com/office/powerpoint/2010/main" val="536501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CAA636CC-A11D-41D2-85B8-BE692FF552C7}" type="slidenum">
              <a:rPr lang="en-US" smtClean="0"/>
              <a:t>49</a:t>
            </a:fld>
            <a:endParaRPr lang="en-US"/>
          </a:p>
        </p:txBody>
      </p:sp>
    </p:spTree>
    <p:extLst>
      <p:ext uri="{BB962C8B-B14F-4D97-AF65-F5344CB8AC3E}">
        <p14:creationId xmlns:p14="http://schemas.microsoft.com/office/powerpoint/2010/main" val="1713059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8454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pt-PT" noProof="0" dirty="0"/>
              <a:t>Mostre este vídeo: </a:t>
            </a:r>
            <a:r>
              <a:rPr lang="pt-PT" sz="2200" b="0" i="0" noProof="0" dirty="0">
                <a:effectLst/>
                <a:latin typeface="+mj-lt"/>
                <a:ea typeface="+mj-ea"/>
                <a:cs typeface="+mj-cs"/>
                <a:sym typeface="Helvetica Neue"/>
              </a:rPr>
              <a:t>Cuidados de saúde sem infecções evitáveis – as vidas das pessoas dependem deles </a:t>
            </a:r>
            <a:r>
              <a:rPr lang="en-US" sz="2200" b="0" i="0" dirty="0">
                <a:effectLst/>
                <a:latin typeface="+mj-lt"/>
                <a:ea typeface="+mj-ea"/>
                <a:cs typeface="+mj-cs"/>
                <a:sym typeface="Helvetica Neue"/>
              </a:rPr>
              <a:t>https://youtu.be/K-2XWtEjfl8 </a:t>
            </a:r>
          </a:p>
          <a:p>
            <a:endParaRPr lang="en-US" dirty="0"/>
          </a:p>
        </p:txBody>
      </p:sp>
    </p:spTree>
    <p:extLst>
      <p:ext uri="{BB962C8B-B14F-4D97-AF65-F5344CB8AC3E}">
        <p14:creationId xmlns:p14="http://schemas.microsoft.com/office/powerpoint/2010/main" val="3439474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charset="0"/>
              <a:buChar char="•"/>
            </a:pPr>
            <a:r>
              <a:rPr lang="pt-BR" dirty="0"/>
              <a:t>Ter</a:t>
            </a:r>
            <a:r>
              <a:rPr lang="pt-BR" baseline="0" dirty="0"/>
              <a:t> artigos para dar</a:t>
            </a:r>
            <a:r>
              <a:rPr lang="pt-BR" dirty="0"/>
              <a:t> exemplos </a:t>
            </a:r>
          </a:p>
          <a:p>
            <a:pPr marL="171450" indent="-171450">
              <a:buFont typeface="Arial" charset="0"/>
              <a:buChar char="•"/>
            </a:pPr>
            <a:r>
              <a:rPr lang="pt-BR" dirty="0"/>
              <a:t>Máscaras - podem ser de tipos diferentes, incluindo máscara simples como imagens aqui ou máscara N95</a:t>
            </a:r>
            <a:endParaRPr lang="en-US" dirty="0"/>
          </a:p>
        </p:txBody>
      </p:sp>
    </p:spTree>
    <p:extLst>
      <p:ext uri="{BB962C8B-B14F-4D97-AF65-F5344CB8AC3E}">
        <p14:creationId xmlns:p14="http://schemas.microsoft.com/office/powerpoint/2010/main" val="258058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46097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BR" dirty="0"/>
              <a:t>As medidas</a:t>
            </a:r>
            <a:r>
              <a:rPr lang="pt-BR" baseline="0" dirty="0"/>
              <a:t> de p</a:t>
            </a:r>
            <a:r>
              <a:rPr lang="pt-BR" dirty="0"/>
              <a:t>recauç</a:t>
            </a:r>
            <a:r>
              <a:rPr lang="pt-BR" dirty="0">
                <a:latin typeface="Arial"/>
                <a:cs typeface="Arial"/>
              </a:rPr>
              <a:t>ã</a:t>
            </a:r>
            <a:r>
              <a:rPr lang="pt-BR" dirty="0">
                <a:latin typeface="+mn-lt"/>
                <a:cs typeface="+mn-cs"/>
              </a:rPr>
              <a:t>o</a:t>
            </a:r>
            <a:r>
              <a:rPr lang="pt-BR" dirty="0"/>
              <a:t> baseadas na transmissão não são apenas sobre EPI, </a:t>
            </a:r>
          </a:p>
          <a:p>
            <a:r>
              <a:rPr lang="pt-BR" dirty="0"/>
              <a:t>Falta o que fazer com equipamentos médicos, meio ambiente, colocação de pacientes e transporte de pacientes</a:t>
            </a:r>
          </a:p>
          <a:p>
            <a:endParaRPr lang="pt-BR" dirty="0"/>
          </a:p>
          <a:p>
            <a:r>
              <a:rPr lang="pt-BR" dirty="0"/>
              <a:t>Notas</a:t>
            </a:r>
          </a:p>
          <a:p>
            <a:r>
              <a:rPr lang="pt-BR" dirty="0"/>
              <a:t>Existem três categorias de Precauções Baseadas na Transmissão: Precauções de Contacto, Precauções de Gotas e Precauções Aerotransportadas. Precauções Baseadas na Transmissão são usadas quando a (s) via (s) da transmissão não é (m) completamente interrompida (s) usando apenas Precauções Padrão.</a:t>
            </a:r>
          </a:p>
          <a:p>
            <a:r>
              <a:rPr lang="pt-BR" dirty="0"/>
              <a:t>Para algumas doenças que têm múltiplas vias de transmissão (por exemplo, SARS, Ebola ou febre hemorrágica de Marburg), pode ser utilizada mais do que uma categoria de precauções baseadas na transmissão. Quando usados isoladamente ou</a:t>
            </a:r>
            <a:r>
              <a:rPr lang="pt-BR" baseline="0" dirty="0"/>
              <a:t> de forma</a:t>
            </a:r>
            <a:r>
              <a:rPr lang="pt-BR" dirty="0"/>
              <a:t> combinada, elas são sempre usados além das Precauções Padrão.</a:t>
            </a:r>
            <a:endParaRPr lang="en-US" dirty="0"/>
          </a:p>
        </p:txBody>
      </p:sp>
    </p:spTree>
    <p:extLst>
      <p:ext uri="{BB962C8B-B14F-4D97-AF65-F5344CB8AC3E}">
        <p14:creationId xmlns:p14="http://schemas.microsoft.com/office/powerpoint/2010/main" val="1933017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BR" dirty="0"/>
              <a:t>As medidas</a:t>
            </a:r>
            <a:r>
              <a:rPr lang="pt-BR" baseline="0" dirty="0"/>
              <a:t> de p</a:t>
            </a:r>
            <a:r>
              <a:rPr lang="pt-BR" dirty="0"/>
              <a:t>recauç</a:t>
            </a:r>
            <a:r>
              <a:rPr lang="pt-BR" dirty="0">
                <a:latin typeface="Arial"/>
                <a:cs typeface="Arial"/>
              </a:rPr>
              <a:t>ã</a:t>
            </a:r>
            <a:r>
              <a:rPr lang="pt-BR" dirty="0">
                <a:latin typeface="+mn-lt"/>
                <a:cs typeface="+mn-cs"/>
              </a:rPr>
              <a:t>o</a:t>
            </a:r>
            <a:r>
              <a:rPr lang="pt-BR" dirty="0"/>
              <a:t> baseadas na transmissão não são apenas sobre EPP, </a:t>
            </a:r>
          </a:p>
          <a:p>
            <a:r>
              <a:rPr lang="pt-BR" dirty="0"/>
              <a:t>Falta o que fazer com equipamentos médicos, meio ambiente, colocação de pacientes e transporte de pacientes</a:t>
            </a:r>
          </a:p>
          <a:p>
            <a:endParaRPr lang="pt-BR" dirty="0"/>
          </a:p>
          <a:p>
            <a:r>
              <a:rPr lang="pt-BR" dirty="0"/>
              <a:t>Notas</a:t>
            </a:r>
          </a:p>
          <a:p>
            <a:r>
              <a:rPr lang="pt-BR" dirty="0"/>
              <a:t>Existem três categorias de precauções baseadas na transmissão: precauções contra </a:t>
            </a:r>
            <a:r>
              <a:rPr lang="pt-BR" dirty="0" err="1"/>
              <a:t>contactos</a:t>
            </a:r>
            <a:r>
              <a:rPr lang="pt-BR" dirty="0"/>
              <a:t>, precauções contra gotículas e precauções com as vias aéreas. As precauções baseadas na transmissão são usadas quando a via da transmissão não é completamente interrompida, usando apenas precauções padrão.</a:t>
            </a:r>
          </a:p>
          <a:p>
            <a:r>
              <a:rPr lang="pt-BR" dirty="0"/>
              <a:t>Para algumas doenças que têm múltiplas vias de transmissão (por exemplo, SARS, Ebola ou febre hemorrágica de </a:t>
            </a:r>
            <a:r>
              <a:rPr lang="pt-BR" dirty="0" err="1"/>
              <a:t>Marburgo</a:t>
            </a:r>
            <a:r>
              <a:rPr lang="pt-BR" dirty="0"/>
              <a:t>), pode ser utilizada mais do que uma categoria de precauções baseadas na transmissão. Quando usadas isoladamente ou</a:t>
            </a:r>
            <a:r>
              <a:rPr lang="pt-BR" baseline="0" dirty="0"/>
              <a:t> de forma</a:t>
            </a:r>
            <a:r>
              <a:rPr lang="pt-BR" dirty="0"/>
              <a:t> combinada, elas são sempre usadas além das precauções padrão.</a:t>
            </a:r>
            <a:endParaRPr lang="en-US" dirty="0"/>
          </a:p>
        </p:txBody>
      </p:sp>
    </p:spTree>
    <p:extLst>
      <p:ext uri="{BB962C8B-B14F-4D97-AF65-F5344CB8AC3E}">
        <p14:creationId xmlns:p14="http://schemas.microsoft.com/office/powerpoint/2010/main" val="320250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7194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9836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val="24635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a:xfrm>
            <a:off x="3884613" y="8685213"/>
            <a:ext cx="2971800" cy="457200"/>
          </a:xfrm>
          <a:prstGeom prst="rect">
            <a:avLst/>
          </a:prstGeom>
        </p:spPr>
        <p:txBody>
          <a:bodyPr/>
          <a:lstStyle/>
          <a:p>
            <a:fld id="{7E7F75D3-35B5-46C8-834C-EA3A610450D0}" type="slidenum">
              <a:rPr lang="fr-FR" smtClean="0"/>
              <a:t>17</a:t>
            </a:fld>
            <a:endParaRPr lang="fr-FR"/>
          </a:p>
        </p:txBody>
      </p:sp>
    </p:spTree>
    <p:extLst>
      <p:ext uri="{BB962C8B-B14F-4D97-AF65-F5344CB8AC3E}">
        <p14:creationId xmlns:p14="http://schemas.microsoft.com/office/powerpoint/2010/main" val="356351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F6FE9D4-365B-4007-BE98-9B8F86688988}" type="slidenum">
              <a:rPr lang="en-US" smtClean="0"/>
              <a:t>18</a:t>
            </a:fld>
            <a:endParaRPr lang="en-US"/>
          </a:p>
        </p:txBody>
      </p:sp>
    </p:spTree>
    <p:extLst>
      <p:ext uri="{BB962C8B-B14F-4D97-AF65-F5344CB8AC3E}">
        <p14:creationId xmlns:p14="http://schemas.microsoft.com/office/powerpoint/2010/main" val="308617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val="750822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val="965599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F6FE9D4-365B-4007-BE98-9B8F86688988}" type="slidenum">
              <a:rPr lang="en-US" smtClean="0"/>
              <a:t>22</a:t>
            </a:fld>
            <a:endParaRPr lang="en-US"/>
          </a:p>
        </p:txBody>
      </p:sp>
    </p:spTree>
    <p:extLst>
      <p:ext uri="{BB962C8B-B14F-4D97-AF65-F5344CB8AC3E}">
        <p14:creationId xmlns:p14="http://schemas.microsoft.com/office/powerpoint/2010/main" val="1381561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2839512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772621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373205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xmlns=""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xmlns=""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3317736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endParaRPr lang="en-US"/>
          </a:p>
        </p:txBody>
      </p:sp>
      <p:sp>
        <p:nvSpPr>
          <p:cNvPr id="4" name="Slide Number Placeholder 3"/>
          <p:cNvSpPr>
            <a:spLocks noGrp="1"/>
          </p:cNvSpPr>
          <p:nvPr>
            <p:ph type="sldNum" sz="quarter" idx="11"/>
          </p:nvPr>
        </p:nvSpPr>
        <p:spPr>
          <a:xfrm>
            <a:off x="8458200" y="6481763"/>
            <a:ext cx="609600" cy="365125"/>
          </a:xfrm>
        </p:spPr>
        <p:txBody>
          <a:bodyPr/>
          <a:lstStyle>
            <a:lvl1pPr>
              <a:defRPr smtClean="0"/>
            </a:lvl1pPr>
          </a:lstStyle>
          <a:p>
            <a:pPr>
              <a:defRPr/>
            </a:pPr>
            <a:fld id="{DF2C9739-29E4-41C1-A1F0-E51BB5A7E6F1}" type="slidenum">
              <a:rPr lang="en-US"/>
              <a:pPr>
                <a:defRPr/>
              </a:pPr>
              <a:t>‹#›</a:t>
            </a:fld>
            <a:endParaRPr lang="en-US"/>
          </a:p>
        </p:txBody>
      </p:sp>
    </p:spTree>
    <p:extLst>
      <p:ext uri="{BB962C8B-B14F-4D97-AF65-F5344CB8AC3E}">
        <p14:creationId xmlns:p14="http://schemas.microsoft.com/office/powerpoint/2010/main" val="2929675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3031385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EBB832C7-3C82-4946-A30F-D7D7B8194EB9}" type="slidenum">
              <a:rPr lang="en-US"/>
              <a:pPr>
                <a:defRPr/>
              </a:pPr>
              <a:t>‹#›</a:t>
            </a:fld>
            <a:endParaRPr lang="en-US"/>
          </a:p>
        </p:txBody>
      </p:sp>
    </p:spTree>
    <p:extLst>
      <p:ext uri="{BB962C8B-B14F-4D97-AF65-F5344CB8AC3E}">
        <p14:creationId xmlns:p14="http://schemas.microsoft.com/office/powerpoint/2010/main" val="1217940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dirty="0" err="1"/>
              <a:t>Formação</a:t>
            </a:r>
            <a:r>
              <a:rPr lang="en-US" dirty="0"/>
              <a:t> de </a:t>
            </a:r>
            <a:r>
              <a:rPr lang="en-US" dirty="0" err="1"/>
              <a:t>Equipas</a:t>
            </a:r>
            <a:r>
              <a:rPr lang="en-US" dirty="0"/>
              <a:t> de </a:t>
            </a:r>
            <a:r>
              <a:rPr lang="en-US" dirty="0" err="1"/>
              <a:t>Resposta</a:t>
            </a:r>
            <a:r>
              <a:rPr lang="en-US" dirty="0"/>
              <a:t> </a:t>
            </a:r>
            <a:r>
              <a:rPr lang="en-US" dirty="0" err="1"/>
              <a:t>Rápida</a:t>
            </a: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A07F5A30-8240-418B-BBB9-762AACD2B6ED}" type="slidenum">
              <a:rPr lang="en-US"/>
              <a:pPr>
                <a:defRPr/>
              </a:pPr>
              <a:t>‹#›</a:t>
            </a:fld>
            <a:endParaRPr lang="en-US"/>
          </a:p>
        </p:txBody>
      </p:sp>
    </p:spTree>
    <p:extLst>
      <p:ext uri="{BB962C8B-B14F-4D97-AF65-F5344CB8AC3E}">
        <p14:creationId xmlns:p14="http://schemas.microsoft.com/office/powerpoint/2010/main" val="23855606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pPr>
              <a:defRPr/>
            </a:pPr>
            <a:endParaRPr lang="en-US"/>
          </a:p>
        </p:txBody>
      </p:sp>
      <p:sp>
        <p:nvSpPr>
          <p:cNvPr id="8" name="Slide Number Placeholder 5"/>
          <p:cNvSpPr>
            <a:spLocks noGrp="1"/>
          </p:cNvSpPr>
          <p:nvPr>
            <p:ph type="sldNum" sz="quarter" idx="11"/>
          </p:nvPr>
        </p:nvSpPr>
        <p:spPr/>
        <p:txBody>
          <a:bodyPr/>
          <a:lstStyle>
            <a:lvl1pPr>
              <a:defRPr smtClean="0"/>
            </a:lvl1pPr>
          </a:lstStyle>
          <a:p>
            <a:pPr>
              <a:defRPr/>
            </a:pPr>
            <a:fld id="{058946A6-D8E6-4A9A-A64E-AB077D46529D}" type="slidenum">
              <a:rPr lang="en-US"/>
              <a:pPr>
                <a:defRPr/>
              </a:pPr>
              <a:t>‹#›</a:t>
            </a:fld>
            <a:endParaRPr lang="en-US"/>
          </a:p>
        </p:txBody>
      </p:sp>
    </p:spTree>
    <p:extLst>
      <p:ext uri="{BB962C8B-B14F-4D97-AF65-F5344CB8AC3E}">
        <p14:creationId xmlns:p14="http://schemas.microsoft.com/office/powerpoint/2010/main" val="442755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pPr>
              <a:defRPr/>
            </a:pPr>
            <a:endParaRPr lang="en-US"/>
          </a:p>
        </p:txBody>
      </p:sp>
      <p:sp>
        <p:nvSpPr>
          <p:cNvPr id="4" name="Slide Number Placeholder 5"/>
          <p:cNvSpPr>
            <a:spLocks noGrp="1"/>
          </p:cNvSpPr>
          <p:nvPr>
            <p:ph type="sldNum" sz="quarter" idx="11"/>
          </p:nvPr>
        </p:nvSpPr>
        <p:spPr/>
        <p:txBody>
          <a:bodyPr/>
          <a:lstStyle>
            <a:lvl1pPr>
              <a:defRPr smtClean="0"/>
            </a:lvl1pPr>
          </a:lstStyle>
          <a:p>
            <a:pPr>
              <a:defRPr/>
            </a:pPr>
            <a:fld id="{C122F5F9-79F1-41F0-9EE7-E5808EBA112F}" type="slidenum">
              <a:rPr lang="en-US"/>
              <a:pPr>
                <a:defRPr/>
              </a:pPr>
              <a:t>‹#›</a:t>
            </a:fld>
            <a:endParaRPr lang="en-US"/>
          </a:p>
        </p:txBody>
      </p:sp>
    </p:spTree>
    <p:extLst>
      <p:ext uri="{BB962C8B-B14F-4D97-AF65-F5344CB8AC3E}">
        <p14:creationId xmlns:p14="http://schemas.microsoft.com/office/powerpoint/2010/main" val="6739439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pPr>
              <a:defRPr/>
            </a:pPr>
            <a:endParaRPr lang="en-US"/>
          </a:p>
        </p:txBody>
      </p:sp>
      <p:sp>
        <p:nvSpPr>
          <p:cNvPr id="3" name="Slide Number Placeholder 5"/>
          <p:cNvSpPr>
            <a:spLocks noGrp="1"/>
          </p:cNvSpPr>
          <p:nvPr>
            <p:ph type="sldNum" sz="quarter" idx="11"/>
          </p:nvPr>
        </p:nvSpPr>
        <p:spPr/>
        <p:txBody>
          <a:bodyPr/>
          <a:lstStyle>
            <a:lvl1pPr>
              <a:defRPr smtClean="0"/>
            </a:lvl1pPr>
          </a:lstStyle>
          <a:p>
            <a:pPr>
              <a:defRPr/>
            </a:pPr>
            <a:fld id="{7F4B5121-4964-4868-8A82-3D743F79902A}" type="slidenum">
              <a:rPr lang="en-US"/>
              <a:pPr>
                <a:defRPr/>
              </a:pPr>
              <a:t>‹#›</a:t>
            </a:fld>
            <a:endParaRPr lang="en-US"/>
          </a:p>
        </p:txBody>
      </p:sp>
    </p:spTree>
    <p:extLst>
      <p:ext uri="{BB962C8B-B14F-4D97-AF65-F5344CB8AC3E}">
        <p14:creationId xmlns:p14="http://schemas.microsoft.com/office/powerpoint/2010/main" val="1453073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6642997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CAE613DC-4583-468E-B11C-BFA6EEA834C9}" type="slidenum">
              <a:rPr lang="en-US"/>
              <a:pPr>
                <a:defRPr/>
              </a:pPr>
              <a:t>‹#›</a:t>
            </a:fld>
            <a:endParaRPr lang="en-US"/>
          </a:p>
        </p:txBody>
      </p:sp>
    </p:spTree>
    <p:extLst>
      <p:ext uri="{BB962C8B-B14F-4D97-AF65-F5344CB8AC3E}">
        <p14:creationId xmlns:p14="http://schemas.microsoft.com/office/powerpoint/2010/main" val="2015121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BD93AD5C-A72B-493C-B2A3-A338E1E690AC}" type="slidenum">
              <a:rPr lang="en-US"/>
              <a:pPr>
                <a:defRPr/>
              </a:pPr>
              <a:t>‹#›</a:t>
            </a:fld>
            <a:endParaRPr lang="en-US"/>
          </a:p>
        </p:txBody>
      </p:sp>
    </p:spTree>
    <p:extLst>
      <p:ext uri="{BB962C8B-B14F-4D97-AF65-F5344CB8AC3E}">
        <p14:creationId xmlns:p14="http://schemas.microsoft.com/office/powerpoint/2010/main" val="1334876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B5BAE9A-BD41-4178-8ADE-B4C4D20F9BE5}" type="slidenum">
              <a:rPr lang="en-US"/>
              <a:pPr>
                <a:defRPr/>
              </a:pPr>
              <a:t>‹#›</a:t>
            </a:fld>
            <a:endParaRPr lang="en-US"/>
          </a:p>
        </p:txBody>
      </p:sp>
    </p:spTree>
    <p:extLst>
      <p:ext uri="{BB962C8B-B14F-4D97-AF65-F5344CB8AC3E}">
        <p14:creationId xmlns:p14="http://schemas.microsoft.com/office/powerpoint/2010/main" val="40779826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40E46E6-2111-4765-A6A7-521FECD4B1A6}" type="slidenum">
              <a:rPr lang="en-US"/>
              <a:pPr>
                <a:defRPr/>
              </a:pPr>
              <a:t>‹#›</a:t>
            </a:fld>
            <a:endParaRPr lang="en-US"/>
          </a:p>
        </p:txBody>
      </p:sp>
    </p:spTree>
    <p:extLst>
      <p:ext uri="{BB962C8B-B14F-4D97-AF65-F5344CB8AC3E}">
        <p14:creationId xmlns:p14="http://schemas.microsoft.com/office/powerpoint/2010/main" val="37804456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GB">
              <a:solidFill>
                <a:prstClr val="black">
                  <a:tint val="75000"/>
                </a:prstClr>
              </a:solidFill>
            </a:endParaRPr>
          </a:p>
        </p:txBody>
      </p:sp>
      <p:sp>
        <p:nvSpPr>
          <p:cNvPr id="7"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8" name="Slide Number Placeholder 5"/>
          <p:cNvSpPr>
            <a:spLocks noGrp="1"/>
          </p:cNvSpPr>
          <p:nvPr>
            <p:ph type="sldNum" sz="quarter" idx="12"/>
          </p:nvPr>
        </p:nvSpPr>
        <p:spPr/>
        <p:txBody>
          <a:bodyPr/>
          <a:lstStyle>
            <a:lvl1pPr>
              <a:defRPr/>
            </a:lvl1pPr>
          </a:lstStyle>
          <a:p>
            <a:pPr>
              <a:defRPr/>
            </a:pPr>
            <a:fld id="{9BB3BD29-5D34-409A-A8E4-5037234FEEC1}"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1648098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3472352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1534906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2185034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4165329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3296447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2626160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65410F-9378-4274-A8C5-3B2958C150FD}" type="datetimeFigureOut">
              <a:rPr lang="en-GB" smtClean="0"/>
              <a:pPr/>
              <a:t>28/06/2019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3085C5-E3C7-4763-A004-C8DA24640158}" type="slidenum">
              <a:rPr lang="en-GB" smtClean="0"/>
              <a:pPr/>
              <a:t>‹#›</a:t>
            </a:fld>
            <a:endParaRPr lang="en-GB"/>
          </a:p>
        </p:txBody>
      </p:sp>
    </p:spTree>
    <p:extLst>
      <p:ext uri="{BB962C8B-B14F-4D97-AF65-F5344CB8AC3E}">
        <p14:creationId xmlns:p14="http://schemas.microsoft.com/office/powerpoint/2010/main" val="3903920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65410F-9378-4274-A8C5-3B2958C150FD}" type="datetimeFigureOut">
              <a:rPr lang="en-GB" smtClean="0"/>
              <a:pPr/>
              <a:t>28/06/2019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3085C5-E3C7-4763-A004-C8DA24640158}" type="slidenum">
              <a:rPr lang="en-GB" smtClean="0"/>
              <a:pPr/>
              <a:t>‹#›</a:t>
            </a:fld>
            <a:endParaRPr lang="en-GB"/>
          </a:p>
        </p:txBody>
      </p:sp>
    </p:spTree>
    <p:extLst>
      <p:ext uri="{BB962C8B-B14F-4D97-AF65-F5344CB8AC3E}">
        <p14:creationId xmlns:p14="http://schemas.microsoft.com/office/powerpoint/2010/main" val="385504493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r>
              <a:rPr lang="en-US" dirty="0" err="1"/>
              <a:t>Formação</a:t>
            </a:r>
            <a:r>
              <a:rPr lang="en-US" dirty="0"/>
              <a:t> de </a:t>
            </a:r>
            <a:r>
              <a:rPr lang="en-US" dirty="0" err="1"/>
              <a:t>Equipas</a:t>
            </a:r>
            <a:r>
              <a:rPr lang="en-US" dirty="0"/>
              <a:t> de </a:t>
            </a:r>
            <a:r>
              <a:rPr lang="en-US" dirty="0" err="1"/>
              <a:t>Resposta</a:t>
            </a:r>
            <a:r>
              <a:rPr lang="en-US" dirty="0"/>
              <a:t> </a:t>
            </a:r>
            <a:r>
              <a:rPr lang="en-US" dirty="0" err="1"/>
              <a:t>Rápida</a:t>
            </a:r>
            <a:endParaRPr lang="en-US" dirty="0"/>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F023CA5C-6A36-4E00-B69B-20CF574ABB6C}" type="slidenum">
              <a:rPr lang="en-US"/>
              <a:pPr>
                <a:defRPr/>
              </a:pPr>
              <a:t>‹#›</a:t>
            </a:fld>
            <a:endParaRPr lang="en-US"/>
          </a:p>
        </p:txBody>
      </p:sp>
      <p:sp>
        <p:nvSpPr>
          <p:cNvPr id="7" name="Subtitle 2"/>
          <p:cNvSpPr txBox="1">
            <a:spLocks/>
          </p:cNvSpPr>
          <p:nvPr userDrawn="1"/>
        </p:nvSpPr>
        <p:spPr>
          <a:xfrm>
            <a:off x="2209800" y="6176963"/>
            <a:ext cx="42672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400" dirty="0" err="1">
                <a:solidFill>
                  <a:srgbClr val="FFFFFF"/>
                </a:solidFill>
                <a:ea typeface="Calibri"/>
              </a:rPr>
              <a:t>Formação</a:t>
            </a:r>
            <a:r>
              <a:rPr lang="fr-FR" sz="1400" dirty="0">
                <a:solidFill>
                  <a:srgbClr val="FFFFFF"/>
                </a:solidFill>
                <a:ea typeface="Calibri"/>
              </a:rPr>
              <a:t> de Equipas de </a:t>
            </a:r>
            <a:r>
              <a:rPr lang="fr-FR" sz="1400" dirty="0" err="1">
                <a:solidFill>
                  <a:srgbClr val="FFFFFF"/>
                </a:solidFill>
                <a:ea typeface="Calibri"/>
              </a:rPr>
              <a:t>Resposta</a:t>
            </a:r>
            <a:r>
              <a:rPr lang="fr-FR" sz="1400" dirty="0">
                <a:solidFill>
                  <a:srgbClr val="FFFFFF"/>
                </a:solidFill>
                <a:ea typeface="Calibri"/>
              </a:rPr>
              <a:t> </a:t>
            </a:r>
            <a:r>
              <a:rPr lang="fr-FR" sz="1400" dirty="0" err="1">
                <a:solidFill>
                  <a:srgbClr val="FFFFFF"/>
                </a:solidFill>
                <a:ea typeface="Calibri"/>
              </a:rPr>
              <a:t>Rápida</a:t>
            </a:r>
            <a:endParaRPr lang="fr-FR" sz="1400" dirty="0">
              <a:solidFill>
                <a:srgbClr val="FFFFFF"/>
              </a:solidFill>
              <a:ea typeface="Calibri"/>
            </a:endParaRP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xmlns=""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fld id="{3BA5DFF5-C0B1-4D2F-814C-8D2D34D01946}" type="slidenum">
              <a:rPr lang="en-US" sz="1600" smtClean="0">
                <a:solidFill>
                  <a:schemeClr val="bg1"/>
                </a:solidFill>
              </a:rPr>
              <a:pPr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xmlns=""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59788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fr-FR" sz="1200" dirty="0" err="1">
                <a:solidFill>
                  <a:schemeClr val="bg1"/>
                </a:solidFill>
                <a:latin typeface="Arial Narrow" pitchFamily="34" charset="0"/>
              </a:rPr>
              <a:t>Formação</a:t>
            </a:r>
            <a:r>
              <a:rPr lang="fr-FR" sz="1200" dirty="0">
                <a:solidFill>
                  <a:schemeClr val="bg1"/>
                </a:solidFill>
                <a:latin typeface="Arial Narrow" pitchFamily="34" charset="0"/>
              </a:rPr>
              <a:t> de Equipas de </a:t>
            </a:r>
            <a:r>
              <a:rPr lang="fr-FR" sz="1200" dirty="0" err="1">
                <a:solidFill>
                  <a:schemeClr val="bg1"/>
                </a:solidFill>
                <a:latin typeface="Arial Narrow" pitchFamily="34" charset="0"/>
              </a:rPr>
              <a:t>Resposta</a:t>
            </a:r>
            <a:r>
              <a:rPr lang="fr-FR" sz="1200" dirty="0">
                <a:solidFill>
                  <a:schemeClr val="bg1"/>
                </a:solidFill>
                <a:latin typeface="Arial Narrow" pitchFamily="34" charset="0"/>
              </a:rPr>
              <a:t> </a:t>
            </a:r>
            <a:r>
              <a:rPr lang="fr-FR" sz="1200" dirty="0" err="1">
                <a:solidFill>
                  <a:schemeClr val="bg1"/>
                </a:solidFill>
                <a:latin typeface="Arial Narrow" pitchFamily="34" charset="0"/>
              </a:rPr>
              <a:t>Rápida</a:t>
            </a:r>
            <a:endParaRPr lang="en-GB" sz="1200" dirty="0">
              <a:solidFill>
                <a:schemeClr val="bg1"/>
              </a:solidFill>
              <a:latin typeface="Arial Narrow" pitchFamily="34" charset="0"/>
            </a:endParaRPr>
          </a:p>
        </p:txBody>
      </p:sp>
    </p:spTree>
    <p:extLst>
      <p:ext uri="{BB962C8B-B14F-4D97-AF65-F5344CB8AC3E}">
        <p14:creationId xmlns:p14="http://schemas.microsoft.com/office/powerpoint/2010/main" val="392313896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706" r:id="rId13"/>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jpg"/><Relationship Id="rId7" Type="http://schemas.openxmlformats.org/officeDocument/2006/relationships/image" Target="../media/image25.jpeg"/><Relationship Id="rId2" Type="http://schemas.openxmlformats.org/officeDocument/2006/relationships/image" Target="../media/image20.jpg"/><Relationship Id="rId1" Type="http://schemas.openxmlformats.org/officeDocument/2006/relationships/slideLayout" Target="../slideLayouts/slideLayout1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hyperlink" Target="http://www.who.int/gpsc/5may/background/5moments/e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hyperlink" Target="http://www.who.int/gpsc/5may/background/5moments/en/"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9.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9.xml"/><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image" Target="../media/image42.jpeg"/><Relationship Id="rId1" Type="http://schemas.openxmlformats.org/officeDocument/2006/relationships/slideLayout" Target="../slideLayouts/slideLayout19.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51.png"/><Relationship Id="rId4" Type="http://schemas.openxmlformats.org/officeDocument/2006/relationships/image" Target="../media/image5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g"/><Relationship Id="rId4" Type="http://schemas.openxmlformats.org/officeDocument/2006/relationships/image" Target="../media/image54.png"/><Relationship Id="rId9" Type="http://schemas.openxmlformats.org/officeDocument/2006/relationships/image" Target="../media/image5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60.jpg"/><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61.jpe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67.jp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4.xml"/><Relationship Id="rId4" Type="http://schemas.openxmlformats.org/officeDocument/2006/relationships/image" Target="../media/image70.png"/></Relationships>
</file>

<file path=ppt/slides/_rels/slide68.xml.rels><?xml version="1.0" encoding="UTF-8" standalone="yes"?>
<Relationships xmlns="http://schemas.openxmlformats.org/package/2006/relationships"><Relationship Id="rId3" Type="http://schemas.openxmlformats.org/officeDocument/2006/relationships/hyperlink" Target="http://www.who.int/gpsc/5may/Hand_Hygiene_Why_How_and_When_Brochure.pdf?ua=1" TargetMode="External"/><Relationship Id="rId2" Type="http://schemas.openxmlformats.org/officeDocument/2006/relationships/hyperlink" Target="http://www.who.int/csr/resources/publications/EPR_AM2_E7.pdf" TargetMode="External"/><Relationship Id="rId1" Type="http://schemas.openxmlformats.org/officeDocument/2006/relationships/slideLayout" Target="../slideLayouts/slideLayout14.xml"/><Relationship Id="rId5" Type="http://schemas.openxmlformats.org/officeDocument/2006/relationships/hyperlink" Target="http://apps.who.int/iris/bitstream/10665/251426/1/9789241549721-eng.pdf?ua=1" TargetMode="External"/><Relationship Id="rId4" Type="http://schemas.openxmlformats.org/officeDocument/2006/relationships/hyperlink" Target="http://www.who.int/gpsc/5may/background/5moments/en/"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mailto:ihrhrt@who.int"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2934065" y="113275"/>
            <a:ext cx="6192689" cy="227754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p>
            <a:pPr lvl="0" algn="r"/>
            <a:endParaRPr lang="pt-PT" sz="3200" b="1" dirty="0">
              <a:solidFill>
                <a:srgbClr val="002060"/>
              </a:solidFill>
              <a:latin typeface="Arial"/>
              <a:ea typeface="Arial"/>
              <a:cs typeface="Arial"/>
              <a:sym typeface="Arial"/>
            </a:endParaRPr>
          </a:p>
          <a:p>
            <a:pPr lvl="0" algn="r"/>
            <a:r>
              <a:rPr lang="pt-PT" sz="2800" b="1" dirty="0">
                <a:solidFill>
                  <a:srgbClr val="002060"/>
                </a:solidFill>
                <a:latin typeface="Arial"/>
                <a:ea typeface="Arial"/>
                <a:cs typeface="Arial"/>
                <a:sym typeface="Arial"/>
              </a:rPr>
              <a:t>Equipas de Resposta Rápida</a:t>
            </a:r>
          </a:p>
          <a:p>
            <a:pPr algn="r"/>
            <a:r>
              <a:rPr lang="pt-PT" sz="2800" b="1" dirty="0">
                <a:solidFill>
                  <a:srgbClr val="0070C0"/>
                </a:solidFill>
                <a:latin typeface="Arial"/>
                <a:ea typeface="Arial"/>
                <a:cs typeface="Arial"/>
                <a:sym typeface="Arial"/>
              </a:rPr>
              <a:t>Formação</a:t>
            </a:r>
          </a:p>
          <a:p>
            <a:pPr lvl="0" algn="r"/>
            <a:endParaRPr lang="pt-PT" sz="2800" b="1" dirty="0">
              <a:solidFill>
                <a:srgbClr val="002060"/>
              </a:solidFill>
              <a:latin typeface="Arial"/>
              <a:ea typeface="Arial"/>
              <a:cs typeface="Arial"/>
              <a:sym typeface="Arial"/>
            </a:endParaRPr>
          </a:p>
          <a:p>
            <a:pPr lvl="0" algn="r"/>
            <a:endParaRPr sz="3200" b="1" dirty="0">
              <a:solidFill>
                <a:srgbClr val="0070C0"/>
              </a:solidFill>
              <a:latin typeface="Arial"/>
              <a:ea typeface="Arial"/>
              <a:cs typeface="Arial"/>
              <a:sym typeface="Arial"/>
            </a:endParaRPr>
          </a:p>
        </p:txBody>
      </p:sp>
      <p:sp>
        <p:nvSpPr>
          <p:cNvPr id="136" name="Shape 136"/>
          <p:cNvSpPr/>
          <p:nvPr/>
        </p:nvSpPr>
        <p:spPr>
          <a:xfrm>
            <a:off x="107504" y="5051508"/>
            <a:ext cx="8712968" cy="1692767"/>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l"/>
            <a:r>
              <a:rPr lang="fr-FR" sz="2800" b="1" dirty="0">
                <a:solidFill>
                  <a:srgbClr val="002060"/>
                </a:solidFill>
                <a:latin typeface="Arial"/>
                <a:ea typeface="Arial"/>
                <a:cs typeface="Arial"/>
                <a:sym typeface="Arial"/>
              </a:rPr>
              <a:t>B6.1 </a:t>
            </a:r>
            <a:r>
              <a:rPr lang="pt-PT" sz="2800" b="1" dirty="0">
                <a:solidFill>
                  <a:srgbClr val="002060"/>
                </a:solidFill>
                <a:latin typeface="Arial"/>
                <a:ea typeface="Arial"/>
                <a:cs typeface="Arial"/>
                <a:sym typeface="Arial"/>
              </a:rPr>
              <a:t>Prevenção e Controlo das Infecções (PCI) e ERR</a:t>
            </a:r>
          </a:p>
          <a:p>
            <a:pPr lvl="0" algn="ctr"/>
            <a:endParaRPr lang="pt-PT" sz="2400" b="1" dirty="0">
              <a:solidFill>
                <a:srgbClr val="0070C0"/>
              </a:solidFill>
              <a:latin typeface="Arial"/>
              <a:ea typeface="Arial"/>
              <a:cs typeface="Arial"/>
              <a:sym typeface="Arial"/>
            </a:endParaRPr>
          </a:p>
          <a:p>
            <a:pPr lvl="0" algn="ctr"/>
            <a:endParaRPr lang="pt-PT" sz="2400" b="1" dirty="0">
              <a:solidFill>
                <a:srgbClr val="0070C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1"/>
          <p:cNvPicPr>
            <a:picLocks noChangeAspect="1" noChangeArrowheads="1"/>
          </p:cNvPicPr>
          <p:nvPr/>
        </p:nvPicPr>
        <p:blipFill>
          <a:blip r:embed="rId2" cstate="print"/>
          <a:srcRect/>
          <a:stretch>
            <a:fillRect/>
          </a:stretch>
        </p:blipFill>
        <p:spPr bwMode="auto">
          <a:xfrm>
            <a:off x="4072136" y="762000"/>
            <a:ext cx="5148064" cy="5043264"/>
          </a:xfrm>
          <a:prstGeom prst="rect">
            <a:avLst/>
          </a:prstGeom>
          <a:noFill/>
          <a:ln w="9525">
            <a:noFill/>
            <a:miter lim="800000"/>
            <a:headEnd/>
            <a:tailEnd/>
          </a:ln>
        </p:spPr>
      </p:pic>
      <p:sp>
        <p:nvSpPr>
          <p:cNvPr id="46083" name="Text Box 7"/>
          <p:cNvSpPr txBox="1">
            <a:spLocks noChangeArrowheads="1"/>
          </p:cNvSpPr>
          <p:nvPr/>
        </p:nvSpPr>
        <p:spPr bwMode="auto">
          <a:xfrm>
            <a:off x="164123" y="3585790"/>
            <a:ext cx="4176463" cy="2246769"/>
          </a:xfrm>
          <a:prstGeom prst="rect">
            <a:avLst/>
          </a:prstGeom>
          <a:noFill/>
          <a:ln w="9525">
            <a:solidFill>
              <a:srgbClr val="002060"/>
            </a:solidFill>
            <a:miter lim="800000"/>
            <a:headEnd/>
            <a:tailEnd/>
          </a:ln>
        </p:spPr>
        <p:txBody>
          <a:bodyPr wrap="square">
            <a:spAutoFit/>
          </a:bodyPr>
          <a:lstStyle/>
          <a:p>
            <a:pPr defTabSz="914400"/>
            <a:r>
              <a:rPr lang="pt-PT" sz="2000" b="1" dirty="0">
                <a:solidFill>
                  <a:srgbClr val="002060"/>
                </a:solidFill>
                <a:latin typeface="Arial" charset="0"/>
                <a:ea typeface="Arial" charset="0"/>
                <a:cs typeface="Arial" charset="0"/>
              </a:rPr>
              <a:t>Dos todos os elos da cadeia de infecção, o </a:t>
            </a:r>
            <a:r>
              <a:rPr lang="pt-PT" sz="2000" b="1" i="1" dirty="0">
                <a:solidFill>
                  <a:srgbClr val="FF0000"/>
                </a:solidFill>
                <a:latin typeface="Arial" charset="0"/>
                <a:ea typeface="Arial" charset="0"/>
                <a:cs typeface="Arial" charset="0"/>
              </a:rPr>
              <a:t>MODO DE TRANSMISSÃO </a:t>
            </a:r>
            <a:r>
              <a:rPr lang="pt-PT" sz="2000" b="1" dirty="0">
                <a:solidFill>
                  <a:srgbClr val="002060"/>
                </a:solidFill>
                <a:latin typeface="Arial" charset="0"/>
                <a:ea typeface="Arial" charset="0"/>
                <a:cs typeface="Arial" charset="0"/>
              </a:rPr>
              <a:t>é o ELO de ligação mais fácil de quebrar e consequentemente é </a:t>
            </a:r>
            <a:r>
              <a:rPr lang="pt-PT" sz="2000" b="1" i="1" dirty="0">
                <a:solidFill>
                  <a:srgbClr val="FF0000"/>
                </a:solidFill>
                <a:latin typeface="Arial" charset="0"/>
                <a:ea typeface="Arial" charset="0"/>
                <a:cs typeface="Arial" charset="0"/>
              </a:rPr>
              <a:t>chave fundamental</a:t>
            </a:r>
            <a:r>
              <a:rPr lang="pt-PT" sz="2000" b="1" dirty="0">
                <a:solidFill>
                  <a:srgbClr val="FF0000"/>
                </a:solidFill>
                <a:latin typeface="Arial" charset="0"/>
                <a:ea typeface="Arial" charset="0"/>
                <a:cs typeface="Arial" charset="0"/>
              </a:rPr>
              <a:t> </a:t>
            </a:r>
            <a:r>
              <a:rPr lang="pt-PT" sz="2000" b="1" dirty="0">
                <a:solidFill>
                  <a:srgbClr val="002060"/>
                </a:solidFill>
                <a:latin typeface="Arial" charset="0"/>
                <a:ea typeface="Arial" charset="0"/>
                <a:cs typeface="Arial" charset="0"/>
              </a:rPr>
              <a:t>para </a:t>
            </a:r>
            <a:r>
              <a:rPr lang="pt-PT" sz="2000" b="1" i="1" dirty="0">
                <a:solidFill>
                  <a:srgbClr val="FF0000"/>
                </a:solidFill>
                <a:latin typeface="Arial" charset="0"/>
                <a:ea typeface="Arial" charset="0"/>
                <a:cs typeface="Arial" charset="0"/>
              </a:rPr>
              <a:t>PREVENIR INFECÇÕES</a:t>
            </a:r>
            <a:r>
              <a:rPr lang="pt-PT" sz="2000" b="1" i="1" dirty="0">
                <a:solidFill>
                  <a:srgbClr val="002060"/>
                </a:solidFill>
                <a:latin typeface="Arial" charset="0"/>
                <a:ea typeface="Arial" charset="0"/>
                <a:cs typeface="Arial" charset="0"/>
              </a:rPr>
              <a:t>.</a:t>
            </a:r>
          </a:p>
        </p:txBody>
      </p:sp>
      <p:sp>
        <p:nvSpPr>
          <p:cNvPr id="46084" name="Rectangle 2"/>
          <p:cNvSpPr>
            <a:spLocks noChangeArrowheads="1"/>
          </p:cNvSpPr>
          <p:nvPr/>
        </p:nvSpPr>
        <p:spPr bwMode="auto">
          <a:xfrm>
            <a:off x="2450976" y="332656"/>
            <a:ext cx="4497288" cy="646331"/>
          </a:xfrm>
          <a:prstGeom prst="rect">
            <a:avLst/>
          </a:prstGeom>
          <a:solidFill>
            <a:schemeClr val="bg1"/>
          </a:solidFill>
          <a:ln w="9525">
            <a:noFill/>
            <a:miter lim="800000"/>
            <a:headEnd/>
            <a:tailEnd/>
          </a:ln>
        </p:spPr>
        <p:txBody>
          <a:bodyPr wrap="square">
            <a:spAutoFit/>
          </a:bodyPr>
          <a:lstStyle/>
          <a:p>
            <a:r>
              <a:rPr lang="pt-PT" sz="3600" b="1" dirty="0">
                <a:solidFill>
                  <a:srgbClr val="002060"/>
                </a:solidFill>
                <a:latin typeface="Arial" charset="0"/>
                <a:ea typeface="Arial" charset="0"/>
                <a:cs typeface="Arial" charset="0"/>
              </a:rPr>
              <a:t>Transmissão</a:t>
            </a:r>
            <a:endParaRPr lang="pt-PT" sz="3600" b="1" i="1" dirty="0">
              <a:solidFill>
                <a:srgbClr val="002060"/>
              </a:solidFill>
              <a:latin typeface="Arial" charset="0"/>
              <a:ea typeface="Arial" charset="0"/>
              <a:cs typeface="Arial" charset="0"/>
            </a:endParaRPr>
          </a:p>
        </p:txBody>
      </p:sp>
      <p:sp>
        <p:nvSpPr>
          <p:cNvPr id="5" name="Text Box 7"/>
          <p:cNvSpPr txBox="1">
            <a:spLocks noChangeArrowheads="1"/>
          </p:cNvSpPr>
          <p:nvPr/>
        </p:nvSpPr>
        <p:spPr bwMode="auto">
          <a:xfrm>
            <a:off x="164123" y="1340768"/>
            <a:ext cx="3908013" cy="1938992"/>
          </a:xfrm>
          <a:prstGeom prst="rect">
            <a:avLst/>
          </a:prstGeom>
          <a:noFill/>
          <a:ln w="9525">
            <a:solidFill>
              <a:srgbClr val="002060"/>
            </a:solidFill>
            <a:miter lim="800000"/>
            <a:headEnd/>
            <a:tailEnd/>
          </a:ln>
        </p:spPr>
        <p:txBody>
          <a:bodyPr wrap="square">
            <a:spAutoFit/>
          </a:bodyPr>
          <a:lstStyle/>
          <a:p>
            <a:pPr defTabSz="914400"/>
            <a:r>
              <a:rPr lang="pt-PT" sz="2400" b="1" dirty="0">
                <a:solidFill>
                  <a:schemeClr val="bg2">
                    <a:lumMod val="10000"/>
                  </a:schemeClr>
                </a:solidFill>
              </a:rPr>
              <a:t>Impo</a:t>
            </a:r>
            <a:r>
              <a:rPr lang="pt-PT" sz="2400" b="1" dirty="0">
                <a:solidFill>
                  <a:srgbClr val="002060"/>
                </a:solidFill>
              </a:rPr>
              <a:t>rta lembrar que </a:t>
            </a:r>
            <a:r>
              <a:rPr lang="pt-PT" sz="2400" b="1" i="1" dirty="0">
                <a:solidFill>
                  <a:srgbClr val="FF0000"/>
                </a:solidFill>
              </a:rPr>
              <a:t>alguns microrganismos usam mais de uma via de transmissão</a:t>
            </a:r>
            <a:r>
              <a:rPr lang="pt-PT" sz="2400" b="1" dirty="0">
                <a:solidFill>
                  <a:srgbClr val="C00000"/>
                </a:solidFill>
              </a:rPr>
              <a:t> </a:t>
            </a:r>
            <a:r>
              <a:rPr lang="pt-PT" sz="2400" b="1" dirty="0">
                <a:solidFill>
                  <a:srgbClr val="002060"/>
                </a:solidFill>
              </a:rPr>
              <a:t>para passar do reservatório para um novo hospedeiro.</a:t>
            </a:r>
          </a:p>
        </p:txBody>
      </p:sp>
    </p:spTree>
    <p:extLst>
      <p:ext uri="{BB962C8B-B14F-4D97-AF65-F5344CB8AC3E}">
        <p14:creationId xmlns:p14="http://schemas.microsoft.com/office/powerpoint/2010/main" val="43480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p:cNvSpPr>
          <p:nvPr>
            <p:ph type="title"/>
          </p:nvPr>
        </p:nvSpPr>
        <p:spPr>
          <a:prstGeom prst="rect">
            <a:avLst/>
          </a:prstGeom>
        </p:spPr>
        <p:txBody>
          <a:bodyPr>
            <a:normAutofit fontScale="90000"/>
          </a:bodyPr>
          <a:lstStyle>
            <a:lvl1pPr algn="l">
              <a:defRPr sz="4000" b="1"/>
            </a:lvl1pPr>
          </a:lstStyle>
          <a:p>
            <a:pPr lvl="0" algn="ctr">
              <a:defRPr sz="1800" b="0">
                <a:solidFill>
                  <a:srgbClr val="000000"/>
                </a:solidFill>
              </a:defRPr>
            </a:pPr>
            <a:r>
              <a:rPr lang="pt-PT" sz="3600" dirty="0">
                <a:solidFill>
                  <a:srgbClr val="002060"/>
                </a:solidFill>
                <a:latin typeface="Arial Black" panose="020B0A04020102020204" pitchFamily="34" charset="0"/>
                <a:cs typeface="Arial" panose="020B0604020202020204" pitchFamily="34" charset="0"/>
              </a:rPr>
              <a:t>Como </a:t>
            </a:r>
            <a:r>
              <a:rPr lang="pt-PT" sz="3600" dirty="0">
                <a:solidFill>
                  <a:srgbClr val="002060"/>
                </a:solidFill>
                <a:latin typeface="Arial Black" panose="020B0A04020102020204" pitchFamily="34" charset="0"/>
              </a:rPr>
              <a:t>p</a:t>
            </a:r>
            <a:r>
              <a:rPr lang="pt-PT" sz="3600" dirty="0">
                <a:solidFill>
                  <a:srgbClr val="002060"/>
                </a:solidFill>
                <a:latin typeface="Arial Black" panose="020B0A04020102020204" pitchFamily="34" charset="0"/>
                <a:cs typeface="Arial" panose="020B0604020202020204" pitchFamily="34" charset="0"/>
              </a:rPr>
              <a:t>odemos </a:t>
            </a:r>
            <a:r>
              <a:rPr lang="pt-PT" sz="3600" dirty="0">
                <a:solidFill>
                  <a:srgbClr val="002060"/>
                </a:solidFill>
                <a:latin typeface="Arial Black" panose="020B0A04020102020204" pitchFamily="34" charset="0"/>
              </a:rPr>
              <a:t>q</a:t>
            </a:r>
            <a:r>
              <a:rPr lang="pt-PT" sz="3600" dirty="0">
                <a:solidFill>
                  <a:srgbClr val="002060"/>
                </a:solidFill>
                <a:latin typeface="Arial Black" panose="020B0A04020102020204" pitchFamily="34" charset="0"/>
                <a:cs typeface="Arial" panose="020B0604020202020204" pitchFamily="34" charset="0"/>
              </a:rPr>
              <a:t>uebrar os elos?</a:t>
            </a:r>
          </a:p>
        </p:txBody>
      </p:sp>
      <p:sp>
        <p:nvSpPr>
          <p:cNvPr id="254" name="Shape 254"/>
          <p:cNvSpPr>
            <a:spLocks noGrp="1"/>
          </p:cNvSpPr>
          <p:nvPr>
            <p:ph type="body" idx="4294967295"/>
          </p:nvPr>
        </p:nvSpPr>
        <p:spPr>
          <a:xfrm>
            <a:off x="330200" y="1628800"/>
            <a:ext cx="8432800" cy="3447256"/>
          </a:xfrm>
          <a:prstGeom prst="rect">
            <a:avLst/>
          </a:prstGeom>
        </p:spPr>
        <p:txBody>
          <a:bodyPr>
            <a:noAutofit/>
          </a:bodyPr>
          <a:lstStyle/>
          <a:p>
            <a:pPr marL="0" indent="0">
              <a:lnSpc>
                <a:spcPct val="150000"/>
              </a:lnSpc>
              <a:spcBef>
                <a:spcPts val="600"/>
              </a:spcBef>
              <a:buNone/>
              <a:defRPr sz="1800">
                <a:solidFill>
                  <a:srgbClr val="000000"/>
                </a:solidFill>
              </a:defRPr>
            </a:pPr>
            <a:r>
              <a:rPr lang="pt-BR" sz="2800" b="1" dirty="0">
                <a:solidFill>
                  <a:srgbClr val="002060"/>
                </a:solidFill>
              </a:rPr>
              <a:t>Aplicando...</a:t>
            </a:r>
          </a:p>
          <a:p>
            <a:pPr lvl="1">
              <a:lnSpc>
                <a:spcPct val="150000"/>
              </a:lnSpc>
              <a:spcBef>
                <a:spcPts val="600"/>
              </a:spcBef>
              <a:buFont typeface="Wingdings" charset="2"/>
              <a:buChar char="ü"/>
              <a:defRPr sz="1800">
                <a:solidFill>
                  <a:srgbClr val="000000"/>
                </a:solidFill>
              </a:defRPr>
            </a:pPr>
            <a:r>
              <a:rPr lang="pt-BR" sz="2400" b="1" dirty="0">
                <a:solidFill>
                  <a:srgbClr val="FF0000"/>
                </a:solidFill>
              </a:rPr>
              <a:t>medidas de precauç</a:t>
            </a:r>
            <a:r>
              <a:rPr lang="pt-BR" sz="2400" b="1" dirty="0">
                <a:solidFill>
                  <a:srgbClr val="FF0000"/>
                </a:solidFill>
                <a:latin typeface="Arial"/>
                <a:cs typeface="Arial"/>
              </a:rPr>
              <a:t>ão </a:t>
            </a:r>
            <a:r>
              <a:rPr lang="pt-BR" sz="2400" b="1" dirty="0">
                <a:solidFill>
                  <a:srgbClr val="FF0000"/>
                </a:solidFill>
              </a:rPr>
              <a:t>padrão com TODOS os doentes, em TODOS os momentos </a:t>
            </a:r>
          </a:p>
          <a:p>
            <a:pPr lvl="1">
              <a:lnSpc>
                <a:spcPct val="150000"/>
              </a:lnSpc>
              <a:spcBef>
                <a:spcPts val="600"/>
              </a:spcBef>
              <a:buFont typeface="Wingdings" charset="2"/>
              <a:buChar char="ü"/>
              <a:defRPr sz="1800">
                <a:solidFill>
                  <a:srgbClr val="000000"/>
                </a:solidFill>
              </a:defRPr>
            </a:pPr>
            <a:endParaRPr lang="pt-BR" sz="2400" b="1" dirty="0">
              <a:solidFill>
                <a:srgbClr val="FF0000"/>
              </a:solidFill>
            </a:endParaRPr>
          </a:p>
          <a:p>
            <a:pPr marL="0" indent="0">
              <a:lnSpc>
                <a:spcPct val="150000"/>
              </a:lnSpc>
              <a:spcBef>
                <a:spcPts val="600"/>
              </a:spcBef>
              <a:buNone/>
              <a:defRPr sz="1800">
                <a:solidFill>
                  <a:srgbClr val="000000"/>
                </a:solidFill>
              </a:defRPr>
            </a:pPr>
            <a:r>
              <a:rPr lang="pt-BR" sz="2800" b="1" dirty="0">
                <a:solidFill>
                  <a:srgbClr val="002060"/>
                </a:solidFill>
              </a:rPr>
              <a:t>e, quando necessário, aplicar...</a:t>
            </a:r>
          </a:p>
          <a:p>
            <a:pPr lvl="1">
              <a:lnSpc>
                <a:spcPct val="150000"/>
              </a:lnSpc>
              <a:spcBef>
                <a:spcPts val="600"/>
              </a:spcBef>
              <a:buFont typeface="Wingdings" charset="2"/>
              <a:buChar char="ü"/>
              <a:defRPr sz="1800">
                <a:solidFill>
                  <a:srgbClr val="000000"/>
                </a:solidFill>
              </a:defRPr>
            </a:pPr>
            <a:r>
              <a:rPr lang="pt-BR" sz="2400" b="1" dirty="0">
                <a:solidFill>
                  <a:srgbClr val="FF0000"/>
                </a:solidFill>
              </a:rPr>
              <a:t>Precauções baseadas na transmissão</a:t>
            </a:r>
            <a:endParaRPr sz="2400" b="1" dirty="0">
              <a:solidFill>
                <a:srgbClr val="FF0000"/>
              </a:solidFill>
            </a:endParaRPr>
          </a:p>
        </p:txBody>
      </p:sp>
    </p:spTree>
    <p:extLst>
      <p:ext uri="{BB962C8B-B14F-4D97-AF65-F5344CB8AC3E}">
        <p14:creationId xmlns:p14="http://schemas.microsoft.com/office/powerpoint/2010/main" val="1835458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60"/>
          <p:cNvSpPr>
            <a:spLocks noGrp="1"/>
          </p:cNvSpPr>
          <p:nvPr>
            <p:ph type="title"/>
          </p:nvPr>
        </p:nvSpPr>
        <p:spPr>
          <a:xfrm>
            <a:off x="395536" y="1997968"/>
            <a:ext cx="8229600" cy="1575048"/>
          </a:xfrm>
          <a:prstGeom prst="rect">
            <a:avLst/>
          </a:prstGeom>
        </p:spPr>
        <p:txBody>
          <a:bodyPr/>
          <a:lstStyle/>
          <a:p>
            <a:pPr lvl="0" defTabSz="905255">
              <a:defRPr sz="1800">
                <a:solidFill>
                  <a:srgbClr val="000000"/>
                </a:solidFill>
              </a:defRPr>
            </a:pPr>
            <a:r>
              <a:rPr lang="pt-PT" sz="3600" b="1" dirty="0">
                <a:solidFill>
                  <a:srgbClr val="002060"/>
                </a:solidFill>
              </a:rPr>
              <a:t>2. Precauções Padrão</a:t>
            </a:r>
            <a:endParaRPr sz="3600" b="1" dirty="0">
              <a:solidFill>
                <a:srgbClr val="002060"/>
              </a:solidFill>
            </a:endParaRPr>
          </a:p>
          <a:p>
            <a:pPr lvl="0" defTabSz="905255">
              <a:defRPr sz="1800">
                <a:solidFill>
                  <a:srgbClr val="000000"/>
                </a:solidFill>
              </a:defRPr>
            </a:pPr>
            <a:r>
              <a:rPr sz="3600" b="1" dirty="0">
                <a:solidFill>
                  <a:srgbClr val="FFFFFF"/>
                </a:solidFill>
              </a:rPr>
              <a:t> </a:t>
            </a:r>
            <a:r>
              <a:rPr lang="pt-PT" sz="3200" b="1" dirty="0">
                <a:solidFill>
                  <a:srgbClr val="FF2600"/>
                </a:solidFill>
              </a:rPr>
              <a:t>TODOS os doentes</a:t>
            </a:r>
            <a:br>
              <a:rPr lang="pt-PT" sz="3200" b="1" dirty="0">
                <a:solidFill>
                  <a:srgbClr val="FF2600"/>
                </a:solidFill>
              </a:rPr>
            </a:br>
            <a:r>
              <a:rPr lang="pt-PT" sz="3200" b="1" dirty="0">
                <a:solidFill>
                  <a:srgbClr val="FF2600"/>
                </a:solidFill>
              </a:rPr>
              <a:t>SEMPRE</a:t>
            </a:r>
            <a:endParaRPr sz="3600" b="1" dirty="0">
              <a:solidFill>
                <a:srgbClr val="FF2600"/>
              </a:solidFill>
            </a:endParaRPr>
          </a:p>
        </p:txBody>
      </p:sp>
    </p:spTree>
    <p:extLst>
      <p:ext uri="{BB962C8B-B14F-4D97-AF65-F5344CB8AC3E}">
        <p14:creationId xmlns:p14="http://schemas.microsoft.com/office/powerpoint/2010/main" val="1467390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381000" y="2180679"/>
            <a:ext cx="8148637" cy="3984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31472" indent="-331472" algn="l" defTabSz="880152" rtl="0" eaLnBrk="0" fontAlgn="base" hangingPunct="0">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sz="1600">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sz="1600">
                <a:solidFill>
                  <a:srgbClr val="0070C0"/>
                </a:solidFill>
                <a:latin typeface="Calibri" panose="020F0502020204030204" pitchFamily="34" charset="0"/>
                <a:ea typeface="Calibri" pitchFamily="34" charset="0"/>
                <a:cs typeface="Calibri" panose="020F0502020204030204" pitchFamily="34" charset="0"/>
              </a:defRPr>
            </a:lvl4pPr>
            <a:lvl5pPr marL="1785390" indent="0" algn="r" defTabSz="880152" rtl="1" eaLnBrk="0" fontAlgn="base" hangingPunct="0">
              <a:spcBef>
                <a:spcPct val="20000"/>
              </a:spcBef>
              <a:spcAft>
                <a:spcPct val="0"/>
              </a:spcAft>
              <a:buNone/>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a:lstStyle>
          <a:p>
            <a:pPr>
              <a:buClr>
                <a:schemeClr val="tx1"/>
              </a:buClr>
              <a:buFont typeface="Wingdings" charset="2"/>
              <a:buChar char="ü"/>
            </a:pPr>
            <a:r>
              <a:rPr lang="pt-PT" altLang="en-US" sz="2400" kern="0" dirty="0">
                <a:solidFill>
                  <a:srgbClr val="002060"/>
                </a:solidFill>
                <a:latin typeface="Arial" charset="0"/>
                <a:ea typeface="Arial" charset="0"/>
                <a:cs typeface="Arial" charset="0"/>
              </a:rPr>
              <a:t>Reduzir o risco de transmissão de microorganismos de fontes de infecção conhecidas e não conhecidas</a:t>
            </a:r>
          </a:p>
          <a:p>
            <a:pPr>
              <a:buClr>
                <a:schemeClr val="tx1"/>
              </a:buClr>
              <a:buFont typeface="Wingdings" charset="2"/>
              <a:buChar char="ü"/>
            </a:pPr>
            <a:r>
              <a:rPr lang="pt-PT" altLang="en-US" sz="2400" kern="0" dirty="0">
                <a:solidFill>
                  <a:srgbClr val="002060"/>
                </a:solidFill>
                <a:latin typeface="Arial" charset="0"/>
                <a:ea typeface="Arial" charset="0"/>
                <a:cs typeface="Arial" charset="0"/>
              </a:rPr>
              <a:t>Usá-las, se existir risco de contacto com sangue, fluidos corporais, secreções respiratórias, exsudados </a:t>
            </a:r>
            <a:r>
              <a:rPr lang="pt-PT" altLang="en-US" sz="2400" dirty="0">
                <a:solidFill>
                  <a:srgbClr val="002060"/>
                </a:solidFill>
                <a:latin typeface="Arial" charset="0"/>
                <a:ea typeface="Arial" charset="0"/>
                <a:cs typeface="Arial" charset="0"/>
              </a:rPr>
              <a:t>em</a:t>
            </a:r>
            <a:r>
              <a:rPr lang="pt-PT" altLang="en-US" sz="2400" kern="0" dirty="0">
                <a:solidFill>
                  <a:srgbClr val="002060"/>
                </a:solidFill>
                <a:latin typeface="Arial" charset="0"/>
                <a:ea typeface="Arial" charset="0"/>
                <a:cs typeface="Arial" charset="0"/>
              </a:rPr>
              <a:t> pele não intacta e membranas mucosas</a:t>
            </a:r>
          </a:p>
        </p:txBody>
      </p:sp>
      <p:sp>
        <p:nvSpPr>
          <p:cNvPr id="8" name="Shape 260"/>
          <p:cNvSpPr>
            <a:spLocks noGrp="1"/>
          </p:cNvSpPr>
          <p:nvPr>
            <p:ph type="title"/>
          </p:nvPr>
        </p:nvSpPr>
        <p:spPr>
          <a:xfrm>
            <a:off x="395536" y="413792"/>
            <a:ext cx="8229600" cy="1143000"/>
          </a:xfrm>
          <a:prstGeom prst="rect">
            <a:avLst/>
          </a:prstGeom>
        </p:spPr>
        <p:txBody>
          <a:bodyPr/>
          <a:lstStyle/>
          <a:p>
            <a:pPr lvl="0" defTabSz="905255">
              <a:defRPr sz="1800">
                <a:solidFill>
                  <a:srgbClr val="000000"/>
                </a:solidFill>
              </a:defRPr>
            </a:pPr>
            <a:r>
              <a:rPr lang="pt-PT" sz="3600" b="1">
                <a:solidFill>
                  <a:srgbClr val="002060"/>
                </a:solidFill>
              </a:rPr>
              <a:t>Precauções Padrão</a:t>
            </a:r>
          </a:p>
          <a:p>
            <a:pPr lvl="0" defTabSz="905255">
              <a:defRPr sz="1800">
                <a:solidFill>
                  <a:srgbClr val="000000"/>
                </a:solidFill>
              </a:defRPr>
            </a:pPr>
            <a:r>
              <a:rPr lang="pt-PT" sz="3600" b="1">
                <a:solidFill>
                  <a:srgbClr val="FFFFFF"/>
                </a:solidFill>
              </a:rPr>
              <a:t> </a:t>
            </a:r>
            <a:r>
              <a:rPr lang="pt-PT" sz="2800" b="1">
                <a:solidFill>
                  <a:srgbClr val="FF2600"/>
                </a:solidFill>
              </a:rPr>
              <a:t>Todos os doentes, Sempre</a:t>
            </a:r>
            <a:endParaRPr lang="pt-PT" sz="3600" b="1">
              <a:solidFill>
                <a:srgbClr val="FF2600"/>
              </a:solidFill>
            </a:endParaRPr>
          </a:p>
        </p:txBody>
      </p:sp>
      <p:sp>
        <p:nvSpPr>
          <p:cNvPr id="4" name="Shape 261"/>
          <p:cNvSpPr/>
          <p:nvPr/>
        </p:nvSpPr>
        <p:spPr>
          <a:xfrm>
            <a:off x="469900" y="4697268"/>
            <a:ext cx="8155236" cy="1107996"/>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ctr"/>
            <a:r>
              <a:rPr lang="pt-BR" sz="2400" b="1" dirty="0">
                <a:solidFill>
                  <a:srgbClr val="002060"/>
                </a:solidFill>
                <a:latin typeface="Arial" charset="0"/>
                <a:ea typeface="Arial" charset="0"/>
                <a:cs typeface="Arial" charset="0"/>
                <a:sym typeface="Calibri"/>
              </a:rPr>
              <a:t>São o </a:t>
            </a:r>
            <a:r>
              <a:rPr lang="pt-BR" sz="2400" b="1" dirty="0">
                <a:solidFill>
                  <a:srgbClr val="FF0000"/>
                </a:solidFill>
                <a:latin typeface="Arial" charset="0"/>
                <a:ea typeface="Arial" charset="0"/>
                <a:cs typeface="Arial" charset="0"/>
                <a:sym typeface="Calibri"/>
              </a:rPr>
              <a:t>nível básico de precaução no controlo das infecções</a:t>
            </a:r>
            <a:r>
              <a:rPr lang="pt-BR" sz="2400" b="1" dirty="0">
                <a:solidFill>
                  <a:srgbClr val="002060"/>
                </a:solidFill>
                <a:latin typeface="Arial" charset="0"/>
                <a:ea typeface="Arial" charset="0"/>
                <a:cs typeface="Arial" charset="0"/>
                <a:sym typeface="Calibri"/>
              </a:rPr>
              <a:t> que devem ser usadas, no mínimo, em todos os ambientes de atendimento ao doente.</a:t>
            </a:r>
            <a:endParaRPr sz="2400" b="1" dirty="0">
              <a:solidFill>
                <a:srgbClr val="FFFFFF"/>
              </a:solidFill>
              <a:latin typeface="Arial" charset="0"/>
              <a:ea typeface="Arial" charset="0"/>
              <a:cs typeface="Arial" charset="0"/>
              <a:sym typeface="Calibri"/>
            </a:endParaRPr>
          </a:p>
        </p:txBody>
      </p:sp>
    </p:spTree>
    <p:extLst>
      <p:ext uri="{BB962C8B-B14F-4D97-AF65-F5344CB8AC3E}">
        <p14:creationId xmlns:p14="http://schemas.microsoft.com/office/powerpoint/2010/main" val="1675579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p:nvPr/>
        </p:nvSpPr>
        <p:spPr>
          <a:xfrm>
            <a:off x="395536" y="2447624"/>
            <a:ext cx="8316664" cy="1723549"/>
          </a:xfrm>
          <a:prstGeom prst="rect">
            <a:avLst/>
          </a:prstGeom>
          <a:noFill/>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r>
              <a:rPr lang="fr-FR" sz="2800" dirty="0">
                <a:solidFill>
                  <a:srgbClr val="002060"/>
                </a:solidFill>
                <a:latin typeface="Arial" panose="020B0604020202020204" pitchFamily="34" charset="0"/>
                <a:ea typeface="Calibri"/>
                <a:cs typeface="Arial" panose="020B0604020202020204" pitchFamily="34" charset="0"/>
                <a:sym typeface="Calibri"/>
              </a:rPr>
              <a:t>"</a:t>
            </a:r>
            <a:r>
              <a:rPr lang="pt-BR" sz="2800" b="1" dirty="0">
                <a:solidFill>
                  <a:srgbClr val="002060"/>
                </a:solidFill>
                <a:latin typeface="Arial" panose="020B0604020202020204" pitchFamily="34" charset="0"/>
                <a:ea typeface="Calibri"/>
                <a:cs typeface="Arial" panose="020B0604020202020204" pitchFamily="34" charset="0"/>
                <a:sym typeface="Calibri"/>
              </a:rPr>
              <a:t>A avaliação do </a:t>
            </a:r>
            <a:r>
              <a:rPr lang="pt-BR" sz="2800" b="1" dirty="0">
                <a:solidFill>
                  <a:srgbClr val="FF0000"/>
                </a:solidFill>
                <a:latin typeface="Arial" panose="020B0604020202020204" pitchFamily="34" charset="0"/>
                <a:ea typeface="Calibri"/>
                <a:cs typeface="Arial" panose="020B0604020202020204" pitchFamily="34" charset="0"/>
                <a:sym typeface="Calibri"/>
              </a:rPr>
              <a:t>risco</a:t>
            </a:r>
            <a:r>
              <a:rPr lang="pt-BR" sz="2800" b="1" dirty="0">
                <a:solidFill>
                  <a:srgbClr val="002060"/>
                </a:solidFill>
                <a:latin typeface="Arial" panose="020B0604020202020204" pitchFamily="34" charset="0"/>
                <a:ea typeface="Calibri"/>
                <a:cs typeface="Arial" panose="020B0604020202020204" pitchFamily="34" charset="0"/>
                <a:sym typeface="Calibri"/>
              </a:rPr>
              <a:t> é fundamental. </a:t>
            </a:r>
          </a:p>
          <a:p>
            <a:pPr lvl="0"/>
            <a:endParaRPr lang="pt-BR" sz="2800" b="1" dirty="0">
              <a:solidFill>
                <a:srgbClr val="002060"/>
              </a:solidFill>
              <a:latin typeface="Arial" panose="020B0604020202020204" pitchFamily="34" charset="0"/>
              <a:ea typeface="Calibri"/>
              <a:cs typeface="Arial" panose="020B0604020202020204" pitchFamily="34" charset="0"/>
              <a:sym typeface="Calibri"/>
            </a:endParaRPr>
          </a:p>
          <a:p>
            <a:pPr lvl="0"/>
            <a:r>
              <a:rPr lang="pt-BR" sz="2800" dirty="0">
                <a:solidFill>
                  <a:srgbClr val="002060"/>
                </a:solidFill>
                <a:latin typeface="Arial" panose="020B0604020202020204" pitchFamily="34" charset="0"/>
                <a:ea typeface="Calibri"/>
                <a:cs typeface="Arial" panose="020B0604020202020204" pitchFamily="34" charset="0"/>
                <a:sym typeface="Calibri"/>
              </a:rPr>
              <a:t>Avaliar todas as actividades de assistência médica para determinar a protecção individual </a:t>
            </a:r>
            <a:r>
              <a:rPr lang="pt-PT" sz="2800" dirty="0">
                <a:solidFill>
                  <a:srgbClr val="002060"/>
                </a:solidFill>
                <a:latin typeface="Arial" panose="020B0604020202020204" pitchFamily="34" charset="0"/>
                <a:ea typeface="Calibri"/>
                <a:cs typeface="Arial" panose="020B0604020202020204" pitchFamily="34" charset="0"/>
                <a:sym typeface="Calibri"/>
              </a:rPr>
              <a:t>adequada</a:t>
            </a:r>
            <a:r>
              <a:rPr lang="fr-FR" sz="2800" dirty="0">
                <a:solidFill>
                  <a:srgbClr val="002060"/>
                </a:solidFill>
                <a:latin typeface="Arial" panose="020B0604020202020204" pitchFamily="34" charset="0"/>
                <a:ea typeface="Calibri"/>
                <a:cs typeface="Arial" panose="020B0604020202020204" pitchFamily="34" charset="0"/>
                <a:sym typeface="Calibri"/>
              </a:rPr>
              <a:t>"</a:t>
            </a:r>
            <a:endParaRPr sz="2800" dirty="0">
              <a:solidFill>
                <a:srgbClr val="002060"/>
              </a:solidFill>
              <a:latin typeface="Arial" panose="020B0604020202020204" pitchFamily="34" charset="0"/>
              <a:ea typeface="Calibri"/>
              <a:cs typeface="Arial" panose="020B0604020202020204" pitchFamily="34" charset="0"/>
              <a:sym typeface="Calibri"/>
            </a:endParaRPr>
          </a:p>
        </p:txBody>
      </p:sp>
      <p:sp>
        <p:nvSpPr>
          <p:cNvPr id="6" name="Shape 260"/>
          <p:cNvSpPr>
            <a:spLocks noGrp="1"/>
          </p:cNvSpPr>
          <p:nvPr>
            <p:ph type="title"/>
          </p:nvPr>
        </p:nvSpPr>
        <p:spPr>
          <a:xfrm>
            <a:off x="395536" y="413792"/>
            <a:ext cx="8229600" cy="1143000"/>
          </a:xfrm>
          <a:prstGeom prst="rect">
            <a:avLst/>
          </a:prstGeom>
        </p:spPr>
        <p:txBody>
          <a:bodyPr/>
          <a:lstStyle/>
          <a:p>
            <a:pPr lvl="0" defTabSz="905255">
              <a:defRPr sz="1800">
                <a:solidFill>
                  <a:srgbClr val="000000"/>
                </a:solidFill>
              </a:defRPr>
            </a:pPr>
            <a:r>
              <a:rPr lang="pt-PT" sz="3600" b="1" dirty="0">
                <a:solidFill>
                  <a:srgbClr val="002060"/>
                </a:solidFill>
              </a:rPr>
              <a:t>Precauções Padrão</a:t>
            </a:r>
            <a:endParaRPr sz="3600" b="1" dirty="0">
              <a:solidFill>
                <a:srgbClr val="002060"/>
              </a:solidFill>
            </a:endParaRPr>
          </a:p>
          <a:p>
            <a:pPr lvl="0" defTabSz="905255">
              <a:defRPr sz="1800">
                <a:solidFill>
                  <a:srgbClr val="000000"/>
                </a:solidFill>
              </a:defRPr>
            </a:pPr>
            <a:r>
              <a:rPr sz="3600" b="1" dirty="0">
                <a:solidFill>
                  <a:srgbClr val="FFFFFF"/>
                </a:solidFill>
              </a:rPr>
              <a:t> </a:t>
            </a:r>
            <a:r>
              <a:rPr lang="pt-PT" sz="2800" b="1" dirty="0">
                <a:solidFill>
                  <a:srgbClr val="FF2600"/>
                </a:solidFill>
              </a:rPr>
              <a:t>Todos os doentes</a:t>
            </a:r>
            <a:r>
              <a:rPr sz="2800" b="1" dirty="0">
                <a:solidFill>
                  <a:srgbClr val="FF2600"/>
                </a:solidFill>
              </a:rPr>
              <a:t>, </a:t>
            </a:r>
            <a:r>
              <a:rPr lang="pt-PT" sz="2800" b="1" dirty="0">
                <a:solidFill>
                  <a:srgbClr val="FF2600"/>
                </a:solidFill>
              </a:rPr>
              <a:t>Sempre</a:t>
            </a:r>
            <a:endParaRPr sz="3600" b="1" dirty="0">
              <a:solidFill>
                <a:srgbClr val="FF2600"/>
              </a:solidFill>
            </a:endParaRPr>
          </a:p>
        </p:txBody>
      </p:sp>
    </p:spTree>
    <p:extLst>
      <p:ext uri="{BB962C8B-B14F-4D97-AF65-F5344CB8AC3E}">
        <p14:creationId xmlns:p14="http://schemas.microsoft.com/office/powerpoint/2010/main" val="1180916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pt-PT" sz="2400" kern="0" dirty="0">
                <a:solidFill>
                  <a:srgbClr val="0070C0"/>
                </a:solidFill>
                <a:latin typeface="Arial" charset="0"/>
                <a:ea typeface="Arial" charset="0"/>
                <a:cs typeface="Arial" charset="0"/>
              </a:rPr>
              <a:t>Higienização das </a:t>
            </a:r>
            <a:r>
              <a:rPr lang="pt-PT" sz="2400" dirty="0">
                <a:solidFill>
                  <a:srgbClr val="0070C0"/>
                </a:solidFill>
                <a:latin typeface="Arial" charset="0"/>
                <a:ea typeface="Arial" charset="0"/>
                <a:cs typeface="Arial" charset="0"/>
              </a:rPr>
              <a:t>m</a:t>
            </a:r>
            <a:r>
              <a:rPr lang="pt-PT" sz="2400" kern="0" dirty="0">
                <a:solidFill>
                  <a:srgbClr val="0070C0"/>
                </a:solidFill>
                <a:latin typeface="Arial" charset="0"/>
                <a:ea typeface="Arial" charset="0"/>
                <a:cs typeface="Arial" charset="0"/>
              </a:rPr>
              <a:t>ãos</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Higiene </a:t>
            </a:r>
            <a:r>
              <a:rPr lang="pt-PT" sz="2400" dirty="0">
                <a:solidFill>
                  <a:srgbClr val="002060"/>
                </a:solidFill>
                <a:latin typeface="Arial" charset="0"/>
                <a:ea typeface="Arial" charset="0"/>
                <a:cs typeface="Arial" charset="0"/>
              </a:rPr>
              <a:t>r</a:t>
            </a:r>
            <a:r>
              <a:rPr lang="pt-PT" sz="2400" kern="0" dirty="0">
                <a:solidFill>
                  <a:srgbClr val="002060"/>
                </a:solidFill>
                <a:latin typeface="Arial" charset="0"/>
                <a:ea typeface="Arial" charset="0"/>
                <a:cs typeface="Arial" charset="0"/>
              </a:rPr>
              <a:t>espiratória</a:t>
            </a:r>
          </a:p>
          <a:p>
            <a:pPr marL="514350" lvl="0" indent="-514350" fontAlgn="base">
              <a:spcBef>
                <a:spcPct val="20000"/>
              </a:spcBef>
              <a:spcAft>
                <a:spcPct val="0"/>
              </a:spcAft>
              <a:buFont typeface="Times New Roman" pitchFamily="18" charset="0"/>
              <a:buAutoNum type="arabicPeriod"/>
            </a:pPr>
            <a:r>
              <a:rPr lang="pt-PT" sz="2400" dirty="0">
                <a:solidFill>
                  <a:srgbClr val="002060"/>
                </a:solidFill>
                <a:latin typeface="Arial" charset="0"/>
                <a:ea typeface="Arial" charset="0"/>
                <a:cs typeface="Arial" charset="0"/>
              </a:rPr>
              <a:t>Segurança no manuseio de </a:t>
            </a:r>
            <a:r>
              <a:rPr lang="pt-PT" sz="2400" dirty="0" err="1">
                <a:solidFill>
                  <a:srgbClr val="002060"/>
                </a:solidFill>
                <a:latin typeface="Arial" charset="0"/>
                <a:ea typeface="Arial" charset="0"/>
                <a:cs typeface="Arial" charset="0"/>
              </a:rPr>
              <a:t>injectáveis</a:t>
            </a:r>
            <a:r>
              <a:rPr lang="pt-PT" sz="2400" dirty="0">
                <a:solidFill>
                  <a:srgbClr val="002060"/>
                </a:solidFill>
                <a:latin typeface="Arial" charset="0"/>
                <a:ea typeface="Arial" charset="0"/>
                <a:cs typeface="Arial" charset="0"/>
              </a:rPr>
              <a:t> e objectos cortantes</a:t>
            </a:r>
            <a:endParaRPr lang="pt-PT" sz="2400" kern="0" dirty="0">
              <a:solidFill>
                <a:srgbClr val="00206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pt-PT" sz="2400" dirty="0" err="1">
                <a:solidFill>
                  <a:srgbClr val="002060"/>
                </a:solidFill>
                <a:latin typeface="Arial" charset="0"/>
                <a:ea typeface="Arial" charset="0"/>
                <a:cs typeface="Arial" charset="0"/>
              </a:rPr>
              <a:t>Selecção</a:t>
            </a:r>
            <a:r>
              <a:rPr lang="pt-PT" sz="2400" dirty="0">
                <a:solidFill>
                  <a:srgbClr val="002060"/>
                </a:solidFill>
                <a:latin typeface="Arial" charset="0"/>
                <a:ea typeface="Arial" charset="0"/>
                <a:cs typeface="Arial" charset="0"/>
              </a:rPr>
              <a:t> apropriada de EPP, de acordo com a exposição prevista</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Limpeza</a:t>
            </a:r>
            <a:r>
              <a:rPr lang="pt-PT" sz="2400" dirty="0">
                <a:solidFill>
                  <a:srgbClr val="002060"/>
                </a:solidFill>
                <a:latin typeface="Arial" charset="0"/>
                <a:ea typeface="Arial" charset="0"/>
                <a:cs typeface="Arial" charset="0"/>
              </a:rPr>
              <a:t> e</a:t>
            </a:r>
            <a:r>
              <a:rPr lang="pt-PT" sz="2400" kern="0" dirty="0">
                <a:solidFill>
                  <a:srgbClr val="002060"/>
                </a:solidFill>
                <a:latin typeface="Arial" charset="0"/>
                <a:ea typeface="Arial" charset="0"/>
                <a:cs typeface="Arial" charset="0"/>
              </a:rPr>
              <a:t> desinfecção do ambiente e de equipamentos reutilizáveis</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Gestão de resíduos</a:t>
            </a: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dirty="0">
                <a:solidFill>
                  <a:srgbClr val="002060"/>
                </a:solidFill>
              </a:rPr>
              <a:t>Precauções Padrão</a:t>
            </a:r>
          </a:p>
          <a:p>
            <a:pPr defTabSz="905255">
              <a:defRPr sz="1800">
                <a:solidFill>
                  <a:srgbClr val="000000"/>
                </a:solidFill>
              </a:defRPr>
            </a:pPr>
            <a:r>
              <a:rPr lang="pt-PT" sz="3600" b="1" dirty="0">
                <a:solidFill>
                  <a:srgbClr val="FFFFFF"/>
                </a:solidFill>
              </a:rPr>
              <a:t> </a:t>
            </a:r>
            <a:r>
              <a:rPr lang="pt-PT" sz="2800" b="1" dirty="0">
                <a:solidFill>
                  <a:srgbClr val="FF2600"/>
                </a:solidFill>
              </a:rPr>
              <a:t>Todos os doentes, Sempre</a:t>
            </a:r>
            <a:endParaRPr lang="pt-PT" sz="3600" b="1" dirty="0">
              <a:solidFill>
                <a:srgbClr val="FF2600"/>
              </a:solidFill>
            </a:endParaRPr>
          </a:p>
        </p:txBody>
      </p:sp>
    </p:spTree>
    <p:extLst>
      <p:ext uri="{BB962C8B-B14F-4D97-AF65-F5344CB8AC3E}">
        <p14:creationId xmlns:p14="http://schemas.microsoft.com/office/powerpoint/2010/main" val="884936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10469" y="1504950"/>
            <a:ext cx="8701934" cy="1538883"/>
          </a:xfrm>
          <a:prstGeom prst="rect">
            <a:avLst/>
          </a:prstGeom>
        </p:spPr>
        <p:txBody>
          <a:bodyPr wrap="square">
            <a:spAutoFit/>
          </a:bodyPr>
          <a:lstStyle/>
          <a:p>
            <a:pPr marL="457200" indent="-457200">
              <a:spcAft>
                <a:spcPts val="1200"/>
              </a:spcAft>
              <a:buFont typeface="Wingdings" charset="2"/>
              <a:buChar char="ü"/>
            </a:pPr>
            <a:r>
              <a:rPr lang="pt-PT" sz="2800" dirty="0">
                <a:solidFill>
                  <a:srgbClr val="002060"/>
                </a:solidFill>
                <a:cs typeface="Arial"/>
              </a:rPr>
              <a:t>M</a:t>
            </a:r>
            <a:r>
              <a:rPr lang="pt-PT" sz="2800" kern="0" dirty="0">
                <a:solidFill>
                  <a:srgbClr val="002060"/>
                </a:solidFill>
                <a:cs typeface="Arial"/>
              </a:rPr>
              <a:t>edida </a:t>
            </a:r>
            <a:r>
              <a:rPr lang="pt-PT" sz="2800" kern="0" dirty="0">
                <a:solidFill>
                  <a:srgbClr val="FF0000"/>
                </a:solidFill>
                <a:cs typeface="Arial"/>
              </a:rPr>
              <a:t>MAIS </a:t>
            </a:r>
            <a:r>
              <a:rPr lang="pt-PT" sz="2800" kern="0" dirty="0">
                <a:solidFill>
                  <a:srgbClr val="002060"/>
                </a:solidFill>
                <a:cs typeface="Arial"/>
              </a:rPr>
              <a:t>importante de </a:t>
            </a:r>
            <a:r>
              <a:rPr lang="pt-PT" sz="2800" dirty="0">
                <a:solidFill>
                  <a:srgbClr val="002060"/>
                </a:solidFill>
                <a:cs typeface="Arial"/>
              </a:rPr>
              <a:t>p</a:t>
            </a:r>
            <a:r>
              <a:rPr lang="pt-PT" sz="2800" kern="0" dirty="0">
                <a:solidFill>
                  <a:srgbClr val="002060"/>
                </a:solidFill>
                <a:cs typeface="Arial"/>
              </a:rPr>
              <a:t>revenção de </a:t>
            </a:r>
            <a:r>
              <a:rPr lang="pt-PT" sz="2800" dirty="0">
                <a:solidFill>
                  <a:srgbClr val="002060"/>
                </a:solidFill>
                <a:cs typeface="Arial"/>
              </a:rPr>
              <a:t>i</a:t>
            </a:r>
            <a:r>
              <a:rPr lang="pt-PT" sz="2800" kern="0" dirty="0">
                <a:solidFill>
                  <a:srgbClr val="002060"/>
                </a:solidFill>
                <a:cs typeface="Arial"/>
              </a:rPr>
              <a:t>nfecções</a:t>
            </a:r>
          </a:p>
          <a:p>
            <a:pPr marL="457200" indent="-457200">
              <a:spcAft>
                <a:spcPts val="1200"/>
              </a:spcAft>
              <a:buFont typeface="Wingdings" charset="2"/>
              <a:buChar char="ü"/>
            </a:pPr>
            <a:r>
              <a:rPr lang="pt-PT" sz="2800" dirty="0">
                <a:solidFill>
                  <a:srgbClr val="002060"/>
                </a:solidFill>
                <a:cs typeface="Arial"/>
              </a:rPr>
              <a:t>Causa de disseminação de microorganismos multirresistentes</a:t>
            </a:r>
          </a:p>
        </p:txBody>
      </p:sp>
      <p:sp>
        <p:nvSpPr>
          <p:cNvPr id="7" name="Rectangle 5"/>
          <p:cNvSpPr txBox="1">
            <a:spLocks noChangeArrowheads="1"/>
          </p:cNvSpPr>
          <p:nvPr/>
        </p:nvSpPr>
        <p:spPr>
          <a:xfrm>
            <a:off x="228600" y="381000"/>
            <a:ext cx="8077200" cy="981075"/>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dirty="0">
                <a:solidFill>
                  <a:srgbClr val="002060"/>
                </a:solidFill>
                <a:latin typeface="+mn-lt"/>
              </a:rPr>
              <a:t>Higienização das mãos</a:t>
            </a:r>
            <a:endParaRPr lang="pt-PT" sz="2400" kern="0" dirty="0">
              <a:solidFill>
                <a:srgbClr val="002060"/>
              </a:solidFill>
              <a:latin typeface="+mn-lt"/>
            </a:endParaRPr>
          </a:p>
        </p:txBody>
      </p:sp>
      <p:pic>
        <p:nvPicPr>
          <p:cNvPr id="4" name="Image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3186708"/>
            <a:ext cx="6768752" cy="2762572"/>
          </a:xfrm>
          <a:prstGeom prst="rect">
            <a:avLst/>
          </a:prstGeom>
        </p:spPr>
      </p:pic>
    </p:spTree>
    <p:extLst>
      <p:ext uri="{BB962C8B-B14F-4D97-AF65-F5344CB8AC3E}">
        <p14:creationId xmlns:p14="http://schemas.microsoft.com/office/powerpoint/2010/main" val="502104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5" descr="Videolinks2_"/>
          <p:cNvPicPr>
            <a:picLocks noChangeAspect="1" noChangeArrowheads="1"/>
          </p:cNvPicPr>
          <p:nvPr/>
        </p:nvPicPr>
        <p:blipFill>
          <a:blip r:embed="rId3" cstate="print"/>
          <a:srcRect/>
          <a:stretch>
            <a:fillRect/>
          </a:stretch>
        </p:blipFill>
        <p:spPr bwMode="auto">
          <a:xfrm>
            <a:off x="2931" y="2264246"/>
            <a:ext cx="5715000" cy="3829050"/>
          </a:xfrm>
          <a:prstGeom prst="rect">
            <a:avLst/>
          </a:prstGeom>
          <a:noFill/>
          <a:ln w="9525">
            <a:noFill/>
            <a:miter lim="800000"/>
            <a:headEnd/>
            <a:tailEnd/>
          </a:ln>
        </p:spPr>
      </p:pic>
      <p:sp>
        <p:nvSpPr>
          <p:cNvPr id="52227" name="Text Box 24"/>
          <p:cNvSpPr txBox="1">
            <a:spLocks noChangeArrowheads="1"/>
          </p:cNvSpPr>
          <p:nvPr/>
        </p:nvSpPr>
        <p:spPr bwMode="auto">
          <a:xfrm>
            <a:off x="107503" y="152400"/>
            <a:ext cx="9033565" cy="1723549"/>
          </a:xfrm>
          <a:prstGeom prst="rect">
            <a:avLst/>
          </a:prstGeom>
          <a:noFill/>
          <a:ln w="9525">
            <a:noFill/>
            <a:miter lim="800000"/>
            <a:headEnd/>
            <a:tailEnd/>
          </a:ln>
        </p:spPr>
        <p:txBody>
          <a:bodyPr wrap="square">
            <a:spAutoFit/>
          </a:bodyPr>
          <a:lstStyle/>
          <a:p>
            <a:pPr algn="ctr" eaLnBrk="0" hangingPunct="0"/>
            <a:r>
              <a:rPr lang="fr-CH" sz="2800" b="1" i="1" dirty="0">
                <a:solidFill>
                  <a:srgbClr val="FF0000"/>
                </a:solidFill>
                <a:latin typeface="Arial" charset="0"/>
                <a:ea typeface="Arial" charset="0"/>
                <a:cs typeface="Arial" charset="0"/>
              </a:rPr>
              <a:t>Cuidados limpos são cuidados mais seguros</a:t>
            </a:r>
          </a:p>
          <a:p>
            <a:pPr algn="ctr" eaLnBrk="0" hangingPunct="0"/>
            <a:endParaRPr lang="fr-CH" b="1" i="1" dirty="0">
              <a:solidFill>
                <a:srgbClr val="6D1D14"/>
              </a:solidFill>
            </a:endParaRPr>
          </a:p>
          <a:p>
            <a:pPr algn="ctr" eaLnBrk="0" hangingPunct="0"/>
            <a:r>
              <a:rPr lang="fr-CH" sz="2400" b="1" dirty="0">
                <a:solidFill>
                  <a:srgbClr val="0070C0"/>
                </a:solidFill>
              </a:rPr>
              <a:t>OMS</a:t>
            </a:r>
          </a:p>
          <a:p>
            <a:pPr algn="ctr" eaLnBrk="0" hangingPunct="0"/>
            <a:r>
              <a:rPr lang="fr-CH" b="1" dirty="0">
                <a:solidFill>
                  <a:srgbClr val="0070C0"/>
                </a:solidFill>
              </a:rPr>
              <a:t>Lançamento</a:t>
            </a:r>
          </a:p>
          <a:p>
            <a:pPr algn="ctr" eaLnBrk="0" hangingPunct="0"/>
            <a:r>
              <a:rPr lang="fr-CH" b="1" dirty="0">
                <a:solidFill>
                  <a:srgbClr val="0070C0"/>
                </a:solidFill>
              </a:rPr>
              <a:t>13 de </a:t>
            </a:r>
            <a:r>
              <a:rPr lang="fr-CH" b="1" dirty="0" err="1">
                <a:solidFill>
                  <a:srgbClr val="0070C0"/>
                </a:solidFill>
              </a:rPr>
              <a:t>Outubro</a:t>
            </a:r>
            <a:r>
              <a:rPr lang="fr-CH" b="1" dirty="0">
                <a:solidFill>
                  <a:srgbClr val="0070C0"/>
                </a:solidFill>
              </a:rPr>
              <a:t>, 2005</a:t>
            </a:r>
            <a:endParaRPr lang="fr-FR" b="1" dirty="0">
              <a:solidFill>
                <a:srgbClr val="0070C0"/>
              </a:solidFill>
            </a:endParaRPr>
          </a:p>
        </p:txBody>
      </p:sp>
      <p:pic>
        <p:nvPicPr>
          <p:cNvPr id="9" name="Picture 26"/>
          <p:cNvPicPr>
            <a:picLocks noChangeAspect="1" noChangeArrowheads="1"/>
          </p:cNvPicPr>
          <p:nvPr/>
        </p:nvPicPr>
        <p:blipFill>
          <a:blip r:embed="rId4" cstate="print"/>
          <a:srcRect/>
          <a:stretch>
            <a:fillRect/>
          </a:stretch>
        </p:blipFill>
        <p:spPr bwMode="auto">
          <a:xfrm>
            <a:off x="5741682" y="2565177"/>
            <a:ext cx="3276600" cy="3240087"/>
          </a:xfrm>
          <a:prstGeom prst="rect">
            <a:avLst/>
          </a:prstGeom>
          <a:noFill/>
          <a:ln w="28575">
            <a:solidFill>
              <a:schemeClr val="bg1"/>
            </a:solidFill>
            <a:miter lim="800000"/>
            <a:headEnd/>
            <a:tailEnd/>
          </a:ln>
        </p:spPr>
      </p:pic>
    </p:spTree>
    <p:extLst>
      <p:ext uri="{BB962C8B-B14F-4D97-AF65-F5344CB8AC3E}">
        <p14:creationId xmlns:p14="http://schemas.microsoft.com/office/powerpoint/2010/main" val="1639734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395536" y="1556792"/>
            <a:ext cx="8208912" cy="3293209"/>
          </a:xfrm>
          <a:prstGeom prst="rect">
            <a:avLst/>
          </a:prstGeom>
        </p:spPr>
        <p:txBody>
          <a:bodyPr wrap="square">
            <a:spAutoFit/>
          </a:bodyPr>
          <a:lstStyle/>
          <a:p>
            <a:r>
              <a:rPr lang="pt-PT" sz="2400" i="1" dirty="0">
                <a:solidFill>
                  <a:srgbClr val="002060"/>
                </a:solidFill>
                <a:latin typeface="Arial" charset="0"/>
                <a:ea typeface="Arial" charset="0"/>
                <a:cs typeface="Arial" charset="0"/>
              </a:rPr>
              <a:t>“As infecções associadas aos cuidados de saúde são um problema tão grande que devemos orientar a nossa atenção para algo que seja verdadeiramente exequível e que possa salvar muitas, muitas vidas. Essa acção é a </a:t>
            </a:r>
            <a:r>
              <a:rPr lang="pt-PT" sz="2400" i="1" dirty="0">
                <a:solidFill>
                  <a:srgbClr val="FF0000"/>
                </a:solidFill>
                <a:latin typeface="Arial" charset="0"/>
                <a:ea typeface="Arial" charset="0"/>
                <a:cs typeface="Arial" charset="0"/>
              </a:rPr>
              <a:t>higiene das mãos</a:t>
            </a:r>
            <a:r>
              <a:rPr lang="pt-PT" sz="2400" i="1" dirty="0">
                <a:solidFill>
                  <a:srgbClr val="002060"/>
                </a:solidFill>
                <a:latin typeface="Arial" charset="0"/>
                <a:ea typeface="Arial" charset="0"/>
                <a:cs typeface="Arial" charset="0"/>
              </a:rPr>
              <a:t>, um importante elemento do trabalho da OMS para a segurança do doente”.</a:t>
            </a:r>
          </a:p>
          <a:p>
            <a:endParaRPr lang="pt-PT" sz="2400" i="1" dirty="0">
              <a:solidFill>
                <a:srgbClr val="002060"/>
              </a:solidFill>
              <a:latin typeface="Arial" charset="0"/>
              <a:ea typeface="Arial" charset="0"/>
              <a:cs typeface="Arial" charset="0"/>
            </a:endParaRPr>
          </a:p>
          <a:p>
            <a:pPr algn="r"/>
            <a:r>
              <a:rPr lang="pt-PT" sz="2000" dirty="0">
                <a:solidFill>
                  <a:srgbClr val="002060"/>
                </a:solidFill>
                <a:latin typeface="Arial" charset="0"/>
                <a:ea typeface="Arial" charset="0"/>
                <a:cs typeface="Arial" charset="0"/>
              </a:rPr>
              <a:t>Dr. Edward </a:t>
            </a:r>
            <a:r>
              <a:rPr lang="pt-PT" sz="2000" dirty="0" err="1">
                <a:solidFill>
                  <a:srgbClr val="002060"/>
                </a:solidFill>
                <a:latin typeface="Arial" charset="0"/>
                <a:ea typeface="Arial" charset="0"/>
                <a:cs typeface="Arial" charset="0"/>
              </a:rPr>
              <a:t>Kelley</a:t>
            </a:r>
            <a:r>
              <a:rPr lang="pt-PT" sz="2000" dirty="0">
                <a:solidFill>
                  <a:srgbClr val="002060"/>
                </a:solidFill>
                <a:latin typeface="Arial" charset="0"/>
                <a:ea typeface="Arial" charset="0"/>
                <a:cs typeface="Arial" charset="0"/>
              </a:rPr>
              <a:t>, </a:t>
            </a:r>
          </a:p>
          <a:p>
            <a:pPr algn="r"/>
            <a:r>
              <a:rPr lang="pt-PT" sz="2000" dirty="0" err="1">
                <a:solidFill>
                  <a:srgbClr val="002060"/>
                </a:solidFill>
                <a:latin typeface="Arial" charset="0"/>
                <a:ea typeface="Arial" charset="0"/>
                <a:cs typeface="Arial" charset="0"/>
              </a:rPr>
              <a:t>Director</a:t>
            </a:r>
            <a:r>
              <a:rPr lang="pt-PT" sz="2000" dirty="0">
                <a:solidFill>
                  <a:srgbClr val="002060"/>
                </a:solidFill>
                <a:latin typeface="Arial" charset="0"/>
                <a:ea typeface="Arial" charset="0"/>
                <a:cs typeface="Arial" charset="0"/>
              </a:rPr>
              <a:t> de Prestação de Serviços e Segurança da OMS</a:t>
            </a:r>
          </a:p>
        </p:txBody>
      </p:sp>
      <p:sp>
        <p:nvSpPr>
          <p:cNvPr id="6" name="Text Box 24"/>
          <p:cNvSpPr txBox="1">
            <a:spLocks noChangeArrowheads="1"/>
          </p:cNvSpPr>
          <p:nvPr/>
        </p:nvSpPr>
        <p:spPr bwMode="auto">
          <a:xfrm>
            <a:off x="107504" y="152400"/>
            <a:ext cx="9036496" cy="800219"/>
          </a:xfrm>
          <a:prstGeom prst="rect">
            <a:avLst/>
          </a:prstGeom>
          <a:noFill/>
          <a:ln w="9525">
            <a:noFill/>
            <a:miter lim="800000"/>
            <a:headEnd/>
            <a:tailEnd/>
          </a:ln>
        </p:spPr>
        <p:txBody>
          <a:bodyPr wrap="square">
            <a:spAutoFit/>
          </a:bodyPr>
          <a:lstStyle/>
          <a:p>
            <a:pPr algn="ctr" eaLnBrk="0" hangingPunct="0"/>
            <a:r>
              <a:rPr lang="fr-CH" sz="2800" b="1" i="1" dirty="0">
                <a:solidFill>
                  <a:srgbClr val="FF0000"/>
                </a:solidFill>
                <a:latin typeface="Arial" charset="0"/>
                <a:ea typeface="Arial" charset="0"/>
                <a:cs typeface="Arial" charset="0"/>
              </a:rPr>
              <a:t>Cuidados limpos são cuidados mais seguros</a:t>
            </a:r>
          </a:p>
          <a:p>
            <a:pPr algn="ctr" eaLnBrk="0" hangingPunct="0"/>
            <a:endParaRPr lang="fr-CH" b="1" i="1" dirty="0">
              <a:solidFill>
                <a:srgbClr val="6D1D14"/>
              </a:solidFill>
            </a:endParaRPr>
          </a:p>
        </p:txBody>
      </p:sp>
    </p:spTree>
    <p:extLst>
      <p:ext uri="{BB962C8B-B14F-4D97-AF65-F5344CB8AC3E}">
        <p14:creationId xmlns:p14="http://schemas.microsoft.com/office/powerpoint/2010/main" val="2007079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323528" y="4725144"/>
            <a:ext cx="4968552" cy="1261884"/>
          </a:xfrm>
          <a:prstGeom prst="rect">
            <a:avLst/>
          </a:prstGeom>
        </p:spPr>
        <p:txBody>
          <a:bodyPr wrap="square">
            <a:spAutoFit/>
          </a:bodyPr>
          <a:lstStyle/>
          <a:p>
            <a:r>
              <a:rPr lang="pt-PT" sz="2000" dirty="0">
                <a:solidFill>
                  <a:srgbClr val="0070C0"/>
                </a:solidFill>
                <a:latin typeface="Arial" charset="0"/>
                <a:ea typeface="Arial" charset="0"/>
                <a:cs typeface="Arial" charset="0"/>
              </a:rPr>
              <a:t>OMS AFRO – 1252 hospitais</a:t>
            </a:r>
          </a:p>
          <a:p>
            <a:pPr lvl="5" algn="l"/>
            <a:r>
              <a:rPr lang="pt-PT" sz="2000" dirty="0">
                <a:latin typeface="Arial" charset="0"/>
                <a:ea typeface="Arial" charset="0"/>
                <a:cs typeface="Arial" charset="0"/>
              </a:rPr>
              <a:t>       </a:t>
            </a:r>
            <a:r>
              <a:rPr lang="pt-PT" dirty="0">
                <a:solidFill>
                  <a:srgbClr val="002060"/>
                </a:solidFill>
                <a:latin typeface="Arial" charset="0"/>
                <a:ea typeface="Arial" charset="0"/>
                <a:cs typeface="Arial" charset="0"/>
              </a:rPr>
              <a:t>Angola (3)</a:t>
            </a:r>
          </a:p>
          <a:p>
            <a:pPr lvl="5" algn="l"/>
            <a:r>
              <a:rPr lang="pt-PT" dirty="0">
                <a:solidFill>
                  <a:srgbClr val="002060"/>
                </a:solidFill>
                <a:latin typeface="Arial" charset="0"/>
                <a:ea typeface="Arial" charset="0"/>
                <a:cs typeface="Arial" charset="0"/>
              </a:rPr>
              <a:t>        Moçambique (1)</a:t>
            </a:r>
          </a:p>
          <a:p>
            <a:pPr lvl="5" algn="l"/>
            <a:r>
              <a:rPr lang="pt-PT" dirty="0">
                <a:solidFill>
                  <a:srgbClr val="002060"/>
                </a:solidFill>
                <a:latin typeface="Arial" charset="0"/>
                <a:ea typeface="Arial" charset="0"/>
                <a:cs typeface="Arial" charset="0"/>
              </a:rPr>
              <a:t>        São Tomé e Príncipe (2)</a:t>
            </a:r>
          </a:p>
        </p:txBody>
      </p:sp>
      <p:pic>
        <p:nvPicPr>
          <p:cNvPr id="6" name="Imagem 5"/>
          <p:cNvPicPr>
            <a:picLocks noChangeAspect="1"/>
          </p:cNvPicPr>
          <p:nvPr/>
        </p:nvPicPr>
        <p:blipFill rotWithShape="1">
          <a:blip r:embed="rId3">
            <a:extLst>
              <a:ext uri="{28A0092B-C50C-407E-A947-70E740481C1C}">
                <a14:useLocalDpi xmlns:a14="http://schemas.microsoft.com/office/drawing/2010/main" val="0"/>
              </a:ext>
            </a:extLst>
          </a:blip>
          <a:srcRect l="3261" t="10187" b="20090"/>
          <a:stretch/>
        </p:blipFill>
        <p:spPr>
          <a:xfrm>
            <a:off x="395536" y="-27384"/>
            <a:ext cx="8424936" cy="4570286"/>
          </a:xfrm>
          <a:prstGeom prst="rect">
            <a:avLst/>
          </a:prstGeom>
        </p:spPr>
      </p:pic>
      <p:sp>
        <p:nvSpPr>
          <p:cNvPr id="7" name="Retângulo 6"/>
          <p:cNvSpPr/>
          <p:nvPr/>
        </p:nvSpPr>
        <p:spPr>
          <a:xfrm>
            <a:off x="4139952" y="5097958"/>
            <a:ext cx="2736304" cy="923330"/>
          </a:xfrm>
          <a:prstGeom prst="rect">
            <a:avLst/>
          </a:prstGeom>
        </p:spPr>
        <p:txBody>
          <a:bodyPr wrap="square">
            <a:spAutoFit/>
          </a:bodyPr>
          <a:lstStyle/>
          <a:p>
            <a:r>
              <a:rPr lang="pt-PT" dirty="0">
                <a:solidFill>
                  <a:srgbClr val="002060"/>
                </a:solidFill>
                <a:latin typeface="Arial" charset="0"/>
                <a:ea typeface="Arial" charset="0"/>
                <a:cs typeface="Arial" charset="0"/>
              </a:rPr>
              <a:t>Guiné Conacri (26) </a:t>
            </a:r>
          </a:p>
          <a:p>
            <a:pPr lvl="5" algn="l"/>
            <a:r>
              <a:rPr lang="pt-PT" dirty="0">
                <a:solidFill>
                  <a:srgbClr val="002060"/>
                </a:solidFill>
                <a:latin typeface="Arial" charset="0"/>
                <a:ea typeface="Arial" charset="0"/>
                <a:cs typeface="Arial" charset="0"/>
              </a:rPr>
              <a:t>Libéria (24)</a:t>
            </a:r>
          </a:p>
          <a:p>
            <a:pPr lvl="5" algn="l"/>
            <a:r>
              <a:rPr lang="pt-PT" dirty="0">
                <a:solidFill>
                  <a:srgbClr val="002060"/>
                </a:solidFill>
                <a:latin typeface="Arial" charset="0"/>
                <a:ea typeface="Arial" charset="0"/>
                <a:cs typeface="Arial" charset="0"/>
              </a:rPr>
              <a:t>Serra Leoa (22)</a:t>
            </a:r>
          </a:p>
        </p:txBody>
      </p:sp>
      <p:sp>
        <p:nvSpPr>
          <p:cNvPr id="8" name="Retângulo 7"/>
          <p:cNvSpPr/>
          <p:nvPr/>
        </p:nvSpPr>
        <p:spPr>
          <a:xfrm>
            <a:off x="6660232" y="5085184"/>
            <a:ext cx="2448272" cy="923330"/>
          </a:xfrm>
          <a:prstGeom prst="rect">
            <a:avLst/>
          </a:prstGeom>
        </p:spPr>
        <p:txBody>
          <a:bodyPr wrap="square">
            <a:spAutoFit/>
          </a:bodyPr>
          <a:lstStyle/>
          <a:p>
            <a:r>
              <a:rPr lang="pt-PT" dirty="0">
                <a:solidFill>
                  <a:srgbClr val="002060"/>
                </a:solidFill>
                <a:latin typeface="Arial" charset="0"/>
                <a:ea typeface="Arial" charset="0"/>
                <a:cs typeface="Arial" charset="0"/>
              </a:rPr>
              <a:t>África do Sul (469) </a:t>
            </a:r>
          </a:p>
          <a:p>
            <a:pPr lvl="5" algn="l"/>
            <a:r>
              <a:rPr lang="pt-PT" dirty="0">
                <a:solidFill>
                  <a:srgbClr val="002060"/>
                </a:solidFill>
                <a:latin typeface="Arial" charset="0"/>
                <a:ea typeface="Arial" charset="0"/>
                <a:cs typeface="Arial" charset="0"/>
              </a:rPr>
              <a:t>Zimbabué (68)</a:t>
            </a:r>
          </a:p>
          <a:p>
            <a:pPr lvl="5" algn="l"/>
            <a:r>
              <a:rPr lang="pt-PT" dirty="0">
                <a:solidFill>
                  <a:srgbClr val="002060"/>
                </a:solidFill>
                <a:latin typeface="Arial" charset="0"/>
                <a:ea typeface="Arial" charset="0"/>
                <a:cs typeface="Arial" charset="0"/>
              </a:rPr>
              <a:t>Angola (3)</a:t>
            </a:r>
          </a:p>
        </p:txBody>
      </p:sp>
    </p:spTree>
    <p:extLst>
      <p:ext uri="{BB962C8B-B14F-4D97-AF65-F5344CB8AC3E}">
        <p14:creationId xmlns:p14="http://schemas.microsoft.com/office/powerpoint/2010/main" val="51157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title"/>
          </p:nvPr>
        </p:nvSpPr>
        <p:spPr>
          <a:xfrm>
            <a:off x="467544" y="0"/>
            <a:ext cx="8229600" cy="1143000"/>
          </a:xfrm>
          <a:prstGeom prst="rect">
            <a:avLst/>
          </a:prstGeom>
        </p:spPr>
        <p:txBody>
          <a:bodyPr lIns="0" tIns="0" rIns="0" bIns="0">
            <a:normAutofit/>
          </a:bodyPr>
          <a:lstStyle>
            <a:lvl1pPr>
              <a:defRPr sz="4000" b="1">
                <a:solidFill>
                  <a:srgbClr val="002060"/>
                </a:solidFill>
              </a:defRPr>
            </a:lvl1pPr>
          </a:lstStyle>
          <a:p>
            <a:pPr lvl="0">
              <a:defRPr sz="1800" b="0">
                <a:solidFill>
                  <a:srgbClr val="000000"/>
                </a:solidFill>
              </a:defRPr>
            </a:pPr>
            <a:r>
              <a:rPr lang="pt-PT" sz="3600" b="1" dirty="0"/>
              <a:t>O</a:t>
            </a:r>
            <a:r>
              <a:rPr sz="3600" b="1" dirty="0"/>
              <a:t>bjectiv</a:t>
            </a:r>
            <a:r>
              <a:rPr lang="pt-PT" sz="3600" b="1" dirty="0"/>
              <a:t>o</a:t>
            </a:r>
            <a:r>
              <a:rPr sz="3600" b="1" dirty="0"/>
              <a:t>s</a:t>
            </a:r>
            <a:r>
              <a:rPr lang="pt-PT" sz="3600" b="1" dirty="0"/>
              <a:t> da aprendizagem</a:t>
            </a:r>
            <a:endParaRPr sz="3600" b="1" dirty="0"/>
          </a:p>
        </p:txBody>
      </p:sp>
      <p:sp>
        <p:nvSpPr>
          <p:cNvPr id="139" name="Shape 139"/>
          <p:cNvSpPr>
            <a:spLocks noGrp="1"/>
          </p:cNvSpPr>
          <p:nvPr>
            <p:ph type="body" idx="4294967295"/>
          </p:nvPr>
        </p:nvSpPr>
        <p:spPr>
          <a:xfrm>
            <a:off x="329431" y="1340768"/>
            <a:ext cx="8505825" cy="4320480"/>
          </a:xfrm>
          <a:prstGeom prst="rect">
            <a:avLst/>
          </a:prstGeom>
        </p:spPr>
        <p:txBody>
          <a:bodyPr lIns="0" tIns="0" rIns="0" bIns="0">
            <a:normAutofit/>
          </a:bodyPr>
          <a:lstStyle/>
          <a:p>
            <a:pPr marL="0" lvl="0" indent="0">
              <a:spcBef>
                <a:spcPts val="500"/>
              </a:spcBef>
              <a:buSzTx/>
              <a:buNone/>
              <a:defRPr sz="1800"/>
            </a:pPr>
            <a:r>
              <a:rPr lang="pt-PT" sz="2400" dirty="0">
                <a:solidFill>
                  <a:srgbClr val="002060"/>
                </a:solidFill>
                <a:cs typeface="Arial"/>
              </a:rPr>
              <a:t>No final desta </a:t>
            </a:r>
            <a:r>
              <a:rPr lang="pt-PT" sz="2400" dirty="0">
                <a:solidFill>
                  <a:srgbClr val="002060"/>
                </a:solidFill>
              </a:rPr>
              <a:t>sessão, os participantes deverão ser capazes de:</a:t>
            </a:r>
          </a:p>
          <a:p>
            <a:pPr marL="0" lvl="0" indent="0">
              <a:spcBef>
                <a:spcPts val="500"/>
              </a:spcBef>
              <a:buSzTx/>
              <a:buNone/>
              <a:defRPr sz="1800"/>
            </a:pPr>
            <a:endParaRPr lang="pt-PT" sz="2400" dirty="0">
              <a:solidFill>
                <a:srgbClr val="002060"/>
              </a:solidFill>
            </a:endParaRPr>
          </a:p>
          <a:p>
            <a:pPr lvl="1">
              <a:spcBef>
                <a:spcPts val="375"/>
              </a:spcBef>
              <a:buFont typeface="Wingdings" charset="2"/>
              <a:buChar char="ü"/>
              <a:defRPr sz="1800"/>
            </a:pPr>
            <a:r>
              <a:rPr lang="pt-PT" sz="2400" dirty="0">
                <a:solidFill>
                  <a:srgbClr val="002060"/>
                </a:solidFill>
                <a:ea typeface="Verdana"/>
                <a:sym typeface="Verdana"/>
              </a:rPr>
              <a:t>Aplicar  as medidas de precauç</a:t>
            </a:r>
            <a:r>
              <a:rPr lang="pt-PT" sz="2400" dirty="0">
                <a:solidFill>
                  <a:srgbClr val="002060"/>
                </a:solidFill>
                <a:ea typeface="Verdana"/>
                <a:cs typeface="Arial"/>
                <a:sym typeface="Verdana"/>
              </a:rPr>
              <a:t>ão padrão</a:t>
            </a:r>
          </a:p>
          <a:p>
            <a:pPr lvl="1">
              <a:spcBef>
                <a:spcPts val="375"/>
              </a:spcBef>
              <a:buFont typeface="Wingdings" charset="2"/>
              <a:buChar char="ü"/>
              <a:defRPr sz="1800"/>
            </a:pPr>
            <a:r>
              <a:rPr lang="pt-PT" sz="2400" dirty="0">
                <a:solidFill>
                  <a:srgbClr val="002060"/>
                </a:solidFill>
                <a:ea typeface="Verdana"/>
                <a:sym typeface="Verdana"/>
              </a:rPr>
              <a:t>Implementar as medidas de precauç</a:t>
            </a:r>
            <a:r>
              <a:rPr lang="pt-PT" sz="2400" dirty="0">
                <a:solidFill>
                  <a:srgbClr val="002060"/>
                </a:solidFill>
                <a:ea typeface="Verdana"/>
                <a:cs typeface="Arial"/>
                <a:sym typeface="Verdana"/>
              </a:rPr>
              <a:t>ão</a:t>
            </a:r>
            <a:r>
              <a:rPr lang="pt-PT" sz="2400" dirty="0">
                <a:solidFill>
                  <a:srgbClr val="002060"/>
                </a:solidFill>
                <a:ea typeface="Verdana"/>
                <a:sym typeface="Verdana"/>
              </a:rPr>
              <a:t> adicionais </a:t>
            </a:r>
          </a:p>
          <a:p>
            <a:pPr lvl="1">
              <a:spcBef>
                <a:spcPts val="375"/>
              </a:spcBef>
              <a:buFont typeface="Wingdings" charset="2"/>
              <a:buChar char="ü"/>
              <a:defRPr sz="1800"/>
            </a:pPr>
            <a:r>
              <a:rPr lang="pt-PT" sz="2400" dirty="0">
                <a:solidFill>
                  <a:srgbClr val="002060"/>
                </a:solidFill>
                <a:ea typeface="Verdana"/>
                <a:sym typeface="Verdana"/>
              </a:rPr>
              <a:t>Decidir que tipo de medidas de precaução adicional usar, de acordo com o risco e o modo de transmissão da doença</a:t>
            </a:r>
          </a:p>
          <a:p>
            <a:pPr lvl="1">
              <a:spcBef>
                <a:spcPts val="375"/>
              </a:spcBef>
              <a:buFont typeface="Wingdings" charset="2"/>
              <a:buChar char="ü"/>
              <a:defRPr sz="1800"/>
            </a:pPr>
            <a:r>
              <a:rPr lang="pt-PT" sz="2400" dirty="0">
                <a:solidFill>
                  <a:srgbClr val="002060"/>
                </a:solidFill>
                <a:ea typeface="Verdana"/>
                <a:sym typeface="Verdana"/>
              </a:rPr>
              <a:t>Identificar processos para colocação e remo</a:t>
            </a:r>
            <a:r>
              <a:rPr lang="pt-PT" sz="2400" dirty="0">
                <a:solidFill>
                  <a:srgbClr val="002060"/>
                </a:solidFill>
                <a:ea typeface="Verdana"/>
                <a:cs typeface="Arial"/>
                <a:sym typeface="Verdana"/>
              </a:rPr>
              <a:t>ção </a:t>
            </a:r>
            <a:r>
              <a:rPr lang="pt-PT" sz="2400" dirty="0" err="1">
                <a:solidFill>
                  <a:srgbClr val="002060"/>
                </a:solidFill>
                <a:ea typeface="Verdana"/>
                <a:cs typeface="Arial"/>
                <a:sym typeface="Verdana"/>
              </a:rPr>
              <a:t>correctas</a:t>
            </a:r>
            <a:r>
              <a:rPr lang="pt-PT" sz="2400" dirty="0">
                <a:solidFill>
                  <a:srgbClr val="002060"/>
                </a:solidFill>
                <a:ea typeface="Verdana"/>
                <a:cs typeface="Arial"/>
                <a:sym typeface="Verdana"/>
              </a:rPr>
              <a:t> do </a:t>
            </a:r>
            <a:r>
              <a:rPr lang="pt-PT" sz="2400" dirty="0">
                <a:solidFill>
                  <a:srgbClr val="000000"/>
                </a:solidFill>
                <a:ea typeface="Verdana"/>
                <a:cs typeface="Arial"/>
                <a:sym typeface="Verdana"/>
              </a:rPr>
              <a:t>E</a:t>
            </a:r>
            <a:r>
              <a:rPr lang="pt-PT" sz="2400" dirty="0">
                <a:solidFill>
                  <a:srgbClr val="002060"/>
                </a:solidFill>
                <a:ea typeface="Verdana"/>
                <a:cs typeface="Arial"/>
                <a:sym typeface="Verdana"/>
              </a:rPr>
              <a:t>quipamento de </a:t>
            </a:r>
            <a:r>
              <a:rPr lang="pt-PT" sz="2400" dirty="0">
                <a:solidFill>
                  <a:srgbClr val="000000"/>
                </a:solidFill>
                <a:ea typeface="Verdana"/>
                <a:cs typeface="Arial"/>
                <a:sym typeface="Verdana"/>
              </a:rPr>
              <a:t>P</a:t>
            </a:r>
            <a:r>
              <a:rPr lang="pt-PT" sz="2400" dirty="0">
                <a:solidFill>
                  <a:srgbClr val="002060"/>
                </a:solidFill>
                <a:ea typeface="Verdana"/>
                <a:cs typeface="Arial"/>
                <a:sym typeface="Verdana"/>
              </a:rPr>
              <a:t>rotecção </a:t>
            </a:r>
            <a:r>
              <a:rPr lang="pt-PT" sz="2400" dirty="0">
                <a:solidFill>
                  <a:srgbClr val="000000"/>
                </a:solidFill>
                <a:ea typeface="Verdana"/>
                <a:cs typeface="Arial"/>
                <a:sym typeface="Verdana"/>
              </a:rPr>
              <a:t>Pessoal</a:t>
            </a:r>
            <a:r>
              <a:rPr lang="pt-PT" sz="2400" dirty="0">
                <a:solidFill>
                  <a:srgbClr val="002060"/>
                </a:solidFill>
                <a:ea typeface="Verdana"/>
                <a:cs typeface="Arial"/>
                <a:sym typeface="Verdana"/>
              </a:rPr>
              <a:t> </a:t>
            </a:r>
            <a:endParaRPr lang="pt-PT" sz="2400" dirty="0">
              <a:solidFill>
                <a:srgbClr val="002060"/>
              </a:solidFill>
              <a:ea typeface="Verdana"/>
              <a:sym typeface="Verdana"/>
            </a:endParaRPr>
          </a:p>
          <a:p>
            <a:pPr>
              <a:spcBef>
                <a:spcPts val="500"/>
              </a:spcBef>
              <a:buFont typeface="Wingdings" charset="2"/>
              <a:buChar char="ü"/>
              <a:defRPr sz="1800"/>
            </a:pPr>
            <a:endParaRPr lang="pt-PT" sz="2800" b="1" dirty="0">
              <a:solidFill>
                <a:srgbClr val="002060"/>
              </a:solidFill>
              <a:ea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3">
            <a:extLst>
              <a:ext uri="{28A0092B-C50C-407E-A947-70E740481C1C}">
                <a14:useLocalDpi xmlns:a14="http://schemas.microsoft.com/office/drawing/2010/main" val="0"/>
              </a:ext>
            </a:extLst>
          </a:blip>
          <a:srcRect l="17325" t="9491" r="6289" b="26250"/>
          <a:stretch/>
        </p:blipFill>
        <p:spPr>
          <a:xfrm>
            <a:off x="827584" y="432048"/>
            <a:ext cx="7488832" cy="5085184"/>
          </a:xfrm>
          <a:prstGeom prst="rect">
            <a:avLst/>
          </a:prstGeom>
        </p:spPr>
      </p:pic>
    </p:spTree>
    <p:extLst>
      <p:ext uri="{BB962C8B-B14F-4D97-AF65-F5344CB8AC3E}">
        <p14:creationId xmlns:p14="http://schemas.microsoft.com/office/powerpoint/2010/main" val="963850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6578" y="2088"/>
            <a:ext cx="3505200" cy="3200400"/>
          </a:xfrm>
          <a:prstGeom prst="rect">
            <a:avLst/>
          </a:prstGeom>
        </p:spPr>
      </p:pic>
      <p:pic>
        <p:nvPicPr>
          <p:cNvPr id="6" name="Image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030" y="3775380"/>
            <a:ext cx="4356970" cy="3082620"/>
          </a:xfrm>
          <a:prstGeom prst="rect">
            <a:avLst/>
          </a:prstGeom>
        </p:spPr>
      </p:pic>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998" y="2231422"/>
            <a:ext cx="3129001" cy="2245154"/>
          </a:xfrm>
          <a:prstGeom prst="rect">
            <a:avLst/>
          </a:prstGeom>
        </p:spPr>
      </p:pic>
      <p:pic>
        <p:nvPicPr>
          <p:cNvPr id="10" name="Imagem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3600" y="2088"/>
            <a:ext cx="3200400" cy="2229334"/>
          </a:xfrm>
          <a:prstGeom prst="rect">
            <a:avLst/>
          </a:prstGeom>
        </p:spPr>
      </p:pic>
      <p:pic>
        <p:nvPicPr>
          <p:cNvPr id="11" name="Imagem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93" y="0"/>
            <a:ext cx="4176521" cy="4114800"/>
          </a:xfrm>
          <a:prstGeom prst="rect">
            <a:avLst/>
          </a:prstGeom>
        </p:spPr>
      </p:pic>
      <p:sp>
        <p:nvSpPr>
          <p:cNvPr id="2" name="CaixaDeTexto 1"/>
          <p:cNvSpPr txBox="1"/>
          <p:nvPr/>
        </p:nvSpPr>
        <p:spPr>
          <a:xfrm>
            <a:off x="0" y="0"/>
            <a:ext cx="4191000" cy="923330"/>
          </a:xfrm>
          <a:prstGeom prst="rect">
            <a:avLst/>
          </a:prstGeom>
          <a:solidFill>
            <a:schemeClr val="bg1"/>
          </a:solidFill>
        </p:spPr>
        <p:txBody>
          <a:bodyPr wrap="square" rtlCol="0">
            <a:spAutoFit/>
          </a:bodyPr>
          <a:lstStyle/>
          <a:p>
            <a:r>
              <a:rPr lang="pt-PT" b="1" dirty="0">
                <a:solidFill>
                  <a:srgbClr val="0070C0"/>
                </a:solidFill>
              </a:rPr>
              <a:t>5 de Maio</a:t>
            </a:r>
          </a:p>
          <a:p>
            <a:r>
              <a:rPr lang="pt-PT" b="1" dirty="0">
                <a:solidFill>
                  <a:srgbClr val="0070C0"/>
                </a:solidFill>
              </a:rPr>
              <a:t>Dia Mundial da Higiene das Mãos c</a:t>
            </a:r>
            <a:r>
              <a:rPr lang="pt-PT" sz="1600" b="1" dirty="0">
                <a:solidFill>
                  <a:srgbClr val="0070C0"/>
                </a:solidFill>
              </a:rPr>
              <a:t>elebrado pela 1ª vez na Serra Leoa, em 2015</a:t>
            </a:r>
          </a:p>
        </p:txBody>
      </p:sp>
      <p:pic>
        <p:nvPicPr>
          <p:cNvPr id="12" name="Imagem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2428" y="2182386"/>
            <a:ext cx="1852570" cy="1932414"/>
          </a:xfrm>
          <a:prstGeom prst="rect">
            <a:avLst/>
          </a:prstGeom>
        </p:spPr>
      </p:pic>
      <p:pic>
        <p:nvPicPr>
          <p:cNvPr id="15" name="Imagem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114800"/>
            <a:ext cx="5058218" cy="2743200"/>
          </a:xfrm>
          <a:prstGeom prst="rect">
            <a:avLst/>
          </a:prstGeom>
        </p:spPr>
      </p:pic>
    </p:spTree>
    <p:extLst>
      <p:ext uri="{BB962C8B-B14F-4D97-AF65-F5344CB8AC3E}">
        <p14:creationId xmlns:p14="http://schemas.microsoft.com/office/powerpoint/2010/main" val="1538822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27384"/>
            <a:ext cx="7272808" cy="5472608"/>
          </a:xfrm>
          <a:prstGeom prst="rect">
            <a:avLst/>
          </a:prstGeom>
        </p:spPr>
      </p:pic>
      <p:sp>
        <p:nvSpPr>
          <p:cNvPr id="10" name="Shape 339"/>
          <p:cNvSpPr/>
          <p:nvPr/>
        </p:nvSpPr>
        <p:spPr>
          <a:xfrm>
            <a:off x="2483768" y="5517232"/>
            <a:ext cx="6408712" cy="43088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r"/>
            <a:r>
              <a:rPr lang="pt-PT" sz="1400" dirty="0">
                <a:solidFill>
                  <a:srgbClr val="002060"/>
                </a:solidFill>
                <a:latin typeface="Arial" charset="0"/>
                <a:ea typeface="Arial" charset="0"/>
                <a:cs typeface="Arial" charset="0"/>
                <a:sym typeface="Calibri"/>
              </a:rPr>
              <a:t>Os meus</a:t>
            </a:r>
            <a:r>
              <a:rPr sz="1400" dirty="0">
                <a:solidFill>
                  <a:srgbClr val="002060"/>
                </a:solidFill>
                <a:latin typeface="Arial" charset="0"/>
                <a:ea typeface="Arial" charset="0"/>
                <a:cs typeface="Arial" charset="0"/>
                <a:sym typeface="Calibri"/>
              </a:rPr>
              <a:t> 5 Moment</a:t>
            </a:r>
            <a:r>
              <a:rPr lang="pt-PT" sz="1400" dirty="0">
                <a:solidFill>
                  <a:srgbClr val="002060"/>
                </a:solidFill>
                <a:latin typeface="Arial" charset="0"/>
                <a:ea typeface="Arial" charset="0"/>
                <a:cs typeface="Arial" charset="0"/>
                <a:sym typeface="Calibri"/>
              </a:rPr>
              <a:t>o</a:t>
            </a:r>
            <a:r>
              <a:rPr sz="1400" dirty="0">
                <a:solidFill>
                  <a:srgbClr val="002060"/>
                </a:solidFill>
                <a:latin typeface="Arial" charset="0"/>
                <a:ea typeface="Arial" charset="0"/>
                <a:cs typeface="Arial" charset="0"/>
                <a:sym typeface="Calibri"/>
              </a:rPr>
              <a:t>s </a:t>
            </a:r>
            <a:r>
              <a:rPr lang="pt-PT" sz="1400" dirty="0">
                <a:solidFill>
                  <a:srgbClr val="002060"/>
                </a:solidFill>
                <a:latin typeface="Arial" charset="0"/>
                <a:ea typeface="Arial" charset="0"/>
                <a:cs typeface="Arial" charset="0"/>
                <a:sym typeface="Calibri"/>
              </a:rPr>
              <a:t>para a </a:t>
            </a:r>
            <a:r>
              <a:rPr lang="pt-PT" sz="1400" dirty="0" err="1">
                <a:solidFill>
                  <a:srgbClr val="002060"/>
                </a:solidFill>
                <a:latin typeface="Arial" charset="0"/>
                <a:ea typeface="Arial" charset="0"/>
                <a:cs typeface="Arial" charset="0"/>
                <a:sym typeface="Calibri"/>
              </a:rPr>
              <a:t>Hi</a:t>
            </a:r>
            <a:r>
              <a:rPr sz="1400" dirty="0">
                <a:solidFill>
                  <a:srgbClr val="002060"/>
                </a:solidFill>
                <a:latin typeface="Arial" charset="0"/>
                <a:ea typeface="Arial" charset="0"/>
                <a:cs typeface="Arial" charset="0"/>
                <a:sym typeface="Calibri"/>
              </a:rPr>
              <a:t>giene</a:t>
            </a:r>
            <a:r>
              <a:rPr lang="pt-PT" sz="1400" dirty="0">
                <a:solidFill>
                  <a:srgbClr val="002060"/>
                </a:solidFill>
                <a:latin typeface="Arial" charset="0"/>
                <a:ea typeface="Arial" charset="0"/>
                <a:cs typeface="Arial" charset="0"/>
                <a:sym typeface="Calibri"/>
              </a:rPr>
              <a:t> das Mãos</a:t>
            </a:r>
            <a:r>
              <a:rPr sz="1400" dirty="0">
                <a:solidFill>
                  <a:srgbClr val="002060"/>
                </a:solidFill>
                <a:latin typeface="Arial" charset="0"/>
                <a:ea typeface="Arial" charset="0"/>
                <a:cs typeface="Arial" charset="0"/>
                <a:sym typeface="Calibri"/>
              </a:rPr>
              <a:t>. </a:t>
            </a:r>
            <a:r>
              <a:rPr lang="pt-PT" sz="1400" dirty="0">
                <a:solidFill>
                  <a:srgbClr val="002060"/>
                </a:solidFill>
                <a:latin typeface="Arial" charset="0"/>
                <a:ea typeface="Arial" charset="0"/>
                <a:cs typeface="Arial" charset="0"/>
                <a:sym typeface="Calibri"/>
              </a:rPr>
              <a:t>Organização Mundial da Saúde</a:t>
            </a:r>
            <a:r>
              <a:rPr sz="1400" dirty="0">
                <a:solidFill>
                  <a:srgbClr val="002060"/>
                </a:solidFill>
                <a:latin typeface="Arial" charset="0"/>
                <a:ea typeface="Arial" charset="0"/>
                <a:cs typeface="Arial" charset="0"/>
                <a:sym typeface="Calibri"/>
              </a:rPr>
              <a:t>. </a:t>
            </a:r>
          </a:p>
          <a:p>
            <a:pPr lvl="0" algn="r"/>
            <a:r>
              <a:rPr sz="1400" dirty="0">
                <a:latin typeface="Arial" charset="0"/>
                <a:ea typeface="Arial" charset="0"/>
                <a:cs typeface="Arial" charset="0"/>
                <a:sym typeface="Calibri"/>
                <a:hlinkClick r:id="rId4"/>
              </a:rPr>
              <a:t>http://www.who.int/gpsc/5may/background/5moments/en/</a:t>
            </a:r>
          </a:p>
        </p:txBody>
      </p:sp>
    </p:spTree>
    <p:extLst>
      <p:ext uri="{BB962C8B-B14F-4D97-AF65-F5344CB8AC3E}">
        <p14:creationId xmlns:p14="http://schemas.microsoft.com/office/powerpoint/2010/main" val="141491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33428" y="1379669"/>
            <a:ext cx="2386744" cy="300082"/>
          </a:xfrm>
          <a:prstGeom prst="rect">
            <a:avLst/>
          </a:prstGeom>
        </p:spPr>
        <p:txBody>
          <a:bodyPr wrap="none">
            <a:spAutoFit/>
          </a:bodyPr>
          <a:lstStyle/>
          <a:p>
            <a:r>
              <a:rPr lang="en-US" sz="1350" dirty="0"/>
              <a:t>https://youtu.be/kOKeFv5VvY4</a:t>
            </a:r>
          </a:p>
        </p:txBody>
      </p:sp>
      <p:pic>
        <p:nvPicPr>
          <p:cNvPr id="3" name="Image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052736"/>
            <a:ext cx="9144000" cy="4656981"/>
          </a:xfrm>
          <a:prstGeom prst="rect">
            <a:avLst/>
          </a:prstGeom>
        </p:spPr>
      </p:pic>
      <p:sp>
        <p:nvSpPr>
          <p:cNvPr id="9" name="Rectangle 5"/>
          <p:cNvSpPr txBox="1">
            <a:spLocks noChangeArrowheads="1"/>
          </p:cNvSpPr>
          <p:nvPr/>
        </p:nvSpPr>
        <p:spPr>
          <a:xfrm>
            <a:off x="311224" y="381001"/>
            <a:ext cx="8077200" cy="503328"/>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002060"/>
                </a:solidFill>
                <a:latin typeface="+mn-lt"/>
              </a:rPr>
              <a:t>5 Momentos para a Higienização das Mãos</a:t>
            </a:r>
            <a:endParaRPr lang="pt-PT" sz="2400" kern="0">
              <a:solidFill>
                <a:srgbClr val="002060"/>
              </a:solidFill>
              <a:latin typeface="+mn-lt"/>
            </a:endParaRPr>
          </a:p>
        </p:txBody>
      </p:sp>
      <p:sp>
        <p:nvSpPr>
          <p:cNvPr id="11" name="Shape 339"/>
          <p:cNvSpPr/>
          <p:nvPr/>
        </p:nvSpPr>
        <p:spPr>
          <a:xfrm>
            <a:off x="4139952" y="5661248"/>
            <a:ext cx="4869622" cy="43088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r"/>
            <a:r>
              <a:rPr sz="1400" dirty="0">
                <a:solidFill>
                  <a:srgbClr val="002060"/>
                </a:solidFill>
                <a:latin typeface="Arial" charset="0"/>
                <a:ea typeface="Arial" charset="0"/>
                <a:cs typeface="Arial" charset="0"/>
                <a:sym typeface="Calibri"/>
              </a:rPr>
              <a:t>My 5 Moments for Hand Hygiene. World Health Organization. </a:t>
            </a:r>
          </a:p>
          <a:p>
            <a:pPr lvl="0" algn="r"/>
            <a:r>
              <a:rPr sz="1400" dirty="0">
                <a:latin typeface="Arial" charset="0"/>
                <a:ea typeface="Arial" charset="0"/>
                <a:cs typeface="Arial" charset="0"/>
                <a:sym typeface="Calibri"/>
                <a:hlinkClick r:id="rId4"/>
              </a:rPr>
              <a:t>http://www.who.int/gpsc/5may/background/5moments/en/</a:t>
            </a:r>
          </a:p>
        </p:txBody>
      </p:sp>
    </p:spTree>
    <p:extLst>
      <p:ext uri="{BB962C8B-B14F-4D97-AF65-F5344CB8AC3E}">
        <p14:creationId xmlns:p14="http://schemas.microsoft.com/office/powerpoint/2010/main" val="101224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605408" y="1916832"/>
            <a:ext cx="7488832" cy="3416320"/>
          </a:xfrm>
          <a:prstGeom prst="rect">
            <a:avLst/>
          </a:prstGeom>
        </p:spPr>
        <p:txBody>
          <a:bodyPr wrap="square">
            <a:spAutoFit/>
          </a:bodyPr>
          <a:lstStyle/>
          <a:p>
            <a:pPr marL="342900" indent="-342900">
              <a:buFont typeface="Wingdings" charset="2"/>
              <a:buChar char="ü"/>
            </a:pPr>
            <a:r>
              <a:rPr lang="pt-PT" sz="2400" dirty="0">
                <a:solidFill>
                  <a:srgbClr val="002060"/>
                </a:solidFill>
                <a:latin typeface="Arial" charset="0"/>
                <a:ea typeface="Arial" charset="0"/>
                <a:cs typeface="Arial" charset="0"/>
              </a:rPr>
              <a:t>Definir os principais momentos em que os profissionais de saúde devem realizar a higienização das mãos</a:t>
            </a:r>
          </a:p>
          <a:p>
            <a:pPr marL="342900" indent="-342900">
              <a:buFont typeface="Wingdings" charset="2"/>
              <a:buChar char="ü"/>
            </a:pPr>
            <a:endParaRPr lang="pt-PT" sz="2400" dirty="0">
              <a:solidFill>
                <a:srgbClr val="002060"/>
              </a:solidFill>
              <a:latin typeface="Arial" charset="0"/>
              <a:ea typeface="Arial" charset="0"/>
              <a:cs typeface="Arial" charset="0"/>
            </a:endParaRPr>
          </a:p>
          <a:p>
            <a:pPr marL="342900" indent="-342900">
              <a:buFont typeface="Wingdings" charset="2"/>
              <a:buChar char="ü"/>
            </a:pPr>
            <a:r>
              <a:rPr lang="pt-PT" sz="2400" dirty="0">
                <a:solidFill>
                  <a:srgbClr val="002060"/>
                </a:solidFill>
                <a:latin typeface="Arial" charset="0"/>
                <a:ea typeface="Arial" charset="0"/>
                <a:cs typeface="Arial" charset="0"/>
              </a:rPr>
              <a:t>Abordagem baseada em evidências, testada no terreno</a:t>
            </a:r>
          </a:p>
          <a:p>
            <a:pPr marL="342900" indent="-342900">
              <a:buFont typeface="Wingdings" charset="2"/>
              <a:buChar char="ü"/>
            </a:pPr>
            <a:endParaRPr lang="pt-PT" sz="2400" dirty="0">
              <a:solidFill>
                <a:srgbClr val="002060"/>
              </a:solidFill>
              <a:latin typeface="Arial" charset="0"/>
              <a:ea typeface="Arial" charset="0"/>
              <a:cs typeface="Arial" charset="0"/>
            </a:endParaRPr>
          </a:p>
          <a:p>
            <a:pPr marL="342900" indent="-342900">
              <a:buFont typeface="Wingdings" charset="2"/>
              <a:buChar char="ü"/>
            </a:pPr>
            <a:r>
              <a:rPr lang="pt-PT" sz="2400" dirty="0">
                <a:solidFill>
                  <a:srgbClr val="002060"/>
                </a:solidFill>
                <a:latin typeface="Arial" charset="0"/>
                <a:ea typeface="Arial" charset="0"/>
                <a:cs typeface="Arial" charset="0"/>
              </a:rPr>
              <a:t>Fácil de aprender, lógica e aplicável em uma ampla variedade de configurações</a:t>
            </a:r>
          </a:p>
        </p:txBody>
      </p:sp>
      <p:sp>
        <p:nvSpPr>
          <p:cNvPr id="6" name="Rectangle 5"/>
          <p:cNvSpPr txBox="1">
            <a:spLocks noChangeArrowheads="1"/>
          </p:cNvSpPr>
          <p:nvPr/>
        </p:nvSpPr>
        <p:spPr>
          <a:xfrm>
            <a:off x="311224" y="381001"/>
            <a:ext cx="8077200" cy="503328"/>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FF0000"/>
                </a:solidFill>
                <a:latin typeface="+mn-lt"/>
              </a:rPr>
              <a:t>Os meus </a:t>
            </a:r>
            <a:r>
              <a:rPr lang="pt-PT" sz="3200">
                <a:solidFill>
                  <a:srgbClr val="FF0000"/>
                </a:solidFill>
              </a:rPr>
              <a:t>5 m</a:t>
            </a:r>
            <a:r>
              <a:rPr lang="pt-PT" sz="3200" kern="0">
                <a:solidFill>
                  <a:srgbClr val="FF0000"/>
                </a:solidFill>
                <a:latin typeface="+mn-lt"/>
              </a:rPr>
              <a:t>omentos para a higienização das </a:t>
            </a:r>
            <a:r>
              <a:rPr lang="pt-PT" sz="3200">
                <a:solidFill>
                  <a:srgbClr val="FF0000"/>
                </a:solidFill>
                <a:latin typeface="+mn-lt"/>
              </a:rPr>
              <a:t>m</a:t>
            </a:r>
            <a:r>
              <a:rPr lang="pt-PT" sz="3200" kern="0">
                <a:solidFill>
                  <a:srgbClr val="FF0000"/>
                </a:solidFill>
                <a:latin typeface="+mn-lt"/>
              </a:rPr>
              <a:t>ãos</a:t>
            </a:r>
            <a:endParaRPr lang="pt-PT" sz="2400" kern="0">
              <a:solidFill>
                <a:srgbClr val="FF0000"/>
              </a:solidFill>
              <a:latin typeface="+mn-lt"/>
            </a:endParaRPr>
          </a:p>
        </p:txBody>
      </p:sp>
    </p:spTree>
    <p:extLst>
      <p:ext uri="{BB962C8B-B14F-4D97-AF65-F5344CB8AC3E}">
        <p14:creationId xmlns:p14="http://schemas.microsoft.com/office/powerpoint/2010/main" val="15646473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6636" y="1727448"/>
            <a:ext cx="8229600" cy="3645768"/>
          </a:xfrm>
        </p:spPr>
        <p:txBody>
          <a:bodyPr>
            <a:normAutofit/>
          </a:bodyPr>
          <a:lstStyle/>
          <a:p>
            <a:pPr>
              <a:spcAft>
                <a:spcPts val="1200"/>
              </a:spcAft>
              <a:buFont typeface="Wingdings" charset="2"/>
              <a:buChar char="ü"/>
            </a:pPr>
            <a:r>
              <a:rPr lang="pt-PT" sz="2400" dirty="0">
                <a:solidFill>
                  <a:srgbClr val="002060"/>
                </a:solidFill>
                <a:latin typeface="+mn-lt"/>
              </a:rPr>
              <a:t>Antes de tocar no rosto, boca, nariz ou olhos</a:t>
            </a:r>
          </a:p>
          <a:p>
            <a:pPr>
              <a:spcAft>
                <a:spcPts val="1200"/>
              </a:spcAft>
              <a:buFont typeface="Wingdings" charset="2"/>
              <a:buChar char="ü"/>
            </a:pPr>
            <a:r>
              <a:rPr lang="pt-PT" sz="2400" dirty="0">
                <a:solidFill>
                  <a:srgbClr val="002060"/>
                </a:solidFill>
                <a:latin typeface="+mn-lt"/>
              </a:rPr>
              <a:t>Antes de usar luvas </a:t>
            </a:r>
          </a:p>
          <a:p>
            <a:pPr>
              <a:spcAft>
                <a:spcPts val="1200"/>
              </a:spcAft>
              <a:buFont typeface="Wingdings" charset="2"/>
              <a:buChar char="ü"/>
            </a:pPr>
            <a:r>
              <a:rPr lang="pt-PT" sz="2400" dirty="0">
                <a:solidFill>
                  <a:srgbClr val="002060"/>
                </a:solidFill>
                <a:latin typeface="+mn-lt"/>
              </a:rPr>
              <a:t>Imediatamente após a remoção das luvas</a:t>
            </a:r>
          </a:p>
          <a:p>
            <a:pPr>
              <a:spcAft>
                <a:spcPts val="1200"/>
              </a:spcAft>
              <a:buFont typeface="Wingdings" charset="2"/>
              <a:buChar char="ü"/>
            </a:pPr>
            <a:r>
              <a:rPr lang="pt-PT" sz="2400" dirty="0">
                <a:solidFill>
                  <a:srgbClr val="002060"/>
                </a:solidFill>
                <a:latin typeface="+mn-lt"/>
              </a:rPr>
              <a:t>Depois de tocar em superfícies, objectos ou equipamentos contaminados ou potencialmente contaminados</a:t>
            </a:r>
          </a:p>
          <a:p>
            <a:pPr>
              <a:spcAft>
                <a:spcPts val="1200"/>
              </a:spcAft>
              <a:buFont typeface="Wingdings" charset="2"/>
              <a:buChar char="ü"/>
            </a:pPr>
            <a:r>
              <a:rPr lang="pt-PT" sz="2400" dirty="0">
                <a:solidFill>
                  <a:srgbClr val="002060"/>
                </a:solidFill>
                <a:latin typeface="+mn-lt"/>
              </a:rPr>
              <a:t>Depois de ir ao quarto de banho</a:t>
            </a:r>
          </a:p>
          <a:p>
            <a:pPr marL="800100" lvl="1" indent="-342900">
              <a:buFont typeface="Wingdings" charset="2"/>
              <a:buChar char="ü"/>
            </a:pPr>
            <a:endParaRPr lang="pt-PT" sz="2400" dirty="0">
              <a:latin typeface="+mn-lt"/>
            </a:endParaRPr>
          </a:p>
          <a:p>
            <a:pPr>
              <a:buFont typeface="Wingdings" charset="2"/>
              <a:buChar char="ü"/>
            </a:pPr>
            <a:endParaRPr lang="pt-PT" sz="2400" dirty="0">
              <a:latin typeface="+mn-lt"/>
            </a:endParaRPr>
          </a:p>
        </p:txBody>
      </p:sp>
      <p:sp>
        <p:nvSpPr>
          <p:cNvPr id="7"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kern="0" dirty="0" err="1">
                <a:solidFill>
                  <a:srgbClr val="FF0000"/>
                </a:solidFill>
                <a:latin typeface="+mn-lt"/>
              </a:rPr>
              <a:t>Higienização</a:t>
            </a:r>
            <a:r>
              <a:rPr lang="en-US" sz="3200" kern="0" dirty="0">
                <a:solidFill>
                  <a:srgbClr val="FF0000"/>
                </a:solidFill>
                <a:latin typeface="+mn-lt"/>
              </a:rPr>
              <a:t> das </a:t>
            </a:r>
            <a:r>
              <a:rPr lang="en-US" sz="3200" kern="0" dirty="0" err="1">
                <a:solidFill>
                  <a:srgbClr val="FF0000"/>
                </a:solidFill>
                <a:latin typeface="+mn-lt"/>
              </a:rPr>
              <a:t>Mãos</a:t>
            </a:r>
            <a:endParaRPr lang="ca-ES" sz="2400" kern="0" dirty="0">
              <a:solidFill>
                <a:srgbClr val="FF0000"/>
              </a:solidFill>
              <a:latin typeface="+mn-lt"/>
            </a:endParaRPr>
          </a:p>
        </p:txBody>
      </p:sp>
    </p:spTree>
    <p:extLst>
      <p:ext uri="{BB962C8B-B14F-4D97-AF65-F5344CB8AC3E}">
        <p14:creationId xmlns:p14="http://schemas.microsoft.com/office/powerpoint/2010/main" val="1310300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979" y="1989885"/>
            <a:ext cx="8291501" cy="2663251"/>
          </a:xfrm>
        </p:spPr>
        <p:txBody>
          <a:bodyPr>
            <a:normAutofit/>
          </a:bodyPr>
          <a:lstStyle/>
          <a:p>
            <a:pPr>
              <a:spcAft>
                <a:spcPts val="1200"/>
              </a:spcAft>
              <a:buFont typeface="Wingdings" charset="2"/>
              <a:buChar char="ü"/>
            </a:pPr>
            <a:endParaRPr lang="pt-PT" sz="2400" dirty="0">
              <a:latin typeface="+mn-lt"/>
              <a:cs typeface="Arial"/>
            </a:endParaRPr>
          </a:p>
          <a:p>
            <a:pPr>
              <a:spcAft>
                <a:spcPts val="1200"/>
              </a:spcAft>
              <a:buFont typeface="Wingdings" charset="2"/>
              <a:buChar char="ü"/>
            </a:pPr>
            <a:r>
              <a:rPr lang="pt-PT" sz="2400" dirty="0">
                <a:solidFill>
                  <a:srgbClr val="002060"/>
                </a:solidFill>
                <a:latin typeface="+mn-lt"/>
                <a:cs typeface="Arial"/>
              </a:rPr>
              <a:t>Não usar jóias ou outros adereços durante a prestação de cuidados de saúde </a:t>
            </a:r>
          </a:p>
          <a:p>
            <a:pPr>
              <a:spcAft>
                <a:spcPts val="1200"/>
              </a:spcAft>
              <a:buFont typeface="Wingdings" charset="2"/>
              <a:buChar char="ü"/>
            </a:pPr>
            <a:r>
              <a:rPr lang="pt-PT" sz="2400" dirty="0">
                <a:solidFill>
                  <a:srgbClr val="002060"/>
                </a:solidFill>
                <a:latin typeface="+mn-lt"/>
                <a:cs typeface="Arial"/>
              </a:rPr>
              <a:t>Não usar unhas pintadas ou de gel</a:t>
            </a:r>
          </a:p>
          <a:p>
            <a:pPr>
              <a:spcAft>
                <a:spcPts val="1200"/>
              </a:spcAft>
              <a:buFont typeface="Wingdings" charset="2"/>
              <a:buChar char="ü"/>
            </a:pPr>
            <a:r>
              <a:rPr lang="pt-PT" sz="2400" dirty="0">
                <a:solidFill>
                  <a:srgbClr val="002060"/>
                </a:solidFill>
                <a:latin typeface="+mn-lt"/>
                <a:cs typeface="Arial"/>
              </a:rPr>
              <a:t>Usar unhas curtas</a:t>
            </a:r>
          </a:p>
        </p:txBody>
      </p:sp>
      <p:sp>
        <p:nvSpPr>
          <p:cNvPr id="7" name="Rectangle 5"/>
          <p:cNvSpPr txBox="1">
            <a:spLocks noChangeArrowheads="1"/>
          </p:cNvSpPr>
          <p:nvPr/>
        </p:nvSpPr>
        <p:spPr>
          <a:xfrm>
            <a:off x="228600" y="380999"/>
            <a:ext cx="8077200" cy="1222949"/>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a:solidFill>
                  <a:srgbClr val="FF0000"/>
                </a:solidFill>
                <a:latin typeface="+mn-lt"/>
              </a:rPr>
              <a:t>A h</a:t>
            </a:r>
            <a:r>
              <a:rPr lang="pt-PT" sz="3200" kern="0">
                <a:solidFill>
                  <a:srgbClr val="FF0000"/>
                </a:solidFill>
                <a:latin typeface="+mn-lt"/>
              </a:rPr>
              <a:t>igienização das </a:t>
            </a:r>
            <a:r>
              <a:rPr lang="pt-PT" sz="3200">
                <a:solidFill>
                  <a:srgbClr val="FF0000"/>
                </a:solidFill>
                <a:latin typeface="+mn-lt"/>
              </a:rPr>
              <a:t>m</a:t>
            </a:r>
            <a:r>
              <a:rPr lang="pt-PT" sz="3200" kern="0">
                <a:solidFill>
                  <a:srgbClr val="FF0000"/>
                </a:solidFill>
                <a:latin typeface="+mn-lt"/>
              </a:rPr>
              <a:t>ãos é</a:t>
            </a:r>
          </a:p>
          <a:p>
            <a:pPr algn="ctr"/>
            <a:r>
              <a:rPr lang="pt-PT" sz="3200">
                <a:solidFill>
                  <a:srgbClr val="FF0000"/>
                </a:solidFill>
                <a:latin typeface="+mn-lt"/>
              </a:rPr>
              <a:t>importante</a:t>
            </a:r>
            <a:endParaRPr lang="pt-PT" sz="2400" kern="0">
              <a:solidFill>
                <a:srgbClr val="FF0000"/>
              </a:solidFill>
              <a:latin typeface="+mn-lt"/>
            </a:endParaRPr>
          </a:p>
        </p:txBody>
      </p:sp>
    </p:spTree>
    <p:extLst>
      <p:ext uri="{BB962C8B-B14F-4D97-AF65-F5344CB8AC3E}">
        <p14:creationId xmlns:p14="http://schemas.microsoft.com/office/powerpoint/2010/main" val="1345937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9631" y="1524000"/>
            <a:ext cx="7932369" cy="3323667"/>
          </a:xfrm>
          <a:prstGeom prst="rect">
            <a:avLst/>
          </a:prstGeom>
        </p:spPr>
        <p:txBody>
          <a:bodyPr wrap="square">
            <a:spAutoFit/>
          </a:bodyPr>
          <a:lstStyle/>
          <a:p>
            <a:pPr>
              <a:lnSpc>
                <a:spcPct val="115000"/>
              </a:lnSpc>
            </a:pPr>
            <a:r>
              <a:rPr lang="pt-PT" sz="2800" dirty="0">
                <a:solidFill>
                  <a:srgbClr val="0070C0"/>
                </a:solidFill>
              </a:rPr>
              <a:t>Lavagem das mãos</a:t>
            </a:r>
          </a:p>
          <a:p>
            <a:pPr>
              <a:lnSpc>
                <a:spcPct val="115000"/>
              </a:lnSpc>
            </a:pPr>
            <a:r>
              <a:rPr lang="pt-PT" sz="2800" dirty="0">
                <a:solidFill>
                  <a:srgbClr val="0070C0"/>
                </a:solidFill>
              </a:rPr>
              <a:t>     </a:t>
            </a:r>
            <a:r>
              <a:rPr lang="pt-PT" sz="2800" dirty="0">
                <a:solidFill>
                  <a:srgbClr val="002060"/>
                </a:solidFill>
              </a:rPr>
              <a:t>- </a:t>
            </a:r>
            <a:r>
              <a:rPr lang="pt-PT" sz="2400" dirty="0">
                <a:solidFill>
                  <a:srgbClr val="002060"/>
                </a:solidFill>
              </a:rPr>
              <a:t>Lavar as mãos com água e sabão, quando estiverem visivelmente sujas</a:t>
            </a:r>
          </a:p>
          <a:p>
            <a:pPr>
              <a:lnSpc>
                <a:spcPct val="115000"/>
              </a:lnSpc>
            </a:pPr>
            <a:endParaRPr lang="pt-PT" sz="2400" dirty="0">
              <a:solidFill>
                <a:srgbClr val="0070C0"/>
              </a:solidFill>
            </a:endParaRPr>
          </a:p>
          <a:p>
            <a:pPr>
              <a:lnSpc>
                <a:spcPct val="115000"/>
              </a:lnSpc>
            </a:pPr>
            <a:r>
              <a:rPr lang="pt-PT" sz="2800" dirty="0">
                <a:solidFill>
                  <a:srgbClr val="0070C0"/>
                </a:solidFill>
              </a:rPr>
              <a:t>Descontaminação das mãos</a:t>
            </a:r>
          </a:p>
          <a:p>
            <a:pPr>
              <a:lnSpc>
                <a:spcPct val="115000"/>
              </a:lnSpc>
            </a:pPr>
            <a:r>
              <a:rPr lang="pt-PT" sz="2800" dirty="0">
                <a:solidFill>
                  <a:srgbClr val="0070C0"/>
                </a:solidFill>
              </a:rPr>
              <a:t>     </a:t>
            </a:r>
            <a:r>
              <a:rPr lang="pt-PT" sz="2800" dirty="0">
                <a:solidFill>
                  <a:srgbClr val="002060"/>
                </a:solidFill>
              </a:rPr>
              <a:t>- </a:t>
            </a:r>
            <a:r>
              <a:rPr lang="pt-PT" sz="2400" dirty="0">
                <a:solidFill>
                  <a:srgbClr val="002060"/>
                </a:solidFill>
              </a:rPr>
              <a:t>Desinfectar as mãos com solução à base de álcool ou hipoclorito a 0,05%, quando não estiverem visivelmente sujas</a:t>
            </a:r>
          </a:p>
        </p:txBody>
      </p:sp>
      <p:sp>
        <p:nvSpPr>
          <p:cNvPr id="6"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002060"/>
                </a:solidFill>
                <a:latin typeface="+mn-lt"/>
              </a:rPr>
              <a:t>Higienização das Mãos</a:t>
            </a:r>
            <a:endParaRPr lang="pt-PT" sz="2400" kern="0">
              <a:solidFill>
                <a:srgbClr val="002060"/>
              </a:solidFill>
              <a:latin typeface="+mn-lt"/>
            </a:endParaRPr>
          </a:p>
        </p:txBody>
      </p:sp>
    </p:spTree>
    <p:extLst>
      <p:ext uri="{BB962C8B-B14F-4D97-AF65-F5344CB8AC3E}">
        <p14:creationId xmlns:p14="http://schemas.microsoft.com/office/powerpoint/2010/main" val="1732275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 name="image5.png"/>
          <p:cNvPicPr/>
          <p:nvPr/>
        </p:nvPicPr>
        <p:blipFill>
          <a:blip r:embed="rId3" cstate="print">
            <a:extLst/>
          </a:blip>
          <a:stretch>
            <a:fillRect/>
          </a:stretch>
        </p:blipFill>
        <p:spPr>
          <a:xfrm>
            <a:off x="824168" y="1524977"/>
            <a:ext cx="3084329" cy="2014985"/>
          </a:xfrm>
          <a:prstGeom prst="rect">
            <a:avLst/>
          </a:prstGeom>
          <a:ln w="25400" cap="flat">
            <a:solidFill>
              <a:srgbClr val="FFFFFF"/>
            </a:solidFill>
            <a:prstDash val="solid"/>
            <a:bevel/>
          </a:ln>
          <a:effectLst/>
        </p:spPr>
      </p:pic>
      <p:sp>
        <p:nvSpPr>
          <p:cNvPr id="302" name="Shape 302"/>
          <p:cNvSpPr/>
          <p:nvPr/>
        </p:nvSpPr>
        <p:spPr>
          <a:xfrm>
            <a:off x="415038" y="3869912"/>
            <a:ext cx="3381749" cy="2154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800" b="1">
                <a:solidFill>
                  <a:srgbClr val="FFFFFF"/>
                </a:solidFill>
                <a:latin typeface="Calibri"/>
                <a:ea typeface="Calibri"/>
                <a:cs typeface="Calibri"/>
                <a:sym typeface="Calibri"/>
              </a:defRPr>
            </a:lvl1pPr>
          </a:lstStyle>
          <a:p>
            <a:pPr marL="342900" lvl="0" indent="-342900" algn="l">
              <a:buFont typeface="Wingdings" charset="2"/>
              <a:buChar char="ü"/>
              <a:defRPr sz="1800" b="0">
                <a:solidFill>
                  <a:srgbClr val="000000"/>
                </a:solidFill>
              </a:defRPr>
            </a:pPr>
            <a:r>
              <a:rPr lang="pt-BR" sz="2000" dirty="0">
                <a:solidFill>
                  <a:srgbClr val="002060"/>
                </a:solidFill>
                <a:latin typeface="Arial" panose="020B0604020202020204" pitchFamily="34" charset="0"/>
                <a:cs typeface="Arial" panose="020B0604020202020204" pitchFamily="34" charset="0"/>
              </a:rPr>
              <a:t>Friccionar as mãos com solução à base de álcool, como meio </a:t>
            </a:r>
            <a:r>
              <a:rPr lang="pt-BR" sz="2000" dirty="0">
                <a:solidFill>
                  <a:srgbClr val="FF0000"/>
                </a:solidFill>
                <a:latin typeface="Arial" panose="020B0604020202020204" pitchFamily="34" charset="0"/>
                <a:cs typeface="Arial" panose="020B0604020202020204" pitchFamily="34" charset="0"/>
              </a:rPr>
              <a:t>preferencial </a:t>
            </a:r>
            <a:r>
              <a:rPr lang="pt-BR" sz="2000" dirty="0">
                <a:solidFill>
                  <a:srgbClr val="002060"/>
                </a:solidFill>
                <a:latin typeface="Arial" panose="020B0604020202020204" pitchFamily="34" charset="0"/>
                <a:cs typeface="Arial" panose="020B0604020202020204" pitchFamily="34" charset="0"/>
              </a:rPr>
              <a:t>para a antissepsia de rotina das mãos, se estas não estiverem visivelmente sujas</a:t>
            </a:r>
          </a:p>
        </p:txBody>
      </p:sp>
      <p:grpSp>
        <p:nvGrpSpPr>
          <p:cNvPr id="309" name="Group 309"/>
          <p:cNvGrpSpPr/>
          <p:nvPr/>
        </p:nvGrpSpPr>
        <p:grpSpPr>
          <a:xfrm>
            <a:off x="4860032" y="1534065"/>
            <a:ext cx="3045624" cy="2429050"/>
            <a:chOff x="-1" y="-1"/>
            <a:chExt cx="2909264" cy="2561825"/>
          </a:xfrm>
        </p:grpSpPr>
        <p:pic>
          <p:nvPicPr>
            <p:cNvPr id="307" name="image6.png"/>
            <p:cNvPicPr/>
            <p:nvPr/>
          </p:nvPicPr>
          <p:blipFill>
            <a:blip r:embed="rId4" cstate="print">
              <a:extLst/>
            </a:blip>
            <a:stretch>
              <a:fillRect/>
            </a:stretch>
          </p:blipFill>
          <p:spPr>
            <a:xfrm>
              <a:off x="190233" y="-1"/>
              <a:ext cx="2719030" cy="2009316"/>
            </a:xfrm>
            <a:prstGeom prst="rect">
              <a:avLst/>
            </a:prstGeom>
            <a:ln w="25400" cap="flat">
              <a:solidFill>
                <a:srgbClr val="FFFFFF"/>
              </a:solidFill>
              <a:prstDash val="solid"/>
              <a:bevel/>
            </a:ln>
            <a:effectLst/>
          </p:spPr>
        </p:pic>
        <p:sp>
          <p:nvSpPr>
            <p:cNvPr id="308" name="Shape 308"/>
            <p:cNvSpPr/>
            <p:nvPr/>
          </p:nvSpPr>
          <p:spPr>
            <a:xfrm>
              <a:off x="-1" y="2161715"/>
              <a:ext cx="2900301" cy="4001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lvl="0" algn="ctr"/>
              <a:endParaRPr sz="1950" b="1" dirty="0">
                <a:solidFill>
                  <a:srgbClr val="002060"/>
                </a:solidFill>
                <a:latin typeface="Arial" panose="020B0604020202020204" pitchFamily="34" charset="0"/>
                <a:ea typeface="Calibri"/>
                <a:cs typeface="Arial" panose="020B0604020202020204" pitchFamily="34" charset="0"/>
                <a:sym typeface="Calibri"/>
              </a:endParaRPr>
            </a:p>
          </p:txBody>
        </p:sp>
      </p:grpSp>
      <p:sp>
        <p:nvSpPr>
          <p:cNvPr id="310" name="Shape 310"/>
          <p:cNvSpPr/>
          <p:nvPr/>
        </p:nvSpPr>
        <p:spPr>
          <a:xfrm>
            <a:off x="5652120" y="1096859"/>
            <a:ext cx="1267976" cy="369332"/>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3600" b="1">
                <a:solidFill>
                  <a:srgbClr val="FFFFFF"/>
                </a:solidFill>
                <a:latin typeface="Calibri"/>
                <a:ea typeface="Calibri"/>
                <a:cs typeface="Calibri"/>
                <a:sym typeface="Calibri"/>
              </a:defRPr>
            </a:lvl1pPr>
          </a:lstStyle>
          <a:p>
            <a:pPr lvl="0" algn="l">
              <a:defRPr sz="1800" b="0">
                <a:solidFill>
                  <a:srgbClr val="000000"/>
                </a:solidFill>
              </a:defRPr>
            </a:pPr>
            <a:r>
              <a:rPr lang="en-US" sz="2400" dirty="0" err="1">
                <a:solidFill>
                  <a:srgbClr val="002060"/>
                </a:solidFill>
                <a:latin typeface="Arial" panose="020B0604020202020204" pitchFamily="34" charset="0"/>
                <a:cs typeface="Arial" panose="020B0604020202020204" pitchFamily="34" charset="0"/>
              </a:rPr>
              <a:t>Lavagem</a:t>
            </a:r>
            <a:endParaRPr sz="2400" strike="sngStrike" dirty="0">
              <a:solidFill>
                <a:srgbClr val="002060"/>
              </a:solidFill>
              <a:latin typeface="Arial" panose="020B0604020202020204" pitchFamily="34" charset="0"/>
              <a:cs typeface="Arial" panose="020B0604020202020204" pitchFamily="34" charset="0"/>
            </a:endParaRPr>
          </a:p>
        </p:txBody>
      </p:sp>
      <p:sp>
        <p:nvSpPr>
          <p:cNvPr id="311" name="Shape 311"/>
          <p:cNvSpPr/>
          <p:nvPr/>
        </p:nvSpPr>
        <p:spPr>
          <a:xfrm>
            <a:off x="1115616" y="1096859"/>
            <a:ext cx="2467022" cy="369332"/>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3600" b="1">
                <a:solidFill>
                  <a:srgbClr val="FFFFFF"/>
                </a:solidFill>
                <a:latin typeface="Calibri"/>
                <a:ea typeface="Calibri"/>
                <a:cs typeface="Calibri"/>
                <a:sym typeface="Calibri"/>
              </a:defRPr>
            </a:lvl1pPr>
          </a:lstStyle>
          <a:p>
            <a:pPr lvl="0">
              <a:defRPr sz="1800" b="0">
                <a:solidFill>
                  <a:srgbClr val="000000"/>
                </a:solidFill>
              </a:defRPr>
            </a:pPr>
            <a:r>
              <a:rPr lang="pt-PT" sz="2400">
                <a:solidFill>
                  <a:srgbClr val="002060"/>
                </a:solidFill>
                <a:latin typeface="Arial" panose="020B0604020202020204" pitchFamily="34" charset="0"/>
                <a:cs typeface="Arial" panose="020B0604020202020204" pitchFamily="34" charset="0"/>
              </a:rPr>
              <a:t>Descontaminação</a:t>
            </a:r>
            <a:endParaRPr lang="pt-PT" sz="2400" strike="sngStrike" dirty="0">
              <a:solidFill>
                <a:srgbClr val="002060"/>
              </a:solidFill>
              <a:latin typeface="Arial" panose="020B0604020202020204" pitchFamily="34" charset="0"/>
              <a:cs typeface="Arial" panose="020B0604020202020204" pitchFamily="34" charset="0"/>
            </a:endParaRPr>
          </a:p>
        </p:txBody>
      </p:sp>
      <p:sp>
        <p:nvSpPr>
          <p:cNvPr id="312" name="Shape 312"/>
          <p:cNvSpPr/>
          <p:nvPr/>
        </p:nvSpPr>
        <p:spPr>
          <a:xfrm flipH="1">
            <a:off x="4427984" y="1677894"/>
            <a:ext cx="0" cy="4191069"/>
          </a:xfrm>
          <a:prstGeom prst="line">
            <a:avLst/>
          </a:prstGeom>
          <a:ln w="41275">
            <a:solidFill>
              <a:srgbClr val="00B0F0"/>
            </a:solidFill>
          </a:ln>
        </p:spPr>
        <p:txBody>
          <a:bodyPr lIns="0" tIns="0" rIns="0" bIns="0"/>
          <a:lstStyle/>
          <a:p>
            <a:pPr defTabSz="342900">
              <a:defRPr sz="1200"/>
            </a:pPr>
            <a:endParaRPr sz="900"/>
          </a:p>
        </p:txBody>
      </p:sp>
      <p:sp>
        <p:nvSpPr>
          <p:cNvPr id="3" name="Rectangle 2"/>
          <p:cNvSpPr/>
          <p:nvPr/>
        </p:nvSpPr>
        <p:spPr>
          <a:xfrm>
            <a:off x="4842729" y="3869912"/>
            <a:ext cx="3845263" cy="1631216"/>
          </a:xfrm>
          <a:prstGeom prst="rect">
            <a:avLst/>
          </a:prstGeom>
        </p:spPr>
        <p:txBody>
          <a:bodyPr wrap="square">
            <a:spAutoFit/>
          </a:bodyPr>
          <a:lstStyle/>
          <a:p>
            <a:pPr marL="342900" indent="-342900" algn="l">
              <a:buFont typeface="Wingdings" charset="2"/>
              <a:buChar char="ü"/>
            </a:pPr>
            <a:r>
              <a:rPr lang="pt-BR" sz="2000" dirty="0">
                <a:solidFill>
                  <a:srgbClr val="002060"/>
                </a:solidFill>
                <a:latin typeface="Arial" panose="020B0604020202020204" pitchFamily="34" charset="0"/>
                <a:cs typeface="Arial" panose="020B0604020202020204" pitchFamily="34" charset="0"/>
              </a:rPr>
              <a:t>Lavar as mãos com água e sabão, quando as mãos estiverem visivelmente sujas ou com sangue ou outros fluidos corporais</a:t>
            </a:r>
            <a:endParaRPr lang="en-US" sz="2000" dirty="0">
              <a:solidFill>
                <a:srgbClr val="002060"/>
              </a:solidFill>
              <a:latin typeface="Arial" panose="020B0604020202020204" pitchFamily="34" charset="0"/>
              <a:cs typeface="Arial" panose="020B0604020202020204" pitchFamily="34" charset="0"/>
            </a:endParaRPr>
          </a:p>
        </p:txBody>
      </p:sp>
      <p:sp>
        <p:nvSpPr>
          <p:cNvPr id="15"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kern="0" dirty="0" err="1">
                <a:solidFill>
                  <a:srgbClr val="FF0000"/>
                </a:solidFill>
                <a:latin typeface="+mn-lt"/>
              </a:rPr>
              <a:t>Higienização</a:t>
            </a:r>
            <a:r>
              <a:rPr lang="en-US" sz="3200" kern="0" dirty="0">
                <a:solidFill>
                  <a:srgbClr val="FF0000"/>
                </a:solidFill>
                <a:latin typeface="+mn-lt"/>
              </a:rPr>
              <a:t> das </a:t>
            </a:r>
            <a:r>
              <a:rPr lang="en-US" sz="3200" kern="0" dirty="0" err="1">
                <a:solidFill>
                  <a:srgbClr val="FF0000"/>
                </a:solidFill>
                <a:latin typeface="+mn-lt"/>
              </a:rPr>
              <a:t>Mãos</a:t>
            </a:r>
            <a:endParaRPr lang="ca-ES" sz="2400" kern="0" dirty="0">
              <a:solidFill>
                <a:srgbClr val="FF0000"/>
              </a:solidFill>
              <a:latin typeface="+mn-lt"/>
            </a:endParaRPr>
          </a:p>
        </p:txBody>
      </p:sp>
    </p:spTree>
    <p:extLst>
      <p:ext uri="{BB962C8B-B14F-4D97-AF65-F5344CB8AC3E}">
        <p14:creationId xmlns:p14="http://schemas.microsoft.com/office/powerpoint/2010/main" val="2031687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824240702"/>
              </p:ext>
            </p:extLst>
          </p:nvPr>
        </p:nvGraphicFramePr>
        <p:xfrm>
          <a:off x="294236" y="1043940"/>
          <a:ext cx="8534400" cy="3055620"/>
        </p:xfrm>
        <a:graphic>
          <a:graphicData uri="http://schemas.openxmlformats.org/drawingml/2006/table">
            <a:tbl>
              <a:tblPr firstRow="1" bandRow="1">
                <a:tableStyleId>{68D230F3-CF80-4859-8CE7-A43EE81993B5}</a:tableStyleId>
              </a:tblPr>
              <a:tblGrid>
                <a:gridCol w="42291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704850">
                <a:tc>
                  <a:txBody>
                    <a:bodyPr/>
                    <a:lstStyle/>
                    <a:p>
                      <a:pPr algn="ctr"/>
                      <a:r>
                        <a:rPr lang="pt-PT" sz="3200" noProof="0" dirty="0">
                          <a:solidFill>
                            <a:srgbClr val="0070C0"/>
                          </a:solidFill>
                          <a:latin typeface="+mn-lt"/>
                        </a:rPr>
                        <a:t>Procedimento</a:t>
                      </a:r>
                    </a:p>
                  </a:txBody>
                  <a:tcPr/>
                </a:tc>
                <a:tc>
                  <a:txBody>
                    <a:bodyPr/>
                    <a:lstStyle/>
                    <a:p>
                      <a:pPr algn="ctr"/>
                      <a:r>
                        <a:rPr lang="ca-ES" sz="3200" dirty="0">
                          <a:latin typeface="+mn-lt"/>
                        </a:rPr>
                        <a:t> </a:t>
                      </a:r>
                      <a:r>
                        <a:rPr lang="ca-ES" sz="3200" dirty="0">
                          <a:solidFill>
                            <a:srgbClr val="0070C0"/>
                          </a:solidFill>
                          <a:latin typeface="+mn-lt"/>
                        </a:rPr>
                        <a:t>Tempo</a:t>
                      </a:r>
                    </a:p>
                  </a:txBody>
                  <a:tcPr/>
                </a:tc>
                <a:extLst>
                  <a:ext uri="{0D108BD9-81ED-4DB2-BD59-A6C34878D82A}">
                    <a16:rowId xmlns:a16="http://schemas.microsoft.com/office/drawing/2014/main" val="10000"/>
                  </a:ext>
                </a:extLst>
              </a:tr>
              <a:tr h="704850">
                <a:tc>
                  <a:txBody>
                    <a:bodyPr/>
                    <a:lstStyle/>
                    <a:p>
                      <a:r>
                        <a:rPr lang="pt-PT" sz="2400" b="1" noProof="0" dirty="0">
                          <a:latin typeface="+mn-lt"/>
                        </a:rPr>
                        <a:t>Higienizar com solução à base de álcool</a:t>
                      </a:r>
                    </a:p>
                  </a:txBody>
                  <a:tcPr/>
                </a:tc>
                <a:tc>
                  <a:txBody>
                    <a:bodyPr/>
                    <a:lstStyle/>
                    <a:p>
                      <a:pPr algn="ctr"/>
                      <a:r>
                        <a:rPr lang="pt-PT" sz="2400" b="1" noProof="0">
                          <a:solidFill>
                            <a:srgbClr val="FF0000"/>
                          </a:solidFill>
                          <a:latin typeface="+mn-lt"/>
                        </a:rPr>
                        <a:t>20-30 segundos</a:t>
                      </a:r>
                    </a:p>
                  </a:txBody>
                  <a:tcPr/>
                </a:tc>
                <a:extLst>
                  <a:ext uri="{0D108BD9-81ED-4DB2-BD59-A6C34878D82A}">
                    <a16:rowId xmlns:a16="http://schemas.microsoft.com/office/drawing/2014/main" val="10001"/>
                  </a:ext>
                </a:extLst>
              </a:tr>
              <a:tr h="704850">
                <a:tc>
                  <a:txBody>
                    <a:bodyPr/>
                    <a:lstStyle/>
                    <a:p>
                      <a:r>
                        <a:rPr lang="pt-PT" sz="2400" b="1" noProof="0" dirty="0">
                          <a:solidFill>
                            <a:srgbClr val="002060"/>
                          </a:solidFill>
                          <a:latin typeface="+mn-lt"/>
                        </a:rPr>
                        <a:t>Higienizar</a:t>
                      </a:r>
                      <a:r>
                        <a:rPr lang="pt-PT" sz="2400" b="1" baseline="0" noProof="0" dirty="0">
                          <a:solidFill>
                            <a:srgbClr val="002060"/>
                          </a:solidFill>
                          <a:latin typeface="+mn-lt"/>
                        </a:rPr>
                        <a:t> com hipoclorito a</a:t>
                      </a:r>
                      <a:r>
                        <a:rPr lang="pt-PT" sz="2400" b="1" noProof="0" dirty="0">
                          <a:solidFill>
                            <a:srgbClr val="002060"/>
                          </a:solidFill>
                          <a:latin typeface="+mn-lt"/>
                        </a:rPr>
                        <a:t> 0,05%</a:t>
                      </a:r>
                    </a:p>
                  </a:txBody>
                  <a:tcPr/>
                </a:tc>
                <a:tc>
                  <a:txBody>
                    <a:bodyPr/>
                    <a:lstStyle/>
                    <a:p>
                      <a:pPr algn="ctr"/>
                      <a:r>
                        <a:rPr lang="pt-PT" sz="2400" b="1" noProof="0">
                          <a:solidFill>
                            <a:srgbClr val="FF0000"/>
                          </a:solidFill>
                          <a:latin typeface="+mn-lt"/>
                        </a:rPr>
                        <a:t>40-60</a:t>
                      </a:r>
                      <a:r>
                        <a:rPr lang="pt-PT" sz="2400" b="1" baseline="0" noProof="0">
                          <a:solidFill>
                            <a:srgbClr val="FF0000"/>
                          </a:solidFill>
                          <a:latin typeface="+mn-lt"/>
                        </a:rPr>
                        <a:t> segundos</a:t>
                      </a:r>
                      <a:endParaRPr lang="pt-PT" sz="2400" b="1" noProof="0">
                        <a:solidFill>
                          <a:srgbClr val="FF0000"/>
                        </a:solidFill>
                        <a:latin typeface="+mn-lt"/>
                      </a:endParaRPr>
                    </a:p>
                  </a:txBody>
                  <a:tcPr/>
                </a:tc>
                <a:extLst>
                  <a:ext uri="{0D108BD9-81ED-4DB2-BD59-A6C34878D82A}">
                    <a16:rowId xmlns:a16="http://schemas.microsoft.com/office/drawing/2014/main" val="10002"/>
                  </a:ext>
                </a:extLst>
              </a:tr>
              <a:tr h="704850">
                <a:tc>
                  <a:txBody>
                    <a:bodyPr/>
                    <a:lstStyle/>
                    <a:p>
                      <a:r>
                        <a:rPr lang="pt-PT" sz="2400" b="1" noProof="0">
                          <a:solidFill>
                            <a:srgbClr val="002060"/>
                          </a:solidFill>
                          <a:latin typeface="+mn-lt"/>
                        </a:rPr>
                        <a:t>Lavagem com água e sabão</a:t>
                      </a:r>
                      <a:r>
                        <a:rPr lang="pt-PT" sz="2400" b="1" baseline="0" noProof="0">
                          <a:solidFill>
                            <a:srgbClr val="002060"/>
                          </a:solidFill>
                          <a:latin typeface="+mn-lt"/>
                        </a:rPr>
                        <a:t> </a:t>
                      </a:r>
                      <a:endParaRPr lang="pt-PT" sz="2400" b="1" noProof="0">
                        <a:solidFill>
                          <a:srgbClr val="002060"/>
                        </a:solidFill>
                        <a:latin typeface="+mn-lt"/>
                      </a:endParaRPr>
                    </a:p>
                  </a:txBody>
                  <a:tcPr/>
                </a:tc>
                <a:tc>
                  <a:txBody>
                    <a:bodyPr/>
                    <a:lstStyle/>
                    <a:p>
                      <a:pPr algn="ctr"/>
                      <a:r>
                        <a:rPr lang="pt-PT" sz="2400" b="1" noProof="0" dirty="0">
                          <a:solidFill>
                            <a:srgbClr val="FF0000"/>
                          </a:solidFill>
                          <a:latin typeface="+mn-lt"/>
                        </a:rPr>
                        <a:t>40-60 segundos</a:t>
                      </a:r>
                    </a:p>
                  </a:txBody>
                  <a:tcPr/>
                </a:tc>
                <a:extLst>
                  <a:ext uri="{0D108BD9-81ED-4DB2-BD59-A6C34878D82A}">
                    <a16:rowId xmlns:a16="http://schemas.microsoft.com/office/drawing/2014/main" val="10003"/>
                  </a:ext>
                </a:extLst>
              </a:tr>
            </a:tbl>
          </a:graphicData>
        </a:graphic>
      </p:graphicFrame>
      <p:sp>
        <p:nvSpPr>
          <p:cNvPr id="8" name="Retângulo 7"/>
          <p:cNvSpPr/>
          <p:nvPr/>
        </p:nvSpPr>
        <p:spPr>
          <a:xfrm>
            <a:off x="457200" y="4581128"/>
            <a:ext cx="8534400" cy="1200329"/>
          </a:xfrm>
          <a:prstGeom prst="rect">
            <a:avLst/>
          </a:prstGeom>
          <a:ln>
            <a:solidFill>
              <a:schemeClr val="tx1"/>
            </a:solidFill>
          </a:ln>
        </p:spPr>
        <p:txBody>
          <a:bodyPr wrap="square">
            <a:spAutoFit/>
          </a:bodyPr>
          <a:lstStyle/>
          <a:p>
            <a:pPr marL="342900" indent="-342900">
              <a:buFont typeface="Wingdings" charset="2"/>
              <a:buChar char="ü"/>
            </a:pPr>
            <a:r>
              <a:rPr lang="pt-PT" b="1" dirty="0">
                <a:solidFill>
                  <a:srgbClr val="FF0000"/>
                </a:solidFill>
                <a:latin typeface="Arial" charset="0"/>
                <a:ea typeface="Arial" charset="0"/>
                <a:cs typeface="Arial" charset="0"/>
              </a:rPr>
              <a:t>O TEMPO DE CONTACTO É CRUCIAL PARA A EFICÁCIA! </a:t>
            </a:r>
          </a:p>
          <a:p>
            <a:pPr marL="342900" indent="-342900">
              <a:buFont typeface="Wingdings" charset="2"/>
              <a:buChar char="ü"/>
            </a:pPr>
            <a:endParaRPr lang="pt-PT" b="1" dirty="0">
              <a:solidFill>
                <a:srgbClr val="FF0000"/>
              </a:solidFill>
              <a:latin typeface="Arial" charset="0"/>
              <a:ea typeface="Arial" charset="0"/>
              <a:cs typeface="Arial" charset="0"/>
            </a:endParaRPr>
          </a:p>
          <a:p>
            <a:pPr marL="342900" indent="-342900">
              <a:buFont typeface="Wingdings" charset="2"/>
              <a:buChar char="ü"/>
            </a:pPr>
            <a:r>
              <a:rPr lang="pt-PT" b="1" dirty="0">
                <a:solidFill>
                  <a:srgbClr val="0070C0"/>
                </a:solidFill>
                <a:latin typeface="Arial" charset="0"/>
                <a:ea typeface="Arial" charset="0"/>
                <a:cs typeface="Arial" charset="0"/>
              </a:rPr>
              <a:t>HIGIENIZAR AS MÃOS SÓ POR ALGUNS SEGUNDOS NÃO GARANTE PROTECÇÃO!</a:t>
            </a:r>
            <a:r>
              <a:rPr lang="pt-PT" b="1" dirty="0">
                <a:solidFill>
                  <a:srgbClr val="002060"/>
                </a:solidFill>
                <a:latin typeface="Arial" charset="0"/>
                <a:ea typeface="Arial" charset="0"/>
                <a:cs typeface="Arial" charset="0"/>
              </a:rPr>
              <a:t> </a:t>
            </a:r>
          </a:p>
        </p:txBody>
      </p:sp>
      <p:sp>
        <p:nvSpPr>
          <p:cNvPr id="5"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FF0000"/>
                </a:solidFill>
                <a:latin typeface="+mn-lt"/>
              </a:rPr>
              <a:t>Higienização das Mãos</a:t>
            </a:r>
            <a:endParaRPr lang="pt-PT" sz="2400" kern="0">
              <a:solidFill>
                <a:srgbClr val="FF0000"/>
              </a:solidFill>
              <a:latin typeface="+mn-lt"/>
            </a:endParaRPr>
          </a:p>
        </p:txBody>
      </p:sp>
    </p:spTree>
    <p:extLst>
      <p:ext uri="{BB962C8B-B14F-4D97-AF65-F5344CB8AC3E}">
        <p14:creationId xmlns:p14="http://schemas.microsoft.com/office/powerpoint/2010/main" val="912374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ext Box 8"/>
          <p:cNvSpPr txBox="1">
            <a:spLocks noChangeArrowheads="1"/>
          </p:cNvSpPr>
          <p:nvPr/>
        </p:nvSpPr>
        <p:spPr bwMode="auto">
          <a:xfrm>
            <a:off x="990600" y="2591033"/>
            <a:ext cx="7239000" cy="2062103"/>
          </a:xfrm>
          <a:prstGeom prst="rect">
            <a:avLst/>
          </a:prstGeom>
          <a:noFill/>
          <a:ln w="9525">
            <a:noFill/>
            <a:miter lim="800000"/>
            <a:headEnd/>
            <a:tailEnd/>
          </a:ln>
        </p:spPr>
        <p:txBody>
          <a:bodyPr wrap="square">
            <a:spAutoFit/>
          </a:bodyPr>
          <a:lstStyle/>
          <a:p>
            <a:pPr marL="514350" marR="0" lvl="0" indent="-514350" defTabSz="914400" eaLnBrk="1" fontAlgn="auto" latinLnBrk="0" hangingPunct="1">
              <a:lnSpc>
                <a:spcPct val="100000"/>
              </a:lnSpc>
              <a:spcBef>
                <a:spcPct val="50000"/>
              </a:spcBef>
              <a:spcAft>
                <a:spcPts val="0"/>
              </a:spcAft>
              <a:buClrTx/>
              <a:buSzTx/>
              <a:buFont typeface="+mj-lt"/>
              <a:buAutoNum type="arabicPeriod"/>
              <a:tabLst/>
              <a:defRPr/>
            </a:pPr>
            <a:r>
              <a:rPr lang="pt-PT" sz="3200" b="1" dirty="0">
                <a:solidFill>
                  <a:srgbClr val="002060"/>
                </a:solidFill>
              </a:rPr>
              <a:t>Conceitos gerais</a:t>
            </a:r>
          </a:p>
          <a:p>
            <a:pPr marL="514350" marR="0" lvl="0" indent="-514350" defTabSz="914400" eaLnBrk="1" fontAlgn="auto" latinLnBrk="0" hangingPunct="1">
              <a:lnSpc>
                <a:spcPct val="100000"/>
              </a:lnSpc>
              <a:spcBef>
                <a:spcPct val="50000"/>
              </a:spcBef>
              <a:spcAft>
                <a:spcPts val="0"/>
              </a:spcAft>
              <a:buClrTx/>
              <a:buSzTx/>
              <a:buFont typeface="+mj-lt"/>
              <a:buAutoNum type="arabicPeriod"/>
              <a:tabLst/>
              <a:defRPr/>
            </a:pPr>
            <a:r>
              <a:rPr lang="pt-PT" sz="3200" b="1" dirty="0">
                <a:solidFill>
                  <a:srgbClr val="002060"/>
                </a:solidFill>
              </a:rPr>
              <a:t>Precauções padrão</a:t>
            </a:r>
          </a:p>
          <a:p>
            <a:pPr marL="514350" marR="0" lvl="0" indent="-514350" defTabSz="914400" eaLnBrk="1" fontAlgn="auto" latinLnBrk="0" hangingPunct="1">
              <a:lnSpc>
                <a:spcPct val="100000"/>
              </a:lnSpc>
              <a:spcBef>
                <a:spcPct val="50000"/>
              </a:spcBef>
              <a:spcAft>
                <a:spcPts val="0"/>
              </a:spcAft>
              <a:buClrTx/>
              <a:buSzTx/>
              <a:buFont typeface="+mj-lt"/>
              <a:buAutoNum type="arabicPeriod"/>
              <a:tabLst/>
              <a:defRPr/>
            </a:pPr>
            <a:r>
              <a:rPr lang="pt-PT" sz="3200" b="1" dirty="0">
                <a:solidFill>
                  <a:srgbClr val="002060"/>
                </a:solidFill>
              </a:rPr>
              <a:t>Precauções baseadas na transmissão</a:t>
            </a:r>
          </a:p>
        </p:txBody>
      </p:sp>
      <p:graphicFrame>
        <p:nvGraphicFramePr>
          <p:cNvPr id="7" name="Group 10"/>
          <p:cNvGraphicFramePr>
            <a:graphicFrameLocks noGrp="1"/>
          </p:cNvGraphicFramePr>
          <p:nvPr>
            <p:extLst>
              <p:ext uri="{D42A27DB-BD31-4B8C-83A1-F6EECF244321}">
                <p14:modId xmlns:p14="http://schemas.microsoft.com/office/powerpoint/2010/main" val="3965566902"/>
              </p:ext>
            </p:extLst>
          </p:nvPr>
        </p:nvGraphicFramePr>
        <p:xfrm>
          <a:off x="1219200" y="-67028"/>
          <a:ext cx="6400800" cy="1767836"/>
        </p:xfrm>
        <a:graphic>
          <a:graphicData uri="http://schemas.openxmlformats.org/drawingml/2006/table">
            <a:tbl>
              <a:tblPr/>
              <a:tblGrid>
                <a:gridCol w="6400800">
                  <a:extLst>
                    <a:ext uri="{9D8B030D-6E8A-4147-A177-3AD203B41FA5}">
                      <a16:colId xmlns:a16="http://schemas.microsoft.com/office/drawing/2014/main" val="20000"/>
                    </a:ext>
                  </a:extLst>
                </a:gridCol>
              </a:tblGrid>
              <a:tr h="334430">
                <a:tc>
                  <a:txBody>
                    <a:bodyPr/>
                    <a:lstStyle/>
                    <a:p>
                      <a:pPr marL="0" marR="0" lvl="0" indent="0" algn="l" defTabSz="469900" rtl="0" eaLnBrk="1" fontAlgn="base" latinLnBrk="0" hangingPunct="1">
                        <a:lnSpc>
                          <a:spcPct val="100000"/>
                        </a:lnSpc>
                        <a:spcBef>
                          <a:spcPct val="0"/>
                        </a:spcBef>
                        <a:spcAft>
                          <a:spcPct val="0"/>
                        </a:spcAft>
                        <a:buClrTx/>
                        <a:buSzTx/>
                        <a:buFontTx/>
                        <a:buNone/>
                        <a:tabLst/>
                      </a:pPr>
                      <a:endParaRPr kumimoji="0" lang="pt-PT" sz="3200" b="1" i="0" u="none" strike="noStrike" cap="none" normalizeH="0" baseline="0" dirty="0">
                        <a:ln>
                          <a:noFill/>
                        </a:ln>
                        <a:solidFill>
                          <a:srgbClr val="0070C0"/>
                        </a:solidFill>
                        <a:effectLst/>
                        <a:latin typeface="Arial" charset="0"/>
                        <a:ea typeface="ＭＳ Ｐゴシック" pitchFamily="34" charset="-128"/>
                        <a:cs typeface="Arial" charset="0"/>
                      </a:endParaRPr>
                    </a:p>
                  </a:txBody>
                  <a:tcPr marL="91441" marR="91441" marT="45719" marB="45719"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74877">
                <a:tc>
                  <a:txBody>
                    <a:bodyPr/>
                    <a:lstStyle/>
                    <a:p>
                      <a:pPr marL="0" marR="0" lvl="0" indent="0" algn="ctr" defTabSz="4699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err="1">
                          <a:ln>
                            <a:noFill/>
                          </a:ln>
                          <a:solidFill>
                            <a:srgbClr val="002060"/>
                          </a:solidFill>
                          <a:effectLst/>
                          <a:latin typeface="Arial" charset="0"/>
                          <a:ea typeface="Arial" charset="0"/>
                          <a:cs typeface="Arial" charset="0"/>
                        </a:rPr>
                        <a:t>Prevenção</a:t>
                      </a:r>
                      <a:r>
                        <a:rPr kumimoji="0" lang="en-US" sz="3600" b="1" i="0" u="none" strike="noStrike" cap="none" normalizeH="0" baseline="0" dirty="0">
                          <a:ln>
                            <a:noFill/>
                          </a:ln>
                          <a:solidFill>
                            <a:srgbClr val="002060"/>
                          </a:solidFill>
                          <a:effectLst/>
                          <a:latin typeface="Arial" charset="0"/>
                          <a:ea typeface="Arial" charset="0"/>
                          <a:cs typeface="Arial" charset="0"/>
                        </a:rPr>
                        <a:t> e </a:t>
                      </a:r>
                      <a:r>
                        <a:rPr kumimoji="0" lang="en-US" sz="3600" b="1" i="0" u="none" strike="noStrike" cap="none" normalizeH="0" baseline="0" dirty="0" err="1">
                          <a:ln>
                            <a:noFill/>
                          </a:ln>
                          <a:solidFill>
                            <a:srgbClr val="002060"/>
                          </a:solidFill>
                          <a:effectLst/>
                          <a:latin typeface="Arial" charset="0"/>
                          <a:ea typeface="Arial" charset="0"/>
                          <a:cs typeface="Arial" charset="0"/>
                        </a:rPr>
                        <a:t>Controlo</a:t>
                      </a:r>
                      <a:r>
                        <a:rPr kumimoji="0" lang="en-US" sz="3600" b="1" i="0" u="none" strike="noStrike" cap="none" normalizeH="0" baseline="0" dirty="0">
                          <a:ln>
                            <a:noFill/>
                          </a:ln>
                          <a:solidFill>
                            <a:srgbClr val="002060"/>
                          </a:solidFill>
                          <a:effectLst/>
                          <a:latin typeface="Arial" charset="0"/>
                          <a:ea typeface="Arial" charset="0"/>
                          <a:cs typeface="Arial" charset="0"/>
                        </a:rPr>
                        <a:t> das </a:t>
                      </a:r>
                      <a:r>
                        <a:rPr kumimoji="0" lang="en-US" sz="3600" b="1" i="0" u="none" strike="noStrike" cap="none" normalizeH="0" baseline="0" dirty="0" err="1">
                          <a:ln>
                            <a:noFill/>
                          </a:ln>
                          <a:solidFill>
                            <a:srgbClr val="002060"/>
                          </a:solidFill>
                          <a:effectLst/>
                          <a:latin typeface="Arial" charset="0"/>
                          <a:ea typeface="Arial" charset="0"/>
                          <a:cs typeface="Arial" charset="0"/>
                        </a:rPr>
                        <a:t>Infecções</a:t>
                      </a:r>
                      <a:endParaRPr kumimoji="0" lang="pt-PT" sz="3600" b="0" i="0" u="none" strike="noStrike" cap="none" normalizeH="0" baseline="0" dirty="0">
                        <a:ln>
                          <a:noFill/>
                        </a:ln>
                        <a:solidFill>
                          <a:srgbClr val="002060"/>
                        </a:solidFill>
                        <a:effectLst/>
                        <a:latin typeface="Arial" charset="0"/>
                        <a:ea typeface="Arial" charset="0"/>
                        <a:cs typeface="Arial" charset="0"/>
                      </a:endParaRPr>
                    </a:p>
                  </a:txBody>
                  <a:tcPr marL="91441" marR="91441" marT="45719" marB="45719"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453227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3" name="Group 353"/>
          <p:cNvGrpSpPr/>
          <p:nvPr/>
        </p:nvGrpSpPr>
        <p:grpSpPr>
          <a:xfrm>
            <a:off x="214952" y="1143000"/>
            <a:ext cx="8791890" cy="4399967"/>
            <a:chOff x="-1" y="-1"/>
            <a:chExt cx="8791888" cy="4237775"/>
          </a:xfrm>
        </p:grpSpPr>
        <p:pic>
          <p:nvPicPr>
            <p:cNvPr id="347" name="image12.jpeg"/>
            <p:cNvPicPr/>
            <p:nvPr/>
          </p:nvPicPr>
          <p:blipFill>
            <a:blip r:embed="rId2" cstate="print">
              <a:extLst/>
            </a:blip>
            <a:stretch>
              <a:fillRect/>
            </a:stretch>
          </p:blipFill>
          <p:spPr>
            <a:xfrm>
              <a:off x="-1" y="-1"/>
              <a:ext cx="7048502" cy="3849570"/>
            </a:xfrm>
            <a:prstGeom prst="rect">
              <a:avLst/>
            </a:prstGeom>
            <a:ln w="12700" cap="flat">
              <a:noFill/>
              <a:miter lim="400000"/>
            </a:ln>
            <a:effectLst/>
          </p:spPr>
        </p:pic>
        <p:sp>
          <p:nvSpPr>
            <p:cNvPr id="348" name="Shape 348"/>
            <p:cNvSpPr/>
            <p:nvPr/>
          </p:nvSpPr>
          <p:spPr>
            <a:xfrm>
              <a:off x="807719" y="3743722"/>
              <a:ext cx="1600200" cy="4940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ts val="4000"/>
                </a:lnSpc>
                <a:defRPr sz="2000" b="1">
                  <a:solidFill>
                    <a:srgbClr val="FFFFFF"/>
                  </a:solidFill>
                  <a:latin typeface="Calibri"/>
                  <a:ea typeface="Calibri"/>
                  <a:cs typeface="Calibri"/>
                  <a:sym typeface="Calibri"/>
                </a:defRPr>
              </a:lvl1pPr>
            </a:lstStyle>
            <a:p>
              <a:pPr lvl="0">
                <a:defRPr sz="1800" b="0">
                  <a:solidFill>
                    <a:srgbClr val="000000"/>
                  </a:solidFill>
                </a:defRPr>
              </a:pPr>
              <a:r>
                <a:rPr lang="pt-PT" sz="1600" b="1" dirty="0">
                  <a:solidFill>
                    <a:srgbClr val="002060"/>
                  </a:solidFill>
                </a:rPr>
                <a:t>Dorso da mão</a:t>
              </a:r>
              <a:endParaRPr sz="1600" b="1" dirty="0">
                <a:solidFill>
                  <a:srgbClr val="002060"/>
                </a:solidFill>
              </a:endParaRPr>
            </a:p>
          </p:txBody>
        </p:sp>
        <p:sp>
          <p:nvSpPr>
            <p:cNvPr id="349" name="Shape 349"/>
            <p:cNvSpPr/>
            <p:nvPr/>
          </p:nvSpPr>
          <p:spPr>
            <a:xfrm>
              <a:off x="3137167" y="3743722"/>
              <a:ext cx="2318750" cy="422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ts val="4000"/>
                </a:lnSpc>
                <a:defRPr sz="2000" b="1">
                  <a:solidFill>
                    <a:srgbClr val="FFFFFF"/>
                  </a:solidFill>
                  <a:latin typeface="Calibri"/>
                  <a:ea typeface="Calibri"/>
                  <a:cs typeface="Calibri"/>
                  <a:sym typeface="Calibri"/>
                </a:defRPr>
              </a:lvl1pPr>
            </a:lstStyle>
            <a:p>
              <a:pPr lvl="0">
                <a:defRPr sz="1800" b="0">
                  <a:solidFill>
                    <a:srgbClr val="000000"/>
                  </a:solidFill>
                </a:defRPr>
              </a:pPr>
              <a:r>
                <a:rPr lang="pt-PT" sz="1600" b="1" dirty="0">
                  <a:solidFill>
                    <a:srgbClr val="002060"/>
                  </a:solidFill>
                </a:rPr>
                <a:t>Palma da mão</a:t>
              </a:r>
              <a:endParaRPr sz="1600" b="1" dirty="0">
                <a:solidFill>
                  <a:srgbClr val="002060"/>
                </a:solidFill>
              </a:endParaRPr>
            </a:p>
          </p:txBody>
        </p:sp>
        <p:sp>
          <p:nvSpPr>
            <p:cNvPr id="350" name="Shape 350"/>
            <p:cNvSpPr/>
            <p:nvPr/>
          </p:nvSpPr>
          <p:spPr>
            <a:xfrm>
              <a:off x="6033446" y="958676"/>
              <a:ext cx="2758441" cy="435754"/>
            </a:xfrm>
            <a:prstGeom prst="rect">
              <a:avLst/>
            </a:prstGeom>
            <a:solidFill>
              <a:schemeClr val="bg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lang="pt-PT" dirty="0">
                  <a:solidFill>
                    <a:srgbClr val="002060"/>
                  </a:solidFill>
                </a:rPr>
                <a:t>Mais</a:t>
              </a:r>
              <a:r>
                <a:rPr lang="pt-PT" sz="2000" dirty="0">
                  <a:solidFill>
                    <a:srgbClr val="002060"/>
                  </a:solidFill>
                </a:rPr>
                <a:t> esquecida</a:t>
              </a:r>
              <a:endParaRPr sz="2000" dirty="0">
                <a:solidFill>
                  <a:srgbClr val="002060"/>
                </a:solidFill>
              </a:endParaRPr>
            </a:p>
          </p:txBody>
        </p:sp>
        <p:sp>
          <p:nvSpPr>
            <p:cNvPr id="352" name="Shape 352"/>
            <p:cNvSpPr/>
            <p:nvPr/>
          </p:nvSpPr>
          <p:spPr>
            <a:xfrm>
              <a:off x="6033446" y="2348514"/>
              <a:ext cx="1905230" cy="494052"/>
            </a:xfrm>
            <a:prstGeom prst="rect">
              <a:avLst/>
            </a:prstGeom>
            <a:solidFill>
              <a:schemeClr val="bg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lang="pt-PT" sz="1800" dirty="0">
                  <a:solidFill>
                    <a:srgbClr val="002060"/>
                  </a:solidFill>
                </a:rPr>
                <a:t>Menos esquecida</a:t>
              </a:r>
              <a:endParaRPr sz="2000" dirty="0">
                <a:solidFill>
                  <a:srgbClr val="002060"/>
                </a:solidFill>
              </a:endParaRPr>
            </a:p>
          </p:txBody>
        </p:sp>
      </p:grpSp>
      <p:sp>
        <p:nvSpPr>
          <p:cNvPr id="12" name="Shape 350"/>
          <p:cNvSpPr/>
          <p:nvPr/>
        </p:nvSpPr>
        <p:spPr>
          <a:xfrm>
            <a:off x="6265230" y="2817401"/>
            <a:ext cx="2758442" cy="452432"/>
          </a:xfrm>
          <a:prstGeom prst="rect">
            <a:avLst/>
          </a:prstGeom>
          <a:solidFill>
            <a:schemeClr val="bg1"/>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ts val="4000"/>
              </a:lnSpc>
              <a:defRPr sz="2000">
                <a:solidFill>
                  <a:srgbClr val="FFFFFF"/>
                </a:solidFill>
                <a:latin typeface="Calibri"/>
                <a:ea typeface="Calibri"/>
                <a:cs typeface="Calibri"/>
                <a:sym typeface="Calibri"/>
              </a:defRPr>
            </a:lvl1pPr>
          </a:lstStyle>
          <a:p>
            <a:pPr lvl="0">
              <a:defRPr sz="1800">
                <a:solidFill>
                  <a:srgbClr val="000000"/>
                </a:solidFill>
              </a:defRPr>
            </a:pPr>
            <a:r>
              <a:rPr lang="pt-PT" dirty="0">
                <a:solidFill>
                  <a:srgbClr val="002060"/>
                </a:solidFill>
              </a:rPr>
              <a:t>Frequentemente esquecida</a:t>
            </a:r>
            <a:endParaRPr sz="2000" dirty="0">
              <a:solidFill>
                <a:srgbClr val="002060"/>
              </a:solidFill>
            </a:endParaRPr>
          </a:p>
        </p:txBody>
      </p:sp>
      <p:sp>
        <p:nvSpPr>
          <p:cNvPr id="10"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kern="0" dirty="0" err="1">
                <a:solidFill>
                  <a:srgbClr val="FF0000"/>
                </a:solidFill>
                <a:latin typeface="+mn-lt"/>
              </a:rPr>
              <a:t>Higienização</a:t>
            </a:r>
            <a:r>
              <a:rPr lang="en-US" sz="3200" kern="0" dirty="0">
                <a:solidFill>
                  <a:srgbClr val="FF0000"/>
                </a:solidFill>
                <a:latin typeface="+mn-lt"/>
              </a:rPr>
              <a:t> das </a:t>
            </a:r>
            <a:r>
              <a:rPr lang="en-US" sz="3200" kern="0" dirty="0" err="1">
                <a:solidFill>
                  <a:srgbClr val="FF0000"/>
                </a:solidFill>
                <a:latin typeface="+mn-lt"/>
              </a:rPr>
              <a:t>Mãos</a:t>
            </a:r>
            <a:endParaRPr lang="ca-ES" sz="2400" kern="0" dirty="0">
              <a:solidFill>
                <a:srgbClr val="FF0000"/>
              </a:solidFill>
              <a:latin typeface="+mn-lt"/>
            </a:endParaRPr>
          </a:p>
        </p:txBody>
      </p:sp>
    </p:spTree>
    <p:extLst>
      <p:ext uri="{BB962C8B-B14F-4D97-AF65-F5344CB8AC3E}">
        <p14:creationId xmlns:p14="http://schemas.microsoft.com/office/powerpoint/2010/main" val="1624602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88640"/>
            <a:ext cx="5112568" cy="5832648"/>
          </a:xfrm>
          <a:prstGeom prst="rect">
            <a:avLst/>
          </a:prstGeom>
        </p:spPr>
      </p:pic>
    </p:spTree>
    <p:extLst>
      <p:ext uri="{BB962C8B-B14F-4D97-AF65-F5344CB8AC3E}">
        <p14:creationId xmlns:p14="http://schemas.microsoft.com/office/powerpoint/2010/main" val="15822891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188640"/>
            <a:ext cx="4536504" cy="5904656"/>
          </a:xfrm>
          <a:prstGeom prst="rect">
            <a:avLst/>
          </a:prstGeom>
        </p:spPr>
      </p:pic>
    </p:spTree>
    <p:extLst>
      <p:ext uri="{BB962C8B-B14F-4D97-AF65-F5344CB8AC3E}">
        <p14:creationId xmlns:p14="http://schemas.microsoft.com/office/powerpoint/2010/main" val="12433398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55543"/>
            <a:ext cx="2729069" cy="2948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58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968" y="3200400"/>
            <a:ext cx="2520479"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58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4737" y="53361"/>
            <a:ext cx="2802563" cy="29511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58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9094" y="3200400"/>
            <a:ext cx="2681944"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5848" name="Picture 8" descr="C:\Users\Asus\Downloads\foto 1 (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53361"/>
            <a:ext cx="2621820" cy="27432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7974946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76200"/>
            <a:ext cx="3108605" cy="32765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58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7006" y="76200"/>
            <a:ext cx="3156395"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Picture 2" descr="C:\ASierra Leona\Classes districtes\Fotos presentacio\IMG_175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1200" y="3505200"/>
            <a:ext cx="3733800" cy="26085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840237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Asus\Downloads\foto (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434037"/>
            <a:ext cx="2819399" cy="248598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206527"/>
            <a:ext cx="2514600" cy="2765273"/>
          </a:xfrm>
          <a:prstGeom prst="rect">
            <a:avLst/>
          </a:prstGeom>
        </p:spPr>
      </p:pic>
      <p:pic>
        <p:nvPicPr>
          <p:cNvPr id="7" name="6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3453412"/>
            <a:ext cx="2743200" cy="2485983"/>
          </a:xfrm>
          <a:prstGeom prst="rect">
            <a:avLst/>
          </a:prstGeom>
        </p:spPr>
      </p:pic>
      <p:pic>
        <p:nvPicPr>
          <p:cNvPr id="12" name="11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638" y="206528"/>
            <a:ext cx="2861362" cy="2765272"/>
          </a:xfrm>
          <a:prstGeom prst="rect">
            <a:avLst/>
          </a:prstGeom>
        </p:spPr>
      </p:pic>
      <p:pic>
        <p:nvPicPr>
          <p:cNvPr id="13" name="12 Image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98776" y="206528"/>
            <a:ext cx="3092824" cy="2667000"/>
          </a:xfrm>
          <a:prstGeom prst="rect">
            <a:avLst/>
          </a:prstGeom>
        </p:spPr>
      </p:pic>
      <p:pic>
        <p:nvPicPr>
          <p:cNvPr id="8" name="9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76601" y="3447725"/>
            <a:ext cx="2622176" cy="2472295"/>
          </a:xfrm>
          <a:prstGeom prst="rect">
            <a:avLst/>
          </a:prstGeom>
        </p:spPr>
      </p:pic>
    </p:spTree>
    <p:extLst>
      <p:ext uri="{BB962C8B-B14F-4D97-AF65-F5344CB8AC3E}">
        <p14:creationId xmlns:p14="http://schemas.microsoft.com/office/powerpoint/2010/main" val="818060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6200" y="1124744"/>
            <a:ext cx="8970474" cy="4343400"/>
          </a:xfrm>
        </p:spPr>
        <p:txBody>
          <a:bodyPr>
            <a:noAutofit/>
          </a:bodyPr>
          <a:lstStyle/>
          <a:p>
            <a:pPr>
              <a:buFont typeface="Wingdings" charset="2"/>
              <a:buChar char="ü"/>
            </a:pPr>
            <a:r>
              <a:rPr lang="pt-PT" sz="2400" dirty="0">
                <a:solidFill>
                  <a:srgbClr val="002060"/>
                </a:solidFill>
                <a:latin typeface="+mn-lt"/>
              </a:rPr>
              <a:t>O uso de luvas </a:t>
            </a:r>
            <a:r>
              <a:rPr lang="pt-PT" sz="2400" dirty="0">
                <a:solidFill>
                  <a:srgbClr val="FF0000"/>
                </a:solidFill>
                <a:latin typeface="+mn-lt"/>
              </a:rPr>
              <a:t>NÃO</a:t>
            </a:r>
            <a:r>
              <a:rPr lang="pt-PT" sz="2400" dirty="0">
                <a:solidFill>
                  <a:srgbClr val="002060"/>
                </a:solidFill>
                <a:latin typeface="+mn-lt"/>
              </a:rPr>
              <a:t> substitui a necessidade de higienização das mãos</a:t>
            </a:r>
          </a:p>
          <a:p>
            <a:pPr>
              <a:buFont typeface="Wingdings" charset="2"/>
              <a:buChar char="ü"/>
            </a:pPr>
            <a:endParaRPr lang="pt-PT" sz="2400" dirty="0">
              <a:solidFill>
                <a:srgbClr val="002060"/>
              </a:solidFill>
              <a:latin typeface="+mn-lt"/>
            </a:endParaRPr>
          </a:p>
          <a:p>
            <a:pPr>
              <a:buFont typeface="Wingdings" charset="2"/>
              <a:buChar char="ü"/>
            </a:pPr>
            <a:r>
              <a:rPr lang="pt-PT" sz="2400" dirty="0">
                <a:solidFill>
                  <a:srgbClr val="002060"/>
                </a:solidFill>
                <a:latin typeface="+mn-lt"/>
              </a:rPr>
              <a:t>A remoção das luvas deve respeitar as recomendações, devido ao elevado risco de contaminação das mãos</a:t>
            </a:r>
          </a:p>
          <a:p>
            <a:pPr>
              <a:buFont typeface="Wingdings" charset="2"/>
              <a:buChar char="ü"/>
            </a:pPr>
            <a:endParaRPr lang="pt-PT" sz="2400" dirty="0">
              <a:solidFill>
                <a:srgbClr val="002060"/>
              </a:solidFill>
              <a:latin typeface="+mn-lt"/>
            </a:endParaRPr>
          </a:p>
          <a:p>
            <a:pPr>
              <a:buFont typeface="Wingdings" charset="2"/>
              <a:buChar char="ü"/>
            </a:pPr>
            <a:r>
              <a:rPr lang="pt-PT" sz="2400" dirty="0">
                <a:solidFill>
                  <a:srgbClr val="002060"/>
                </a:solidFill>
                <a:latin typeface="+mn-lt"/>
              </a:rPr>
              <a:t>Recomendado o uso de 2 pares de luvas para actividades de prestação de cuidados de saúde relativamente à DVE</a:t>
            </a:r>
          </a:p>
          <a:p>
            <a:pPr>
              <a:buFont typeface="Wingdings" charset="2"/>
              <a:buChar char="ü"/>
            </a:pPr>
            <a:endParaRPr lang="pt-PT" sz="2400" dirty="0">
              <a:solidFill>
                <a:srgbClr val="002060"/>
              </a:solidFill>
              <a:latin typeface="+mn-lt"/>
            </a:endParaRPr>
          </a:p>
          <a:p>
            <a:pPr>
              <a:buFont typeface="Wingdings" charset="2"/>
              <a:buChar char="ü"/>
            </a:pPr>
            <a:r>
              <a:rPr lang="pt-PT" sz="2400" dirty="0">
                <a:solidFill>
                  <a:srgbClr val="002060"/>
                </a:solidFill>
                <a:latin typeface="+mn-lt"/>
              </a:rPr>
              <a:t>Usar mais de 2 pares de luvas </a:t>
            </a:r>
            <a:r>
              <a:rPr lang="pt-PT" sz="2400" dirty="0">
                <a:solidFill>
                  <a:srgbClr val="FF0000"/>
                </a:solidFill>
                <a:latin typeface="+mn-lt"/>
              </a:rPr>
              <a:t>NÃO</a:t>
            </a:r>
            <a:r>
              <a:rPr lang="pt-PT" sz="2400" dirty="0">
                <a:solidFill>
                  <a:srgbClr val="002060"/>
                </a:solidFill>
                <a:latin typeface="+mn-lt"/>
              </a:rPr>
              <a:t> está cientificamente aprovado, e pode diminuir a sensação táctil, causar desconforto e causar sensação de falsa segurança</a:t>
            </a:r>
          </a:p>
          <a:p>
            <a:pPr>
              <a:buFont typeface="Wingdings" charset="2"/>
              <a:buChar char="ü"/>
            </a:pPr>
            <a:endParaRPr lang="pt-PT" sz="2400" dirty="0">
              <a:latin typeface="+mn-lt"/>
            </a:endParaRPr>
          </a:p>
        </p:txBody>
      </p:sp>
      <p:sp>
        <p:nvSpPr>
          <p:cNvPr id="6"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002060"/>
                </a:solidFill>
                <a:latin typeface="+mn-lt"/>
              </a:rPr>
              <a:t>Uso de Luvas</a:t>
            </a:r>
            <a:endParaRPr lang="pt-PT" sz="2400" kern="0">
              <a:solidFill>
                <a:srgbClr val="002060"/>
              </a:solidFill>
              <a:latin typeface="+mn-lt"/>
            </a:endParaRPr>
          </a:p>
        </p:txBody>
      </p:sp>
    </p:spTree>
    <p:extLst>
      <p:ext uri="{BB962C8B-B14F-4D97-AF65-F5344CB8AC3E}">
        <p14:creationId xmlns:p14="http://schemas.microsoft.com/office/powerpoint/2010/main" val="958498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52401" y="1466057"/>
            <a:ext cx="8762999" cy="4267199"/>
          </a:xfrm>
        </p:spPr>
        <p:txBody>
          <a:bodyPr>
            <a:normAutofit/>
          </a:bodyPr>
          <a:lstStyle/>
          <a:p>
            <a:pPr>
              <a:buFont typeface="Wingdings" charset="2"/>
              <a:buChar char="ü"/>
            </a:pPr>
            <a:r>
              <a:rPr lang="pt-PT" sz="2400" dirty="0">
                <a:solidFill>
                  <a:srgbClr val="002060"/>
                </a:solidFill>
                <a:latin typeface="+mn-lt"/>
              </a:rPr>
              <a:t>As luvas podem estar danificadas, mesmo que os danos não sejam visíveis</a:t>
            </a:r>
          </a:p>
          <a:p>
            <a:pPr>
              <a:buFont typeface="Wingdings" charset="2"/>
              <a:buChar char="ü"/>
            </a:pPr>
            <a:endParaRPr lang="pt-PT" sz="2400" dirty="0">
              <a:solidFill>
                <a:srgbClr val="002060"/>
              </a:solidFill>
              <a:latin typeface="+mn-lt"/>
            </a:endParaRPr>
          </a:p>
          <a:p>
            <a:pPr>
              <a:buFont typeface="Wingdings" charset="2"/>
              <a:buChar char="ü"/>
            </a:pPr>
            <a:r>
              <a:rPr lang="pt-PT" sz="2400" dirty="0">
                <a:solidFill>
                  <a:srgbClr val="002060"/>
                </a:solidFill>
                <a:latin typeface="+mn-lt"/>
              </a:rPr>
              <a:t>Higienizar as mãos </a:t>
            </a:r>
            <a:r>
              <a:rPr lang="pt-PT" sz="2400" dirty="0">
                <a:solidFill>
                  <a:srgbClr val="FF0000"/>
                </a:solidFill>
                <a:latin typeface="+mn-lt"/>
              </a:rPr>
              <a:t>E</a:t>
            </a:r>
            <a:r>
              <a:rPr lang="pt-PT" sz="2400" dirty="0">
                <a:solidFill>
                  <a:srgbClr val="002060"/>
                </a:solidFill>
                <a:latin typeface="+mn-lt"/>
              </a:rPr>
              <a:t> trocar o par de luvas </a:t>
            </a:r>
            <a:r>
              <a:rPr lang="pt-PT" sz="2400" dirty="0">
                <a:solidFill>
                  <a:srgbClr val="FF0000"/>
                </a:solidFill>
                <a:latin typeface="+mn-lt"/>
              </a:rPr>
              <a:t>SEMPRE </a:t>
            </a:r>
            <a:r>
              <a:rPr lang="pt-PT" sz="2400" dirty="0">
                <a:solidFill>
                  <a:srgbClr val="002060"/>
                </a:solidFill>
                <a:latin typeface="+mn-lt"/>
              </a:rPr>
              <a:t>que se deslocar de um doente para outro, durante a prestação de cuidados de saúde</a:t>
            </a:r>
          </a:p>
          <a:p>
            <a:pPr>
              <a:buFont typeface="Wingdings" charset="2"/>
              <a:buChar char="ü"/>
            </a:pPr>
            <a:endParaRPr lang="pt-PT" sz="2400" dirty="0">
              <a:solidFill>
                <a:srgbClr val="002060"/>
              </a:solidFill>
              <a:latin typeface="+mn-lt"/>
            </a:endParaRPr>
          </a:p>
          <a:p>
            <a:pPr>
              <a:buFont typeface="Wingdings" charset="2"/>
              <a:buChar char="ü"/>
            </a:pPr>
            <a:r>
              <a:rPr lang="pt-PT" sz="2400" dirty="0">
                <a:solidFill>
                  <a:srgbClr val="002060"/>
                </a:solidFill>
                <a:latin typeface="+mn-lt"/>
              </a:rPr>
              <a:t>Antes de colocar luvas novas deve SEMPRE higienizar as mãos</a:t>
            </a:r>
          </a:p>
        </p:txBody>
      </p:sp>
      <p:sp>
        <p:nvSpPr>
          <p:cNvPr id="6"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kern="0">
                <a:solidFill>
                  <a:srgbClr val="002060"/>
                </a:solidFill>
                <a:latin typeface="+mn-lt"/>
              </a:rPr>
              <a:t>Uso de Luvas</a:t>
            </a:r>
            <a:endParaRPr lang="pt-PT" sz="2400" kern="0">
              <a:solidFill>
                <a:srgbClr val="002060"/>
              </a:solidFill>
              <a:latin typeface="+mn-lt"/>
            </a:endParaRPr>
          </a:p>
        </p:txBody>
      </p:sp>
    </p:spTree>
    <p:extLst>
      <p:ext uri="{BB962C8B-B14F-4D97-AF65-F5344CB8AC3E}">
        <p14:creationId xmlns:p14="http://schemas.microsoft.com/office/powerpoint/2010/main" val="12127811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4185BA-5824-4972-801E-2F921C688B18}"/>
              </a:ext>
            </a:extLst>
          </p:cNvPr>
          <p:cNvSpPr>
            <a:spLocks noGrp="1"/>
          </p:cNvSpPr>
          <p:nvPr>
            <p:ph type="title"/>
          </p:nvPr>
        </p:nvSpPr>
        <p:spPr>
          <a:xfrm>
            <a:off x="590872" y="274638"/>
            <a:ext cx="8229600" cy="1143000"/>
          </a:xfrm>
        </p:spPr>
        <p:txBody>
          <a:bodyPr>
            <a:normAutofit/>
          </a:bodyPr>
          <a:lstStyle/>
          <a:p>
            <a:r>
              <a:rPr lang="pt-PT" sz="3600" b="1" dirty="0">
                <a:solidFill>
                  <a:srgbClr val="002060"/>
                </a:solidFill>
                <a:latin typeface="Arial Black" panose="020B0A04020102020204" pitchFamily="34" charset="0"/>
              </a:rPr>
              <a:t>Solução de hipoclorito</a:t>
            </a:r>
            <a:endParaRPr lang="pt-PT" sz="3600" dirty="0">
              <a:latin typeface="Arial Black" panose="020B0A04020102020204" pitchFamily="34" charset="0"/>
            </a:endParaRPr>
          </a:p>
        </p:txBody>
      </p:sp>
      <p:sp>
        <p:nvSpPr>
          <p:cNvPr id="2" name="Content Placeholder 1"/>
          <p:cNvSpPr>
            <a:spLocks noGrp="1"/>
          </p:cNvSpPr>
          <p:nvPr>
            <p:ph idx="1"/>
          </p:nvPr>
        </p:nvSpPr>
        <p:spPr>
          <a:xfrm>
            <a:off x="342900" y="1990725"/>
            <a:ext cx="8521700" cy="4003675"/>
          </a:xfrm>
        </p:spPr>
        <p:txBody>
          <a:bodyPr>
            <a:normAutofit/>
          </a:bodyPr>
          <a:lstStyle/>
          <a:p>
            <a:pPr>
              <a:buFont typeface="Wingdings" charset="2"/>
              <a:buChar char="ü"/>
            </a:pPr>
            <a:r>
              <a:rPr lang="pt-BR" sz="2400" dirty="0">
                <a:solidFill>
                  <a:srgbClr val="002060"/>
                </a:solidFill>
                <a:latin typeface="Arial" panose="020B0604020202020204" pitchFamily="34" charset="0"/>
                <a:cs typeface="Arial" panose="020B0604020202020204" pitchFamily="34" charset="0"/>
              </a:rPr>
              <a:t>Em locais onde as soluções de água e cloro são actualmente usadas para a higienização das mãos, </a:t>
            </a:r>
            <a:r>
              <a:rPr lang="pt-BR" sz="2400" dirty="0">
                <a:solidFill>
                  <a:srgbClr val="FF0000"/>
                </a:solidFill>
                <a:latin typeface="Arial" panose="020B0604020202020204" pitchFamily="34" charset="0"/>
                <a:cs typeface="Arial" panose="020B0604020202020204" pitchFamily="34" charset="0"/>
              </a:rPr>
              <a:t>a OMS recomenda a implementação </a:t>
            </a:r>
            <a:r>
              <a:rPr lang="pt-BR" sz="2400" dirty="0">
                <a:solidFill>
                  <a:srgbClr val="FF0000"/>
                </a:solidFill>
              </a:rPr>
              <a:t>da</a:t>
            </a:r>
            <a:r>
              <a:rPr lang="pt-BR" sz="2400" dirty="0">
                <a:solidFill>
                  <a:srgbClr val="FF0000"/>
                </a:solidFill>
                <a:latin typeface="Arial" panose="020B0604020202020204" pitchFamily="34" charset="0"/>
                <a:cs typeface="Arial" panose="020B0604020202020204" pitchFamily="34" charset="0"/>
              </a:rPr>
              <a:t> mudança para solução à base de álcool ou água e sabão</a:t>
            </a:r>
          </a:p>
          <a:p>
            <a:pPr>
              <a:buFont typeface="Wingdings" charset="2"/>
              <a:buChar char="ü"/>
            </a:pPr>
            <a:endParaRPr lang="pt-BR" sz="2400" dirty="0">
              <a:solidFill>
                <a:srgbClr val="002060"/>
              </a:solidFill>
              <a:latin typeface="Arial" panose="020B0604020202020204" pitchFamily="34" charset="0"/>
              <a:cs typeface="Arial" panose="020B0604020202020204" pitchFamily="34" charset="0"/>
            </a:endParaRPr>
          </a:p>
          <a:p>
            <a:pPr>
              <a:buFont typeface="Wingdings" charset="2"/>
              <a:buChar char="ü"/>
            </a:pPr>
            <a:r>
              <a:rPr lang="pt-BR" sz="2400" dirty="0">
                <a:solidFill>
                  <a:srgbClr val="002060"/>
                </a:solidFill>
                <a:latin typeface="Arial" panose="020B0604020202020204" pitchFamily="34" charset="0"/>
                <a:cs typeface="Arial" panose="020B0604020202020204" pitchFamily="34" charset="0"/>
              </a:rPr>
              <a:t>As soluções de lixívia/cloro actualmente em uso para a higiene das mãos e desinfecção das luvas podem ser utilizadas por um </a:t>
            </a:r>
            <a:r>
              <a:rPr lang="pt-BR" sz="2400" dirty="0">
                <a:solidFill>
                  <a:srgbClr val="FF0000"/>
                </a:solidFill>
                <a:latin typeface="Arial" panose="020B0604020202020204" pitchFamily="34" charset="0"/>
                <a:cs typeface="Arial" panose="020B0604020202020204" pitchFamily="34" charset="0"/>
              </a:rPr>
              <a:t>período provisório em situações de emergência, até que sejam disponibilizados sabão e água ou solução à base de álcool</a:t>
            </a:r>
          </a:p>
        </p:txBody>
      </p:sp>
      <p:pic>
        <p:nvPicPr>
          <p:cNvPr id="304" name="image1.jpeg"/>
          <p:cNvPicPr/>
          <p:nvPr/>
        </p:nvPicPr>
        <p:blipFill>
          <a:blip r:embed="rId3" cstate="print">
            <a:extLst/>
          </a:blip>
          <a:stretch>
            <a:fillRect/>
          </a:stretch>
        </p:blipFill>
        <p:spPr>
          <a:xfrm rot="5400000">
            <a:off x="-118078" y="105324"/>
            <a:ext cx="1578697" cy="1313282"/>
          </a:xfrm>
          <a:prstGeom prst="rect">
            <a:avLst/>
          </a:prstGeom>
          <a:ln w="25400" cap="flat">
            <a:solidFill>
              <a:srgbClr val="FFFFFF"/>
            </a:solidFill>
            <a:prstDash val="solid"/>
            <a:miter lim="800000"/>
          </a:ln>
          <a:effectLst/>
        </p:spPr>
      </p:pic>
    </p:spTree>
    <p:extLst>
      <p:ext uri="{BB962C8B-B14F-4D97-AF65-F5344CB8AC3E}">
        <p14:creationId xmlns:p14="http://schemas.microsoft.com/office/powerpoint/2010/main" val="20057241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Shape 324"/>
          <p:cNvSpPr/>
          <p:nvPr/>
        </p:nvSpPr>
        <p:spPr>
          <a:xfrm>
            <a:off x="251520" y="2060848"/>
            <a:ext cx="8604448" cy="369331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70247" lvl="1">
              <a:buClr>
                <a:srgbClr val="FFFFFF"/>
              </a:buClr>
              <a:buSzPct val="100000"/>
            </a:pPr>
            <a:r>
              <a:rPr lang="pt-BR" sz="2400" b="1" dirty="0">
                <a:solidFill>
                  <a:srgbClr val="002060"/>
                </a:solidFill>
                <a:latin typeface="Arial" charset="0"/>
                <a:ea typeface="Arial" charset="0"/>
                <a:cs typeface="Arial" charset="0"/>
                <a:sym typeface="Calibri"/>
              </a:rPr>
              <a:t>É uma substância perigosa</a:t>
            </a:r>
          </a:p>
          <a:p>
            <a:pPr marL="70247" lvl="1">
              <a:buClr>
                <a:srgbClr val="FFFFFF"/>
              </a:buClr>
              <a:buSzPct val="100000"/>
            </a:pPr>
            <a:endParaRPr lang="pt-BR" sz="2400" b="1" dirty="0">
              <a:solidFill>
                <a:srgbClr val="002060"/>
              </a:solidFill>
              <a:latin typeface="Arial" charset="0"/>
              <a:ea typeface="Arial" charset="0"/>
              <a:cs typeface="Arial" charset="0"/>
              <a:sym typeface="Calibri"/>
            </a:endParaRPr>
          </a:p>
          <a:p>
            <a:pPr marL="70247" lvl="1">
              <a:buClr>
                <a:srgbClr val="FFFFFF"/>
              </a:buClr>
              <a:buSzPct val="100000"/>
            </a:pPr>
            <a:r>
              <a:rPr lang="pt-BR" sz="2400" b="1" dirty="0">
                <a:solidFill>
                  <a:srgbClr val="002060"/>
                </a:solidFill>
                <a:latin typeface="Arial" charset="0"/>
                <a:ea typeface="Arial" charset="0"/>
                <a:cs typeface="Arial" charset="0"/>
                <a:sym typeface="Calibri"/>
              </a:rPr>
              <a:t>    </a:t>
            </a:r>
            <a:r>
              <a:rPr lang="pt-BR" sz="2400" dirty="0">
                <a:solidFill>
                  <a:srgbClr val="002060"/>
                </a:solidFill>
                <a:latin typeface="Arial" charset="0"/>
                <a:ea typeface="Arial" charset="0"/>
                <a:cs typeface="Arial" charset="0"/>
                <a:sym typeface="Calibri"/>
              </a:rPr>
              <a:t>- Pode irritar os olhos, nariz, garganta, pele</a:t>
            </a:r>
          </a:p>
          <a:p>
            <a:pPr marL="70247" lvl="1">
              <a:buClr>
                <a:srgbClr val="FFFFFF"/>
              </a:buClr>
              <a:buSzPct val="100000"/>
            </a:pPr>
            <a:endParaRPr lang="pt-BR" sz="2400" dirty="0">
              <a:solidFill>
                <a:srgbClr val="002060"/>
              </a:solidFill>
              <a:latin typeface="Arial" charset="0"/>
              <a:ea typeface="Arial" charset="0"/>
              <a:cs typeface="Arial" charset="0"/>
              <a:sym typeface="Calibri"/>
            </a:endParaRPr>
          </a:p>
          <a:p>
            <a:pPr marL="70247" lvl="1">
              <a:buClr>
                <a:srgbClr val="FFFFFF"/>
              </a:buClr>
              <a:buSzPct val="100000"/>
            </a:pPr>
            <a:r>
              <a:rPr lang="pt-BR" sz="2400" dirty="0">
                <a:solidFill>
                  <a:srgbClr val="002060"/>
                </a:solidFill>
                <a:latin typeface="Arial" charset="0"/>
                <a:ea typeface="Arial" charset="0"/>
                <a:cs typeface="Arial" charset="0"/>
                <a:sym typeface="Calibri"/>
              </a:rPr>
              <a:t>    - Danifica a pele = aumento do risco de infecção</a:t>
            </a:r>
          </a:p>
          <a:p>
            <a:pPr marL="70247" lvl="1">
              <a:buClr>
                <a:srgbClr val="FFFFFF"/>
              </a:buClr>
              <a:buSzPct val="100000"/>
            </a:pPr>
            <a:endParaRPr lang="pt-BR" sz="2400" dirty="0">
              <a:solidFill>
                <a:srgbClr val="002060"/>
              </a:solidFill>
              <a:latin typeface="Arial" charset="0"/>
              <a:ea typeface="Arial" charset="0"/>
              <a:cs typeface="Arial" charset="0"/>
              <a:sym typeface="Calibri"/>
            </a:endParaRPr>
          </a:p>
          <a:p>
            <a:pPr marL="70247" lvl="1">
              <a:buClr>
                <a:srgbClr val="FFFFFF"/>
              </a:buClr>
              <a:buSzPct val="100000"/>
            </a:pPr>
            <a:r>
              <a:rPr lang="pt-BR" sz="2400" dirty="0">
                <a:solidFill>
                  <a:srgbClr val="002060"/>
                </a:solidFill>
                <a:latin typeface="Arial" charset="0"/>
                <a:ea typeface="Arial" charset="0"/>
                <a:cs typeface="Arial" charset="0"/>
                <a:sym typeface="Calibri"/>
              </a:rPr>
              <a:t>    - Risco de diluições </a:t>
            </a:r>
            <a:r>
              <a:rPr lang="pt-BR" sz="2400" dirty="0" err="1">
                <a:solidFill>
                  <a:srgbClr val="002060"/>
                </a:solidFill>
                <a:latin typeface="Arial" charset="0"/>
                <a:ea typeface="Arial" charset="0"/>
                <a:cs typeface="Arial" charset="0"/>
                <a:sym typeface="Calibri"/>
              </a:rPr>
              <a:t>incorrectas</a:t>
            </a:r>
            <a:r>
              <a:rPr lang="pt-BR" sz="2400" dirty="0">
                <a:solidFill>
                  <a:srgbClr val="002060"/>
                </a:solidFill>
                <a:latin typeface="Arial" charset="0"/>
                <a:ea typeface="Arial" charset="0"/>
                <a:cs typeface="Arial" charset="0"/>
                <a:sym typeface="Calibri"/>
              </a:rPr>
              <a:t> </a:t>
            </a:r>
          </a:p>
          <a:p>
            <a:pPr marL="70247" lvl="1">
              <a:buClr>
                <a:srgbClr val="FFFFFF"/>
              </a:buClr>
              <a:buSzPct val="100000"/>
            </a:pPr>
            <a:endParaRPr lang="pt-BR" sz="2400" dirty="0">
              <a:solidFill>
                <a:srgbClr val="002060"/>
              </a:solidFill>
              <a:latin typeface="Arial" charset="0"/>
              <a:ea typeface="Arial" charset="0"/>
              <a:cs typeface="Arial" charset="0"/>
              <a:sym typeface="Calibri"/>
            </a:endParaRPr>
          </a:p>
          <a:p>
            <a:pPr marL="70247" lvl="1">
              <a:buClr>
                <a:srgbClr val="FFFFFF"/>
              </a:buClr>
              <a:buSzPct val="100000"/>
            </a:pPr>
            <a:r>
              <a:rPr lang="pt-BR" sz="2400" dirty="0">
                <a:solidFill>
                  <a:srgbClr val="002060"/>
                </a:solidFill>
                <a:latin typeface="Arial" charset="0"/>
                <a:ea typeface="Arial" charset="0"/>
                <a:cs typeface="Arial" charset="0"/>
                <a:sym typeface="Calibri"/>
              </a:rPr>
              <a:t>    - Instável (preparar diariamente; guardar ao abrigo da luz solar)</a:t>
            </a:r>
          </a:p>
        </p:txBody>
      </p:sp>
      <p:sp>
        <p:nvSpPr>
          <p:cNvPr id="3" name="Title 2">
            <a:extLst>
              <a:ext uri="{FF2B5EF4-FFF2-40B4-BE49-F238E27FC236}">
                <a16:creationId xmlns:a16="http://schemas.microsoft.com/office/drawing/2014/main" id="{498C6423-38BF-4245-B2EF-72BF9A37D496}"/>
              </a:ext>
            </a:extLst>
          </p:cNvPr>
          <p:cNvSpPr>
            <a:spLocks noGrp="1"/>
          </p:cNvSpPr>
          <p:nvPr>
            <p:ph type="title"/>
          </p:nvPr>
        </p:nvSpPr>
        <p:spPr>
          <a:xfrm>
            <a:off x="457200" y="485800"/>
            <a:ext cx="8229600" cy="1143000"/>
          </a:xfrm>
        </p:spPr>
        <p:txBody>
          <a:bodyPr>
            <a:normAutofit/>
          </a:bodyPr>
          <a:lstStyle/>
          <a:p>
            <a:r>
              <a:rPr lang="pt-PT" sz="3600" b="1" dirty="0">
                <a:solidFill>
                  <a:srgbClr val="002060"/>
                </a:solidFill>
                <a:latin typeface="Arial Black" panose="020B0A04020102020204" pitchFamily="34" charset="0"/>
              </a:rPr>
              <a:t>Solução de hipoclorito</a:t>
            </a:r>
            <a:br>
              <a:rPr lang="pt-PT" sz="3600" b="1" dirty="0">
                <a:solidFill>
                  <a:srgbClr val="002060"/>
                </a:solidFill>
                <a:latin typeface="Arial Black" panose="020B0A04020102020204" pitchFamily="34" charset="0"/>
              </a:rPr>
            </a:br>
            <a:r>
              <a:rPr lang="pt-PT" sz="3100" b="1" dirty="0">
                <a:solidFill>
                  <a:srgbClr val="FF0000"/>
                </a:solidFill>
                <a:latin typeface="Arial Black" panose="020B0A04020102020204" pitchFamily="34" charset="0"/>
              </a:rPr>
              <a:t>LIMITAÇÕES</a:t>
            </a:r>
          </a:p>
        </p:txBody>
      </p:sp>
    </p:spTree>
    <p:extLst>
      <p:ext uri="{BB962C8B-B14F-4D97-AF65-F5344CB8AC3E}">
        <p14:creationId xmlns:p14="http://schemas.microsoft.com/office/powerpoint/2010/main" val="1523385178"/>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pPr algn="ctr"/>
            <a:r>
              <a:rPr lang="ca-ES" sz="4400" b="1" dirty="0">
                <a:solidFill>
                  <a:srgbClr val="002060"/>
                </a:solidFill>
                <a:latin typeface="+mn-lt"/>
              </a:rPr>
              <a:t>1. CONCEITOS GERAIS</a:t>
            </a:r>
          </a:p>
        </p:txBody>
      </p:sp>
    </p:spTree>
    <p:extLst>
      <p:ext uri="{BB962C8B-B14F-4D97-AF65-F5344CB8AC3E}">
        <p14:creationId xmlns:p14="http://schemas.microsoft.com/office/powerpoint/2010/main" val="1040658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en-US" sz="2400" kern="0" dirty="0" err="1">
                <a:solidFill>
                  <a:schemeClr val="bg1">
                    <a:lumMod val="85000"/>
                  </a:schemeClr>
                </a:solidFill>
                <a:latin typeface="Arial" charset="0"/>
                <a:ea typeface="Arial" charset="0"/>
                <a:cs typeface="Arial" charset="0"/>
              </a:rPr>
              <a:t>Higienização</a:t>
            </a:r>
            <a:r>
              <a:rPr lang="en-US" sz="2400" kern="0" dirty="0">
                <a:solidFill>
                  <a:schemeClr val="bg1">
                    <a:lumMod val="85000"/>
                  </a:schemeClr>
                </a:solidFill>
                <a:latin typeface="Arial" charset="0"/>
                <a:ea typeface="Arial" charset="0"/>
                <a:cs typeface="Arial" charset="0"/>
              </a:rPr>
              <a:t> das </a:t>
            </a:r>
            <a:r>
              <a:rPr lang="en-US" sz="2400" dirty="0" err="1">
                <a:solidFill>
                  <a:schemeClr val="bg1">
                    <a:lumMod val="85000"/>
                  </a:schemeClr>
                </a:solidFill>
                <a:latin typeface="Arial" charset="0"/>
                <a:ea typeface="Arial" charset="0"/>
                <a:cs typeface="Arial" charset="0"/>
              </a:rPr>
              <a:t>m</a:t>
            </a:r>
            <a:r>
              <a:rPr lang="en-US" sz="2400" kern="0" dirty="0" err="1">
                <a:solidFill>
                  <a:schemeClr val="bg1">
                    <a:lumMod val="85000"/>
                  </a:schemeClr>
                </a:solidFill>
                <a:latin typeface="Arial" charset="0"/>
                <a:ea typeface="Arial" charset="0"/>
                <a:cs typeface="Arial" charset="0"/>
              </a:rPr>
              <a:t>ãos</a:t>
            </a:r>
            <a:endParaRPr lang="en-US" sz="2400" kern="0" dirty="0">
              <a:solidFill>
                <a:schemeClr val="bg1">
                  <a:lumMod val="85000"/>
                </a:schemeClr>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en-US" sz="2400" kern="0" dirty="0" err="1">
                <a:solidFill>
                  <a:srgbClr val="0070C0"/>
                </a:solidFill>
                <a:latin typeface="Arial" charset="0"/>
                <a:ea typeface="Arial" charset="0"/>
                <a:cs typeface="Arial" charset="0"/>
              </a:rPr>
              <a:t>Higiene</a:t>
            </a:r>
            <a:r>
              <a:rPr lang="en-US" sz="2400" kern="0" dirty="0">
                <a:solidFill>
                  <a:srgbClr val="0070C0"/>
                </a:solidFill>
                <a:latin typeface="Arial" charset="0"/>
                <a:ea typeface="Arial" charset="0"/>
                <a:cs typeface="Arial" charset="0"/>
              </a:rPr>
              <a:t> </a:t>
            </a:r>
            <a:r>
              <a:rPr lang="en-US" sz="2400" dirty="0" err="1">
                <a:solidFill>
                  <a:srgbClr val="0070C0"/>
                </a:solidFill>
                <a:latin typeface="Arial" charset="0"/>
                <a:ea typeface="Arial" charset="0"/>
                <a:cs typeface="Arial" charset="0"/>
              </a:rPr>
              <a:t>r</a:t>
            </a:r>
            <a:r>
              <a:rPr lang="en-US" sz="2400" kern="0" dirty="0" err="1">
                <a:solidFill>
                  <a:srgbClr val="0070C0"/>
                </a:solidFill>
                <a:latin typeface="Arial" charset="0"/>
                <a:ea typeface="Arial" charset="0"/>
                <a:cs typeface="Arial" charset="0"/>
              </a:rPr>
              <a:t>espiratória</a:t>
            </a:r>
            <a:endParaRPr lang="en-US" sz="2400" kern="0" dirty="0">
              <a:solidFill>
                <a:srgbClr val="0070C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en-US" sz="2400" dirty="0" err="1">
                <a:solidFill>
                  <a:srgbClr val="002060"/>
                </a:solidFill>
                <a:latin typeface="Arial" charset="0"/>
                <a:ea typeface="Arial" charset="0"/>
                <a:cs typeface="Arial" charset="0"/>
              </a:rPr>
              <a:t>Segurança</a:t>
            </a:r>
            <a:r>
              <a:rPr lang="en-US" sz="2400" dirty="0">
                <a:solidFill>
                  <a:srgbClr val="002060"/>
                </a:solidFill>
                <a:latin typeface="Arial" charset="0"/>
                <a:ea typeface="Arial" charset="0"/>
                <a:cs typeface="Arial" charset="0"/>
              </a:rPr>
              <a:t> no </a:t>
            </a:r>
            <a:r>
              <a:rPr lang="en-US" sz="2400" dirty="0" err="1">
                <a:solidFill>
                  <a:srgbClr val="002060"/>
                </a:solidFill>
                <a:latin typeface="Arial" charset="0"/>
                <a:ea typeface="Arial" charset="0"/>
                <a:cs typeface="Arial" charset="0"/>
              </a:rPr>
              <a:t>manuseio</a:t>
            </a:r>
            <a:r>
              <a:rPr lang="en-US" sz="2400" dirty="0">
                <a:solidFill>
                  <a:srgbClr val="002060"/>
                </a:solidFill>
                <a:latin typeface="Arial" charset="0"/>
                <a:ea typeface="Arial" charset="0"/>
                <a:cs typeface="Arial" charset="0"/>
              </a:rPr>
              <a:t> de </a:t>
            </a:r>
            <a:r>
              <a:rPr lang="en-US" sz="2400" dirty="0" err="1">
                <a:solidFill>
                  <a:srgbClr val="002060"/>
                </a:solidFill>
                <a:latin typeface="Arial" charset="0"/>
                <a:ea typeface="Arial" charset="0"/>
                <a:cs typeface="Arial" charset="0"/>
              </a:rPr>
              <a:t>injectáveis</a:t>
            </a:r>
            <a:r>
              <a:rPr lang="en-US" sz="2400" dirty="0">
                <a:solidFill>
                  <a:srgbClr val="002060"/>
                </a:solidFill>
                <a:latin typeface="Arial" charset="0"/>
                <a:ea typeface="Arial" charset="0"/>
                <a:cs typeface="Arial" charset="0"/>
              </a:rPr>
              <a:t> e </a:t>
            </a:r>
            <a:r>
              <a:rPr lang="en-US" sz="2400" dirty="0" err="1">
                <a:solidFill>
                  <a:srgbClr val="002060"/>
                </a:solidFill>
                <a:latin typeface="Arial" charset="0"/>
                <a:ea typeface="Arial" charset="0"/>
                <a:cs typeface="Arial" charset="0"/>
              </a:rPr>
              <a:t>objectos</a:t>
            </a:r>
            <a:r>
              <a:rPr lang="en-US" sz="2400" dirty="0">
                <a:solidFill>
                  <a:srgbClr val="002060"/>
                </a:solidFill>
                <a:latin typeface="Arial" charset="0"/>
                <a:ea typeface="Arial" charset="0"/>
                <a:cs typeface="Arial" charset="0"/>
              </a:rPr>
              <a:t> </a:t>
            </a:r>
            <a:r>
              <a:rPr lang="en-US" sz="2400" dirty="0" err="1">
                <a:solidFill>
                  <a:srgbClr val="002060"/>
                </a:solidFill>
                <a:latin typeface="Arial" charset="0"/>
                <a:ea typeface="Arial" charset="0"/>
                <a:cs typeface="Arial" charset="0"/>
              </a:rPr>
              <a:t>cortantes</a:t>
            </a:r>
            <a:endParaRPr lang="en-US" sz="2400" kern="0" dirty="0">
              <a:solidFill>
                <a:srgbClr val="00206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en-US" sz="2400" dirty="0" err="1">
                <a:solidFill>
                  <a:srgbClr val="002060"/>
                </a:solidFill>
                <a:latin typeface="Arial" charset="0"/>
                <a:ea typeface="Arial" charset="0"/>
                <a:cs typeface="Arial" charset="0"/>
              </a:rPr>
              <a:t>Selecção</a:t>
            </a:r>
            <a:r>
              <a:rPr lang="en-US" sz="2400" dirty="0">
                <a:solidFill>
                  <a:srgbClr val="002060"/>
                </a:solidFill>
                <a:latin typeface="Arial" charset="0"/>
                <a:ea typeface="Arial" charset="0"/>
                <a:cs typeface="Arial" charset="0"/>
              </a:rPr>
              <a:t> </a:t>
            </a:r>
            <a:r>
              <a:rPr lang="en-US" sz="2400" dirty="0" err="1">
                <a:solidFill>
                  <a:srgbClr val="002060"/>
                </a:solidFill>
                <a:latin typeface="Arial" charset="0"/>
                <a:ea typeface="Arial" charset="0"/>
                <a:cs typeface="Arial" charset="0"/>
              </a:rPr>
              <a:t>apropriada</a:t>
            </a:r>
            <a:r>
              <a:rPr lang="en-US" sz="2400" dirty="0">
                <a:solidFill>
                  <a:srgbClr val="002060"/>
                </a:solidFill>
                <a:latin typeface="Arial" charset="0"/>
                <a:ea typeface="Arial" charset="0"/>
                <a:cs typeface="Arial" charset="0"/>
              </a:rPr>
              <a:t> de EPP, de </a:t>
            </a:r>
            <a:r>
              <a:rPr lang="en-US" sz="2400" dirty="0" err="1">
                <a:solidFill>
                  <a:srgbClr val="002060"/>
                </a:solidFill>
                <a:latin typeface="Arial" charset="0"/>
                <a:ea typeface="Arial" charset="0"/>
                <a:cs typeface="Arial" charset="0"/>
              </a:rPr>
              <a:t>acordo</a:t>
            </a:r>
            <a:r>
              <a:rPr lang="en-US" sz="2400" dirty="0">
                <a:solidFill>
                  <a:srgbClr val="002060"/>
                </a:solidFill>
                <a:latin typeface="Arial" charset="0"/>
                <a:ea typeface="Arial" charset="0"/>
                <a:cs typeface="Arial" charset="0"/>
              </a:rPr>
              <a:t> com </a:t>
            </a:r>
            <a:r>
              <a:rPr lang="en-US" sz="2400" dirty="0" err="1">
                <a:solidFill>
                  <a:srgbClr val="002060"/>
                </a:solidFill>
                <a:latin typeface="Arial" charset="0"/>
                <a:ea typeface="Arial" charset="0"/>
                <a:cs typeface="Arial" charset="0"/>
              </a:rPr>
              <a:t>exposição</a:t>
            </a:r>
            <a:r>
              <a:rPr lang="en-US" sz="2400" dirty="0">
                <a:solidFill>
                  <a:srgbClr val="002060"/>
                </a:solidFill>
                <a:latin typeface="Arial" charset="0"/>
                <a:ea typeface="Arial" charset="0"/>
                <a:cs typeface="Arial" charset="0"/>
              </a:rPr>
              <a:t> </a:t>
            </a:r>
            <a:r>
              <a:rPr lang="en-US" sz="2400" dirty="0" err="1">
                <a:solidFill>
                  <a:srgbClr val="002060"/>
                </a:solidFill>
                <a:latin typeface="Arial" charset="0"/>
                <a:ea typeface="Arial" charset="0"/>
                <a:cs typeface="Arial" charset="0"/>
              </a:rPr>
              <a:t>antecipada</a:t>
            </a:r>
            <a:endParaRPr lang="en-US" sz="2400" dirty="0">
              <a:solidFill>
                <a:srgbClr val="00206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en-US" sz="2400" kern="0" dirty="0" err="1">
                <a:solidFill>
                  <a:srgbClr val="002060"/>
                </a:solidFill>
                <a:latin typeface="Arial" charset="0"/>
                <a:ea typeface="Arial" charset="0"/>
                <a:cs typeface="Arial" charset="0"/>
              </a:rPr>
              <a:t>Limpeza</a:t>
            </a:r>
            <a:r>
              <a:rPr lang="en-US" sz="2400" dirty="0">
                <a:solidFill>
                  <a:srgbClr val="002060"/>
                </a:solidFill>
                <a:latin typeface="Arial" charset="0"/>
                <a:ea typeface="Arial" charset="0"/>
                <a:cs typeface="Arial" charset="0"/>
              </a:rPr>
              <a:t> e</a:t>
            </a:r>
            <a:r>
              <a:rPr lang="en-US" sz="2400" kern="0" dirty="0">
                <a:solidFill>
                  <a:srgbClr val="002060"/>
                </a:solidFill>
                <a:latin typeface="Arial" charset="0"/>
                <a:ea typeface="Arial" charset="0"/>
                <a:cs typeface="Arial" charset="0"/>
              </a:rPr>
              <a:t> </a:t>
            </a:r>
            <a:r>
              <a:rPr lang="en-US" sz="2400" kern="0" dirty="0" err="1">
                <a:solidFill>
                  <a:srgbClr val="002060"/>
                </a:solidFill>
                <a:latin typeface="Arial" charset="0"/>
                <a:ea typeface="Arial" charset="0"/>
                <a:cs typeface="Arial" charset="0"/>
              </a:rPr>
              <a:t>desinfecção</a:t>
            </a:r>
            <a:r>
              <a:rPr lang="en-US" sz="2400" kern="0" dirty="0">
                <a:solidFill>
                  <a:srgbClr val="002060"/>
                </a:solidFill>
                <a:latin typeface="Arial" charset="0"/>
                <a:ea typeface="Arial" charset="0"/>
                <a:cs typeface="Arial" charset="0"/>
              </a:rPr>
              <a:t> do </a:t>
            </a:r>
            <a:r>
              <a:rPr lang="en-US" sz="2400" kern="0" dirty="0" err="1">
                <a:solidFill>
                  <a:srgbClr val="002060"/>
                </a:solidFill>
                <a:latin typeface="Arial" charset="0"/>
                <a:ea typeface="Arial" charset="0"/>
                <a:cs typeface="Arial" charset="0"/>
              </a:rPr>
              <a:t>ambiente</a:t>
            </a:r>
            <a:r>
              <a:rPr lang="en-US" sz="2400" kern="0" dirty="0">
                <a:solidFill>
                  <a:srgbClr val="002060"/>
                </a:solidFill>
                <a:latin typeface="Arial" charset="0"/>
                <a:ea typeface="Arial" charset="0"/>
                <a:cs typeface="Arial" charset="0"/>
              </a:rPr>
              <a:t> e de </a:t>
            </a:r>
            <a:r>
              <a:rPr lang="en-US" sz="2400" kern="0" dirty="0" err="1">
                <a:solidFill>
                  <a:srgbClr val="002060"/>
                </a:solidFill>
                <a:latin typeface="Arial" charset="0"/>
                <a:ea typeface="Arial" charset="0"/>
                <a:cs typeface="Arial" charset="0"/>
              </a:rPr>
              <a:t>equipamentos</a:t>
            </a:r>
            <a:r>
              <a:rPr lang="en-US" sz="2400" kern="0" dirty="0">
                <a:solidFill>
                  <a:srgbClr val="002060"/>
                </a:solidFill>
                <a:latin typeface="Arial" charset="0"/>
                <a:ea typeface="Arial" charset="0"/>
                <a:cs typeface="Arial" charset="0"/>
              </a:rPr>
              <a:t> </a:t>
            </a:r>
            <a:r>
              <a:rPr lang="en-US" sz="2400" kern="0" dirty="0" err="1">
                <a:solidFill>
                  <a:srgbClr val="002060"/>
                </a:solidFill>
                <a:latin typeface="Arial" charset="0"/>
                <a:ea typeface="Arial" charset="0"/>
                <a:cs typeface="Arial" charset="0"/>
              </a:rPr>
              <a:t>reutilizáveis</a:t>
            </a:r>
            <a:endParaRPr lang="en-US" sz="2400" kern="0" dirty="0">
              <a:solidFill>
                <a:srgbClr val="00206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en-US" sz="2400" kern="0" dirty="0" err="1">
                <a:solidFill>
                  <a:srgbClr val="002060"/>
                </a:solidFill>
                <a:latin typeface="Arial" charset="0"/>
                <a:ea typeface="Arial" charset="0"/>
                <a:cs typeface="Arial" charset="0"/>
              </a:rPr>
              <a:t>Gestão</a:t>
            </a:r>
            <a:r>
              <a:rPr lang="en-US" sz="2400" kern="0" dirty="0">
                <a:solidFill>
                  <a:srgbClr val="002060"/>
                </a:solidFill>
                <a:latin typeface="Arial" charset="0"/>
                <a:ea typeface="Arial" charset="0"/>
                <a:cs typeface="Arial" charset="0"/>
              </a:rPr>
              <a:t> de </a:t>
            </a:r>
            <a:r>
              <a:rPr lang="en-US" sz="2400" kern="0" dirty="0" err="1">
                <a:solidFill>
                  <a:srgbClr val="002060"/>
                </a:solidFill>
                <a:latin typeface="Arial" charset="0"/>
                <a:ea typeface="Arial" charset="0"/>
                <a:cs typeface="Arial" charset="0"/>
              </a:rPr>
              <a:t>resíduos</a:t>
            </a:r>
            <a:endParaRPr lang="en-US" sz="2400" kern="0" dirty="0">
              <a:solidFill>
                <a:srgbClr val="002060"/>
              </a:solidFill>
              <a:latin typeface="Arial" charset="0"/>
              <a:ea typeface="Arial" charset="0"/>
              <a:cs typeface="Arial" charset="0"/>
            </a:endParaRP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dirty="0">
                <a:solidFill>
                  <a:srgbClr val="002060"/>
                </a:solidFill>
              </a:rPr>
              <a:t>Precauções Padrão</a:t>
            </a:r>
          </a:p>
          <a:p>
            <a:pPr defTabSz="905255">
              <a:defRPr sz="1800">
                <a:solidFill>
                  <a:srgbClr val="000000"/>
                </a:solidFill>
              </a:defRPr>
            </a:pPr>
            <a:r>
              <a:rPr lang="pt-PT" sz="3600" b="1" dirty="0">
                <a:solidFill>
                  <a:srgbClr val="FFFFFF"/>
                </a:solidFill>
              </a:rPr>
              <a:t> </a:t>
            </a:r>
            <a:r>
              <a:rPr lang="pt-PT" sz="2800" b="1" dirty="0">
                <a:solidFill>
                  <a:srgbClr val="FF2600"/>
                </a:solidFill>
              </a:rPr>
              <a:t>Todos os doentes, Todo o tempo</a:t>
            </a:r>
            <a:endParaRPr lang="pt-PT" sz="3600" b="1" dirty="0">
              <a:solidFill>
                <a:srgbClr val="FF2600"/>
              </a:solidFill>
            </a:endParaRPr>
          </a:p>
        </p:txBody>
      </p:sp>
    </p:spTree>
    <p:extLst>
      <p:ext uri="{BB962C8B-B14F-4D97-AF65-F5344CB8AC3E}">
        <p14:creationId xmlns:p14="http://schemas.microsoft.com/office/powerpoint/2010/main" val="13386067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 Marcador de contenido"/>
          <p:cNvSpPr txBox="1">
            <a:spLocks/>
          </p:cNvSpPr>
          <p:nvPr/>
        </p:nvSpPr>
        <p:spPr>
          <a:xfrm>
            <a:off x="457200" y="1719808"/>
            <a:ext cx="8229600" cy="4157464"/>
          </a:xfrm>
          <a:prstGeom prst="rect">
            <a:avLst/>
          </a:prstGeom>
        </p:spPr>
        <p:txBody>
          <a:bodyPr/>
          <a:lst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a:lstStyle>
          <a:p>
            <a:pPr>
              <a:buFont typeface="Wingdings" charset="2"/>
              <a:buChar char="ü"/>
            </a:pPr>
            <a:r>
              <a:rPr lang="pt-PT" sz="2400" kern="0" dirty="0">
                <a:solidFill>
                  <a:srgbClr val="002060"/>
                </a:solidFill>
                <a:latin typeface="Arial" charset="0"/>
                <a:ea typeface="Arial" charset="0"/>
                <a:cs typeface="Arial" charset="0"/>
              </a:rPr>
              <a:t>Manter uma distância social (1,5 metros)</a:t>
            </a:r>
          </a:p>
          <a:p>
            <a:pPr>
              <a:buFont typeface="Wingdings" charset="2"/>
              <a:buChar char="ü"/>
            </a:pPr>
            <a:r>
              <a:rPr lang="pt-PT" sz="2400" kern="0" dirty="0">
                <a:solidFill>
                  <a:srgbClr val="002060"/>
                </a:solidFill>
                <a:latin typeface="Arial" charset="0"/>
                <a:ea typeface="Arial" charset="0"/>
                <a:cs typeface="Arial" charset="0"/>
              </a:rPr>
              <a:t>Cobrir a boca e o nariz com um lenço ao tossir ou espirrar</a:t>
            </a:r>
          </a:p>
          <a:p>
            <a:pPr>
              <a:buFont typeface="Wingdings" charset="2"/>
              <a:buChar char="ü"/>
            </a:pPr>
            <a:r>
              <a:rPr lang="pt-PT" sz="2400" kern="0" dirty="0">
                <a:solidFill>
                  <a:srgbClr val="002060"/>
                </a:solidFill>
                <a:latin typeface="Arial" charset="0"/>
                <a:ea typeface="Arial" charset="0"/>
                <a:cs typeface="Arial" charset="0"/>
              </a:rPr>
              <a:t>Descartar o lenço usado no recipiente de resíduos mais próximo</a:t>
            </a:r>
            <a:endParaRPr lang="pt-PT" sz="2400" dirty="0">
              <a:solidFill>
                <a:srgbClr val="002060"/>
              </a:solidFill>
              <a:latin typeface="Arial" charset="0"/>
              <a:ea typeface="Arial" charset="0"/>
              <a:cs typeface="Arial" charset="0"/>
            </a:endParaRPr>
          </a:p>
          <a:p>
            <a:pPr marL="0" indent="0" algn="ctr">
              <a:buNone/>
            </a:pPr>
            <a:r>
              <a:rPr lang="pt-PT" sz="2400" dirty="0">
                <a:solidFill>
                  <a:srgbClr val="FF0000"/>
                </a:solidFill>
                <a:latin typeface="Arial" charset="0"/>
                <a:ea typeface="Arial" charset="0"/>
                <a:cs typeface="Arial" charset="0"/>
              </a:rPr>
              <a:t>Educar os profissionais de saúde, doentes e comunidade para… ADESÃO!</a:t>
            </a:r>
          </a:p>
          <a:p>
            <a:pPr>
              <a:buFont typeface="Wingdings" charset="2"/>
              <a:buChar char="ü"/>
            </a:pPr>
            <a:endParaRPr lang="pt-PT" sz="2400" kern="0" dirty="0">
              <a:solidFill>
                <a:srgbClr val="002060"/>
              </a:solidFill>
              <a:latin typeface="+mn-lt"/>
            </a:endParaRPr>
          </a:p>
          <a:p>
            <a:endParaRPr lang="pt-PT" sz="2400" kern="0" dirty="0">
              <a:solidFill>
                <a:srgbClr val="002060"/>
              </a:solidFill>
              <a:latin typeface="+mn-lt"/>
            </a:endParaRPr>
          </a:p>
          <a:p>
            <a:endParaRPr lang="pt-PT" sz="2400" kern="0" dirty="0">
              <a:solidFill>
                <a:srgbClr val="002060"/>
              </a:solidFill>
              <a:latin typeface="+mn-lt"/>
            </a:endParaRPr>
          </a:p>
        </p:txBody>
      </p:sp>
      <p:sp>
        <p:nvSpPr>
          <p:cNvPr id="4"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kern="0" dirty="0" err="1">
                <a:solidFill>
                  <a:srgbClr val="002060"/>
                </a:solidFill>
                <a:latin typeface="+mn-lt"/>
              </a:rPr>
              <a:t>Higiene</a:t>
            </a:r>
            <a:r>
              <a:rPr lang="en-US" sz="3200" kern="0" dirty="0">
                <a:solidFill>
                  <a:srgbClr val="002060"/>
                </a:solidFill>
                <a:latin typeface="+mn-lt"/>
              </a:rPr>
              <a:t> </a:t>
            </a:r>
            <a:r>
              <a:rPr lang="en-US" sz="3200" kern="0" dirty="0" err="1">
                <a:solidFill>
                  <a:srgbClr val="002060"/>
                </a:solidFill>
                <a:latin typeface="+mn-lt"/>
              </a:rPr>
              <a:t>Respiratória</a:t>
            </a:r>
            <a:endParaRPr lang="ca-ES" sz="2400" kern="0" dirty="0">
              <a:solidFill>
                <a:srgbClr val="002060"/>
              </a:solidFill>
              <a:latin typeface="+mn-lt"/>
            </a:endParaRPr>
          </a:p>
        </p:txBody>
      </p:sp>
    </p:spTree>
    <p:extLst>
      <p:ext uri="{BB962C8B-B14F-4D97-AF65-F5344CB8AC3E}">
        <p14:creationId xmlns:p14="http://schemas.microsoft.com/office/powerpoint/2010/main" val="5777614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kern="0" dirty="0" err="1">
                <a:solidFill>
                  <a:srgbClr val="002060"/>
                </a:solidFill>
                <a:latin typeface="+mn-lt"/>
              </a:rPr>
              <a:t>Higiene</a:t>
            </a:r>
            <a:r>
              <a:rPr lang="en-US" sz="3200" kern="0" dirty="0">
                <a:solidFill>
                  <a:srgbClr val="002060"/>
                </a:solidFill>
                <a:latin typeface="+mn-lt"/>
              </a:rPr>
              <a:t> </a:t>
            </a:r>
            <a:r>
              <a:rPr lang="en-US" sz="3200" kern="0" dirty="0" err="1">
                <a:solidFill>
                  <a:srgbClr val="002060"/>
                </a:solidFill>
                <a:latin typeface="+mn-lt"/>
              </a:rPr>
              <a:t>Respiratória</a:t>
            </a:r>
            <a:endParaRPr lang="ca-ES" sz="2400" kern="0" dirty="0">
              <a:solidFill>
                <a:srgbClr val="002060"/>
              </a:solidFill>
              <a:latin typeface="+mn-lt"/>
            </a:endParaRPr>
          </a:p>
        </p:txBody>
      </p:sp>
      <p:sp>
        <p:nvSpPr>
          <p:cNvPr id="5" name="Content Placeholder 1"/>
          <p:cNvSpPr txBox="1">
            <a:spLocks/>
          </p:cNvSpPr>
          <p:nvPr/>
        </p:nvSpPr>
        <p:spPr>
          <a:xfrm>
            <a:off x="539552" y="1196752"/>
            <a:ext cx="7886700" cy="4536504"/>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2863" indent="0">
              <a:spcBef>
                <a:spcPts val="450"/>
              </a:spcBef>
              <a:buClr>
                <a:srgbClr val="FFFFFF"/>
              </a:buClr>
              <a:buFont typeface="Arial" charset="0"/>
              <a:buNone/>
              <a:defRPr sz="1800">
                <a:solidFill>
                  <a:srgbClr val="000000"/>
                </a:solidFill>
              </a:defRPr>
            </a:pPr>
            <a:r>
              <a:rPr lang="pt-PT" sz="2400" dirty="0">
                <a:solidFill>
                  <a:srgbClr val="0070C0"/>
                </a:solidFill>
                <a:latin typeface="Arial" charset="0"/>
                <a:ea typeface="Arial" charset="0"/>
                <a:cs typeface="Arial" charset="0"/>
              </a:rPr>
              <a:t>Nas Unidades de Saúde</a:t>
            </a:r>
            <a:endParaRPr lang="fr-FR" sz="2400" dirty="0">
              <a:solidFill>
                <a:srgbClr val="0070C0"/>
              </a:solidFill>
              <a:latin typeface="Arial" charset="0"/>
              <a:ea typeface="Arial" charset="0"/>
              <a:cs typeface="Arial" charset="0"/>
            </a:endParaRPr>
          </a:p>
          <a:p>
            <a:pPr marL="42863" indent="0">
              <a:spcBef>
                <a:spcPts val="450"/>
              </a:spcBef>
              <a:buClr>
                <a:srgbClr val="FFFFFF"/>
              </a:buClr>
              <a:buFont typeface="Arial" charset="0"/>
              <a:buNone/>
              <a:defRPr sz="1800">
                <a:solidFill>
                  <a:srgbClr val="000000"/>
                </a:solidFill>
              </a:defRPr>
            </a:pPr>
            <a:endParaRPr lang="fr-FR" sz="2000" dirty="0">
              <a:solidFill>
                <a:srgbClr val="002060"/>
              </a:solidFill>
              <a:latin typeface="Arial" charset="0"/>
              <a:ea typeface="Arial" charset="0"/>
              <a:cs typeface="Arial" charset="0"/>
            </a:endParaRPr>
          </a:p>
          <a:p>
            <a:pPr marL="471487">
              <a:spcBef>
                <a:spcPts val="450"/>
              </a:spcBef>
              <a:buClr>
                <a:srgbClr val="FFFFFF"/>
              </a:buClr>
              <a:buFont typeface="Wingdings" charset="2"/>
              <a:buChar char="ü"/>
              <a:defRPr sz="1800">
                <a:solidFill>
                  <a:srgbClr val="000000"/>
                </a:solidFill>
              </a:defRPr>
            </a:pPr>
            <a:r>
              <a:rPr lang="pt-BR" sz="2000" dirty="0">
                <a:solidFill>
                  <a:srgbClr val="002060"/>
                </a:solidFill>
                <a:latin typeface="Arial" charset="0"/>
                <a:ea typeface="Arial" charset="0"/>
                <a:cs typeface="Arial" charset="0"/>
              </a:rPr>
              <a:t>- Colocar doentes com sintomas respiratórios febris agudos a pelo menos 1,5 metros de distância de outras pessoas em áreas comuns de espera, se possível</a:t>
            </a:r>
          </a:p>
          <a:p>
            <a:pPr marL="471487">
              <a:spcBef>
                <a:spcPts val="450"/>
              </a:spcBef>
              <a:buClr>
                <a:srgbClr val="FFFFFF"/>
              </a:buClr>
              <a:buFont typeface="Wingdings" charset="2"/>
              <a:buChar char="ü"/>
              <a:defRPr sz="1800">
                <a:solidFill>
                  <a:srgbClr val="000000"/>
                </a:solidFill>
              </a:defRPr>
            </a:pPr>
            <a:endParaRPr lang="pt-BR" sz="2000" dirty="0">
              <a:solidFill>
                <a:srgbClr val="002060"/>
              </a:solidFill>
              <a:latin typeface="Arial" charset="0"/>
              <a:ea typeface="Arial" charset="0"/>
              <a:cs typeface="Arial" charset="0"/>
            </a:endParaRPr>
          </a:p>
          <a:p>
            <a:pPr marL="471487">
              <a:spcBef>
                <a:spcPts val="450"/>
              </a:spcBef>
              <a:buClr>
                <a:srgbClr val="FFFFFF"/>
              </a:buClr>
              <a:buFont typeface="Wingdings" charset="2"/>
              <a:buChar char="ü"/>
              <a:defRPr sz="1800">
                <a:solidFill>
                  <a:srgbClr val="000000"/>
                </a:solidFill>
              </a:defRPr>
            </a:pPr>
            <a:r>
              <a:rPr lang="pt-BR" sz="2000" dirty="0">
                <a:solidFill>
                  <a:srgbClr val="002060"/>
                </a:solidFill>
                <a:latin typeface="Arial" charset="0"/>
                <a:ea typeface="Arial" charset="0"/>
                <a:cs typeface="Arial" charset="0"/>
              </a:rPr>
              <a:t>- Colar cartazes de alertas visuais na entrada dos serviços de saúde instruindo acerca da higiene respiratória / etiqueta da tosse</a:t>
            </a:r>
          </a:p>
          <a:p>
            <a:pPr marL="471487">
              <a:spcBef>
                <a:spcPts val="450"/>
              </a:spcBef>
              <a:buClr>
                <a:srgbClr val="FFFFFF"/>
              </a:buClr>
              <a:buFont typeface="Wingdings" charset="2"/>
              <a:buChar char="ü"/>
              <a:defRPr sz="1800">
                <a:solidFill>
                  <a:srgbClr val="000000"/>
                </a:solidFill>
              </a:defRPr>
            </a:pPr>
            <a:endParaRPr lang="pt-BR" sz="2000" dirty="0">
              <a:solidFill>
                <a:srgbClr val="002060"/>
              </a:solidFill>
              <a:latin typeface="Arial" charset="0"/>
              <a:ea typeface="Arial" charset="0"/>
              <a:cs typeface="Arial" charset="0"/>
            </a:endParaRPr>
          </a:p>
          <a:p>
            <a:pPr marL="471487">
              <a:spcBef>
                <a:spcPts val="450"/>
              </a:spcBef>
              <a:buClr>
                <a:srgbClr val="FFFFFF"/>
              </a:buClr>
              <a:buFont typeface="Wingdings" charset="2"/>
              <a:buChar char="ü"/>
              <a:defRPr sz="1800">
                <a:solidFill>
                  <a:srgbClr val="000000"/>
                </a:solidFill>
              </a:defRPr>
            </a:pPr>
            <a:r>
              <a:rPr lang="pt-BR" sz="2000" dirty="0">
                <a:solidFill>
                  <a:srgbClr val="002060"/>
                </a:solidFill>
                <a:latin typeface="Arial" charset="0"/>
                <a:ea typeface="Arial" charset="0"/>
                <a:cs typeface="Arial" charset="0"/>
              </a:rPr>
              <a:t>- Considerar a possibilidade de disponibilizar artigos de higienização das mãos e máscaras nas áreas comuns e nas áreas utilizadas para a avaliação de doentes com doenças respiratórias</a:t>
            </a:r>
            <a:endParaRPr lang="en-US" sz="2000" dirty="0">
              <a:solidFill>
                <a:srgbClr val="002060"/>
              </a:solidFill>
              <a:latin typeface="Arial" charset="0"/>
              <a:ea typeface="Arial" charset="0"/>
              <a:cs typeface="Arial" charset="0"/>
            </a:endParaRPr>
          </a:p>
        </p:txBody>
      </p:sp>
    </p:spTree>
    <p:extLst>
      <p:ext uri="{BB962C8B-B14F-4D97-AF65-F5344CB8AC3E}">
        <p14:creationId xmlns:p14="http://schemas.microsoft.com/office/powerpoint/2010/main" val="6763739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Higienização das </a:t>
            </a:r>
            <a:r>
              <a:rPr lang="pt-PT" sz="2400" dirty="0">
                <a:solidFill>
                  <a:schemeClr val="bg1">
                    <a:lumMod val="85000"/>
                  </a:schemeClr>
                </a:solidFill>
                <a:latin typeface="Arial" charset="0"/>
                <a:ea typeface="Arial" charset="0"/>
                <a:cs typeface="Arial" charset="0"/>
              </a:rPr>
              <a:t>m</a:t>
            </a:r>
            <a:r>
              <a:rPr lang="pt-PT" sz="2400" kern="0" dirty="0">
                <a:solidFill>
                  <a:schemeClr val="bg1">
                    <a:lumMod val="85000"/>
                  </a:schemeClr>
                </a:solidFill>
                <a:latin typeface="Arial" charset="0"/>
                <a:ea typeface="Arial" charset="0"/>
                <a:cs typeface="Arial" charset="0"/>
              </a:rPr>
              <a:t>ãos</a:t>
            </a:r>
          </a:p>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Higiene </a:t>
            </a:r>
            <a:r>
              <a:rPr lang="pt-PT" sz="2400" dirty="0">
                <a:solidFill>
                  <a:schemeClr val="bg1">
                    <a:lumMod val="85000"/>
                  </a:schemeClr>
                </a:solidFill>
                <a:latin typeface="Arial" charset="0"/>
                <a:ea typeface="Arial" charset="0"/>
                <a:cs typeface="Arial" charset="0"/>
              </a:rPr>
              <a:t>r</a:t>
            </a:r>
            <a:r>
              <a:rPr lang="pt-PT" sz="2400" kern="0" dirty="0">
                <a:solidFill>
                  <a:schemeClr val="bg1">
                    <a:lumMod val="85000"/>
                  </a:schemeClr>
                </a:solidFill>
                <a:latin typeface="Arial" charset="0"/>
                <a:ea typeface="Arial" charset="0"/>
                <a:cs typeface="Arial" charset="0"/>
              </a:rPr>
              <a:t>espiratória</a:t>
            </a:r>
          </a:p>
          <a:p>
            <a:pPr marL="514350" lvl="0" indent="-514350" fontAlgn="base">
              <a:spcBef>
                <a:spcPct val="20000"/>
              </a:spcBef>
              <a:spcAft>
                <a:spcPct val="0"/>
              </a:spcAft>
              <a:buFont typeface="Times New Roman" pitchFamily="18" charset="0"/>
              <a:buAutoNum type="arabicPeriod"/>
            </a:pPr>
            <a:r>
              <a:rPr lang="pt-PT" sz="2400" dirty="0">
                <a:solidFill>
                  <a:srgbClr val="0070C0"/>
                </a:solidFill>
                <a:latin typeface="Arial" charset="0"/>
                <a:ea typeface="Arial" charset="0"/>
                <a:cs typeface="Arial" charset="0"/>
              </a:rPr>
              <a:t>Segurança no manuseio de </a:t>
            </a:r>
            <a:r>
              <a:rPr lang="pt-PT" sz="2400" dirty="0" err="1">
                <a:solidFill>
                  <a:srgbClr val="0070C0"/>
                </a:solidFill>
                <a:latin typeface="Arial" charset="0"/>
                <a:ea typeface="Arial" charset="0"/>
                <a:cs typeface="Arial" charset="0"/>
              </a:rPr>
              <a:t>injectáveis</a:t>
            </a:r>
            <a:r>
              <a:rPr lang="pt-PT" sz="2400" dirty="0">
                <a:solidFill>
                  <a:srgbClr val="0070C0"/>
                </a:solidFill>
                <a:latin typeface="Arial" charset="0"/>
                <a:ea typeface="Arial" charset="0"/>
                <a:cs typeface="Arial" charset="0"/>
              </a:rPr>
              <a:t> e objectos cortantes</a:t>
            </a:r>
            <a:endParaRPr lang="pt-PT" sz="2400" kern="0" dirty="0">
              <a:solidFill>
                <a:srgbClr val="0070C0"/>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pt-PT" sz="2400" dirty="0">
                <a:solidFill>
                  <a:srgbClr val="002060"/>
                </a:solidFill>
                <a:latin typeface="Arial" charset="0"/>
                <a:ea typeface="Arial" charset="0"/>
                <a:cs typeface="Arial" charset="0"/>
              </a:rPr>
              <a:t>Seleção apropriada de EPI de acordo com exposição antecipada</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Limpeza</a:t>
            </a:r>
            <a:r>
              <a:rPr lang="pt-PT" sz="2400" dirty="0">
                <a:solidFill>
                  <a:srgbClr val="002060"/>
                </a:solidFill>
                <a:latin typeface="Arial" charset="0"/>
                <a:ea typeface="Arial" charset="0"/>
                <a:cs typeface="Arial" charset="0"/>
              </a:rPr>
              <a:t> e</a:t>
            </a:r>
            <a:r>
              <a:rPr lang="pt-PT" sz="2400" kern="0" dirty="0">
                <a:solidFill>
                  <a:srgbClr val="002060"/>
                </a:solidFill>
                <a:latin typeface="Arial" charset="0"/>
                <a:ea typeface="Arial" charset="0"/>
                <a:cs typeface="Arial" charset="0"/>
              </a:rPr>
              <a:t> desinfecção do ambiente e de equipamentos reutilizáveis</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Gestão de resíduos</a:t>
            </a: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dirty="0">
                <a:solidFill>
                  <a:srgbClr val="002060"/>
                </a:solidFill>
              </a:rPr>
              <a:t>Precauções Padrão</a:t>
            </a:r>
          </a:p>
          <a:p>
            <a:pPr defTabSz="905255">
              <a:defRPr sz="1800">
                <a:solidFill>
                  <a:srgbClr val="000000"/>
                </a:solidFill>
              </a:defRPr>
            </a:pPr>
            <a:r>
              <a:rPr lang="pt-PT" sz="3600" b="1" dirty="0">
                <a:solidFill>
                  <a:srgbClr val="FFFFFF"/>
                </a:solidFill>
              </a:rPr>
              <a:t> </a:t>
            </a:r>
            <a:r>
              <a:rPr lang="pt-PT" sz="2800" b="1" dirty="0">
                <a:solidFill>
                  <a:srgbClr val="FF2600"/>
                </a:solidFill>
              </a:rPr>
              <a:t>Todos os doentes, Todo o tempo</a:t>
            </a:r>
            <a:endParaRPr lang="pt-PT" sz="3600" b="1" dirty="0">
              <a:solidFill>
                <a:srgbClr val="FF2600"/>
              </a:solidFill>
            </a:endParaRPr>
          </a:p>
        </p:txBody>
      </p:sp>
    </p:spTree>
    <p:extLst>
      <p:ext uri="{BB962C8B-B14F-4D97-AF65-F5344CB8AC3E}">
        <p14:creationId xmlns:p14="http://schemas.microsoft.com/office/powerpoint/2010/main" val="13928956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2 Marcador de contenido"/>
          <p:cNvSpPr txBox="1">
            <a:spLocks/>
          </p:cNvSpPr>
          <p:nvPr/>
        </p:nvSpPr>
        <p:spPr>
          <a:xfrm>
            <a:off x="457200" y="1824608"/>
            <a:ext cx="8229600" cy="2972544"/>
          </a:xfrm>
          <a:prstGeom prst="rect">
            <a:avLst/>
          </a:prstGeom>
        </p:spPr>
        <p:txBody>
          <a:bodyPr/>
          <a:lst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a:lstStyle>
          <a:p>
            <a:pPr>
              <a:buFont typeface="Wingdings" charset="2"/>
              <a:buChar char="ü"/>
            </a:pPr>
            <a:r>
              <a:rPr lang="pt-PT" sz="2400" kern="0" dirty="0">
                <a:solidFill>
                  <a:srgbClr val="FF0000"/>
                </a:solidFill>
                <a:latin typeface="Arial" charset="0"/>
                <a:ea typeface="Arial" charset="0"/>
                <a:cs typeface="Arial" charset="0"/>
              </a:rPr>
              <a:t>NÃO</a:t>
            </a:r>
            <a:r>
              <a:rPr lang="pt-PT" sz="2400" kern="0" dirty="0">
                <a:solidFill>
                  <a:srgbClr val="002060"/>
                </a:solidFill>
                <a:latin typeface="Arial" charset="0"/>
                <a:ea typeface="Arial" charset="0"/>
                <a:cs typeface="Arial" charset="0"/>
              </a:rPr>
              <a:t> </a:t>
            </a:r>
            <a:r>
              <a:rPr lang="pt-PT" sz="2400" kern="0" dirty="0" err="1">
                <a:solidFill>
                  <a:srgbClr val="002060"/>
                </a:solidFill>
                <a:latin typeface="Arial" charset="0"/>
                <a:ea typeface="Arial" charset="0"/>
                <a:cs typeface="Arial" charset="0"/>
              </a:rPr>
              <a:t>recapsular</a:t>
            </a:r>
            <a:r>
              <a:rPr lang="pt-PT" sz="2400" kern="0" dirty="0">
                <a:solidFill>
                  <a:srgbClr val="002060"/>
                </a:solidFill>
                <a:latin typeface="Arial" charset="0"/>
                <a:ea typeface="Arial" charset="0"/>
                <a:cs typeface="Arial" charset="0"/>
              </a:rPr>
              <a:t> uma agulha usada</a:t>
            </a:r>
          </a:p>
          <a:p>
            <a:pPr>
              <a:buFont typeface="Wingdings" charset="2"/>
              <a:buChar char="ü"/>
            </a:pPr>
            <a:r>
              <a:rPr lang="pt-PT" sz="2400" kern="0" dirty="0">
                <a:solidFill>
                  <a:srgbClr val="FF0000"/>
                </a:solidFill>
                <a:latin typeface="Arial" charset="0"/>
                <a:ea typeface="Arial" charset="0"/>
                <a:cs typeface="Arial" charset="0"/>
              </a:rPr>
              <a:t>NÃO</a:t>
            </a:r>
            <a:r>
              <a:rPr lang="pt-PT" sz="2400" kern="0" dirty="0">
                <a:solidFill>
                  <a:srgbClr val="002060"/>
                </a:solidFill>
                <a:latin typeface="Arial" charset="0"/>
                <a:ea typeface="Arial" charset="0"/>
                <a:cs typeface="Arial" charset="0"/>
              </a:rPr>
              <a:t> dobrar ou partir as agulhas usadas ou outros instrumentos afiados</a:t>
            </a:r>
          </a:p>
          <a:p>
            <a:pPr>
              <a:buFont typeface="Wingdings" charset="2"/>
              <a:buChar char="ü"/>
            </a:pPr>
            <a:r>
              <a:rPr lang="pt-PT" sz="2400" kern="0" dirty="0">
                <a:solidFill>
                  <a:srgbClr val="FF0000"/>
                </a:solidFill>
                <a:latin typeface="Arial" charset="0"/>
                <a:ea typeface="Arial" charset="0"/>
                <a:cs typeface="Arial" charset="0"/>
              </a:rPr>
              <a:t>NÃO</a:t>
            </a:r>
            <a:r>
              <a:rPr lang="pt-PT" sz="2400" kern="0" dirty="0">
                <a:solidFill>
                  <a:srgbClr val="002060"/>
                </a:solidFill>
                <a:latin typeface="Arial" charset="0"/>
                <a:ea typeface="Arial" charset="0"/>
                <a:cs typeface="Arial" charset="0"/>
              </a:rPr>
              <a:t> transportar com objectos pontiagudos</a:t>
            </a:r>
          </a:p>
          <a:p>
            <a:pPr>
              <a:buFont typeface="Wingdings" charset="2"/>
              <a:buChar char="ü"/>
            </a:pPr>
            <a:r>
              <a:rPr lang="pt-PT" sz="2400" kern="0" dirty="0">
                <a:solidFill>
                  <a:srgbClr val="FF0000"/>
                </a:solidFill>
                <a:latin typeface="Arial" charset="0"/>
                <a:ea typeface="Arial" charset="0"/>
                <a:cs typeface="Arial" charset="0"/>
              </a:rPr>
              <a:t>NÃO</a:t>
            </a:r>
            <a:r>
              <a:rPr lang="pt-PT" sz="2400" kern="0" dirty="0">
                <a:solidFill>
                  <a:srgbClr val="002060"/>
                </a:solidFill>
                <a:latin typeface="Arial" charset="0"/>
                <a:ea typeface="Arial" charset="0"/>
                <a:cs typeface="Arial" charset="0"/>
              </a:rPr>
              <a:t> encher o recipiente para objectos perfurantes</a:t>
            </a:r>
          </a:p>
        </p:txBody>
      </p:sp>
      <p:sp>
        <p:nvSpPr>
          <p:cNvPr id="5"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pt-PT" sz="3200">
                <a:solidFill>
                  <a:srgbClr val="002060"/>
                </a:solidFill>
                <a:latin typeface="Arial" charset="0"/>
                <a:ea typeface="Arial" charset="0"/>
                <a:cs typeface="Arial" charset="0"/>
              </a:rPr>
              <a:t>Segurança com injectáveis </a:t>
            </a:r>
            <a:endParaRPr lang="pt-PT" sz="2400" kern="0">
              <a:solidFill>
                <a:srgbClr val="002060"/>
              </a:solidFill>
              <a:latin typeface="Arial" charset="0"/>
              <a:ea typeface="Arial" charset="0"/>
              <a:cs typeface="Arial" charset="0"/>
            </a:endParaRPr>
          </a:p>
        </p:txBody>
      </p:sp>
    </p:spTree>
    <p:extLst>
      <p:ext uri="{BB962C8B-B14F-4D97-AF65-F5344CB8AC3E}">
        <p14:creationId xmlns:p14="http://schemas.microsoft.com/office/powerpoint/2010/main" val="16628363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2 Marcador de contenido"/>
          <p:cNvSpPr txBox="1">
            <a:spLocks/>
          </p:cNvSpPr>
          <p:nvPr/>
        </p:nvSpPr>
        <p:spPr>
          <a:xfrm>
            <a:off x="457200" y="1676400"/>
            <a:ext cx="8229600" cy="4038600"/>
          </a:xfrm>
          <a:prstGeom prst="rect">
            <a:avLst/>
          </a:prstGeom>
        </p:spPr>
        <p:txBody>
          <a:bodyPr/>
          <a:lst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rgbClr val="0070C0"/>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rgbClr val="0070C0"/>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rgbClr val="0070C0"/>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a:lstStyle>
          <a:p>
            <a:pPr marL="0" indent="0">
              <a:buFont typeface="Wingdings" pitchFamily="2" charset="2"/>
              <a:buNone/>
            </a:pPr>
            <a:endParaRPr lang="en-US" sz="3600" b="1" kern="0" dirty="0">
              <a:latin typeface="+mn-lt"/>
            </a:endParaRPr>
          </a:p>
        </p:txBody>
      </p:sp>
      <p:sp>
        <p:nvSpPr>
          <p:cNvPr id="10" name="Content Placeholder 2"/>
          <p:cNvSpPr>
            <a:spLocks noGrp="1"/>
          </p:cNvSpPr>
          <p:nvPr>
            <p:ph idx="1"/>
          </p:nvPr>
        </p:nvSpPr>
        <p:spPr>
          <a:xfrm>
            <a:off x="251520" y="4819601"/>
            <a:ext cx="8712968" cy="1273695"/>
          </a:xfrm>
        </p:spPr>
        <p:txBody>
          <a:bodyPr>
            <a:normAutofit fontScale="92500"/>
          </a:bodyPr>
          <a:lstStyle/>
          <a:p>
            <a:pPr marL="342900" lvl="1" indent="-342900">
              <a:spcAft>
                <a:spcPts val="1200"/>
              </a:spcAft>
              <a:buFont typeface="Wingdings" charset="2"/>
              <a:buChar char="ü"/>
            </a:pPr>
            <a:r>
              <a:rPr lang="pt-BR" b="1" dirty="0">
                <a:solidFill>
                  <a:srgbClr val="002060"/>
                </a:solidFill>
              </a:rPr>
              <a:t>Descartar </a:t>
            </a:r>
            <a:r>
              <a:rPr lang="pt-PT" b="1" dirty="0">
                <a:solidFill>
                  <a:srgbClr val="002060"/>
                </a:solidFill>
              </a:rPr>
              <a:t>agulhas</a:t>
            </a:r>
            <a:r>
              <a:rPr lang="pt-BR" b="1" dirty="0">
                <a:solidFill>
                  <a:srgbClr val="002060"/>
                </a:solidFill>
              </a:rPr>
              <a:t> usadas e outros instrumentos cortantes </a:t>
            </a:r>
            <a:r>
              <a:rPr lang="pt-BR" b="1" dirty="0">
                <a:solidFill>
                  <a:srgbClr val="FF0000"/>
                </a:solidFill>
              </a:rPr>
              <a:t>imediatamente </a:t>
            </a:r>
            <a:r>
              <a:rPr lang="pt-BR" b="1" dirty="0">
                <a:solidFill>
                  <a:srgbClr val="002060"/>
                </a:solidFill>
              </a:rPr>
              <a:t>após o seu uso</a:t>
            </a:r>
            <a:endParaRPr lang="en-US" b="1" dirty="0">
              <a:solidFill>
                <a:srgbClr val="002060"/>
              </a:solidFill>
            </a:endParaRPr>
          </a:p>
          <a:p>
            <a:pPr>
              <a:spcAft>
                <a:spcPts val="1200"/>
              </a:spcAft>
              <a:buFont typeface="Wingdings" charset="2"/>
              <a:buChar char="ü"/>
            </a:pPr>
            <a:endParaRPr lang="en-US" sz="3000" b="1" dirty="0">
              <a:latin typeface="Arial" charset="0"/>
              <a:ea typeface="Arial" charset="0"/>
              <a:cs typeface="Arial" charset="0"/>
            </a:endParaRPr>
          </a:p>
        </p:txBody>
      </p:sp>
      <p:sp>
        <p:nvSpPr>
          <p:cNvPr id="11"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Segurança</a:t>
            </a:r>
            <a:r>
              <a:rPr lang="en-US" sz="3200" dirty="0">
                <a:solidFill>
                  <a:srgbClr val="002060"/>
                </a:solidFill>
                <a:latin typeface="Arial" charset="0"/>
                <a:ea typeface="Arial" charset="0"/>
                <a:cs typeface="Arial" charset="0"/>
              </a:rPr>
              <a:t> com </a:t>
            </a:r>
            <a:r>
              <a:rPr lang="en-US" sz="3200" dirty="0" err="1">
                <a:solidFill>
                  <a:srgbClr val="002060"/>
                </a:solidFill>
                <a:latin typeface="Arial" charset="0"/>
                <a:ea typeface="Arial" charset="0"/>
                <a:cs typeface="Arial" charset="0"/>
              </a:rPr>
              <a:t>injectáveis</a:t>
            </a:r>
            <a:endParaRPr lang="ca-ES" sz="2400" kern="0" dirty="0">
              <a:solidFill>
                <a:srgbClr val="002060"/>
              </a:solidFill>
              <a:latin typeface="Arial" charset="0"/>
              <a:ea typeface="Arial" charset="0"/>
              <a:cs typeface="Arial" charset="0"/>
            </a:endParaRPr>
          </a:p>
        </p:txBody>
      </p:sp>
      <p:pic>
        <p:nvPicPr>
          <p:cNvPr id="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5059" y="2059360"/>
            <a:ext cx="1970087" cy="2017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descr="BESTPR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37369"/>
            <a:ext cx="2354715" cy="2284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1" y="1772816"/>
            <a:ext cx="2590798" cy="261769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0857351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Higienização das </a:t>
            </a:r>
            <a:r>
              <a:rPr lang="pt-PT" sz="2400" dirty="0">
                <a:solidFill>
                  <a:schemeClr val="bg1">
                    <a:lumMod val="85000"/>
                  </a:schemeClr>
                </a:solidFill>
                <a:latin typeface="Arial" charset="0"/>
                <a:ea typeface="Arial" charset="0"/>
                <a:cs typeface="Arial" charset="0"/>
              </a:rPr>
              <a:t>m</a:t>
            </a:r>
            <a:r>
              <a:rPr lang="pt-PT" sz="2400" kern="0" dirty="0">
                <a:solidFill>
                  <a:schemeClr val="bg1">
                    <a:lumMod val="85000"/>
                  </a:schemeClr>
                </a:solidFill>
                <a:latin typeface="Arial" charset="0"/>
                <a:ea typeface="Arial" charset="0"/>
                <a:cs typeface="Arial" charset="0"/>
              </a:rPr>
              <a:t>ãos</a:t>
            </a:r>
          </a:p>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Higiene </a:t>
            </a:r>
            <a:r>
              <a:rPr lang="pt-PT" sz="2400" dirty="0">
                <a:solidFill>
                  <a:schemeClr val="bg1">
                    <a:lumMod val="85000"/>
                  </a:schemeClr>
                </a:solidFill>
                <a:latin typeface="Arial" charset="0"/>
                <a:ea typeface="Arial" charset="0"/>
                <a:cs typeface="Arial" charset="0"/>
              </a:rPr>
              <a:t>r</a:t>
            </a:r>
            <a:r>
              <a:rPr lang="pt-PT" sz="2400" kern="0" dirty="0">
                <a:solidFill>
                  <a:schemeClr val="bg1">
                    <a:lumMod val="85000"/>
                  </a:schemeClr>
                </a:solidFill>
                <a:latin typeface="Arial" charset="0"/>
                <a:ea typeface="Arial" charset="0"/>
                <a:cs typeface="Arial" charset="0"/>
              </a:rPr>
              <a:t>espiratória</a:t>
            </a:r>
          </a:p>
          <a:p>
            <a:pPr marL="514350" lvl="0" indent="-514350" fontAlgn="base">
              <a:spcBef>
                <a:spcPct val="20000"/>
              </a:spcBef>
              <a:spcAft>
                <a:spcPct val="0"/>
              </a:spcAft>
              <a:buFont typeface="Times New Roman" pitchFamily="18" charset="0"/>
              <a:buAutoNum type="arabicPeriod"/>
            </a:pPr>
            <a:r>
              <a:rPr lang="pt-PT" sz="2400" dirty="0">
                <a:solidFill>
                  <a:schemeClr val="bg1">
                    <a:lumMod val="85000"/>
                  </a:schemeClr>
                </a:solidFill>
                <a:latin typeface="Arial" charset="0"/>
                <a:ea typeface="Arial" charset="0"/>
                <a:cs typeface="Arial" charset="0"/>
              </a:rPr>
              <a:t>Segurança no manuseio de injectáveis e objectos cortantes</a:t>
            </a:r>
            <a:endParaRPr lang="pt-PT" sz="2400" kern="0" dirty="0">
              <a:solidFill>
                <a:schemeClr val="bg1">
                  <a:lumMod val="85000"/>
                </a:schemeClr>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pt-PT" sz="2400" dirty="0">
                <a:solidFill>
                  <a:srgbClr val="0070C0"/>
                </a:solidFill>
                <a:latin typeface="Arial" charset="0"/>
                <a:ea typeface="Arial" charset="0"/>
                <a:cs typeface="Arial" charset="0"/>
              </a:rPr>
              <a:t>Selecção apropriada de EPP, de acordo com exposição antecipada</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Limpeza</a:t>
            </a:r>
            <a:r>
              <a:rPr lang="pt-PT" sz="2400" dirty="0">
                <a:solidFill>
                  <a:srgbClr val="002060"/>
                </a:solidFill>
                <a:latin typeface="Arial" charset="0"/>
                <a:ea typeface="Arial" charset="0"/>
                <a:cs typeface="Arial" charset="0"/>
              </a:rPr>
              <a:t> e</a:t>
            </a:r>
            <a:r>
              <a:rPr lang="pt-PT" sz="2400" kern="0" dirty="0">
                <a:solidFill>
                  <a:srgbClr val="002060"/>
                </a:solidFill>
                <a:latin typeface="Arial" charset="0"/>
                <a:ea typeface="Arial" charset="0"/>
                <a:cs typeface="Arial" charset="0"/>
              </a:rPr>
              <a:t> desinfecção do ambiente e de equipamentos reutilizáveis</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Gestão de resíduos</a:t>
            </a: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dirty="0">
                <a:solidFill>
                  <a:srgbClr val="002060"/>
                </a:solidFill>
              </a:rPr>
              <a:t>Precauções Padrão</a:t>
            </a:r>
          </a:p>
          <a:p>
            <a:pPr defTabSz="905255">
              <a:defRPr sz="1800">
                <a:solidFill>
                  <a:srgbClr val="000000"/>
                </a:solidFill>
              </a:defRPr>
            </a:pPr>
            <a:r>
              <a:rPr lang="pt-PT" sz="3600" b="1" dirty="0">
                <a:solidFill>
                  <a:srgbClr val="FFFFFF"/>
                </a:solidFill>
              </a:rPr>
              <a:t> </a:t>
            </a:r>
            <a:r>
              <a:rPr lang="pt-PT" sz="3600" b="1" dirty="0">
                <a:solidFill>
                  <a:srgbClr val="FF2600"/>
                </a:solidFill>
              </a:rPr>
              <a:t>Todos os doentes, Todo o tempo</a:t>
            </a:r>
          </a:p>
        </p:txBody>
      </p:sp>
    </p:spTree>
    <p:extLst>
      <p:ext uri="{BB962C8B-B14F-4D97-AF65-F5344CB8AC3E}">
        <p14:creationId xmlns:p14="http://schemas.microsoft.com/office/powerpoint/2010/main" val="13495717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hape 376"/>
          <p:cNvSpPr>
            <a:spLocks noGrp="1"/>
          </p:cNvSpPr>
          <p:nvPr>
            <p:ph type="title"/>
          </p:nvPr>
        </p:nvSpPr>
        <p:spPr>
          <a:xfrm>
            <a:off x="228600" y="2132856"/>
            <a:ext cx="8675446" cy="5544616"/>
          </a:xfrm>
          <a:prstGeom prst="rect">
            <a:avLst/>
          </a:prstGeom>
        </p:spPr>
        <p:txBody>
          <a:bodyPr>
            <a:noAutofit/>
          </a:bodyPr>
          <a:lstStyle/>
          <a:p>
            <a:pPr algn="l" defTabSz="617219">
              <a:spcBef>
                <a:spcPts val="375"/>
              </a:spcBef>
              <a:defRPr sz="1800">
                <a:solidFill>
                  <a:srgbClr val="000000"/>
                </a:solidFill>
              </a:defRPr>
            </a:pPr>
            <a:br>
              <a:rPr lang="pt-BR" sz="2400" dirty="0">
                <a:solidFill>
                  <a:srgbClr val="002060"/>
                </a:solidFill>
                <a:latin typeface="Arial" charset="0"/>
                <a:ea typeface="Arial" charset="0"/>
                <a:cs typeface="Arial" charset="0"/>
              </a:rPr>
            </a:br>
            <a:br>
              <a:rPr lang="pt-BR" sz="2400" dirty="0">
                <a:solidFill>
                  <a:srgbClr val="002060"/>
                </a:solidFill>
                <a:latin typeface="Arial" charset="0"/>
                <a:ea typeface="Arial" charset="0"/>
                <a:cs typeface="Arial" charset="0"/>
              </a:rPr>
            </a:br>
            <a:r>
              <a:rPr lang="pt-BR" sz="2400" dirty="0">
                <a:solidFill>
                  <a:srgbClr val="002060"/>
                </a:solidFill>
                <a:latin typeface="Arial" charset="0"/>
                <a:ea typeface="Arial" charset="0"/>
                <a:cs typeface="Arial" charset="0"/>
              </a:rPr>
              <a:t>- Barreiras de proteção dos olhos, nariz, boca e pele do </a:t>
            </a:r>
            <a:r>
              <a:rPr lang="pt-BR" sz="2400" dirty="0" err="1">
                <a:solidFill>
                  <a:srgbClr val="002060"/>
                </a:solidFill>
                <a:latin typeface="Arial" charset="0"/>
                <a:ea typeface="Arial" charset="0"/>
                <a:cs typeface="Arial" charset="0"/>
              </a:rPr>
              <a:t>contacto</a:t>
            </a:r>
            <a:r>
              <a:rPr lang="pt-BR" sz="2400" dirty="0">
                <a:solidFill>
                  <a:srgbClr val="002060"/>
                </a:solidFill>
                <a:latin typeface="Arial" charset="0"/>
                <a:ea typeface="Arial" charset="0"/>
                <a:cs typeface="Arial" charset="0"/>
              </a:rPr>
              <a:t> com fluídos biológicos </a:t>
            </a:r>
            <a:br>
              <a:rPr lang="pt-BR" sz="2400" dirty="0">
                <a:solidFill>
                  <a:srgbClr val="002060"/>
                </a:solidFill>
                <a:latin typeface="Arial" charset="0"/>
                <a:ea typeface="Arial" charset="0"/>
                <a:cs typeface="Arial" charset="0"/>
              </a:rPr>
            </a:br>
            <a:br>
              <a:rPr lang="pt-BR" sz="2400" dirty="0">
                <a:solidFill>
                  <a:srgbClr val="002060"/>
                </a:solidFill>
                <a:latin typeface="Arial" charset="0"/>
                <a:ea typeface="Arial" charset="0"/>
                <a:cs typeface="Arial" charset="0"/>
              </a:rPr>
            </a:br>
            <a:r>
              <a:rPr lang="pt-BR" sz="2400" dirty="0">
                <a:solidFill>
                  <a:srgbClr val="002060"/>
                </a:solidFill>
                <a:latin typeface="Arial" charset="0"/>
                <a:ea typeface="Arial" charset="0"/>
                <a:cs typeface="Arial" charset="0"/>
              </a:rPr>
              <a:t>- Barreira de protecção de mãos, olhos, nariz, boca, pele intacta ou não</a:t>
            </a:r>
            <a:br>
              <a:rPr lang="pt-BR" sz="2400" dirty="0">
                <a:solidFill>
                  <a:srgbClr val="002060"/>
                </a:solidFill>
                <a:latin typeface="Arial" charset="0"/>
                <a:ea typeface="Arial" charset="0"/>
                <a:cs typeface="Arial" charset="0"/>
              </a:rPr>
            </a:br>
            <a:br>
              <a:rPr lang="pt-BR" sz="2400" dirty="0">
                <a:solidFill>
                  <a:srgbClr val="002060"/>
                </a:solidFill>
                <a:latin typeface="Arial" charset="0"/>
                <a:ea typeface="Arial" charset="0"/>
                <a:cs typeface="Arial" charset="0"/>
              </a:rPr>
            </a:br>
            <a:r>
              <a:rPr lang="pt-BR" sz="2400" dirty="0">
                <a:solidFill>
                  <a:srgbClr val="002060"/>
                </a:solidFill>
                <a:latin typeface="Arial" charset="0"/>
                <a:ea typeface="Arial" charset="0"/>
                <a:cs typeface="Arial" charset="0"/>
              </a:rPr>
              <a:t>- Colocar o EPP deve ser um processo lento e meticuloso</a:t>
            </a:r>
            <a:br>
              <a:rPr lang="pt-BR" sz="2400" dirty="0">
                <a:solidFill>
                  <a:srgbClr val="0070C0"/>
                </a:solidFill>
                <a:latin typeface="Arial" charset="0"/>
                <a:ea typeface="Arial" charset="0"/>
                <a:cs typeface="Arial" charset="0"/>
              </a:rPr>
            </a:br>
            <a:br>
              <a:rPr lang="pt-BR" sz="2400" dirty="0">
                <a:solidFill>
                  <a:srgbClr val="002060"/>
                </a:solidFill>
                <a:latin typeface="Arial" charset="0"/>
                <a:ea typeface="Arial" charset="0"/>
                <a:cs typeface="Arial" charset="0"/>
              </a:rPr>
            </a:br>
            <a:br>
              <a:rPr lang="pt-BR" sz="2400" dirty="0">
                <a:solidFill>
                  <a:srgbClr val="0070C0"/>
                </a:solidFill>
                <a:latin typeface="Arial" charset="0"/>
                <a:ea typeface="Arial" charset="0"/>
                <a:cs typeface="Arial" charset="0"/>
              </a:rPr>
            </a:br>
            <a:br>
              <a:rPr lang="en-US" sz="1800" dirty="0">
                <a:solidFill>
                  <a:srgbClr val="FF0000"/>
                </a:solidFill>
                <a:ea typeface="Calibri"/>
                <a:sym typeface="Calibri"/>
              </a:rPr>
            </a:br>
            <a:br>
              <a:rPr lang="pt-BR" sz="1800" dirty="0">
                <a:solidFill>
                  <a:srgbClr val="FF0000"/>
                </a:solidFill>
                <a:latin typeface="Arial" charset="0"/>
                <a:ea typeface="Arial" charset="0"/>
                <a:cs typeface="Arial" charset="0"/>
              </a:rPr>
            </a:br>
            <a:br>
              <a:rPr lang="pt-BR" sz="2400" dirty="0">
                <a:solidFill>
                  <a:srgbClr val="002060"/>
                </a:solidFill>
                <a:latin typeface="Arial" charset="0"/>
                <a:ea typeface="Arial" charset="0"/>
                <a:cs typeface="Arial" charset="0"/>
              </a:rPr>
            </a:br>
            <a:endParaRPr sz="2400" dirty="0">
              <a:solidFill>
                <a:srgbClr val="002060"/>
              </a:solidFill>
              <a:latin typeface="Arial" charset="0"/>
              <a:ea typeface="Arial" charset="0"/>
              <a:cs typeface="Arial" charset="0"/>
            </a:endParaRPr>
          </a:p>
        </p:txBody>
      </p:sp>
      <p:sp>
        <p:nvSpPr>
          <p:cNvPr id="7"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Equipamento</a:t>
            </a:r>
            <a:r>
              <a:rPr lang="en-US" sz="3200" dirty="0">
                <a:solidFill>
                  <a:srgbClr val="002060"/>
                </a:solidFill>
                <a:latin typeface="Arial" charset="0"/>
                <a:ea typeface="Arial" charset="0"/>
                <a:cs typeface="Arial" charset="0"/>
              </a:rPr>
              <a:t> de Protecção </a:t>
            </a:r>
            <a:r>
              <a:rPr lang="en-US" sz="3200" dirty="0" err="1">
                <a:solidFill>
                  <a:srgbClr val="002060"/>
                </a:solidFill>
                <a:latin typeface="Arial" charset="0"/>
                <a:ea typeface="Arial" charset="0"/>
                <a:cs typeface="Arial" charset="0"/>
              </a:rPr>
              <a:t>Pessoal</a:t>
            </a:r>
            <a:r>
              <a:rPr lang="en-US" sz="3200" dirty="0">
                <a:solidFill>
                  <a:srgbClr val="002060"/>
                </a:solidFill>
                <a:latin typeface="Arial" charset="0"/>
                <a:ea typeface="Arial" charset="0"/>
                <a:cs typeface="Arial" charset="0"/>
              </a:rPr>
              <a:t> (EPP)</a:t>
            </a:r>
            <a:endParaRPr lang="ca-ES" sz="2400" kern="0" dirty="0">
              <a:solidFill>
                <a:srgbClr val="002060"/>
              </a:solidFill>
              <a:latin typeface="Arial" charset="0"/>
              <a:ea typeface="Arial" charset="0"/>
              <a:cs typeface="Arial" charset="0"/>
            </a:endParaRPr>
          </a:p>
        </p:txBody>
      </p:sp>
      <p:sp>
        <p:nvSpPr>
          <p:cNvPr id="8" name="Shape 376"/>
          <p:cNvSpPr txBox="1">
            <a:spLocks/>
          </p:cNvSpPr>
          <p:nvPr/>
        </p:nvSpPr>
        <p:spPr bwMode="auto">
          <a:xfrm>
            <a:off x="15212" y="2132856"/>
            <a:ext cx="8675446" cy="100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617219">
              <a:spcBef>
                <a:spcPts val="375"/>
              </a:spcBef>
              <a:defRPr sz="1800">
                <a:solidFill>
                  <a:srgbClr val="000000"/>
                </a:solidFill>
              </a:defRPr>
            </a:pPr>
            <a:r>
              <a:rPr lang="pt-BR" sz="2400" b="1" dirty="0">
                <a:solidFill>
                  <a:srgbClr val="FF0000"/>
                </a:solidFill>
                <a:ea typeface="Calibri"/>
                <a:sym typeface="Calibri"/>
              </a:rPr>
              <a:t>A AVALIAÇÃO DE RISCO É  FUNDAMENTAL PARA DETERMINAR A PROTECÇÃO PESSOAL INDICADA!</a:t>
            </a:r>
          </a:p>
          <a:p>
            <a:pPr defTabSz="617219">
              <a:spcBef>
                <a:spcPts val="375"/>
              </a:spcBef>
              <a:defRPr sz="1800">
                <a:solidFill>
                  <a:srgbClr val="000000"/>
                </a:solidFill>
              </a:defRPr>
            </a:pPr>
            <a:endParaRPr lang="pt-BR" sz="2400" b="1" dirty="0">
              <a:solidFill>
                <a:srgbClr val="FF0000"/>
              </a:solidFill>
              <a:latin typeface="Arial" charset="0"/>
              <a:ea typeface="Calibri"/>
              <a:cs typeface="Arial" charset="0"/>
              <a:sym typeface="Calibri"/>
            </a:endParaRPr>
          </a:p>
          <a:p>
            <a:pPr defTabSz="617219">
              <a:spcBef>
                <a:spcPts val="375"/>
              </a:spcBef>
              <a:defRPr sz="1800">
                <a:solidFill>
                  <a:srgbClr val="000000"/>
                </a:solidFill>
              </a:defRPr>
            </a:pPr>
            <a:br>
              <a:rPr lang="pt-BR" sz="2400" b="1" dirty="0">
                <a:solidFill>
                  <a:srgbClr val="FF0000"/>
                </a:solidFill>
                <a:latin typeface="Arial" charset="0"/>
                <a:ea typeface="Arial" charset="0"/>
                <a:cs typeface="Arial" charset="0"/>
              </a:rPr>
            </a:br>
            <a:endParaRPr lang="pt-BR" sz="3200" b="1" dirty="0">
              <a:solidFill>
                <a:srgbClr val="002060"/>
              </a:solidFill>
              <a:latin typeface="Arial" charset="0"/>
              <a:ea typeface="Arial" charset="0"/>
              <a:cs typeface="Arial" charset="0"/>
            </a:endParaRPr>
          </a:p>
        </p:txBody>
      </p:sp>
    </p:spTree>
    <p:extLst>
      <p:ext uri="{BB962C8B-B14F-4D97-AF65-F5344CB8AC3E}">
        <p14:creationId xmlns:p14="http://schemas.microsoft.com/office/powerpoint/2010/main" val="1727014070"/>
      </p:ext>
    </p:extLst>
  </p:cSld>
  <p:clrMapOvr>
    <a:masterClrMapping/>
  </p:clrMapOvr>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 grpId="0" advAuto="0"/>
      <p:bldP spid="8" grpId="0"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ic 1.jpg"/>
          <p:cNvPicPr>
            <a:picLocks noChangeAspect="1"/>
          </p:cNvPicPr>
          <p:nvPr/>
        </p:nvPicPr>
        <p:blipFill>
          <a:blip r:embed="rId2"/>
          <a:stretch>
            <a:fillRect/>
          </a:stretch>
        </p:blipFill>
        <p:spPr>
          <a:xfrm>
            <a:off x="0" y="-152400"/>
            <a:ext cx="9144000" cy="5601730"/>
          </a:xfrm>
          <a:prstGeom prst="rect">
            <a:avLst/>
          </a:prstGeom>
        </p:spPr>
      </p:pic>
    </p:spTree>
    <p:extLst>
      <p:ext uri="{BB962C8B-B14F-4D97-AF65-F5344CB8AC3E}">
        <p14:creationId xmlns:p14="http://schemas.microsoft.com/office/powerpoint/2010/main" val="10810762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p:nvPr/>
        </p:nvSpPr>
        <p:spPr>
          <a:xfrm>
            <a:off x="1563875" y="4289442"/>
            <a:ext cx="1338399"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1350">
                <a:solidFill>
                  <a:srgbClr val="002060"/>
                </a:solidFill>
                <a:latin typeface="Arial" charset="0"/>
                <a:ea typeface="Arial" charset="0"/>
                <a:cs typeface="Arial" charset="0"/>
              </a:rPr>
              <a:t>Gloves</a:t>
            </a:r>
          </a:p>
        </p:txBody>
      </p:sp>
      <p:sp>
        <p:nvSpPr>
          <p:cNvPr id="388" name="Shape 388"/>
          <p:cNvSpPr/>
          <p:nvPr/>
        </p:nvSpPr>
        <p:spPr>
          <a:xfrm>
            <a:off x="6057900" y="5657562"/>
            <a:ext cx="1600200"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r">
              <a:defRPr sz="1200">
                <a:solidFill>
                  <a:srgbClr val="FFFFFF"/>
                </a:solidFill>
                <a:latin typeface="Calibri"/>
                <a:ea typeface="Calibri"/>
                <a:cs typeface="Calibri"/>
                <a:sym typeface="Calibri"/>
              </a:defRPr>
            </a:lvl1pPr>
          </a:lstStyle>
          <a:p>
            <a:pPr lvl="0">
              <a:defRPr sz="1800">
                <a:solidFill>
                  <a:srgbClr val="000000"/>
                </a:solidFill>
              </a:defRPr>
            </a:pPr>
            <a:endParaRPr sz="1350" b="1" dirty="0">
              <a:solidFill>
                <a:srgbClr val="002060"/>
              </a:solidFill>
            </a:endParaRPr>
          </a:p>
        </p:txBody>
      </p:sp>
      <p:sp>
        <p:nvSpPr>
          <p:cNvPr id="389" name="Shape 389"/>
          <p:cNvSpPr/>
          <p:nvPr/>
        </p:nvSpPr>
        <p:spPr>
          <a:xfrm>
            <a:off x="1736651" y="2452934"/>
            <a:ext cx="884858" cy="20774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sz="1350">
                <a:solidFill>
                  <a:srgbClr val="002060"/>
                </a:solidFill>
                <a:latin typeface="Arial" charset="0"/>
                <a:ea typeface="Arial" charset="0"/>
                <a:cs typeface="Arial" charset="0"/>
              </a:rPr>
              <a:t>Face shield</a:t>
            </a:r>
          </a:p>
        </p:txBody>
      </p:sp>
      <p:grpSp>
        <p:nvGrpSpPr>
          <p:cNvPr id="401" name="Group 401"/>
          <p:cNvGrpSpPr/>
          <p:nvPr/>
        </p:nvGrpSpPr>
        <p:grpSpPr>
          <a:xfrm>
            <a:off x="1556985" y="3314423"/>
            <a:ext cx="6174930" cy="1690390"/>
            <a:chOff x="-2" y="-3"/>
            <a:chExt cx="8233238" cy="2253852"/>
          </a:xfrm>
        </p:grpSpPr>
        <p:sp>
          <p:nvSpPr>
            <p:cNvPr id="390" name="Shape 390"/>
            <p:cNvSpPr/>
            <p:nvPr/>
          </p:nvSpPr>
          <p:spPr>
            <a:xfrm>
              <a:off x="146129" y="31940"/>
              <a:ext cx="1752858"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Luvas</a:t>
              </a:r>
            </a:p>
          </p:txBody>
        </p:sp>
        <p:grpSp>
          <p:nvGrpSpPr>
            <p:cNvPr id="393" name="Group 393"/>
            <p:cNvGrpSpPr/>
            <p:nvPr/>
          </p:nvGrpSpPr>
          <p:grpSpPr>
            <a:xfrm>
              <a:off x="6472858" y="31938"/>
              <a:ext cx="1760378" cy="2221910"/>
              <a:chOff x="-1" y="-2"/>
              <a:chExt cx="1760376" cy="2221909"/>
            </a:xfrm>
          </p:grpSpPr>
          <p:pic>
            <p:nvPicPr>
              <p:cNvPr id="391" name="image11.png"/>
              <p:cNvPicPr/>
              <p:nvPr/>
            </p:nvPicPr>
            <p:blipFill>
              <a:blip r:embed="rId3" cstate="print">
                <a:extLst/>
              </a:blip>
              <a:stretch>
                <a:fillRect/>
              </a:stretch>
            </p:blipFill>
            <p:spPr>
              <a:xfrm>
                <a:off x="0" y="455122"/>
                <a:ext cx="1760375" cy="1766785"/>
              </a:xfrm>
              <a:prstGeom prst="rect">
                <a:avLst/>
              </a:prstGeom>
              <a:ln w="25400" cap="flat">
                <a:solidFill>
                  <a:srgbClr val="FFFFFF"/>
                </a:solidFill>
                <a:prstDash val="solid"/>
                <a:bevel/>
              </a:ln>
              <a:effectLst/>
            </p:spPr>
          </p:pic>
          <p:sp>
            <p:nvSpPr>
              <p:cNvPr id="392" name="Shape 392"/>
              <p:cNvSpPr/>
              <p:nvPr/>
            </p:nvSpPr>
            <p:spPr>
              <a:xfrm>
                <a:off x="-1" y="-2"/>
                <a:ext cx="1752861"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a:solidFill>
                      <a:srgbClr val="002060"/>
                    </a:solidFill>
                    <a:latin typeface="Arial" charset="0"/>
                    <a:ea typeface="Arial" charset="0"/>
                    <a:cs typeface="Arial" charset="0"/>
                  </a:rPr>
                  <a:t>Avental</a:t>
                </a:r>
              </a:p>
            </p:txBody>
          </p:sp>
        </p:grpSp>
        <p:grpSp>
          <p:nvGrpSpPr>
            <p:cNvPr id="396" name="Group 396"/>
            <p:cNvGrpSpPr/>
            <p:nvPr/>
          </p:nvGrpSpPr>
          <p:grpSpPr>
            <a:xfrm>
              <a:off x="2151741" y="-3"/>
              <a:ext cx="1752862" cy="2244382"/>
              <a:chOff x="-1" y="-1"/>
              <a:chExt cx="1752861" cy="2244381"/>
            </a:xfrm>
          </p:grpSpPr>
          <p:pic>
            <p:nvPicPr>
              <p:cNvPr id="394" name="image12.png"/>
              <p:cNvPicPr/>
              <p:nvPr/>
            </p:nvPicPr>
            <p:blipFill>
              <a:blip r:embed="rId4" cstate="print">
                <a:extLst/>
              </a:blip>
              <a:stretch>
                <a:fillRect/>
              </a:stretch>
            </p:blipFill>
            <p:spPr>
              <a:xfrm>
                <a:off x="326743" y="455121"/>
                <a:ext cx="1099374" cy="1789259"/>
              </a:xfrm>
              <a:prstGeom prst="rect">
                <a:avLst/>
              </a:prstGeom>
              <a:ln w="25400" cap="flat">
                <a:solidFill>
                  <a:srgbClr val="FFFFFF"/>
                </a:solidFill>
                <a:prstDash val="solid"/>
                <a:bevel/>
              </a:ln>
              <a:effectLst/>
            </p:spPr>
          </p:pic>
          <p:sp>
            <p:nvSpPr>
              <p:cNvPr id="395" name="Shape 395"/>
              <p:cNvSpPr/>
              <p:nvPr/>
            </p:nvSpPr>
            <p:spPr>
              <a:xfrm>
                <a:off x="-1" y="-1"/>
                <a:ext cx="1752861"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a:solidFill>
                      <a:srgbClr val="002060"/>
                    </a:solidFill>
                    <a:latin typeface="Arial" charset="0"/>
                    <a:ea typeface="Arial" charset="0"/>
                    <a:cs typeface="Arial" charset="0"/>
                  </a:rPr>
                  <a:t>Bata</a:t>
                </a:r>
              </a:p>
            </p:txBody>
          </p:sp>
        </p:grpSp>
        <p:grpSp>
          <p:nvGrpSpPr>
            <p:cNvPr id="399" name="Group 399"/>
            <p:cNvGrpSpPr/>
            <p:nvPr/>
          </p:nvGrpSpPr>
          <p:grpSpPr>
            <a:xfrm>
              <a:off x="4174303" y="-3"/>
              <a:ext cx="1868051" cy="2253852"/>
              <a:chOff x="0" y="-2"/>
              <a:chExt cx="1868050" cy="2253850"/>
            </a:xfrm>
          </p:grpSpPr>
          <p:sp>
            <p:nvSpPr>
              <p:cNvPr id="397" name="Shape 397"/>
              <p:cNvSpPr/>
              <p:nvPr/>
            </p:nvSpPr>
            <p:spPr>
              <a:xfrm>
                <a:off x="376853" y="-2"/>
                <a:ext cx="1196949"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a:solidFill>
                      <a:srgbClr val="002060"/>
                    </a:solidFill>
                    <a:latin typeface="Arial" charset="0"/>
                    <a:ea typeface="Arial" charset="0"/>
                    <a:cs typeface="Arial" charset="0"/>
                  </a:rPr>
                  <a:t>Botas</a:t>
                </a:r>
              </a:p>
            </p:txBody>
          </p:sp>
          <p:pic>
            <p:nvPicPr>
              <p:cNvPr id="398" name="image4.jpeg" descr="\\Cdc\project\NCHM_DCS_PhotoShare\PhotoServices\Share\ebola_rev\BootsRev.jpg"/>
              <p:cNvPicPr/>
              <p:nvPr/>
            </p:nvPicPr>
            <p:blipFill>
              <a:blip r:embed="rId5" cstate="print">
                <a:extLst/>
              </a:blip>
              <a:srcRect t="9360" b="10527"/>
              <a:stretch>
                <a:fillRect/>
              </a:stretch>
            </p:blipFill>
            <p:spPr>
              <a:xfrm>
                <a:off x="0" y="455123"/>
                <a:ext cx="1868050" cy="1798725"/>
              </a:xfrm>
              <a:prstGeom prst="rect">
                <a:avLst/>
              </a:prstGeom>
              <a:ln w="25400" cap="flat">
                <a:solidFill>
                  <a:srgbClr val="FFFFFF"/>
                </a:solidFill>
                <a:prstDash val="solid"/>
                <a:bevel/>
              </a:ln>
              <a:effectLst/>
            </p:spPr>
          </p:pic>
        </p:grpSp>
        <p:pic>
          <p:nvPicPr>
            <p:cNvPr id="400" name="image5.jpeg"/>
            <p:cNvPicPr/>
            <p:nvPr/>
          </p:nvPicPr>
          <p:blipFill>
            <a:blip r:embed="rId6" cstate="print">
              <a:extLst/>
            </a:blip>
            <a:stretch>
              <a:fillRect/>
            </a:stretch>
          </p:blipFill>
          <p:spPr>
            <a:xfrm>
              <a:off x="-2" y="487062"/>
              <a:ext cx="1745555" cy="1728437"/>
            </a:xfrm>
            <a:prstGeom prst="rect">
              <a:avLst/>
            </a:prstGeom>
            <a:ln w="28575" cap="flat">
              <a:solidFill>
                <a:srgbClr val="FFFFFF"/>
              </a:solidFill>
              <a:prstDash val="solid"/>
              <a:bevel/>
            </a:ln>
            <a:effectLst/>
          </p:spPr>
        </p:pic>
      </p:grpSp>
      <p:grpSp>
        <p:nvGrpSpPr>
          <p:cNvPr id="411" name="Group 411"/>
          <p:cNvGrpSpPr/>
          <p:nvPr/>
        </p:nvGrpSpPr>
        <p:grpSpPr>
          <a:xfrm>
            <a:off x="1475701" y="1556792"/>
            <a:ext cx="6124685" cy="1593202"/>
            <a:chOff x="0" y="-156348"/>
            <a:chExt cx="8166246" cy="2124267"/>
          </a:xfrm>
        </p:grpSpPr>
        <p:sp>
          <p:nvSpPr>
            <p:cNvPr id="402" name="Shape 402"/>
            <p:cNvSpPr/>
            <p:nvPr/>
          </p:nvSpPr>
          <p:spPr>
            <a:xfrm>
              <a:off x="0" y="-156348"/>
              <a:ext cx="1784531" cy="5745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Protectores faciais</a:t>
              </a:r>
            </a:p>
          </p:txBody>
        </p:sp>
        <p:sp>
          <p:nvSpPr>
            <p:cNvPr id="403" name="Shape 403"/>
            <p:cNvSpPr/>
            <p:nvPr/>
          </p:nvSpPr>
          <p:spPr>
            <a:xfrm>
              <a:off x="2059994" y="-2"/>
              <a:ext cx="1784532"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Máscaras</a:t>
              </a:r>
            </a:p>
          </p:txBody>
        </p:sp>
        <p:pic>
          <p:nvPicPr>
            <p:cNvPr id="404" name="image6.jpeg" descr="\\cdc\project\OID_NCEZID_DFWED\OD\6.Health Communications\Global Activities\Ebola\Photos IC education\109NIKON\DSCN2692.JPG"/>
            <p:cNvPicPr/>
            <p:nvPr/>
          </p:nvPicPr>
          <p:blipFill>
            <a:blip r:embed="rId7" cstate="print">
              <a:extLst/>
            </a:blip>
            <a:srcRect t="20501" r="61328" b="19577"/>
            <a:stretch>
              <a:fillRect/>
            </a:stretch>
          </p:blipFill>
          <p:spPr>
            <a:xfrm rot="5400000">
              <a:off x="6495720" y="443768"/>
              <a:ext cx="1406361" cy="1634372"/>
            </a:xfrm>
            <a:prstGeom prst="rect">
              <a:avLst/>
            </a:prstGeom>
            <a:ln w="25400" cap="flat">
              <a:solidFill>
                <a:srgbClr val="FFFFFF"/>
              </a:solidFill>
              <a:prstDash val="solid"/>
              <a:bevel/>
            </a:ln>
            <a:effectLst/>
          </p:spPr>
        </p:pic>
        <p:grpSp>
          <p:nvGrpSpPr>
            <p:cNvPr id="407" name="Group 407"/>
            <p:cNvGrpSpPr/>
            <p:nvPr/>
          </p:nvGrpSpPr>
          <p:grpSpPr>
            <a:xfrm>
              <a:off x="4157295" y="25397"/>
              <a:ext cx="1918508" cy="1942522"/>
              <a:chOff x="0" y="-1"/>
              <a:chExt cx="1918507" cy="1942521"/>
            </a:xfrm>
          </p:grpSpPr>
          <p:pic>
            <p:nvPicPr>
              <p:cNvPr id="405" name="image13.png"/>
              <p:cNvPicPr/>
              <p:nvPr/>
            </p:nvPicPr>
            <p:blipFill>
              <a:blip r:embed="rId8" cstate="print">
                <a:extLst/>
              </a:blip>
              <a:stretch>
                <a:fillRect/>
              </a:stretch>
            </p:blipFill>
            <p:spPr>
              <a:xfrm>
                <a:off x="72753" y="537542"/>
                <a:ext cx="1845754" cy="1404978"/>
              </a:xfrm>
              <a:prstGeom prst="rect">
                <a:avLst/>
              </a:prstGeom>
              <a:ln w="25400" cap="flat">
                <a:solidFill>
                  <a:srgbClr val="FFFFFF"/>
                </a:solidFill>
                <a:prstDash val="solid"/>
                <a:bevel/>
              </a:ln>
              <a:effectLst/>
            </p:spPr>
          </p:pic>
          <p:sp>
            <p:nvSpPr>
              <p:cNvPr id="406" name="Shape 406"/>
              <p:cNvSpPr/>
              <p:nvPr/>
            </p:nvSpPr>
            <p:spPr>
              <a:xfrm>
                <a:off x="0" y="-1"/>
                <a:ext cx="1784532"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Óculos</a:t>
                </a:r>
              </a:p>
            </p:txBody>
          </p:sp>
        </p:grpSp>
        <p:pic>
          <p:nvPicPr>
            <p:cNvPr id="408" name="image7.jpeg"/>
            <p:cNvPicPr/>
            <p:nvPr/>
          </p:nvPicPr>
          <p:blipFill>
            <a:blip r:embed="rId9" cstate="print">
              <a:extLst/>
            </a:blip>
            <a:stretch>
              <a:fillRect/>
            </a:stretch>
          </p:blipFill>
          <p:spPr>
            <a:xfrm>
              <a:off x="17401" y="505010"/>
              <a:ext cx="1585395" cy="1459124"/>
            </a:xfrm>
            <a:prstGeom prst="rect">
              <a:avLst/>
            </a:prstGeom>
            <a:ln w="28575" cap="flat">
              <a:solidFill>
                <a:srgbClr val="FFFFFF"/>
              </a:solidFill>
              <a:prstDash val="solid"/>
              <a:bevel/>
            </a:ln>
            <a:effectLst/>
          </p:spPr>
        </p:pic>
        <p:sp>
          <p:nvSpPr>
            <p:cNvPr id="410" name="Shape 410"/>
            <p:cNvSpPr/>
            <p:nvPr/>
          </p:nvSpPr>
          <p:spPr>
            <a:xfrm>
              <a:off x="6381714" y="25398"/>
              <a:ext cx="1784532"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Toucas</a:t>
              </a:r>
            </a:p>
          </p:txBody>
        </p:sp>
      </p:grpSp>
      <p:sp>
        <p:nvSpPr>
          <p:cNvPr id="412" name="Shape 412"/>
          <p:cNvSpPr/>
          <p:nvPr/>
        </p:nvSpPr>
        <p:spPr>
          <a:xfrm>
            <a:off x="1259632" y="5348064"/>
            <a:ext cx="8229599" cy="457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p>
            <a:pPr defTabSz="336041">
              <a:spcBef>
                <a:spcPts val="225"/>
              </a:spcBef>
            </a:pPr>
            <a:r>
              <a:rPr lang="pt-BR" sz="2400" b="1" dirty="0">
                <a:solidFill>
                  <a:srgbClr val="FF0000"/>
                </a:solidFill>
                <a:latin typeface="Arial" panose="020B0604020202020204" pitchFamily="34" charset="0"/>
                <a:ea typeface="Calibri"/>
                <a:cs typeface="Arial" panose="020B0604020202020204" pitchFamily="34" charset="0"/>
                <a:sym typeface="Calibri"/>
              </a:rPr>
              <a:t>Nem todo o EPP é necessário ao mesmo tempo! </a:t>
            </a:r>
            <a:endParaRPr sz="2400" dirty="0">
              <a:solidFill>
                <a:srgbClr val="FF0000"/>
              </a:solidFill>
              <a:latin typeface="Arial" panose="020B0604020202020204" pitchFamily="34" charset="0"/>
              <a:ea typeface="Calibri"/>
              <a:cs typeface="Arial" panose="020B0604020202020204" pitchFamily="34" charset="0"/>
              <a:sym typeface="Calibri"/>
            </a:endParaRPr>
          </a:p>
        </p:txBody>
      </p:sp>
      <p:sp>
        <p:nvSpPr>
          <p:cNvPr id="29"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Equipamento</a:t>
            </a:r>
            <a:r>
              <a:rPr lang="en-US" sz="3200" dirty="0">
                <a:solidFill>
                  <a:srgbClr val="002060"/>
                </a:solidFill>
                <a:latin typeface="Arial" charset="0"/>
                <a:ea typeface="Arial" charset="0"/>
                <a:cs typeface="Arial" charset="0"/>
              </a:rPr>
              <a:t> de Protecção </a:t>
            </a:r>
            <a:r>
              <a:rPr lang="en-US" sz="3200" dirty="0" err="1">
                <a:solidFill>
                  <a:srgbClr val="002060"/>
                </a:solidFill>
                <a:latin typeface="Arial" charset="0"/>
                <a:ea typeface="Arial" charset="0"/>
                <a:cs typeface="Arial" charset="0"/>
              </a:rPr>
              <a:t>Pessoal</a:t>
            </a:r>
            <a:r>
              <a:rPr lang="en-US" sz="3200" dirty="0">
                <a:solidFill>
                  <a:srgbClr val="002060"/>
                </a:solidFill>
                <a:latin typeface="Arial" charset="0"/>
                <a:ea typeface="Arial" charset="0"/>
                <a:cs typeface="Arial" charset="0"/>
              </a:rPr>
              <a:t> (EPP)</a:t>
            </a:r>
            <a:endParaRPr lang="ca-ES" sz="2400" kern="0" dirty="0">
              <a:solidFill>
                <a:srgbClr val="002060"/>
              </a:solidFill>
              <a:latin typeface="Arial" charset="0"/>
              <a:ea typeface="Arial" charset="0"/>
              <a:cs typeface="Arial" charset="0"/>
            </a:endParaRPr>
          </a:p>
        </p:txBody>
      </p:sp>
      <p:pic>
        <p:nvPicPr>
          <p:cNvPr id="31" name="Imagem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25698" y="2084479"/>
            <a:ext cx="1493108" cy="1210816"/>
          </a:xfrm>
          <a:prstGeom prst="rect">
            <a:avLst/>
          </a:prstGeom>
        </p:spPr>
      </p:pic>
    </p:spTree>
    <p:extLst>
      <p:ext uri="{BB962C8B-B14F-4D97-AF65-F5344CB8AC3E}">
        <p14:creationId xmlns:p14="http://schemas.microsoft.com/office/powerpoint/2010/main" val="1846679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p:cNvSpPr>
          <p:nvPr>
            <p:ph type="title"/>
          </p:nvPr>
        </p:nvSpPr>
        <p:spPr>
          <a:xfrm>
            <a:off x="611560" y="836712"/>
            <a:ext cx="8258922" cy="1905000"/>
          </a:xfrm>
          <a:prstGeom prst="rect">
            <a:avLst/>
          </a:prstGeom>
        </p:spPr>
        <p:txBody>
          <a:bodyPr lIns="0" tIns="0" rIns="0" bIns="0">
            <a:normAutofit/>
          </a:bodyPr>
          <a:lstStyle/>
          <a:p>
            <a:pPr lvl="0" algn="ctr">
              <a:defRPr sz="1800"/>
            </a:pPr>
            <a:r>
              <a:rPr lang="it-IT" sz="3600" b="1" dirty="0" err="1">
                <a:solidFill>
                  <a:srgbClr val="0070C0"/>
                </a:solidFill>
                <a:latin typeface="+mn-lt"/>
              </a:rPr>
              <a:t>Prevenção</a:t>
            </a:r>
            <a:r>
              <a:rPr lang="it-IT" sz="3600" b="1" dirty="0">
                <a:solidFill>
                  <a:srgbClr val="0070C0"/>
                </a:solidFill>
                <a:latin typeface="+mn-lt"/>
              </a:rPr>
              <a:t> e </a:t>
            </a:r>
            <a:r>
              <a:rPr lang="it-IT" sz="3600" b="1" dirty="0" err="1">
                <a:solidFill>
                  <a:srgbClr val="0070C0"/>
                </a:solidFill>
                <a:latin typeface="+mn-lt"/>
              </a:rPr>
              <a:t>Controlo</a:t>
            </a:r>
            <a:r>
              <a:rPr lang="it-IT" sz="3600" b="1" dirty="0">
                <a:solidFill>
                  <a:srgbClr val="0070C0"/>
                </a:solidFill>
                <a:latin typeface="+mn-lt"/>
              </a:rPr>
              <a:t> </a:t>
            </a:r>
            <a:r>
              <a:rPr lang="it-IT" sz="3600" b="1" dirty="0" err="1">
                <a:solidFill>
                  <a:srgbClr val="0070C0"/>
                </a:solidFill>
                <a:latin typeface="+mn-lt"/>
              </a:rPr>
              <a:t>das</a:t>
            </a:r>
            <a:r>
              <a:rPr lang="it-IT" sz="3600" b="1" dirty="0">
                <a:solidFill>
                  <a:srgbClr val="0070C0"/>
                </a:solidFill>
                <a:latin typeface="+mn-lt"/>
              </a:rPr>
              <a:t> </a:t>
            </a:r>
            <a:r>
              <a:rPr lang="it-IT" sz="3600" b="1" dirty="0" err="1">
                <a:solidFill>
                  <a:srgbClr val="0070C0"/>
                </a:solidFill>
                <a:latin typeface="+mn-lt"/>
              </a:rPr>
              <a:t>Infecções</a:t>
            </a:r>
            <a:r>
              <a:rPr lang="it-IT" sz="3600" b="1" dirty="0">
                <a:solidFill>
                  <a:srgbClr val="0070C0"/>
                </a:solidFill>
                <a:latin typeface="+mn-lt"/>
              </a:rPr>
              <a:t> </a:t>
            </a:r>
            <a:br>
              <a:rPr lang="it-IT" sz="3600" b="1" dirty="0">
                <a:solidFill>
                  <a:srgbClr val="002060"/>
                </a:solidFill>
                <a:latin typeface="+mn-lt"/>
              </a:rPr>
            </a:br>
            <a:r>
              <a:rPr sz="3600" b="1" dirty="0">
                <a:solidFill>
                  <a:schemeClr val="tx2">
                    <a:lumMod val="60000"/>
                    <a:lumOff val="40000"/>
                  </a:schemeClr>
                </a:solidFill>
                <a:latin typeface="+mn-lt"/>
              </a:rPr>
              <a:t>vs</a:t>
            </a:r>
            <a:r>
              <a:rPr lang="pt-PT" sz="3600" b="1" dirty="0">
                <a:solidFill>
                  <a:schemeClr val="tx2">
                    <a:lumMod val="60000"/>
                    <a:lumOff val="40000"/>
                  </a:schemeClr>
                </a:solidFill>
                <a:latin typeface="+mn-lt"/>
              </a:rPr>
              <a:t>.</a:t>
            </a:r>
            <a:r>
              <a:rPr sz="3600" b="1" dirty="0">
                <a:solidFill>
                  <a:schemeClr val="tx2">
                    <a:lumMod val="60000"/>
                    <a:lumOff val="40000"/>
                  </a:schemeClr>
                </a:solidFill>
                <a:latin typeface="+mn-lt"/>
              </a:rPr>
              <a:t> </a:t>
            </a:r>
            <a:br>
              <a:rPr lang="pt-PT" sz="3600" b="1" dirty="0">
                <a:solidFill>
                  <a:schemeClr val="tx2">
                    <a:lumMod val="60000"/>
                    <a:lumOff val="40000"/>
                  </a:schemeClr>
                </a:solidFill>
                <a:latin typeface="+mn-lt"/>
              </a:rPr>
            </a:br>
            <a:r>
              <a:rPr lang="pt-PT" sz="3600" b="1" dirty="0">
                <a:solidFill>
                  <a:srgbClr val="0070C0"/>
                </a:solidFill>
                <a:latin typeface="+mn-lt"/>
              </a:rPr>
              <a:t>Gestão de Casos</a:t>
            </a:r>
            <a:endParaRPr sz="3600" b="1" dirty="0">
              <a:solidFill>
                <a:srgbClr val="0070C0"/>
              </a:solidFill>
              <a:latin typeface="+mn-lt"/>
            </a:endParaRPr>
          </a:p>
        </p:txBody>
      </p:sp>
      <p:sp>
        <p:nvSpPr>
          <p:cNvPr id="142" name="Shape 142"/>
          <p:cNvSpPr>
            <a:spLocks noGrp="1"/>
          </p:cNvSpPr>
          <p:nvPr>
            <p:ph type="body" idx="4294967295"/>
          </p:nvPr>
        </p:nvSpPr>
        <p:spPr>
          <a:xfrm>
            <a:off x="528829" y="3861048"/>
            <a:ext cx="8311355" cy="1295400"/>
          </a:xfrm>
          <a:prstGeom prst="rect">
            <a:avLst/>
          </a:prstGeom>
        </p:spPr>
        <p:txBody>
          <a:bodyPr lIns="0" tIns="0" rIns="0" bIns="0">
            <a:normAutofit/>
          </a:bodyPr>
          <a:lstStyle/>
          <a:p>
            <a:pPr marL="0" lvl="0" indent="0" algn="ctr">
              <a:buSzTx/>
              <a:buNone/>
              <a:defRPr sz="1800"/>
            </a:pPr>
            <a:r>
              <a:rPr lang="pt-PT" sz="2800" b="1" i="1" dirty="0">
                <a:solidFill>
                  <a:srgbClr val="002060"/>
                </a:solidFill>
                <a:latin typeface="Arial" charset="0"/>
                <a:ea typeface="Arial" charset="0"/>
                <a:cs typeface="Arial" charset="0"/>
              </a:rPr>
              <a:t>“A prevenção e o controlo das infecções são a pedra angular da gestão dos casos de epidemias"</a:t>
            </a:r>
          </a:p>
        </p:txBody>
      </p:sp>
    </p:spTree>
    <p:extLst>
      <p:ext uri="{BB962C8B-B14F-4D97-AF65-F5344CB8AC3E}">
        <p14:creationId xmlns:p14="http://schemas.microsoft.com/office/powerpoint/2010/main" val="6455039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p:nvPr/>
        </p:nvSpPr>
        <p:spPr>
          <a:xfrm>
            <a:off x="6057900" y="5657562"/>
            <a:ext cx="1600200"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r">
              <a:defRPr sz="1200">
                <a:solidFill>
                  <a:srgbClr val="FFFFFF"/>
                </a:solidFill>
                <a:latin typeface="Calibri"/>
                <a:ea typeface="Calibri"/>
                <a:cs typeface="Calibri"/>
                <a:sym typeface="Calibri"/>
              </a:defRPr>
            </a:lvl1pPr>
          </a:lstStyle>
          <a:p>
            <a:pPr lvl="0">
              <a:defRPr sz="1800">
                <a:solidFill>
                  <a:srgbClr val="000000"/>
                </a:solidFill>
              </a:defRPr>
            </a:pPr>
            <a:endParaRPr sz="1350" dirty="0"/>
          </a:p>
        </p:txBody>
      </p:sp>
      <p:pic>
        <p:nvPicPr>
          <p:cNvPr id="400" name="image5.jpeg"/>
          <p:cNvPicPr/>
          <p:nvPr/>
        </p:nvPicPr>
        <p:blipFill>
          <a:blip r:embed="rId3" cstate="print">
            <a:extLst/>
          </a:blip>
          <a:stretch>
            <a:fillRect/>
          </a:stretch>
        </p:blipFill>
        <p:spPr>
          <a:xfrm>
            <a:off x="6665213" y="890533"/>
            <a:ext cx="1309166" cy="1296329"/>
          </a:xfrm>
          <a:prstGeom prst="rect">
            <a:avLst/>
          </a:prstGeom>
          <a:ln w="28575" cap="flat">
            <a:solidFill>
              <a:srgbClr val="FFFFFF"/>
            </a:solidFill>
            <a:prstDash val="solid"/>
            <a:bevel/>
          </a:ln>
          <a:effectLst/>
        </p:spPr>
      </p:pic>
      <p:sp>
        <p:nvSpPr>
          <p:cNvPr id="2" name="Rectangle 1"/>
          <p:cNvSpPr/>
          <p:nvPr/>
        </p:nvSpPr>
        <p:spPr>
          <a:xfrm>
            <a:off x="611560" y="1901119"/>
            <a:ext cx="8077200" cy="2893100"/>
          </a:xfrm>
          <a:prstGeom prst="rect">
            <a:avLst/>
          </a:prstGeom>
        </p:spPr>
        <p:txBody>
          <a:bodyPr wrap="square">
            <a:spAutoFit/>
          </a:bodyPr>
          <a:lstStyle/>
          <a:p>
            <a:r>
              <a:rPr lang="pt-PT" sz="2400" dirty="0">
                <a:solidFill>
                  <a:srgbClr val="0070C0"/>
                </a:solidFill>
                <a:latin typeface="Arial" panose="020B0604020202020204" pitchFamily="34" charset="0"/>
                <a:cs typeface="Arial" panose="020B0604020202020204" pitchFamily="34" charset="0"/>
              </a:rPr>
              <a:t>Luvas</a:t>
            </a:r>
            <a:r>
              <a:rPr lang="en-US" dirty="0">
                <a:latin typeface="Arial" panose="020B0604020202020204" pitchFamily="34" charset="0"/>
                <a:cs typeface="Arial" panose="020B0604020202020204" pitchFamily="34" charset="0"/>
              </a:rPr>
              <a:t> </a:t>
            </a:r>
          </a:p>
          <a:p>
            <a:pPr marL="342900" indent="-342900">
              <a:buFont typeface="Wingdings" charset="2"/>
              <a:buChar char="ü"/>
            </a:pPr>
            <a:r>
              <a:rPr lang="en-US" sz="2000" dirty="0">
                <a:solidFill>
                  <a:srgbClr val="002060"/>
                </a:solidFill>
                <a:latin typeface="Arial" panose="020B0604020202020204" pitchFamily="34" charset="0"/>
                <a:cs typeface="Arial" panose="020B0604020202020204" pitchFamily="34" charset="0"/>
              </a:rPr>
              <a:t>Co</a:t>
            </a:r>
            <a:r>
              <a:rPr lang="pt-BR" sz="2000" dirty="0" err="1">
                <a:solidFill>
                  <a:srgbClr val="002060"/>
                </a:solidFill>
                <a:latin typeface="Arial" panose="020B0604020202020204" pitchFamily="34" charset="0"/>
                <a:cs typeface="Arial" panose="020B0604020202020204" pitchFamily="34" charset="0"/>
              </a:rPr>
              <a:t>ntacto</a:t>
            </a:r>
            <a:r>
              <a:rPr lang="pt-BR" sz="2000" dirty="0">
                <a:solidFill>
                  <a:srgbClr val="002060"/>
                </a:solidFill>
                <a:latin typeface="Arial" panose="020B0604020202020204" pitchFamily="34" charset="0"/>
                <a:cs typeface="Arial" panose="020B0604020202020204" pitchFamily="34" charset="0"/>
              </a:rPr>
              <a:t> com sangue, fluidos corporais, secreções, excreções, mucosas, pele não intacta</a:t>
            </a: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Mudança entre tarefas e procedimentos no mesmo doente após contacto com material potencialmente infeccioso</a:t>
            </a: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Retirar após o uso, antes de tocar em outros objectos e superfícies não contaminados e antes de passar para outro doente</a:t>
            </a: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Higienização das mãos SEMPRE imediatamente após a remoção</a:t>
            </a:r>
          </a:p>
          <a:p>
            <a:endParaRPr lang="en-US" dirty="0"/>
          </a:p>
        </p:txBody>
      </p:sp>
      <p:sp>
        <p:nvSpPr>
          <p:cNvPr id="7"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Equipamento</a:t>
            </a:r>
            <a:r>
              <a:rPr lang="en-US" sz="3200" dirty="0">
                <a:solidFill>
                  <a:srgbClr val="002060"/>
                </a:solidFill>
                <a:latin typeface="Arial" charset="0"/>
                <a:ea typeface="Arial" charset="0"/>
                <a:cs typeface="Arial" charset="0"/>
              </a:rPr>
              <a:t> de Protecção </a:t>
            </a:r>
            <a:r>
              <a:rPr lang="en-US" sz="3200" dirty="0" err="1">
                <a:solidFill>
                  <a:srgbClr val="002060"/>
                </a:solidFill>
                <a:latin typeface="Arial" charset="0"/>
                <a:ea typeface="Arial" charset="0"/>
                <a:cs typeface="Arial" charset="0"/>
              </a:rPr>
              <a:t>Pessoal</a:t>
            </a:r>
            <a:r>
              <a:rPr lang="en-US" sz="3200" dirty="0">
                <a:solidFill>
                  <a:srgbClr val="002060"/>
                </a:solidFill>
                <a:latin typeface="Arial" charset="0"/>
                <a:ea typeface="Arial" charset="0"/>
                <a:cs typeface="Arial" charset="0"/>
              </a:rPr>
              <a:t> (EPP)</a:t>
            </a:r>
            <a:endParaRPr lang="ca-ES" sz="2400" kern="0" dirty="0">
              <a:solidFill>
                <a:srgbClr val="002060"/>
              </a:solidFill>
              <a:latin typeface="Arial" charset="0"/>
              <a:ea typeface="Arial" charset="0"/>
              <a:cs typeface="Arial" charset="0"/>
            </a:endParaRPr>
          </a:p>
        </p:txBody>
      </p:sp>
    </p:spTree>
    <p:extLst>
      <p:ext uri="{BB962C8B-B14F-4D97-AF65-F5344CB8AC3E}">
        <p14:creationId xmlns:p14="http://schemas.microsoft.com/office/powerpoint/2010/main" val="84080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435160"/>
            <a:ext cx="7920880" cy="1661993"/>
          </a:xfrm>
          <a:prstGeom prst="rect">
            <a:avLst/>
          </a:prstGeom>
        </p:spPr>
        <p:txBody>
          <a:bodyPr wrap="square">
            <a:spAutoFit/>
          </a:bodyPr>
          <a:lstStyle/>
          <a:p>
            <a:r>
              <a:rPr lang="pt-BR" sz="2400" dirty="0">
                <a:solidFill>
                  <a:srgbClr val="0070C0"/>
                </a:solidFill>
                <a:latin typeface="Arial" panose="020B0604020202020204" pitchFamily="34" charset="0"/>
                <a:cs typeface="Arial" panose="020B0604020202020204" pitchFamily="34" charset="0"/>
              </a:rPr>
              <a:t>Protecção facial (olhos, nariz e boca)</a:t>
            </a:r>
          </a:p>
          <a:p>
            <a:endParaRPr lang="en-US" dirty="0">
              <a:latin typeface="Arial" panose="020B0604020202020204" pitchFamily="34" charset="0"/>
              <a:cs typeface="Arial" panose="020B0604020202020204" pitchFamily="34" charset="0"/>
            </a:endParaRP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Proteger as membranas mucosas dos olhos, nariz e boca durante actividades que possam gerar salpicos ou gotas de sangue, fluidos corporais, secreções e excreções</a:t>
            </a:r>
            <a:endParaRPr lang="en-US" sz="2100" dirty="0"/>
          </a:p>
        </p:txBody>
      </p:sp>
      <p:pic>
        <p:nvPicPr>
          <p:cNvPr id="408" name="image7.jpeg"/>
          <p:cNvPicPr/>
          <p:nvPr/>
        </p:nvPicPr>
        <p:blipFill>
          <a:blip r:embed="rId3" cstate="print">
            <a:extLst/>
          </a:blip>
          <a:stretch>
            <a:fillRect/>
          </a:stretch>
        </p:blipFill>
        <p:spPr>
          <a:xfrm>
            <a:off x="3977476" y="4120888"/>
            <a:ext cx="1189046" cy="1094344"/>
          </a:xfrm>
          <a:prstGeom prst="rect">
            <a:avLst/>
          </a:prstGeom>
          <a:ln w="28575" cap="flat">
            <a:solidFill>
              <a:srgbClr val="FFFFFF"/>
            </a:solidFill>
            <a:prstDash val="solid"/>
            <a:bevel/>
          </a:ln>
          <a:effectLst/>
        </p:spPr>
      </p:pic>
      <p:sp>
        <p:nvSpPr>
          <p:cNvPr id="387" name="Shape 387"/>
          <p:cNvSpPr/>
          <p:nvPr/>
        </p:nvSpPr>
        <p:spPr>
          <a:xfrm>
            <a:off x="1519102" y="4128157"/>
            <a:ext cx="1338399"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endParaRPr sz="1350" dirty="0"/>
          </a:p>
        </p:txBody>
      </p:sp>
      <p:sp>
        <p:nvSpPr>
          <p:cNvPr id="388" name="Shape 388"/>
          <p:cNvSpPr/>
          <p:nvPr/>
        </p:nvSpPr>
        <p:spPr>
          <a:xfrm>
            <a:off x="6057900" y="5081498"/>
            <a:ext cx="1600200"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r">
              <a:defRPr sz="1200">
                <a:solidFill>
                  <a:srgbClr val="FFFFFF"/>
                </a:solidFill>
                <a:latin typeface="Calibri"/>
                <a:ea typeface="Calibri"/>
                <a:cs typeface="Calibri"/>
                <a:sym typeface="Calibri"/>
              </a:defRPr>
            </a:lvl1pPr>
          </a:lstStyle>
          <a:p>
            <a:pPr lvl="0">
              <a:defRPr sz="1800">
                <a:solidFill>
                  <a:srgbClr val="000000"/>
                </a:solidFill>
              </a:defRPr>
            </a:pPr>
            <a:endParaRPr sz="1350" dirty="0"/>
          </a:p>
        </p:txBody>
      </p:sp>
      <p:grpSp>
        <p:nvGrpSpPr>
          <p:cNvPr id="407" name="Group 407"/>
          <p:cNvGrpSpPr/>
          <p:nvPr/>
        </p:nvGrpSpPr>
        <p:grpSpPr>
          <a:xfrm>
            <a:off x="6096462" y="3645024"/>
            <a:ext cx="1195119" cy="1459919"/>
            <a:chOff x="0" y="-1"/>
            <a:chExt cx="1918507" cy="1942521"/>
          </a:xfrm>
        </p:grpSpPr>
        <p:pic>
          <p:nvPicPr>
            <p:cNvPr id="405" name="image13.png"/>
            <p:cNvPicPr/>
            <p:nvPr/>
          </p:nvPicPr>
          <p:blipFill>
            <a:blip r:embed="rId4" cstate="print">
              <a:extLst/>
            </a:blip>
            <a:stretch>
              <a:fillRect/>
            </a:stretch>
          </p:blipFill>
          <p:spPr>
            <a:xfrm>
              <a:off x="72753" y="537542"/>
              <a:ext cx="1845754" cy="1404978"/>
            </a:xfrm>
            <a:prstGeom prst="rect">
              <a:avLst/>
            </a:prstGeom>
            <a:ln w="25400" cap="flat">
              <a:solidFill>
                <a:srgbClr val="FFFFFF"/>
              </a:solidFill>
              <a:prstDash val="solid"/>
              <a:bevel/>
            </a:ln>
            <a:effectLst/>
          </p:spPr>
        </p:pic>
        <p:sp>
          <p:nvSpPr>
            <p:cNvPr id="406" name="Shape 406"/>
            <p:cNvSpPr/>
            <p:nvPr/>
          </p:nvSpPr>
          <p:spPr>
            <a:xfrm>
              <a:off x="0" y="-1"/>
              <a:ext cx="1784533" cy="2764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endParaRPr sz="1350" dirty="0">
                <a:solidFill>
                  <a:srgbClr val="002060"/>
                </a:solidFill>
              </a:endParaRPr>
            </a:p>
          </p:txBody>
        </p:sp>
      </p:grpSp>
      <p:sp>
        <p:nvSpPr>
          <p:cNvPr id="17" name="Shape 403">
            <a:extLst>
              <a:ext uri="{FF2B5EF4-FFF2-40B4-BE49-F238E27FC236}">
                <a16:creationId xmlns:a16="http://schemas.microsoft.com/office/drawing/2014/main" id="{42CBE5E7-4043-4ECB-B5D0-1D8A62EF8B45}"/>
              </a:ext>
            </a:extLst>
          </p:cNvPr>
          <p:cNvSpPr/>
          <p:nvPr/>
        </p:nvSpPr>
        <p:spPr>
          <a:xfrm>
            <a:off x="1517020" y="3782974"/>
            <a:ext cx="1338399" cy="2154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Máscara</a:t>
            </a:r>
          </a:p>
        </p:txBody>
      </p:sp>
      <p:sp>
        <p:nvSpPr>
          <p:cNvPr id="18" name="Shape 406">
            <a:extLst>
              <a:ext uri="{FF2B5EF4-FFF2-40B4-BE49-F238E27FC236}">
                <a16:creationId xmlns:a16="http://schemas.microsoft.com/office/drawing/2014/main" id="{000F089F-9A49-41CB-AE4D-08EB8D4908A7}"/>
              </a:ext>
            </a:extLst>
          </p:cNvPr>
          <p:cNvSpPr/>
          <p:nvPr/>
        </p:nvSpPr>
        <p:spPr>
          <a:xfrm>
            <a:off x="5953181" y="3736526"/>
            <a:ext cx="1338400" cy="2154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a:solidFill>
                  <a:srgbClr val="002060"/>
                </a:solidFill>
                <a:latin typeface="Arial" charset="0"/>
                <a:ea typeface="Arial" charset="0"/>
                <a:cs typeface="Arial" charset="0"/>
              </a:rPr>
              <a:t>Óculos</a:t>
            </a:r>
          </a:p>
        </p:txBody>
      </p:sp>
      <p:sp>
        <p:nvSpPr>
          <p:cNvPr id="20" name="Shape 402">
            <a:extLst>
              <a:ext uri="{FF2B5EF4-FFF2-40B4-BE49-F238E27FC236}">
                <a16:creationId xmlns:a16="http://schemas.microsoft.com/office/drawing/2014/main" id="{F4B0196C-F0D8-4172-903B-A51442105DE4}"/>
              </a:ext>
            </a:extLst>
          </p:cNvPr>
          <p:cNvSpPr/>
          <p:nvPr/>
        </p:nvSpPr>
        <p:spPr>
          <a:xfrm>
            <a:off x="3828124" y="3831508"/>
            <a:ext cx="1463956" cy="21544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pt-PT" sz="1400" dirty="0" err="1">
                <a:solidFill>
                  <a:srgbClr val="002060"/>
                </a:solidFill>
                <a:latin typeface="Arial" charset="0"/>
                <a:ea typeface="Arial" charset="0"/>
                <a:cs typeface="Arial" charset="0"/>
              </a:rPr>
              <a:t>Protector</a:t>
            </a:r>
            <a:r>
              <a:rPr lang="pt-PT" sz="1400" dirty="0">
                <a:solidFill>
                  <a:srgbClr val="002060"/>
                </a:solidFill>
                <a:latin typeface="Arial" charset="0"/>
                <a:ea typeface="Arial" charset="0"/>
                <a:cs typeface="Arial" charset="0"/>
              </a:rPr>
              <a:t> facial</a:t>
            </a:r>
          </a:p>
        </p:txBody>
      </p:sp>
      <p:sp>
        <p:nvSpPr>
          <p:cNvPr id="15"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Equipamento</a:t>
            </a:r>
            <a:r>
              <a:rPr lang="en-US" sz="3200" dirty="0">
                <a:solidFill>
                  <a:srgbClr val="002060"/>
                </a:solidFill>
                <a:latin typeface="Arial" charset="0"/>
                <a:ea typeface="Arial" charset="0"/>
                <a:cs typeface="Arial" charset="0"/>
              </a:rPr>
              <a:t> de Protecção </a:t>
            </a:r>
            <a:r>
              <a:rPr lang="en-US" sz="3200" dirty="0" err="1">
                <a:solidFill>
                  <a:srgbClr val="002060"/>
                </a:solidFill>
                <a:latin typeface="Arial" charset="0"/>
                <a:ea typeface="Arial" charset="0"/>
                <a:cs typeface="Arial" charset="0"/>
              </a:rPr>
              <a:t>Pessoal</a:t>
            </a:r>
            <a:r>
              <a:rPr lang="en-US" sz="3200" dirty="0">
                <a:solidFill>
                  <a:srgbClr val="002060"/>
                </a:solidFill>
                <a:latin typeface="Arial" charset="0"/>
                <a:ea typeface="Arial" charset="0"/>
                <a:cs typeface="Arial" charset="0"/>
              </a:rPr>
              <a:t> (EPP)</a:t>
            </a:r>
            <a:endParaRPr lang="ca-ES" sz="2400" kern="0" dirty="0">
              <a:solidFill>
                <a:srgbClr val="002060"/>
              </a:solidFill>
              <a:latin typeface="Arial" charset="0"/>
              <a:ea typeface="Arial" charset="0"/>
              <a:cs typeface="Arial" charset="0"/>
            </a:endParaRPr>
          </a:p>
        </p:txBody>
      </p:sp>
      <p:pic>
        <p:nvPicPr>
          <p:cNvPr id="16" name="Imagem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1640" y="4009726"/>
            <a:ext cx="2047716" cy="1210816"/>
          </a:xfrm>
          <a:prstGeom prst="rect">
            <a:avLst/>
          </a:prstGeom>
        </p:spPr>
      </p:pic>
    </p:spTree>
    <p:extLst>
      <p:ext uri="{BB962C8B-B14F-4D97-AF65-F5344CB8AC3E}">
        <p14:creationId xmlns:p14="http://schemas.microsoft.com/office/powerpoint/2010/main" val="11690120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p:nvPr/>
        </p:nvSpPr>
        <p:spPr>
          <a:xfrm>
            <a:off x="6057900" y="6029563"/>
            <a:ext cx="1600200" cy="20774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r">
              <a:defRPr sz="1200">
                <a:solidFill>
                  <a:srgbClr val="FFFFFF"/>
                </a:solidFill>
                <a:latin typeface="Calibri"/>
                <a:ea typeface="Calibri"/>
                <a:cs typeface="Calibri"/>
                <a:sym typeface="Calibri"/>
              </a:defRPr>
            </a:lvl1pPr>
          </a:lstStyle>
          <a:p>
            <a:pPr lvl="0">
              <a:defRPr sz="1800">
                <a:solidFill>
                  <a:srgbClr val="000000"/>
                </a:solidFill>
              </a:defRPr>
            </a:pPr>
            <a:endParaRPr sz="1350" dirty="0"/>
          </a:p>
        </p:txBody>
      </p:sp>
      <p:grpSp>
        <p:nvGrpSpPr>
          <p:cNvPr id="393" name="Group 393"/>
          <p:cNvGrpSpPr/>
          <p:nvPr/>
        </p:nvGrpSpPr>
        <p:grpSpPr>
          <a:xfrm>
            <a:off x="3911858" y="4209203"/>
            <a:ext cx="1519892" cy="1668069"/>
            <a:chOff x="-1" y="-2"/>
            <a:chExt cx="1760376" cy="2221909"/>
          </a:xfrm>
        </p:grpSpPr>
        <p:pic>
          <p:nvPicPr>
            <p:cNvPr id="391" name="image11.png"/>
            <p:cNvPicPr/>
            <p:nvPr/>
          </p:nvPicPr>
          <p:blipFill>
            <a:blip r:embed="rId3" cstate="print">
              <a:extLst/>
            </a:blip>
            <a:stretch>
              <a:fillRect/>
            </a:stretch>
          </p:blipFill>
          <p:spPr>
            <a:xfrm>
              <a:off x="0" y="455122"/>
              <a:ext cx="1760375" cy="1766785"/>
            </a:xfrm>
            <a:prstGeom prst="rect">
              <a:avLst/>
            </a:prstGeom>
            <a:ln w="25400" cap="flat">
              <a:solidFill>
                <a:srgbClr val="FFFFFF"/>
              </a:solidFill>
              <a:prstDash val="solid"/>
              <a:bevel/>
            </a:ln>
            <a:effectLst/>
          </p:spPr>
        </p:pic>
        <p:sp>
          <p:nvSpPr>
            <p:cNvPr id="392" name="Shape 392"/>
            <p:cNvSpPr/>
            <p:nvPr/>
          </p:nvSpPr>
          <p:spPr>
            <a:xfrm>
              <a:off x="-1" y="-2"/>
              <a:ext cx="1752861" cy="28697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en-US" sz="1400" dirty="0" err="1">
                  <a:solidFill>
                    <a:srgbClr val="002060"/>
                  </a:solidFill>
                  <a:latin typeface="Arial" charset="0"/>
                  <a:ea typeface="Arial" charset="0"/>
                  <a:cs typeface="Arial" charset="0"/>
                </a:rPr>
                <a:t>Avental</a:t>
              </a:r>
              <a:endParaRPr sz="1400" dirty="0">
                <a:solidFill>
                  <a:srgbClr val="002060"/>
                </a:solidFill>
                <a:latin typeface="Arial" charset="0"/>
                <a:ea typeface="Arial" charset="0"/>
                <a:cs typeface="Arial" charset="0"/>
              </a:endParaRPr>
            </a:p>
          </p:txBody>
        </p:sp>
      </p:grpSp>
      <p:grpSp>
        <p:nvGrpSpPr>
          <p:cNvPr id="396" name="Group 396"/>
          <p:cNvGrpSpPr/>
          <p:nvPr/>
        </p:nvGrpSpPr>
        <p:grpSpPr>
          <a:xfrm>
            <a:off x="5982166" y="4265993"/>
            <a:ext cx="1749795" cy="1683287"/>
            <a:chOff x="-290100" y="-1"/>
            <a:chExt cx="2333057" cy="2244381"/>
          </a:xfrm>
        </p:grpSpPr>
        <p:pic>
          <p:nvPicPr>
            <p:cNvPr id="394" name="image12.png"/>
            <p:cNvPicPr/>
            <p:nvPr/>
          </p:nvPicPr>
          <p:blipFill>
            <a:blip r:embed="rId4" cstate="print">
              <a:extLst/>
            </a:blip>
            <a:stretch>
              <a:fillRect/>
            </a:stretch>
          </p:blipFill>
          <p:spPr>
            <a:xfrm>
              <a:off x="326743" y="455121"/>
              <a:ext cx="1099374" cy="1789259"/>
            </a:xfrm>
            <a:prstGeom prst="rect">
              <a:avLst/>
            </a:prstGeom>
            <a:ln w="25400" cap="flat">
              <a:solidFill>
                <a:srgbClr val="FFFFFF"/>
              </a:solidFill>
              <a:prstDash val="solid"/>
              <a:bevel/>
            </a:ln>
            <a:effectLst/>
          </p:spPr>
        </p:pic>
        <p:sp>
          <p:nvSpPr>
            <p:cNvPr id="395" name="Shape 395"/>
            <p:cNvSpPr/>
            <p:nvPr/>
          </p:nvSpPr>
          <p:spPr>
            <a:xfrm>
              <a:off x="-290100" y="-1"/>
              <a:ext cx="2333057"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a:defRPr sz="2400" b="1">
                  <a:solidFill>
                    <a:srgbClr val="FFFFFF"/>
                  </a:solidFill>
                  <a:latin typeface="Calibri"/>
                  <a:ea typeface="Calibri"/>
                  <a:cs typeface="Calibri"/>
                  <a:sym typeface="Calibri"/>
                </a:defRPr>
              </a:lvl1pPr>
            </a:lstStyle>
            <a:p>
              <a:pPr lvl="0">
                <a:defRPr sz="1800" b="0">
                  <a:solidFill>
                    <a:srgbClr val="000000"/>
                  </a:solidFill>
                </a:defRPr>
              </a:pPr>
              <a:r>
                <a:rPr lang="en-US" sz="1400" dirty="0">
                  <a:solidFill>
                    <a:srgbClr val="002060"/>
                  </a:solidFill>
                  <a:latin typeface="Arial" charset="0"/>
                  <a:ea typeface="Arial" charset="0"/>
                  <a:cs typeface="Arial" charset="0"/>
                </a:rPr>
                <a:t>Bata</a:t>
              </a:r>
              <a:endParaRPr sz="1400" dirty="0">
                <a:solidFill>
                  <a:srgbClr val="002060"/>
                </a:solidFill>
                <a:latin typeface="Arial" charset="0"/>
                <a:ea typeface="Arial" charset="0"/>
                <a:cs typeface="Arial" charset="0"/>
              </a:endParaRPr>
            </a:p>
          </p:txBody>
        </p:sp>
      </p:grpSp>
      <p:sp>
        <p:nvSpPr>
          <p:cNvPr id="2" name="Rectangle 1"/>
          <p:cNvSpPr/>
          <p:nvPr/>
        </p:nvSpPr>
        <p:spPr>
          <a:xfrm>
            <a:off x="533400" y="1388283"/>
            <a:ext cx="8331199" cy="2369880"/>
          </a:xfrm>
          <a:prstGeom prst="rect">
            <a:avLst/>
          </a:prstGeom>
        </p:spPr>
        <p:txBody>
          <a:bodyPr wrap="square">
            <a:spAutoFit/>
          </a:bodyPr>
          <a:lstStyle/>
          <a:p>
            <a:r>
              <a:rPr lang="pt-BR" sz="2400" dirty="0">
                <a:solidFill>
                  <a:srgbClr val="0070C0"/>
                </a:solidFill>
                <a:latin typeface="Arial" panose="020B0604020202020204" pitchFamily="34" charset="0"/>
                <a:cs typeface="Arial" panose="020B0604020202020204" pitchFamily="34" charset="0"/>
              </a:rPr>
              <a:t>Protecção de vestuário</a:t>
            </a:r>
          </a:p>
          <a:p>
            <a:endParaRPr lang="en-US" sz="2400" dirty="0">
              <a:latin typeface="Arial" panose="020B0604020202020204" pitchFamily="34" charset="0"/>
              <a:cs typeface="Arial" panose="020B0604020202020204" pitchFamily="34" charset="0"/>
            </a:endParaRP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Proteger a pele e evitar contaminar a roupa durante actividades que possam gerar salpicos de sangue, fluidos corporais, secreções, urina ou fezes</a:t>
            </a: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Deve ser removido assim que possível </a:t>
            </a:r>
          </a:p>
          <a:p>
            <a:pPr marL="342900" indent="-342900">
              <a:buFont typeface="Wingdings" charset="2"/>
              <a:buChar char="ü"/>
            </a:pPr>
            <a:r>
              <a:rPr lang="pt-BR" sz="2000" dirty="0">
                <a:solidFill>
                  <a:srgbClr val="002060"/>
                </a:solidFill>
                <a:latin typeface="Arial" panose="020B0604020202020204" pitchFamily="34" charset="0"/>
                <a:cs typeface="Arial" panose="020B0604020202020204" pitchFamily="34" charset="0"/>
              </a:rPr>
              <a:t>Higienizar as mãos após a sua remoção</a:t>
            </a:r>
            <a:endParaRPr lang="en-US" sz="2000" dirty="0">
              <a:solidFill>
                <a:srgbClr val="00206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551283D-A9A5-EA4F-8309-F117F017C6E7}"/>
              </a:ext>
            </a:extLst>
          </p:cNvPr>
          <p:cNvSpPr txBox="1"/>
          <p:nvPr/>
        </p:nvSpPr>
        <p:spPr>
          <a:xfrm>
            <a:off x="1003300" y="4243433"/>
            <a:ext cx="2666380" cy="369332"/>
          </a:xfrm>
          <a:prstGeom prst="rect">
            <a:avLst/>
          </a:prstGeom>
          <a:noFill/>
        </p:spPr>
        <p:txBody>
          <a:bodyPr wrap="square" rtlCol="0">
            <a:spAutoFit/>
          </a:bodyPr>
          <a:lstStyle/>
          <a:p>
            <a:r>
              <a:rPr lang="pt-PT" dirty="0">
                <a:solidFill>
                  <a:srgbClr val="002060"/>
                </a:solidFill>
                <a:cs typeface="Calibri"/>
                <a:sym typeface="Calibri"/>
              </a:rPr>
              <a:t>Protectores</a:t>
            </a:r>
            <a:r>
              <a:rPr lang="en-US" dirty="0">
                <a:solidFill>
                  <a:srgbClr val="002060"/>
                </a:solidFill>
                <a:cs typeface="Calibri"/>
                <a:sym typeface="Calibri"/>
              </a:rPr>
              <a:t> de </a:t>
            </a:r>
            <a:r>
              <a:rPr lang="pt-PT" dirty="0">
                <a:solidFill>
                  <a:srgbClr val="002060"/>
                </a:solidFill>
                <a:cs typeface="Calibri"/>
                <a:sym typeface="Calibri"/>
              </a:rPr>
              <a:t>sapatos</a:t>
            </a:r>
            <a:endParaRPr lang="pt-PT" dirty="0">
              <a:solidFill>
                <a:srgbClr val="002060"/>
              </a:solidFill>
              <a:latin typeface="Calibri"/>
              <a:cs typeface="Calibri"/>
              <a:sym typeface="Calibri"/>
            </a:endParaRPr>
          </a:p>
        </p:txBody>
      </p:sp>
      <p:sp>
        <p:nvSpPr>
          <p:cNvPr id="4" name="TextBox 3">
            <a:extLst>
              <a:ext uri="{FF2B5EF4-FFF2-40B4-BE49-F238E27FC236}">
                <a16:creationId xmlns:a16="http://schemas.microsoft.com/office/drawing/2014/main" id="{CDC37FE8-64F3-6444-8E5C-647EF34FD166}"/>
              </a:ext>
            </a:extLst>
          </p:cNvPr>
          <p:cNvSpPr txBox="1"/>
          <p:nvPr/>
        </p:nvSpPr>
        <p:spPr>
          <a:xfrm>
            <a:off x="1709683" y="4161095"/>
            <a:ext cx="1782197" cy="307777"/>
          </a:xfrm>
          <a:prstGeom prst="rect">
            <a:avLst/>
          </a:prstGeom>
          <a:noFill/>
        </p:spPr>
        <p:txBody>
          <a:bodyPr wrap="square" rtlCol="0">
            <a:spAutoFit/>
          </a:bodyPr>
          <a:lstStyle/>
          <a:p>
            <a:endParaRPr lang="en-US" sz="1400" dirty="0">
              <a:latin typeface="Arial" charset="0"/>
              <a:ea typeface="Arial" charset="0"/>
              <a:cs typeface="Arial" charset="0"/>
            </a:endParaRPr>
          </a:p>
        </p:txBody>
      </p:sp>
      <p:pic>
        <p:nvPicPr>
          <p:cNvPr id="6" name="Picture 5">
            <a:extLst>
              <a:ext uri="{FF2B5EF4-FFF2-40B4-BE49-F238E27FC236}">
                <a16:creationId xmlns:a16="http://schemas.microsoft.com/office/drawing/2014/main" id="{B17A41A7-C059-E14F-AF6E-F8CCC33B17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6779" y="4747255"/>
            <a:ext cx="1519891" cy="1027012"/>
          </a:xfrm>
          <a:prstGeom prst="rect">
            <a:avLst/>
          </a:prstGeom>
        </p:spPr>
      </p:pic>
      <p:sp>
        <p:nvSpPr>
          <p:cNvPr id="15" name="Rectangle 5"/>
          <p:cNvSpPr txBox="1">
            <a:spLocks noChangeArrowheads="1"/>
          </p:cNvSpPr>
          <p:nvPr/>
        </p:nvSpPr>
        <p:spPr>
          <a:xfrm>
            <a:off x="228600" y="228600"/>
            <a:ext cx="8077200" cy="685800"/>
          </a:xfrm>
          <a:prstGeom prst="rect">
            <a:avLst/>
          </a:prstGeom>
          <a:solidFill>
            <a:schemeClr val="bg1"/>
          </a:solidFill>
        </p:spPr>
        <p:txBody>
          <a:bodyPr/>
          <a:lstStyle>
            <a:lvl1pPr algn="l" defTabSz="880152" rtl="0" eaLnBrk="0" fontAlgn="base" hangingPunct="0">
              <a:spcBef>
                <a:spcPct val="0"/>
              </a:spcBef>
              <a:spcAft>
                <a:spcPct val="0"/>
              </a:spcAft>
              <a:defRPr sz="2500" b="1">
                <a:solidFill>
                  <a:srgbClr val="0070C0"/>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r>
              <a:rPr lang="en-US" sz="3200" dirty="0" err="1">
                <a:solidFill>
                  <a:srgbClr val="002060"/>
                </a:solidFill>
                <a:latin typeface="Arial" charset="0"/>
                <a:ea typeface="Arial" charset="0"/>
                <a:cs typeface="Arial" charset="0"/>
              </a:rPr>
              <a:t>Equipamento</a:t>
            </a:r>
            <a:r>
              <a:rPr lang="en-US" sz="3200" dirty="0">
                <a:solidFill>
                  <a:srgbClr val="002060"/>
                </a:solidFill>
                <a:latin typeface="Arial" charset="0"/>
                <a:ea typeface="Arial" charset="0"/>
                <a:cs typeface="Arial" charset="0"/>
              </a:rPr>
              <a:t> de Protecção </a:t>
            </a:r>
            <a:r>
              <a:rPr lang="en-US" sz="3200" dirty="0" err="1">
                <a:solidFill>
                  <a:srgbClr val="002060"/>
                </a:solidFill>
                <a:latin typeface="Arial" charset="0"/>
                <a:ea typeface="Arial" charset="0"/>
                <a:cs typeface="Arial" charset="0"/>
              </a:rPr>
              <a:t>Pessoal</a:t>
            </a:r>
            <a:r>
              <a:rPr lang="en-US" sz="3200" dirty="0">
                <a:solidFill>
                  <a:srgbClr val="002060"/>
                </a:solidFill>
                <a:latin typeface="Arial" charset="0"/>
                <a:ea typeface="Arial" charset="0"/>
                <a:cs typeface="Arial" charset="0"/>
              </a:rPr>
              <a:t> (EPP)</a:t>
            </a:r>
          </a:p>
        </p:txBody>
      </p:sp>
    </p:spTree>
    <p:extLst>
      <p:ext uri="{BB962C8B-B14F-4D97-AF65-F5344CB8AC3E}">
        <p14:creationId xmlns:p14="http://schemas.microsoft.com/office/powerpoint/2010/main" val="14133731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300" y="0"/>
            <a:ext cx="4847749" cy="6093296"/>
          </a:xfrm>
          <a:prstGeom prst="rect">
            <a:avLst/>
          </a:prstGeom>
          <a:ln>
            <a:solidFill>
              <a:srgbClr val="002060"/>
            </a:solidFill>
          </a:ln>
        </p:spPr>
      </p:pic>
    </p:spTree>
    <p:extLst>
      <p:ext uri="{BB962C8B-B14F-4D97-AF65-F5344CB8AC3E}">
        <p14:creationId xmlns:p14="http://schemas.microsoft.com/office/powerpoint/2010/main" val="2556778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088" y="0"/>
            <a:ext cx="5029200" cy="6093296"/>
          </a:xfrm>
          <a:prstGeom prst="rect">
            <a:avLst/>
          </a:prstGeom>
          <a:noFill/>
          <a:ln w="9525">
            <a:solidFill>
              <a:srgbClr val="00206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626792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Higienização das </a:t>
            </a:r>
            <a:r>
              <a:rPr lang="pt-PT" sz="2400" dirty="0">
                <a:solidFill>
                  <a:schemeClr val="bg1">
                    <a:lumMod val="85000"/>
                  </a:schemeClr>
                </a:solidFill>
                <a:latin typeface="Arial" charset="0"/>
                <a:ea typeface="Arial" charset="0"/>
                <a:cs typeface="Arial" charset="0"/>
              </a:rPr>
              <a:t>m</a:t>
            </a:r>
            <a:r>
              <a:rPr lang="pt-PT" sz="2400" kern="0" dirty="0">
                <a:solidFill>
                  <a:schemeClr val="bg1">
                    <a:lumMod val="85000"/>
                  </a:schemeClr>
                </a:solidFill>
                <a:latin typeface="Arial" charset="0"/>
                <a:ea typeface="Arial" charset="0"/>
                <a:cs typeface="Arial" charset="0"/>
              </a:rPr>
              <a:t>ãos</a:t>
            </a:r>
          </a:p>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Higiene </a:t>
            </a:r>
            <a:r>
              <a:rPr lang="pt-PT" sz="2400" dirty="0">
                <a:solidFill>
                  <a:schemeClr val="bg1">
                    <a:lumMod val="85000"/>
                  </a:schemeClr>
                </a:solidFill>
                <a:latin typeface="Arial" charset="0"/>
                <a:ea typeface="Arial" charset="0"/>
                <a:cs typeface="Arial" charset="0"/>
              </a:rPr>
              <a:t>r</a:t>
            </a:r>
            <a:r>
              <a:rPr lang="pt-PT" sz="2400" kern="0" dirty="0">
                <a:solidFill>
                  <a:schemeClr val="bg1">
                    <a:lumMod val="85000"/>
                  </a:schemeClr>
                </a:solidFill>
                <a:latin typeface="Arial" charset="0"/>
                <a:ea typeface="Arial" charset="0"/>
                <a:cs typeface="Arial" charset="0"/>
              </a:rPr>
              <a:t>espiratória</a:t>
            </a:r>
          </a:p>
          <a:p>
            <a:pPr marL="514350" lvl="0" indent="-514350" fontAlgn="base">
              <a:spcBef>
                <a:spcPct val="20000"/>
              </a:spcBef>
              <a:spcAft>
                <a:spcPct val="0"/>
              </a:spcAft>
              <a:buFont typeface="Times New Roman" pitchFamily="18" charset="0"/>
              <a:buAutoNum type="arabicPeriod"/>
            </a:pPr>
            <a:r>
              <a:rPr lang="pt-PT" sz="2400" dirty="0">
                <a:solidFill>
                  <a:schemeClr val="bg1">
                    <a:lumMod val="85000"/>
                  </a:schemeClr>
                </a:solidFill>
                <a:latin typeface="Arial" charset="0"/>
                <a:ea typeface="Arial" charset="0"/>
                <a:cs typeface="Arial" charset="0"/>
              </a:rPr>
              <a:t>Segurança no manuseio de injectáveis e objectos cortantes</a:t>
            </a:r>
            <a:endParaRPr lang="pt-PT" sz="2400" kern="0" dirty="0">
              <a:solidFill>
                <a:schemeClr val="bg1">
                  <a:lumMod val="85000"/>
                </a:schemeClr>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pt-PT" sz="2400" dirty="0">
                <a:solidFill>
                  <a:schemeClr val="bg1">
                    <a:lumMod val="85000"/>
                  </a:schemeClr>
                </a:solidFill>
                <a:latin typeface="Arial" charset="0"/>
                <a:ea typeface="Arial" charset="0"/>
                <a:cs typeface="Arial" charset="0"/>
              </a:rPr>
              <a:t>Seleção apropriada de EPI de acordo com exposição antecipada</a:t>
            </a:r>
          </a:p>
          <a:p>
            <a:pPr marL="514350" lvl="0" indent="-514350" fontAlgn="base">
              <a:spcBef>
                <a:spcPct val="20000"/>
              </a:spcBef>
              <a:spcAft>
                <a:spcPct val="0"/>
              </a:spcAft>
              <a:buFont typeface="Times New Roman" pitchFamily="18" charset="0"/>
              <a:buAutoNum type="arabicPeriod"/>
            </a:pPr>
            <a:r>
              <a:rPr lang="pt-PT" sz="2400" kern="0" dirty="0">
                <a:solidFill>
                  <a:srgbClr val="0070C0"/>
                </a:solidFill>
                <a:latin typeface="Arial" charset="0"/>
                <a:ea typeface="Arial" charset="0"/>
                <a:cs typeface="Arial" charset="0"/>
              </a:rPr>
              <a:t>Limpeza e desinfecção do ambiente e de equipamentos reutilizáveis</a:t>
            </a:r>
          </a:p>
          <a:p>
            <a:pPr marL="514350" lvl="0" indent="-514350" fontAlgn="base">
              <a:spcBef>
                <a:spcPct val="20000"/>
              </a:spcBef>
              <a:spcAft>
                <a:spcPct val="0"/>
              </a:spcAft>
              <a:buFont typeface="Times New Roman" pitchFamily="18" charset="0"/>
              <a:buAutoNum type="arabicPeriod"/>
            </a:pPr>
            <a:r>
              <a:rPr lang="pt-PT" sz="2400" kern="0" dirty="0">
                <a:solidFill>
                  <a:srgbClr val="002060"/>
                </a:solidFill>
                <a:latin typeface="Arial" charset="0"/>
                <a:ea typeface="Arial" charset="0"/>
                <a:cs typeface="Arial" charset="0"/>
              </a:rPr>
              <a:t>Gestão de resíduos</a:t>
            </a: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dirty="0">
                <a:solidFill>
                  <a:srgbClr val="002060"/>
                </a:solidFill>
              </a:rPr>
              <a:t>Precauções Padrão</a:t>
            </a:r>
          </a:p>
          <a:p>
            <a:pPr defTabSz="905255">
              <a:defRPr sz="1800">
                <a:solidFill>
                  <a:srgbClr val="000000"/>
                </a:solidFill>
              </a:defRPr>
            </a:pPr>
            <a:r>
              <a:rPr lang="pt-PT" sz="3600" b="1" dirty="0">
                <a:solidFill>
                  <a:srgbClr val="FFFFFF"/>
                </a:solidFill>
              </a:rPr>
              <a:t> </a:t>
            </a:r>
            <a:r>
              <a:rPr lang="pt-PT" sz="2800" b="1" dirty="0">
                <a:solidFill>
                  <a:srgbClr val="FF2600"/>
                </a:solidFill>
              </a:rPr>
              <a:t>Todos os doentes, Todo o tempo</a:t>
            </a:r>
            <a:endParaRPr lang="pt-PT" sz="3600" b="1" dirty="0">
              <a:solidFill>
                <a:srgbClr val="FF2600"/>
              </a:solidFill>
            </a:endParaRPr>
          </a:p>
        </p:txBody>
      </p:sp>
    </p:spTree>
    <p:extLst>
      <p:ext uri="{BB962C8B-B14F-4D97-AF65-F5344CB8AC3E}">
        <p14:creationId xmlns:p14="http://schemas.microsoft.com/office/powerpoint/2010/main" val="5301562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1"/>
          <p:cNvSpPr>
            <a:spLocks noGrp="1"/>
          </p:cNvSpPr>
          <p:nvPr>
            <p:ph idx="1"/>
          </p:nvPr>
        </p:nvSpPr>
        <p:spPr>
          <a:xfrm>
            <a:off x="179512" y="2132856"/>
            <a:ext cx="8784976" cy="2098576"/>
          </a:xfrm>
        </p:spPr>
        <p:txBody>
          <a:bodyPr>
            <a:noAutofit/>
          </a:bodyPr>
          <a:lstStyle/>
          <a:p>
            <a:pPr>
              <a:spcBef>
                <a:spcPts val="600"/>
              </a:spcBef>
              <a:buFont typeface="Wingdings" charset="2"/>
              <a:buChar char="ü"/>
            </a:pPr>
            <a:r>
              <a:rPr lang="pt-PT" altLang="en-US" sz="2400" dirty="0">
                <a:solidFill>
                  <a:srgbClr val="002060"/>
                </a:solidFill>
                <a:latin typeface="Arial" charset="0"/>
                <a:ea typeface="Arial" charset="0"/>
                <a:cs typeface="Arial" charset="0"/>
              </a:rPr>
              <a:t>Superfícies ou objectos contaminados com sangue ou outros fluidos corporais devem ser limpos primeiro com detergentes e depois desinfectados o mais rapidamente possível, usando desinfectantes hospitalares padrão, incluindo solução de hipoclorito a 0,5%</a:t>
            </a:r>
            <a:endParaRPr lang="pt-PT" altLang="en-US" sz="2400" dirty="0">
              <a:solidFill>
                <a:srgbClr val="002060"/>
              </a:solidFill>
              <a:latin typeface="+mn-lt"/>
            </a:endParaRPr>
          </a:p>
          <a:p>
            <a:endParaRPr lang="pt-PT" altLang="en-US" sz="2800" dirty="0">
              <a:solidFill>
                <a:srgbClr val="002060"/>
              </a:solidFill>
              <a:latin typeface="+mn-lt"/>
            </a:endParaRPr>
          </a:p>
        </p:txBody>
      </p:sp>
      <p:sp>
        <p:nvSpPr>
          <p:cNvPr id="4" name="Title 1">
            <a:extLst>
              <a:ext uri="{FF2B5EF4-FFF2-40B4-BE49-F238E27FC236}">
                <a16:creationId xmlns:a16="http://schemas.microsoft.com/office/drawing/2014/main" id="{7D9F5737-7E77-7643-A209-8507F210033A}"/>
              </a:ext>
            </a:extLst>
          </p:cNvPr>
          <p:cNvSpPr>
            <a:spLocks noGrp="1"/>
          </p:cNvSpPr>
          <p:nvPr>
            <p:ph type="title"/>
          </p:nvPr>
        </p:nvSpPr>
        <p:spPr>
          <a:xfrm>
            <a:off x="266700" y="260648"/>
            <a:ext cx="8724900" cy="1325563"/>
          </a:xfrm>
        </p:spPr>
        <p:txBody>
          <a:bodyPr>
            <a:normAutofit/>
          </a:bodyPr>
          <a:lstStyle/>
          <a:p>
            <a:r>
              <a:rPr lang="pt-BR" sz="2800" b="1" dirty="0">
                <a:solidFill>
                  <a:srgbClr val="002060"/>
                </a:solidFill>
                <a:latin typeface="Arial Black" panose="020B0A04020102020204" pitchFamily="34" charset="0"/>
              </a:rPr>
              <a:t>Limpeza e desinfecção do</a:t>
            </a:r>
            <a:br>
              <a:rPr lang="pt-BR" sz="2800" b="1" dirty="0">
                <a:solidFill>
                  <a:srgbClr val="002060"/>
                </a:solidFill>
                <a:latin typeface="Arial Black" panose="020B0A04020102020204" pitchFamily="34" charset="0"/>
              </a:rPr>
            </a:br>
            <a:r>
              <a:rPr lang="pt-BR" sz="2800" b="1" dirty="0">
                <a:solidFill>
                  <a:srgbClr val="002060"/>
                </a:solidFill>
                <a:latin typeface="Arial Black" panose="020B0A04020102020204" pitchFamily="34" charset="0"/>
              </a:rPr>
              <a:t>ambiente/equipamento reutilizável</a:t>
            </a:r>
            <a:endParaRPr lang="en-US" sz="2800" b="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9362918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1782688"/>
            <a:ext cx="8458200" cy="4094584"/>
          </a:xfrm>
        </p:spPr>
        <p:txBody>
          <a:bodyPr>
            <a:noAutofit/>
          </a:bodyPr>
          <a:lstStyle/>
          <a:p>
            <a:pPr marL="0" indent="0">
              <a:buNone/>
            </a:pPr>
            <a:r>
              <a:rPr lang="pt-PT" sz="2400" dirty="0">
                <a:solidFill>
                  <a:srgbClr val="FF0000"/>
                </a:solidFill>
                <a:latin typeface="Arial" charset="0"/>
                <a:ea typeface="Arial" charset="0"/>
                <a:cs typeface="Arial" charset="0"/>
              </a:rPr>
              <a:t>ATENÇÃO </a:t>
            </a:r>
          </a:p>
          <a:p>
            <a:pPr marL="786120" lvl="1" indent="-342900">
              <a:buFont typeface="Wingdings" charset="2"/>
              <a:buChar char="ü"/>
            </a:pPr>
            <a:r>
              <a:rPr lang="pt-PT" sz="2400" dirty="0">
                <a:solidFill>
                  <a:srgbClr val="002060"/>
                </a:solidFill>
                <a:latin typeface="Arial" charset="0"/>
                <a:ea typeface="Arial" charset="0"/>
                <a:cs typeface="Arial" charset="0"/>
              </a:rPr>
              <a:t>O hipoclorito é </a:t>
            </a:r>
            <a:r>
              <a:rPr lang="pt-PT" sz="2400" dirty="0" err="1">
                <a:solidFill>
                  <a:srgbClr val="FF0000"/>
                </a:solidFill>
                <a:latin typeface="Arial" charset="0"/>
                <a:ea typeface="Arial" charset="0"/>
                <a:cs typeface="Arial" charset="0"/>
              </a:rPr>
              <a:t>inactivado</a:t>
            </a:r>
            <a:r>
              <a:rPr lang="pt-PT" sz="2400" dirty="0">
                <a:solidFill>
                  <a:srgbClr val="002060"/>
                </a:solidFill>
                <a:latin typeface="Arial" charset="0"/>
                <a:ea typeface="Arial" charset="0"/>
                <a:cs typeface="Arial" charset="0"/>
              </a:rPr>
              <a:t> em contacto com material orgânico, portanto, o uso de solução de hipoclorito directamente sobre resíduos líquidos contendo sangue ou outros fluidos corporais </a:t>
            </a:r>
            <a:r>
              <a:rPr lang="pt-PT" sz="2400" dirty="0">
                <a:solidFill>
                  <a:srgbClr val="FF0000"/>
                </a:solidFill>
                <a:latin typeface="Arial" charset="0"/>
                <a:ea typeface="Arial" charset="0"/>
                <a:cs typeface="Arial" charset="0"/>
              </a:rPr>
              <a:t>NÃO</a:t>
            </a:r>
            <a:r>
              <a:rPr lang="pt-PT" sz="2400" dirty="0">
                <a:solidFill>
                  <a:srgbClr val="002060"/>
                </a:solidFill>
                <a:latin typeface="Arial" charset="0"/>
                <a:ea typeface="Arial" charset="0"/>
                <a:cs typeface="Arial" charset="0"/>
              </a:rPr>
              <a:t> descontamina adequadamente as superfícies sujas</a:t>
            </a:r>
          </a:p>
          <a:p>
            <a:pPr marL="786120" lvl="1" indent="-342900">
              <a:buFont typeface="Wingdings" charset="2"/>
              <a:buChar char="ü"/>
            </a:pPr>
            <a:endParaRPr lang="pt-PT" sz="2400" dirty="0">
              <a:solidFill>
                <a:srgbClr val="002060"/>
              </a:solidFill>
              <a:latin typeface="Arial" charset="0"/>
              <a:ea typeface="Arial" charset="0"/>
              <a:cs typeface="Arial" charset="0"/>
            </a:endParaRPr>
          </a:p>
          <a:p>
            <a:pPr marL="786120" lvl="1" indent="-342900">
              <a:buFont typeface="Wingdings" charset="2"/>
              <a:buChar char="ü"/>
            </a:pPr>
            <a:r>
              <a:rPr lang="pt-PT" altLang="en-US" sz="2400" dirty="0">
                <a:solidFill>
                  <a:srgbClr val="002060"/>
                </a:solidFill>
                <a:latin typeface="Arial" charset="0"/>
                <a:ea typeface="Arial" charset="0"/>
                <a:cs typeface="Arial" charset="0"/>
              </a:rPr>
              <a:t>A solução de hipoclorito deve ser preparada várias vezes ao dia, porque perde eficácia com o tempo e a exposição ao calor/sol</a:t>
            </a:r>
          </a:p>
          <a:p>
            <a:pPr marL="786120" lvl="1" indent="-342900">
              <a:buFont typeface="Wingdings" charset="2"/>
              <a:buChar char="ü"/>
            </a:pPr>
            <a:endParaRPr lang="pt-PT" sz="2400" dirty="0">
              <a:solidFill>
                <a:srgbClr val="002060"/>
              </a:solidFill>
              <a:latin typeface="Arial" charset="0"/>
              <a:ea typeface="Arial" charset="0"/>
              <a:cs typeface="Arial" charset="0"/>
            </a:endParaRPr>
          </a:p>
          <a:p>
            <a:pPr marL="786120" lvl="1" indent="-342900">
              <a:buFont typeface="Wingdings" charset="2"/>
              <a:buChar char="ü"/>
            </a:pPr>
            <a:endParaRPr lang="pt-PT" sz="2400" dirty="0">
              <a:solidFill>
                <a:srgbClr val="002060"/>
              </a:solidFill>
              <a:latin typeface="Arial" charset="0"/>
              <a:ea typeface="Arial" charset="0"/>
              <a:cs typeface="Arial" charset="0"/>
            </a:endParaRPr>
          </a:p>
          <a:p>
            <a:pPr marL="786120" lvl="1" indent="-342900">
              <a:buFont typeface="Wingdings" charset="2"/>
              <a:buChar char="ü"/>
            </a:pPr>
            <a:endParaRPr lang="pt-PT" sz="2400" dirty="0">
              <a:solidFill>
                <a:srgbClr val="002060"/>
              </a:solidFill>
              <a:latin typeface="Arial" charset="0"/>
              <a:ea typeface="Arial" charset="0"/>
              <a:cs typeface="Arial" charset="0"/>
            </a:endParaRPr>
          </a:p>
          <a:p>
            <a:pPr marL="786120" lvl="1" indent="-342900">
              <a:buFont typeface="Wingdings" charset="2"/>
              <a:buChar char="ü"/>
            </a:pPr>
            <a:endParaRPr lang="pt-PT" sz="2400" dirty="0">
              <a:solidFill>
                <a:srgbClr val="002060"/>
              </a:solidFill>
              <a:latin typeface="Arial" charset="0"/>
              <a:ea typeface="Arial" charset="0"/>
              <a:cs typeface="Arial" charset="0"/>
            </a:endParaRPr>
          </a:p>
        </p:txBody>
      </p:sp>
      <p:sp>
        <p:nvSpPr>
          <p:cNvPr id="4" name="Title 1">
            <a:extLst>
              <a:ext uri="{FF2B5EF4-FFF2-40B4-BE49-F238E27FC236}">
                <a16:creationId xmlns:a16="http://schemas.microsoft.com/office/drawing/2014/main" id="{7D9F5737-7E77-7643-A209-8507F210033A}"/>
              </a:ext>
            </a:extLst>
          </p:cNvPr>
          <p:cNvSpPr>
            <a:spLocks noGrp="1"/>
          </p:cNvSpPr>
          <p:nvPr>
            <p:ph type="title"/>
          </p:nvPr>
        </p:nvSpPr>
        <p:spPr>
          <a:xfrm>
            <a:off x="266700" y="365126"/>
            <a:ext cx="8724900" cy="1325563"/>
          </a:xfrm>
        </p:spPr>
        <p:txBody>
          <a:bodyPr>
            <a:normAutofit/>
          </a:bodyPr>
          <a:lstStyle/>
          <a:p>
            <a:r>
              <a:rPr lang="pt-BR" sz="2800" b="1" dirty="0">
                <a:solidFill>
                  <a:srgbClr val="002060"/>
                </a:solidFill>
                <a:latin typeface="Arial Black" panose="020B0A04020102020204" pitchFamily="34" charset="0"/>
              </a:rPr>
              <a:t>Limpeza e desinfecção do </a:t>
            </a:r>
            <a:br>
              <a:rPr lang="pt-BR" sz="2800" b="1" dirty="0">
                <a:solidFill>
                  <a:srgbClr val="002060"/>
                </a:solidFill>
                <a:latin typeface="Arial Black" panose="020B0A04020102020204" pitchFamily="34" charset="0"/>
              </a:rPr>
            </a:br>
            <a:r>
              <a:rPr lang="pt-BR" sz="2800" b="1" dirty="0">
                <a:solidFill>
                  <a:srgbClr val="002060"/>
                </a:solidFill>
                <a:latin typeface="Arial Black" panose="020B0A04020102020204" pitchFamily="34" charset="0"/>
              </a:rPr>
              <a:t>ambiente/equipamento reutilizável</a:t>
            </a:r>
            <a:endParaRPr lang="en-US" sz="2800" b="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6158998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994520"/>
            <a:ext cx="8610600" cy="2658616"/>
          </a:xfrm>
        </p:spPr>
        <p:txBody>
          <a:bodyPr>
            <a:noAutofit/>
          </a:bodyPr>
          <a:lstStyle/>
          <a:p>
            <a:pPr>
              <a:buFont typeface="Wingdings" charset="2"/>
              <a:buChar char="ü"/>
            </a:pPr>
            <a:r>
              <a:rPr lang="pt-PT" sz="2400" dirty="0">
                <a:solidFill>
                  <a:srgbClr val="002060"/>
                </a:solidFill>
                <a:latin typeface="Arial" charset="0"/>
                <a:ea typeface="Arial" charset="0"/>
                <a:cs typeface="Arial" charset="0"/>
              </a:rPr>
              <a:t>A </a:t>
            </a:r>
            <a:r>
              <a:rPr lang="pt-PT" sz="2400" dirty="0">
                <a:solidFill>
                  <a:srgbClr val="FF0000"/>
                </a:solidFill>
                <a:latin typeface="Arial" charset="0"/>
                <a:ea typeface="Arial" charset="0"/>
                <a:cs typeface="Arial" charset="0"/>
              </a:rPr>
              <a:t>pulverização com solução de hipoclorito </a:t>
            </a:r>
            <a:r>
              <a:rPr lang="pt-PT" sz="2400" dirty="0">
                <a:solidFill>
                  <a:srgbClr val="002060"/>
                </a:solidFill>
                <a:latin typeface="Arial" charset="0"/>
                <a:ea typeface="Arial" charset="0"/>
                <a:cs typeface="Arial" charset="0"/>
              </a:rPr>
              <a:t>não deve ser rotineiramente incentivada, porque não é uma prática baseada em evidências e pode causar a disseminação do vírus por meio de </a:t>
            </a:r>
            <a:r>
              <a:rPr lang="pt-PT" sz="2400" dirty="0" err="1">
                <a:solidFill>
                  <a:srgbClr val="002060"/>
                </a:solidFill>
                <a:latin typeface="Arial" charset="0"/>
                <a:ea typeface="Arial" charset="0"/>
                <a:cs typeface="Arial" charset="0"/>
              </a:rPr>
              <a:t>aerossolização</a:t>
            </a:r>
            <a:r>
              <a:rPr lang="pt-PT" sz="2400" dirty="0">
                <a:solidFill>
                  <a:srgbClr val="002060"/>
                </a:solidFill>
                <a:latin typeface="Arial" charset="0"/>
                <a:ea typeface="Arial" charset="0"/>
                <a:cs typeface="Arial" charset="0"/>
              </a:rPr>
              <a:t>  </a:t>
            </a:r>
          </a:p>
          <a:p>
            <a:pPr>
              <a:buFont typeface="Wingdings" charset="2"/>
              <a:buChar char="ü"/>
            </a:pPr>
            <a:endParaRPr lang="pt-PT" sz="2400" dirty="0">
              <a:solidFill>
                <a:srgbClr val="002060"/>
              </a:solidFill>
              <a:latin typeface="Arial" charset="0"/>
              <a:ea typeface="Arial" charset="0"/>
              <a:cs typeface="Arial" charset="0"/>
            </a:endParaRPr>
          </a:p>
          <a:p>
            <a:pPr>
              <a:buFont typeface="Wingdings" charset="2"/>
              <a:buChar char="ü"/>
            </a:pPr>
            <a:r>
              <a:rPr lang="pt-PT" sz="2400" dirty="0">
                <a:solidFill>
                  <a:srgbClr val="002060"/>
                </a:solidFill>
                <a:latin typeface="Arial" charset="0"/>
                <a:ea typeface="Arial" charset="0"/>
                <a:cs typeface="Arial" charset="0"/>
              </a:rPr>
              <a:t>Se usada extensivamente, pode causar efeitos adversos entre os profissionais de saúde e os doentes</a:t>
            </a:r>
          </a:p>
          <a:p>
            <a:pPr>
              <a:buFont typeface="Wingdings" charset="2"/>
              <a:buChar char="ü"/>
            </a:pPr>
            <a:endParaRPr lang="pt-PT" sz="2400" dirty="0">
              <a:solidFill>
                <a:srgbClr val="002060"/>
              </a:solidFill>
              <a:latin typeface="Arial" charset="0"/>
              <a:ea typeface="Arial" charset="0"/>
              <a:cs typeface="Arial" charset="0"/>
            </a:endParaRPr>
          </a:p>
        </p:txBody>
      </p:sp>
      <p:sp>
        <p:nvSpPr>
          <p:cNvPr id="4" name="Title 1">
            <a:extLst>
              <a:ext uri="{FF2B5EF4-FFF2-40B4-BE49-F238E27FC236}">
                <a16:creationId xmlns:a16="http://schemas.microsoft.com/office/drawing/2014/main" id="{7D9F5737-7E77-7643-A209-8507F210033A}"/>
              </a:ext>
            </a:extLst>
          </p:cNvPr>
          <p:cNvSpPr>
            <a:spLocks noGrp="1"/>
          </p:cNvSpPr>
          <p:nvPr>
            <p:ph type="title"/>
          </p:nvPr>
        </p:nvSpPr>
        <p:spPr>
          <a:xfrm>
            <a:off x="266700" y="365126"/>
            <a:ext cx="8724900" cy="1325563"/>
          </a:xfrm>
        </p:spPr>
        <p:txBody>
          <a:bodyPr>
            <a:normAutofit/>
          </a:bodyPr>
          <a:lstStyle/>
          <a:p>
            <a:r>
              <a:rPr lang="pt-BR" sz="2800" b="1" dirty="0">
                <a:solidFill>
                  <a:srgbClr val="002060"/>
                </a:solidFill>
                <a:latin typeface="Arial Black" panose="020B0A04020102020204" pitchFamily="34" charset="0"/>
              </a:rPr>
              <a:t>Limpeza e desinfecção do </a:t>
            </a:r>
            <a:br>
              <a:rPr lang="pt-BR" sz="2800" b="1" dirty="0">
                <a:solidFill>
                  <a:srgbClr val="002060"/>
                </a:solidFill>
                <a:latin typeface="Arial Black" panose="020B0A04020102020204" pitchFamily="34" charset="0"/>
              </a:rPr>
            </a:br>
            <a:r>
              <a:rPr lang="pt-BR" sz="2800" b="1" dirty="0">
                <a:solidFill>
                  <a:srgbClr val="002060"/>
                </a:solidFill>
                <a:latin typeface="Arial Black" panose="020B0A04020102020204" pitchFamily="34" charset="0"/>
              </a:rPr>
              <a:t>ambiente/equipamento reutilizável</a:t>
            </a:r>
            <a:endParaRPr lang="en-US" sz="2800" b="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905245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599" y="1706488"/>
            <a:ext cx="8763001" cy="4314800"/>
          </a:xfrm>
        </p:spPr>
        <p:txBody>
          <a:bodyPr>
            <a:noAutofit/>
          </a:bodyPr>
          <a:lstStyle/>
          <a:p>
            <a:pPr marL="57150" indent="0">
              <a:buNone/>
            </a:pPr>
            <a:r>
              <a:rPr lang="pt-PT" sz="2400" dirty="0">
                <a:solidFill>
                  <a:srgbClr val="FF0000"/>
                </a:solidFill>
                <a:latin typeface="Arial" charset="0"/>
                <a:ea typeface="Arial" charset="0"/>
                <a:cs typeface="Arial" charset="0"/>
              </a:rPr>
              <a:t>Princípios gerais de limpeza e desinfecção ambiental</a:t>
            </a:r>
          </a:p>
          <a:p>
            <a:pPr marL="57150" indent="0">
              <a:buNone/>
            </a:pPr>
            <a:endParaRPr lang="pt-PT" sz="2400" dirty="0">
              <a:solidFill>
                <a:srgbClr val="FF0000"/>
              </a:solidFill>
              <a:latin typeface="Arial" charset="0"/>
              <a:ea typeface="Arial" charset="0"/>
              <a:cs typeface="Arial" charset="0"/>
            </a:endParaRPr>
          </a:p>
          <a:p>
            <a:pPr marL="786120" lvl="1" indent="-285750">
              <a:buFont typeface="Wingdings" charset="2"/>
              <a:buChar char="ü"/>
            </a:pPr>
            <a:r>
              <a:rPr lang="pt-PT" sz="2000" dirty="0">
                <a:solidFill>
                  <a:srgbClr val="002060"/>
                </a:solidFill>
                <a:latin typeface="Arial" charset="0"/>
                <a:ea typeface="Arial" charset="0"/>
                <a:cs typeface="Arial" charset="0"/>
              </a:rPr>
              <a:t>Colocar um pano limpo ou toalha de papel ou absorvente sobre a </a:t>
            </a:r>
            <a:r>
              <a:rPr lang="pt-PT" sz="2000" dirty="0" err="1">
                <a:solidFill>
                  <a:srgbClr val="002060"/>
                </a:solidFill>
                <a:latin typeface="Arial" charset="0"/>
                <a:ea typeface="Arial" charset="0"/>
                <a:cs typeface="Arial" charset="0"/>
              </a:rPr>
              <a:t>superfíce</a:t>
            </a:r>
            <a:r>
              <a:rPr lang="pt-PT" sz="2000" dirty="0">
                <a:solidFill>
                  <a:srgbClr val="002060"/>
                </a:solidFill>
                <a:latin typeface="Arial" charset="0"/>
                <a:ea typeface="Arial" charset="0"/>
                <a:cs typeface="Arial" charset="0"/>
              </a:rPr>
              <a:t> suja/ contaminada </a:t>
            </a:r>
          </a:p>
          <a:p>
            <a:pPr marL="786120" lvl="1" indent="-285750">
              <a:buFont typeface="Wingdings" charset="2"/>
              <a:buChar char="ü"/>
            </a:pPr>
            <a:r>
              <a:rPr lang="pt-PT" sz="2000" dirty="0">
                <a:solidFill>
                  <a:srgbClr val="002060"/>
                </a:solidFill>
                <a:latin typeface="Arial" charset="0"/>
                <a:ea typeface="Arial" charset="0"/>
                <a:cs typeface="Arial" charset="0"/>
              </a:rPr>
              <a:t>Remover o material orgânico usando um pano, toalha de papel ou esponja absorvente, começando sempre na área mais limpa e continuando para a área mais suja</a:t>
            </a:r>
          </a:p>
          <a:p>
            <a:pPr marL="786120" lvl="1" indent="-285750">
              <a:buFont typeface="Wingdings" charset="2"/>
              <a:buChar char="ü"/>
            </a:pPr>
            <a:r>
              <a:rPr lang="pt-PT" sz="2000" dirty="0">
                <a:solidFill>
                  <a:srgbClr val="002060"/>
                </a:solidFill>
                <a:latin typeface="Arial" charset="0"/>
                <a:ea typeface="Arial" charset="0"/>
                <a:cs typeface="Arial" charset="0"/>
              </a:rPr>
              <a:t>Colocar no saco de plástico do lixo infectado, incluindo o pano ou toalha de papel ou absorvente</a:t>
            </a:r>
          </a:p>
          <a:p>
            <a:pPr marL="786120" lvl="1" indent="-285750">
              <a:buFont typeface="Wingdings" charset="2"/>
              <a:buChar char="ü"/>
            </a:pPr>
            <a:r>
              <a:rPr lang="pt-PT" sz="2000" dirty="0">
                <a:solidFill>
                  <a:srgbClr val="002060"/>
                </a:solidFill>
                <a:latin typeface="Arial" charset="0"/>
                <a:ea typeface="Arial" charset="0"/>
                <a:cs typeface="Arial" charset="0"/>
              </a:rPr>
              <a:t>Lavar a área com sabão e água</a:t>
            </a:r>
          </a:p>
          <a:p>
            <a:pPr marL="786120" lvl="1" indent="-285750">
              <a:buFont typeface="Wingdings" charset="2"/>
              <a:buChar char="ü"/>
            </a:pPr>
            <a:r>
              <a:rPr lang="pt-PT" sz="2000" dirty="0">
                <a:solidFill>
                  <a:srgbClr val="002060"/>
                </a:solidFill>
                <a:latin typeface="Arial" charset="0"/>
                <a:ea typeface="Arial" charset="0"/>
                <a:cs typeface="Arial" charset="0"/>
              </a:rPr>
              <a:t>Desinfectar com solução de hipoclorito a 0,5%</a:t>
            </a:r>
          </a:p>
        </p:txBody>
      </p:sp>
      <p:sp>
        <p:nvSpPr>
          <p:cNvPr id="5" name="Title 1">
            <a:extLst>
              <a:ext uri="{FF2B5EF4-FFF2-40B4-BE49-F238E27FC236}">
                <a16:creationId xmlns:a16="http://schemas.microsoft.com/office/drawing/2014/main" id="{7D9F5737-7E77-7643-A209-8507F210033A}"/>
              </a:ext>
            </a:extLst>
          </p:cNvPr>
          <p:cNvSpPr>
            <a:spLocks noGrp="1"/>
          </p:cNvSpPr>
          <p:nvPr>
            <p:ph type="title"/>
          </p:nvPr>
        </p:nvSpPr>
        <p:spPr>
          <a:xfrm>
            <a:off x="266700" y="365126"/>
            <a:ext cx="8724900" cy="1325563"/>
          </a:xfrm>
        </p:spPr>
        <p:txBody>
          <a:bodyPr>
            <a:normAutofit/>
          </a:bodyPr>
          <a:lstStyle/>
          <a:p>
            <a:r>
              <a:rPr lang="pt-BR" sz="2800" b="1" dirty="0">
                <a:solidFill>
                  <a:srgbClr val="002060"/>
                </a:solidFill>
                <a:latin typeface="Arial Black" panose="020B0A04020102020204" pitchFamily="34" charset="0"/>
              </a:rPr>
              <a:t>Limpeza e desinfecção do</a:t>
            </a:r>
            <a:br>
              <a:rPr lang="pt-BR" sz="2800" b="1" dirty="0">
                <a:solidFill>
                  <a:srgbClr val="002060"/>
                </a:solidFill>
                <a:latin typeface="Arial Black" panose="020B0A04020102020204" pitchFamily="34" charset="0"/>
              </a:rPr>
            </a:br>
            <a:r>
              <a:rPr lang="pt-BR" sz="2800" b="1" dirty="0">
                <a:solidFill>
                  <a:srgbClr val="002060"/>
                </a:solidFill>
                <a:latin typeface="Arial Black" panose="020B0A04020102020204" pitchFamily="34" charset="0"/>
              </a:rPr>
              <a:t>ambiente/equipamento reutilizável</a:t>
            </a:r>
            <a:endParaRPr lang="en-US" sz="2800" b="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350881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Group 161"/>
          <p:cNvGrpSpPr/>
          <p:nvPr/>
        </p:nvGrpSpPr>
        <p:grpSpPr>
          <a:xfrm>
            <a:off x="611560" y="990597"/>
            <a:ext cx="7914456" cy="4721361"/>
            <a:chOff x="0" y="-1"/>
            <a:chExt cx="7914456" cy="4721359"/>
          </a:xfrm>
        </p:grpSpPr>
        <p:sp>
          <p:nvSpPr>
            <p:cNvPr id="152" name="Shape 152"/>
            <p:cNvSpPr/>
            <p:nvPr/>
          </p:nvSpPr>
          <p:spPr>
            <a:xfrm>
              <a:off x="0" y="-1"/>
              <a:ext cx="7772400" cy="1521970"/>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53" name="Shape 153"/>
            <p:cNvSpPr/>
            <p:nvPr/>
          </p:nvSpPr>
          <p:spPr>
            <a:xfrm>
              <a:off x="76097" y="76097"/>
              <a:ext cx="1520448" cy="1369774"/>
            </a:xfrm>
            <a:prstGeom prst="roundRect">
              <a:avLst>
                <a:gd name="adj" fmla="val 7500"/>
              </a:avLst>
            </a:prstGeom>
            <a:blipFill rotWithShape="1">
              <a:blip r:embed="rId2"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54" name="Shape 154"/>
            <p:cNvSpPr/>
            <p:nvPr/>
          </p:nvSpPr>
          <p:spPr>
            <a:xfrm>
              <a:off x="1738600" y="-1"/>
              <a:ext cx="6175856" cy="4308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3600">
                  <a:latin typeface="Calibri"/>
                  <a:ea typeface="Calibri"/>
                  <a:cs typeface="Calibri"/>
                  <a:sym typeface="Calibri"/>
                </a:defRPr>
              </a:lvl1pPr>
            </a:lstStyle>
            <a:p>
              <a:pPr lvl="0">
                <a:defRPr sz="1800"/>
              </a:pPr>
              <a:r>
                <a:rPr lang="pt-PT" sz="2800" dirty="0">
                  <a:solidFill>
                    <a:srgbClr val="FF0000"/>
                  </a:solidFill>
                  <a:latin typeface="+mn-lt"/>
                </a:rPr>
                <a:t>Proteger os profissionais de saúde</a:t>
              </a:r>
              <a:endParaRPr sz="2800" dirty="0">
                <a:solidFill>
                  <a:srgbClr val="FF0000"/>
                </a:solidFill>
                <a:latin typeface="+mn-lt"/>
              </a:endParaRPr>
            </a:p>
          </p:txBody>
        </p:sp>
        <p:sp>
          <p:nvSpPr>
            <p:cNvPr id="155" name="Shape 155"/>
            <p:cNvSpPr/>
            <p:nvPr/>
          </p:nvSpPr>
          <p:spPr>
            <a:xfrm>
              <a:off x="0" y="1677415"/>
              <a:ext cx="7772400" cy="1521971"/>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56" name="Shape 156"/>
            <p:cNvSpPr/>
            <p:nvPr/>
          </p:nvSpPr>
          <p:spPr>
            <a:xfrm>
              <a:off x="76097" y="1753514"/>
              <a:ext cx="1520448" cy="1369774"/>
            </a:xfrm>
            <a:prstGeom prst="roundRect">
              <a:avLst>
                <a:gd name="adj" fmla="val 7500"/>
              </a:avLst>
            </a:prstGeom>
            <a:blipFill rotWithShape="1">
              <a:blip r:embed="rId3"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57" name="Shape 157"/>
            <p:cNvSpPr/>
            <p:nvPr/>
          </p:nvSpPr>
          <p:spPr>
            <a:xfrm>
              <a:off x="1738600" y="1677415"/>
              <a:ext cx="6175856" cy="4308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3600">
                  <a:latin typeface="Calibri"/>
                  <a:ea typeface="Calibri"/>
                  <a:cs typeface="Calibri"/>
                  <a:sym typeface="Calibri"/>
                </a:defRPr>
              </a:lvl1pPr>
            </a:lstStyle>
            <a:p>
              <a:pPr lvl="0">
                <a:defRPr sz="1800"/>
              </a:pPr>
              <a:r>
                <a:rPr lang="pt-PT" sz="2800" dirty="0">
                  <a:solidFill>
                    <a:srgbClr val="FF0000"/>
                  </a:solidFill>
                  <a:latin typeface="+mn-lt"/>
                </a:rPr>
                <a:t>Proteger a comunidade</a:t>
              </a:r>
              <a:endParaRPr sz="2800" dirty="0">
                <a:solidFill>
                  <a:srgbClr val="FF0000"/>
                </a:solidFill>
                <a:latin typeface="+mn-lt"/>
              </a:endParaRPr>
            </a:p>
          </p:txBody>
        </p:sp>
        <p:sp>
          <p:nvSpPr>
            <p:cNvPr id="158" name="Shape 158"/>
            <p:cNvSpPr/>
            <p:nvPr/>
          </p:nvSpPr>
          <p:spPr>
            <a:xfrm>
              <a:off x="0" y="3199387"/>
              <a:ext cx="7772400" cy="1521971"/>
            </a:xfrm>
            <a:prstGeom prst="roundRect">
              <a:avLst>
                <a:gd name="adj" fmla="val 7500"/>
              </a:avLst>
            </a:prstGeom>
            <a:solidFill>
              <a:srgbClr val="FFFFFF"/>
            </a:solid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59" name="Shape 159"/>
            <p:cNvSpPr/>
            <p:nvPr/>
          </p:nvSpPr>
          <p:spPr>
            <a:xfrm>
              <a:off x="76097" y="3300874"/>
              <a:ext cx="1520448" cy="1369774"/>
            </a:xfrm>
            <a:prstGeom prst="roundRect">
              <a:avLst>
                <a:gd name="adj" fmla="val 7500"/>
              </a:avLst>
            </a:prstGeom>
            <a:blipFill rotWithShape="1">
              <a:blip r:embed="rId4" cstate="print"/>
              <a:srcRect/>
              <a:stretch>
                <a:fillRect/>
              </a:stretch>
            </a:blipFill>
            <a:ln w="38100" cap="flat">
              <a:solidFill>
                <a:srgbClr val="000000"/>
              </a:solidFill>
              <a:prstDash val="solid"/>
              <a:bevel/>
            </a:ln>
            <a:effectLst>
              <a:outerShdw blurRad="38100" dist="20000" dir="5400000" rotWithShape="0">
                <a:srgbClr val="000000">
                  <a:alpha val="38000"/>
                </a:srgbClr>
              </a:outerShdw>
            </a:effectLst>
          </p:spPr>
          <p:txBody>
            <a:bodyPr wrap="square" lIns="0" tIns="0" rIns="0" bIns="0" numCol="1" anchor="ctr">
              <a:noAutofit/>
            </a:bodyPr>
            <a:lstStyle/>
            <a:p>
              <a:pPr lvl="0">
                <a:defRPr>
                  <a:latin typeface="Calibri"/>
                  <a:ea typeface="Calibri"/>
                  <a:cs typeface="Calibri"/>
                  <a:sym typeface="Calibri"/>
                </a:defRPr>
              </a:pPr>
              <a:endParaRPr/>
            </a:p>
          </p:txBody>
        </p:sp>
        <p:sp>
          <p:nvSpPr>
            <p:cNvPr id="160" name="Shape 160"/>
            <p:cNvSpPr/>
            <p:nvPr/>
          </p:nvSpPr>
          <p:spPr>
            <a:xfrm>
              <a:off x="1738600" y="3354832"/>
              <a:ext cx="6175856"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3600">
                  <a:latin typeface="Calibri"/>
                  <a:ea typeface="Calibri"/>
                  <a:cs typeface="Calibri"/>
                  <a:sym typeface="Calibri"/>
                </a:defRPr>
              </a:lvl1pPr>
            </a:lstStyle>
            <a:p>
              <a:pPr lvl="0">
                <a:defRPr sz="1800"/>
              </a:pPr>
              <a:r>
                <a:rPr sz="3200" dirty="0">
                  <a:solidFill>
                    <a:srgbClr val="FF0000"/>
                  </a:solidFill>
                  <a:latin typeface="+mn-lt"/>
                </a:rPr>
                <a:t>Prot</a:t>
              </a:r>
              <a:r>
                <a:rPr lang="pt-PT" sz="3200" dirty="0" err="1">
                  <a:solidFill>
                    <a:srgbClr val="FF0000"/>
                  </a:solidFill>
                  <a:latin typeface="+mn-lt"/>
                </a:rPr>
                <a:t>eger</a:t>
              </a:r>
              <a:r>
                <a:rPr lang="pt-PT" sz="3200" dirty="0">
                  <a:solidFill>
                    <a:srgbClr val="FF0000"/>
                  </a:solidFill>
                  <a:latin typeface="+mn-lt"/>
                </a:rPr>
                <a:t> os doentes</a:t>
              </a:r>
              <a:endParaRPr sz="3200" dirty="0">
                <a:solidFill>
                  <a:srgbClr val="FF0000"/>
                </a:solidFill>
                <a:latin typeface="+mn-lt"/>
              </a:endParaRPr>
            </a:p>
          </p:txBody>
        </p:sp>
      </p:grpSp>
      <p:sp>
        <p:nvSpPr>
          <p:cNvPr id="14" name="Title 2">
            <a:extLst>
              <a:ext uri="{FF2B5EF4-FFF2-40B4-BE49-F238E27FC236}">
                <a16:creationId xmlns:a16="http://schemas.microsoft.com/office/drawing/2014/main" id="{37F53FCD-D8DF-4A3B-BA51-A3734D56347E}"/>
              </a:ext>
            </a:extLst>
          </p:cNvPr>
          <p:cNvSpPr>
            <a:spLocks noGrp="1"/>
          </p:cNvSpPr>
          <p:nvPr>
            <p:ph type="title"/>
          </p:nvPr>
        </p:nvSpPr>
        <p:spPr>
          <a:xfrm>
            <a:off x="457200" y="44624"/>
            <a:ext cx="8229600" cy="1143000"/>
          </a:xfrm>
        </p:spPr>
        <p:txBody>
          <a:bodyPr/>
          <a:lstStyle/>
          <a:p>
            <a:r>
              <a:rPr lang="fr-FR" sz="3600" b="1" dirty="0" err="1">
                <a:solidFill>
                  <a:srgbClr val="002060"/>
                </a:solidFill>
              </a:rPr>
              <a:t>Objectivo</a:t>
            </a:r>
            <a:endParaRPr lang="en-US" sz="3600" b="1" dirty="0">
              <a:solidFill>
                <a:srgbClr val="002060"/>
              </a:solidFill>
            </a:endParaRPr>
          </a:p>
        </p:txBody>
      </p:sp>
    </p:spTree>
    <p:extLst>
      <p:ext uri="{BB962C8B-B14F-4D97-AF65-F5344CB8AC3E}">
        <p14:creationId xmlns:p14="http://schemas.microsoft.com/office/powerpoint/2010/main" val="20099178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442" y="1659572"/>
            <a:ext cx="8830508" cy="3416320"/>
          </a:xfrm>
          <a:prstGeom prst="rect">
            <a:avLst/>
          </a:prstGeom>
        </p:spPr>
        <p:txBody>
          <a:bodyPr wrap="square">
            <a:spAutoFit/>
          </a:bodyPr>
          <a:lstStyle/>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Higienização das </a:t>
            </a:r>
            <a:r>
              <a:rPr lang="pt-PT" sz="2400" dirty="0">
                <a:solidFill>
                  <a:schemeClr val="bg1">
                    <a:lumMod val="85000"/>
                  </a:schemeClr>
                </a:solidFill>
                <a:latin typeface="Arial" charset="0"/>
                <a:ea typeface="Arial" charset="0"/>
                <a:cs typeface="Arial" charset="0"/>
              </a:rPr>
              <a:t>m</a:t>
            </a:r>
            <a:r>
              <a:rPr lang="pt-PT" sz="2400" kern="0" dirty="0">
                <a:solidFill>
                  <a:schemeClr val="bg1">
                    <a:lumMod val="85000"/>
                  </a:schemeClr>
                </a:solidFill>
                <a:latin typeface="Arial" charset="0"/>
                <a:ea typeface="Arial" charset="0"/>
                <a:cs typeface="Arial" charset="0"/>
              </a:rPr>
              <a:t>ãos</a:t>
            </a:r>
          </a:p>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Higiene </a:t>
            </a:r>
            <a:r>
              <a:rPr lang="pt-PT" sz="2400" dirty="0">
                <a:solidFill>
                  <a:schemeClr val="bg1">
                    <a:lumMod val="85000"/>
                  </a:schemeClr>
                </a:solidFill>
                <a:latin typeface="Arial" charset="0"/>
                <a:ea typeface="Arial" charset="0"/>
                <a:cs typeface="Arial" charset="0"/>
              </a:rPr>
              <a:t>r</a:t>
            </a:r>
            <a:r>
              <a:rPr lang="pt-PT" sz="2400" kern="0" dirty="0">
                <a:solidFill>
                  <a:schemeClr val="bg1">
                    <a:lumMod val="85000"/>
                  </a:schemeClr>
                </a:solidFill>
                <a:latin typeface="Arial" charset="0"/>
                <a:ea typeface="Arial" charset="0"/>
                <a:cs typeface="Arial" charset="0"/>
              </a:rPr>
              <a:t>espiratória</a:t>
            </a:r>
          </a:p>
          <a:p>
            <a:pPr marL="514350" lvl="0" indent="-514350" fontAlgn="base">
              <a:spcBef>
                <a:spcPct val="20000"/>
              </a:spcBef>
              <a:spcAft>
                <a:spcPct val="0"/>
              </a:spcAft>
              <a:buFont typeface="Times New Roman" pitchFamily="18" charset="0"/>
              <a:buAutoNum type="arabicPeriod"/>
            </a:pPr>
            <a:r>
              <a:rPr lang="pt-PT" sz="2400" dirty="0">
                <a:solidFill>
                  <a:schemeClr val="bg1">
                    <a:lumMod val="85000"/>
                  </a:schemeClr>
                </a:solidFill>
                <a:latin typeface="Arial" charset="0"/>
                <a:ea typeface="Arial" charset="0"/>
                <a:cs typeface="Arial" charset="0"/>
              </a:rPr>
              <a:t>Segurança no manuseio de injectáveis e objectos cortantes</a:t>
            </a:r>
            <a:endParaRPr lang="pt-PT" sz="2400" kern="0" dirty="0">
              <a:solidFill>
                <a:schemeClr val="bg1">
                  <a:lumMod val="85000"/>
                </a:schemeClr>
              </a:solidFill>
              <a:latin typeface="Arial" charset="0"/>
              <a:ea typeface="Arial" charset="0"/>
              <a:cs typeface="Arial" charset="0"/>
            </a:endParaRPr>
          </a:p>
          <a:p>
            <a:pPr marL="514350" lvl="0" indent="-514350" fontAlgn="base">
              <a:spcBef>
                <a:spcPct val="20000"/>
              </a:spcBef>
              <a:spcAft>
                <a:spcPct val="0"/>
              </a:spcAft>
              <a:buFont typeface="Times New Roman" pitchFamily="18" charset="0"/>
              <a:buAutoNum type="arabicPeriod"/>
            </a:pPr>
            <a:r>
              <a:rPr lang="pt-PT" sz="2400" dirty="0">
                <a:solidFill>
                  <a:schemeClr val="bg1">
                    <a:lumMod val="85000"/>
                  </a:schemeClr>
                </a:solidFill>
                <a:latin typeface="Arial" charset="0"/>
                <a:ea typeface="Arial" charset="0"/>
                <a:cs typeface="Arial" charset="0"/>
              </a:rPr>
              <a:t>Seleção apropriada de EPI de acordo com exposição antecipada</a:t>
            </a:r>
          </a:p>
          <a:p>
            <a:pPr marL="514350" lvl="0" indent="-514350" fontAlgn="base">
              <a:spcBef>
                <a:spcPct val="20000"/>
              </a:spcBef>
              <a:spcAft>
                <a:spcPct val="0"/>
              </a:spcAft>
              <a:buFont typeface="Times New Roman" pitchFamily="18" charset="0"/>
              <a:buAutoNum type="arabicPeriod"/>
            </a:pPr>
            <a:r>
              <a:rPr lang="pt-PT" sz="2400" kern="0" dirty="0">
                <a:solidFill>
                  <a:schemeClr val="bg1">
                    <a:lumMod val="85000"/>
                  </a:schemeClr>
                </a:solidFill>
                <a:latin typeface="Arial" charset="0"/>
                <a:ea typeface="Arial" charset="0"/>
                <a:cs typeface="Arial" charset="0"/>
              </a:rPr>
              <a:t>Limpezae</a:t>
            </a:r>
            <a:r>
              <a:rPr lang="pt-PT" sz="2400" dirty="0">
                <a:solidFill>
                  <a:schemeClr val="bg1">
                    <a:lumMod val="85000"/>
                  </a:schemeClr>
                </a:solidFill>
                <a:latin typeface="Arial" charset="0"/>
                <a:ea typeface="Arial" charset="0"/>
                <a:cs typeface="Arial" charset="0"/>
              </a:rPr>
              <a:t>e</a:t>
            </a:r>
            <a:r>
              <a:rPr lang="pt-PT" sz="2400" kern="0" dirty="0">
                <a:solidFill>
                  <a:schemeClr val="bg1">
                    <a:lumMod val="85000"/>
                  </a:schemeClr>
                </a:solidFill>
                <a:latin typeface="Arial" charset="0"/>
                <a:ea typeface="Arial" charset="0"/>
                <a:cs typeface="Arial" charset="0"/>
              </a:rPr>
              <a:t> desinfecção do ambiente e de equipamentos reutilizáveis</a:t>
            </a:r>
          </a:p>
          <a:p>
            <a:pPr marL="514350" lvl="0" indent="-514350" fontAlgn="base">
              <a:spcBef>
                <a:spcPct val="20000"/>
              </a:spcBef>
              <a:spcAft>
                <a:spcPct val="0"/>
              </a:spcAft>
              <a:buFont typeface="Times New Roman" pitchFamily="18" charset="0"/>
              <a:buAutoNum type="arabicPeriod"/>
            </a:pPr>
            <a:r>
              <a:rPr lang="pt-PT" sz="2400" kern="0" dirty="0">
                <a:solidFill>
                  <a:srgbClr val="0070C0"/>
                </a:solidFill>
                <a:latin typeface="Arial" charset="0"/>
                <a:ea typeface="Arial" charset="0"/>
                <a:cs typeface="Arial" charset="0"/>
              </a:rPr>
              <a:t>Gestão de resíduos</a:t>
            </a:r>
          </a:p>
        </p:txBody>
      </p:sp>
      <p:sp>
        <p:nvSpPr>
          <p:cNvPr id="5" name="Shape 260"/>
          <p:cNvSpPr txBox="1">
            <a:spLocks/>
          </p:cNvSpPr>
          <p:nvPr/>
        </p:nvSpPr>
        <p:spPr>
          <a:xfrm>
            <a:off x="395536" y="116632"/>
            <a:ext cx="8229600" cy="1143000"/>
          </a:xfrm>
          <a:prstGeom prst="rect">
            <a:avLst/>
          </a:prstGeom>
        </p:spPr>
        <p:txBody>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pPr defTabSz="905255">
              <a:defRPr sz="1800">
                <a:solidFill>
                  <a:srgbClr val="000000"/>
                </a:solidFill>
              </a:defRPr>
            </a:pPr>
            <a:r>
              <a:rPr lang="pt-PT" sz="3600" b="1">
                <a:solidFill>
                  <a:srgbClr val="002060"/>
                </a:solidFill>
              </a:rPr>
              <a:t>Precauções Padrão</a:t>
            </a:r>
          </a:p>
          <a:p>
            <a:pPr defTabSz="905255">
              <a:defRPr sz="1800">
                <a:solidFill>
                  <a:srgbClr val="000000"/>
                </a:solidFill>
              </a:defRPr>
            </a:pPr>
            <a:r>
              <a:rPr lang="pt-PT" sz="3600" b="1">
                <a:solidFill>
                  <a:srgbClr val="FFFFFF"/>
                </a:solidFill>
              </a:rPr>
              <a:t> </a:t>
            </a:r>
            <a:r>
              <a:rPr lang="pt-PT" sz="2800" b="1">
                <a:solidFill>
                  <a:srgbClr val="FF2600"/>
                </a:solidFill>
              </a:rPr>
              <a:t>Todos os doentes, Todo o tempo</a:t>
            </a:r>
            <a:endParaRPr lang="pt-PT" sz="3600" b="1">
              <a:solidFill>
                <a:srgbClr val="FF2600"/>
              </a:solidFill>
            </a:endParaRPr>
          </a:p>
        </p:txBody>
      </p:sp>
    </p:spTree>
    <p:extLst>
      <p:ext uri="{BB962C8B-B14F-4D97-AF65-F5344CB8AC3E}">
        <p14:creationId xmlns:p14="http://schemas.microsoft.com/office/powerpoint/2010/main" val="4645190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02F080-F5F9-F04D-BC03-EA1B08CC1CBD}"/>
              </a:ext>
            </a:extLst>
          </p:cNvPr>
          <p:cNvSpPr>
            <a:spLocks noGrp="1"/>
          </p:cNvSpPr>
          <p:nvPr>
            <p:ph idx="1"/>
          </p:nvPr>
        </p:nvSpPr>
        <p:spPr>
          <a:xfrm>
            <a:off x="451195" y="1412776"/>
            <a:ext cx="8229600" cy="5040560"/>
          </a:xfrm>
        </p:spPr>
        <p:txBody>
          <a:bodyPr/>
          <a:lstStyle/>
          <a:p>
            <a:pPr marL="0" indent="0">
              <a:buNone/>
            </a:pPr>
            <a:endParaRPr lang="pt-BR" sz="2400" dirty="0">
              <a:solidFill>
                <a:srgbClr val="FF0000"/>
              </a:solidFill>
              <a:latin typeface="Arial" charset="0"/>
              <a:ea typeface="Arial" charset="0"/>
              <a:cs typeface="Arial" charset="0"/>
            </a:endParaRPr>
          </a:p>
          <a:p>
            <a:pPr lvl="1">
              <a:buFont typeface="Wingdings" charset="2"/>
              <a:buChar char="ü"/>
            </a:pPr>
            <a:r>
              <a:rPr lang="pt-BR" sz="2400" dirty="0">
                <a:solidFill>
                  <a:srgbClr val="002060"/>
                </a:solidFill>
                <a:latin typeface="Arial" charset="0"/>
                <a:ea typeface="Arial" charset="0"/>
                <a:cs typeface="Arial" charset="0"/>
              </a:rPr>
              <a:t>Resíduos contaminados com sangue, fluidos corporais, secreções e excreções, como resíduos clínicos, de acordo com os regulamentos locais</a:t>
            </a:r>
          </a:p>
          <a:p>
            <a:pPr lvl="1">
              <a:buFont typeface="Wingdings" charset="2"/>
              <a:buChar char="ü"/>
            </a:pPr>
            <a:endParaRPr lang="pt-BR" sz="1000" dirty="0">
              <a:solidFill>
                <a:srgbClr val="002060"/>
              </a:solidFill>
              <a:latin typeface="Arial" charset="0"/>
              <a:ea typeface="Arial" charset="0"/>
              <a:cs typeface="Arial" charset="0"/>
            </a:endParaRPr>
          </a:p>
          <a:p>
            <a:pPr lvl="1">
              <a:buFont typeface="Wingdings" charset="2"/>
              <a:buChar char="ü"/>
            </a:pPr>
            <a:r>
              <a:rPr lang="pt-BR" sz="2400" dirty="0">
                <a:solidFill>
                  <a:srgbClr val="002060"/>
                </a:solidFill>
                <a:latin typeface="Arial" charset="0"/>
                <a:ea typeface="Arial" charset="0"/>
                <a:cs typeface="Arial" charset="0"/>
              </a:rPr>
              <a:t>Tecidos humanos e resíduos de laboratório  directamente associados ao processamento de amostras também devem ser tratados como lixo hospitalar de elevado risco</a:t>
            </a:r>
          </a:p>
          <a:p>
            <a:pPr lvl="1">
              <a:buFont typeface="Wingdings" charset="2"/>
              <a:buChar char="ü"/>
            </a:pPr>
            <a:endParaRPr lang="pt-BR" sz="1000" dirty="0">
              <a:solidFill>
                <a:srgbClr val="002060"/>
              </a:solidFill>
              <a:latin typeface="Arial" charset="0"/>
              <a:ea typeface="Arial" charset="0"/>
              <a:cs typeface="Arial" charset="0"/>
            </a:endParaRPr>
          </a:p>
          <a:p>
            <a:pPr lvl="1">
              <a:buFont typeface="Wingdings" charset="2"/>
              <a:buChar char="ü"/>
            </a:pPr>
            <a:r>
              <a:rPr lang="pt-BR" sz="2400" dirty="0">
                <a:solidFill>
                  <a:srgbClr val="002060"/>
                </a:solidFill>
                <a:latin typeface="Arial" charset="0"/>
                <a:ea typeface="Arial" charset="0"/>
                <a:cs typeface="Arial" charset="0"/>
              </a:rPr>
              <a:t>Descartar correctamente</a:t>
            </a:r>
            <a:r>
              <a:rPr lang="en-US" sz="2400" dirty="0">
                <a:solidFill>
                  <a:srgbClr val="002060"/>
                </a:solidFill>
                <a:latin typeface="Arial" charset="0"/>
                <a:ea typeface="Arial" charset="0"/>
                <a:cs typeface="Arial" charset="0"/>
              </a:rPr>
              <a:t> </a:t>
            </a:r>
            <a:r>
              <a:rPr lang="en-US" sz="2400" dirty="0" err="1">
                <a:solidFill>
                  <a:srgbClr val="002060"/>
                </a:solidFill>
                <a:latin typeface="Arial" charset="0"/>
                <a:ea typeface="Arial" charset="0"/>
                <a:cs typeface="Arial" charset="0"/>
              </a:rPr>
              <a:t>os</a:t>
            </a:r>
            <a:r>
              <a:rPr lang="en-US" sz="2400" dirty="0">
                <a:solidFill>
                  <a:srgbClr val="002060"/>
                </a:solidFill>
                <a:latin typeface="Arial" charset="0"/>
                <a:ea typeface="Arial" charset="0"/>
                <a:cs typeface="Arial" charset="0"/>
              </a:rPr>
              <a:t> </a:t>
            </a:r>
            <a:r>
              <a:rPr lang="pt-BR" sz="2400" dirty="0">
                <a:solidFill>
                  <a:srgbClr val="002060"/>
                </a:solidFill>
                <a:latin typeface="Arial" charset="0"/>
                <a:ea typeface="Arial" charset="0"/>
                <a:cs typeface="Arial" charset="0"/>
              </a:rPr>
              <a:t>instrumentos de uso único</a:t>
            </a:r>
            <a:endParaRPr lang="en-US" sz="2400" dirty="0">
              <a:solidFill>
                <a:srgbClr val="002060"/>
              </a:solidFill>
              <a:latin typeface="Arial" charset="0"/>
              <a:ea typeface="Arial" charset="0"/>
              <a:cs typeface="Arial" charset="0"/>
            </a:endParaRPr>
          </a:p>
        </p:txBody>
      </p:sp>
      <p:sp>
        <p:nvSpPr>
          <p:cNvPr id="6" name="Title 1">
            <a:extLst>
              <a:ext uri="{FF2B5EF4-FFF2-40B4-BE49-F238E27FC236}">
                <a16:creationId xmlns:a16="http://schemas.microsoft.com/office/drawing/2014/main" id="{7C0F79DE-659B-BA4C-8932-67E8AAB52C61}"/>
              </a:ext>
            </a:extLst>
          </p:cNvPr>
          <p:cNvSpPr>
            <a:spLocks noGrp="1"/>
          </p:cNvSpPr>
          <p:nvPr>
            <p:ph type="title"/>
          </p:nvPr>
        </p:nvSpPr>
        <p:spPr>
          <a:xfrm>
            <a:off x="457200" y="274638"/>
            <a:ext cx="8229600" cy="1143000"/>
          </a:xfrm>
        </p:spPr>
        <p:txBody>
          <a:bodyPr/>
          <a:lstStyle/>
          <a:p>
            <a:r>
              <a:rPr lang="en-US" sz="2700" b="1" dirty="0" err="1">
                <a:solidFill>
                  <a:srgbClr val="002060"/>
                </a:solidFill>
              </a:rPr>
              <a:t>Gestão</a:t>
            </a:r>
            <a:r>
              <a:rPr lang="en-US" sz="2700" b="1" dirty="0">
                <a:solidFill>
                  <a:srgbClr val="002060"/>
                </a:solidFill>
              </a:rPr>
              <a:t> de </a:t>
            </a:r>
            <a:r>
              <a:rPr lang="en-US" sz="2700" b="1" dirty="0" err="1">
                <a:solidFill>
                  <a:srgbClr val="002060"/>
                </a:solidFill>
              </a:rPr>
              <a:t>resíduos</a:t>
            </a:r>
            <a:endParaRPr lang="en-US" sz="2700" b="1" dirty="0">
              <a:solidFill>
                <a:srgbClr val="002060"/>
              </a:solidFill>
            </a:endParaRPr>
          </a:p>
        </p:txBody>
      </p:sp>
      <p:sp>
        <p:nvSpPr>
          <p:cNvPr id="7" name="Content Placeholder 2">
            <a:extLst>
              <a:ext uri="{FF2B5EF4-FFF2-40B4-BE49-F238E27FC236}">
                <a16:creationId xmlns:a16="http://schemas.microsoft.com/office/drawing/2014/main" id="{AF02F080-F5F9-F04D-BC03-EA1B08CC1CBD}"/>
              </a:ext>
            </a:extLst>
          </p:cNvPr>
          <p:cNvSpPr txBox="1">
            <a:spLocks/>
          </p:cNvSpPr>
          <p:nvPr/>
        </p:nvSpPr>
        <p:spPr bwMode="auto">
          <a:xfrm>
            <a:off x="1526976" y="1196752"/>
            <a:ext cx="8229600" cy="4956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pt-BR" sz="2400" b="1" dirty="0">
                <a:solidFill>
                  <a:srgbClr val="FF0000"/>
                </a:solidFill>
                <a:latin typeface="Arial" charset="0"/>
                <a:ea typeface="Arial" charset="0"/>
                <a:cs typeface="Arial" charset="0"/>
              </a:rPr>
              <a:t>Garantir a gestão segura de resíduos!</a:t>
            </a:r>
          </a:p>
        </p:txBody>
      </p:sp>
    </p:spTree>
    <p:extLst>
      <p:ext uri="{BB962C8B-B14F-4D97-AF65-F5344CB8AC3E}">
        <p14:creationId xmlns:p14="http://schemas.microsoft.com/office/powerpoint/2010/main" val="2174006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1"/>
          </p:nvPr>
        </p:nvSpPr>
        <p:spPr>
          <a:xfrm>
            <a:off x="323528" y="3667472"/>
            <a:ext cx="5010200" cy="1561728"/>
          </a:xfrm>
        </p:spPr>
        <p:txBody>
          <a:bodyPr>
            <a:normAutofit/>
          </a:bodyPr>
          <a:lstStyle/>
          <a:p>
            <a:pPr marL="0" indent="0">
              <a:buNone/>
            </a:pPr>
            <a:r>
              <a:rPr lang="pt-PT" sz="2000" dirty="0">
                <a:solidFill>
                  <a:srgbClr val="002060"/>
                </a:solidFill>
                <a:latin typeface="Arial" charset="0"/>
                <a:ea typeface="Arial" charset="0"/>
                <a:cs typeface="Arial" charset="0"/>
              </a:rPr>
              <a:t>A quantidade de resíduos clínicos gerados nos centros de Ébola é enorme: estima-se que cerca de 20Kg por dia e por cama.</a:t>
            </a:r>
          </a:p>
          <a:p>
            <a:pPr marL="0" indent="0">
              <a:buNone/>
            </a:pPr>
            <a:endParaRPr lang="pt-PT" sz="2000" dirty="0">
              <a:solidFill>
                <a:srgbClr val="002060"/>
              </a:solidFill>
              <a:latin typeface="Arial" charset="0"/>
              <a:ea typeface="Arial" charset="0"/>
              <a:cs typeface="Arial" charset="0"/>
            </a:endParaRPr>
          </a:p>
        </p:txBody>
      </p:sp>
      <p:pic>
        <p:nvPicPr>
          <p:cNvPr id="8" name="Picture 2" descr="http://www.sph.umich.edu/scr/research/data/projects/18/Open%20burning%20of%20medical%20waste_840x630.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tretch>
            <a:fillRect/>
          </a:stretch>
        </p:blipFill>
        <p:spPr bwMode="auto">
          <a:xfrm>
            <a:off x="5624377" y="1143000"/>
            <a:ext cx="2914650" cy="218598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http://www.thehindu.com/multimedia/dynamic/00031/12IN_THSWS_MEDICALWA_31373f.jpg"/>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tretch>
            <a:fillRect/>
          </a:stretch>
        </p:blipFill>
        <p:spPr bwMode="auto">
          <a:xfrm>
            <a:off x="5624378" y="3514973"/>
            <a:ext cx="2914650" cy="218757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itle 1">
            <a:extLst>
              <a:ext uri="{FF2B5EF4-FFF2-40B4-BE49-F238E27FC236}">
                <a16:creationId xmlns:a16="http://schemas.microsoft.com/office/drawing/2014/main" id="{7C0F79DE-659B-BA4C-8932-67E8AAB52C61}"/>
              </a:ext>
            </a:extLst>
          </p:cNvPr>
          <p:cNvSpPr>
            <a:spLocks noGrp="1"/>
          </p:cNvSpPr>
          <p:nvPr>
            <p:ph type="title"/>
          </p:nvPr>
        </p:nvSpPr>
        <p:spPr>
          <a:xfrm>
            <a:off x="457200" y="44624"/>
            <a:ext cx="8229600" cy="1143000"/>
          </a:xfrm>
        </p:spPr>
        <p:txBody>
          <a:bodyPr/>
          <a:lstStyle/>
          <a:p>
            <a:r>
              <a:rPr lang="en-US" sz="2700" b="1" dirty="0" err="1">
                <a:solidFill>
                  <a:srgbClr val="002060"/>
                </a:solidFill>
              </a:rPr>
              <a:t>Gestão</a:t>
            </a:r>
            <a:r>
              <a:rPr lang="en-US" sz="2700" b="1" dirty="0">
                <a:solidFill>
                  <a:srgbClr val="002060"/>
                </a:solidFill>
              </a:rPr>
              <a:t> de </a:t>
            </a:r>
            <a:r>
              <a:rPr lang="en-US" sz="2700" b="1" dirty="0" err="1">
                <a:solidFill>
                  <a:srgbClr val="002060"/>
                </a:solidFill>
              </a:rPr>
              <a:t>Resíduos</a:t>
            </a:r>
            <a:endParaRPr lang="en-US" sz="2700" b="1" dirty="0">
              <a:solidFill>
                <a:srgbClr val="002060"/>
              </a:solidFill>
            </a:endParaRPr>
          </a:p>
        </p:txBody>
      </p:sp>
      <p:sp>
        <p:nvSpPr>
          <p:cNvPr id="9" name="Content Placeholder 1"/>
          <p:cNvSpPr txBox="1">
            <a:spLocks/>
          </p:cNvSpPr>
          <p:nvPr/>
        </p:nvSpPr>
        <p:spPr bwMode="auto">
          <a:xfrm>
            <a:off x="395536" y="1700808"/>
            <a:ext cx="4824536" cy="1440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pt-PT" sz="2400" dirty="0">
                <a:solidFill>
                  <a:srgbClr val="FF0000"/>
                </a:solidFill>
                <a:latin typeface="+mn-lt"/>
              </a:rPr>
              <a:t>A separação de resíduos no ponto de origem é a medida mais eficiente para a sua gestão adequada e segura!</a:t>
            </a:r>
          </a:p>
          <a:p>
            <a:pPr marL="0" indent="0">
              <a:buNone/>
            </a:pPr>
            <a:endParaRPr lang="pt-PT" sz="2400" dirty="0">
              <a:solidFill>
                <a:srgbClr val="FF0000"/>
              </a:solidFill>
              <a:latin typeface="+mn-lt"/>
            </a:endParaRPr>
          </a:p>
        </p:txBody>
      </p:sp>
    </p:spTree>
    <p:extLst>
      <p:ext uri="{BB962C8B-B14F-4D97-AF65-F5344CB8AC3E}">
        <p14:creationId xmlns:p14="http://schemas.microsoft.com/office/powerpoint/2010/main" val="13084821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6000"/>
            <a:ext cx="8229600" cy="1143000"/>
          </a:xfrm>
        </p:spPr>
        <p:txBody>
          <a:bodyPr/>
          <a:lstStyle/>
          <a:p>
            <a:r>
              <a:rPr lang="pt-PT" b="1" dirty="0">
                <a:solidFill>
                  <a:srgbClr val="0070C0"/>
                </a:solidFill>
              </a:rPr>
              <a:t>4. Precauções baseadas na transmissão</a:t>
            </a:r>
          </a:p>
        </p:txBody>
      </p:sp>
    </p:spTree>
    <p:extLst>
      <p:ext uri="{BB962C8B-B14F-4D97-AF65-F5344CB8AC3E}">
        <p14:creationId xmlns:p14="http://schemas.microsoft.com/office/powerpoint/2010/main" val="18638238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a:spLocks noGrp="1"/>
          </p:cNvSpPr>
          <p:nvPr>
            <p:ph type="title"/>
          </p:nvPr>
        </p:nvSpPr>
        <p:spPr>
          <a:xfrm>
            <a:off x="342900" y="332656"/>
            <a:ext cx="8547100" cy="756084"/>
          </a:xfrm>
          <a:prstGeom prst="rect">
            <a:avLst/>
          </a:prstGeom>
        </p:spPr>
        <p:txBody>
          <a:bodyPr>
            <a:noAutofit/>
          </a:bodyPr>
          <a:lstStyle>
            <a:lvl1pPr algn="l" defTabSz="896111">
              <a:defRPr sz="4300" b="1"/>
            </a:lvl1pPr>
          </a:lstStyle>
          <a:p>
            <a:pPr lvl="0" algn="ctr">
              <a:defRPr sz="1800" b="0">
                <a:solidFill>
                  <a:srgbClr val="000000"/>
                </a:solidFill>
              </a:defRPr>
            </a:pPr>
            <a:r>
              <a:rPr lang="en-GB" sz="2800" dirty="0">
                <a:solidFill>
                  <a:srgbClr val="002060"/>
                </a:solidFill>
                <a:latin typeface="Arial Black" panose="020B0A04020102020204" pitchFamily="34" charset="0"/>
              </a:rPr>
              <a:t> </a:t>
            </a:r>
            <a:r>
              <a:rPr lang="pt-PT" sz="2800" dirty="0">
                <a:solidFill>
                  <a:srgbClr val="002060"/>
                </a:solidFill>
                <a:latin typeface="Arial Black" panose="020B0A04020102020204" pitchFamily="34" charset="0"/>
              </a:rPr>
              <a:t>Precauções baseadas na transmissão</a:t>
            </a:r>
          </a:p>
        </p:txBody>
      </p:sp>
      <p:sp>
        <p:nvSpPr>
          <p:cNvPr id="362" name="Shape 362"/>
          <p:cNvSpPr/>
          <p:nvPr/>
        </p:nvSpPr>
        <p:spPr>
          <a:xfrm>
            <a:off x="467544" y="1268760"/>
            <a:ext cx="8280920" cy="432048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p>
            <a:pPr>
              <a:spcBef>
                <a:spcPts val="900"/>
              </a:spcBef>
            </a:pPr>
            <a:r>
              <a:rPr lang="pt-PT" sz="2800" dirty="0">
                <a:solidFill>
                  <a:srgbClr val="002060"/>
                </a:solidFill>
                <a:latin typeface="Arial" charset="0"/>
                <a:ea typeface="Arial" charset="0"/>
                <a:cs typeface="Arial" charset="0"/>
                <a:sym typeface="Calibri"/>
              </a:rPr>
              <a:t>Medidas de precaução padrão </a:t>
            </a:r>
          </a:p>
          <a:p>
            <a:pPr algn="ctr">
              <a:spcBef>
                <a:spcPts val="900"/>
              </a:spcBef>
            </a:pPr>
            <a:r>
              <a:rPr lang="pt-PT" sz="2800" dirty="0">
                <a:solidFill>
                  <a:srgbClr val="FF0000"/>
                </a:solidFill>
                <a:latin typeface="Arial" charset="0"/>
                <a:ea typeface="Arial" charset="0"/>
                <a:cs typeface="Arial" charset="0"/>
                <a:sym typeface="Calibri"/>
              </a:rPr>
              <a:t>MAIS</a:t>
            </a:r>
            <a:r>
              <a:rPr lang="pt-PT" sz="2800" dirty="0">
                <a:solidFill>
                  <a:srgbClr val="002060"/>
                </a:solidFill>
                <a:latin typeface="Arial" charset="0"/>
                <a:ea typeface="Arial" charset="0"/>
                <a:cs typeface="Arial" charset="0"/>
                <a:sym typeface="Calibri"/>
              </a:rPr>
              <a:t>…</a:t>
            </a:r>
          </a:p>
          <a:p>
            <a:pPr>
              <a:spcBef>
                <a:spcPts val="900"/>
              </a:spcBef>
            </a:pPr>
            <a:endParaRPr lang="pt-PT" sz="1100" dirty="0">
              <a:solidFill>
                <a:srgbClr val="FF0000"/>
              </a:solidFill>
              <a:latin typeface="Arial" charset="0"/>
              <a:ea typeface="Arial" charset="0"/>
              <a:cs typeface="Arial" charset="0"/>
              <a:sym typeface="Calibri"/>
            </a:endParaRPr>
          </a:p>
          <a:p>
            <a:pPr marL="342900" indent="-342900">
              <a:spcBef>
                <a:spcPts val="900"/>
              </a:spcBef>
              <a:buFont typeface="Wingdings" charset="2"/>
              <a:buChar char="ü"/>
            </a:pPr>
            <a:r>
              <a:rPr lang="pt-PT" sz="2400" dirty="0">
                <a:solidFill>
                  <a:srgbClr val="FF0000"/>
                </a:solidFill>
                <a:latin typeface="Arial" charset="0"/>
                <a:ea typeface="Arial" charset="0"/>
                <a:cs typeface="Arial" charset="0"/>
                <a:sym typeface="Calibri"/>
              </a:rPr>
              <a:t>Precauções contra contactos </a:t>
            </a:r>
          </a:p>
          <a:p>
            <a:pPr lvl="2">
              <a:spcBef>
                <a:spcPts val="900"/>
              </a:spcBef>
            </a:pPr>
            <a:r>
              <a:rPr lang="pt-PT" sz="2400" dirty="0">
                <a:solidFill>
                  <a:srgbClr val="002060"/>
                </a:solidFill>
                <a:latin typeface="Arial" charset="0"/>
                <a:ea typeface="Arial" charset="0"/>
                <a:cs typeface="Arial" charset="0"/>
                <a:sym typeface="Calibri"/>
              </a:rPr>
              <a:t>           - Cólera, DVE…</a:t>
            </a:r>
          </a:p>
          <a:p>
            <a:pPr marL="342900" indent="-342900">
              <a:spcBef>
                <a:spcPts val="900"/>
              </a:spcBef>
              <a:buFont typeface="Wingdings" charset="2"/>
              <a:buChar char="ü"/>
            </a:pPr>
            <a:r>
              <a:rPr lang="pt-PT" sz="2400" dirty="0">
                <a:solidFill>
                  <a:srgbClr val="FF0000"/>
                </a:solidFill>
                <a:latin typeface="Arial" charset="0"/>
                <a:ea typeface="Arial" charset="0"/>
                <a:cs typeface="Arial" charset="0"/>
                <a:sym typeface="Calibri"/>
              </a:rPr>
              <a:t>Precauções contra gotículas </a:t>
            </a:r>
          </a:p>
          <a:p>
            <a:pPr>
              <a:spcBef>
                <a:spcPts val="900"/>
              </a:spcBef>
            </a:pPr>
            <a:r>
              <a:rPr lang="pt-PT" sz="2400" dirty="0">
                <a:solidFill>
                  <a:srgbClr val="002060"/>
                </a:solidFill>
                <a:latin typeface="Arial" charset="0"/>
                <a:ea typeface="Arial" charset="0"/>
                <a:cs typeface="Arial" charset="0"/>
                <a:sym typeface="Calibri"/>
              </a:rPr>
              <a:t>           - Tosse convulsa, meningite, influenza…</a:t>
            </a:r>
          </a:p>
          <a:p>
            <a:pPr marL="342900" indent="-342900">
              <a:spcBef>
                <a:spcPts val="900"/>
              </a:spcBef>
              <a:buFont typeface="Wingdings" charset="2"/>
              <a:buChar char="ü"/>
            </a:pPr>
            <a:r>
              <a:rPr lang="pt-PT" sz="2400" dirty="0">
                <a:solidFill>
                  <a:srgbClr val="FF0000"/>
                </a:solidFill>
                <a:latin typeface="Arial" charset="0"/>
                <a:ea typeface="Arial" charset="0"/>
                <a:cs typeface="Arial" charset="0"/>
                <a:sym typeface="Calibri"/>
              </a:rPr>
              <a:t>Precauções com as vias aéreas </a:t>
            </a:r>
            <a:endParaRPr lang="pt-PT" sz="2000" dirty="0">
              <a:solidFill>
                <a:srgbClr val="002060"/>
              </a:solidFill>
              <a:latin typeface="Arial" charset="0"/>
              <a:ea typeface="Arial" charset="0"/>
              <a:cs typeface="Arial" charset="0"/>
              <a:sym typeface="Calibri"/>
            </a:endParaRPr>
          </a:p>
          <a:p>
            <a:pPr>
              <a:spcBef>
                <a:spcPts val="900"/>
              </a:spcBef>
            </a:pPr>
            <a:r>
              <a:rPr lang="pt-PT" sz="2400" dirty="0">
                <a:solidFill>
                  <a:srgbClr val="FF0000"/>
                </a:solidFill>
                <a:latin typeface="Arial" charset="0"/>
                <a:ea typeface="Arial" charset="0"/>
                <a:cs typeface="Arial" charset="0"/>
                <a:sym typeface="Calibri"/>
              </a:rPr>
              <a:t> </a:t>
            </a:r>
            <a:r>
              <a:rPr lang="pt-PT" sz="2400" dirty="0">
                <a:solidFill>
                  <a:srgbClr val="002060"/>
                </a:solidFill>
                <a:latin typeface="Arial" charset="0"/>
                <a:ea typeface="Arial" charset="0"/>
                <a:cs typeface="Arial" charset="0"/>
                <a:sym typeface="Calibri"/>
              </a:rPr>
              <a:t>          - Tuberculose, sarampo, varicela…</a:t>
            </a:r>
          </a:p>
          <a:p>
            <a:pPr>
              <a:spcBef>
                <a:spcPts val="900"/>
              </a:spcBef>
            </a:pPr>
            <a:endParaRPr lang="pt-PT" sz="2800" dirty="0">
              <a:solidFill>
                <a:srgbClr val="FF0000"/>
              </a:solidFill>
              <a:latin typeface="Arial" charset="0"/>
              <a:ea typeface="Arial" charset="0"/>
              <a:cs typeface="Arial" charset="0"/>
              <a:sym typeface="Calibri"/>
            </a:endParaRPr>
          </a:p>
          <a:p>
            <a:pPr>
              <a:spcBef>
                <a:spcPts val="900"/>
              </a:spcBef>
            </a:pPr>
            <a:endParaRPr lang="pt-PT" sz="2800" dirty="0">
              <a:solidFill>
                <a:srgbClr val="FF0000"/>
              </a:solidFill>
              <a:latin typeface="Arial" charset="0"/>
              <a:ea typeface="Arial" charset="0"/>
              <a:cs typeface="Arial" charset="0"/>
              <a:sym typeface="Calibri"/>
            </a:endParaRPr>
          </a:p>
          <a:p>
            <a:pPr>
              <a:spcBef>
                <a:spcPts val="900"/>
              </a:spcBef>
            </a:pPr>
            <a:endParaRPr lang="pt-PT" sz="2800" dirty="0">
              <a:solidFill>
                <a:srgbClr val="FF0000"/>
              </a:solidFill>
              <a:latin typeface="Arial" charset="0"/>
              <a:ea typeface="Arial" charset="0"/>
              <a:cs typeface="Arial" charset="0"/>
              <a:sym typeface="Calibri"/>
            </a:endParaRPr>
          </a:p>
          <a:p>
            <a:pPr>
              <a:spcBef>
                <a:spcPts val="900"/>
              </a:spcBef>
            </a:pPr>
            <a:endParaRPr lang="pt-PT" sz="2800" dirty="0">
              <a:solidFill>
                <a:srgbClr val="FF0000"/>
              </a:solidFill>
              <a:latin typeface="Arial" charset="0"/>
              <a:ea typeface="Arial" charset="0"/>
              <a:cs typeface="Arial" charset="0"/>
              <a:sym typeface="Calibri"/>
            </a:endParaRPr>
          </a:p>
          <a:p>
            <a:pPr>
              <a:spcBef>
                <a:spcPts val="900"/>
              </a:spcBef>
            </a:pPr>
            <a:endParaRPr lang="pt-PT" sz="2800" dirty="0">
              <a:solidFill>
                <a:srgbClr val="FF0000"/>
              </a:solidFill>
              <a:latin typeface="Arial" charset="0"/>
              <a:ea typeface="Arial" charset="0"/>
              <a:cs typeface="Arial" charset="0"/>
              <a:sym typeface="Calibri"/>
            </a:endParaRPr>
          </a:p>
          <a:p>
            <a:pPr>
              <a:spcBef>
                <a:spcPts val="900"/>
              </a:spcBef>
            </a:pPr>
            <a:endParaRPr lang="pt-PT" sz="2800" dirty="0">
              <a:solidFill>
                <a:srgbClr val="FF0000"/>
              </a:solidFill>
              <a:latin typeface="Arial" charset="0"/>
              <a:ea typeface="Arial" charset="0"/>
              <a:cs typeface="Arial" charset="0"/>
              <a:sym typeface="Calibri"/>
            </a:endParaRPr>
          </a:p>
          <a:p>
            <a:pPr lvl="0">
              <a:spcBef>
                <a:spcPts val="900"/>
              </a:spcBef>
            </a:pPr>
            <a:endParaRPr lang="pt-PT" sz="2400" dirty="0">
              <a:solidFill>
                <a:schemeClr val="accent6">
                  <a:lumMod val="75000"/>
                </a:schemeClr>
              </a:solidFill>
              <a:latin typeface="Arial" charset="0"/>
              <a:ea typeface="Arial" charset="0"/>
              <a:cs typeface="Arial" charset="0"/>
              <a:sym typeface="Calibri"/>
            </a:endParaRPr>
          </a:p>
        </p:txBody>
      </p:sp>
    </p:spTree>
    <p:extLst>
      <p:ext uri="{BB962C8B-B14F-4D97-AF65-F5344CB8AC3E}">
        <p14:creationId xmlns:p14="http://schemas.microsoft.com/office/powerpoint/2010/main" val="8015083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a:spLocks noGrp="1"/>
          </p:cNvSpPr>
          <p:nvPr>
            <p:ph type="title"/>
          </p:nvPr>
        </p:nvSpPr>
        <p:spPr>
          <a:xfrm>
            <a:off x="342900" y="332656"/>
            <a:ext cx="8547100" cy="756084"/>
          </a:xfrm>
          <a:prstGeom prst="rect">
            <a:avLst/>
          </a:prstGeom>
        </p:spPr>
        <p:txBody>
          <a:bodyPr>
            <a:noAutofit/>
          </a:bodyPr>
          <a:lstStyle>
            <a:lvl1pPr algn="l" defTabSz="896111">
              <a:defRPr sz="4300" b="1"/>
            </a:lvl1pPr>
          </a:lstStyle>
          <a:p>
            <a:pPr lvl="0" algn="ctr">
              <a:defRPr sz="1800" b="0">
                <a:solidFill>
                  <a:srgbClr val="000000"/>
                </a:solidFill>
              </a:defRPr>
            </a:pPr>
            <a:r>
              <a:rPr lang="en-GB" sz="2800" dirty="0">
                <a:solidFill>
                  <a:srgbClr val="002060"/>
                </a:solidFill>
                <a:latin typeface="Arial Black" panose="020B0A04020102020204" pitchFamily="34" charset="0"/>
              </a:rPr>
              <a:t> </a:t>
            </a:r>
            <a:r>
              <a:rPr lang="pt-PT" sz="2800" dirty="0">
                <a:solidFill>
                  <a:srgbClr val="002060"/>
                </a:solidFill>
                <a:latin typeface="Arial Black" panose="020B0A04020102020204" pitchFamily="34" charset="0"/>
              </a:rPr>
              <a:t>Precauções padrão e precauções baseadas na transmissão</a:t>
            </a:r>
          </a:p>
        </p:txBody>
      </p:sp>
      <p:sp>
        <p:nvSpPr>
          <p:cNvPr id="363" name="Shape 363"/>
          <p:cNvSpPr/>
          <p:nvPr/>
        </p:nvSpPr>
        <p:spPr>
          <a:xfrm>
            <a:off x="179512" y="5445224"/>
            <a:ext cx="8775700"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r>
              <a:rPr lang="pt-BR" sz="2000" b="1" dirty="0">
                <a:solidFill>
                  <a:srgbClr val="FF0000"/>
                </a:solidFill>
                <a:latin typeface="Arial" panose="020B0604020202020204" pitchFamily="34" charset="0"/>
                <a:ea typeface="Calibri"/>
                <a:cs typeface="Arial" panose="020B0604020202020204" pitchFamily="34" charset="0"/>
                <a:sym typeface="Calibri"/>
              </a:rPr>
              <a:t>A escolha de EPP deve ser realizada com base no risco de exposição e procedimentos.</a:t>
            </a:r>
            <a:endParaRPr sz="2000" b="1" dirty="0">
              <a:solidFill>
                <a:srgbClr val="FF0000"/>
              </a:solidFill>
              <a:latin typeface="Arial" panose="020B0604020202020204" pitchFamily="34" charset="0"/>
              <a:ea typeface="Calibri"/>
              <a:cs typeface="Arial" panose="020B0604020202020204" pitchFamily="34" charset="0"/>
              <a:sym typeface="Calibri"/>
            </a:endParaRPr>
          </a:p>
        </p:txBody>
      </p:sp>
      <p:pic>
        <p:nvPicPr>
          <p:cNvPr id="2" name="Image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268760"/>
            <a:ext cx="3888432" cy="4034189"/>
          </a:xfrm>
          <a:prstGeom prst="rect">
            <a:avLst/>
          </a:prstGeom>
        </p:spPr>
      </p:pic>
      <p:pic>
        <p:nvPicPr>
          <p:cNvPr id="3" name="Image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1268760"/>
            <a:ext cx="4499992" cy="4034189"/>
          </a:xfrm>
          <a:prstGeom prst="rect">
            <a:avLst/>
          </a:prstGeom>
        </p:spPr>
      </p:pic>
    </p:spTree>
    <p:extLst>
      <p:ext uri="{BB962C8B-B14F-4D97-AF65-F5344CB8AC3E}">
        <p14:creationId xmlns:p14="http://schemas.microsoft.com/office/powerpoint/2010/main" val="21334476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 name="Shape 793"/>
          <p:cNvSpPr>
            <a:spLocks noGrp="1"/>
          </p:cNvSpPr>
          <p:nvPr>
            <p:ph type="title"/>
          </p:nvPr>
        </p:nvSpPr>
        <p:spPr>
          <a:xfrm>
            <a:off x="2159876" y="365127"/>
            <a:ext cx="5123793" cy="1085302"/>
          </a:xfrm>
          <a:prstGeom prst="rect">
            <a:avLst/>
          </a:prstGeom>
        </p:spPr>
        <p:txBody>
          <a:bodyPr vert="horz" lIns="0" tIns="0" rIns="0" bIns="0" rtlCol="0" anchor="ctr">
            <a:normAutofit/>
          </a:bodyPr>
          <a:lstStyle>
            <a:lvl1pPr>
              <a:defRPr sz="3600" b="1">
                <a:solidFill>
                  <a:srgbClr val="002060"/>
                </a:solidFill>
              </a:defRPr>
            </a:lvl1pPr>
          </a:lstStyle>
          <a:p>
            <a:pPr lvl="0" algn="ctr">
              <a:defRPr sz="1800" b="0">
                <a:solidFill>
                  <a:srgbClr val="000000"/>
                </a:solidFill>
              </a:defRPr>
            </a:pPr>
            <a:r>
              <a:rPr lang="pt-PT" sz="2800" dirty="0">
                <a:solidFill>
                  <a:schemeClr val="tx2"/>
                </a:solidFill>
                <a:latin typeface="Arial Black" panose="020B0A04020102020204" pitchFamily="34" charset="0"/>
              </a:rPr>
              <a:t>Mensagens-Chave</a:t>
            </a:r>
          </a:p>
        </p:txBody>
      </p:sp>
      <p:sp>
        <p:nvSpPr>
          <p:cNvPr id="794" name="Shape 794"/>
          <p:cNvSpPr>
            <a:spLocks noGrp="1"/>
          </p:cNvSpPr>
          <p:nvPr>
            <p:ph type="body" idx="4294967295"/>
          </p:nvPr>
        </p:nvSpPr>
        <p:spPr>
          <a:xfrm>
            <a:off x="395536" y="1628800"/>
            <a:ext cx="8267700" cy="3457575"/>
          </a:xfrm>
          <a:prstGeom prst="rect">
            <a:avLst/>
          </a:prstGeom>
        </p:spPr>
        <p:txBody>
          <a:bodyPr vert="horz" lIns="0" tIns="0" rIns="0" bIns="0" rtlCol="0">
            <a:normAutofit fontScale="92500" lnSpcReduction="10000"/>
          </a:bodyPr>
          <a:lstStyle/>
          <a:p>
            <a:pPr>
              <a:spcBef>
                <a:spcPts val="1350"/>
              </a:spcBef>
              <a:buFont typeface="Arial" panose="020B0604020202020204" pitchFamily="34" charset="0"/>
              <a:buChar char="•"/>
              <a:defRPr sz="1800"/>
            </a:pPr>
            <a:r>
              <a:rPr lang="pt-BR" sz="2400" dirty="0">
                <a:solidFill>
                  <a:srgbClr val="002060"/>
                </a:solidFill>
                <a:latin typeface="Arial" panose="020B0604020202020204" pitchFamily="34" charset="0"/>
                <a:cs typeface="Arial" panose="020B0604020202020204" pitchFamily="34" charset="0"/>
              </a:rPr>
              <a:t>A higienização das mãos é a medida mais IMPORTANTE na </a:t>
            </a:r>
            <a:r>
              <a:rPr lang="pt-BR" sz="2400" dirty="0">
                <a:solidFill>
                  <a:srgbClr val="002060"/>
                </a:solidFill>
              </a:rPr>
              <a:t>PCI</a:t>
            </a:r>
          </a:p>
          <a:p>
            <a:pPr>
              <a:spcBef>
                <a:spcPts val="1350"/>
              </a:spcBef>
              <a:buFont typeface="Arial" panose="020B0604020202020204" pitchFamily="34" charset="0"/>
              <a:buChar char="•"/>
              <a:defRPr sz="1800"/>
            </a:pPr>
            <a:r>
              <a:rPr lang="pt-BR" sz="2400" dirty="0">
                <a:solidFill>
                  <a:srgbClr val="002060"/>
                </a:solidFill>
                <a:latin typeface="Arial" panose="020B0604020202020204" pitchFamily="34" charset="0"/>
                <a:cs typeface="Arial" panose="020B0604020202020204" pitchFamily="34" charset="0"/>
              </a:rPr>
              <a:t>O EPP é essencial para todos os profissionais, doentes, familiares e comunidades</a:t>
            </a:r>
          </a:p>
          <a:p>
            <a:pPr>
              <a:spcBef>
                <a:spcPts val="1350"/>
              </a:spcBef>
              <a:buFont typeface="Arial" panose="020B0604020202020204" pitchFamily="34" charset="0"/>
              <a:buChar char="•"/>
              <a:defRPr sz="1800"/>
            </a:pPr>
            <a:r>
              <a:rPr lang="pt-BR" sz="2400" dirty="0">
                <a:solidFill>
                  <a:srgbClr val="002060"/>
                </a:solidFill>
                <a:latin typeface="Arial" panose="020B0604020202020204" pitchFamily="34" charset="0"/>
                <a:cs typeface="Arial" panose="020B0604020202020204" pitchFamily="34" charset="0"/>
              </a:rPr>
              <a:t>O EPP deve ser apropriado em função da avaliação de risco (de acordo com o procedimento e suspeita de agente infeccioso)</a:t>
            </a:r>
          </a:p>
          <a:p>
            <a:pPr>
              <a:spcBef>
                <a:spcPts val="1350"/>
              </a:spcBef>
              <a:buFont typeface="Arial" panose="020B0604020202020204" pitchFamily="34" charset="0"/>
              <a:buChar char="•"/>
              <a:defRPr sz="1800"/>
            </a:pPr>
            <a:r>
              <a:rPr lang="pt-BR" sz="2400" dirty="0">
                <a:solidFill>
                  <a:srgbClr val="002060"/>
                </a:solidFill>
                <a:latin typeface="Arial" panose="020B0604020202020204" pitchFamily="34" charset="0"/>
                <a:cs typeface="Arial" panose="020B0604020202020204" pitchFamily="34" charset="0"/>
              </a:rPr>
              <a:t>As precauções reforçadas estão SEMPRE para além das precauções padrão</a:t>
            </a:r>
            <a:endParaRPr sz="24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7261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93"/>
          <p:cNvGrpSpPr/>
          <p:nvPr/>
        </p:nvGrpSpPr>
        <p:grpSpPr>
          <a:xfrm>
            <a:off x="10632" y="838199"/>
            <a:ext cx="3124202" cy="4397027"/>
            <a:chOff x="0" y="-1"/>
            <a:chExt cx="3124201" cy="4397026"/>
          </a:xfrm>
        </p:grpSpPr>
        <p:pic>
          <p:nvPicPr>
            <p:cNvPr id="5" name="image3.png"/>
            <p:cNvPicPr/>
            <p:nvPr/>
          </p:nvPicPr>
          <p:blipFill>
            <a:blip r:embed="rId2" cstate="print">
              <a:extLst/>
            </a:blip>
            <a:stretch>
              <a:fillRect/>
            </a:stretch>
          </p:blipFill>
          <p:spPr>
            <a:xfrm>
              <a:off x="0" y="-1"/>
              <a:ext cx="3124201" cy="4397026"/>
            </a:xfrm>
            <a:prstGeom prst="rect">
              <a:avLst/>
            </a:prstGeom>
            <a:ln w="12700" cap="flat">
              <a:solidFill>
                <a:srgbClr val="002060"/>
              </a:solidFill>
              <a:miter lim="400000"/>
            </a:ln>
            <a:effectLst/>
          </p:spPr>
        </p:pic>
        <p:sp>
          <p:nvSpPr>
            <p:cNvPr id="6" name="Shape 292"/>
            <p:cNvSpPr/>
            <p:nvPr/>
          </p:nvSpPr>
          <p:spPr>
            <a:xfrm>
              <a:off x="2219606" y="3911452"/>
              <a:ext cx="274114" cy="215444"/>
            </a:xfrm>
            <a:prstGeom prst="rect">
              <a:avLst/>
            </a:prstGeom>
            <a:noFill/>
            <a:ln w="12700" cap="flat">
              <a:solidFill>
                <a:srgbClr val="002060"/>
              </a:solid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defRPr>
                  <a:solidFill>
                    <a:srgbClr val="FFFFFF"/>
                  </a:solidFill>
                  <a:latin typeface="Calibri"/>
                  <a:ea typeface="Calibri"/>
                  <a:cs typeface="Calibri"/>
                  <a:sym typeface="Calibri"/>
                </a:defRPr>
              </a:lvl1pPr>
            </a:lstStyle>
            <a:p>
              <a:pPr lvl="0">
                <a:defRPr>
                  <a:solidFill>
                    <a:srgbClr val="000000"/>
                  </a:solidFill>
                </a:defRPr>
              </a:pPr>
              <a:r>
                <a:rPr sz="1400" b="1" dirty="0">
                  <a:solidFill>
                    <a:srgbClr val="FFFFFF"/>
                  </a:solidFill>
                  <a:latin typeface="+mn-lt"/>
                </a:rPr>
                <a:t>20</a:t>
              </a:r>
              <a:r>
                <a:rPr lang="pt-PT" sz="1400" b="1" dirty="0">
                  <a:solidFill>
                    <a:srgbClr val="FFFFFF"/>
                  </a:solidFill>
                  <a:latin typeface="+mn-lt"/>
                </a:rPr>
                <a:t>7</a:t>
              </a:r>
              <a:endParaRPr sz="1400" b="1" dirty="0">
                <a:solidFill>
                  <a:srgbClr val="FFFFFF"/>
                </a:solidFill>
                <a:latin typeface="+mn-lt"/>
              </a:endParaRPr>
            </a:p>
          </p:txBody>
        </p:sp>
      </p:grpSp>
      <p:pic>
        <p:nvPicPr>
          <p:cNvPr id="7" name="image4.png"/>
          <p:cNvPicPr/>
          <p:nvPr/>
        </p:nvPicPr>
        <p:blipFill>
          <a:blip r:embed="rId3" cstate="print">
            <a:extLst/>
          </a:blip>
          <a:stretch>
            <a:fillRect/>
          </a:stretch>
        </p:blipFill>
        <p:spPr>
          <a:xfrm>
            <a:off x="2950512" y="715500"/>
            <a:ext cx="3276602" cy="4642424"/>
          </a:xfrm>
          <a:prstGeom prst="rect">
            <a:avLst/>
          </a:prstGeom>
          <a:ln w="12700">
            <a:solidFill>
              <a:srgbClr val="002060"/>
            </a:solidFill>
            <a:miter lim="400000"/>
          </a:ln>
        </p:spPr>
      </p:pic>
      <p:pic>
        <p:nvPicPr>
          <p:cNvPr id="8" name="image2.png"/>
          <p:cNvPicPr/>
          <p:nvPr/>
        </p:nvPicPr>
        <p:blipFill>
          <a:blip r:embed="rId4" cstate="print">
            <a:extLst/>
          </a:blip>
          <a:stretch>
            <a:fillRect/>
          </a:stretch>
        </p:blipFill>
        <p:spPr>
          <a:xfrm>
            <a:off x="6020674" y="1179894"/>
            <a:ext cx="3111844" cy="4050113"/>
          </a:xfrm>
          <a:prstGeom prst="rect">
            <a:avLst/>
          </a:prstGeom>
          <a:ln>
            <a:solidFill>
              <a:srgbClr val="002060"/>
            </a:solidFill>
            <a:miter/>
          </a:ln>
        </p:spPr>
      </p:pic>
    </p:spTree>
    <p:extLst>
      <p:ext uri="{BB962C8B-B14F-4D97-AF65-F5344CB8AC3E}">
        <p14:creationId xmlns:p14="http://schemas.microsoft.com/office/powerpoint/2010/main" val="1387475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sz="2700" b="1" dirty="0">
                <a:solidFill>
                  <a:srgbClr val="002060"/>
                </a:solidFill>
                <a:ea typeface="Calibri"/>
                <a:sym typeface="Calibri"/>
              </a:rPr>
              <a:t> </a:t>
            </a:r>
            <a:r>
              <a:rPr lang="pt-PT" sz="2700" b="1" dirty="0">
                <a:solidFill>
                  <a:srgbClr val="002060"/>
                </a:solidFill>
                <a:ea typeface="Calibri"/>
                <a:sym typeface="Calibri"/>
              </a:rPr>
              <a:t>Referências</a:t>
            </a:r>
            <a:endParaRPr lang="pt-PT" sz="2700" b="1" dirty="0">
              <a:solidFill>
                <a:srgbClr val="002060"/>
              </a:solidFill>
            </a:endParaRPr>
          </a:p>
        </p:txBody>
      </p:sp>
      <p:sp>
        <p:nvSpPr>
          <p:cNvPr id="4" name="Content Placeholder 3"/>
          <p:cNvSpPr>
            <a:spLocks noGrp="1"/>
          </p:cNvSpPr>
          <p:nvPr>
            <p:ph idx="1"/>
          </p:nvPr>
        </p:nvSpPr>
        <p:spPr>
          <a:xfrm>
            <a:off x="457200" y="1596622"/>
            <a:ext cx="8311952" cy="3664755"/>
          </a:xfrm>
        </p:spPr>
        <p:txBody>
          <a:bodyPr>
            <a:noAutofit/>
          </a:bodyPr>
          <a:lstStyle/>
          <a:p>
            <a:pPr marL="0" indent="0">
              <a:buNone/>
            </a:pPr>
            <a:r>
              <a:rPr lang="pt-BR" sz="1600" dirty="0">
                <a:solidFill>
                  <a:srgbClr val="002060"/>
                </a:solidFill>
                <a:ea typeface="Calibri"/>
                <a:sym typeface="Calibri"/>
              </a:rPr>
              <a:t>Precauç</a:t>
            </a:r>
            <a:r>
              <a:rPr lang="pt-BR" sz="1600" dirty="0">
                <a:solidFill>
                  <a:srgbClr val="002060"/>
                </a:solidFill>
                <a:latin typeface="Arial"/>
                <a:ea typeface="Calibri"/>
                <a:cs typeface="Arial"/>
                <a:sym typeface="Calibri"/>
              </a:rPr>
              <a:t>ões</a:t>
            </a:r>
            <a:r>
              <a:rPr lang="pt-BR" sz="1600" dirty="0">
                <a:solidFill>
                  <a:srgbClr val="002060"/>
                </a:solidFill>
                <a:ea typeface="Calibri"/>
                <a:sym typeface="Calibri"/>
              </a:rPr>
              <a:t> padrão nos cuidados de saúde: Aide-memoire, OMS Out 2007</a:t>
            </a:r>
            <a:br>
              <a:rPr lang="en-US" sz="1600" dirty="0">
                <a:solidFill>
                  <a:srgbClr val="002060"/>
                </a:solidFill>
                <a:ea typeface="Calibri"/>
                <a:sym typeface="Calibri"/>
              </a:rPr>
            </a:br>
            <a:r>
              <a:rPr lang="en-US" sz="1600" dirty="0">
                <a:ea typeface="Calibri"/>
                <a:sym typeface="Calibri"/>
                <a:hlinkClick r:id="rId2"/>
              </a:rPr>
              <a:t>http://www.who.int/csr/resources/publications/EPR_AM2_E7.pdf</a:t>
            </a:r>
            <a:endParaRPr lang="en-US" sz="1600" dirty="0">
              <a:ea typeface="Calibri"/>
              <a:sym typeface="Calibri"/>
            </a:endParaRPr>
          </a:p>
          <a:p>
            <a:pPr marL="0" indent="0">
              <a:buNone/>
            </a:pPr>
            <a:endParaRPr lang="fr-FR" sz="1600" dirty="0">
              <a:solidFill>
                <a:srgbClr val="FF0000"/>
              </a:solidFill>
              <a:sym typeface="Calibri"/>
            </a:endParaRPr>
          </a:p>
          <a:p>
            <a:pPr marL="0" indent="0">
              <a:buNone/>
            </a:pPr>
            <a:r>
              <a:rPr lang="pt-BR" sz="1600" dirty="0"/>
              <a:t>Higiene das mãos: porquê, como e quando?</a:t>
            </a:r>
          </a:p>
          <a:p>
            <a:pPr marL="0" indent="0">
              <a:buNone/>
            </a:pPr>
            <a:r>
              <a:rPr lang="en-US" sz="1600" dirty="0">
                <a:hlinkClick r:id="rId3"/>
              </a:rPr>
              <a:t>http://www.who.int/gpsc/5may/Hand_Hygiene_Why_How_and_When_Brochure.pdf?ua=1</a:t>
            </a:r>
            <a:r>
              <a:rPr lang="en-US" sz="1600" dirty="0"/>
              <a:t>  </a:t>
            </a:r>
          </a:p>
          <a:p>
            <a:pPr marL="0" indent="0">
              <a:buNone/>
            </a:pPr>
            <a:endParaRPr lang="en-US" sz="1600" dirty="0"/>
          </a:p>
          <a:p>
            <a:pPr marL="0" indent="0">
              <a:buNone/>
            </a:pPr>
            <a:r>
              <a:rPr lang="pt-BR" sz="1600" dirty="0">
                <a:solidFill>
                  <a:srgbClr val="002060"/>
                </a:solidFill>
                <a:ea typeface="Calibri"/>
                <a:sym typeface="Calibri"/>
              </a:rPr>
              <a:t>Os meus 5 momentos para a higiene das mãos. Organização Mundial da Saúde</a:t>
            </a:r>
            <a:r>
              <a:rPr lang="en-US" sz="1600" dirty="0">
                <a:solidFill>
                  <a:srgbClr val="002060"/>
                </a:solidFill>
                <a:ea typeface="Calibri"/>
                <a:sym typeface="Calibri"/>
              </a:rPr>
              <a:t>. </a:t>
            </a:r>
          </a:p>
          <a:p>
            <a:pPr marL="0" indent="0">
              <a:buNone/>
            </a:pPr>
            <a:r>
              <a:rPr lang="en-US" sz="1600" dirty="0">
                <a:ea typeface="Calibri"/>
                <a:sym typeface="Calibri"/>
                <a:hlinkClick r:id="rId4"/>
              </a:rPr>
              <a:t>http://www.who.int/gpsc/5may/background/5moments/en/</a:t>
            </a:r>
          </a:p>
          <a:p>
            <a:pPr marL="0" indent="0">
              <a:buNone/>
            </a:pPr>
            <a:endParaRPr lang="en-US" sz="1600" dirty="0"/>
          </a:p>
          <a:p>
            <a:pPr marL="0" indent="0">
              <a:buNone/>
            </a:pPr>
            <a:r>
              <a:rPr lang="pt-BR" sz="1600" dirty="0"/>
              <a:t>Equipamento de proteção pessoal para uso em surtos de doença por filovírus Orientações para aconselhamento rápido, WHO 2016</a:t>
            </a:r>
            <a:r>
              <a:rPr lang="en-US" sz="1600" dirty="0"/>
              <a:t> </a:t>
            </a:r>
            <a:r>
              <a:rPr lang="en-US" sz="1600" dirty="0">
                <a:hlinkClick r:id="rId5"/>
              </a:rPr>
              <a:t>http://apps.who.int/iris/bitstream/10665/251426/1/9789241549721-eng.pdf?ua=1</a:t>
            </a:r>
            <a:endParaRPr lang="en-US" sz="1600" dirty="0"/>
          </a:p>
          <a:p>
            <a:pPr marL="0" indent="0">
              <a:buNone/>
            </a:pPr>
            <a:r>
              <a:rPr lang="en-US" sz="1600" dirty="0"/>
              <a:t> </a:t>
            </a:r>
          </a:p>
          <a:p>
            <a:pPr marL="0" indent="0">
              <a:buNone/>
            </a:pPr>
            <a:endParaRPr lang="en-US" sz="1600" dirty="0">
              <a:solidFill>
                <a:srgbClr val="FF0000"/>
              </a:solidFill>
            </a:endParaRPr>
          </a:p>
        </p:txBody>
      </p:sp>
    </p:spTree>
    <p:extLst>
      <p:ext uri="{BB962C8B-B14F-4D97-AF65-F5344CB8AC3E}">
        <p14:creationId xmlns:p14="http://schemas.microsoft.com/office/powerpoint/2010/main" val="13667226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395536" y="404664"/>
            <a:ext cx="8280920" cy="8496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spcAft>
                <a:spcPts val="0"/>
              </a:spcAft>
            </a:pPr>
            <a:r>
              <a:rPr lang="pt-PT" sz="3200" b="1" kern="1200" dirty="0">
                <a:solidFill>
                  <a:srgbClr val="002060"/>
                </a:solidFill>
                <a:effectLst/>
                <a:latin typeface="Arial" panose="020B0604020202020204" pitchFamily="34" charset="0"/>
                <a:ea typeface="ＭＳ 明朝"/>
                <a:cs typeface="Arial" panose="020B0604020202020204" pitchFamily="34" charset="0"/>
              </a:rPr>
              <a:t>Exoneração de responsabilidade</a:t>
            </a:r>
            <a:endParaRPr lang="pt-PT" sz="3200" dirty="0">
              <a:solidFill>
                <a:srgbClr val="002060"/>
              </a:solidFill>
              <a:effectLst/>
              <a:latin typeface="Arial" panose="020B0604020202020204" pitchFamily="34" charset="0"/>
              <a:ea typeface="ＭＳ 明朝"/>
              <a:cs typeface="Arial" panose="020B0604020202020204" pitchFamily="34" charset="0"/>
            </a:endParaRPr>
          </a:p>
        </p:txBody>
      </p:sp>
      <p:sp>
        <p:nvSpPr>
          <p:cNvPr id="7" name="Content Placeholder 2"/>
          <p:cNvSpPr txBox="1">
            <a:spLocks noGrp="1"/>
          </p:cNvSpPr>
          <p:nvPr/>
        </p:nvSpPr>
        <p:spPr bwMode="auto">
          <a:xfrm>
            <a:off x="395536" y="1556792"/>
            <a:ext cx="8280920" cy="4320480"/>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eaLnBrk="0" fontAlgn="base" hangingPunct="0">
              <a:spcBef>
                <a:spcPts val="265"/>
              </a:spcBef>
              <a:spcAft>
                <a:spcPts val="0"/>
              </a:spcAft>
            </a:pPr>
            <a:r>
              <a:rPr lang="pt-PT" sz="1400" b="1" kern="1200" dirty="0">
                <a:solidFill>
                  <a:srgbClr val="0000FF"/>
                </a:solidFill>
                <a:effectLst/>
                <a:latin typeface="+mn-lt"/>
                <a:ea typeface="ＭＳ 明朝"/>
                <a:cs typeface="Arial"/>
              </a:rPr>
              <a:t> </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Plataforma</a:t>
            </a:r>
            <a:r>
              <a:rPr lang="pt-PT" sz="1400" b="1" kern="1200" dirty="0">
                <a:solidFill>
                  <a:srgbClr val="000000"/>
                </a:solidFill>
                <a:effectLst/>
                <a:latin typeface="+mn-lt"/>
                <a:ea typeface="ＭＳ 明朝"/>
                <a:cs typeface="Arial"/>
              </a:rPr>
              <a:t> da OMS para a Aprendizagem sobre Segurança Sanitária – Materiais de Formação</a:t>
            </a:r>
          </a:p>
          <a:p>
            <a:pPr eaLnBrk="0" fontAlgn="base" hangingPunct="0">
              <a:spcBef>
                <a:spcPts val="385"/>
              </a:spcBef>
              <a:spcAft>
                <a:spcPts val="0"/>
              </a:spcAft>
            </a:pP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Estes Materiais de Formação da OMS são propriedade da © Organização Mundial da Saúde (WHO) 2018. Todos os direitos reservados.</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A sua utilização destes materiais está sujeita aos “</a:t>
            </a:r>
            <a:r>
              <a:rPr lang="pt-PT" sz="1400" kern="1200" dirty="0">
                <a:solidFill>
                  <a:srgbClr val="0000FF"/>
                </a:solidFill>
                <a:effectLst/>
                <a:latin typeface="+mn-lt"/>
                <a:ea typeface="ＭＳ 明朝"/>
                <a:cs typeface="Arial"/>
              </a:rPr>
              <a:t>Termos de Utilização dos Materiais </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FF"/>
                </a:solidFill>
                <a:effectLst/>
                <a:latin typeface="+mn-lt"/>
                <a:ea typeface="ＭＳ 明朝"/>
                <a:cs typeface="Arial"/>
              </a:rPr>
              <a:t>de Formação da Plataforma da OMS para a Aprendizagem sobre Segurança Sanitária</a:t>
            </a:r>
            <a:r>
              <a:rPr lang="pt-PT" sz="1400" kern="1200" dirty="0">
                <a:solidFill>
                  <a:srgbClr val="000000"/>
                </a:solidFill>
                <a:effectLst/>
                <a:latin typeface="+mn-lt"/>
                <a:ea typeface="ＭＳ 明朝"/>
                <a:cs typeface="Arial"/>
              </a:rPr>
              <a:t>”, que aceitou ao descarregá-los e que estão disponíveis na Plataforma da OMS para a Aprendizagem sobre Segurança Sanitária em: </a:t>
            </a:r>
            <a:r>
              <a:rPr lang="pt-PT" sz="1400" u="sng" kern="1200" dirty="0">
                <a:solidFill>
                  <a:srgbClr val="000000"/>
                </a:solidFill>
                <a:effectLst/>
                <a:latin typeface="+mn-lt"/>
                <a:ea typeface="ＭＳ 明朝"/>
                <a:cs typeface="Arial"/>
                <a:hlinkClick r:id="rId2"/>
              </a:rPr>
              <a:t>https://extranet.who.int/hslp</a:t>
            </a:r>
            <a:r>
              <a:rPr lang="pt-PT" sz="1400" kern="1200" dirty="0">
                <a:solidFill>
                  <a:srgbClr val="000000"/>
                </a:solidFill>
                <a:effectLst/>
                <a:latin typeface="+mn-lt"/>
                <a:ea typeface="ＭＳ 明朝"/>
                <a:cs typeface="Arial"/>
              </a:rPr>
              <a:t> </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 </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Caso adapte, modifique, traduza ou de alguma forma altere o conteúdo destes materiais, não poderá sugerir que a OMS de algum modo aprova essas modificações, como não poderá usar o nome ou o símbolo da OMS nos materiais modificados.</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  </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000000"/>
                </a:solidFill>
                <a:effectLst/>
                <a:latin typeface="+mn-lt"/>
                <a:ea typeface="ＭＳ 明朝"/>
                <a:cs typeface="Arial"/>
              </a:rPr>
              <a:t>Solicita-se ainda que informe a OMS de quaisquer alterações que tenha efectuado para utilização pública destes materiais, para fins de manutenção de registos e desenvolvimento contínuo, através do endereço electrónico </a:t>
            </a:r>
            <a:r>
              <a:rPr lang="pt-PT" sz="1400" u="sng" kern="1200" dirty="0">
                <a:solidFill>
                  <a:srgbClr val="0000FF"/>
                </a:solidFill>
                <a:effectLst/>
                <a:latin typeface="+mn-lt"/>
                <a:ea typeface="ＭＳ 明朝"/>
                <a:cs typeface="Arial"/>
                <a:hlinkClick r:id="rId3"/>
              </a:rPr>
              <a:t>ihrhrt@who.int</a:t>
            </a:r>
            <a:endParaRPr lang="pt-PT" sz="1400" dirty="0">
              <a:effectLst/>
              <a:latin typeface="+mn-lt"/>
              <a:ea typeface="ＭＳ 明朝"/>
              <a:cs typeface="Times New Roman"/>
            </a:endParaRPr>
          </a:p>
          <a:p>
            <a:pPr eaLnBrk="0" fontAlgn="base" hangingPunct="0">
              <a:spcBef>
                <a:spcPts val="385"/>
              </a:spcBef>
              <a:spcAft>
                <a:spcPts val="0"/>
              </a:spcAft>
            </a:pPr>
            <a:r>
              <a:rPr lang="pt-PT" sz="1400" kern="1200" dirty="0">
                <a:solidFill>
                  <a:srgbClr val="10253F"/>
                </a:solidFill>
                <a:effectLst/>
                <a:latin typeface="+mn-lt"/>
                <a:ea typeface="ＭＳ 明朝"/>
                <a:cs typeface="Arial"/>
              </a:rPr>
              <a:t> </a:t>
            </a:r>
            <a:endParaRPr lang="pt-PT" sz="1400" dirty="0">
              <a:effectLst/>
              <a:latin typeface="+mn-lt"/>
              <a:ea typeface="ＭＳ 明朝"/>
              <a:cs typeface="Times New Roman"/>
            </a:endParaRPr>
          </a:p>
        </p:txBody>
      </p:sp>
    </p:spTree>
    <p:extLst>
      <p:ext uri="{BB962C8B-B14F-4D97-AF65-F5344CB8AC3E}">
        <p14:creationId xmlns:p14="http://schemas.microsoft.com/office/powerpoint/2010/main" val="420595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44216"/>
            <a:ext cx="8229600" cy="4061048"/>
          </a:xfrm>
        </p:spPr>
        <p:txBody>
          <a:bodyPr/>
          <a:lstStyle/>
          <a:p>
            <a:pPr>
              <a:buFont typeface="Wingdings" charset="2"/>
              <a:buChar char="ü"/>
            </a:pPr>
            <a:r>
              <a:rPr lang="pt-PT" sz="2400" dirty="0">
                <a:solidFill>
                  <a:srgbClr val="002060"/>
                </a:solidFill>
                <a:latin typeface="Arial" charset="0"/>
                <a:ea typeface="Arial" charset="0"/>
                <a:cs typeface="Arial" charset="0"/>
              </a:rPr>
              <a:t>Prevenção e Controlo das Infecções (PCI) são um conjunto de procedimentos e boas práticas que impedem que doentes e profissionais de saúde sejam afectados por infecções evitáveis.</a:t>
            </a:r>
          </a:p>
          <a:p>
            <a:pPr>
              <a:buFont typeface="Wingdings" charset="2"/>
              <a:buChar char="ü"/>
            </a:pPr>
            <a:endParaRPr lang="pt-PT" sz="2400" dirty="0">
              <a:solidFill>
                <a:srgbClr val="002060"/>
              </a:solidFill>
              <a:latin typeface="Arial" charset="0"/>
              <a:ea typeface="Arial" charset="0"/>
              <a:cs typeface="Arial" charset="0"/>
            </a:endParaRPr>
          </a:p>
          <a:p>
            <a:pPr lvl="0">
              <a:buFont typeface="Wingdings" charset="2"/>
              <a:buChar char="ü"/>
            </a:pPr>
            <a:r>
              <a:rPr lang="pt-PT" sz="2400" dirty="0">
                <a:solidFill>
                  <a:srgbClr val="002060"/>
                </a:solidFill>
                <a:latin typeface="Arial" charset="0"/>
                <a:ea typeface="Arial" charset="0"/>
                <a:cs typeface="Arial" charset="0"/>
              </a:rPr>
              <a:t>Assegurar uma eficaz PCI evita danos e, por vezes, até mortes, economiza recursos, reduz a disseminação da resistência antimicrobiana e garante a qualidade da prestação de serviços de saúde</a:t>
            </a:r>
            <a:r>
              <a:rPr lang="pt-PT" sz="2400" dirty="0">
                <a:latin typeface="Arial" charset="0"/>
                <a:ea typeface="Arial" charset="0"/>
                <a:cs typeface="Arial" charset="0"/>
              </a:rPr>
              <a:t>. </a:t>
            </a:r>
            <a:r>
              <a:rPr lang="pt-PT" sz="2400" dirty="0"/>
              <a:t> </a:t>
            </a:r>
            <a:endParaRPr lang="pt-PT" sz="2400" dirty="0">
              <a:solidFill>
                <a:srgbClr val="FFFFFF"/>
              </a:solidFill>
              <a:latin typeface="Calibri"/>
              <a:ea typeface="Calibri"/>
              <a:cs typeface="Calibri"/>
              <a:sym typeface="Calibri"/>
            </a:endParaRPr>
          </a:p>
          <a:p>
            <a:endParaRPr lang="pt-PT" sz="2400" dirty="0"/>
          </a:p>
        </p:txBody>
      </p:sp>
      <p:sp>
        <p:nvSpPr>
          <p:cNvPr id="7" name="Title 2">
            <a:extLst>
              <a:ext uri="{FF2B5EF4-FFF2-40B4-BE49-F238E27FC236}">
                <a16:creationId xmlns:a16="http://schemas.microsoft.com/office/drawing/2014/main" id="{37F53FCD-D8DF-4A3B-BA51-A3734D56347E}"/>
              </a:ext>
            </a:extLst>
          </p:cNvPr>
          <p:cNvSpPr>
            <a:spLocks noGrp="1"/>
          </p:cNvSpPr>
          <p:nvPr>
            <p:ph type="title"/>
          </p:nvPr>
        </p:nvSpPr>
        <p:spPr>
          <a:xfrm>
            <a:off x="457200" y="44624"/>
            <a:ext cx="8229600" cy="1143000"/>
          </a:xfrm>
        </p:spPr>
        <p:txBody>
          <a:bodyPr/>
          <a:lstStyle/>
          <a:p>
            <a:r>
              <a:rPr lang="pt-PT" sz="3600" b="1">
                <a:solidFill>
                  <a:srgbClr val="002060"/>
                </a:solidFill>
              </a:rPr>
              <a:t>Definição</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8A2ECE5-F5CA-42DC-9219-7E4FCA8046A5}"/>
              </a:ext>
            </a:extLst>
          </p:cNvPr>
          <p:cNvSpPr>
            <a:spLocks noGrp="1"/>
          </p:cNvSpPr>
          <p:nvPr>
            <p:ph type="title"/>
          </p:nvPr>
        </p:nvSpPr>
        <p:spPr>
          <a:xfrm>
            <a:off x="1403648" y="2564904"/>
            <a:ext cx="5918200" cy="1143000"/>
          </a:xfrm>
        </p:spPr>
        <p:txBody>
          <a:bodyPr>
            <a:normAutofit/>
          </a:bodyPr>
          <a:lstStyle/>
          <a:p>
            <a:pPr algn="ctr"/>
            <a:r>
              <a:rPr lang="pt-PT" altLang="en-US" b="1" i="1" dirty="0">
                <a:solidFill>
                  <a:srgbClr val="002060"/>
                </a:solidFill>
                <a:latin typeface="Arial Black" panose="020B0A04020102020204" pitchFamily="34" charset="0"/>
              </a:rPr>
              <a:t>Obrigado!</a:t>
            </a:r>
          </a:p>
        </p:txBody>
      </p:sp>
    </p:spTree>
    <p:extLst>
      <p:ext uri="{BB962C8B-B14F-4D97-AF65-F5344CB8AC3E}">
        <p14:creationId xmlns:p14="http://schemas.microsoft.com/office/powerpoint/2010/main" val="1673353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nvSpPr>
        <p:spPr>
          <a:xfrm>
            <a:off x="162461" y="762000"/>
            <a:ext cx="3876139" cy="49244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defRPr sz="4000" b="1">
                <a:solidFill>
                  <a:srgbClr val="F2F2F2"/>
                </a:solidFill>
                <a:latin typeface="Calibri"/>
                <a:ea typeface="Calibri"/>
                <a:cs typeface="Calibri"/>
                <a:sym typeface="Calibri"/>
              </a:defRPr>
            </a:lvl1pPr>
          </a:lstStyle>
          <a:p>
            <a:pPr lvl="0">
              <a:defRPr sz="1800" b="0">
                <a:solidFill>
                  <a:srgbClr val="000000"/>
                </a:solidFill>
              </a:defRPr>
            </a:pPr>
            <a:endParaRPr sz="3200" dirty="0">
              <a:solidFill>
                <a:srgbClr val="FF0000"/>
              </a:solidFill>
              <a:latin typeface="+mn-lt"/>
              <a:cs typeface="Arial" panose="020B0604020202020204" pitchFamily="34" charset="0"/>
            </a:endParaRPr>
          </a:p>
        </p:txBody>
      </p:sp>
      <p:pic>
        <p:nvPicPr>
          <p:cNvPr id="176" name="image2.png"/>
          <p:cNvPicPr/>
          <p:nvPr/>
        </p:nvPicPr>
        <p:blipFill>
          <a:blip r:embed="rId2" cstate="print">
            <a:extLst/>
          </a:blip>
          <a:stretch>
            <a:fillRect/>
          </a:stretch>
        </p:blipFill>
        <p:spPr>
          <a:xfrm>
            <a:off x="3633786" y="2607351"/>
            <a:ext cx="809627" cy="1352551"/>
          </a:xfrm>
          <a:prstGeom prst="rect">
            <a:avLst/>
          </a:prstGeom>
          <a:ln w="12700">
            <a:miter lim="400000"/>
          </a:ln>
        </p:spPr>
      </p:pic>
      <p:grpSp>
        <p:nvGrpSpPr>
          <p:cNvPr id="205" name="Group 205"/>
          <p:cNvGrpSpPr/>
          <p:nvPr/>
        </p:nvGrpSpPr>
        <p:grpSpPr>
          <a:xfrm>
            <a:off x="4412574" y="844626"/>
            <a:ext cx="4371504" cy="4749759"/>
            <a:chOff x="0" y="-1"/>
            <a:chExt cx="4672098" cy="5178384"/>
          </a:xfrm>
        </p:grpSpPr>
        <p:sp>
          <p:nvSpPr>
            <p:cNvPr id="177" name="Shape 177"/>
            <p:cNvSpPr/>
            <p:nvPr/>
          </p:nvSpPr>
          <p:spPr>
            <a:xfrm flipV="1">
              <a:off x="2524451" y="1614168"/>
              <a:ext cx="1177093" cy="159583"/>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78" name="Shape 178"/>
            <p:cNvSpPr/>
            <p:nvPr/>
          </p:nvSpPr>
          <p:spPr>
            <a:xfrm>
              <a:off x="2903331" y="3704847"/>
              <a:ext cx="746733" cy="331339"/>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79" name="Shape 179"/>
            <p:cNvSpPr/>
            <p:nvPr/>
          </p:nvSpPr>
          <p:spPr>
            <a:xfrm flipV="1">
              <a:off x="2452067" y="2367053"/>
              <a:ext cx="1249477" cy="483519"/>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80" name="Shape 180"/>
            <p:cNvSpPr/>
            <p:nvPr/>
          </p:nvSpPr>
          <p:spPr>
            <a:xfrm>
              <a:off x="2903331" y="4635551"/>
              <a:ext cx="832804" cy="193188"/>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81" name="Shape 181"/>
            <p:cNvSpPr/>
            <p:nvPr/>
          </p:nvSpPr>
          <p:spPr>
            <a:xfrm flipV="1">
              <a:off x="2867025" y="519113"/>
              <a:ext cx="783039" cy="3"/>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82" name="Shape 182"/>
            <p:cNvSpPr/>
            <p:nvPr/>
          </p:nvSpPr>
          <p:spPr>
            <a:xfrm flipV="1">
              <a:off x="2541962" y="947738"/>
              <a:ext cx="1108102" cy="666432"/>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grpSp>
          <p:nvGrpSpPr>
            <p:cNvPr id="204" name="Group 204"/>
            <p:cNvGrpSpPr/>
            <p:nvPr/>
          </p:nvGrpSpPr>
          <p:grpSpPr>
            <a:xfrm>
              <a:off x="0" y="-1"/>
              <a:ext cx="4672098" cy="5178384"/>
              <a:chOff x="0" y="-1"/>
              <a:chExt cx="4672097" cy="5178383"/>
            </a:xfrm>
          </p:grpSpPr>
          <p:pic>
            <p:nvPicPr>
              <p:cNvPr id="183" name="image3.png"/>
              <p:cNvPicPr/>
              <p:nvPr/>
            </p:nvPicPr>
            <p:blipFill>
              <a:blip r:embed="rId3" cstate="print">
                <a:extLst/>
              </a:blip>
              <a:stretch>
                <a:fillRect/>
              </a:stretch>
            </p:blipFill>
            <p:spPr>
              <a:xfrm>
                <a:off x="3741858" y="873910"/>
                <a:ext cx="657228" cy="1097957"/>
              </a:xfrm>
              <a:prstGeom prst="rect">
                <a:avLst/>
              </a:prstGeom>
              <a:ln w="12700" cap="flat">
                <a:noFill/>
                <a:miter lim="400000"/>
              </a:ln>
              <a:effectLst/>
            </p:spPr>
          </p:pic>
          <p:pic>
            <p:nvPicPr>
              <p:cNvPr id="184" name="image3.png"/>
              <p:cNvPicPr/>
              <p:nvPr/>
            </p:nvPicPr>
            <p:blipFill>
              <a:blip r:embed="rId3" cstate="print">
                <a:extLst/>
              </a:blip>
              <a:stretch>
                <a:fillRect/>
              </a:stretch>
            </p:blipFill>
            <p:spPr>
              <a:xfrm>
                <a:off x="3741858" y="2564599"/>
                <a:ext cx="657228" cy="1097957"/>
              </a:xfrm>
              <a:prstGeom prst="rect">
                <a:avLst/>
              </a:prstGeom>
              <a:ln w="12700" cap="flat">
                <a:noFill/>
                <a:miter lim="400000"/>
              </a:ln>
              <a:effectLst/>
            </p:spPr>
          </p:pic>
          <p:pic>
            <p:nvPicPr>
              <p:cNvPr id="185" name="image4.png"/>
              <p:cNvPicPr/>
              <p:nvPr/>
            </p:nvPicPr>
            <p:blipFill>
              <a:blip r:embed="rId4" cstate="print">
                <a:extLst/>
              </a:blip>
              <a:stretch>
                <a:fillRect/>
              </a:stretch>
            </p:blipFill>
            <p:spPr>
              <a:xfrm>
                <a:off x="3741858" y="3593272"/>
                <a:ext cx="809627" cy="885828"/>
              </a:xfrm>
              <a:prstGeom prst="rect">
                <a:avLst/>
              </a:prstGeom>
              <a:ln w="12700" cap="flat">
                <a:noFill/>
                <a:miter lim="400000"/>
              </a:ln>
              <a:effectLst/>
            </p:spPr>
          </p:pic>
          <p:pic>
            <p:nvPicPr>
              <p:cNvPr id="186" name="image4.png"/>
              <p:cNvPicPr/>
              <p:nvPr/>
            </p:nvPicPr>
            <p:blipFill>
              <a:blip r:embed="rId4" cstate="print">
                <a:extLst/>
              </a:blip>
              <a:stretch>
                <a:fillRect/>
              </a:stretch>
            </p:blipFill>
            <p:spPr>
              <a:xfrm>
                <a:off x="3741858" y="1831174"/>
                <a:ext cx="809627" cy="885827"/>
              </a:xfrm>
              <a:prstGeom prst="rect">
                <a:avLst/>
              </a:prstGeom>
              <a:ln w="12700" cap="flat">
                <a:noFill/>
                <a:miter lim="400000"/>
              </a:ln>
              <a:effectLst/>
            </p:spPr>
          </p:pic>
          <p:pic>
            <p:nvPicPr>
              <p:cNvPr id="187" name="image5.png"/>
              <p:cNvPicPr/>
              <p:nvPr/>
            </p:nvPicPr>
            <p:blipFill>
              <a:blip r:embed="rId5" cstate="print">
                <a:extLst/>
              </a:blip>
              <a:stretch>
                <a:fillRect/>
              </a:stretch>
            </p:blipFill>
            <p:spPr>
              <a:xfrm>
                <a:off x="3741858" y="-1"/>
                <a:ext cx="685802" cy="857253"/>
              </a:xfrm>
              <a:prstGeom prst="rect">
                <a:avLst/>
              </a:prstGeom>
              <a:ln w="12700" cap="flat">
                <a:noFill/>
                <a:miter lim="400000"/>
              </a:ln>
              <a:effectLst/>
            </p:spPr>
          </p:pic>
          <p:sp>
            <p:nvSpPr>
              <p:cNvPr id="188" name="Shape 188"/>
              <p:cNvSpPr/>
              <p:nvPr/>
            </p:nvSpPr>
            <p:spPr>
              <a:xfrm flipV="1">
                <a:off x="152401" y="1831174"/>
                <a:ext cx="1545174" cy="556131"/>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89" name="Shape 189"/>
              <p:cNvSpPr/>
              <p:nvPr/>
            </p:nvSpPr>
            <p:spPr>
              <a:xfrm>
                <a:off x="152401" y="2579894"/>
                <a:ext cx="1676401" cy="2"/>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90" name="Shape 190"/>
              <p:cNvSpPr/>
              <p:nvPr/>
            </p:nvSpPr>
            <p:spPr>
              <a:xfrm>
                <a:off x="164132" y="2796700"/>
                <a:ext cx="1703096" cy="904698"/>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91" name="Shape 191"/>
              <p:cNvSpPr/>
              <p:nvPr/>
            </p:nvSpPr>
            <p:spPr>
              <a:xfrm>
                <a:off x="0" y="3062289"/>
                <a:ext cx="1867228" cy="1416810"/>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sp>
            <p:nvSpPr>
              <p:cNvPr id="192" name="Shape 192"/>
              <p:cNvSpPr/>
              <p:nvPr/>
            </p:nvSpPr>
            <p:spPr>
              <a:xfrm flipV="1">
                <a:off x="0" y="823857"/>
                <a:ext cx="1697575" cy="1278988"/>
              </a:xfrm>
              <a:prstGeom prst="line">
                <a:avLst/>
              </a:prstGeom>
              <a:noFill/>
              <a:ln w="38100" cap="flat">
                <a:solidFill>
                  <a:srgbClr val="FF0000"/>
                </a:solidFill>
                <a:prstDash val="solid"/>
                <a:bevel/>
                <a:tailEnd type="triangle" w="med" len="med"/>
              </a:ln>
              <a:effectLst/>
            </p:spPr>
            <p:txBody>
              <a:bodyPr wrap="square" lIns="0" tIns="0" rIns="0" bIns="0" numCol="1" anchor="t">
                <a:noAutofit/>
              </a:bodyPr>
              <a:lstStyle/>
              <a:p>
                <a:pPr lvl="0" defTabSz="457200">
                  <a:defRPr sz="1200"/>
                </a:pPr>
                <a:endParaRPr/>
              </a:p>
            </p:txBody>
          </p:sp>
          <p:pic>
            <p:nvPicPr>
              <p:cNvPr id="193" name="image6.png"/>
              <p:cNvPicPr/>
              <p:nvPr/>
            </p:nvPicPr>
            <p:blipFill>
              <a:blip r:embed="rId6" cstate="print">
                <a:extLst/>
              </a:blip>
              <a:stretch>
                <a:fillRect/>
              </a:stretch>
            </p:blipFill>
            <p:spPr>
              <a:xfrm>
                <a:off x="1867226" y="1032224"/>
                <a:ext cx="657227" cy="1209678"/>
              </a:xfrm>
              <a:prstGeom prst="rect">
                <a:avLst/>
              </a:prstGeom>
              <a:ln w="12700" cap="flat">
                <a:noFill/>
                <a:miter lim="400000"/>
              </a:ln>
              <a:effectLst/>
            </p:spPr>
          </p:pic>
          <p:pic>
            <p:nvPicPr>
              <p:cNvPr id="194" name="image7.png"/>
              <p:cNvPicPr/>
              <p:nvPr/>
            </p:nvPicPr>
            <p:blipFill>
              <a:blip r:embed="rId7" cstate="print">
                <a:extLst/>
              </a:blip>
              <a:stretch>
                <a:fillRect/>
              </a:stretch>
            </p:blipFill>
            <p:spPr>
              <a:xfrm>
                <a:off x="1867226" y="2214563"/>
                <a:ext cx="485777" cy="1152527"/>
              </a:xfrm>
              <a:prstGeom prst="rect">
                <a:avLst/>
              </a:prstGeom>
              <a:ln w="12700" cap="flat">
                <a:noFill/>
                <a:miter lim="400000"/>
              </a:ln>
              <a:effectLst/>
            </p:spPr>
          </p:pic>
          <p:pic>
            <p:nvPicPr>
              <p:cNvPr id="195" name="image8.png"/>
              <p:cNvPicPr/>
              <p:nvPr/>
            </p:nvPicPr>
            <p:blipFill>
              <a:blip r:embed="rId8" cstate="print">
                <a:extLst/>
              </a:blip>
              <a:stretch>
                <a:fillRect/>
              </a:stretch>
            </p:blipFill>
            <p:spPr>
              <a:xfrm>
                <a:off x="1867226" y="3351757"/>
                <a:ext cx="935962" cy="699282"/>
              </a:xfrm>
              <a:prstGeom prst="rect">
                <a:avLst/>
              </a:prstGeom>
              <a:ln w="12700" cap="flat">
                <a:noFill/>
                <a:miter lim="400000"/>
              </a:ln>
              <a:effectLst/>
            </p:spPr>
          </p:pic>
          <p:grpSp>
            <p:nvGrpSpPr>
              <p:cNvPr id="198" name="Group 198"/>
              <p:cNvGrpSpPr/>
              <p:nvPr/>
            </p:nvGrpSpPr>
            <p:grpSpPr>
              <a:xfrm>
                <a:off x="1867226" y="4051037"/>
                <a:ext cx="935963" cy="699283"/>
                <a:chOff x="0" y="0"/>
                <a:chExt cx="935961" cy="699282"/>
              </a:xfrm>
            </p:grpSpPr>
            <p:sp>
              <p:nvSpPr>
                <p:cNvPr id="196" name="Shape 196"/>
                <p:cNvSpPr/>
                <p:nvPr/>
              </p:nvSpPr>
              <p:spPr>
                <a:xfrm>
                  <a:off x="-1" y="0"/>
                  <a:ext cx="935962" cy="699282"/>
                </a:xfrm>
                <a:prstGeom prst="rect">
                  <a:avLst/>
                </a:prstGeom>
                <a:solidFill>
                  <a:srgbClr val="4F81BD"/>
                </a:solidFill>
                <a:ln w="12700" cap="flat">
                  <a:noFill/>
                  <a:miter lim="400000"/>
                </a:ln>
                <a:effectLst/>
              </p:spPr>
              <p:txBody>
                <a:bodyPr wrap="square" lIns="0" tIns="0" rIns="0" bIns="0" numCol="1" anchor="ctr">
                  <a:noAutofit/>
                </a:bodyPr>
                <a:lstStyle/>
                <a:p>
                  <a:pPr lvl="0">
                    <a:defRPr>
                      <a:latin typeface="Calibri"/>
                      <a:ea typeface="Calibri"/>
                      <a:cs typeface="Calibri"/>
                      <a:sym typeface="Calibri"/>
                    </a:defRPr>
                  </a:pPr>
                  <a:endParaRPr/>
                </a:p>
              </p:txBody>
            </p:sp>
            <p:pic>
              <p:nvPicPr>
                <p:cNvPr id="197" name="image8.png"/>
                <p:cNvPicPr/>
                <p:nvPr/>
              </p:nvPicPr>
              <p:blipFill>
                <a:blip r:embed="rId8" cstate="print">
                  <a:extLst/>
                </a:blip>
                <a:stretch>
                  <a:fillRect/>
                </a:stretch>
              </p:blipFill>
              <p:spPr>
                <a:xfrm>
                  <a:off x="-1" y="-1"/>
                  <a:ext cx="935963" cy="699284"/>
                </a:xfrm>
                <a:prstGeom prst="rect">
                  <a:avLst/>
                </a:prstGeom>
                <a:ln w="12700" cap="flat">
                  <a:noFill/>
                  <a:miter lim="400000"/>
                </a:ln>
                <a:effectLst/>
              </p:spPr>
            </p:pic>
          </p:grpSp>
          <p:pic>
            <p:nvPicPr>
              <p:cNvPr id="199" name="image9.png"/>
              <p:cNvPicPr/>
              <p:nvPr/>
            </p:nvPicPr>
            <p:blipFill>
              <a:blip r:embed="rId9" cstate="print">
                <a:extLst/>
              </a:blip>
              <a:stretch>
                <a:fillRect/>
              </a:stretch>
            </p:blipFill>
            <p:spPr>
              <a:xfrm>
                <a:off x="1867226" y="-1"/>
                <a:ext cx="885827" cy="1095378"/>
              </a:xfrm>
              <a:prstGeom prst="rect">
                <a:avLst/>
              </a:prstGeom>
              <a:ln w="12700" cap="flat">
                <a:noFill/>
                <a:miter lim="400000"/>
              </a:ln>
              <a:effectLst/>
            </p:spPr>
          </p:pic>
          <p:grpSp>
            <p:nvGrpSpPr>
              <p:cNvPr id="202" name="Group 202"/>
              <p:cNvGrpSpPr/>
              <p:nvPr/>
            </p:nvGrpSpPr>
            <p:grpSpPr>
              <a:xfrm>
                <a:off x="3736135" y="4479098"/>
                <a:ext cx="935962" cy="699284"/>
                <a:chOff x="0" y="0"/>
                <a:chExt cx="935961" cy="699282"/>
              </a:xfrm>
            </p:grpSpPr>
            <p:sp>
              <p:nvSpPr>
                <p:cNvPr id="200" name="Shape 200"/>
                <p:cNvSpPr/>
                <p:nvPr/>
              </p:nvSpPr>
              <p:spPr>
                <a:xfrm>
                  <a:off x="-1" y="0"/>
                  <a:ext cx="935962" cy="699282"/>
                </a:xfrm>
                <a:prstGeom prst="rect">
                  <a:avLst/>
                </a:prstGeom>
                <a:solidFill>
                  <a:srgbClr val="FFFFFF"/>
                </a:solidFill>
                <a:ln w="12700" cap="flat">
                  <a:noFill/>
                  <a:miter lim="400000"/>
                </a:ln>
                <a:effectLst/>
              </p:spPr>
              <p:txBody>
                <a:bodyPr wrap="square" lIns="0" tIns="0" rIns="0" bIns="0" numCol="1" anchor="ctr">
                  <a:noAutofit/>
                </a:bodyPr>
                <a:lstStyle/>
                <a:p>
                  <a:pPr lvl="0">
                    <a:defRPr>
                      <a:latin typeface="Calibri"/>
                      <a:ea typeface="Calibri"/>
                      <a:cs typeface="Calibri"/>
                      <a:sym typeface="Calibri"/>
                    </a:defRPr>
                  </a:pPr>
                  <a:endParaRPr/>
                </a:p>
              </p:txBody>
            </p:sp>
            <p:pic>
              <p:nvPicPr>
                <p:cNvPr id="201" name="image10.png"/>
                <p:cNvPicPr/>
                <p:nvPr/>
              </p:nvPicPr>
              <p:blipFill>
                <a:blip r:embed="rId10" cstate="print">
                  <a:extLst/>
                </a:blip>
                <a:stretch>
                  <a:fillRect/>
                </a:stretch>
              </p:blipFill>
              <p:spPr>
                <a:xfrm>
                  <a:off x="-1" y="-1"/>
                  <a:ext cx="935963" cy="699284"/>
                </a:xfrm>
                <a:prstGeom prst="rect">
                  <a:avLst/>
                </a:prstGeom>
                <a:ln w="12700" cap="flat">
                  <a:noFill/>
                  <a:miter lim="400000"/>
                </a:ln>
                <a:effectLst/>
              </p:spPr>
            </p:pic>
          </p:grpSp>
        </p:grpSp>
      </p:grpSp>
      <p:sp>
        <p:nvSpPr>
          <p:cNvPr id="3" name="Retângulo 2"/>
          <p:cNvSpPr/>
          <p:nvPr/>
        </p:nvSpPr>
        <p:spPr>
          <a:xfrm>
            <a:off x="304800" y="1295400"/>
            <a:ext cx="3733800" cy="1815882"/>
          </a:xfrm>
          <a:prstGeom prst="rect">
            <a:avLst/>
          </a:prstGeom>
        </p:spPr>
        <p:txBody>
          <a:bodyPr wrap="square">
            <a:spAutoFit/>
          </a:bodyPr>
          <a:lstStyle/>
          <a:p>
            <a:pPr lvl="0">
              <a:defRPr sz="1800" b="0">
                <a:solidFill>
                  <a:srgbClr val="000000"/>
                </a:solidFill>
              </a:defRPr>
            </a:pPr>
            <a:r>
              <a:rPr lang="pt-PT" sz="2800" b="1" dirty="0">
                <a:solidFill>
                  <a:srgbClr val="002060"/>
                </a:solidFill>
                <a:cs typeface="Arial" panose="020B0604020202020204" pitchFamily="34" charset="0"/>
              </a:rPr>
              <a:t>Quem está em risco de</a:t>
            </a:r>
            <a:r>
              <a:rPr lang="pt-PT" sz="2800" b="1" dirty="0">
                <a:solidFill>
                  <a:srgbClr val="002060"/>
                </a:solidFill>
              </a:rPr>
              <a:t> adquirir infecções numa unidade de saúde? </a:t>
            </a:r>
            <a:endParaRPr lang="pt-PT" sz="2800" b="1" dirty="0">
              <a:solidFill>
                <a:srgbClr val="002060"/>
              </a:solidFill>
              <a:cs typeface="Arial" panose="020B0604020202020204" pitchFamily="34" charset="0"/>
            </a:endParaRPr>
          </a:p>
        </p:txBody>
      </p:sp>
      <p:sp>
        <p:nvSpPr>
          <p:cNvPr id="37" name="Shape 203"/>
          <p:cNvSpPr/>
          <p:nvPr/>
        </p:nvSpPr>
        <p:spPr>
          <a:xfrm>
            <a:off x="802653" y="3932277"/>
            <a:ext cx="2401195"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lvl="1"/>
            <a:r>
              <a:rPr lang="pt-PT" sz="3200" b="1" dirty="0">
                <a:solidFill>
                  <a:srgbClr val="FF0000"/>
                </a:solidFill>
                <a:latin typeface="Arial" panose="020B0604020202020204" pitchFamily="34" charset="0"/>
                <a:ea typeface="Calibri"/>
                <a:cs typeface="Arial" panose="020B0604020202020204" pitchFamily="34" charset="0"/>
                <a:sym typeface="Calibri"/>
              </a:rPr>
              <a:t>TODOS!!!</a:t>
            </a:r>
            <a:endParaRPr sz="3200" b="1" dirty="0">
              <a:solidFill>
                <a:srgbClr val="FF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771756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a:spLocks noGrp="1"/>
          </p:cNvSpPr>
          <p:nvPr>
            <p:ph type="title"/>
          </p:nvPr>
        </p:nvSpPr>
        <p:spPr>
          <a:xfrm>
            <a:off x="35496" y="332656"/>
            <a:ext cx="9055100" cy="857250"/>
          </a:xfrm>
          <a:prstGeom prst="rect">
            <a:avLst/>
          </a:prstGeom>
        </p:spPr>
        <p:txBody>
          <a:bodyPr>
            <a:noAutofit/>
          </a:bodyPr>
          <a:lstStyle>
            <a:lvl1pPr algn="l">
              <a:defRPr sz="4000" b="1"/>
            </a:lvl1pPr>
          </a:lstStyle>
          <a:p>
            <a:pPr lvl="0" algn="ctr">
              <a:defRPr sz="1800" b="0">
                <a:solidFill>
                  <a:srgbClr val="000000"/>
                </a:solidFill>
              </a:defRPr>
            </a:pPr>
            <a:r>
              <a:rPr lang="pt-BR" sz="3600" dirty="0">
                <a:solidFill>
                  <a:srgbClr val="002060"/>
                </a:solidFill>
                <a:latin typeface="Arial Black" panose="020B0A04020102020204" pitchFamily="34" charset="0"/>
              </a:rPr>
              <a:t>Cadeia de transmissão das doenças</a:t>
            </a:r>
            <a:endParaRPr sz="3600" dirty="0">
              <a:solidFill>
                <a:srgbClr val="002060"/>
              </a:solidFill>
              <a:latin typeface="Arial Black" panose="020B0A04020102020204" pitchFamily="34" charset="0"/>
            </a:endParaRPr>
          </a:p>
        </p:txBody>
      </p:sp>
      <p:sp>
        <p:nvSpPr>
          <p:cNvPr id="233" name="Shape 233"/>
          <p:cNvSpPr/>
          <p:nvPr/>
        </p:nvSpPr>
        <p:spPr>
          <a:xfrm>
            <a:off x="128354" y="1963463"/>
            <a:ext cx="4011598" cy="3337745"/>
          </a:xfrm>
          <a:prstGeom prst="rect">
            <a:avLst/>
          </a:prstGeom>
          <a:ln w="12700">
            <a:solidFill>
              <a:srgbClr val="0070C0"/>
            </a:solidFill>
            <a:prstDash val="solid"/>
            <a:miter lim="400000"/>
          </a:ln>
          <a:extLst>
            <a:ext uri="{C572A759-6A51-4108-AA02-DFA0A04FC94B}">
              <ma14:wrappingTextBoxFlag xmlns:ma14="http://schemas.microsoft.com/office/mac/drawingml/2011/main" xmlns="" val="1"/>
            </a:ext>
          </a:extLst>
        </p:spPr>
        <p:txBody>
          <a:bodyPr lIns="0" tIns="0" rIns="0" bIns="0">
            <a:noAutofit/>
          </a:bodyPr>
          <a:lstStyle/>
          <a:p>
            <a:pPr marL="342900" indent="-342900">
              <a:spcBef>
                <a:spcPts val="450"/>
              </a:spcBef>
              <a:buClr>
                <a:srgbClr val="FFFFFF"/>
              </a:buClr>
              <a:buSzPct val="100000"/>
              <a:buFont typeface="Wingdings" charset="2"/>
              <a:buChar char="ü"/>
            </a:pPr>
            <a:r>
              <a:rPr lang="pt-BR" sz="2400" b="1" dirty="0">
                <a:solidFill>
                  <a:srgbClr val="0070C0"/>
                </a:solidFill>
                <a:latin typeface="Arial" charset="0"/>
                <a:ea typeface="Arial" charset="0"/>
                <a:cs typeface="Arial" charset="0"/>
                <a:sym typeface="Calibri"/>
              </a:rPr>
              <a:t>Para que a infecção se transmita, </a:t>
            </a:r>
            <a:r>
              <a:rPr lang="pt-BR" sz="2400" b="1" dirty="0">
                <a:solidFill>
                  <a:srgbClr val="FF0000"/>
                </a:solidFill>
                <a:latin typeface="Arial" charset="0"/>
                <a:ea typeface="Arial" charset="0"/>
                <a:cs typeface="Arial" charset="0"/>
                <a:sym typeface="Calibri"/>
              </a:rPr>
              <a:t>TODOS </a:t>
            </a:r>
            <a:r>
              <a:rPr lang="pt-BR" sz="2400" b="1" dirty="0">
                <a:solidFill>
                  <a:srgbClr val="0070C0"/>
                </a:solidFill>
                <a:latin typeface="Arial" charset="0"/>
                <a:ea typeface="Arial" charset="0"/>
                <a:cs typeface="Arial" charset="0"/>
                <a:sym typeface="Calibri"/>
              </a:rPr>
              <a:t>os </a:t>
            </a:r>
            <a:r>
              <a:rPr lang="pt-BR" sz="2400" b="1" dirty="0">
                <a:solidFill>
                  <a:srgbClr val="FF0000"/>
                </a:solidFill>
                <a:latin typeface="Arial" charset="0"/>
                <a:ea typeface="Arial" charset="0"/>
                <a:cs typeface="Arial" charset="0"/>
                <a:sym typeface="Calibri"/>
              </a:rPr>
              <a:t>ELOS</a:t>
            </a:r>
            <a:r>
              <a:rPr lang="pt-BR" sz="2400" b="1" dirty="0">
                <a:solidFill>
                  <a:srgbClr val="0070C0"/>
                </a:solidFill>
                <a:latin typeface="Arial" charset="0"/>
                <a:ea typeface="Arial" charset="0"/>
                <a:cs typeface="Arial" charset="0"/>
                <a:sym typeface="Calibri"/>
              </a:rPr>
              <a:t> têm de estar ligados.</a:t>
            </a:r>
          </a:p>
          <a:p>
            <a:pPr marL="342900" indent="-342900">
              <a:spcBef>
                <a:spcPts val="450"/>
              </a:spcBef>
              <a:buClr>
                <a:srgbClr val="FFFFFF"/>
              </a:buClr>
              <a:buSzPct val="100000"/>
              <a:buFont typeface="Wingdings" charset="2"/>
              <a:buChar char="ü"/>
            </a:pPr>
            <a:endParaRPr lang="pt-BR" sz="2400" b="1" dirty="0">
              <a:solidFill>
                <a:srgbClr val="0070C0"/>
              </a:solidFill>
              <a:latin typeface="Arial" charset="0"/>
              <a:ea typeface="Arial" charset="0"/>
              <a:cs typeface="Arial" charset="0"/>
              <a:sym typeface="Calibri"/>
            </a:endParaRPr>
          </a:p>
          <a:p>
            <a:pPr marL="342900" indent="-342900">
              <a:spcBef>
                <a:spcPts val="450"/>
              </a:spcBef>
              <a:buClr>
                <a:srgbClr val="FFFFFF"/>
              </a:buClr>
              <a:buSzPct val="100000"/>
              <a:buFont typeface="Wingdings" charset="2"/>
              <a:buChar char="ü"/>
            </a:pPr>
            <a:r>
              <a:rPr lang="pt-BR" sz="2400" b="1" dirty="0">
                <a:solidFill>
                  <a:srgbClr val="0070C0"/>
                </a:solidFill>
                <a:latin typeface="Arial" charset="0"/>
                <a:ea typeface="Arial" charset="0"/>
                <a:cs typeface="Arial" charset="0"/>
                <a:sym typeface="Calibri"/>
              </a:rPr>
              <a:t>Quebrar qualquer elo na cadeia interromperá a transmissão da infecção.</a:t>
            </a:r>
            <a:endParaRPr sz="2400" b="1" dirty="0">
              <a:solidFill>
                <a:srgbClr val="0070C0"/>
              </a:solidFill>
              <a:latin typeface="Arial" charset="0"/>
              <a:ea typeface="Arial" charset="0"/>
              <a:cs typeface="Arial" charset="0"/>
              <a:sym typeface="Calibri"/>
            </a:endParaRPr>
          </a:p>
        </p:txBody>
      </p:sp>
      <p:grpSp>
        <p:nvGrpSpPr>
          <p:cNvPr id="247" name="Group 247"/>
          <p:cNvGrpSpPr/>
          <p:nvPr/>
        </p:nvGrpSpPr>
        <p:grpSpPr>
          <a:xfrm>
            <a:off x="4241860" y="1196752"/>
            <a:ext cx="5082668" cy="4464496"/>
            <a:chOff x="-2" y="-1"/>
            <a:chExt cx="5363964" cy="4999610"/>
          </a:xfrm>
        </p:grpSpPr>
        <p:grpSp>
          <p:nvGrpSpPr>
            <p:cNvPr id="240" name="Group 240"/>
            <p:cNvGrpSpPr/>
            <p:nvPr/>
          </p:nvGrpSpPr>
          <p:grpSpPr>
            <a:xfrm>
              <a:off x="-2" y="-1"/>
              <a:ext cx="5363964" cy="4999610"/>
              <a:chOff x="0" y="0"/>
              <a:chExt cx="5363963" cy="4999608"/>
            </a:xfrm>
          </p:grpSpPr>
          <p:sp>
            <p:nvSpPr>
              <p:cNvPr id="234" name="Shape 234"/>
              <p:cNvSpPr/>
              <p:nvPr/>
            </p:nvSpPr>
            <p:spPr>
              <a:xfrm>
                <a:off x="1597579" y="0"/>
                <a:ext cx="2237919" cy="160509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66" y="10800"/>
                    </a:moveTo>
                    <a:cubicBezTo>
                      <a:pt x="2366" y="14943"/>
                      <a:pt x="6142" y="18301"/>
                      <a:pt x="10800" y="18301"/>
                    </a:cubicBezTo>
                    <a:cubicBezTo>
                      <a:pt x="15458" y="18301"/>
                      <a:pt x="19234" y="14943"/>
                      <a:pt x="19234" y="10800"/>
                    </a:cubicBezTo>
                    <a:cubicBezTo>
                      <a:pt x="19234" y="6657"/>
                      <a:pt x="15458" y="3299"/>
                      <a:pt x="10800" y="3299"/>
                    </a:cubicBezTo>
                    <a:cubicBezTo>
                      <a:pt x="6142" y="3299"/>
                      <a:pt x="2366" y="6657"/>
                      <a:pt x="2366" y="10800"/>
                    </a:cubicBezTo>
                    <a:close/>
                  </a:path>
                </a:pathLst>
              </a:custGeom>
              <a:solidFill>
                <a:srgbClr val="FF000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sp>
            <p:nvSpPr>
              <p:cNvPr id="235" name="Shape 235"/>
              <p:cNvSpPr/>
              <p:nvPr/>
            </p:nvSpPr>
            <p:spPr>
              <a:xfrm>
                <a:off x="1477131" y="3448083"/>
                <a:ext cx="2358368" cy="155152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70" y="10800"/>
                    </a:moveTo>
                    <a:cubicBezTo>
                      <a:pt x="2170" y="14943"/>
                      <a:pt x="6034" y="18301"/>
                      <a:pt x="10800" y="18301"/>
                    </a:cubicBezTo>
                    <a:cubicBezTo>
                      <a:pt x="15566" y="18301"/>
                      <a:pt x="19430" y="14943"/>
                      <a:pt x="19430" y="10800"/>
                    </a:cubicBezTo>
                    <a:cubicBezTo>
                      <a:pt x="19430" y="6657"/>
                      <a:pt x="15566" y="3299"/>
                      <a:pt x="10800" y="3299"/>
                    </a:cubicBezTo>
                    <a:cubicBezTo>
                      <a:pt x="6034" y="3299"/>
                      <a:pt x="2170" y="6657"/>
                      <a:pt x="2170" y="10800"/>
                    </a:cubicBezTo>
                    <a:close/>
                  </a:path>
                </a:pathLst>
              </a:custGeom>
              <a:solidFill>
                <a:srgbClr val="08121F"/>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sp>
            <p:nvSpPr>
              <p:cNvPr id="236" name="Shape 236"/>
              <p:cNvSpPr/>
              <p:nvPr/>
            </p:nvSpPr>
            <p:spPr>
              <a:xfrm rot="3162393">
                <a:off x="2737823" y="1035420"/>
                <a:ext cx="2520293" cy="151462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33" y="10800"/>
                    </a:moveTo>
                    <a:cubicBezTo>
                      <a:pt x="2233" y="14712"/>
                      <a:pt x="6069" y="17884"/>
                      <a:pt x="10800" y="17884"/>
                    </a:cubicBezTo>
                    <a:cubicBezTo>
                      <a:pt x="15531" y="17884"/>
                      <a:pt x="19367" y="14712"/>
                      <a:pt x="19367" y="10800"/>
                    </a:cubicBezTo>
                    <a:cubicBezTo>
                      <a:pt x="19367" y="6888"/>
                      <a:pt x="15531" y="3716"/>
                      <a:pt x="10800" y="3716"/>
                    </a:cubicBezTo>
                    <a:cubicBezTo>
                      <a:pt x="6069" y="3716"/>
                      <a:pt x="2233" y="6888"/>
                      <a:pt x="2233" y="10800"/>
                    </a:cubicBezTo>
                    <a:close/>
                  </a:path>
                </a:pathLst>
              </a:custGeom>
              <a:solidFill>
                <a:srgbClr val="4F81BD"/>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sp>
            <p:nvSpPr>
              <p:cNvPr id="237" name="Shape 237"/>
              <p:cNvSpPr/>
              <p:nvPr/>
            </p:nvSpPr>
            <p:spPr>
              <a:xfrm rot="7731003">
                <a:off x="169380" y="988108"/>
                <a:ext cx="2518245" cy="164017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49" y="10800"/>
                    </a:moveTo>
                    <a:cubicBezTo>
                      <a:pt x="2149" y="14943"/>
                      <a:pt x="6022" y="18301"/>
                      <a:pt x="10800" y="18301"/>
                    </a:cubicBezTo>
                    <a:cubicBezTo>
                      <a:pt x="15578" y="18301"/>
                      <a:pt x="19451" y="14943"/>
                      <a:pt x="19451" y="10800"/>
                    </a:cubicBezTo>
                    <a:cubicBezTo>
                      <a:pt x="19451" y="6657"/>
                      <a:pt x="15578" y="3299"/>
                      <a:pt x="10800" y="3299"/>
                    </a:cubicBezTo>
                    <a:cubicBezTo>
                      <a:pt x="6022" y="3299"/>
                      <a:pt x="2149" y="6657"/>
                      <a:pt x="2149" y="10800"/>
                    </a:cubicBezTo>
                    <a:close/>
                  </a:path>
                </a:pathLst>
              </a:custGeom>
              <a:solidFill>
                <a:srgbClr val="9F6D8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sp>
            <p:nvSpPr>
              <p:cNvPr id="238" name="Shape 238"/>
              <p:cNvSpPr/>
              <p:nvPr/>
            </p:nvSpPr>
            <p:spPr>
              <a:xfrm rot="4155156">
                <a:off x="-33901" y="2800928"/>
                <a:ext cx="2482761" cy="145335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31" y="10800"/>
                    </a:moveTo>
                    <a:cubicBezTo>
                      <a:pt x="1931" y="14943"/>
                      <a:pt x="5902" y="18301"/>
                      <a:pt x="10800" y="18301"/>
                    </a:cubicBezTo>
                    <a:cubicBezTo>
                      <a:pt x="15698" y="18301"/>
                      <a:pt x="19669" y="14943"/>
                      <a:pt x="19669" y="10800"/>
                    </a:cubicBezTo>
                    <a:cubicBezTo>
                      <a:pt x="19669" y="6657"/>
                      <a:pt x="15698" y="3299"/>
                      <a:pt x="10800" y="3299"/>
                    </a:cubicBezTo>
                    <a:cubicBezTo>
                      <a:pt x="5902" y="3299"/>
                      <a:pt x="1931" y="6657"/>
                      <a:pt x="1931" y="10800"/>
                    </a:cubicBezTo>
                    <a:close/>
                  </a:path>
                </a:pathLst>
              </a:custGeom>
              <a:solidFill>
                <a:srgbClr val="604A7B"/>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sp>
            <p:nvSpPr>
              <p:cNvPr id="239" name="Shape 239"/>
              <p:cNvSpPr/>
              <p:nvPr/>
            </p:nvSpPr>
            <p:spPr>
              <a:xfrm rot="17734568">
                <a:off x="2882146" y="2798248"/>
                <a:ext cx="2516157" cy="136796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93" y="10800"/>
                    </a:moveTo>
                    <a:cubicBezTo>
                      <a:pt x="1793" y="14943"/>
                      <a:pt x="5826" y="18301"/>
                      <a:pt x="10800" y="18301"/>
                    </a:cubicBezTo>
                    <a:cubicBezTo>
                      <a:pt x="15774" y="18301"/>
                      <a:pt x="19807" y="14943"/>
                      <a:pt x="19807" y="10800"/>
                    </a:cubicBezTo>
                    <a:cubicBezTo>
                      <a:pt x="19807" y="6657"/>
                      <a:pt x="15774" y="3299"/>
                      <a:pt x="10800" y="3299"/>
                    </a:cubicBezTo>
                    <a:cubicBezTo>
                      <a:pt x="5826" y="3299"/>
                      <a:pt x="1793" y="6657"/>
                      <a:pt x="1793" y="10800"/>
                    </a:cubicBezTo>
                    <a:close/>
                  </a:path>
                </a:pathLst>
              </a:custGeom>
              <a:solidFill>
                <a:srgbClr val="FFC000"/>
              </a:solidFill>
              <a:ln w="25400" cap="flat">
                <a:solidFill>
                  <a:srgbClr val="3A5E8A"/>
                </a:solidFill>
                <a:prstDash val="solid"/>
                <a:bevel/>
              </a:ln>
              <a:effectLst/>
            </p:spPr>
            <p:txBody>
              <a:bodyPr wrap="square" lIns="0" tIns="0" rIns="0" bIns="0" numCol="1" anchor="ctr">
                <a:noAutofit/>
              </a:bodyPr>
              <a:lstStyle/>
              <a:p>
                <a:pPr lvl="0" algn="ctr">
                  <a:defRPr>
                    <a:solidFill>
                      <a:srgbClr val="FFFFFF"/>
                    </a:solidFill>
                    <a:latin typeface="Calibri"/>
                    <a:ea typeface="Calibri"/>
                    <a:cs typeface="Calibri"/>
                    <a:sym typeface="Calibri"/>
                  </a:defRPr>
                </a:pPr>
                <a:endParaRPr sz="1350"/>
              </a:p>
            </p:txBody>
          </p:sp>
        </p:grpSp>
        <p:sp>
          <p:nvSpPr>
            <p:cNvPr id="242" name="Shape 242"/>
            <p:cNvSpPr/>
            <p:nvPr/>
          </p:nvSpPr>
          <p:spPr>
            <a:xfrm>
              <a:off x="728375" y="3221196"/>
              <a:ext cx="852418" cy="6789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lgn="ctr">
                <a:lnSpc>
                  <a:spcPts val="1275"/>
                </a:lnSpc>
              </a:pPr>
              <a:r>
                <a:rPr sz="1500" b="1" dirty="0">
                  <a:solidFill>
                    <a:srgbClr val="002060"/>
                  </a:solidFill>
                  <a:latin typeface="Calibri"/>
                  <a:ea typeface="Calibri"/>
                  <a:cs typeface="Calibri"/>
                  <a:sym typeface="Calibri"/>
                </a:rPr>
                <a:t>Porta </a:t>
              </a:r>
              <a:endParaRPr sz="1350" dirty="0">
                <a:solidFill>
                  <a:srgbClr val="002060"/>
                </a:solidFill>
                <a:latin typeface="Calibri"/>
                <a:ea typeface="Calibri"/>
                <a:cs typeface="Calibri"/>
                <a:sym typeface="Calibri"/>
              </a:endParaRPr>
            </a:p>
            <a:p>
              <a:pPr algn="ctr">
                <a:lnSpc>
                  <a:spcPts val="1275"/>
                </a:lnSpc>
              </a:pPr>
              <a:r>
                <a:rPr lang="en-US" sz="1500" b="1" dirty="0">
                  <a:solidFill>
                    <a:srgbClr val="002060"/>
                  </a:solidFill>
                  <a:latin typeface="Calibri"/>
                  <a:ea typeface="Calibri"/>
                  <a:cs typeface="Calibri"/>
                  <a:sym typeface="Calibri"/>
                </a:rPr>
                <a:t>de</a:t>
              </a:r>
              <a:r>
                <a:rPr sz="1500" b="1" dirty="0">
                  <a:solidFill>
                    <a:srgbClr val="002060"/>
                  </a:solidFill>
                  <a:latin typeface="Calibri"/>
                  <a:ea typeface="Calibri"/>
                  <a:cs typeface="Calibri"/>
                  <a:sym typeface="Calibri"/>
                </a:rPr>
                <a:t> </a:t>
              </a:r>
              <a:endParaRPr sz="1350" dirty="0">
                <a:solidFill>
                  <a:srgbClr val="002060"/>
                </a:solidFill>
                <a:latin typeface="Calibri"/>
                <a:ea typeface="Calibri"/>
                <a:cs typeface="Calibri"/>
                <a:sym typeface="Calibri"/>
              </a:endParaRPr>
            </a:p>
            <a:p>
              <a:pPr algn="ctr">
                <a:lnSpc>
                  <a:spcPts val="1275"/>
                </a:lnSpc>
              </a:pPr>
              <a:r>
                <a:rPr sz="1500" b="1" dirty="0">
                  <a:solidFill>
                    <a:srgbClr val="002060"/>
                  </a:solidFill>
                  <a:latin typeface="Calibri"/>
                  <a:ea typeface="Calibri"/>
                  <a:cs typeface="Calibri"/>
                  <a:sym typeface="Calibri"/>
                </a:rPr>
                <a:t>Entr</a:t>
              </a:r>
              <a:r>
                <a:rPr lang="en-US" sz="1500" b="1" dirty="0">
                  <a:solidFill>
                    <a:srgbClr val="002060"/>
                  </a:solidFill>
                  <a:latin typeface="Calibri"/>
                  <a:ea typeface="Calibri"/>
                  <a:cs typeface="Calibri"/>
                  <a:sym typeface="Calibri"/>
                </a:rPr>
                <a:t>ada</a:t>
              </a:r>
              <a:endParaRPr sz="1500" b="1" dirty="0">
                <a:solidFill>
                  <a:srgbClr val="002060"/>
                </a:solidFill>
                <a:latin typeface="Calibri"/>
                <a:ea typeface="Calibri"/>
                <a:cs typeface="Calibri"/>
                <a:sym typeface="Calibri"/>
              </a:endParaRPr>
            </a:p>
          </p:txBody>
        </p:sp>
        <p:sp>
          <p:nvSpPr>
            <p:cNvPr id="243" name="Shape 243"/>
            <p:cNvSpPr/>
            <p:nvPr/>
          </p:nvSpPr>
          <p:spPr>
            <a:xfrm>
              <a:off x="955331" y="1678045"/>
              <a:ext cx="974431" cy="3787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p>
              <a:pPr algn="ctr">
                <a:lnSpc>
                  <a:spcPts val="1275"/>
                </a:lnSpc>
              </a:pPr>
              <a:r>
                <a:rPr lang="pt-PT" sz="1500" b="1" dirty="0">
                  <a:solidFill>
                    <a:srgbClr val="002060"/>
                  </a:solidFill>
                  <a:ea typeface="Calibri"/>
                  <a:cs typeface="Calibri"/>
                  <a:sym typeface="Calibri"/>
                </a:rPr>
                <a:t>Hospedeiro</a:t>
              </a:r>
            </a:p>
            <a:p>
              <a:pPr algn="ctr">
                <a:lnSpc>
                  <a:spcPts val="1275"/>
                </a:lnSpc>
              </a:pPr>
              <a:r>
                <a:rPr lang="pt-PT" sz="1500" b="1" dirty="0">
                  <a:solidFill>
                    <a:srgbClr val="002060"/>
                  </a:solidFill>
                  <a:latin typeface="Calibri"/>
                  <a:ea typeface="Calibri"/>
                  <a:cs typeface="Calibri"/>
                  <a:sym typeface="Calibri"/>
                </a:rPr>
                <a:t>Susceptível</a:t>
              </a:r>
            </a:p>
          </p:txBody>
        </p:sp>
        <p:sp>
          <p:nvSpPr>
            <p:cNvPr id="245" name="Shape 245"/>
            <p:cNvSpPr/>
            <p:nvPr/>
          </p:nvSpPr>
          <p:spPr>
            <a:xfrm>
              <a:off x="3884699" y="3284455"/>
              <a:ext cx="643338" cy="666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p>
              <a:pPr algn="ctr">
                <a:lnSpc>
                  <a:spcPts val="1275"/>
                </a:lnSpc>
              </a:pPr>
              <a:r>
                <a:rPr sz="1500" b="1" dirty="0">
                  <a:solidFill>
                    <a:srgbClr val="002060"/>
                  </a:solidFill>
                  <a:latin typeface="Calibri"/>
                  <a:ea typeface="Calibri"/>
                  <a:cs typeface="Calibri"/>
                  <a:sym typeface="Calibri"/>
                </a:rPr>
                <a:t>Porta </a:t>
              </a:r>
              <a:endParaRPr sz="1350" dirty="0">
                <a:solidFill>
                  <a:srgbClr val="002060"/>
                </a:solidFill>
                <a:latin typeface="Calibri"/>
                <a:ea typeface="Calibri"/>
                <a:cs typeface="Calibri"/>
                <a:sym typeface="Calibri"/>
              </a:endParaRPr>
            </a:p>
            <a:p>
              <a:pPr algn="ctr">
                <a:lnSpc>
                  <a:spcPts val="1275"/>
                </a:lnSpc>
              </a:pPr>
              <a:r>
                <a:rPr lang="en-US" sz="1500" b="1" dirty="0">
                  <a:solidFill>
                    <a:srgbClr val="002060"/>
                  </a:solidFill>
                  <a:latin typeface="Calibri"/>
                  <a:ea typeface="Calibri"/>
                  <a:cs typeface="Calibri"/>
                  <a:sym typeface="Calibri"/>
                </a:rPr>
                <a:t>de</a:t>
              </a:r>
              <a:endParaRPr sz="1350" dirty="0">
                <a:solidFill>
                  <a:srgbClr val="002060"/>
                </a:solidFill>
                <a:latin typeface="Calibri"/>
                <a:ea typeface="Calibri"/>
                <a:cs typeface="Calibri"/>
                <a:sym typeface="Calibri"/>
              </a:endParaRPr>
            </a:p>
            <a:p>
              <a:pPr algn="ctr">
                <a:lnSpc>
                  <a:spcPts val="1275"/>
                </a:lnSpc>
              </a:pPr>
              <a:r>
                <a:rPr lang="en-US" sz="1500" b="1" dirty="0" err="1">
                  <a:solidFill>
                    <a:srgbClr val="002060"/>
                  </a:solidFill>
                  <a:latin typeface="Calibri"/>
                  <a:ea typeface="Calibri"/>
                  <a:cs typeface="Calibri"/>
                  <a:sym typeface="Calibri"/>
                </a:rPr>
                <a:t>Sa</a:t>
              </a:r>
              <a:r>
                <a:rPr lang="en-US" sz="1500" b="1" dirty="0" err="1">
                  <a:solidFill>
                    <a:srgbClr val="002060"/>
                  </a:solidFill>
                  <a:latin typeface="Arial"/>
                  <a:ea typeface="Calibri"/>
                  <a:cs typeface="Arial"/>
                  <a:sym typeface="Calibri"/>
                </a:rPr>
                <a:t>í</a:t>
              </a:r>
              <a:r>
                <a:rPr lang="en-US" sz="1500" b="1" dirty="0" err="1">
                  <a:solidFill>
                    <a:srgbClr val="002060"/>
                  </a:solidFill>
                  <a:latin typeface="Calibri"/>
                  <a:ea typeface="Calibri"/>
                  <a:cs typeface="Calibri"/>
                  <a:sym typeface="Calibri"/>
                </a:rPr>
                <a:t>da</a:t>
              </a:r>
              <a:endParaRPr sz="1500" b="1" dirty="0">
                <a:solidFill>
                  <a:srgbClr val="002060"/>
                </a:solidFill>
                <a:latin typeface="Calibri"/>
                <a:ea typeface="Calibri"/>
                <a:cs typeface="Calibri"/>
                <a:sym typeface="Calibri"/>
              </a:endParaRPr>
            </a:p>
          </p:txBody>
        </p:sp>
        <p:sp>
          <p:nvSpPr>
            <p:cNvPr id="246" name="Shape 246"/>
            <p:cNvSpPr/>
            <p:nvPr/>
          </p:nvSpPr>
          <p:spPr>
            <a:xfrm>
              <a:off x="2018389" y="3955525"/>
              <a:ext cx="1306341" cy="6789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p>
              <a:pPr algn="ctr">
                <a:lnSpc>
                  <a:spcPts val="1275"/>
                </a:lnSpc>
              </a:pPr>
              <a:r>
                <a:rPr sz="1500" b="1" dirty="0">
                  <a:solidFill>
                    <a:srgbClr val="002060"/>
                  </a:solidFill>
                  <a:latin typeface="Calibri"/>
                  <a:ea typeface="Calibri"/>
                  <a:cs typeface="Calibri"/>
                  <a:sym typeface="Calibri"/>
                </a:rPr>
                <a:t>Mod</a:t>
              </a:r>
              <a:r>
                <a:rPr lang="en-US" sz="1500" b="1" dirty="0">
                  <a:solidFill>
                    <a:srgbClr val="002060"/>
                  </a:solidFill>
                  <a:latin typeface="Calibri"/>
                  <a:ea typeface="Calibri"/>
                  <a:cs typeface="Calibri"/>
                  <a:sym typeface="Calibri"/>
                </a:rPr>
                <a:t>o</a:t>
              </a:r>
              <a:r>
                <a:rPr sz="1500" b="1" dirty="0">
                  <a:solidFill>
                    <a:srgbClr val="002060"/>
                  </a:solidFill>
                  <a:latin typeface="Calibri"/>
                  <a:ea typeface="Calibri"/>
                  <a:cs typeface="Calibri"/>
                  <a:sym typeface="Calibri"/>
                </a:rPr>
                <a:t> </a:t>
              </a:r>
              <a:endParaRPr sz="1350" dirty="0">
                <a:solidFill>
                  <a:srgbClr val="002060"/>
                </a:solidFill>
                <a:latin typeface="Calibri"/>
                <a:ea typeface="Calibri"/>
                <a:cs typeface="Calibri"/>
                <a:sym typeface="Calibri"/>
              </a:endParaRPr>
            </a:p>
            <a:p>
              <a:pPr algn="ctr">
                <a:lnSpc>
                  <a:spcPts val="1275"/>
                </a:lnSpc>
              </a:pPr>
              <a:r>
                <a:rPr lang="en-US" sz="1500" b="1" dirty="0">
                  <a:solidFill>
                    <a:srgbClr val="002060"/>
                  </a:solidFill>
                  <a:latin typeface="Calibri"/>
                  <a:ea typeface="Calibri"/>
                  <a:cs typeface="Calibri"/>
                  <a:sym typeface="Calibri"/>
                </a:rPr>
                <a:t>de</a:t>
              </a:r>
              <a:r>
                <a:rPr sz="1500" b="1" dirty="0">
                  <a:solidFill>
                    <a:srgbClr val="002060"/>
                  </a:solidFill>
                  <a:latin typeface="Calibri"/>
                  <a:ea typeface="Calibri"/>
                  <a:cs typeface="Calibri"/>
                  <a:sym typeface="Calibri"/>
                </a:rPr>
                <a:t> </a:t>
              </a:r>
              <a:endParaRPr sz="1350" dirty="0">
                <a:solidFill>
                  <a:srgbClr val="002060"/>
                </a:solidFill>
                <a:latin typeface="Calibri"/>
                <a:ea typeface="Calibri"/>
                <a:cs typeface="Calibri"/>
                <a:sym typeface="Calibri"/>
              </a:endParaRPr>
            </a:p>
            <a:p>
              <a:pPr algn="ctr">
                <a:lnSpc>
                  <a:spcPts val="1275"/>
                </a:lnSpc>
              </a:pPr>
              <a:r>
                <a:rPr lang="pt-PT" sz="1500" b="1" dirty="0">
                  <a:solidFill>
                    <a:srgbClr val="002060"/>
                  </a:solidFill>
                  <a:latin typeface="Calibri"/>
                  <a:ea typeface="Calibri"/>
                  <a:cs typeface="Calibri"/>
                  <a:sym typeface="Calibri"/>
                </a:rPr>
                <a:t>Transmissão</a:t>
              </a:r>
              <a:endParaRPr sz="1500" b="1" dirty="0">
                <a:solidFill>
                  <a:srgbClr val="002060"/>
                </a:solidFill>
                <a:latin typeface="Calibri"/>
                <a:ea typeface="Calibri"/>
                <a:cs typeface="Calibri"/>
                <a:sym typeface="Calibri"/>
              </a:endParaRPr>
            </a:p>
          </p:txBody>
        </p:sp>
      </p:grpSp>
      <p:sp>
        <p:nvSpPr>
          <p:cNvPr id="18" name="Shape 243">
            <a:extLst>
              <a:ext uri="{FF2B5EF4-FFF2-40B4-BE49-F238E27FC236}">
                <a16:creationId xmlns:a16="http://schemas.microsoft.com/office/drawing/2014/main" id="{71170ECF-A353-41A4-97FD-42E03068D8D0}"/>
              </a:ext>
            </a:extLst>
          </p:cNvPr>
          <p:cNvSpPr/>
          <p:nvPr/>
        </p:nvSpPr>
        <p:spPr>
          <a:xfrm>
            <a:off x="6228184" y="1556792"/>
            <a:ext cx="1152127" cy="3382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lgn="ctr">
              <a:lnSpc>
                <a:spcPts val="1275"/>
              </a:lnSpc>
            </a:pPr>
            <a:r>
              <a:rPr lang="pt-PT" sz="1500" b="1" dirty="0">
                <a:solidFill>
                  <a:srgbClr val="002060"/>
                </a:solidFill>
                <a:ea typeface="Calibri"/>
                <a:cs typeface="Calibri"/>
                <a:sym typeface="Calibri"/>
              </a:rPr>
              <a:t>Agente patogénico</a:t>
            </a:r>
            <a:endParaRPr lang="pt-PT" sz="1500" b="1" dirty="0">
              <a:solidFill>
                <a:srgbClr val="002060"/>
              </a:solidFill>
              <a:latin typeface="Calibri"/>
              <a:ea typeface="Calibri"/>
              <a:cs typeface="Calibri"/>
              <a:sym typeface="Calibri"/>
            </a:endParaRPr>
          </a:p>
        </p:txBody>
      </p:sp>
      <p:sp>
        <p:nvSpPr>
          <p:cNvPr id="19" name="Shape 243">
            <a:extLst>
              <a:ext uri="{FF2B5EF4-FFF2-40B4-BE49-F238E27FC236}">
                <a16:creationId xmlns:a16="http://schemas.microsoft.com/office/drawing/2014/main" id="{970EF29F-B72E-4C79-9794-F9230113DD9F}"/>
              </a:ext>
            </a:extLst>
          </p:cNvPr>
          <p:cNvSpPr/>
          <p:nvPr/>
        </p:nvSpPr>
        <p:spPr>
          <a:xfrm>
            <a:off x="7460051" y="2758232"/>
            <a:ext cx="1216405" cy="1667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lgn="ctr">
              <a:lnSpc>
                <a:spcPts val="1275"/>
              </a:lnSpc>
            </a:pPr>
            <a:r>
              <a:rPr lang="pt-PT" sz="1500" b="1" dirty="0">
                <a:solidFill>
                  <a:srgbClr val="002060"/>
                </a:solidFill>
                <a:ea typeface="Calibri"/>
                <a:cs typeface="Calibri"/>
                <a:sym typeface="Calibri"/>
              </a:rPr>
              <a:t>Reservatório</a:t>
            </a:r>
            <a:endParaRPr lang="pt-PT" sz="1500" b="1" dirty="0">
              <a:solidFill>
                <a:srgbClr val="002060"/>
              </a:solidFill>
              <a:latin typeface="Calibri"/>
              <a:ea typeface="Calibri"/>
              <a:cs typeface="Calibri"/>
              <a:sym typeface="Calibri"/>
            </a:endParaRPr>
          </a:p>
        </p:txBody>
      </p:sp>
    </p:spTree>
    <p:extLst>
      <p:ext uri="{BB962C8B-B14F-4D97-AF65-F5344CB8AC3E}">
        <p14:creationId xmlns:p14="http://schemas.microsoft.com/office/powerpoint/2010/main" val="52374299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FDE593A36A6874285991743F2BE28E9" ma:contentTypeVersion="0" ma:contentTypeDescription="Create a new document." ma:contentTypeScope="" ma:versionID="c4cae042d4c79ee54905f63930fcba5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697CCB-DFCD-44AE-8CF3-A9C44A0D66F6}">
  <ds:schemaRefs>
    <ds:schemaRef ds:uri="http://schemas.microsoft.com/sharepoint/v3/contenttype/forms"/>
  </ds:schemaRefs>
</ds:datastoreItem>
</file>

<file path=customXml/itemProps2.xml><?xml version="1.0" encoding="utf-8"?>
<ds:datastoreItem xmlns:ds="http://schemas.openxmlformats.org/officeDocument/2006/customXml" ds:itemID="{5BC9795E-2CA6-4841-89CF-1476BD74BE6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22388D8D-F3C2-47A8-81F3-D13EC7C05C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5151</TotalTime>
  <Words>2897</Words>
  <Application>Microsoft Office PowerPoint</Application>
  <PresentationFormat>On-screen Show (4:3)</PresentationFormat>
  <Paragraphs>393</Paragraphs>
  <Slides>70</Slides>
  <Notes>24</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70</vt:i4>
      </vt:variant>
    </vt:vector>
  </HeadingPairs>
  <TitlesOfParts>
    <vt:vector size="83" baseType="lpstr">
      <vt:lpstr>ＭＳ 明朝</vt:lpstr>
      <vt:lpstr>ＭＳ Ｐゴシック</vt:lpstr>
      <vt:lpstr>Arial</vt:lpstr>
      <vt:lpstr>Arial Black</vt:lpstr>
      <vt:lpstr>Arial Narrow</vt:lpstr>
      <vt:lpstr>Calibri</vt:lpstr>
      <vt:lpstr>Helvetica</vt:lpstr>
      <vt:lpstr>Helvetica Neue</vt:lpstr>
      <vt:lpstr>Times New Roman</vt:lpstr>
      <vt:lpstr>Verdana</vt:lpstr>
      <vt:lpstr>Wingdings</vt:lpstr>
      <vt:lpstr>Custom Design</vt:lpstr>
      <vt:lpstr>RC 59 Template EN</vt:lpstr>
      <vt:lpstr>PowerPoint Presentation</vt:lpstr>
      <vt:lpstr>Objectivos da aprendizagem</vt:lpstr>
      <vt:lpstr>PowerPoint Presentation</vt:lpstr>
      <vt:lpstr>1. CONCEITOS GERAIS</vt:lpstr>
      <vt:lpstr>Prevenção e Controlo das Infecções  vs.  Gestão de Casos</vt:lpstr>
      <vt:lpstr>Objectivo</vt:lpstr>
      <vt:lpstr>Definição</vt:lpstr>
      <vt:lpstr>PowerPoint Presentation</vt:lpstr>
      <vt:lpstr>Cadeia de transmissão das doenças</vt:lpstr>
      <vt:lpstr>PowerPoint Presentation</vt:lpstr>
      <vt:lpstr>Como podemos quebrar os elos?</vt:lpstr>
      <vt:lpstr>2. Precauções Padrão  TODOS os doentes SEMPRE</vt:lpstr>
      <vt:lpstr>Precauções Padrão  Todos os doentes, Sempre</vt:lpstr>
      <vt:lpstr>Precauções Padrão  Todos os doentes, Sempre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Solução de hipoclorito</vt:lpstr>
      <vt:lpstr>Solução de hipoclorito LIMITAÇÕES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 Barreiras de proteção dos olhos, nariz, boca e pele do contacto com fluídos biológicos   - Barreira de protecção de mãos, olhos, nariz, boca, pele intacta ou não  - Colocar o EPP deve ser um processo lento e meticuloso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Limpeza e desinfecção do ambiente/equipamento reutilizável</vt:lpstr>
      <vt:lpstr>Limpeza e desinfecção do  ambiente/equipamento reutilizável</vt:lpstr>
      <vt:lpstr>Limpeza e desinfecção do  ambiente/equipamento reutilizável</vt:lpstr>
      <vt:lpstr>Limpeza e desinfecção do ambiente/equipamento reutilizável</vt:lpstr>
      <vt:lpstr>PowerPoint Presentation</vt:lpstr>
      <vt:lpstr>Gestão de resíduos</vt:lpstr>
      <vt:lpstr>Gestão de Resíduos</vt:lpstr>
      <vt:lpstr>4. Precauções baseadas na transmissão</vt:lpstr>
      <vt:lpstr> Precauções baseadas na transmissão</vt:lpstr>
      <vt:lpstr> Precauções padrão e precauções baseadas na transmissão</vt:lpstr>
      <vt:lpstr>Mensagens-Chave</vt:lpstr>
      <vt:lpstr>PowerPoint Presentation</vt:lpstr>
      <vt:lpstr> Referências</vt:lpstr>
      <vt:lpstr>PowerPoint Presentation</vt:lpstr>
      <vt:lpstr>Obrigado!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Hopman, Joost</dc:creator>
  <cp:lastModifiedBy>GOMEZ, Paula</cp:lastModifiedBy>
  <cp:revision>320</cp:revision>
  <dcterms:modified xsi:type="dcterms:W3CDTF">2019-06-28T12:25:59Z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824013998</vt:i4>
  </property>
  <property fmtid="{D5CDD505-2E9C-101B-9397-08002B2CF9AE}" pid="3" name="_NewReviewCycle">
    <vt:lpwstr/>
  </property>
  <property fmtid="{D5CDD505-2E9C-101B-9397-08002B2CF9AE}" pid="4" name="_EmailSubject">
    <vt:lpwstr>Revision/update of Rapid Response Teams (RRT) Training Package - part 1</vt:lpwstr>
  </property>
  <property fmtid="{D5CDD505-2E9C-101B-9397-08002B2CF9AE}" pid="5" name="_AuthorEmail">
    <vt:lpwstr>coutinhoa@who.int</vt:lpwstr>
  </property>
  <property fmtid="{D5CDD505-2E9C-101B-9397-08002B2CF9AE}" pid="6" name="_AuthorEmailDisplayName">
    <vt:lpwstr>COUTINHO REHSE, Ana Paula</vt:lpwstr>
  </property>
  <property fmtid="{D5CDD505-2E9C-101B-9397-08002B2CF9AE}" pid="7" name="ContentTypeId">
    <vt:lpwstr>0x0101009FDE593A36A6874285991743F2BE28E9</vt:lpwstr>
  </property>
</Properties>
</file>