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6"/>
  </p:notesMasterIdLst>
  <p:sldIdLst>
    <p:sldId id="266" r:id="rId6"/>
    <p:sldId id="272" r:id="rId7"/>
    <p:sldId id="271" r:id="rId8"/>
    <p:sldId id="275" r:id="rId9"/>
    <p:sldId id="273" r:id="rId10"/>
    <p:sldId id="269" r:id="rId11"/>
    <p:sldId id="276" r:id="rId12"/>
    <p:sldId id="274" r:id="rId13"/>
    <p:sldId id="268"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9771" autoAdjust="0"/>
  </p:normalViewPr>
  <p:slideViewPr>
    <p:cSldViewPr>
      <p:cViewPr varScale="1">
        <p:scale>
          <a:sx n="101" d="100"/>
          <a:sy n="101" d="100"/>
        </p:scale>
        <p:origin x="70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28/06/2019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736E4E-C300-492E-A3A3-49B8342F0D5C}" type="slidenum">
              <a:rPr lang="en-GB" smtClean="0"/>
              <a:t>1</a:t>
            </a:fld>
            <a:endParaRPr lang="en-GB"/>
          </a:p>
        </p:txBody>
      </p:sp>
    </p:spTree>
    <p:extLst>
      <p:ext uri="{BB962C8B-B14F-4D97-AF65-F5344CB8AC3E}">
        <p14:creationId xmlns:p14="http://schemas.microsoft.com/office/powerpoint/2010/main" val="871645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endParaRPr sz="1200" b="1" strike="noStrike" dirty="0">
              <a:solidFill>
                <a:srgbClr val="FF0000"/>
              </a:solidFill>
            </a:endParaRPr>
          </a:p>
        </p:txBody>
      </p:sp>
    </p:spTree>
    <p:extLst>
      <p:ext uri="{BB962C8B-B14F-4D97-AF65-F5344CB8AC3E}">
        <p14:creationId xmlns:p14="http://schemas.microsoft.com/office/powerpoint/2010/main" val="2484413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1" i="0" u="none" strike="noStrike" baseline="0" dirty="0">
                <a:latin typeface="+mj-lt"/>
                <a:ea typeface="+mj-ea"/>
                <a:cs typeface="+mj-cs"/>
                <a:sym typeface="Helvetica Neue"/>
              </a:rPr>
              <a:t>Hand disinfection </a:t>
            </a:r>
            <a:r>
              <a:rPr lang="en-US" sz="2200" b="0" i="0" u="none" strike="noStrike" baseline="0" dirty="0">
                <a:latin typeface="+mj-lt"/>
                <a:ea typeface="+mj-ea"/>
                <a:cs typeface="+mj-cs"/>
                <a:sym typeface="Helvetica Neue"/>
              </a:rPr>
              <a:t>is extensively used as a term in some parts of the world and can refer to antiseptic </a:t>
            </a:r>
            <a:r>
              <a:rPr lang="en-US" sz="2200" b="0" i="0" u="none" strike="noStrike" baseline="0" dirty="0" err="1">
                <a:latin typeface="+mj-lt"/>
                <a:ea typeface="+mj-ea"/>
                <a:cs typeface="+mj-cs"/>
                <a:sym typeface="Helvetica Neue"/>
              </a:rPr>
              <a:t>handwash</a:t>
            </a:r>
            <a:r>
              <a:rPr lang="en-US" sz="2200" b="0" i="0" u="none" strike="noStrike" baseline="0" dirty="0">
                <a:latin typeface="+mj-lt"/>
                <a:ea typeface="+mj-ea"/>
                <a:cs typeface="+mj-cs"/>
                <a:sym typeface="Helvetica Neue"/>
              </a:rPr>
              <a:t>, antiseptic </a:t>
            </a:r>
            <a:r>
              <a:rPr lang="en-US" sz="2200" b="0" i="0" u="none" strike="noStrike" baseline="0" dirty="0" err="1">
                <a:latin typeface="+mj-lt"/>
                <a:ea typeface="+mj-ea"/>
                <a:cs typeface="+mj-cs"/>
                <a:sym typeface="Helvetica Neue"/>
              </a:rPr>
              <a:t>handrubbing</a:t>
            </a:r>
            <a:r>
              <a:rPr lang="en-US" sz="2200" b="0" i="0" u="none" strike="noStrike" baseline="0" dirty="0">
                <a:latin typeface="+mj-lt"/>
                <a:ea typeface="+mj-ea"/>
                <a:cs typeface="+mj-cs"/>
                <a:sym typeface="Helvetica Neue"/>
              </a:rPr>
              <a:t>, hand antisepsis/decontamination/</a:t>
            </a:r>
            <a:r>
              <a:rPr lang="en-US" sz="2200" b="0" i="0" u="none" strike="noStrike" baseline="0" dirty="0" err="1">
                <a:latin typeface="+mj-lt"/>
                <a:ea typeface="+mj-ea"/>
                <a:cs typeface="+mj-cs"/>
                <a:sym typeface="Helvetica Neue"/>
              </a:rPr>
              <a:t>degerming</a:t>
            </a:r>
            <a:r>
              <a:rPr lang="en-US" sz="2200" b="0" i="0" u="none" strike="noStrike" baseline="0" dirty="0">
                <a:latin typeface="+mj-lt"/>
                <a:ea typeface="+mj-ea"/>
                <a:cs typeface="+mj-cs"/>
                <a:sym typeface="Helvetica Neue"/>
              </a:rPr>
              <a:t>, handwashing with an antimicrobial soap and water, hygienic hand antisepsis, or hygienic </a:t>
            </a:r>
            <a:r>
              <a:rPr lang="en-US" sz="2200" b="0" i="0" u="none" strike="noStrike" baseline="0" dirty="0" err="1">
                <a:latin typeface="+mj-lt"/>
                <a:ea typeface="+mj-ea"/>
                <a:cs typeface="+mj-cs"/>
                <a:sym typeface="Helvetica Neue"/>
              </a:rPr>
              <a:t>handrub</a:t>
            </a:r>
            <a:r>
              <a:rPr lang="en-US" sz="2200" b="0" i="0" u="none" strike="noStrike" baseline="0" dirty="0">
                <a:latin typeface="+mj-lt"/>
                <a:ea typeface="+mj-ea"/>
                <a:cs typeface="+mj-cs"/>
                <a:sym typeface="Helvetica Neue"/>
              </a:rPr>
              <a:t>. Since disinfection refers normally to the decontamination of inanimate surfaces and objects, this term was not used in the WHO Hand Hygiene Guidelines.</a:t>
            </a:r>
            <a:endParaRPr lang="en-US" i="0" dirty="0"/>
          </a:p>
        </p:txBody>
      </p:sp>
    </p:spTree>
    <p:extLst>
      <p:ext uri="{BB962C8B-B14F-4D97-AF65-F5344CB8AC3E}">
        <p14:creationId xmlns:p14="http://schemas.microsoft.com/office/powerpoint/2010/main" val="1286855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prstGeom prst="rect">
            <a:avLst/>
          </a:prstGeom>
        </p:spPr>
        <p:txBody>
          <a:bodyPr/>
          <a:lstStyle/>
          <a:p>
            <a:pPr lvl="0"/>
            <a:endParaRPr/>
          </a:p>
        </p:txBody>
      </p:sp>
      <p:sp>
        <p:nvSpPr>
          <p:cNvPr id="341" name="Shape 341"/>
          <p:cNvSpPr>
            <a:spLocks noGrp="1"/>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endParaRPr sz="1200" b="1" strike="noStrike" dirty="0">
              <a:solidFill>
                <a:srgbClr val="FF0000"/>
              </a:solidFill>
            </a:endParaRPr>
          </a:p>
        </p:txBody>
      </p:sp>
    </p:spTree>
    <p:extLst>
      <p:ext uri="{BB962C8B-B14F-4D97-AF65-F5344CB8AC3E}">
        <p14:creationId xmlns:p14="http://schemas.microsoft.com/office/powerpoint/2010/main" val="402562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1878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rPr lang="en-US" dirty="0"/>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extLst>
      <p:ext uri="{BB962C8B-B14F-4D97-AF65-F5344CB8AC3E}">
        <p14:creationId xmlns:p14="http://schemas.microsoft.com/office/powerpoint/2010/main" val="2705977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Hands are the most frequent vector of pathogens to other parts of the body, to other individuals, and to the environment. Hands contaminated with blood and/or bodily fluids (including when not visible) play a crucial role in the transmission of disease through direct contact with mucous membranes or broken skin. </a:t>
            </a:r>
          </a:p>
          <a:p>
            <a:r>
              <a:rPr lang="en-US" dirty="0"/>
              <a:t>As a consequence, hand hygiene best practices and the appropriate use of gloves are essential, both to protect health workers, but also to prevent transmission to others. However, no single infection control measure is effective on its own, and must be carried out as part of a comprehensive package of infection prevention and control measures, including effective administrative, environmental and engineering controls.</a:t>
            </a:r>
          </a:p>
        </p:txBody>
      </p:sp>
    </p:spTree>
    <p:extLst>
      <p:ext uri="{BB962C8B-B14F-4D97-AF65-F5344CB8AC3E}">
        <p14:creationId xmlns:p14="http://schemas.microsoft.com/office/powerpoint/2010/main" val="4080997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98968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58340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796689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1387629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2983619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3013774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1988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3829558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1091763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427258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2169305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D5CDAC-2DE5-4E51-B3A0-9C1081876DB7}"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995602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980308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2747827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2931393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32020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D5CDAC-2DE5-4E51-B3A0-9C1081876DB7}"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2313263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D5CDAC-2DE5-4E51-B3A0-9C1081876DB7}"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74822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D5CDAC-2DE5-4E51-B3A0-9C1081876DB7}" type="datetimeFigureOut">
              <a:rPr lang="en-GB" smtClean="0"/>
              <a:t>28/06/2019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054284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D5CDAC-2DE5-4E51-B3A0-9C1081876DB7}" type="datetimeFigureOut">
              <a:rPr lang="en-GB" smtClean="0"/>
              <a:t>28/06/2019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3106878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D5CDAC-2DE5-4E51-B3A0-9C1081876DB7}" type="datetimeFigureOut">
              <a:rPr lang="en-GB" smtClean="0"/>
              <a:t>28/06/2019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28624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423063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D5CDAC-2DE5-4E51-B3A0-9C1081876DB7}"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4C0C85-C050-403C-A810-CDA57233DCAE}" type="slidenum">
              <a:rPr lang="en-GB" smtClean="0"/>
              <a:t>‹#›</a:t>
            </a:fld>
            <a:endParaRPr lang="en-GB"/>
          </a:p>
        </p:txBody>
      </p:sp>
    </p:spTree>
    <p:extLst>
      <p:ext uri="{BB962C8B-B14F-4D97-AF65-F5344CB8AC3E}">
        <p14:creationId xmlns:p14="http://schemas.microsoft.com/office/powerpoint/2010/main" val="13833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5CDAC-2DE5-4E51-B3A0-9C1081876DB7}" type="datetimeFigureOut">
              <a:rPr lang="en-GB" smtClean="0"/>
              <a:t>28/06/2019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C0C85-C050-403C-A810-CDA57233DCAE}" type="slidenum">
              <a:rPr lang="en-GB" smtClean="0"/>
              <a:t>‹#›</a:t>
            </a:fld>
            <a:endParaRPr lang="en-GB"/>
          </a:p>
        </p:txBody>
      </p:sp>
    </p:spTree>
    <p:extLst>
      <p:ext uri="{BB962C8B-B14F-4D97-AF65-F5344CB8AC3E}">
        <p14:creationId xmlns:p14="http://schemas.microsoft.com/office/powerpoint/2010/main" val="257181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59788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1126027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www.who.int/gpsc/5may/background/5moments/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p:nvPr/>
        </p:nvSpPr>
        <p:spPr>
          <a:xfrm>
            <a:off x="3419872" y="129441"/>
            <a:ext cx="5690792" cy="166199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r>
              <a:rPr lang="pt-PT" sz="3600" b="1" dirty="0">
                <a:solidFill>
                  <a:srgbClr val="002060"/>
                </a:solidFill>
                <a:latin typeface="Arial"/>
                <a:ea typeface="Arial"/>
                <a:cs typeface="Arial"/>
                <a:sym typeface="Arial"/>
              </a:rPr>
              <a:t>Equipas de resposta rápida</a:t>
            </a:r>
          </a:p>
          <a:p>
            <a:pPr lvl="0" algn="r"/>
            <a:r>
              <a:rPr lang="pt-PT" sz="3600" b="1" dirty="0">
                <a:solidFill>
                  <a:srgbClr val="0070C0"/>
                </a:solidFill>
                <a:latin typeface="Arial"/>
                <a:ea typeface="Arial"/>
                <a:cs typeface="Arial"/>
                <a:sym typeface="Arial"/>
              </a:rPr>
              <a:t>Formação</a:t>
            </a:r>
            <a:endParaRPr sz="3600" b="1" dirty="0">
              <a:solidFill>
                <a:srgbClr val="0070C0"/>
              </a:solidFill>
              <a:latin typeface="Arial"/>
              <a:ea typeface="Arial"/>
              <a:cs typeface="Arial"/>
              <a:sym typeface="Arial"/>
            </a:endParaRPr>
          </a:p>
        </p:txBody>
      </p:sp>
      <p:sp>
        <p:nvSpPr>
          <p:cNvPr id="136" name="Shape 136"/>
          <p:cNvSpPr/>
          <p:nvPr/>
        </p:nvSpPr>
        <p:spPr>
          <a:xfrm>
            <a:off x="99052" y="5013176"/>
            <a:ext cx="8793428" cy="1077214"/>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a:r>
              <a:rPr lang="pt-PT" sz="3200" b="1">
                <a:solidFill>
                  <a:srgbClr val="002060"/>
                </a:solidFill>
                <a:latin typeface="Arial"/>
                <a:ea typeface="Arial"/>
                <a:cs typeface="Arial"/>
                <a:sym typeface="Arial"/>
              </a:rPr>
              <a:t>B6.3c Quando e como fazer a higiene das mãos</a:t>
            </a:r>
            <a:endParaRPr lang="pt-PT" sz="3200" b="1">
              <a:solidFill>
                <a:srgbClr val="0070C0"/>
              </a:solidFill>
              <a:latin typeface="Arial"/>
              <a:ea typeface="Arial"/>
              <a:cs typeface="Arial"/>
              <a:sym typeface="Arial"/>
            </a:endParaRPr>
          </a:p>
        </p:txBody>
      </p:sp>
      <p:sp>
        <p:nvSpPr>
          <p:cNvPr id="2" name="Rectangle 1"/>
          <p:cNvSpPr/>
          <p:nvPr/>
        </p:nvSpPr>
        <p:spPr>
          <a:xfrm>
            <a:off x="179512" y="6309320"/>
            <a:ext cx="2460341" cy="307777"/>
          </a:xfrm>
          <a:prstGeom prst="rect">
            <a:avLst/>
          </a:prstGeom>
        </p:spPr>
        <p:txBody>
          <a:bodyPr wrap="none">
            <a:spAutoFit/>
          </a:bodyPr>
          <a:lstStyle/>
          <a:p>
            <a:pPr lvl="0" algn="r"/>
            <a:r>
              <a:rPr lang="es-ES" sz="1400" dirty="0">
                <a:solidFill>
                  <a:srgbClr val="002060"/>
                </a:solidFill>
                <a:latin typeface="Arial"/>
                <a:ea typeface="Arial"/>
                <a:cs typeface="Arial"/>
                <a:sym typeface="Arial"/>
              </a:rPr>
              <a:t>Actualizado </a:t>
            </a:r>
            <a:r>
              <a:rPr lang="es-ES" sz="1400" dirty="0" err="1">
                <a:solidFill>
                  <a:srgbClr val="002060"/>
                </a:solidFill>
                <a:latin typeface="Arial"/>
                <a:ea typeface="Arial"/>
                <a:cs typeface="Arial"/>
                <a:sym typeface="Arial"/>
              </a:rPr>
              <a:t>em</a:t>
            </a:r>
            <a:r>
              <a:rPr lang="es-ES" sz="1400" dirty="0">
                <a:solidFill>
                  <a:srgbClr val="002060"/>
                </a:solidFill>
                <a:latin typeface="Arial"/>
                <a:ea typeface="Arial"/>
                <a:cs typeface="Arial"/>
                <a:sym typeface="Arial"/>
              </a:rPr>
              <a:t>: 16/05/2018</a:t>
            </a:r>
          </a:p>
        </p:txBody>
      </p:sp>
    </p:spTree>
    <p:extLst>
      <p:ext uri="{BB962C8B-B14F-4D97-AF65-F5344CB8AC3E}">
        <p14:creationId xmlns:p14="http://schemas.microsoft.com/office/powerpoint/2010/main" val="450740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A766-46EE-9645-92F6-551834673D54}"/>
              </a:ext>
            </a:extLst>
          </p:cNvPr>
          <p:cNvSpPr>
            <a:spLocks noGrp="1"/>
          </p:cNvSpPr>
          <p:nvPr>
            <p:ph type="ctrTitle"/>
          </p:nvPr>
        </p:nvSpPr>
        <p:spPr/>
        <p:txBody>
          <a:bodyPr/>
          <a:lstStyle/>
          <a:p>
            <a:r>
              <a:rPr lang="en-US" sz="4800" b="1" i="1">
                <a:solidFill>
                  <a:srgbClr val="002060"/>
                </a:solidFill>
              </a:rPr>
              <a:t>Obrigado</a:t>
            </a:r>
            <a:r>
              <a:rPr lang="en-US" sz="4800" b="1" i="1" dirty="0">
                <a:solidFill>
                  <a:srgbClr val="002060"/>
                </a:solidFill>
              </a:rPr>
              <a:t>!</a:t>
            </a:r>
          </a:p>
        </p:txBody>
      </p:sp>
      <p:sp>
        <p:nvSpPr>
          <p:cNvPr id="3" name="Subtitle 2">
            <a:extLst>
              <a:ext uri="{FF2B5EF4-FFF2-40B4-BE49-F238E27FC236}">
                <a16:creationId xmlns:a16="http://schemas.microsoft.com/office/drawing/2014/main" id="{BACAD1C0-B907-BF48-870F-F976716C2927}"/>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93097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p:cNvSpPr>
          <p:nvPr>
            <p:ph type="title"/>
          </p:nvPr>
        </p:nvSpPr>
        <p:spPr>
          <a:prstGeom prst="rect">
            <a:avLst/>
          </a:prstGeom>
        </p:spPr>
        <p:txBody>
          <a:bodyPr>
            <a:normAutofit/>
          </a:bodyPr>
          <a:lstStyle>
            <a:lvl1pPr algn="l">
              <a:defRPr sz="4000" b="1"/>
            </a:lvl1pPr>
          </a:lstStyle>
          <a:p>
            <a:pPr lvl="0" algn="ctr">
              <a:defRPr sz="1800" b="0">
                <a:solidFill>
                  <a:srgbClr val="000000"/>
                </a:solidFill>
              </a:defRPr>
            </a:pPr>
            <a:r>
              <a:rPr lang="pt-PT" sz="3600" b="1">
                <a:solidFill>
                  <a:srgbClr val="002060"/>
                </a:solidFill>
                <a:latin typeface="Arial" panose="020B0604020202020204" pitchFamily="34" charset="0"/>
                <a:cs typeface="Arial" panose="020B0604020202020204" pitchFamily="34" charset="0"/>
              </a:rPr>
              <a:t>Objectivos da aprendizagem</a:t>
            </a:r>
          </a:p>
        </p:txBody>
      </p:sp>
      <p:sp>
        <p:nvSpPr>
          <p:cNvPr id="333" name="Shape 333"/>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2</a:t>
            </a:fld>
            <a:endParaRPr sz="1200">
              <a:solidFill>
                <a:srgbClr val="FFFFFF"/>
              </a:solidFill>
            </a:endParaRPr>
          </a:p>
        </p:txBody>
      </p:sp>
      <p:sp>
        <p:nvSpPr>
          <p:cNvPr id="4" name="TextBox 3">
            <a:extLst>
              <a:ext uri="{FF2B5EF4-FFF2-40B4-BE49-F238E27FC236}">
                <a16:creationId xmlns:a16="http://schemas.microsoft.com/office/drawing/2014/main" id="{35FD820A-CF8A-43A7-AD63-38F5B1DEF8E9}"/>
              </a:ext>
            </a:extLst>
          </p:cNvPr>
          <p:cNvSpPr txBox="1"/>
          <p:nvPr/>
        </p:nvSpPr>
        <p:spPr>
          <a:xfrm>
            <a:off x="683568" y="2132856"/>
            <a:ext cx="7848872" cy="2308324"/>
          </a:xfrm>
          <a:prstGeom prst="rect">
            <a:avLst/>
          </a:prstGeom>
          <a:noFill/>
        </p:spPr>
        <p:txBody>
          <a:bodyPr wrap="square" rtlCol="0">
            <a:spAutoFit/>
          </a:bodyPr>
          <a:lstStyle/>
          <a:p>
            <a:r>
              <a:rPr lang="pt-PT" sz="2400" dirty="0">
                <a:latin typeface="Arial"/>
                <a:cs typeface="Arial"/>
              </a:rPr>
              <a:t>No final desta sessão, o participante será capaz de:</a:t>
            </a:r>
          </a:p>
          <a:p>
            <a:endParaRPr lang="pt-PT"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pt-PT" sz="2400" dirty="0">
                <a:latin typeface="Arial" panose="020B0604020202020204" pitchFamily="34" charset="0"/>
                <a:cs typeface="Arial" panose="020B0604020202020204" pitchFamily="34" charset="0"/>
              </a:rPr>
              <a:t>Explicar as razões e os benefícios de fazer a higiene das mãos</a:t>
            </a:r>
          </a:p>
          <a:p>
            <a:pPr marL="342900" indent="-342900">
              <a:buFont typeface="Arial" panose="020B0604020202020204" pitchFamily="34" charset="0"/>
              <a:buChar char="•"/>
            </a:pPr>
            <a:r>
              <a:rPr lang="pt-PT" sz="2400" dirty="0">
                <a:latin typeface="Arial" panose="020B0604020202020204" pitchFamily="34" charset="0"/>
                <a:cs typeface="Arial" panose="020B0604020202020204" pitchFamily="34" charset="0"/>
              </a:rPr>
              <a:t>Explicar quando e como se deve fazer a higiene das mãos</a:t>
            </a:r>
          </a:p>
        </p:txBody>
      </p:sp>
    </p:spTree>
    <p:extLst>
      <p:ext uri="{BB962C8B-B14F-4D97-AF65-F5344CB8AC3E}">
        <p14:creationId xmlns:p14="http://schemas.microsoft.com/office/powerpoint/2010/main" val="91569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p:cNvSpPr>
          <p:nvPr>
            <p:ph type="title"/>
          </p:nvPr>
        </p:nvSpPr>
        <p:spPr>
          <a:prstGeom prst="rect">
            <a:avLst/>
          </a:prstGeom>
        </p:spPr>
        <p:txBody>
          <a:bodyPr/>
          <a:lstStyle>
            <a:lvl1pPr>
              <a:defRPr sz="4000" b="1"/>
            </a:lvl1pPr>
          </a:lstStyle>
          <a:p>
            <a:pPr lvl="0">
              <a:defRPr sz="1800" b="0">
                <a:solidFill>
                  <a:srgbClr val="000000"/>
                </a:solidFill>
              </a:defRPr>
            </a:pPr>
            <a:r>
              <a:rPr lang="pt-PT" sz="3600" b="1">
                <a:solidFill>
                  <a:srgbClr val="002060"/>
                </a:solidFill>
                <a:latin typeface="Arial" panose="020B0604020202020204" pitchFamily="34" charset="0"/>
                <a:cs typeface="Arial" panose="020B0604020202020204" pitchFamily="34" charset="0"/>
              </a:rPr>
              <a:t>Porquê a higiene das mãos?</a:t>
            </a:r>
          </a:p>
        </p:txBody>
      </p:sp>
      <p:sp>
        <p:nvSpPr>
          <p:cNvPr id="277" name="Shape 277"/>
          <p:cNvSpPr>
            <a:spLocks noGrp="1"/>
          </p:cNvSpPr>
          <p:nvPr>
            <p:ph idx="1"/>
          </p:nvPr>
        </p:nvSpPr>
        <p:spPr>
          <a:prstGeom prst="rect">
            <a:avLst/>
          </a:prstGeom>
        </p:spPr>
        <p:txBody>
          <a:bodyPr>
            <a:normAutofit fontScale="85000" lnSpcReduction="20000"/>
          </a:bodyPr>
          <a:lstStyle/>
          <a:p>
            <a:pPr marL="0" indent="0" defTabSz="896111">
              <a:buClr>
                <a:srgbClr val="FFFFFF"/>
              </a:buClr>
              <a:buNone/>
              <a:defRPr sz="1800">
                <a:solidFill>
                  <a:srgbClr val="000000"/>
                </a:solidFill>
              </a:defRPr>
            </a:pPr>
            <a:r>
              <a:rPr lang="pt-PT" sz="3100" dirty="0">
                <a:solidFill>
                  <a:srgbClr val="002060"/>
                </a:solidFill>
              </a:rPr>
              <a:t>A higiene das mãos é a primeira medida para </a:t>
            </a:r>
            <a:r>
              <a:rPr lang="pt-PT" sz="3100" dirty="0">
                <a:solidFill>
                  <a:schemeClr val="accent6">
                    <a:lumMod val="75000"/>
                  </a:schemeClr>
                </a:solidFill>
              </a:rPr>
              <a:t>reduzir as infecções</a:t>
            </a:r>
            <a:r>
              <a:rPr lang="pt-PT" sz="3100" dirty="0">
                <a:solidFill>
                  <a:srgbClr val="002060"/>
                </a:solidFill>
              </a:rPr>
              <a:t>.</a:t>
            </a:r>
          </a:p>
          <a:p>
            <a:pPr marL="0" indent="0" defTabSz="896111">
              <a:buClr>
                <a:srgbClr val="FFFFFF"/>
              </a:buClr>
              <a:buNone/>
              <a:defRPr sz="1800">
                <a:solidFill>
                  <a:srgbClr val="000000"/>
                </a:solidFill>
              </a:defRPr>
            </a:pPr>
            <a:endParaRPr lang="pt-PT" sz="3100" dirty="0">
              <a:solidFill>
                <a:srgbClr val="002060"/>
              </a:solidFill>
            </a:endParaRPr>
          </a:p>
          <a:p>
            <a:pPr marL="0" indent="0" defTabSz="896111">
              <a:buClr>
                <a:srgbClr val="FFFFFF"/>
              </a:buClr>
              <a:buNone/>
              <a:defRPr sz="1800">
                <a:solidFill>
                  <a:srgbClr val="000000"/>
                </a:solidFill>
              </a:defRPr>
            </a:pPr>
            <a:r>
              <a:rPr lang="pt-PT" sz="3100" dirty="0">
                <a:solidFill>
                  <a:srgbClr val="002060"/>
                </a:solidFill>
              </a:rPr>
              <a:t>É uma medida simples, mas o seu incumprimento por parte dos prestadores de cuidados de saúde é </a:t>
            </a:r>
            <a:r>
              <a:rPr lang="pt-PT" sz="3100" dirty="0">
                <a:solidFill>
                  <a:schemeClr val="accent6">
                    <a:lumMod val="75000"/>
                  </a:schemeClr>
                </a:solidFill>
              </a:rPr>
              <a:t>problemático em todo o mundo</a:t>
            </a:r>
            <a:r>
              <a:rPr lang="pt-PT" sz="3100" dirty="0">
                <a:solidFill>
                  <a:srgbClr val="002060"/>
                </a:solidFill>
              </a:rPr>
              <a:t>.</a:t>
            </a:r>
          </a:p>
          <a:p>
            <a:pPr marL="0" indent="0" defTabSz="896111">
              <a:buClr>
                <a:srgbClr val="FFFFFF"/>
              </a:buClr>
              <a:buNone/>
              <a:defRPr sz="1800">
                <a:solidFill>
                  <a:srgbClr val="000000"/>
                </a:solidFill>
              </a:defRPr>
            </a:pPr>
            <a:endParaRPr lang="pt-PT" sz="3100" dirty="0">
              <a:solidFill>
                <a:srgbClr val="002060"/>
              </a:solidFill>
            </a:endParaRPr>
          </a:p>
          <a:p>
            <a:pPr marL="0" indent="0" defTabSz="896111">
              <a:buClr>
                <a:srgbClr val="FFFFFF"/>
              </a:buClr>
              <a:buNone/>
              <a:defRPr sz="1800">
                <a:solidFill>
                  <a:srgbClr val="000000"/>
                </a:solidFill>
              </a:defRPr>
            </a:pPr>
            <a:r>
              <a:rPr lang="pt-PT" sz="3100" dirty="0">
                <a:solidFill>
                  <a:srgbClr val="002060"/>
                </a:solidFill>
              </a:rPr>
              <a:t>O não cumprimento apropriado da higiene das mãos é considerado como a </a:t>
            </a:r>
            <a:r>
              <a:rPr lang="pt-PT" sz="3100" dirty="0">
                <a:solidFill>
                  <a:schemeClr val="accent6">
                    <a:lumMod val="75000"/>
                  </a:schemeClr>
                </a:solidFill>
              </a:rPr>
              <a:t>principal causa de HCAI </a:t>
            </a:r>
            <a:r>
              <a:rPr lang="pt-PT" sz="3100" dirty="0">
                <a:solidFill>
                  <a:srgbClr val="002060"/>
                </a:solidFill>
              </a:rPr>
              <a:t>e da propagação de organismos multirresistentes, tendo sido reconhecido como um dos mais significativos factores de surtos. </a:t>
            </a:r>
          </a:p>
        </p:txBody>
      </p:sp>
    </p:spTree>
    <p:extLst>
      <p:ext uri="{BB962C8B-B14F-4D97-AF65-F5344CB8AC3E}">
        <p14:creationId xmlns:p14="http://schemas.microsoft.com/office/powerpoint/2010/main" val="1592789058"/>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11.png"/>
          <p:cNvPicPr/>
          <p:nvPr/>
        </p:nvPicPr>
        <p:blipFill>
          <a:blip r:embed="rId3" cstate="print">
            <a:extLst/>
          </a:blip>
          <a:stretch>
            <a:fillRect/>
          </a:stretch>
        </p:blipFill>
        <p:spPr>
          <a:xfrm>
            <a:off x="1043608" y="1014790"/>
            <a:ext cx="6385520" cy="4574450"/>
          </a:xfrm>
          <a:prstGeom prst="rect">
            <a:avLst/>
          </a:prstGeom>
          <a:ln w="12700">
            <a:miter lim="400000"/>
          </a:ln>
        </p:spPr>
      </p:pic>
      <p:sp>
        <p:nvSpPr>
          <p:cNvPr id="332" name="Shape 332"/>
          <p:cNvSpPr>
            <a:spLocks noGrp="1"/>
          </p:cNvSpPr>
          <p:nvPr>
            <p:ph type="title"/>
          </p:nvPr>
        </p:nvSpPr>
        <p:spPr>
          <a:prstGeom prst="rect">
            <a:avLst/>
          </a:prstGeom>
        </p:spPr>
        <p:txBody>
          <a:bodyPr>
            <a:normAutofit/>
          </a:bodyPr>
          <a:lstStyle>
            <a:lvl1pPr algn="l">
              <a:defRPr sz="4000" b="1"/>
            </a:lvl1pPr>
          </a:lstStyle>
          <a:p>
            <a:pPr lvl="0" algn="ctr">
              <a:defRPr sz="1800" b="0">
                <a:solidFill>
                  <a:srgbClr val="000000"/>
                </a:solidFill>
              </a:defRPr>
            </a:pPr>
            <a:r>
              <a:rPr lang="fr-FR" sz="3600" b="1" dirty="0" err="1">
                <a:solidFill>
                  <a:srgbClr val="002060"/>
                </a:solidFill>
                <a:latin typeface="Arial" panose="020B0604020202020204" pitchFamily="34" charset="0"/>
                <a:cs typeface="Arial" panose="020B0604020202020204" pitchFamily="34" charset="0"/>
              </a:rPr>
              <a:t>Quando</a:t>
            </a:r>
            <a:r>
              <a:rPr lang="fr-FR" sz="3600" b="1" dirty="0">
                <a:solidFill>
                  <a:srgbClr val="002060"/>
                </a:solidFill>
                <a:latin typeface="Arial" panose="020B0604020202020204" pitchFamily="34" charset="0"/>
                <a:cs typeface="Arial" panose="020B0604020202020204" pitchFamily="34" charset="0"/>
              </a:rPr>
              <a:t> </a:t>
            </a:r>
            <a:r>
              <a:rPr lang="fr-FR" sz="3600" b="1" dirty="0" err="1">
                <a:solidFill>
                  <a:srgbClr val="002060"/>
                </a:solidFill>
                <a:latin typeface="Arial" panose="020B0604020202020204" pitchFamily="34" charset="0"/>
                <a:cs typeface="Arial" panose="020B0604020202020204" pitchFamily="34" charset="0"/>
              </a:rPr>
              <a:t>fazer</a:t>
            </a:r>
            <a:r>
              <a:rPr lang="fr-FR" sz="3600" b="1" dirty="0">
                <a:solidFill>
                  <a:srgbClr val="002060"/>
                </a:solidFill>
                <a:latin typeface="Arial" panose="020B0604020202020204" pitchFamily="34" charset="0"/>
                <a:cs typeface="Arial" panose="020B0604020202020204" pitchFamily="34" charset="0"/>
              </a:rPr>
              <a:t> a </a:t>
            </a:r>
            <a:r>
              <a:rPr lang="fr-FR" sz="3600" b="1" dirty="0" err="1">
                <a:solidFill>
                  <a:srgbClr val="002060"/>
                </a:solidFill>
                <a:latin typeface="Arial" panose="020B0604020202020204" pitchFamily="34" charset="0"/>
                <a:cs typeface="Arial" panose="020B0604020202020204" pitchFamily="34" charset="0"/>
              </a:rPr>
              <a:t>higiene</a:t>
            </a:r>
            <a:r>
              <a:rPr lang="fr-FR" sz="3600" b="1" dirty="0">
                <a:solidFill>
                  <a:srgbClr val="002060"/>
                </a:solidFill>
                <a:latin typeface="Arial" panose="020B0604020202020204" pitchFamily="34" charset="0"/>
                <a:cs typeface="Arial" panose="020B0604020202020204" pitchFamily="34" charset="0"/>
              </a:rPr>
              <a:t> </a:t>
            </a:r>
            <a:r>
              <a:rPr lang="fr-FR" sz="3600" b="1" dirty="0" err="1">
                <a:solidFill>
                  <a:srgbClr val="002060"/>
                </a:solidFill>
                <a:latin typeface="Arial" panose="020B0604020202020204" pitchFamily="34" charset="0"/>
                <a:cs typeface="Arial" panose="020B0604020202020204" pitchFamily="34" charset="0"/>
              </a:rPr>
              <a:t>das</a:t>
            </a:r>
            <a:r>
              <a:rPr lang="fr-FR" sz="3600" b="1" dirty="0">
                <a:solidFill>
                  <a:srgbClr val="002060"/>
                </a:solidFill>
                <a:latin typeface="Arial" panose="020B0604020202020204" pitchFamily="34" charset="0"/>
                <a:cs typeface="Arial" panose="020B0604020202020204" pitchFamily="34" charset="0"/>
              </a:rPr>
              <a:t> </a:t>
            </a:r>
            <a:r>
              <a:rPr lang="fr-FR" sz="3600" b="1" dirty="0" err="1">
                <a:solidFill>
                  <a:srgbClr val="002060"/>
                </a:solidFill>
                <a:latin typeface="Arial" panose="020B0604020202020204" pitchFamily="34" charset="0"/>
                <a:cs typeface="Arial" panose="020B0604020202020204" pitchFamily="34" charset="0"/>
              </a:rPr>
              <a:t>mãos</a:t>
            </a:r>
            <a:r>
              <a:rPr lang="fr-FR" sz="3600" b="1" dirty="0">
                <a:solidFill>
                  <a:srgbClr val="002060"/>
                </a:solidFill>
                <a:latin typeface="Arial" panose="020B0604020202020204" pitchFamily="34" charset="0"/>
                <a:cs typeface="Arial" panose="020B0604020202020204" pitchFamily="34" charset="0"/>
              </a:rPr>
              <a:t>?</a:t>
            </a:r>
            <a:endParaRPr sz="3600" b="1" dirty="0">
              <a:solidFill>
                <a:srgbClr val="00206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D12BB7C9-C19A-40DD-8DD0-5E63CF80D25E}"/>
              </a:ext>
            </a:extLst>
          </p:cNvPr>
          <p:cNvSpPr>
            <a:spLocks noGrp="1"/>
          </p:cNvSpPr>
          <p:nvPr>
            <p:ph idx="1"/>
          </p:nvPr>
        </p:nvSpPr>
        <p:spPr/>
        <p:txBody>
          <a:bodyPr/>
          <a:lstStyle/>
          <a:p>
            <a:pPr marL="0" indent="0">
              <a:buNone/>
            </a:pPr>
            <a:endParaRPr lang="en-US" dirty="0"/>
          </a:p>
        </p:txBody>
      </p:sp>
      <p:sp>
        <p:nvSpPr>
          <p:cNvPr id="333" name="Shape 333"/>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4</a:t>
            </a:fld>
            <a:endParaRPr sz="1200">
              <a:solidFill>
                <a:srgbClr val="FFFFFF"/>
              </a:solidFill>
            </a:endParaRPr>
          </a:p>
        </p:txBody>
      </p:sp>
      <p:sp>
        <p:nvSpPr>
          <p:cNvPr id="339" name="Shape 339"/>
          <p:cNvSpPr/>
          <p:nvPr/>
        </p:nvSpPr>
        <p:spPr>
          <a:xfrm>
            <a:off x="4301871" y="5516160"/>
            <a:ext cx="486962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r>
              <a:rPr sz="1400" b="1" dirty="0">
                <a:solidFill>
                  <a:srgbClr val="002060"/>
                </a:solidFill>
                <a:latin typeface="Calibri"/>
                <a:ea typeface="Calibri"/>
                <a:cs typeface="Calibri"/>
                <a:sym typeface="Calibri"/>
              </a:rPr>
              <a:t>My 5 Moments for Hand Hygiene. World Health Organization. </a:t>
            </a:r>
          </a:p>
          <a:p>
            <a:pPr lvl="0"/>
            <a:r>
              <a:rPr sz="1400" b="1" dirty="0">
                <a:latin typeface="Calibri"/>
                <a:ea typeface="Calibri"/>
                <a:cs typeface="Calibri"/>
                <a:sym typeface="Calibri"/>
                <a:hlinkClick r:id="rId4"/>
              </a:rPr>
              <a:t>http://www.who.int/gpsc/5may/background/5moments/en/</a:t>
            </a:r>
          </a:p>
        </p:txBody>
      </p:sp>
      <p:sp>
        <p:nvSpPr>
          <p:cNvPr id="2" name="Rectangle 1"/>
          <p:cNvSpPr/>
          <p:nvPr/>
        </p:nvSpPr>
        <p:spPr>
          <a:xfrm>
            <a:off x="5864436" y="1475492"/>
            <a:ext cx="3129383" cy="369332"/>
          </a:xfrm>
          <a:prstGeom prst="rect">
            <a:avLst/>
          </a:prstGeom>
        </p:spPr>
        <p:txBody>
          <a:bodyPr wrap="none">
            <a:spAutoFit/>
          </a:bodyPr>
          <a:lstStyle/>
          <a:p>
            <a:r>
              <a:rPr lang="en-US" dirty="0"/>
              <a:t>https://youtu.be/kOKeFv5VvY4</a:t>
            </a:r>
          </a:p>
        </p:txBody>
      </p:sp>
    </p:spTree>
    <p:extLst>
      <p:ext uri="{BB962C8B-B14F-4D97-AF65-F5344CB8AC3E}">
        <p14:creationId xmlns:p14="http://schemas.microsoft.com/office/powerpoint/2010/main" val="581867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p:cNvSpPr>
          <p:nvPr>
            <p:ph type="title"/>
          </p:nvPr>
        </p:nvSpPr>
        <p:spPr>
          <a:prstGeom prst="rect">
            <a:avLst/>
          </a:prstGeom>
        </p:spPr>
        <p:txBody>
          <a:bodyPr/>
          <a:lstStyle>
            <a:lvl1pPr algn="l">
              <a:defRPr sz="4000" b="1"/>
            </a:lvl1pPr>
          </a:lstStyle>
          <a:p>
            <a:pPr lvl="0" algn="ctr">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Tipos de higiene das mãos</a:t>
            </a:r>
          </a:p>
        </p:txBody>
      </p:sp>
      <p:sp>
        <p:nvSpPr>
          <p:cNvPr id="2" name="Content Placeholder 1">
            <a:extLst>
              <a:ext uri="{FF2B5EF4-FFF2-40B4-BE49-F238E27FC236}">
                <a16:creationId xmlns:a16="http://schemas.microsoft.com/office/drawing/2014/main" id="{D27F2356-FD9E-470D-9268-54B704DF4AA8}"/>
              </a:ext>
            </a:extLst>
          </p:cNvPr>
          <p:cNvSpPr>
            <a:spLocks noGrp="1"/>
          </p:cNvSpPr>
          <p:nvPr>
            <p:ph idx="1"/>
          </p:nvPr>
        </p:nvSpPr>
        <p:spPr/>
        <p:txBody>
          <a:bodyPr/>
          <a:lstStyle/>
          <a:p>
            <a:endParaRPr lang="en-US" dirty="0"/>
          </a:p>
        </p:txBody>
      </p:sp>
      <p:sp>
        <p:nvSpPr>
          <p:cNvPr id="300" name="Shape 300"/>
          <p:cNvSpPr>
            <a:spLocks noGrp="1"/>
          </p:cNvSpPr>
          <p:nvPr>
            <p:ph type="sldNum" sz="quarter" idx="11"/>
          </p:nvPr>
        </p:nvSpPr>
        <p:spPr>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5</a:t>
            </a:fld>
            <a:endParaRPr sz="1200">
              <a:solidFill>
                <a:srgbClr val="FFFFFF"/>
              </a:solidFill>
            </a:endParaRPr>
          </a:p>
        </p:txBody>
      </p:sp>
      <p:pic>
        <p:nvPicPr>
          <p:cNvPr id="301" name="image5.png"/>
          <p:cNvPicPr/>
          <p:nvPr/>
        </p:nvPicPr>
        <p:blipFill>
          <a:blip r:embed="rId3" cstate="print">
            <a:extLst/>
          </a:blip>
          <a:stretch>
            <a:fillRect/>
          </a:stretch>
        </p:blipFill>
        <p:spPr>
          <a:xfrm>
            <a:off x="4913020" y="1653525"/>
            <a:ext cx="2313683" cy="2009314"/>
          </a:xfrm>
          <a:prstGeom prst="rect">
            <a:avLst/>
          </a:prstGeom>
          <a:ln w="25400" cap="flat">
            <a:solidFill>
              <a:srgbClr val="FFFFFF"/>
            </a:solidFill>
            <a:prstDash val="solid"/>
            <a:bevel/>
          </a:ln>
          <a:effectLst/>
        </p:spPr>
      </p:pic>
      <p:sp>
        <p:nvSpPr>
          <p:cNvPr id="302" name="Shape 302"/>
          <p:cNvSpPr/>
          <p:nvPr/>
        </p:nvSpPr>
        <p:spPr>
          <a:xfrm>
            <a:off x="4913021" y="3815239"/>
            <a:ext cx="3115364" cy="1477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800" b="1">
                <a:solidFill>
                  <a:srgbClr val="FFFFFF"/>
                </a:solidFill>
                <a:latin typeface="Calibri"/>
                <a:ea typeface="Calibri"/>
                <a:cs typeface="Calibri"/>
                <a:sym typeface="Calibri"/>
              </a:defRPr>
            </a:lvl1pPr>
          </a:lstStyle>
          <a:p>
            <a:pPr lvl="0">
              <a:defRPr sz="1800" b="0">
                <a:solidFill>
                  <a:srgbClr val="000000"/>
                </a:solidFill>
              </a:defRPr>
            </a:pPr>
            <a:r>
              <a:rPr lang="pt-PT" sz="1600">
                <a:solidFill>
                  <a:srgbClr val="002060"/>
                </a:solidFill>
                <a:latin typeface="Arial" panose="020B0604020202020204" pitchFamily="34" charset="0"/>
                <a:cs typeface="Arial" panose="020B0604020202020204" pitchFamily="34" charset="0"/>
              </a:rPr>
              <a:t>Limpar as mãos, esfregando-as  com uma fórmula à base de álcool como meio de eleição para a antissepsia de mãos rotineiramente limpas, se estas não estiverem visivelmente sujas. </a:t>
            </a:r>
            <a:endParaRPr lang="pt-PT" sz="1600" b="1">
              <a:solidFill>
                <a:srgbClr val="002060"/>
              </a:solidFill>
              <a:latin typeface="Arial" panose="020B0604020202020204" pitchFamily="34" charset="0"/>
              <a:cs typeface="Arial" panose="020B0604020202020204" pitchFamily="34" charset="0"/>
            </a:endParaRPr>
          </a:p>
        </p:txBody>
      </p:sp>
      <p:grpSp>
        <p:nvGrpSpPr>
          <p:cNvPr id="309" name="Group 309"/>
          <p:cNvGrpSpPr/>
          <p:nvPr/>
        </p:nvGrpSpPr>
        <p:grpSpPr>
          <a:xfrm>
            <a:off x="658467" y="1653525"/>
            <a:ext cx="3080636" cy="2561828"/>
            <a:chOff x="-1" y="-1"/>
            <a:chExt cx="2909264" cy="2561826"/>
          </a:xfrm>
        </p:grpSpPr>
        <p:pic>
          <p:nvPicPr>
            <p:cNvPr id="307" name="image6.png"/>
            <p:cNvPicPr/>
            <p:nvPr/>
          </p:nvPicPr>
          <p:blipFill>
            <a:blip r:embed="rId4" cstate="print">
              <a:extLst/>
            </a:blip>
            <a:stretch>
              <a:fillRect/>
            </a:stretch>
          </p:blipFill>
          <p:spPr>
            <a:xfrm>
              <a:off x="190233" y="-1"/>
              <a:ext cx="2719030" cy="2009316"/>
            </a:xfrm>
            <a:prstGeom prst="rect">
              <a:avLst/>
            </a:prstGeom>
            <a:ln w="25400" cap="flat">
              <a:solidFill>
                <a:srgbClr val="FFFFFF"/>
              </a:solidFill>
              <a:prstDash val="solid"/>
              <a:bevel/>
            </a:ln>
            <a:effectLst/>
          </p:spPr>
        </p:pic>
        <p:sp>
          <p:nvSpPr>
            <p:cNvPr id="308" name="Shape 308"/>
            <p:cNvSpPr/>
            <p:nvPr/>
          </p:nvSpPr>
          <p:spPr>
            <a:xfrm>
              <a:off x="-1" y="2161715"/>
              <a:ext cx="2900301" cy="4001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ctr"/>
              <a:endParaRPr sz="2600" b="1" dirty="0">
                <a:solidFill>
                  <a:srgbClr val="002060"/>
                </a:solidFill>
                <a:latin typeface="Arial" panose="020B0604020202020204" pitchFamily="34" charset="0"/>
                <a:ea typeface="Calibri"/>
                <a:cs typeface="Arial" panose="020B0604020202020204" pitchFamily="34" charset="0"/>
                <a:sym typeface="Calibri"/>
              </a:endParaRPr>
            </a:p>
          </p:txBody>
        </p:sp>
      </p:grpSp>
      <p:sp>
        <p:nvSpPr>
          <p:cNvPr id="310" name="Shape 310"/>
          <p:cNvSpPr/>
          <p:nvPr/>
        </p:nvSpPr>
        <p:spPr>
          <a:xfrm>
            <a:off x="853105" y="976618"/>
            <a:ext cx="1102866"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lgn="l">
              <a:defRPr sz="1800" b="0">
                <a:solidFill>
                  <a:srgbClr val="000000"/>
                </a:solidFill>
              </a:defRPr>
            </a:pPr>
            <a:r>
              <a:rPr lang="pt-PT" sz="3200" b="1">
                <a:solidFill>
                  <a:srgbClr val="002060"/>
                </a:solidFill>
                <a:latin typeface="Arial" panose="020B0604020202020204" pitchFamily="34" charset="0"/>
                <a:cs typeface="Arial" panose="020B0604020202020204" pitchFamily="34" charset="0"/>
              </a:rPr>
              <a:t>Lavar	</a:t>
            </a:r>
            <a:endParaRPr lang="pt-PT" sz="3200" b="1" strike="sngStrike">
              <a:solidFill>
                <a:srgbClr val="002060"/>
              </a:solidFill>
              <a:latin typeface="Arial" panose="020B0604020202020204" pitchFamily="34" charset="0"/>
              <a:cs typeface="Arial" panose="020B0604020202020204" pitchFamily="34" charset="0"/>
            </a:endParaRPr>
          </a:p>
        </p:txBody>
      </p:sp>
      <p:sp>
        <p:nvSpPr>
          <p:cNvPr id="311" name="Shape 311"/>
          <p:cNvSpPr/>
          <p:nvPr/>
        </p:nvSpPr>
        <p:spPr>
          <a:xfrm>
            <a:off x="5040941" y="981099"/>
            <a:ext cx="1372171"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lang="pt-PT" sz="3200" b="1">
                <a:solidFill>
                  <a:srgbClr val="002060"/>
                </a:solidFill>
                <a:latin typeface="Arial" panose="020B0604020202020204" pitchFamily="34" charset="0"/>
                <a:cs typeface="Arial" panose="020B0604020202020204" pitchFamily="34" charset="0"/>
              </a:rPr>
              <a:t>Limpar</a:t>
            </a:r>
            <a:endParaRPr lang="pt-PT" sz="3200" b="1" strike="sngStrike">
              <a:solidFill>
                <a:srgbClr val="002060"/>
              </a:solidFill>
              <a:latin typeface="Arial" panose="020B0604020202020204" pitchFamily="34" charset="0"/>
              <a:cs typeface="Arial" panose="020B0604020202020204" pitchFamily="34" charset="0"/>
            </a:endParaRPr>
          </a:p>
        </p:txBody>
      </p:sp>
      <p:sp>
        <p:nvSpPr>
          <p:cNvPr id="312" name="Shape 312"/>
          <p:cNvSpPr/>
          <p:nvPr/>
        </p:nvSpPr>
        <p:spPr>
          <a:xfrm flipH="1">
            <a:off x="4130408" y="1222839"/>
            <a:ext cx="1" cy="4191002"/>
          </a:xfrm>
          <a:prstGeom prst="line">
            <a:avLst/>
          </a:prstGeom>
          <a:ln w="41275">
            <a:solidFill>
              <a:srgbClr val="00B0F0"/>
            </a:solidFill>
          </a:ln>
        </p:spPr>
        <p:txBody>
          <a:bodyPr lIns="0" tIns="0" rIns="0" bIns="0"/>
          <a:lstStyle/>
          <a:p>
            <a:pPr lvl="0" defTabSz="457200">
              <a:defRPr sz="1200"/>
            </a:pPr>
            <a:endParaRPr/>
          </a:p>
        </p:txBody>
      </p:sp>
      <p:sp>
        <p:nvSpPr>
          <p:cNvPr id="3" name="Rectangle 2"/>
          <p:cNvSpPr/>
          <p:nvPr/>
        </p:nvSpPr>
        <p:spPr>
          <a:xfrm>
            <a:off x="767032" y="3815239"/>
            <a:ext cx="2932423" cy="2031325"/>
          </a:xfrm>
          <a:prstGeom prst="rect">
            <a:avLst/>
          </a:prstGeom>
        </p:spPr>
        <p:txBody>
          <a:bodyPr wrap="square">
            <a:spAutoFit/>
          </a:bodyPr>
          <a:lstStyle/>
          <a:p>
            <a:r>
              <a:rPr lang="pt-PT" dirty="0"/>
              <a:t>Lavar as mãos com água e sabão, quando elas estão visivelmente sujas ou visivelmente manchadas de sangue ou outros fluidos corporais, ou depois de usar os sanitários.</a:t>
            </a:r>
          </a:p>
        </p:txBody>
      </p:sp>
    </p:spTree>
    <p:extLst>
      <p:ext uri="{BB962C8B-B14F-4D97-AF65-F5344CB8AC3E}">
        <p14:creationId xmlns:p14="http://schemas.microsoft.com/office/powerpoint/2010/main" val="3209124813"/>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0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p:tmAbs val="0"/>
                                  </p:iterate>
                                  <p:childTnLst>
                                    <p:set>
                                      <p:cBhvr>
                                        <p:cTn id="13" fill="hold"/>
                                        <p:tgtEl>
                                          <p:spTgt spid="3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0" animBg="1" advAuto="0"/>
      <p:bldP spid="310" grpId="0" animBg="1" advAuto="0"/>
      <p:bldP spid="311"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052736"/>
            <a:ext cx="2818656" cy="1143000"/>
          </a:xfrm>
        </p:spPr>
        <p:txBody>
          <a:bodyPr/>
          <a:lstStyle/>
          <a:p>
            <a:r>
              <a:rPr lang="en-US" sz="3600" b="1" dirty="0">
                <a:solidFill>
                  <a:srgbClr val="002060"/>
                </a:solidFill>
              </a:rPr>
              <a:t>Como </a:t>
            </a:r>
            <a:r>
              <a:rPr lang="en-US" sz="3600" b="1" dirty="0" err="1">
                <a:solidFill>
                  <a:srgbClr val="002060"/>
                </a:solidFill>
              </a:rPr>
              <a:t>esfregar</a:t>
            </a:r>
            <a:r>
              <a:rPr lang="en-US" sz="3600" b="1" dirty="0">
                <a:solidFill>
                  <a:srgbClr val="002060"/>
                </a:solidFill>
              </a:rPr>
              <a:t> as </a:t>
            </a:r>
            <a:r>
              <a:rPr lang="en-US" sz="3600" b="1" dirty="0" err="1">
                <a:solidFill>
                  <a:srgbClr val="002060"/>
                </a:solidFill>
              </a:rPr>
              <a:t>mãos</a:t>
            </a:r>
            <a:r>
              <a:rPr lang="en-US" sz="3600" b="1" dirty="0">
                <a:solidFill>
                  <a:srgbClr val="002060"/>
                </a:solidFill>
              </a:rPr>
              <a:t>?</a:t>
            </a:r>
          </a:p>
        </p:txBody>
      </p:sp>
      <p:sp>
        <p:nvSpPr>
          <p:cNvPr id="4" name="Shape 274"/>
          <p:cNvSpPr/>
          <p:nvPr/>
        </p:nvSpPr>
        <p:spPr>
          <a:xfrm>
            <a:off x="107505" y="5229200"/>
            <a:ext cx="2520279"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3612" y="34280"/>
            <a:ext cx="5400600" cy="59900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 Box 1"/>
          <p:cNvSpPr txBox="1"/>
          <p:nvPr/>
        </p:nvSpPr>
        <p:spPr>
          <a:xfrm>
            <a:off x="3635896" y="0"/>
            <a:ext cx="5508104" cy="5715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pt-PT" sz="1200" b="1" spc="-15" dirty="0">
                <a:solidFill>
                  <a:srgbClr val="F79646"/>
                </a:solidFill>
                <a:effectLst/>
                <a:latin typeface="Calibri"/>
                <a:ea typeface="ＭＳ 明朝"/>
                <a:cs typeface="Calibri"/>
              </a:rPr>
              <a:t>FAZER A HIGIENE DAS MÃOS, ESFREGANDO-AS! LAVE AS MÃOS QUANDO ESTIVEREM </a:t>
            </a:r>
          </a:p>
          <a:p>
            <a:pPr algn="ctr">
              <a:spcAft>
                <a:spcPts val="0"/>
              </a:spcAft>
            </a:pPr>
            <a:r>
              <a:rPr lang="pt-PT" sz="1200" b="1" spc="-15" dirty="0">
                <a:solidFill>
                  <a:srgbClr val="F79646"/>
                </a:solidFill>
                <a:effectLst/>
                <a:latin typeface="Calibri"/>
                <a:ea typeface="ＭＳ 明朝"/>
                <a:cs typeface="Calibri"/>
              </a:rPr>
              <a:t>VISIVELMENTE SUJAS</a:t>
            </a:r>
            <a:endParaRPr lang="pt-PT" sz="1100" spc="-15" dirty="0">
              <a:effectLst/>
              <a:latin typeface="Gisha"/>
              <a:ea typeface="ＭＳ 明朝"/>
              <a:cs typeface="Calibri"/>
            </a:endParaRPr>
          </a:p>
        </p:txBody>
      </p:sp>
      <p:sp>
        <p:nvSpPr>
          <p:cNvPr id="6" name="Text Box 1"/>
          <p:cNvSpPr txBox="1"/>
          <p:nvPr/>
        </p:nvSpPr>
        <p:spPr>
          <a:xfrm>
            <a:off x="4139952" y="548680"/>
            <a:ext cx="3543300" cy="36004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400" b="1" spc="-15">
                <a:effectLst/>
                <a:latin typeface="Calibri"/>
                <a:ea typeface="ＭＳ 明朝"/>
                <a:cs typeface="Calibri"/>
              </a:rPr>
              <a:t>Duração de todo o processo: </a:t>
            </a:r>
            <a:r>
              <a:rPr lang="pt-PT" sz="1400" b="1" spc="-15">
                <a:solidFill>
                  <a:srgbClr val="F79646"/>
                </a:solidFill>
                <a:effectLst/>
                <a:latin typeface="Calibri"/>
                <a:ea typeface="ＭＳ 明朝"/>
                <a:cs typeface="Calibri"/>
              </a:rPr>
              <a:t>20-30 segundos</a:t>
            </a:r>
            <a:endParaRPr lang="pt-PT" sz="1100" spc="-15">
              <a:effectLst/>
              <a:latin typeface="Gisha"/>
              <a:ea typeface="ＭＳ 明朝"/>
              <a:cs typeface="Calibri"/>
            </a:endParaRPr>
          </a:p>
        </p:txBody>
      </p:sp>
    </p:spTree>
    <p:extLst>
      <p:ext uri="{BB962C8B-B14F-4D97-AF65-F5344CB8AC3E}">
        <p14:creationId xmlns:p14="http://schemas.microsoft.com/office/powerpoint/2010/main" val="107119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4128" y="836712"/>
            <a:ext cx="3096344" cy="1143000"/>
          </a:xfrm>
        </p:spPr>
        <p:txBody>
          <a:bodyPr/>
          <a:lstStyle/>
          <a:p>
            <a:r>
              <a:rPr lang="en-US" sz="3600" b="1" dirty="0">
                <a:solidFill>
                  <a:srgbClr val="002060"/>
                </a:solidFill>
              </a:rPr>
              <a:t>Como </a:t>
            </a:r>
            <a:r>
              <a:rPr lang="en-US" sz="3600" b="1" dirty="0" err="1">
                <a:solidFill>
                  <a:srgbClr val="002060"/>
                </a:solidFill>
              </a:rPr>
              <a:t>lavar</a:t>
            </a:r>
            <a:r>
              <a:rPr lang="en-US" sz="3600" b="1" dirty="0">
                <a:solidFill>
                  <a:srgbClr val="002060"/>
                </a:solidFill>
              </a:rPr>
              <a:t> as </a:t>
            </a:r>
            <a:r>
              <a:rPr lang="en-US" sz="3600" b="1" dirty="0" err="1">
                <a:solidFill>
                  <a:srgbClr val="002060"/>
                </a:solidFill>
              </a:rPr>
              <a:t>mãos</a:t>
            </a:r>
            <a:r>
              <a:rPr lang="en-US" sz="3600" b="1" dirty="0">
                <a:solidFill>
                  <a:srgbClr val="002060"/>
                </a:solidFill>
              </a:rPr>
              <a:t>?</a:t>
            </a:r>
          </a:p>
        </p:txBody>
      </p:sp>
      <p:sp>
        <p:nvSpPr>
          <p:cNvPr id="4" name="Shape 274"/>
          <p:cNvSpPr/>
          <p:nvPr/>
        </p:nvSpPr>
        <p:spPr>
          <a:xfrm>
            <a:off x="6444208" y="5229200"/>
            <a:ext cx="2520280"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lgn="r"/>
            <a:r>
              <a:rPr sz="1200" dirty="0">
                <a:solidFill>
                  <a:srgbClr val="FFFFFF"/>
                </a:solidFill>
                <a:latin typeface="Calibri"/>
                <a:ea typeface="Calibri"/>
                <a:cs typeface="Calibri"/>
                <a:sym typeface="Calibri"/>
              </a:rPr>
              <a:t> </a:t>
            </a:r>
            <a:r>
              <a:rPr sz="1200" dirty="0">
                <a:solidFill>
                  <a:srgbClr val="002060"/>
                </a:solidFill>
                <a:latin typeface="Calibri"/>
                <a:ea typeface="Calibri"/>
                <a:cs typeface="Calibri"/>
                <a:sym typeface="Calibri"/>
              </a:rPr>
              <a:t>Standard precautions in health care: Aide-memoire. WHO Oct 2007</a:t>
            </a:r>
          </a:p>
          <a:p>
            <a:pPr lvl="0" algn="r"/>
            <a:r>
              <a:rPr sz="1200" dirty="0">
                <a:latin typeface="Calibri"/>
                <a:ea typeface="Calibri"/>
                <a:cs typeface="Calibri"/>
                <a:sym typeface="Calibri"/>
                <a:hlinkClick r:id="rId3"/>
              </a:rPr>
              <a:t>http://www.who.int/csr/resources/publications/EPR_AM2_E7.pdf</a:t>
            </a:r>
            <a:r>
              <a:rPr sz="1200" dirty="0">
                <a:solidFill>
                  <a:srgbClr val="FFFFFF"/>
                </a:solidFill>
                <a:latin typeface="Calibri"/>
                <a:ea typeface="Calibri"/>
                <a:cs typeface="Calibri"/>
                <a:sym typeface="Calibri"/>
              </a:rPr>
              <a:t>. </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8" y="44624"/>
            <a:ext cx="5436096" cy="60633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 Box 1"/>
          <p:cNvSpPr txBox="1"/>
          <p:nvPr/>
        </p:nvSpPr>
        <p:spPr>
          <a:xfrm>
            <a:off x="467544" y="548680"/>
            <a:ext cx="3543300" cy="28803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400" b="1" spc="-15" dirty="0">
                <a:effectLst/>
                <a:latin typeface="Calibri"/>
                <a:ea typeface="ＭＳ 明朝"/>
                <a:cs typeface="Calibri"/>
              </a:rPr>
              <a:t>Duração de todo o processo: </a:t>
            </a:r>
            <a:r>
              <a:rPr lang="pt-PT" sz="1400" b="1" spc="-15" dirty="0">
                <a:solidFill>
                  <a:schemeClr val="tx1">
                    <a:lumMod val="50000"/>
                    <a:lumOff val="50000"/>
                  </a:schemeClr>
                </a:solidFill>
                <a:effectLst/>
                <a:latin typeface="Calibri"/>
                <a:ea typeface="ＭＳ 明朝"/>
                <a:cs typeface="Calibri"/>
              </a:rPr>
              <a:t>40-60 segundos</a:t>
            </a:r>
            <a:endParaRPr lang="pt-PT" sz="1100" spc="-15" dirty="0">
              <a:solidFill>
                <a:schemeClr val="tx1">
                  <a:lumMod val="50000"/>
                  <a:lumOff val="50000"/>
                </a:schemeClr>
              </a:solidFill>
              <a:effectLst/>
              <a:latin typeface="Gisha"/>
              <a:ea typeface="ＭＳ 明朝"/>
              <a:cs typeface="Calibri"/>
            </a:endParaRPr>
          </a:p>
        </p:txBody>
      </p:sp>
      <p:sp>
        <p:nvSpPr>
          <p:cNvPr id="6" name="Text Box 1"/>
          <p:cNvSpPr txBox="1"/>
          <p:nvPr/>
        </p:nvSpPr>
        <p:spPr>
          <a:xfrm>
            <a:off x="179512" y="116632"/>
            <a:ext cx="5328592" cy="4572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200" b="1" spc="-15" dirty="0">
                <a:effectLst/>
                <a:latin typeface="Calibri"/>
                <a:ea typeface="ＭＳ 明朝"/>
                <a:cs typeface="Calibri"/>
              </a:rPr>
              <a:t>LAVAR AS MÃOS QUANDO </a:t>
            </a:r>
            <a:r>
              <a:rPr lang="pt-PT" sz="1200" b="1" spc="-15">
                <a:effectLst/>
                <a:latin typeface="Calibri"/>
                <a:ea typeface="ＭＳ 明朝"/>
                <a:cs typeface="Calibri"/>
              </a:rPr>
              <a:t>ESTIVEREM VISIVELMENTE </a:t>
            </a:r>
            <a:r>
              <a:rPr lang="pt-PT" sz="1200" b="1" spc="-15" dirty="0">
                <a:effectLst/>
                <a:latin typeface="Calibri"/>
                <a:ea typeface="ＭＳ 明朝"/>
                <a:cs typeface="Calibri"/>
              </a:rPr>
              <a:t>SUJAS! CASO CONTRÁRIO, </a:t>
            </a:r>
          </a:p>
          <a:p>
            <a:pPr>
              <a:spcAft>
                <a:spcPts val="0"/>
              </a:spcAft>
            </a:pPr>
            <a:r>
              <a:rPr lang="pt-PT" sz="1200" b="1" spc="-15" dirty="0">
                <a:effectLst/>
                <a:latin typeface="Calibri"/>
                <a:ea typeface="ＭＳ 明朝"/>
                <a:cs typeface="Calibri"/>
              </a:rPr>
              <a:t>USE DESINFECTANTE DE MÃOS</a:t>
            </a:r>
            <a:endParaRPr lang="pt-PT" sz="1100" spc="-15" dirty="0">
              <a:effectLst/>
              <a:latin typeface="Gisha"/>
              <a:ea typeface="ＭＳ 明朝"/>
              <a:cs typeface="Calibri"/>
            </a:endParaRPr>
          </a:p>
        </p:txBody>
      </p:sp>
    </p:spTree>
    <p:extLst>
      <p:ext uri="{BB962C8B-B14F-4D97-AF65-F5344CB8AC3E}">
        <p14:creationId xmlns:p14="http://schemas.microsoft.com/office/powerpoint/2010/main" val="1871339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p:cNvSpPr>
          <p:nvPr>
            <p:ph type="title"/>
          </p:nvPr>
        </p:nvSpPr>
        <p:spPr>
          <a:prstGeom prst="rect">
            <a:avLst/>
          </a:prstGeom>
        </p:spPr>
        <p:txBody>
          <a:bodyPr>
            <a:noAutofit/>
          </a:bodyPr>
          <a:lstStyle>
            <a:lvl1pPr>
              <a:defRPr sz="4000" b="1"/>
            </a:lvl1p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Normalmente esquecidas durante a higiene das mãos</a:t>
            </a:r>
            <a:r>
              <a:rPr sz="3600" b="1" dirty="0">
                <a:solidFill>
                  <a:srgbClr val="002060"/>
                </a:solidFill>
                <a:latin typeface="Arial" panose="020B0604020202020204" pitchFamily="34" charset="0"/>
                <a:cs typeface="Arial" panose="020B0604020202020204" pitchFamily="34" charset="0"/>
              </a:rPr>
              <a:t>!</a:t>
            </a:r>
          </a:p>
        </p:txBody>
      </p:sp>
      <p:grpSp>
        <p:nvGrpSpPr>
          <p:cNvPr id="353" name="Group 353"/>
          <p:cNvGrpSpPr/>
          <p:nvPr/>
        </p:nvGrpSpPr>
        <p:grpSpPr>
          <a:xfrm>
            <a:off x="0" y="1628800"/>
            <a:ext cx="9239159" cy="4202796"/>
            <a:chOff x="-335281" y="19692"/>
            <a:chExt cx="9239157" cy="4202794"/>
          </a:xfrm>
        </p:grpSpPr>
        <p:pic>
          <p:nvPicPr>
            <p:cNvPr id="347" name="image12.jpeg"/>
            <p:cNvPicPr/>
            <p:nvPr/>
          </p:nvPicPr>
          <p:blipFill>
            <a:blip r:embed="rId2" cstate="print">
              <a:extLst/>
            </a:blip>
            <a:stretch>
              <a:fillRect/>
            </a:stretch>
          </p:blipFill>
          <p:spPr>
            <a:xfrm>
              <a:off x="-335281" y="19692"/>
              <a:ext cx="7048502" cy="3849570"/>
            </a:xfrm>
            <a:prstGeom prst="rect">
              <a:avLst/>
            </a:prstGeom>
            <a:ln w="12700" cap="flat">
              <a:noFill/>
              <a:miter lim="400000"/>
            </a:ln>
            <a:effectLst/>
          </p:spPr>
        </p:pic>
        <p:sp>
          <p:nvSpPr>
            <p:cNvPr id="348" name="Shape 348"/>
            <p:cNvSpPr/>
            <p:nvPr/>
          </p:nvSpPr>
          <p:spPr>
            <a:xfrm>
              <a:off x="701039" y="3743722"/>
              <a:ext cx="1807488" cy="47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lang="pt-PT" sz="2000" b="1" dirty="0">
                  <a:solidFill>
                    <a:srgbClr val="002060"/>
                  </a:solidFill>
                </a:rPr>
                <a:t>Costas das mãos</a:t>
              </a:r>
              <a:endParaRPr sz="2000" b="1" dirty="0">
                <a:solidFill>
                  <a:srgbClr val="002060"/>
                </a:solidFill>
              </a:endParaRPr>
            </a:p>
          </p:txBody>
        </p:sp>
        <p:sp>
          <p:nvSpPr>
            <p:cNvPr id="349" name="Shape 349"/>
            <p:cNvSpPr/>
            <p:nvPr/>
          </p:nvSpPr>
          <p:spPr>
            <a:xfrm>
              <a:off x="2926079" y="3743722"/>
              <a:ext cx="1886703" cy="47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lang="pt-PT" sz="2000" b="1" dirty="0">
                  <a:solidFill>
                    <a:srgbClr val="002060"/>
                  </a:solidFill>
                </a:rPr>
                <a:t>Palmas das mãos</a:t>
              </a:r>
              <a:endParaRPr sz="2000" b="1" dirty="0">
                <a:solidFill>
                  <a:srgbClr val="002060"/>
                </a:solidFill>
              </a:endParaRPr>
            </a:p>
          </p:txBody>
        </p:sp>
        <p:sp>
          <p:nvSpPr>
            <p:cNvPr id="350" name="Shape 350"/>
            <p:cNvSpPr/>
            <p:nvPr/>
          </p:nvSpPr>
          <p:spPr>
            <a:xfrm>
              <a:off x="5676878" y="523748"/>
              <a:ext cx="3226998" cy="991724"/>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lang="pt-PT" sz="2000" dirty="0">
                  <a:solidFill>
                    <a:srgbClr val="FFFFFF"/>
                  </a:solidFill>
                </a:rPr>
                <a:t>Mais frequentemente esquecidas</a:t>
              </a:r>
              <a:endParaRPr sz="2000" dirty="0">
                <a:solidFill>
                  <a:srgbClr val="FFFFFF"/>
                </a:solidFill>
              </a:endParaRPr>
            </a:p>
          </p:txBody>
        </p:sp>
        <p:sp>
          <p:nvSpPr>
            <p:cNvPr id="351" name="Shape 351"/>
            <p:cNvSpPr/>
            <p:nvPr/>
          </p:nvSpPr>
          <p:spPr>
            <a:xfrm>
              <a:off x="5676878" y="1603867"/>
              <a:ext cx="3131839" cy="478764"/>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sz="2000" dirty="0">
                  <a:solidFill>
                    <a:srgbClr val="FFFFFF"/>
                  </a:solidFill>
                </a:rPr>
                <a:t>Frequent</a:t>
              </a:r>
              <a:r>
                <a:rPr lang="pt-PT" sz="2000" dirty="0">
                  <a:solidFill>
                    <a:srgbClr val="FFFFFF"/>
                  </a:solidFill>
                </a:rPr>
                <a:t>emente esquecidas</a:t>
              </a:r>
              <a:endParaRPr sz="2000" dirty="0">
                <a:solidFill>
                  <a:srgbClr val="FFFFFF"/>
                </a:solidFill>
              </a:endParaRPr>
            </a:p>
          </p:txBody>
        </p:sp>
        <p:sp>
          <p:nvSpPr>
            <p:cNvPr id="352" name="Shape 352"/>
            <p:cNvSpPr/>
            <p:nvPr/>
          </p:nvSpPr>
          <p:spPr>
            <a:xfrm>
              <a:off x="5676878" y="2288606"/>
              <a:ext cx="3131842" cy="991724"/>
            </a:xfrm>
            <a:prstGeom prst="rect">
              <a:avLst/>
            </a:prstGeom>
            <a:solidFill>
              <a:srgbClr val="000000"/>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lang="pt-PT" sz="2000" dirty="0">
                  <a:solidFill>
                    <a:srgbClr val="FFFFFF"/>
                  </a:solidFill>
                </a:rPr>
                <a:t>Menos frequentemente esquecidas</a:t>
              </a:r>
              <a:endParaRPr sz="2000" dirty="0">
                <a:solidFill>
                  <a:srgbClr val="FFFFFF"/>
                </a:solidFill>
              </a:endParaRPr>
            </a:p>
          </p:txBody>
        </p:sp>
      </p:grpSp>
    </p:spTree>
    <p:extLst>
      <p:ext uri="{BB962C8B-B14F-4D97-AF65-F5344CB8AC3E}">
        <p14:creationId xmlns:p14="http://schemas.microsoft.com/office/powerpoint/2010/main" val="647745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pt-PT" sz="3200" b="1" dirty="0">
                <a:solidFill>
                  <a:srgbClr val="002060"/>
                </a:solidFill>
                <a:latin typeface="Arial" panose="020B0604020202020204" pitchFamily="34" charset="0"/>
                <a:cs typeface="Arial" panose="020B0604020202020204" pitchFamily="34" charset="0"/>
              </a:rPr>
              <a:t>Exoneração de responsabilidade</a:t>
            </a:r>
            <a:endParaRPr lang="en-US" sz="3200" b="1" dirty="0">
              <a:solidFill>
                <a:srgbClr val="002060"/>
              </a:solidFill>
              <a:latin typeface="Arial" panose="020B0604020202020204" pitchFamily="34" charset="0"/>
              <a:cs typeface="Arial" panose="020B0604020202020204" pitchFamily="34" charset="0"/>
            </a:endParaRPr>
          </a:p>
        </p:txBody>
      </p:sp>
      <p:sp>
        <p:nvSpPr>
          <p:cNvPr id="7" name="Content Placeholder 2"/>
          <p:cNvSpPr txBox="1">
            <a:spLocks noGrp="1"/>
          </p:cNvSpPr>
          <p:nvPr>
            <p:ph idx="1"/>
          </p:nvPr>
        </p:nvSpPr>
        <p:spPr bwMode="auto">
          <a:xfrm>
            <a:off x="457200" y="1340768"/>
            <a:ext cx="8229600" cy="4752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pt-PT" sz="1600" b="1" dirty="0"/>
              <a:t>Plataforma da OMS para a Aprendizagem sobre Segurança Sanitária – Materiais de Formação</a:t>
            </a:r>
            <a:endParaRPr lang="pt-PT" sz="1600" dirty="0"/>
          </a:p>
          <a:p>
            <a:endParaRPr lang="pt-PT" sz="800" dirty="0"/>
          </a:p>
          <a:p>
            <a:pPr marL="0" indent="0">
              <a:buFont typeface="Arial" charset="0"/>
              <a:buNone/>
            </a:pPr>
            <a:r>
              <a:rPr lang="pt-PT" sz="1600" dirty="0"/>
              <a:t>Estes Materiais de Formação da OMS são propriedade da © Organização Mundial da Saúde (WHO) 2018. Todos os direitos reservados.</a:t>
            </a:r>
          </a:p>
          <a:p>
            <a:pPr marL="0" indent="0">
              <a:buFont typeface="Arial" charset="0"/>
              <a:buNone/>
            </a:pPr>
            <a:endParaRPr lang="pt-PT" sz="800" dirty="0"/>
          </a:p>
          <a:p>
            <a:pPr marL="0" indent="0">
              <a:buFont typeface="Arial" charset="0"/>
              <a:buNone/>
            </a:pPr>
            <a:r>
              <a:rPr lang="pt-PT" sz="1600" dirty="0"/>
              <a:t>O uso que fizer destes materiais está sujeito aos “</a:t>
            </a:r>
            <a:r>
              <a:rPr lang="pt-PT" sz="1600" dirty="0">
                <a:solidFill>
                  <a:srgbClr val="0000FF"/>
                </a:solidFill>
              </a:rPr>
              <a:t>Termos de Utilização dos Materiais de Formação da Plataforma da OMS para a Aprendizagem da Segurança Sanitária</a:t>
            </a:r>
            <a:r>
              <a:rPr lang="pt-PT" sz="1600" dirty="0"/>
              <a:t>”, que aceitou ao descarregá-los e que estão disponíveis na Plataforma da OMS para a Aprendizagem da Segurança Sanitária em: </a:t>
            </a:r>
            <a:r>
              <a:rPr lang="pt-PT" sz="1600" u="sng" dirty="0">
                <a:hlinkClick r:id="rId2"/>
              </a:rPr>
              <a:t>https://extranet.who.int/hslp</a:t>
            </a:r>
            <a:r>
              <a:rPr lang="pt-PT" sz="1600" dirty="0"/>
              <a:t> </a:t>
            </a:r>
          </a:p>
          <a:p>
            <a:pPr marL="0" indent="0">
              <a:buFont typeface="Arial" charset="0"/>
              <a:buNone/>
            </a:pPr>
            <a:r>
              <a:rPr lang="pt-PT" sz="1600" dirty="0"/>
              <a:t> </a:t>
            </a:r>
          </a:p>
          <a:p>
            <a:pPr marL="0" indent="0">
              <a:buFont typeface="Arial" charset="0"/>
              <a:buNone/>
            </a:pPr>
            <a:r>
              <a:rPr lang="pt-PT" sz="1600" dirty="0"/>
              <a:t>Na eventualidade de adaptar, modificar, traduzir ou, de qualquer outra forma, rever o conteúdo destes materiais, não poderá sugerir que a OMS concorda, seja de que forma for, com essas modificações, nem poderá usar o nome ou o emblema da OMS nesses materiais modificados.  </a:t>
            </a:r>
          </a:p>
          <a:p>
            <a:pPr marL="0" indent="0">
              <a:buFont typeface="Arial" charset="0"/>
              <a:buNone/>
            </a:pPr>
            <a:endParaRPr lang="pt-PT" sz="800" dirty="0"/>
          </a:p>
          <a:p>
            <a:pPr marL="0" indent="0">
              <a:buFont typeface="Arial" charset="0"/>
              <a:buNone/>
            </a:pPr>
            <a:r>
              <a:rPr lang="pt-PT" sz="1600" dirty="0"/>
              <a:t>Além disso, a OMS deve ser informada sobre as modificações neles introduzidas e que irão ser usadas publicamente, para fins de registo e desenvolvimento contínuo, através de correio electrónico para </a:t>
            </a:r>
            <a:r>
              <a:rPr lang="pt-PT" sz="1600" u="sng" dirty="0">
                <a:hlinkClick r:id="rId3"/>
              </a:rPr>
              <a:t>ihrhrt@who.int</a:t>
            </a:r>
            <a:endParaRPr lang="pt-PT" sz="1600" dirty="0"/>
          </a:p>
        </p:txBody>
      </p:sp>
    </p:spTree>
    <p:extLst>
      <p:ext uri="{BB962C8B-B14F-4D97-AF65-F5344CB8AC3E}">
        <p14:creationId xmlns:p14="http://schemas.microsoft.com/office/powerpoint/2010/main" val="273296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C1FED8-EB72-4B31-95B3-E9F3C4E035A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F64F402A-46B9-4427-9146-6FCF989D45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9565649-35D4-4BA5-BB60-3718AC20FD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300</TotalTime>
  <Words>824</Words>
  <Application>Microsoft Office PowerPoint</Application>
  <PresentationFormat>On-screen Show (4:3)</PresentationFormat>
  <Paragraphs>62</Paragraphs>
  <Slides>10</Slides>
  <Notes>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ＭＳ 明朝</vt:lpstr>
      <vt:lpstr>Arial</vt:lpstr>
      <vt:lpstr>Arial Narrow</vt:lpstr>
      <vt:lpstr>Calibri</vt:lpstr>
      <vt:lpstr>Gisha</vt:lpstr>
      <vt:lpstr>Helvetica Neue</vt:lpstr>
      <vt:lpstr>Office Theme</vt:lpstr>
      <vt:lpstr>RC 59 Template EN</vt:lpstr>
      <vt:lpstr>PowerPoint Presentation</vt:lpstr>
      <vt:lpstr>Objectivos da aprendizagem</vt:lpstr>
      <vt:lpstr>Porquê a higiene das mãos?</vt:lpstr>
      <vt:lpstr>Quando fazer a higiene das mãos?</vt:lpstr>
      <vt:lpstr>Tipos de higiene das mãos</vt:lpstr>
      <vt:lpstr>Como esfregar as mãos?</vt:lpstr>
      <vt:lpstr>Como lavar as mãos?</vt:lpstr>
      <vt:lpstr>Normalmente esquecidas durante a higiene das mãos!</vt:lpstr>
      <vt:lpstr>PowerPoint Presentation</vt:lpstr>
      <vt:lpstr>Obrigado!</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41</cp:revision>
  <dcterms:created xsi:type="dcterms:W3CDTF">2015-08-13T14:46:49Z</dcterms:created>
  <dcterms:modified xsi:type="dcterms:W3CDTF">2019-06-28T12:30:41Z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1855664837</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-1814050253</vt:i4>
  </property>
  <property fmtid="{D5CDD505-2E9C-101B-9397-08002B2CF9AE}" pid="8" name="ContentTypeId">
    <vt:lpwstr>0x0101009FDE593A36A6874285991743F2BE28E9</vt:lpwstr>
  </property>
</Properties>
</file>