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7"/>
  </p:notesMasterIdLst>
  <p:sldIdLst>
    <p:sldId id="266" r:id="rId6"/>
    <p:sldId id="273" r:id="rId7"/>
    <p:sldId id="272" r:id="rId8"/>
    <p:sldId id="269" r:id="rId9"/>
    <p:sldId id="257" r:id="rId10"/>
    <p:sldId id="274" r:id="rId11"/>
    <p:sldId id="270" r:id="rId12"/>
    <p:sldId id="258" r:id="rId13"/>
    <p:sldId id="271" r:id="rId14"/>
    <p:sldId id="276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00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64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73B56-4B6E-48C7-85E5-C37A6EE07A1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E4E-C300-492E-A3A3-49B8342F0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52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Print PDFs in appropriate language from this website: https://</a:t>
            </a:r>
            <a:r>
              <a:rPr lang="en-US" dirty="0" err="1"/>
              <a:t>www.cdc.gov</a:t>
            </a:r>
            <a:r>
              <a:rPr lang="en-US" dirty="0"/>
              <a:t>/vhf/</a:t>
            </a:r>
            <a:r>
              <a:rPr lang="en-US" dirty="0" err="1"/>
              <a:t>ebola</a:t>
            </a:r>
            <a:r>
              <a:rPr lang="en-US" dirty="0"/>
              <a:t>/hcp/mixing-chlorine-</a:t>
            </a:r>
            <a:r>
              <a:rPr lang="en-US" dirty="0" err="1"/>
              <a:t>solutions.html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023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369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6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8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25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62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1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55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74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03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13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1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5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0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02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2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8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97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72944" y="5085184"/>
            <a:ext cx="8506892" cy="1077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lang="pt-PT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B6.3b Como preparar uma solução forte de </a:t>
            </a:r>
          </a:p>
          <a:p>
            <a:pPr lvl="0"/>
            <a:r>
              <a:rPr lang="pt-PT" sz="32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cloro a 0,5% e uma solução suave a 0,05%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5C583D-C6A7-4041-B0BB-BF309115B928}"/>
              </a:ext>
            </a:extLst>
          </p:cNvPr>
          <p:cNvSpPr txBox="1"/>
          <p:nvPr/>
        </p:nvSpPr>
        <p:spPr>
          <a:xfrm>
            <a:off x="0" y="6309320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>
                <a:solidFill>
                  <a:srgbClr val="002060"/>
                </a:solidFill>
              </a:rPr>
              <a:t>em: </a:t>
            </a:r>
            <a:r>
              <a:rPr lang="fr-FR" sz="1400" dirty="0">
                <a:solidFill>
                  <a:srgbClr val="002060"/>
                </a:solidFill>
              </a:rPr>
              <a:t>16/05/2018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idx="4294967295"/>
          </p:nvPr>
        </p:nvSpPr>
        <p:spPr>
          <a:xfrm>
            <a:off x="3236913" y="84138"/>
            <a:ext cx="5907087" cy="1752600"/>
          </a:xfrm>
        </p:spPr>
        <p:txBody>
          <a:bodyPr/>
          <a:lstStyle/>
          <a:p>
            <a:pPr algn="r" eaLnBrk="1" hangingPunct="1"/>
            <a:r>
              <a:rPr lang="pt-PT" altLang="en-US" sz="3600" b="1" dirty="0">
                <a:solidFill>
                  <a:srgbClr val="002060"/>
                </a:solidFill>
                <a:cs typeface="Arial" charset="0"/>
              </a:rPr>
              <a:t>Equipas de Resposta Rápida</a:t>
            </a:r>
            <a:r>
              <a:rPr lang="pt-PT" altLang="en-US" sz="3600" b="1" dirty="0">
                <a:solidFill>
                  <a:srgbClr val="0070C0"/>
                </a:solidFill>
                <a:cs typeface="Arial" charset="0"/>
              </a:rPr>
              <a:t> Formação</a:t>
            </a:r>
          </a:p>
        </p:txBody>
      </p:sp>
    </p:spTree>
    <p:extLst>
      <p:ext uri="{BB962C8B-B14F-4D97-AF65-F5344CB8AC3E}">
        <p14:creationId xmlns:p14="http://schemas.microsoft.com/office/powerpoint/2010/main" val="45074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1207293"/>
            <a:ext cx="8229600" cy="481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</a:t>
            </a:r>
          </a:p>
          <a:p>
            <a:pPr marL="0" indent="0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012326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E0E0-DE9C-E844-AE85-149435690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en-US" sz="4800" b="1" i="1">
                <a:solidFill>
                  <a:srgbClr val="002060"/>
                </a:solidFill>
              </a:rPr>
              <a:t>Obrigado</a:t>
            </a:r>
            <a:r>
              <a:rPr lang="en-US" sz="4800" b="1" i="1" dirty="0">
                <a:solidFill>
                  <a:srgbClr val="002060"/>
                </a:solidFill>
              </a:rPr>
              <a:t>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3A54-B577-A348-8F1C-9D1210DDC5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80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12F8A-A7BF-5E47-9714-1CDBF8D7D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Objectivos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017D1-C59E-AE4F-A0F8-B0B230D27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Compreender quando deve ser usado o cloro</a:t>
            </a:r>
          </a:p>
          <a:p>
            <a:endParaRPr lang="pt-PT" dirty="0"/>
          </a:p>
          <a:p>
            <a:r>
              <a:rPr lang="pt-PT" dirty="0"/>
              <a:t>Compreender quando se deve usar cloro suave e cloro forte</a:t>
            </a:r>
          </a:p>
          <a:p>
            <a:endParaRPr lang="pt-PT" dirty="0"/>
          </a:p>
          <a:p>
            <a:r>
              <a:rPr lang="pt-PT" dirty="0"/>
              <a:t>Aprender o processo de misturar cloro de várias concentrações</a:t>
            </a:r>
          </a:p>
        </p:txBody>
      </p:sp>
    </p:spTree>
    <p:extLst>
      <p:ext uri="{BB962C8B-B14F-4D97-AF65-F5344CB8AC3E}">
        <p14:creationId xmlns:p14="http://schemas.microsoft.com/office/powerpoint/2010/main" val="4074089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53345-C857-D243-9D97-B67DD0F70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507" y="86370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Uso</a:t>
            </a:r>
            <a:r>
              <a:rPr lang="en-US" sz="3600" b="1" dirty="0">
                <a:solidFill>
                  <a:srgbClr val="002060"/>
                </a:solidFill>
              </a:rPr>
              <a:t> do </a:t>
            </a:r>
            <a:r>
              <a:rPr lang="en-US" sz="3600" b="1" dirty="0" err="1">
                <a:solidFill>
                  <a:srgbClr val="002060"/>
                </a:solidFill>
              </a:rPr>
              <a:t>cloro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15979-B0B4-D54A-AD28-C4C75CB92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507" y="1196752"/>
            <a:ext cx="8229600" cy="4032449"/>
          </a:xfrm>
        </p:spPr>
        <p:txBody>
          <a:bodyPr/>
          <a:lstStyle/>
          <a:p>
            <a:r>
              <a:rPr lang="pt-PT" dirty="0"/>
              <a:t>É preferível lavar as mãos com água e sabão ou limpá-las com um desinfectante próprio a usar cloro nas mãos</a:t>
            </a:r>
          </a:p>
          <a:p>
            <a:endParaRPr lang="pt-PT" dirty="0"/>
          </a:p>
          <a:p>
            <a:r>
              <a:rPr lang="pt-PT" dirty="0"/>
              <a:t>Por vezes, o cloro é o único produto disponível para lavar as mãos</a:t>
            </a:r>
          </a:p>
          <a:p>
            <a:endParaRPr lang="pt-PT" dirty="0"/>
          </a:p>
          <a:p>
            <a:r>
              <a:rPr lang="pt-PT" dirty="0"/>
              <a:t>O cloro é usado para desinfectar superfícies e objectos</a:t>
            </a:r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8193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O uso do cloro depende da sua concentração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877891"/>
          </a:xfrm>
        </p:spPr>
        <p:txBody>
          <a:bodyPr/>
          <a:lstStyle/>
          <a:p>
            <a:pPr marL="0" indent="0">
              <a:buNone/>
            </a:pPr>
            <a:r>
              <a:rPr lang="pt-PT" sz="2800" dirty="0"/>
              <a:t>Solução de cloro a 0,5% (concentração forte):</a:t>
            </a:r>
          </a:p>
          <a:p>
            <a:r>
              <a:rPr lang="pt-PT" sz="2800" dirty="0"/>
              <a:t>Para desinfectar objectos, superfícies e salpicos de fluidos corporais</a:t>
            </a:r>
          </a:p>
          <a:p>
            <a:pPr marL="0" indent="0">
              <a:buNone/>
            </a:pPr>
            <a:endParaRPr lang="pt-PT" sz="2800" dirty="0"/>
          </a:p>
          <a:p>
            <a:pPr marL="0" indent="0">
              <a:buNone/>
            </a:pPr>
            <a:r>
              <a:rPr lang="pt-PT" sz="2800" dirty="0"/>
              <a:t>Solução de cloro a 0,05% (baixa concentração):</a:t>
            </a:r>
          </a:p>
          <a:p>
            <a:r>
              <a:rPr lang="pt-PT" sz="2800" dirty="0"/>
              <a:t>Para lavar mãos nuas.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26337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O que é preciso saber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60148"/>
            <a:ext cx="8229600" cy="4277072"/>
          </a:xfrm>
        </p:spPr>
        <p:txBody>
          <a:bodyPr/>
          <a:lstStyle/>
          <a:p>
            <a:r>
              <a:rPr lang="pt-PT" sz="2400" dirty="0"/>
              <a:t>Esperar </a:t>
            </a:r>
            <a:r>
              <a:rPr lang="pt-PT" sz="2400" b="1" dirty="0"/>
              <a:t>30 minutos </a:t>
            </a:r>
            <a:r>
              <a:rPr lang="pt-PT" sz="2400" dirty="0"/>
              <a:t>antes de usar uma solução de cloro feita a partir de pó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É importante </a:t>
            </a:r>
            <a:r>
              <a:rPr lang="pt-PT" sz="2400" b="1" dirty="0"/>
              <a:t>guardá-la</a:t>
            </a:r>
            <a:r>
              <a:rPr lang="pt-PT" sz="2400" dirty="0"/>
              <a:t> devidamente.  As soluções de cloro, conforme o seu uso, devem ser transportadas em frascos com pulverizadores ou dispensadores com torneira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As soluções de cloro devem ser </a:t>
            </a:r>
            <a:r>
              <a:rPr lang="pt-PT" sz="2400" b="1" dirty="0"/>
              <a:t>rotuladas</a:t>
            </a:r>
            <a:r>
              <a:rPr lang="pt-PT" sz="2400" dirty="0"/>
              <a:t> com a sua concentração correcta. Rotular forte </a:t>
            </a:r>
            <a:r>
              <a:rPr lang="pt-PT" sz="2400"/>
              <a:t>com 0,5% </a:t>
            </a:r>
            <a:r>
              <a:rPr lang="pt-PT" sz="2400" dirty="0"/>
              <a:t>e suave </a:t>
            </a:r>
            <a:r>
              <a:rPr lang="pt-PT" sz="2400"/>
              <a:t>com 0,05%</a:t>
            </a:r>
            <a:endParaRPr lang="pt-PT" sz="2400" dirty="0"/>
          </a:p>
        </p:txBody>
      </p:sp>
      <p:sp>
        <p:nvSpPr>
          <p:cNvPr id="2" name="Rectangle 1"/>
          <p:cNvSpPr/>
          <p:nvPr/>
        </p:nvSpPr>
        <p:spPr>
          <a:xfrm>
            <a:off x="2122532" y="5765160"/>
            <a:ext cx="70202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err="1"/>
              <a:t>Fonte</a:t>
            </a:r>
            <a:r>
              <a:rPr lang="en-GB" sz="1000" dirty="0"/>
              <a:t>:  http://www.cdc.gov/vhf/ebola/hcp/mixing-chlorine-solutions.html</a:t>
            </a:r>
          </a:p>
        </p:txBody>
      </p:sp>
    </p:spTree>
    <p:extLst>
      <p:ext uri="{BB962C8B-B14F-4D97-AF65-F5344CB8AC3E}">
        <p14:creationId xmlns:p14="http://schemas.microsoft.com/office/powerpoint/2010/main" val="3559370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O que é preciso saber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/>
          <a:lstStyle/>
          <a:p>
            <a:r>
              <a:rPr lang="pt-PT" sz="2400" dirty="0"/>
              <a:t>As soluções de cloro não funcionam muito bem em superfícies demasiado sujas. </a:t>
            </a:r>
            <a:r>
              <a:rPr lang="pt-PT" sz="2400" b="1" dirty="0"/>
              <a:t>Limpe primeiro e depois desinfecte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Manter a solução de cloro </a:t>
            </a:r>
            <a:r>
              <a:rPr lang="pt-PT" sz="2400" b="1" dirty="0"/>
              <a:t>ao abrigo da luz solar directa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As soluções de cloro perdem força com o passar do tempo e, por isso, deve preparar-se uma </a:t>
            </a:r>
            <a:r>
              <a:rPr lang="pt-PT" sz="2400" b="1" dirty="0"/>
              <a:t>solução nova todos os dias</a:t>
            </a:r>
          </a:p>
        </p:txBody>
      </p:sp>
      <p:sp>
        <p:nvSpPr>
          <p:cNvPr id="2" name="Rectangle 1"/>
          <p:cNvSpPr/>
          <p:nvPr/>
        </p:nvSpPr>
        <p:spPr>
          <a:xfrm>
            <a:off x="2122532" y="5765160"/>
            <a:ext cx="70202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err="1"/>
              <a:t>Fonte</a:t>
            </a:r>
            <a:r>
              <a:rPr lang="en-GB" sz="1000" dirty="0"/>
              <a:t>:  http://www.cdc.gov/vhf/ebola/hcp/mixing-chlorine-solutions.html</a:t>
            </a:r>
          </a:p>
        </p:txBody>
      </p:sp>
    </p:spTree>
    <p:extLst>
      <p:ext uri="{BB962C8B-B14F-4D97-AF65-F5344CB8AC3E}">
        <p14:creationId xmlns:p14="http://schemas.microsoft.com/office/powerpoint/2010/main" val="150393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8" t="15704" r="8828" b="14461"/>
          <a:stretch/>
        </p:blipFill>
        <p:spPr bwMode="auto">
          <a:xfrm>
            <a:off x="341523" y="116632"/>
            <a:ext cx="8552106" cy="5864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23728" y="5888318"/>
            <a:ext cx="70202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err="1"/>
              <a:t>Fonte</a:t>
            </a:r>
            <a:r>
              <a:rPr lang="en-GB" sz="1000" dirty="0"/>
              <a:t>: http://www.cdc.gov/vhf/ebola/pdf/cleaning-handwashing-5percent-liquid-bleach.pdf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696" y="2564904"/>
            <a:ext cx="1656184" cy="507831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r>
              <a:rPr lang="pt-PT" sz="900" dirty="0"/>
              <a:t>Misture 2 partes de lixívia líquida com 3 partes de água num balde. Repita até encher.</a:t>
            </a:r>
            <a:endParaRPr lang="pt-PT" sz="9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2564904"/>
            <a:ext cx="1656184" cy="507831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r>
              <a:rPr lang="pt-PT" sz="900" dirty="0"/>
              <a:t>Misture 1 parte de lixívia líquida com 4 partes de água num balde. Repita até encher.</a:t>
            </a:r>
            <a:endParaRPr lang="pt-PT" sz="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2564904"/>
            <a:ext cx="1656184" cy="507831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r>
              <a:rPr lang="pt-PT" sz="900" dirty="0"/>
              <a:t>Misture 1 parte de lixívia líquida com 6 partes de água num balde. Repita até encher.</a:t>
            </a:r>
            <a:endParaRPr lang="pt-PT" sz="9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2564904"/>
            <a:ext cx="1656184" cy="507831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r>
              <a:rPr lang="pt-PT" sz="900" dirty="0"/>
              <a:t>Misture 1 parte de lixívia líquida com 9 partes de água num balde. Repita até encher.</a:t>
            </a:r>
            <a:endParaRPr lang="pt-PT" sz="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653136"/>
            <a:ext cx="1656184" cy="2308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Agite bem durante 10 segundos</a:t>
            </a:r>
            <a:endParaRPr lang="pt-PT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4581128"/>
            <a:ext cx="1728192" cy="3693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Cole no balde o rótulo “</a:t>
            </a:r>
            <a:r>
              <a:rPr lang="pt-PT" sz="900" b="1" dirty="0"/>
              <a:t>Solução de cloro forte (0,5%) - Limpeza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27984" y="4653136"/>
            <a:ext cx="1656184" cy="2308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Cobrir o balde com uma tampa</a:t>
            </a:r>
            <a:endParaRPr lang="pt-PT" sz="9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4653136"/>
            <a:ext cx="2232248" cy="3693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Guardar à sombra. Não expor à luz solar directa</a:t>
            </a:r>
            <a:endParaRPr lang="pt-PT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5229200"/>
            <a:ext cx="72008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Copo medidor ou garrafa de litro</a:t>
            </a:r>
            <a:endParaRPr lang="pt-PT" sz="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7704" y="5229200"/>
            <a:ext cx="5040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Balde com tampa</a:t>
            </a:r>
            <a:endParaRPr lang="pt-PT" sz="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5301208"/>
            <a:ext cx="432048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700" dirty="0"/>
              <a:t>Água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3848" y="5301208"/>
            <a:ext cx="576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Lixívia líquida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23928" y="5229200"/>
            <a:ext cx="6480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Vareta para agitar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6056" y="5301208"/>
            <a:ext cx="432048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700" dirty="0"/>
              <a:t>Rótulo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39752" y="5733256"/>
            <a:ext cx="16561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/>
              <a:t>Material </a:t>
            </a:r>
            <a:r>
              <a:rPr lang="pt-PT" sz="1000" b="1" dirty="0"/>
              <a:t>necessário</a:t>
            </a:r>
          </a:p>
        </p:txBody>
      </p:sp>
      <p:sp>
        <p:nvSpPr>
          <p:cNvPr id="20" name="Text Box 1"/>
          <p:cNvSpPr txBox="1"/>
          <p:nvPr/>
        </p:nvSpPr>
        <p:spPr>
          <a:xfrm>
            <a:off x="827584" y="260648"/>
            <a:ext cx="7920880" cy="720080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400" spc="-15" dirty="0">
                <a:effectLst/>
                <a:latin typeface="Arial Black"/>
                <a:ea typeface="ＭＳ 明朝"/>
                <a:cs typeface="Calibri"/>
              </a:rPr>
              <a:t>Como Preparar uma Solução de Cloro Forte (0,5%) com Lixívia Líquida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  <a:p>
            <a:pPr algn="ctr">
              <a:spcAft>
                <a:spcPts val="0"/>
              </a:spcAft>
            </a:pPr>
            <a:r>
              <a:rPr lang="pt-PT" sz="1100" spc="-15" dirty="0">
                <a:effectLst/>
                <a:latin typeface="Arial"/>
                <a:ea typeface="ＭＳ 明朝"/>
                <a:cs typeface="Calibri"/>
              </a:rPr>
              <a:t>Use uma Solução de Cloro Forte (0,5%) para limpar e desinfectar superfícies, objectos e salpicos de fluidos corporais.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 algn="ctr">
              <a:spcAft>
                <a:spcPts val="0"/>
              </a:spcAft>
            </a:pPr>
            <a:r>
              <a:rPr lang="pt-PT" sz="1100" b="1" spc="-15" dirty="0">
                <a:effectLst/>
                <a:latin typeface="Arial"/>
                <a:ea typeface="ＭＳ 明朝"/>
                <a:cs typeface="Calibri"/>
              </a:rPr>
              <a:t>Faça uma nova Solução de Cloro Forte (0,5%) todos os dias. </a:t>
            </a:r>
            <a:r>
              <a:rPr lang="pt-PT" sz="1100" spc="-15" dirty="0">
                <a:effectLst/>
                <a:latin typeface="Arial"/>
                <a:ea typeface="ＭＳ 明朝"/>
                <a:cs typeface="Calibri"/>
              </a:rPr>
              <a:t>Deite fora a solução que sobrou do dia anterior.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21" name="Text Box 1"/>
          <p:cNvSpPr txBox="1"/>
          <p:nvPr/>
        </p:nvSpPr>
        <p:spPr>
          <a:xfrm>
            <a:off x="611560" y="2564904"/>
            <a:ext cx="1080120" cy="504056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dirty="0">
                <a:effectLst/>
                <a:latin typeface="Calibri"/>
                <a:ea typeface="ＭＳ 明朝"/>
              </a:rPr>
              <a:t>Use </a:t>
            </a:r>
            <a:r>
              <a:rPr lang="pt-PT" sz="900" b="1" dirty="0">
                <a:effectLst/>
                <a:latin typeface="Calibri"/>
                <a:ea typeface="ＭＳ 明朝"/>
              </a:rPr>
              <a:t>EPP reforçado</a:t>
            </a:r>
            <a:endParaRPr lang="pt-PT" sz="900" dirty="0">
              <a:effectLst/>
              <a:latin typeface="Times New Roman"/>
              <a:ea typeface="ＭＳ 明朝"/>
            </a:endParaRPr>
          </a:p>
        </p:txBody>
      </p:sp>
      <p:sp>
        <p:nvSpPr>
          <p:cNvPr id="22" name="Text Box 3"/>
          <p:cNvSpPr txBox="1"/>
          <p:nvPr/>
        </p:nvSpPr>
        <p:spPr>
          <a:xfrm>
            <a:off x="5580112" y="5157192"/>
            <a:ext cx="1872208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800" b="1" dirty="0">
                <a:effectLst/>
                <a:latin typeface="Arial"/>
                <a:ea typeface="ＭＳ 明朝"/>
              </a:rPr>
              <a:t>AVISO 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beber água com cloro. 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pôr água com cloro na boca ou olhos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488036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6" t="17664" r="9410" b="15026"/>
          <a:stretch/>
        </p:blipFill>
        <p:spPr bwMode="auto">
          <a:xfrm>
            <a:off x="107504" y="332656"/>
            <a:ext cx="8855345" cy="5550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23728" y="5874616"/>
            <a:ext cx="70202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000" dirty="0" err="1"/>
              <a:t>Fonte</a:t>
            </a:r>
            <a:r>
              <a:rPr lang="en-GB" sz="1000" dirty="0"/>
              <a:t>: http://www.cdc.gov/vhf/ebola/pdf/cleaning-hand-washing-with-chlorine-powder.pdf</a:t>
            </a:r>
          </a:p>
        </p:txBody>
      </p:sp>
      <p:sp>
        <p:nvSpPr>
          <p:cNvPr id="4" name="Text Box 1"/>
          <p:cNvSpPr txBox="1"/>
          <p:nvPr/>
        </p:nvSpPr>
        <p:spPr>
          <a:xfrm>
            <a:off x="179512" y="332656"/>
            <a:ext cx="8568952" cy="719455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rial Black"/>
                <a:ea typeface="ＭＳ 明朝"/>
                <a:cs typeface="Calibri"/>
              </a:rPr>
              <a:t>Como Preparar uma Solução de Cloro Forte (0,5%) com 70% de Cloro em Pó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11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Calibri"/>
              </a:rPr>
              <a:t>Use uma Solução de Cloro Forte (0,5%) para limpar e desinfectar superfícies, objectos e salpicos de fluidos corporais.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11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Calibri"/>
              </a:rPr>
              <a:t>Faça uma nova Solução de Cloro Forte (0,5%) todos os dias. </a:t>
            </a:r>
            <a:r>
              <a:rPr lang="pt-PT" sz="11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Calibri"/>
              </a:rPr>
              <a:t>Desfaça-se da solução que sobrou do dia anterior.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755576" y="2564904"/>
            <a:ext cx="1296144" cy="300608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000" dirty="0">
                <a:effectLst/>
                <a:latin typeface="Calibri"/>
                <a:ea typeface="ＭＳ 明朝"/>
              </a:rPr>
              <a:t>Use </a:t>
            </a:r>
            <a:r>
              <a:rPr lang="pt-PT" sz="1000" b="1" dirty="0">
                <a:effectLst/>
                <a:latin typeface="Calibri"/>
                <a:ea typeface="ＭＳ 明朝"/>
              </a:rPr>
              <a:t>EPP reforçado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2051720" y="2564904"/>
            <a:ext cx="2160240" cy="457200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dirty="0">
                <a:effectLst/>
                <a:latin typeface="Calibri"/>
                <a:ea typeface="ＭＳ 明朝"/>
              </a:rPr>
              <a:t>Adicione 10 colheres de sopa de HTH (70% de cloro) a 20 litros de água num balde</a:t>
            </a:r>
            <a:endParaRPr lang="pt-PT" sz="900" dirty="0">
              <a:effectLst/>
              <a:latin typeface="Times New Roman"/>
              <a:ea typeface="ＭＳ 明朝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4139952" y="2564904"/>
            <a:ext cx="2304256" cy="457200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dirty="0">
                <a:effectLst/>
                <a:latin typeface="Calibri"/>
                <a:ea typeface="ＭＳ 明朝"/>
              </a:rPr>
              <a:t>Agite bem durante 10 segundos ou até </a:t>
            </a:r>
          </a:p>
          <a:p>
            <a:pPr algn="ctr">
              <a:spcAft>
                <a:spcPts val="0"/>
              </a:spcAft>
            </a:pPr>
            <a:r>
              <a:rPr lang="pt-PT" sz="900" dirty="0">
                <a:effectLst/>
                <a:latin typeface="Calibri"/>
                <a:ea typeface="ＭＳ 明朝"/>
              </a:rPr>
              <a:t>que a HTH esteja dissolvida</a:t>
            </a:r>
            <a:endParaRPr lang="pt-PT" sz="900" dirty="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6516216" y="2564904"/>
            <a:ext cx="1943100" cy="288032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50" dirty="0">
                <a:effectLst/>
                <a:latin typeface="Calibri"/>
                <a:ea typeface="ＭＳ 明朝"/>
              </a:rPr>
              <a:t>Aguarde 30 minutos, antes de usar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2" name="Text Box 1"/>
          <p:cNvSpPr txBox="1"/>
          <p:nvPr/>
        </p:nvSpPr>
        <p:spPr>
          <a:xfrm>
            <a:off x="3419872" y="4581128"/>
            <a:ext cx="2057400" cy="228600"/>
          </a:xfrm>
          <a:prstGeom prst="rect">
            <a:avLst/>
          </a:prstGeom>
          <a:solidFill>
            <a:srgbClr val="FFF9CD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50" dirty="0">
                <a:effectLst/>
                <a:latin typeface="Calibri"/>
                <a:ea typeface="ＭＳ 明朝"/>
              </a:rPr>
              <a:t>Cubra o balde com uma tampa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4509120"/>
            <a:ext cx="1800200" cy="3693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Cole no balde o rótulo “</a:t>
            </a:r>
            <a:r>
              <a:rPr lang="pt-PT" sz="900" b="1" dirty="0"/>
              <a:t>Solução de cloro forte (0,5%) - Limpeza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08104" y="4509120"/>
            <a:ext cx="2376264" cy="369332"/>
          </a:xfrm>
          <a:prstGeom prst="rect">
            <a:avLst/>
          </a:prstGeom>
          <a:solidFill>
            <a:srgbClr val="FFF9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dirty="0"/>
              <a:t>Guardar à sombra. Não expor à luz solar directa</a:t>
            </a:r>
            <a:endParaRPr lang="pt-PT" sz="9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95736" y="5661248"/>
            <a:ext cx="16561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/>
              <a:t>Material </a:t>
            </a:r>
            <a:r>
              <a:rPr lang="pt-PT" sz="1000" b="1" dirty="0"/>
              <a:t>necessário</a:t>
            </a:r>
          </a:p>
        </p:txBody>
      </p:sp>
      <p:sp>
        <p:nvSpPr>
          <p:cNvPr id="17" name="Text Box 3"/>
          <p:cNvSpPr txBox="1"/>
          <p:nvPr/>
        </p:nvSpPr>
        <p:spPr>
          <a:xfrm>
            <a:off x="467544" y="5301208"/>
            <a:ext cx="576064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800" dirty="0">
                <a:effectLst/>
                <a:latin typeface="Calibri"/>
                <a:ea typeface="ＭＳ 明朝"/>
              </a:rPr>
              <a:t>Colher de sopa</a:t>
            </a:r>
            <a:endParaRPr lang="pt-PT" sz="800" dirty="0">
              <a:effectLst/>
              <a:latin typeface="Times New Roman"/>
              <a:ea typeface="ＭＳ 明朝"/>
            </a:endParaRPr>
          </a:p>
        </p:txBody>
      </p:sp>
      <p:sp>
        <p:nvSpPr>
          <p:cNvPr id="18" name="Text Box 3"/>
          <p:cNvSpPr txBox="1"/>
          <p:nvPr/>
        </p:nvSpPr>
        <p:spPr>
          <a:xfrm>
            <a:off x="1547664" y="5229200"/>
            <a:ext cx="432048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800" dirty="0">
                <a:effectLst/>
                <a:latin typeface="Calibri"/>
                <a:ea typeface="ＭＳ 明朝"/>
              </a:rPr>
              <a:t>Balde com</a:t>
            </a:r>
          </a:p>
          <a:p>
            <a:pPr algn="ctr"/>
            <a:r>
              <a:rPr lang="pt-PT" sz="800" dirty="0">
                <a:effectLst/>
                <a:latin typeface="Calibri"/>
                <a:ea typeface="ＭＳ 明朝"/>
              </a:rPr>
              <a:t> tampa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9" name="Text Box 3"/>
          <p:cNvSpPr txBox="1"/>
          <p:nvPr/>
        </p:nvSpPr>
        <p:spPr>
          <a:xfrm>
            <a:off x="2411760" y="5229200"/>
            <a:ext cx="319787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800">
                <a:effectLst/>
                <a:latin typeface="Calibri"/>
                <a:ea typeface="ＭＳ 明朝"/>
              </a:rPr>
              <a:t>Água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5229200"/>
            <a:ext cx="6480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Vareta para agitar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04048" y="5229200"/>
            <a:ext cx="432048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700" dirty="0"/>
              <a:t>Rótulo</a:t>
            </a:r>
          </a:p>
        </p:txBody>
      </p:sp>
      <p:sp>
        <p:nvSpPr>
          <p:cNvPr id="22" name="Text Box 3"/>
          <p:cNvSpPr txBox="1"/>
          <p:nvPr/>
        </p:nvSpPr>
        <p:spPr>
          <a:xfrm>
            <a:off x="5580112" y="5157192"/>
            <a:ext cx="1872208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800" b="1" dirty="0">
                <a:effectLst/>
                <a:latin typeface="Arial"/>
                <a:ea typeface="ＭＳ 明朝"/>
              </a:rPr>
              <a:t>AVISO 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beber água com cloro. 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pôr água com cloro na boca ou olhos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410389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5" t="10259" r="17732" b="13852"/>
          <a:stretch/>
        </p:blipFill>
        <p:spPr bwMode="auto">
          <a:xfrm>
            <a:off x="467544" y="116632"/>
            <a:ext cx="8188583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27984" y="5877272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sz="1000" dirty="0" err="1"/>
              <a:t>Fonte</a:t>
            </a:r>
            <a:r>
              <a:rPr lang="en-GB" sz="1000" dirty="0"/>
              <a:t>: http://www.cdc.gov/vhf/ebola/pdf/chlorine-solution-liquid-mild.pdf</a:t>
            </a:r>
          </a:p>
        </p:txBody>
      </p:sp>
      <p:sp>
        <p:nvSpPr>
          <p:cNvPr id="5" name="Text Box 1"/>
          <p:cNvSpPr txBox="1"/>
          <p:nvPr/>
        </p:nvSpPr>
        <p:spPr>
          <a:xfrm>
            <a:off x="827584" y="2492896"/>
            <a:ext cx="1296035" cy="3723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Use </a:t>
            </a:r>
            <a:r>
              <a:rPr lang="pt-PT" sz="900" b="1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EPP reforçado</a:t>
            </a:r>
            <a:endParaRPr lang="pt-PT" sz="900">
              <a:effectLst/>
              <a:latin typeface="Times New Roman"/>
              <a:ea typeface="ＭＳ 明朝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2267744" y="2492896"/>
            <a:ext cx="1943100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dirty="0">
                <a:effectLst/>
                <a:ea typeface="ＭＳ 明朝"/>
              </a:rPr>
              <a:t>Misture num balde 9 partes de água com 1 parte de solução forte (0,5%). Repita até encher</a:t>
            </a:r>
          </a:p>
        </p:txBody>
      </p:sp>
      <p:sp>
        <p:nvSpPr>
          <p:cNvPr id="7" name="Text Box 1"/>
          <p:cNvSpPr txBox="1"/>
          <p:nvPr/>
        </p:nvSpPr>
        <p:spPr>
          <a:xfrm>
            <a:off x="4139952" y="2492896"/>
            <a:ext cx="2159635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Adicione uma colher de sopa de HTH (70%) a 20 litros de água num balde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6372200" y="2492896"/>
            <a:ext cx="2016224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Agite bem durante 10 segundos ou até </a:t>
            </a:r>
            <a:endParaRPr lang="pt-PT" sz="100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900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que a HTH esteja dissolvida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539552" y="4581128"/>
            <a:ext cx="20574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Aguarde 30 minutos antes de usar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581128"/>
            <a:ext cx="2016224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800" kern="12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Cole no balde o rótulo “</a:t>
            </a:r>
            <a:r>
              <a:rPr lang="pt-PT" sz="800" b="1" kern="1200" dirty="0">
                <a:solidFill>
                  <a:srgbClr val="000000"/>
                </a:solidFill>
                <a:effectLst/>
                <a:ea typeface="ＭＳ 明朝"/>
                <a:cs typeface="Times New Roman"/>
              </a:rPr>
              <a:t>Solução de cloro suave (0,05%) – Lavagem de mãos</a:t>
            </a:r>
            <a:endParaRPr lang="pt-PT" sz="800" dirty="0">
              <a:effectLst/>
              <a:ea typeface="ＭＳ 明朝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4355976" y="4581128"/>
            <a:ext cx="1800200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50" kern="120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Cubra o balde com uma tampa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  <p:sp>
        <p:nvSpPr>
          <p:cNvPr id="12" name="Text Box 1"/>
          <p:cNvSpPr txBox="1"/>
          <p:nvPr/>
        </p:nvSpPr>
        <p:spPr>
          <a:xfrm>
            <a:off x="6228184" y="4581128"/>
            <a:ext cx="2358008" cy="228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5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Times New Roman"/>
              </a:rPr>
              <a:t>Colocar nos pontos de lavagem de mãos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3" name="Text Box 3"/>
          <p:cNvSpPr txBox="1"/>
          <p:nvPr/>
        </p:nvSpPr>
        <p:spPr>
          <a:xfrm>
            <a:off x="827584" y="5301208"/>
            <a:ext cx="576064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800" dirty="0">
                <a:effectLst/>
                <a:latin typeface="Calibri"/>
                <a:ea typeface="ＭＳ 明朝"/>
              </a:rPr>
              <a:t>Colher de sopa</a:t>
            </a:r>
            <a:endParaRPr lang="pt-PT" sz="800" dirty="0">
              <a:effectLst/>
              <a:latin typeface="Times New Roman"/>
              <a:ea typeface="ＭＳ 明朝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91680" y="5157192"/>
            <a:ext cx="72008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Copo medidor ou garrafa de litro</a:t>
            </a:r>
            <a:endParaRPr lang="pt-PT" sz="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43808" y="5085184"/>
            <a:ext cx="576064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Balde com tampa e torneira</a:t>
            </a:r>
            <a:endParaRPr lang="pt-PT" sz="800" b="1" dirty="0"/>
          </a:p>
        </p:txBody>
      </p:sp>
      <p:sp>
        <p:nvSpPr>
          <p:cNvPr id="16" name="Text Box 3"/>
          <p:cNvSpPr txBox="1"/>
          <p:nvPr/>
        </p:nvSpPr>
        <p:spPr>
          <a:xfrm>
            <a:off x="3635896" y="5301208"/>
            <a:ext cx="319787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800">
                <a:effectLst/>
                <a:latin typeface="Calibri"/>
                <a:ea typeface="ＭＳ 明朝"/>
              </a:rPr>
              <a:t>Água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6056" y="5301208"/>
            <a:ext cx="6480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800" dirty="0"/>
              <a:t>Vareta para agitar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228184" y="5301208"/>
            <a:ext cx="432048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700" dirty="0"/>
              <a:t>Rótulo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27784" y="5661248"/>
            <a:ext cx="16561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900" b="1" dirty="0"/>
              <a:t>Material </a:t>
            </a:r>
            <a:r>
              <a:rPr lang="pt-PT" sz="1000" b="1" dirty="0"/>
              <a:t>necessário</a:t>
            </a:r>
          </a:p>
        </p:txBody>
      </p:sp>
      <p:sp>
        <p:nvSpPr>
          <p:cNvPr id="21" name="Text Box 3"/>
          <p:cNvSpPr txBox="1"/>
          <p:nvPr/>
        </p:nvSpPr>
        <p:spPr>
          <a:xfrm>
            <a:off x="7956376" y="5301208"/>
            <a:ext cx="648072" cy="228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000" b="1" dirty="0">
                <a:effectLst/>
                <a:latin typeface="Arial"/>
                <a:ea typeface="ＭＳ 明朝"/>
              </a:rPr>
              <a:t>AVISO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22" name="Text Box 3"/>
          <p:cNvSpPr txBox="1"/>
          <p:nvPr/>
        </p:nvSpPr>
        <p:spPr>
          <a:xfrm>
            <a:off x="6660232" y="5517232"/>
            <a:ext cx="2286000" cy="3429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beber água com cloro. </a:t>
            </a:r>
            <a:endParaRPr lang="pt-PT" sz="8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800" dirty="0">
                <a:effectLst/>
                <a:latin typeface="Arial"/>
                <a:ea typeface="ＭＳ 明朝"/>
              </a:rPr>
              <a:t>NÃO pôr água com cloro na boca ou olhos</a:t>
            </a:r>
            <a:endParaRPr lang="pt-PT" sz="800" dirty="0">
              <a:effectLst/>
              <a:latin typeface="Times New Roman"/>
              <a:ea typeface="ＭＳ 明朝"/>
            </a:endParaRPr>
          </a:p>
          <a:p>
            <a:pPr algn="ctr"/>
            <a:r>
              <a:rPr lang="pt-PT" sz="800" dirty="0">
                <a:effectLst/>
                <a:latin typeface="Times New Roman"/>
                <a:ea typeface="ＭＳ 明朝"/>
              </a:rPr>
              <a:t> 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39552" y="44624"/>
            <a:ext cx="806489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1800" kern="1200" dirty="0">
                <a:solidFill>
                  <a:srgbClr val="000000"/>
                </a:solidFill>
                <a:effectLst/>
                <a:latin typeface="Arial Black"/>
                <a:ea typeface="ＭＳ 明朝"/>
                <a:cs typeface="Calibri"/>
              </a:rPr>
              <a:t>Como Preparar uma Solução de Cloro Suave (0,05%)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1800" kern="1200" dirty="0">
                <a:solidFill>
                  <a:srgbClr val="000000"/>
                </a:solidFill>
                <a:effectLst/>
                <a:latin typeface="Arial Black"/>
                <a:ea typeface="ＭＳ 明朝"/>
                <a:cs typeface="Calibri"/>
              </a:rPr>
              <a:t> </a:t>
            </a:r>
            <a:r>
              <a:rPr lang="pt-PT" sz="900" kern="1200" dirty="0">
                <a:solidFill>
                  <a:srgbClr val="000000"/>
                </a:solidFill>
                <a:effectLst/>
                <a:latin typeface="Arial"/>
                <a:ea typeface="ＭＳ 明朝"/>
              </a:rPr>
              <a:t>Use uma Solução de Cloro Suave (0,05%) para lavar mãos sem luvas.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900" b="1" kern="1200" dirty="0">
                <a:solidFill>
                  <a:srgbClr val="000000"/>
                </a:solidFill>
                <a:effectLst/>
                <a:latin typeface="Arial"/>
                <a:ea typeface="ＭＳ 明朝"/>
              </a:rPr>
              <a:t>Faça uma nova Solução de Cloro Suave (0,05%) todos os dias.</a:t>
            </a:r>
            <a:r>
              <a:rPr lang="pt-PT" sz="900" kern="1200" dirty="0">
                <a:solidFill>
                  <a:srgbClr val="000000"/>
                </a:solidFill>
                <a:effectLst/>
                <a:latin typeface="Arial"/>
                <a:ea typeface="ＭＳ 明朝"/>
              </a:rPr>
              <a:t> Deite fora a solução que sobrou do dia anterior.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algn="ctr">
              <a:spcAft>
                <a:spcPts val="0"/>
              </a:spcAft>
            </a:pPr>
            <a:r>
              <a:rPr lang="pt-PT" sz="900" dirty="0">
                <a:effectLst/>
                <a:latin typeface="Arial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4271982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8E3AAF-688A-4013-B531-35927F39C5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64E3AB-4C18-4287-99EE-4D6338F3D7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B95E9C-065B-4CE4-A657-EB907672F2B3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997</Words>
  <Application>Microsoft Office PowerPoint</Application>
  <PresentationFormat>On-screen Show (4:3)</PresentationFormat>
  <Paragraphs>123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ＭＳ 明朝</vt:lpstr>
      <vt:lpstr>Arial</vt:lpstr>
      <vt:lpstr>Arial Black</vt:lpstr>
      <vt:lpstr>Arial Narrow</vt:lpstr>
      <vt:lpstr>Calibri</vt:lpstr>
      <vt:lpstr>Gisha</vt:lpstr>
      <vt:lpstr>Times New Roman</vt:lpstr>
      <vt:lpstr>Office Theme</vt:lpstr>
      <vt:lpstr>RC 59 Template EN</vt:lpstr>
      <vt:lpstr>Equipas de Resposta Rápida Formação</vt:lpstr>
      <vt:lpstr>Objectivos</vt:lpstr>
      <vt:lpstr>Uso do cloro</vt:lpstr>
      <vt:lpstr>O uso do cloro depende da sua concentração</vt:lpstr>
      <vt:lpstr>O que é preciso saber</vt:lpstr>
      <vt:lpstr>O que é preciso saber</vt:lpstr>
      <vt:lpstr>PowerPoint Presentation</vt:lpstr>
      <vt:lpstr>PowerPoint Presentation</vt:lpstr>
      <vt:lpstr>PowerPoint Presentation</vt:lpstr>
      <vt:lpstr>Exoneração de responsabilidade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put on personal protective equipment (PPE)</dc:title>
  <dc:creator>SMALLWOOD, Catherine</dc:creator>
  <cp:lastModifiedBy>GOMEZ, Paula</cp:lastModifiedBy>
  <cp:revision>62</cp:revision>
  <dcterms:created xsi:type="dcterms:W3CDTF">2015-08-13T14:46:49Z</dcterms:created>
  <dcterms:modified xsi:type="dcterms:W3CDTF">2019-06-28T12:30:10Z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1313519347</vt:i4>
  </property>
  <property fmtid="{D5CDD505-2E9C-101B-9397-08002B2CF9AE}" pid="3" name="_NewReviewCycle">
    <vt:lpwstr/>
  </property>
  <property fmtid="{D5CDD505-2E9C-101B-9397-08002B2CF9AE}" pid="4" name="_EmailSubject">
    <vt:lpwstr>Revision/update of Rapid Response Teams (RRT) Training Package - part 2</vt:lpwstr>
  </property>
  <property fmtid="{D5CDD505-2E9C-101B-9397-08002B2CF9AE}" pid="5" name="_AuthorEmail">
    <vt:lpwstr>coutinhoa@who.int</vt:lpwstr>
  </property>
  <property fmtid="{D5CDD505-2E9C-101B-9397-08002B2CF9AE}" pid="6" name="_AuthorEmailDisplayName">
    <vt:lpwstr>COUTINHO REHSE, Ana Paula</vt:lpwstr>
  </property>
  <property fmtid="{D5CDD505-2E9C-101B-9397-08002B2CF9AE}" pid="7" name="_PreviousAdHocReviewCycleID">
    <vt:i4>980358693</vt:i4>
  </property>
  <property fmtid="{D5CDD505-2E9C-101B-9397-08002B2CF9AE}" pid="8" name="ContentTypeId">
    <vt:lpwstr>0x0101009FDE593A36A6874285991743F2BE28E9</vt:lpwstr>
  </property>
</Properties>
</file>