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32"/>
  </p:notesMasterIdLst>
  <p:sldIdLst>
    <p:sldId id="266" r:id="rId6"/>
    <p:sldId id="270" r:id="rId7"/>
    <p:sldId id="282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67" r:id="rId16"/>
    <p:sldId id="263" r:id="rId17"/>
    <p:sldId id="264" r:id="rId18"/>
    <p:sldId id="265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69" r:id="rId30"/>
    <p:sldId id="26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34" autoAdjust="0"/>
    <p:restoredTop sz="99314" autoAdjust="0"/>
  </p:normalViewPr>
  <p:slideViewPr>
    <p:cSldViewPr>
      <p:cViewPr varScale="1">
        <p:scale>
          <a:sx n="101" d="100"/>
          <a:sy n="101" d="100"/>
        </p:scale>
        <p:origin x="5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73B56-4B6E-48C7-85E5-C37A6EE07A1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36E4E-C300-492E-A3A3-49B8342F0D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461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be done as exercise or didactic session depending on context/ available supplies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046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gloves</a:t>
            </a:r>
            <a:r>
              <a:rPr lang="en-GB" baseline="0" dirty="0"/>
              <a:t> need to be removed separately, add an additional hand hygiene step.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Take particular</a:t>
            </a:r>
            <a:r>
              <a:rPr lang="en-US" baseline="0" dirty="0"/>
              <a:t> care not to let the elastic of the eye protection (mask or goggles) snap as it is removed.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678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Nothing should be worn or</a:t>
            </a:r>
            <a:r>
              <a:rPr lang="en-US" baseline="0" dirty="0"/>
              <a:t> carried under PPE that you want to bring back out of the contaminated area.  </a:t>
            </a:r>
          </a:p>
          <a:p>
            <a:r>
              <a:rPr lang="en-US" baseline="0" dirty="0"/>
              <a:t>Paper scrubs should be used if available.</a:t>
            </a:r>
          </a:p>
          <a:p>
            <a:endParaRPr lang="en-US" baseline="0" dirty="0"/>
          </a:p>
          <a:p>
            <a:r>
              <a:rPr lang="en-US" baseline="0" dirty="0"/>
              <a:t>Trained observers should perform visual inspections and observe all steps. 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122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9020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If</a:t>
            </a:r>
            <a:r>
              <a:rPr lang="en-US" baseline="0" dirty="0"/>
              <a:t> PAPR hoods are being used – goggles are not necessary. 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2893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Care</a:t>
            </a:r>
            <a:r>
              <a:rPr lang="en-US" baseline="0" dirty="0"/>
              <a:t> should be taken to move slowly and methodically at each step.  </a:t>
            </a:r>
          </a:p>
          <a:p>
            <a:endParaRPr lang="en-US" baseline="0" dirty="0"/>
          </a:p>
          <a:p>
            <a:r>
              <a:rPr lang="en-US" baseline="0" dirty="0"/>
              <a:t>Pay particular attention not to snap gloves or apron when removing.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3957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6970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Take particular</a:t>
            </a:r>
            <a:r>
              <a:rPr lang="en-US" baseline="0" dirty="0"/>
              <a:t> care not to let the elastic of the eye protection (mas or goggles) snap as it is removed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054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Nothing should be worn or</a:t>
            </a:r>
            <a:r>
              <a:rPr lang="en-US" baseline="0" dirty="0"/>
              <a:t> carried under PPE that you want to bring back out of the contaminated area.  </a:t>
            </a:r>
          </a:p>
          <a:p>
            <a:r>
              <a:rPr lang="en-US" baseline="0" dirty="0"/>
              <a:t>Paper scrubs should be used if available.</a:t>
            </a:r>
          </a:p>
          <a:p>
            <a:endParaRPr lang="en-US" baseline="0" dirty="0"/>
          </a:p>
          <a:p>
            <a:r>
              <a:rPr lang="en-US" baseline="0" dirty="0"/>
              <a:t>Trained observers should perform visual inspections and observe all steps.  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080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595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Source: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Personal protective equipment for use in a filovirus disease outbreak; Rapid advice guideline (WHO 2016) </a:t>
            </a:r>
            <a:endParaRPr lang="en-US" b="0" dirty="0"/>
          </a:p>
          <a:p>
            <a:endParaRPr lang="en-US" dirty="0"/>
          </a:p>
          <a:p>
            <a:r>
              <a:rPr lang="en-US" dirty="0"/>
              <a:t>Print Annex 4 for participants: http://</a:t>
            </a:r>
            <a:r>
              <a:rPr lang="en-US" dirty="0" err="1"/>
              <a:t>apps.who.int</a:t>
            </a:r>
            <a:r>
              <a:rPr lang="en-US" dirty="0"/>
              <a:t>/iris/bitstream/handle/10665/251426/9789241549721-eng.pdf?sequence=1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357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Nothing should be worn or</a:t>
            </a:r>
            <a:r>
              <a:rPr lang="en-US" baseline="0" dirty="0"/>
              <a:t> carried under PPE that you want to bring back out of the contaminated area.  </a:t>
            </a:r>
          </a:p>
          <a:p>
            <a:r>
              <a:rPr lang="en-US" baseline="0" dirty="0"/>
              <a:t>Paper scrubs should be used if available.</a:t>
            </a:r>
          </a:p>
          <a:p>
            <a:endParaRPr lang="en-US" baseline="0" dirty="0"/>
          </a:p>
          <a:p>
            <a:r>
              <a:rPr lang="en-US" baseline="0" dirty="0"/>
              <a:t>Trained observers should perform visual inspections and observe all steps.  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953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03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</a:t>
            </a:r>
            <a:r>
              <a:rPr lang="en-US" baseline="0" dirty="0"/>
              <a:t> PAPRs are being used – goggles are not necessary.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891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468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Care</a:t>
            </a:r>
            <a:r>
              <a:rPr lang="en-US" baseline="0" dirty="0"/>
              <a:t> should be taken to move slowly and methodically at each step.  </a:t>
            </a:r>
          </a:p>
          <a:p>
            <a:endParaRPr lang="en-US" baseline="0" dirty="0"/>
          </a:p>
          <a:p>
            <a:r>
              <a:rPr lang="en-US" baseline="0" dirty="0"/>
              <a:t>Pay particular attention not to snap gloves or apron when removing.</a:t>
            </a:r>
          </a:p>
          <a:p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While working in the patient care area, outer gloves should be changed between patients and prior to exiting (change after seeing the last patient)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36E4E-C300-492E-A3A3-49B8342F0D5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239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6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34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689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29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19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74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88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58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63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586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05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60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08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27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393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05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22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284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87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4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3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31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5CDAC-2DE5-4E51-B3A0-9C1081876DB7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C0C85-C050-403C-A810-CDA57233DC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6610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02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99052" y="5013176"/>
            <a:ext cx="9011612" cy="10772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lvl="0"/>
            <a:r>
              <a:rPr lang="pt-PT" sz="32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B6.3a Passos para colocar e retirar o EPP de precaução reforçado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6381328"/>
            <a:ext cx="24104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s-ES" sz="1400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Actualizado </a:t>
            </a:r>
            <a:r>
              <a:rPr lang="es-ES" sz="1400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em</a:t>
            </a:r>
            <a:r>
              <a:rPr lang="es-ES" sz="1400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16/05/2016</a:t>
            </a:r>
          </a:p>
        </p:txBody>
      </p:sp>
      <p:sp>
        <p:nvSpPr>
          <p:cNvPr id="5" name="Shape 81"/>
          <p:cNvSpPr/>
          <p:nvPr/>
        </p:nvSpPr>
        <p:spPr>
          <a:xfrm>
            <a:off x="2987824" y="476672"/>
            <a:ext cx="5906816" cy="984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r">
              <a:defRPr sz="1800"/>
            </a:pPr>
            <a:r>
              <a:rPr lang="pt-PT" sz="3200" b="1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Equipas de Resposta Rápida </a:t>
            </a:r>
            <a:r>
              <a:rPr lang="pt-PT" sz="3200" b="1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Formação</a:t>
            </a:r>
            <a:endParaRPr sz="3200" b="1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0740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pt-PT" sz="3200" b="1">
                <a:solidFill>
                  <a:srgbClr val="002060"/>
                </a:solidFill>
              </a:rPr>
              <a:t>1. Retirar as camadas exteriores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291264" cy="385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"/>
          <p:cNvSpPr txBox="1"/>
          <p:nvPr/>
        </p:nvSpPr>
        <p:spPr>
          <a:xfrm>
            <a:off x="683568" y="1340768"/>
            <a:ext cx="1584176" cy="31683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Retire sempre o EPP sob a 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orientação e supervisão de um observador treinado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 (colega). Verifique se há recipientes de lixo infeccioso na zona e mudança de roupa para descartar o EPP em segurança. Deve haver outros recipientes para artigos reutilizáveis</a:t>
            </a:r>
            <a:r>
              <a:rPr lang="pt-PT" sz="1100" spc="-15" dirty="0">
                <a:effectLst/>
                <a:latin typeface="Avenir Next Condensed Demi Bold"/>
                <a:ea typeface="ＭＳ 明朝"/>
                <a:cs typeface="Calibri"/>
              </a:rPr>
              <a:t>.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6" name="Text Box 1"/>
          <p:cNvSpPr txBox="1"/>
          <p:nvPr/>
        </p:nvSpPr>
        <p:spPr>
          <a:xfrm>
            <a:off x="2483768" y="1340768"/>
            <a:ext cx="1296144" cy="31683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Retire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o avental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i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nclinando-se para a frente e tendo o cuidado de não contaminar as mãos. </a:t>
            </a:r>
            <a:r>
              <a:rPr lang="pt-PT" sz="11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Ao despir um avental descartável, rasgue-o no pescoço e puxe-o para baixo, sem tocar na parte da frente. Depois desate a parte de trás e enrole o avental para a frente.</a:t>
            </a:r>
            <a:endParaRPr lang="pt-PT" sz="1100" dirty="0">
              <a:effectLst/>
              <a:latin typeface="Times New Roman"/>
              <a:ea typeface="ＭＳ 明朝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5292080" y="1340768"/>
            <a:ext cx="2952328" cy="13681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Retire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protecção a cabeça e pescoço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cuidado, para evitar contaminar a cara, começando na parte de trás pelo fundo do capuz e enrolando-o de trás para a frente e  de dentro para fora. Descarte-o e segurança.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683568" y="4509120"/>
            <a:ext cx="1584176" cy="7578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</a:t>
            </a:r>
            <a:r>
              <a:rPr lang="pt-PT" sz="1400" kern="1200" baseline="300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1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2483768" y="4581128"/>
            <a:ext cx="216024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5292080" y="4797152"/>
            <a:ext cx="3312368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1" name="Text Box 1"/>
          <p:cNvSpPr txBox="1"/>
          <p:nvPr/>
        </p:nvSpPr>
        <p:spPr>
          <a:xfrm>
            <a:off x="6588224" y="2924944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OU</a:t>
            </a:r>
            <a:r>
              <a:rPr lang="pt-PT" sz="1400" kern="1200">
                <a:effectLst/>
                <a:latin typeface="Avenir Next Condensed Demi Bold"/>
                <a:ea typeface="ＭＳ 明朝"/>
                <a:cs typeface="Calibri"/>
              </a:rPr>
              <a:t> </a:t>
            </a:r>
            <a:endParaRPr lang="pt-PT" sz="100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944862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4FC49-19F8-EF47-91C3-2473F4600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pt-PT" sz="3200" b="1">
                <a:solidFill>
                  <a:srgbClr val="002060"/>
                </a:solidFill>
              </a:rPr>
              <a:t>Retirar as camadas exteriores</a:t>
            </a:r>
          </a:p>
        </p:txBody>
      </p:sp>
      <p:pic>
        <p:nvPicPr>
          <p:cNvPr id="5" name="Image 11">
            <a:extLst>
              <a:ext uri="{FF2B5EF4-FFF2-40B4-BE49-F238E27FC236}">
                <a16:creationId xmlns:a16="http://schemas.microsoft.com/office/drawing/2014/main" id="{BE0AAEE4-E7DE-1D4B-884D-CD0C60B68582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2376264" cy="3384376"/>
          </a:xfrm>
          <a:prstGeom prst="rect">
            <a:avLst/>
          </a:prstGeom>
          <a:noFill/>
        </p:spPr>
      </p:pic>
      <p:pic>
        <p:nvPicPr>
          <p:cNvPr id="6" name="Image 12">
            <a:extLst>
              <a:ext uri="{FF2B5EF4-FFF2-40B4-BE49-F238E27FC236}">
                <a16:creationId xmlns:a16="http://schemas.microsoft.com/office/drawing/2014/main" id="{43ED2724-F5BD-DC4A-8AAB-4D7E0DB52523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564904"/>
            <a:ext cx="2304256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8869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sz="3200" b="1" dirty="0">
                <a:solidFill>
                  <a:srgbClr val="002060"/>
                </a:solidFill>
              </a:rPr>
              <a:t>2. </a:t>
            </a:r>
            <a:r>
              <a:rPr lang="pt-PT" sz="3200" b="1" dirty="0">
                <a:solidFill>
                  <a:srgbClr val="002060"/>
                </a:solidFill>
              </a:rPr>
              <a:t>Despir</a:t>
            </a:r>
            <a:r>
              <a:rPr lang="en-GB" sz="3200" b="1" dirty="0">
                <a:solidFill>
                  <a:srgbClr val="002060"/>
                </a:solidFill>
              </a:rPr>
              <a:t> o </a:t>
            </a:r>
            <a:r>
              <a:rPr lang="en-GB" sz="3200" b="1" dirty="0" err="1">
                <a:solidFill>
                  <a:srgbClr val="002060"/>
                </a:solidFill>
              </a:rPr>
              <a:t>fato-macaco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75" y="1916832"/>
            <a:ext cx="7907049" cy="253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"/>
          <p:cNvSpPr txBox="1"/>
          <p:nvPr/>
        </p:nvSpPr>
        <p:spPr>
          <a:xfrm>
            <a:off x="755576" y="1916832"/>
            <a:ext cx="3672408" cy="21602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Retire o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 fato-macaco e o par de luvas exteriores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: </a:t>
            </a:r>
            <a:r>
              <a:rPr lang="pt-PT" sz="1200" kern="1200" dirty="0">
                <a:effectLst/>
                <a:latin typeface="Avenir Next Condensed Demi Bold"/>
                <a:ea typeface="ＭＳ 明朝"/>
                <a:cs typeface="Calibri"/>
              </a:rPr>
              <a:t>o ideal será fazê-lo em frente a um espelho, inclinando a cabeça para trás para chegar ao fecho e abri-lo completamente sem tocar na pele ou roupa e retire o fato-macaco de cima para baixo. Depois de libertar os ombros, retire as luvas exteriores</a:t>
            </a:r>
            <a:r>
              <a:rPr lang="pt-PT" sz="1200" kern="1200" baseline="300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2</a:t>
            </a:r>
            <a:r>
              <a:rPr lang="pt-PT" sz="1200" u="sng" kern="1200" dirty="0">
                <a:effectLst/>
                <a:latin typeface="Avenir Next Condensed Demi Bold"/>
                <a:ea typeface="ＭＳ 明朝"/>
                <a:cs typeface="Calibri"/>
              </a:rPr>
              <a:t>, </a:t>
            </a:r>
            <a:r>
              <a:rPr lang="pt-PT" sz="1200" kern="1200" dirty="0">
                <a:effectLst/>
                <a:latin typeface="Avenir Next Condensed Demi Bold"/>
                <a:ea typeface="ＭＳ 明朝"/>
                <a:cs typeface="Calibri"/>
              </a:rPr>
              <a:t>puxando os braços para fora das luvas. Ainda com as luvas interiores, enrole o fato-macaco a partir da cintura para baixo e a partir do interior do fato até ao topo das botas. Use uma bota para libertar o fato da outra bota e vice-versa, depois afaste-se do fato e descarte-o em segurança.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827584" y="4077072"/>
            <a:ext cx="3384376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755576" y="4869160"/>
            <a:ext cx="7776864" cy="571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100" baseline="30000" dirty="0">
                <a:solidFill>
                  <a:srgbClr val="FF0000"/>
                </a:solidFill>
                <a:effectLst/>
                <a:latin typeface="Times New Roman"/>
                <a:ea typeface="ＭＳ 明朝"/>
              </a:rPr>
              <a:t>2</a:t>
            </a:r>
            <a:r>
              <a:rPr lang="pt-PT" sz="1100" dirty="0">
                <a:solidFill>
                  <a:srgbClr val="FF0000"/>
                </a:solidFill>
                <a:effectLst/>
                <a:latin typeface="Times New Roman"/>
                <a:ea typeface="ＭＳ 明朝"/>
              </a:rPr>
              <a:t> </a:t>
            </a:r>
            <a:r>
              <a:rPr lang="pt-PT" sz="1100" dirty="0">
                <a:effectLst/>
                <a:latin typeface="Times New Roman"/>
                <a:ea typeface="ＭＳ 明朝"/>
              </a:rPr>
              <a:t>Esta técnica requer luvas de tamanho apropriado. Quando as luvas exteriores são muito apertadas ou as luvas interiores são demasiado largas e/ou as mãos estiverem a suar, as luvas exteriores deverão ser descalçadas separadamente, depois de retirar o avental.</a:t>
            </a:r>
          </a:p>
        </p:txBody>
      </p:sp>
    </p:spTree>
    <p:extLst>
      <p:ext uri="{BB962C8B-B14F-4D97-AF65-F5344CB8AC3E}">
        <p14:creationId xmlns:p14="http://schemas.microsoft.com/office/powerpoint/2010/main" val="2802879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002060"/>
                </a:solidFill>
              </a:rPr>
              <a:t>3. </a:t>
            </a:r>
            <a:r>
              <a:rPr lang="en-GB" sz="3200" b="1" dirty="0" err="1">
                <a:solidFill>
                  <a:srgbClr val="002060"/>
                </a:solidFill>
              </a:rPr>
              <a:t>Retirar</a:t>
            </a:r>
            <a:r>
              <a:rPr lang="en-GB" sz="3200" b="1" dirty="0">
                <a:solidFill>
                  <a:srgbClr val="002060"/>
                </a:solidFill>
              </a:rPr>
              <a:t> a </a:t>
            </a:r>
            <a:r>
              <a:rPr lang="en-GB" sz="3200" b="1" dirty="0" err="1">
                <a:solidFill>
                  <a:srgbClr val="002060"/>
                </a:solidFill>
              </a:rPr>
              <a:t>viseira</a:t>
            </a:r>
            <a:r>
              <a:rPr lang="en-GB" sz="3200" b="1" dirty="0">
                <a:solidFill>
                  <a:srgbClr val="002060"/>
                </a:solidFill>
              </a:rPr>
              <a:t> facial </a:t>
            </a:r>
            <a:r>
              <a:rPr lang="en-GB" sz="3200" b="1" dirty="0" err="1">
                <a:solidFill>
                  <a:srgbClr val="002060"/>
                </a:solidFill>
              </a:rPr>
              <a:t>ou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  <a:r>
              <a:rPr lang="en-GB" sz="3200" b="1" dirty="0" err="1">
                <a:solidFill>
                  <a:srgbClr val="002060"/>
                </a:solidFill>
              </a:rPr>
              <a:t>os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  <a:r>
              <a:rPr lang="en-GB" sz="3200" b="1" dirty="0" err="1">
                <a:solidFill>
                  <a:srgbClr val="002060"/>
                </a:solidFill>
              </a:rPr>
              <a:t>óculos</a:t>
            </a:r>
            <a:r>
              <a:rPr lang="en-GB" sz="3200" b="1" dirty="0">
                <a:solidFill>
                  <a:srgbClr val="002060"/>
                </a:solidFill>
              </a:rPr>
              <a:t> de protecção e a </a:t>
            </a:r>
            <a:r>
              <a:rPr lang="en-GB" sz="3200" b="1" dirty="0" err="1">
                <a:solidFill>
                  <a:srgbClr val="002060"/>
                </a:solidFill>
              </a:rPr>
              <a:t>máscara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35455"/>
            <a:ext cx="3756365" cy="322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87482"/>
            <a:ext cx="4405066" cy="2717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1"/>
          <p:cNvSpPr txBox="1"/>
          <p:nvPr/>
        </p:nvSpPr>
        <p:spPr>
          <a:xfrm>
            <a:off x="683568" y="1988840"/>
            <a:ext cx="3744416" cy="571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dirty="0">
                <a:effectLst/>
                <a:latin typeface="Avenir Next Condensed Demi Bold"/>
                <a:ea typeface="ＭＳ 明朝"/>
                <a:cs typeface="Avenir Next Condensed Demi Bold"/>
              </a:rPr>
              <a:t>Retire a </a:t>
            </a:r>
            <a:r>
              <a:rPr lang="pt-PT" sz="16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protecção dos olhos</a:t>
            </a:r>
            <a:r>
              <a:rPr lang="pt-PT" sz="1600" dirty="0">
                <a:effectLst/>
                <a:latin typeface="Avenir Next Condensed Demi Bold"/>
                <a:ea typeface="ＭＳ 明朝"/>
                <a:cs typeface="Avenir Next Condensed Demi Bold"/>
              </a:rPr>
              <a:t>, puxando o fio por </a:t>
            </a:r>
          </a:p>
          <a:p>
            <a:pPr>
              <a:spcAft>
                <a:spcPts val="0"/>
              </a:spcAft>
            </a:pPr>
            <a:r>
              <a:rPr lang="pt-PT" sz="1600" dirty="0">
                <a:effectLst/>
                <a:latin typeface="Avenir Next Condensed Demi Bold"/>
                <a:ea typeface="ＭＳ 明朝"/>
                <a:cs typeface="Avenir Next Condensed Demi Bold"/>
              </a:rPr>
              <a:t>detrás da cabeça e descarte-a em segurança.</a:t>
            </a:r>
          </a:p>
        </p:txBody>
      </p:sp>
      <p:sp>
        <p:nvSpPr>
          <p:cNvPr id="8" name="Text Box 1"/>
          <p:cNvSpPr txBox="1"/>
          <p:nvPr/>
        </p:nvSpPr>
        <p:spPr>
          <a:xfrm>
            <a:off x="827584" y="4869160"/>
            <a:ext cx="3816424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6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6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600" dirty="0">
              <a:effectLst/>
              <a:latin typeface="Times New Roman"/>
              <a:ea typeface="ＭＳ 明朝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4716016" y="4509120"/>
            <a:ext cx="3888432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6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6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600" dirty="0">
              <a:effectLst/>
              <a:latin typeface="Times New Roman"/>
              <a:ea typeface="ＭＳ 明朝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4644008" y="2204864"/>
            <a:ext cx="2736304" cy="18722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dirty="0">
                <a:effectLst/>
                <a:latin typeface="Avenir Next Condensed Demi Bold"/>
                <a:ea typeface="ＭＳ 明朝"/>
                <a:cs typeface="Avenir Next Condensed Demi Bold"/>
              </a:rPr>
              <a:t>Retire a </a:t>
            </a:r>
            <a:r>
              <a:rPr lang="pt-PT" sz="16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máscara</a:t>
            </a:r>
            <a:r>
              <a:rPr lang="pt-PT" sz="1600" dirty="0">
                <a:effectLst/>
                <a:latin typeface="Avenir Next Condensed Demi Bold"/>
                <a:ea typeface="ＭＳ 明朝"/>
                <a:cs typeface="Avenir Next Condensed Demi Bold"/>
              </a:rPr>
              <a:t>, começando por desatar por trás o fio de baixo, passando-o por cima da cabeça e deixando-o pendurado à frente. Depois puxe o fio de cima na parte de trás da cabeça e descarte a máscara em segurança</a:t>
            </a:r>
            <a:r>
              <a:rPr lang="pt-PT" sz="1600" dirty="0">
                <a:latin typeface="Avenir Next Condensed Demi Bold"/>
                <a:ea typeface="ＭＳ 明朝"/>
                <a:cs typeface="Avenir Next Condensed Demi Bold"/>
              </a:rPr>
              <a:t>.</a:t>
            </a:r>
            <a:endParaRPr lang="pt-PT" sz="1600" dirty="0">
              <a:effectLst/>
              <a:latin typeface="Avenir Next Condensed Demi Bold"/>
              <a:ea typeface="ＭＳ 明朝"/>
              <a:cs typeface="Avenir Next Condensed Demi Bold"/>
            </a:endParaRPr>
          </a:p>
          <a:p>
            <a:pPr>
              <a:spcAft>
                <a:spcPts val="0"/>
              </a:spcAft>
            </a:pPr>
            <a:r>
              <a:rPr lang="pt-PT" sz="1600" dirty="0">
                <a:effectLst/>
                <a:latin typeface="+mj-lt"/>
                <a:ea typeface="ＭＳ 明朝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96620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4. Retirar as botas e as luvas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10" y="1628800"/>
            <a:ext cx="475252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3672408" cy="2058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" y="4221088"/>
            <a:ext cx="7820025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"/>
          <p:cNvSpPr txBox="1"/>
          <p:nvPr/>
        </p:nvSpPr>
        <p:spPr>
          <a:xfrm>
            <a:off x="539552" y="1484784"/>
            <a:ext cx="4680520" cy="12241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Retire as </a:t>
            </a:r>
            <a:r>
              <a:rPr lang="pt-PT" sz="15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botas</a:t>
            </a: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 de borracha sem lhes tocar (ou capas, no caso de estar a usar sapatos). Se for usar as mesmas botas fora da zona de alto risco, mantenha-as calçadas mas devidamente limpas e descontaminadas, antes de sair da zona de mudança de roupa</a:t>
            </a:r>
            <a:r>
              <a:rPr lang="pt-PT" sz="1500" baseline="300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3</a:t>
            </a: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. </a:t>
            </a:r>
          </a:p>
        </p:txBody>
      </p:sp>
      <p:sp>
        <p:nvSpPr>
          <p:cNvPr id="7" name="Text Box 1"/>
          <p:cNvSpPr txBox="1"/>
          <p:nvPr/>
        </p:nvSpPr>
        <p:spPr>
          <a:xfrm>
            <a:off x="539552" y="2708920"/>
            <a:ext cx="3816424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6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6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600" dirty="0">
              <a:effectLst/>
              <a:latin typeface="Times New Roman"/>
              <a:ea typeface="ＭＳ 明朝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5508104" y="1268760"/>
            <a:ext cx="3635896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Retire as </a:t>
            </a:r>
            <a:r>
              <a:rPr lang="pt-PT" sz="15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luvas</a:t>
            </a: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 com cuidado, com a técnica apropriada, e descarte-as em segurança </a:t>
            </a:r>
          </a:p>
        </p:txBody>
      </p:sp>
      <p:sp>
        <p:nvSpPr>
          <p:cNvPr id="9" name="Text Box 1"/>
          <p:cNvSpPr txBox="1"/>
          <p:nvPr/>
        </p:nvSpPr>
        <p:spPr>
          <a:xfrm>
            <a:off x="5508104" y="3140968"/>
            <a:ext cx="3816424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6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mãos.</a:t>
            </a:r>
            <a:endParaRPr lang="pt-PT" sz="1600" dirty="0">
              <a:effectLst/>
              <a:latin typeface="Times New Roman"/>
              <a:ea typeface="ＭＳ 明朝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827584" y="4221088"/>
            <a:ext cx="7560840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300" dirty="0">
                <a:effectLst/>
                <a:latin typeface="Avenir Next Condensed Demi Bold"/>
                <a:ea typeface="ＭＳ 明朝"/>
              </a:rPr>
              <a:t>A descontaminação apropriada das botas consiste em mergulhá-las num pedilúvio com solução de cloro a 0,5% (e retirar a sujidade com uma escova, se estiverem muito sujas de lama e/ou material orgânico) e limpar todos os lados com solução de cloro a 0,5%. As botas devem ser desinfectadas, pelo menos, uma vez por dia, mergulhando-as numa solução de cloro a 0,5% durante 30 minutos e depois enxaguando-as e secando-as. </a:t>
            </a:r>
            <a:endParaRPr lang="pt-PT" sz="13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2505378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7500"/>
            <a:ext cx="8229600" cy="1143000"/>
          </a:xfrm>
        </p:spPr>
        <p:txBody>
          <a:bodyPr/>
          <a:lstStyle/>
          <a:p>
            <a:r>
              <a:rPr lang="pt-PT" sz="4000" b="1">
                <a:solidFill>
                  <a:srgbClr val="002060"/>
                </a:solidFill>
              </a:rPr>
              <a:t>3. Passos para </a:t>
            </a:r>
            <a:r>
              <a:rPr lang="pt-PT" sz="4000" b="1">
                <a:solidFill>
                  <a:srgbClr val="00B0F0"/>
                </a:solidFill>
              </a:rPr>
              <a:t>colocar </a:t>
            </a:r>
            <a:r>
              <a:rPr lang="pt-PT" sz="4000" b="1">
                <a:solidFill>
                  <a:srgbClr val="002060"/>
                </a:solidFill>
              </a:rPr>
              <a:t>o equipamento de protecção pessoal (EPP)</a:t>
            </a:r>
          </a:p>
        </p:txBody>
      </p:sp>
      <p:sp>
        <p:nvSpPr>
          <p:cNvPr id="4" name="Rectangle 3"/>
          <p:cNvSpPr/>
          <p:nvPr/>
        </p:nvSpPr>
        <p:spPr>
          <a:xfrm>
            <a:off x="3018848" y="4212377"/>
            <a:ext cx="289320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EPP com </a:t>
            </a:r>
            <a:r>
              <a:rPr lang="en-GB" sz="3200" i="1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bata</a:t>
            </a:r>
            <a:endParaRPr lang="en-GB" sz="3200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73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sz="3200" b="1" dirty="0">
                <a:solidFill>
                  <a:srgbClr val="002060"/>
                </a:solidFill>
              </a:rPr>
              <a:t>1. </a:t>
            </a:r>
            <a:r>
              <a:rPr lang="en-GB" sz="3200" b="1" dirty="0" err="1">
                <a:solidFill>
                  <a:srgbClr val="002060"/>
                </a:solidFill>
              </a:rPr>
              <a:t>Preparação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  <a:r>
              <a:rPr lang="en-GB" sz="3200" b="1" dirty="0" err="1">
                <a:solidFill>
                  <a:srgbClr val="002060"/>
                </a:solidFill>
              </a:rPr>
              <a:t>para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  <a:r>
              <a:rPr lang="en-GB" sz="3200" b="1" dirty="0" err="1">
                <a:solidFill>
                  <a:srgbClr val="002060"/>
                </a:solidFill>
              </a:rPr>
              <a:t>colocar</a:t>
            </a:r>
            <a:r>
              <a:rPr lang="en-GB" sz="3200" b="1" dirty="0">
                <a:solidFill>
                  <a:srgbClr val="002060"/>
                </a:solidFill>
              </a:rPr>
              <a:t> o EPP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9"/>
          <a:stretch/>
        </p:blipFill>
        <p:spPr bwMode="auto">
          <a:xfrm>
            <a:off x="0" y="1124744"/>
            <a:ext cx="9050867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085184"/>
            <a:ext cx="309562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"/>
          <p:cNvSpPr txBox="1"/>
          <p:nvPr/>
        </p:nvSpPr>
        <p:spPr>
          <a:xfrm>
            <a:off x="611560" y="1124744"/>
            <a:ext cx="1257300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Retire todos os artigos pessoais (joias, relógios, telemóveis, canetas, etc.) </a:t>
            </a:r>
            <a:endParaRPr lang="pt-PT" sz="1100" spc="-15" dirty="0">
              <a:effectLst/>
              <a:latin typeface="Avenir Next Condensed Demi Bold"/>
              <a:ea typeface="ＭＳ 明朝"/>
              <a:cs typeface="Avenir Next Condensed Demi Bold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2195736" y="1124744"/>
            <a:ext cx="1512168" cy="864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Vista um 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fato de bloco 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e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 botas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 de borracha</a:t>
            </a:r>
            <a:r>
              <a:rPr lang="pt-PT" sz="1400" spc="-15" baseline="30000" dirty="0">
                <a:effectLst/>
                <a:latin typeface="Avenir Next Condensed Demi Bold"/>
                <a:ea typeface="ＭＳ 明朝"/>
                <a:cs typeface="Avenir Next Condensed Demi Bold"/>
              </a:rPr>
              <a:t>1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 no vestiário.</a:t>
            </a:r>
            <a:endParaRPr lang="pt-PT" sz="1100" spc="-15" dirty="0">
              <a:effectLst/>
              <a:latin typeface="Avenir Next Condensed Demi Bold"/>
              <a:ea typeface="ＭＳ 明朝"/>
              <a:cs typeface="Avenir Next Condensed Demi Bold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4067944" y="1124744"/>
            <a:ext cx="1714500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Desloque-se para a zona limpa à entrada da unidade de isolamento</a:t>
            </a:r>
            <a:endParaRPr lang="pt-PT" sz="1100" spc="-15" dirty="0">
              <a:effectLst/>
              <a:latin typeface="Avenir Next Condensed Demi Bold"/>
              <a:ea typeface="ＭＳ 明朝"/>
              <a:cs typeface="Avenir Next Condensed Demi Bold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4067944" y="2132856"/>
            <a:ext cx="1943100" cy="1257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Por </a:t>
            </a:r>
            <a:r>
              <a:rPr lang="pt-PT" sz="1400" spc="-15" dirty="0" err="1">
                <a:effectLst/>
                <a:latin typeface="Avenir Next Condensed Demi Bold"/>
                <a:ea typeface="ＭＳ 明朝"/>
                <a:cs typeface="Avenir Next Condensed Demi Bold"/>
              </a:rPr>
              <a:t>inspecção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 visual, verifique se todos os tamanhos do EPP estão correctos e se a qualidade é apropriada</a:t>
            </a:r>
            <a:endParaRPr lang="pt-PT" sz="1100" spc="-15" dirty="0">
              <a:effectLst/>
              <a:latin typeface="Avenir Next Condensed Demi Bold"/>
              <a:ea typeface="ＭＳ 明朝"/>
              <a:cs typeface="Avenir Next Condensed Demi Bold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4067944" y="3501008"/>
            <a:ext cx="1943100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Inicie o processo de colocar o EPP sob a 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orientação e supervisão de um observador treinado 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(colega)</a:t>
            </a:r>
            <a:endParaRPr lang="pt-PT" sz="1100" spc="-15" dirty="0">
              <a:effectLst/>
              <a:latin typeface="Avenir Next Condensed Demi Bold"/>
              <a:ea typeface="ＭＳ 明朝"/>
              <a:cs typeface="Avenir Next Condensed Demi Bold"/>
            </a:endParaRPr>
          </a:p>
        </p:txBody>
      </p:sp>
      <p:sp>
        <p:nvSpPr>
          <p:cNvPr id="11" name="Text Box 1"/>
          <p:cNvSpPr txBox="1"/>
          <p:nvPr/>
        </p:nvSpPr>
        <p:spPr>
          <a:xfrm>
            <a:off x="6228184" y="1124744"/>
            <a:ext cx="3816424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6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mãos.</a:t>
            </a:r>
            <a:endParaRPr lang="pt-PT" sz="1600" dirty="0">
              <a:effectLst/>
              <a:latin typeface="Times New Roman"/>
              <a:ea typeface="ＭＳ 明朝"/>
            </a:endParaRPr>
          </a:p>
        </p:txBody>
      </p:sp>
      <p:sp>
        <p:nvSpPr>
          <p:cNvPr id="12" name="Text Box 1"/>
          <p:cNvSpPr txBox="1"/>
          <p:nvPr/>
        </p:nvSpPr>
        <p:spPr>
          <a:xfrm>
            <a:off x="2483768" y="5229200"/>
            <a:ext cx="3543300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1200" spc="-15" dirty="0">
                <a:effectLst/>
                <a:latin typeface="Abadi MT Condensed Light"/>
                <a:ea typeface="ＭＳ 明朝"/>
                <a:cs typeface="Calibri"/>
              </a:rPr>
              <a:t>Se não houver botas, use sapatos fechados (sapatos de enfiar, sem atacadores, que cubram o dorso do pé e os tornozelos) e capas para sapatos (</a:t>
            </a:r>
            <a:r>
              <a:rPr lang="pt-PT" sz="1200" spc="-15" dirty="0" err="1">
                <a:effectLst/>
                <a:latin typeface="Abadi MT Condensed Light"/>
                <a:ea typeface="ＭＳ 明朝"/>
                <a:cs typeface="Calibri"/>
              </a:rPr>
              <a:t>anti-derrapantes</a:t>
            </a:r>
            <a:r>
              <a:rPr lang="pt-PT" sz="1200" spc="-15" dirty="0">
                <a:effectLst/>
                <a:latin typeface="Abadi MT Condensed Light"/>
                <a:ea typeface="ＭＳ 明朝"/>
                <a:cs typeface="Calibri"/>
              </a:rPr>
              <a:t> e, de preferência, impermeáveis)</a:t>
            </a:r>
            <a:endParaRPr lang="pt-PT" sz="12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13" name="Text Box 1"/>
          <p:cNvSpPr txBox="1"/>
          <p:nvPr/>
        </p:nvSpPr>
        <p:spPr>
          <a:xfrm>
            <a:off x="2123728" y="5373216"/>
            <a:ext cx="372616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>
                <a:effectLst/>
                <a:latin typeface="Avenir Next Condensed Demi Bold"/>
                <a:ea typeface="ＭＳ 明朝"/>
              </a:rPr>
              <a:t> </a:t>
            </a:r>
            <a:endParaRPr lang="pt-PT" sz="100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28753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pt-PT" sz="3200" b="1">
                <a:solidFill>
                  <a:srgbClr val="002060"/>
                </a:solidFill>
              </a:rPr>
              <a:t>2. Vestir a bata ou o fato-macaco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5"/>
            <a:ext cx="8136904" cy="261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1"/>
          <p:cNvSpPr txBox="1"/>
          <p:nvPr/>
        </p:nvSpPr>
        <p:spPr>
          <a:xfrm>
            <a:off x="1043608" y="2132856"/>
            <a:ext cx="1858516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Calce </a:t>
            </a:r>
            <a:r>
              <a:rPr lang="pt-PT" sz="16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luvas</a:t>
            </a:r>
            <a:r>
              <a:rPr lang="pt-PT" sz="16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 de exame em </a:t>
            </a:r>
            <a:r>
              <a:rPr lang="pt-PT" sz="1600" spc="-15" dirty="0" err="1">
                <a:effectLst/>
                <a:latin typeface="Avenir Next Condensed Demi Bold"/>
                <a:ea typeface="ＭＳ 明朝"/>
                <a:cs typeface="Avenir Next Condensed Demi Bold"/>
              </a:rPr>
              <a:t>nitrilo</a:t>
            </a:r>
            <a:r>
              <a:rPr lang="pt-PT" sz="16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)</a:t>
            </a:r>
          </a:p>
        </p:txBody>
      </p:sp>
      <p:sp>
        <p:nvSpPr>
          <p:cNvPr id="5" name="Text Box 1"/>
          <p:cNvSpPr txBox="1"/>
          <p:nvPr/>
        </p:nvSpPr>
        <p:spPr>
          <a:xfrm>
            <a:off x="3491880" y="2132856"/>
            <a:ext cx="1512168" cy="15053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200" dirty="0">
                <a:effectLst/>
                <a:latin typeface="Avenir Next Condensed Demi Bold"/>
                <a:ea typeface="ＭＳ 明朝"/>
              </a:rPr>
              <a:t>Vista uma </a:t>
            </a:r>
            <a:r>
              <a:rPr lang="pt-PT" sz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</a:rPr>
              <a:t>bata</a:t>
            </a:r>
            <a:r>
              <a:rPr lang="pt-PT" sz="1200" dirty="0">
                <a:effectLst/>
                <a:latin typeface="Avenir Next Condensed Demi Bold"/>
                <a:ea typeface="ＭＳ 明朝"/>
              </a:rPr>
              <a:t> descartável feita de um tecido de resistência comprovada à penetração por sangue ou líquidos corporais </a:t>
            </a:r>
            <a:r>
              <a:rPr lang="pt-PT" sz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</a:rPr>
              <a:t>OU</a:t>
            </a:r>
            <a:r>
              <a:rPr lang="pt-PT" sz="1200" dirty="0">
                <a:effectLst/>
                <a:latin typeface="Avenir Next Condensed Demi Bold"/>
                <a:ea typeface="ＭＳ 明朝"/>
              </a:rPr>
              <a:t> por agentes patogénicos transmitidos pelo sangue</a:t>
            </a:r>
            <a:endParaRPr lang="pt-PT" sz="1200" dirty="0">
              <a:effectLst/>
              <a:latin typeface="Times New Roman"/>
              <a:ea typeface="ＭＳ 明朝"/>
            </a:endParaRPr>
          </a:p>
        </p:txBody>
      </p:sp>
      <p:sp>
        <p:nvSpPr>
          <p:cNvPr id="6" name="Text Box 1"/>
          <p:cNvSpPr txBox="1"/>
          <p:nvPr/>
        </p:nvSpPr>
        <p:spPr>
          <a:xfrm>
            <a:off x="6732240" y="2132856"/>
            <a:ext cx="2971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dirty="0">
                <a:effectLst/>
                <a:latin typeface="Avenir Next Condensed Demi Bold"/>
                <a:ea typeface="ＭＳ 明朝"/>
              </a:rPr>
              <a:t>Coloque a </a:t>
            </a:r>
            <a:r>
              <a:rPr lang="pt-PT" sz="16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</a:rPr>
              <a:t>máscara facial</a:t>
            </a:r>
            <a:r>
              <a:rPr lang="pt-PT" sz="1600" dirty="0">
                <a:effectLst/>
                <a:latin typeface="Avenir Next Condensed Demi Bold"/>
                <a:ea typeface="ＭＳ 明朝"/>
              </a:rPr>
              <a:t>.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763149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143000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002060"/>
                </a:solidFill>
              </a:rPr>
              <a:t>3. </a:t>
            </a:r>
            <a:r>
              <a:rPr lang="en-GB" sz="3200" b="1" dirty="0" err="1">
                <a:solidFill>
                  <a:srgbClr val="002060"/>
                </a:solidFill>
              </a:rPr>
              <a:t>Colocação</a:t>
            </a:r>
            <a:r>
              <a:rPr lang="en-GB" sz="3200" b="1" dirty="0">
                <a:solidFill>
                  <a:srgbClr val="002060"/>
                </a:solidFill>
              </a:rPr>
              <a:t> de </a:t>
            </a:r>
            <a:r>
              <a:rPr lang="en-GB" sz="3200" b="1" dirty="0" err="1">
                <a:solidFill>
                  <a:srgbClr val="002060"/>
                </a:solidFill>
              </a:rPr>
              <a:t>viseira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  <a:r>
              <a:rPr lang="en-GB" sz="3200" b="1" dirty="0" err="1">
                <a:solidFill>
                  <a:srgbClr val="002060"/>
                </a:solidFill>
              </a:rPr>
              <a:t>ou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  <a:r>
              <a:rPr lang="en-GB" sz="3200" b="1" dirty="0" err="1">
                <a:solidFill>
                  <a:srgbClr val="002060"/>
                </a:solidFill>
              </a:rPr>
              <a:t>óculos</a:t>
            </a:r>
            <a:r>
              <a:rPr lang="en-GB" sz="3200" b="1" dirty="0">
                <a:solidFill>
                  <a:srgbClr val="002060"/>
                </a:solidFill>
              </a:rPr>
              <a:t> de protecção e protecções da </a:t>
            </a:r>
            <a:r>
              <a:rPr lang="en-GB" sz="3200" b="1" dirty="0" err="1">
                <a:solidFill>
                  <a:srgbClr val="002060"/>
                </a:solidFill>
              </a:rPr>
              <a:t>cabeça</a:t>
            </a:r>
            <a:r>
              <a:rPr lang="en-GB" sz="3200" b="1" dirty="0">
                <a:solidFill>
                  <a:srgbClr val="002060"/>
                </a:solidFill>
              </a:rPr>
              <a:t> e </a:t>
            </a:r>
            <a:r>
              <a:rPr lang="en-GB" sz="3200" b="1" dirty="0" err="1">
                <a:solidFill>
                  <a:srgbClr val="002060"/>
                </a:solidFill>
              </a:rPr>
              <a:t>pescoço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13" y="1916832"/>
            <a:ext cx="741510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1"/>
          <p:cNvSpPr txBox="1"/>
          <p:nvPr/>
        </p:nvSpPr>
        <p:spPr>
          <a:xfrm>
            <a:off x="1403648" y="1988840"/>
            <a:ext cx="3312368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dirty="0">
                <a:effectLst/>
                <a:latin typeface="Avenir Next Condensed Demi Bold"/>
                <a:ea typeface="ＭＳ 明朝"/>
              </a:rPr>
              <a:t>Coloque uma </a:t>
            </a:r>
            <a:r>
              <a:rPr lang="pt-PT" sz="14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</a:rPr>
              <a:t>viseira facial OU óculos de proteção</a:t>
            </a:r>
            <a:r>
              <a:rPr lang="pt-PT" sz="1400" dirty="0">
                <a:effectLst/>
                <a:latin typeface="Avenir Next Condensed Demi Bold"/>
                <a:ea typeface="ＭＳ 明朝"/>
              </a:rPr>
              <a:t>.</a:t>
            </a:r>
            <a:endParaRPr lang="pt-PT" sz="1400" dirty="0">
              <a:effectLst/>
              <a:latin typeface="Times New Roman"/>
              <a:ea typeface="ＭＳ 明朝"/>
            </a:endParaRPr>
          </a:p>
        </p:txBody>
      </p:sp>
      <p:sp>
        <p:nvSpPr>
          <p:cNvPr id="5" name="Text Box 1"/>
          <p:cNvSpPr txBox="1"/>
          <p:nvPr/>
        </p:nvSpPr>
        <p:spPr>
          <a:xfrm>
            <a:off x="5076056" y="1988840"/>
            <a:ext cx="2971800" cy="864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Coloque a 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protecção da cabeça e pescoço</a:t>
            </a:r>
            <a:endParaRPr lang="pt-PT" sz="1400" spc="-15" dirty="0">
              <a:effectLst/>
              <a:latin typeface="Avenir Next Condensed Demi Bold"/>
              <a:ea typeface="ＭＳ 明朝"/>
              <a:cs typeface="Avenir Next Condensed Demi Bold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boné cirúrgico cobrindo o pescoço e os lados da cabeça (de preferência com viseira facial) 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OU 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Avenir Next Condensed Demi Bold"/>
              </a:rPr>
              <a:t>capuz</a:t>
            </a:r>
          </a:p>
        </p:txBody>
      </p:sp>
      <p:sp>
        <p:nvSpPr>
          <p:cNvPr id="6" name="Text Box 1"/>
          <p:cNvSpPr txBox="1"/>
          <p:nvPr/>
        </p:nvSpPr>
        <p:spPr>
          <a:xfrm>
            <a:off x="2771800" y="3573016"/>
            <a:ext cx="457200" cy="342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b="1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OU</a:t>
            </a:r>
            <a:r>
              <a:rPr lang="pt-PT" sz="1300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6228184" y="3573016"/>
            <a:ext cx="457200" cy="342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b="1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OU</a:t>
            </a:r>
            <a:r>
              <a:rPr lang="pt-PT" sz="1300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01263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sz="3200" b="1" dirty="0">
                <a:solidFill>
                  <a:srgbClr val="002060"/>
                </a:solidFill>
              </a:rPr>
              <a:t>4. </a:t>
            </a:r>
            <a:r>
              <a:rPr lang="en-GB" sz="3200" b="1" dirty="0" err="1">
                <a:solidFill>
                  <a:srgbClr val="002060"/>
                </a:solidFill>
              </a:rPr>
              <a:t>Colocação</a:t>
            </a:r>
            <a:r>
              <a:rPr lang="en-GB" sz="3200" b="1" dirty="0">
                <a:solidFill>
                  <a:srgbClr val="002060"/>
                </a:solidFill>
              </a:rPr>
              <a:t> de </a:t>
            </a:r>
            <a:r>
              <a:rPr lang="en-GB" sz="3200" b="1" dirty="0" err="1">
                <a:solidFill>
                  <a:srgbClr val="002060"/>
                </a:solidFill>
              </a:rPr>
              <a:t>camadas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  <a:r>
              <a:rPr lang="en-GB" sz="3200" b="1" dirty="0" err="1">
                <a:solidFill>
                  <a:srgbClr val="002060"/>
                </a:solidFill>
              </a:rPr>
              <a:t>exteriores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89999"/>
            <a:ext cx="2808312" cy="3695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1" t="67701" r="7156" b="17367"/>
          <a:stretch/>
        </p:blipFill>
        <p:spPr bwMode="auto">
          <a:xfrm>
            <a:off x="5168862" y="4725144"/>
            <a:ext cx="396787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8" t="56782" r="33859" b="5363"/>
          <a:stretch/>
        </p:blipFill>
        <p:spPr bwMode="auto">
          <a:xfrm>
            <a:off x="4910336" y="1484784"/>
            <a:ext cx="297403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"/>
          <p:cNvSpPr txBox="1"/>
          <p:nvPr/>
        </p:nvSpPr>
        <p:spPr>
          <a:xfrm>
            <a:off x="827584" y="1844824"/>
            <a:ext cx="1368152" cy="24482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Avenir Next Condensed Demi Bold"/>
                <a:ea typeface="ＭＳ 明朝"/>
                <a:cs typeface="Calibri"/>
              </a:rPr>
              <a:t>Coloque um</a:t>
            </a:r>
            <a:r>
              <a:rPr lang="pt-PT" sz="16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 avental</a:t>
            </a:r>
            <a:r>
              <a:rPr lang="pt-PT" sz="1600" spc="-15" dirty="0">
                <a:effectLst/>
                <a:latin typeface="Avenir Next Condensed Demi Bold"/>
                <a:ea typeface="ＭＳ 明朝"/>
                <a:cs typeface="Calibri"/>
              </a:rPr>
              <a:t> impermeável descartável (se não houver, use um avental impermeável resistente e reutilizável)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5292080" y="1484784"/>
            <a:ext cx="2592288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Avenir Next Condensed Demi Bold"/>
                <a:ea typeface="ＭＳ 明朝"/>
                <a:cs typeface="Calibri"/>
              </a:rPr>
              <a:t>Calce um segundo par de </a:t>
            </a:r>
            <a:r>
              <a:rPr lang="pt-PT" sz="16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luvas </a:t>
            </a:r>
            <a:r>
              <a:rPr lang="pt-PT" sz="1600" spc="-15" dirty="0">
                <a:effectLst/>
                <a:latin typeface="Avenir Next Condensed Demi Bold"/>
                <a:ea typeface="ＭＳ 明朝"/>
                <a:cs typeface="Calibri"/>
              </a:rPr>
              <a:t>(preferencialmente, de punho longo)</a:t>
            </a:r>
            <a:r>
              <a:rPr lang="pt-PT" sz="1600" spc="-15" baseline="300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2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4788024" y="4437112"/>
            <a:ext cx="4248472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2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 Não use fita adesiva para fixar as luvas. Se as luvas ou as mangas do fato-macaco não forem suficientemente longas, faça um furo com o polegar (ou o dedo do meio)  na manga do fato, para que o seu antebraço não fique exposto ao fazer movimentos largos. Alguns modelos de fatos-macaco têm aberturas para os dedos ligados às mangas.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4662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Objectivos da aprendizagem</a:t>
            </a: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pt-PT" sz="2800" dirty="0">
                <a:solidFill>
                  <a:srgbClr val="002060"/>
                </a:solidFill>
              </a:rPr>
              <a:t>No final desta sessão, o participante deverá ser capaz </a:t>
            </a:r>
            <a:r>
              <a:rPr lang="pt-PT" sz="2800">
                <a:solidFill>
                  <a:srgbClr val="002060"/>
                </a:solidFill>
              </a:rPr>
              <a:t>de:</a:t>
            </a:r>
          </a:p>
          <a:p>
            <a:pPr marL="0" lvl="0" indent="0">
              <a:buNone/>
            </a:pPr>
            <a:endParaRPr lang="pt-PT" sz="2800" dirty="0"/>
          </a:p>
          <a:p>
            <a:r>
              <a:rPr lang="pt-PT" sz="2800" dirty="0"/>
              <a:t>Descrever os passos necessários para colocar e retirar o EPP de precaução reforçado, com fato-macaco e bata</a:t>
            </a:r>
          </a:p>
        </p:txBody>
      </p:sp>
    </p:spTree>
    <p:extLst>
      <p:ext uri="{BB962C8B-B14F-4D97-AF65-F5344CB8AC3E}">
        <p14:creationId xmlns:p14="http://schemas.microsoft.com/office/powerpoint/2010/main" val="1223608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857500"/>
            <a:ext cx="8229600" cy="1143000"/>
          </a:xfrm>
        </p:spPr>
        <p:txBody>
          <a:bodyPr/>
          <a:lstStyle/>
          <a:p>
            <a:r>
              <a:rPr lang="pt-PT" sz="4000" b="1">
                <a:solidFill>
                  <a:srgbClr val="002060"/>
                </a:solidFill>
                <a:latin typeface="Arial"/>
                <a:ea typeface="Arial"/>
                <a:cs typeface="Arial"/>
              </a:rPr>
              <a:t>4. Passos para </a:t>
            </a:r>
            <a:r>
              <a:rPr lang="pt-PT" sz="4000" b="1">
                <a:solidFill>
                  <a:srgbClr val="00B0F0"/>
                </a:solidFill>
                <a:latin typeface="Arial"/>
                <a:ea typeface="Arial"/>
                <a:cs typeface="Arial"/>
              </a:rPr>
              <a:t>retirar </a:t>
            </a:r>
            <a:r>
              <a:rPr lang="pt-PT" sz="4000" b="1">
                <a:solidFill>
                  <a:srgbClr val="002060"/>
                </a:solidFill>
                <a:latin typeface="Arial"/>
                <a:ea typeface="Arial"/>
                <a:cs typeface="Arial"/>
              </a:rPr>
              <a:t>o equipamento de protecção pessoal (EPP</a:t>
            </a:r>
            <a:r>
              <a:rPr lang="pt-PT" sz="480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b="1"/>
          </a:p>
          <a:p>
            <a:endParaRPr lang="pt-PT" b="1"/>
          </a:p>
        </p:txBody>
      </p:sp>
      <p:sp>
        <p:nvSpPr>
          <p:cNvPr id="4" name="Rectangle 3"/>
          <p:cNvSpPr/>
          <p:nvPr/>
        </p:nvSpPr>
        <p:spPr>
          <a:xfrm>
            <a:off x="3144444" y="4356393"/>
            <a:ext cx="289320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i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EPP com </a:t>
            </a:r>
            <a:r>
              <a:rPr lang="en-GB" sz="3200" i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bata</a:t>
            </a:r>
            <a:endParaRPr lang="en-GB" sz="3200" i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603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pt-PT" sz="3200" b="1">
                <a:solidFill>
                  <a:srgbClr val="002060"/>
                </a:solidFill>
              </a:rPr>
              <a:t>1. Retirar as camadas exteriores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886011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229200"/>
            <a:ext cx="7056785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1772816"/>
            <a:ext cx="2304256" cy="24006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PT" sz="1500" spc="-15" dirty="0">
                <a:latin typeface="Avenir Next Condensed Demi Bold"/>
                <a:ea typeface="ＭＳ 明朝"/>
                <a:cs typeface="Calibri"/>
              </a:rPr>
              <a:t>Retire sempre o EPP sob a </a:t>
            </a:r>
            <a:r>
              <a:rPr lang="pt-PT" sz="1500" spc="-15" dirty="0">
                <a:solidFill>
                  <a:srgbClr val="FF0000"/>
                </a:solidFill>
                <a:latin typeface="Avenir Next Condensed Demi Bold"/>
                <a:ea typeface="ＭＳ 明朝"/>
                <a:cs typeface="Calibri"/>
              </a:rPr>
              <a:t>orientação e supervisão de um observador treinado</a:t>
            </a:r>
            <a:r>
              <a:rPr lang="pt-PT" sz="1500" spc="-15" dirty="0">
                <a:latin typeface="Avenir Next Condensed Demi Bold"/>
                <a:ea typeface="ＭＳ 明朝"/>
                <a:cs typeface="Calibri"/>
              </a:rPr>
              <a:t> (colega). Verifique se há recipientes de lixo infeccioso na zona e mudança de roupa para descartar o EPP em segurança. Deve haver outros recipientes para artigos reutilizáveis</a:t>
            </a:r>
            <a:endParaRPr lang="pt-PT" sz="1500" dirty="0"/>
          </a:p>
        </p:txBody>
      </p:sp>
      <p:sp>
        <p:nvSpPr>
          <p:cNvPr id="6" name="Text Box 1"/>
          <p:cNvSpPr txBox="1"/>
          <p:nvPr/>
        </p:nvSpPr>
        <p:spPr>
          <a:xfrm>
            <a:off x="3275856" y="1772816"/>
            <a:ext cx="1656184" cy="31683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5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Retire </a:t>
            </a:r>
            <a:r>
              <a:rPr lang="pt-PT" sz="15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o avental </a:t>
            </a:r>
            <a:r>
              <a:rPr lang="pt-PT" sz="1500" kern="1200" dirty="0">
                <a:effectLst/>
                <a:latin typeface="Avenir Next Condensed Demi Bold"/>
                <a:ea typeface="ＭＳ 明朝"/>
                <a:cs typeface="Avenir Next Condensed Demi Bold"/>
              </a:rPr>
              <a:t>i</a:t>
            </a:r>
            <a:r>
              <a:rPr lang="pt-PT" sz="15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nclinando-se para a frente e tendo o cuidado de não contaminar as mãos. Ao despir um avental descartável, rasgue-o no pescoço e puxe-o para baixo, sem tocar na parte da frente. Depois desate a parte de trás e enrole o avental para a frente.</a:t>
            </a:r>
            <a:endParaRPr lang="pt-PT" sz="1500" dirty="0">
              <a:effectLst/>
              <a:latin typeface="Avenir Next Condensed Demi Bold"/>
              <a:ea typeface="ＭＳ 明朝"/>
              <a:cs typeface="Avenir Next Condensed Demi Bold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467544" y="4149080"/>
            <a:ext cx="216024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</a:t>
            </a:r>
            <a:r>
              <a:rPr lang="pt-PT" sz="1400" kern="1200" baseline="300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1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7092280" y="1772816"/>
            <a:ext cx="1512168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5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5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5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500" dirty="0">
              <a:effectLst/>
              <a:latin typeface="Times New Roman"/>
              <a:ea typeface="ＭＳ 明朝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7092280" y="2564904"/>
            <a:ext cx="1828800" cy="12961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500" spc="-15" dirty="0">
                <a:effectLst/>
                <a:latin typeface="Avenir Next Condensed Demi Bold"/>
                <a:ea typeface="ＭＳ 明朝"/>
                <a:cs typeface="Calibri"/>
              </a:rPr>
              <a:t>Retire o </a:t>
            </a:r>
            <a:r>
              <a:rPr lang="pt-PT" sz="15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par de luvas exteriores</a:t>
            </a:r>
            <a:r>
              <a:rPr lang="pt-PT" sz="1500" spc="-15" dirty="0">
                <a:effectLst/>
                <a:latin typeface="Avenir Next Condensed Demi Bold"/>
                <a:ea typeface="ＭＳ 明朝"/>
                <a:cs typeface="Calibri"/>
              </a:rPr>
              <a:t> e descarte-as em segurança.</a:t>
            </a:r>
            <a:endParaRPr lang="pt-PT" sz="15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300" spc="-15" dirty="0">
                <a:effectLst/>
                <a:latin typeface="Avenir Next Condensed Demi Bold"/>
                <a:ea typeface="ＭＳ 明朝"/>
                <a:cs typeface="Calibri"/>
              </a:rPr>
              <a:t>Use a técnica apresentada no Passo 17</a:t>
            </a:r>
            <a:endParaRPr lang="pt-PT" sz="13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7092280" y="3933056"/>
            <a:ext cx="2032331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5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5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5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500" dirty="0">
              <a:effectLst/>
              <a:latin typeface="Times New Roman"/>
              <a:ea typeface="ＭＳ 明朝"/>
            </a:endParaRPr>
          </a:p>
        </p:txBody>
      </p:sp>
      <p:sp>
        <p:nvSpPr>
          <p:cNvPr id="11" name="Text Box 1"/>
          <p:cNvSpPr txBox="1"/>
          <p:nvPr/>
        </p:nvSpPr>
        <p:spPr>
          <a:xfrm>
            <a:off x="395536" y="5229200"/>
            <a:ext cx="8568952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100" spc="-15" baseline="30000" dirty="0">
                <a:solidFill>
                  <a:srgbClr val="FF0000"/>
                </a:solidFill>
                <a:latin typeface="Avenir Next Condensed Demi Bold"/>
                <a:ea typeface="ＭＳ 明朝"/>
                <a:cs typeface="Calibri"/>
              </a:rPr>
              <a:t>1</a:t>
            </a:r>
            <a:r>
              <a:rPr lang="pt-PT" sz="1100" spc="-15" dirty="0">
                <a:effectLst/>
                <a:latin typeface="Avenir Next Condensed Demi Bold"/>
                <a:ea typeface="ＭＳ 明朝"/>
                <a:cs typeface="Calibri"/>
              </a:rPr>
              <a:t>Quando trabalhar na área destinada a cuidados aos doentes, mude as luvas exteriores entre doentes e antes de sair (mude depois de atender o </a:t>
            </a:r>
            <a:r>
              <a:rPr lang="pt-PT" sz="1100" spc="-15">
                <a:effectLst/>
                <a:latin typeface="Avenir Next Condensed Demi Bold"/>
                <a:ea typeface="ＭＳ 明朝"/>
                <a:cs typeface="Calibri"/>
              </a:rPr>
              <a:t>último doente).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1653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27384"/>
            <a:ext cx="8928992" cy="1143000"/>
          </a:xfrm>
        </p:spPr>
        <p:txBody>
          <a:bodyPr/>
          <a:lstStyle/>
          <a:p>
            <a:r>
              <a:rPr lang="en-GB" sz="3200" b="1" dirty="0">
                <a:solidFill>
                  <a:srgbClr val="002060"/>
                </a:solidFill>
              </a:rPr>
              <a:t>2. </a:t>
            </a:r>
            <a:r>
              <a:rPr lang="en-GB" sz="3200" b="1" dirty="0" err="1">
                <a:solidFill>
                  <a:srgbClr val="002060"/>
                </a:solidFill>
              </a:rPr>
              <a:t>Retirar</a:t>
            </a:r>
            <a:r>
              <a:rPr lang="en-GB" sz="3200" b="1" dirty="0">
                <a:solidFill>
                  <a:srgbClr val="002060"/>
                </a:solidFill>
              </a:rPr>
              <a:t> a protecção da </a:t>
            </a:r>
            <a:r>
              <a:rPr lang="en-GB" sz="3200" b="1" dirty="0" err="1">
                <a:solidFill>
                  <a:srgbClr val="002060"/>
                </a:solidFill>
              </a:rPr>
              <a:t>cabeça</a:t>
            </a:r>
            <a:r>
              <a:rPr lang="en-GB" sz="3200" b="1" dirty="0">
                <a:solidFill>
                  <a:srgbClr val="002060"/>
                </a:solidFill>
              </a:rPr>
              <a:t> e </a:t>
            </a:r>
            <a:r>
              <a:rPr lang="en-GB" sz="3200" b="1" dirty="0" err="1">
                <a:solidFill>
                  <a:srgbClr val="002060"/>
                </a:solidFill>
              </a:rPr>
              <a:t>pescoço</a:t>
            </a:r>
            <a:r>
              <a:rPr lang="en-GB" sz="3200" b="1" dirty="0">
                <a:solidFill>
                  <a:srgbClr val="002060"/>
                </a:solidFill>
              </a:rPr>
              <a:t> e a </a:t>
            </a:r>
            <a:r>
              <a:rPr lang="en-GB" sz="3200" b="1" dirty="0" err="1">
                <a:solidFill>
                  <a:srgbClr val="002060"/>
                </a:solidFill>
              </a:rPr>
              <a:t>bata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96" y="1628800"/>
            <a:ext cx="880300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1"/>
          <p:cNvSpPr txBox="1"/>
          <p:nvPr/>
        </p:nvSpPr>
        <p:spPr>
          <a:xfrm>
            <a:off x="755576" y="1628800"/>
            <a:ext cx="4536504" cy="1008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Retire a 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protecção da cabeça e pescoço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, tendo o cuidado de evitar a contaminação da face, a partir da parte de baixo traseira do capuz, enrolando-o da trás para a frente e de dentro para fora; descarte-o em segurança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6" name="Text Box 1"/>
          <p:cNvSpPr txBox="1"/>
          <p:nvPr/>
        </p:nvSpPr>
        <p:spPr>
          <a:xfrm>
            <a:off x="5652120" y="1628800"/>
            <a:ext cx="1368152" cy="23762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Dispa a 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bata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 desatando primeiro o nó, depois puxando-a de trás para a frente, enrolando-a de dentro para fora, e descarte-a em segurança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755576" y="4581128"/>
            <a:ext cx="3384376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5759624" y="4581128"/>
            <a:ext cx="3384376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1" name="Text Box 1"/>
          <p:cNvSpPr txBox="1"/>
          <p:nvPr/>
        </p:nvSpPr>
        <p:spPr>
          <a:xfrm>
            <a:off x="2699792" y="2852936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OU</a:t>
            </a:r>
            <a:endParaRPr lang="pt-PT" sz="1100" spc="-15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3985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Autofit/>
          </a:bodyPr>
          <a:lstStyle/>
          <a:p>
            <a:r>
              <a:rPr lang="pt-PT" sz="3200" b="1">
                <a:solidFill>
                  <a:srgbClr val="002060"/>
                </a:solidFill>
              </a:rPr>
              <a:t>3. Retirar a viseira e os óculos de protecção ou a máscara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53707"/>
            <a:ext cx="3600400" cy="300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74684"/>
            <a:ext cx="4328623" cy="283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"/>
          <p:cNvSpPr txBox="1"/>
          <p:nvPr/>
        </p:nvSpPr>
        <p:spPr>
          <a:xfrm>
            <a:off x="971600" y="2060848"/>
            <a:ext cx="3429000" cy="571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Retire a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 protecção dos olhos 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puxando o fio da parte de trás da cabeça e descarte-a em segurança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6" name="Text Box 1"/>
          <p:cNvSpPr txBox="1"/>
          <p:nvPr/>
        </p:nvSpPr>
        <p:spPr>
          <a:xfrm>
            <a:off x="4788024" y="2204864"/>
            <a:ext cx="2232248" cy="2171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Retire a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 máscara 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a partir da parte de trás da cabeça, desatando primeiro o fio de baixo, passando-o por cima da cabeça e deixando-o  pendurado na frente; a seguir, retire o fio de cima da parte de trás da cabeça e descarte-o em segurança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971600" y="4797152"/>
            <a:ext cx="3384376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4788024" y="4653136"/>
            <a:ext cx="3384376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3152530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/>
          <a:lstStyle/>
          <a:p>
            <a:r>
              <a:rPr lang="en-GB" sz="3200" b="1" dirty="0">
                <a:solidFill>
                  <a:srgbClr val="002060"/>
                </a:solidFill>
              </a:rPr>
              <a:t>4. </a:t>
            </a:r>
            <a:r>
              <a:rPr lang="en-GB" sz="3200" b="1" dirty="0" err="1">
                <a:solidFill>
                  <a:srgbClr val="002060"/>
                </a:solidFill>
              </a:rPr>
              <a:t>Retirar</a:t>
            </a:r>
            <a:r>
              <a:rPr lang="en-GB" sz="3200" b="1" dirty="0">
                <a:solidFill>
                  <a:srgbClr val="002060"/>
                </a:solidFill>
              </a:rPr>
              <a:t> as </a:t>
            </a:r>
            <a:r>
              <a:rPr lang="en-GB" sz="3200" b="1" dirty="0" err="1">
                <a:solidFill>
                  <a:srgbClr val="002060"/>
                </a:solidFill>
              </a:rPr>
              <a:t>botas</a:t>
            </a:r>
            <a:r>
              <a:rPr lang="en-GB" sz="3200" b="1" dirty="0">
                <a:solidFill>
                  <a:srgbClr val="002060"/>
                </a:solidFill>
              </a:rPr>
              <a:t> e as </a:t>
            </a:r>
            <a:r>
              <a:rPr lang="en-GB" sz="3200" b="1" dirty="0" err="1">
                <a:solidFill>
                  <a:srgbClr val="002060"/>
                </a:solidFill>
              </a:rPr>
              <a:t>luvas</a:t>
            </a:r>
            <a:endParaRPr lang="en-GB" sz="3200" b="1" dirty="0">
              <a:solidFill>
                <a:srgbClr val="002060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47" y="2060848"/>
            <a:ext cx="4287853" cy="2002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00" y="1843106"/>
            <a:ext cx="3961655" cy="2220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81038" y="5517232"/>
            <a:ext cx="11195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-1323" y="5301208"/>
            <a:ext cx="7849905" cy="523099"/>
            <a:chOff x="632108" y="5489433"/>
            <a:chExt cx="7849905" cy="523099"/>
          </a:xfrm>
        </p:grpSpPr>
        <p:grpSp>
          <p:nvGrpSpPr>
            <p:cNvPr id="11" name="Group 10"/>
            <p:cNvGrpSpPr/>
            <p:nvPr/>
          </p:nvGrpSpPr>
          <p:grpSpPr>
            <a:xfrm>
              <a:off x="661988" y="5517232"/>
              <a:ext cx="7820025" cy="495300"/>
              <a:chOff x="661988" y="5517232"/>
              <a:chExt cx="7820025" cy="495300"/>
            </a:xfrm>
          </p:grpSpPr>
          <p:pic>
            <p:nvPicPr>
              <p:cNvPr id="4101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1988" y="5517232"/>
                <a:ext cx="7820025" cy="495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661988" y="5517232"/>
                <a:ext cx="131008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32108" y="5489433"/>
              <a:ext cx="2098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>
                  <a:solidFill>
                    <a:schemeClr val="accent2"/>
                  </a:solidFill>
                </a:rPr>
                <a:t>2</a:t>
              </a:r>
              <a:endParaRPr lang="en-GB" sz="10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3" name="Text Box 1"/>
          <p:cNvSpPr txBox="1"/>
          <p:nvPr/>
        </p:nvSpPr>
        <p:spPr>
          <a:xfrm>
            <a:off x="611560" y="2132856"/>
            <a:ext cx="4104456" cy="1440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Retire as </a:t>
            </a:r>
            <a:r>
              <a:rPr lang="pt-PT" sz="15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botas</a:t>
            </a: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 de borracha sem </a:t>
            </a:r>
            <a:r>
              <a:rPr lang="pt-PT" sz="1500" dirty="0" err="1">
                <a:effectLst/>
                <a:latin typeface="Avenir Next Condensed Demi Bold"/>
                <a:ea typeface="ＭＳ 明朝"/>
                <a:cs typeface="Avenir Next Condensed Demi Bold"/>
              </a:rPr>
              <a:t>uvashes</a:t>
            </a: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 tocar (ou capas, no caso de estar a usar sapatos). Se for usar as mesmas botas fora da zona de alto risco, mantenha-as calçadas mas devidamente limpas e descontaminadas, antes de sair da zona de mudança de roupa</a:t>
            </a:r>
            <a:r>
              <a:rPr lang="pt-PT" sz="1500" baseline="30000" dirty="0">
                <a:solidFill>
                  <a:srgbClr val="FF0000"/>
                </a:solidFill>
                <a:latin typeface="Avenir Next Condensed Demi Bold"/>
                <a:ea typeface="ＭＳ 明朝"/>
                <a:cs typeface="Avenir Next Condensed Demi Bold"/>
              </a:rPr>
              <a:t>2</a:t>
            </a: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. </a:t>
            </a:r>
          </a:p>
        </p:txBody>
      </p:sp>
      <p:sp>
        <p:nvSpPr>
          <p:cNvPr id="14" name="Text Box 1"/>
          <p:cNvSpPr txBox="1"/>
          <p:nvPr/>
        </p:nvSpPr>
        <p:spPr>
          <a:xfrm>
            <a:off x="5004048" y="1844824"/>
            <a:ext cx="3635896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Retire as </a:t>
            </a:r>
            <a:r>
              <a:rPr lang="pt-PT" sz="15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Avenir Next Condensed Demi Bold"/>
              </a:rPr>
              <a:t>luvas</a:t>
            </a:r>
            <a:r>
              <a:rPr lang="pt-PT" sz="1500" dirty="0">
                <a:effectLst/>
                <a:latin typeface="Avenir Next Condensed Demi Bold"/>
                <a:ea typeface="ＭＳ 明朝"/>
                <a:cs typeface="Avenir Next Condensed Demi Bold"/>
              </a:rPr>
              <a:t> com cuidado, com a técnica apropriada, e descarte-as em segurança </a:t>
            </a:r>
          </a:p>
        </p:txBody>
      </p:sp>
      <p:sp>
        <p:nvSpPr>
          <p:cNvPr id="15" name="Text Box 1"/>
          <p:cNvSpPr txBox="1"/>
          <p:nvPr/>
        </p:nvSpPr>
        <p:spPr>
          <a:xfrm>
            <a:off x="611560" y="3717032"/>
            <a:ext cx="3384376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 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com as luvas calçadas.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6" name="Text Box 1"/>
          <p:cNvSpPr txBox="1"/>
          <p:nvPr/>
        </p:nvSpPr>
        <p:spPr>
          <a:xfrm>
            <a:off x="5004048" y="3789040"/>
            <a:ext cx="3384376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Avenir Next Condensed Demi Bold"/>
                <a:ea typeface="ＭＳ 明朝"/>
                <a:cs typeface="Calibri"/>
              </a:rPr>
              <a:t>Faça </a:t>
            </a:r>
            <a:r>
              <a:rPr lang="pt-PT" sz="1400" kern="12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a higiene das mãos</a:t>
            </a:r>
            <a:r>
              <a:rPr lang="pt-PT" sz="1400" kern="1200" dirty="0">
                <a:effectLst/>
                <a:latin typeface="Avenir Next Condensed Demi Bold"/>
                <a:ea typeface="ＭＳ 明朝"/>
                <a:cs typeface="Calibri"/>
              </a:rPr>
              <a:t>. 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  <p:sp>
        <p:nvSpPr>
          <p:cNvPr id="17" name="Text Box 1"/>
          <p:cNvSpPr txBox="1"/>
          <p:nvPr/>
        </p:nvSpPr>
        <p:spPr>
          <a:xfrm>
            <a:off x="179512" y="5301208"/>
            <a:ext cx="8136904" cy="6480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100" dirty="0">
                <a:effectLst/>
                <a:latin typeface="Avenir Next Condensed Demi Bold"/>
                <a:ea typeface="ＭＳ 明朝"/>
              </a:rPr>
              <a:t>A descontaminação apropriada das botas consiste em mergulhá-las num pedilúvio com solução de cloro a 0,5% (e retirar a sujidade com uma escova, se estiverem muito sujas de lama e/ou material orgânico) e limpar todos os lados com solução de cloro a 0,5%. As botas devem ser desinfectadas, pelo menos, uma vez por dia, mergulhando-as numa solução de cloro a 0,5% durante 30 minutos e depois enxaguando-as e secando-as. </a:t>
            </a:r>
            <a:endParaRPr lang="pt-PT" sz="11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5740164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395536" y="620688"/>
            <a:ext cx="8352928" cy="84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pt-PT" sz="3200" b="1" kern="12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Exoneração de responsabilidade</a:t>
            </a:r>
            <a:endParaRPr lang="pt-PT" sz="3200" dirty="0">
              <a:solidFill>
                <a:srgbClr val="002060"/>
              </a:solidFill>
              <a:effectLst/>
              <a:latin typeface="Arial" panose="020B0604020202020204" pitchFamily="34" charset="0"/>
              <a:ea typeface="ＭＳ 明朝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 noGrp="1"/>
          </p:cNvSpPr>
          <p:nvPr/>
        </p:nvSpPr>
        <p:spPr bwMode="auto">
          <a:xfrm>
            <a:off x="395536" y="1556792"/>
            <a:ext cx="835292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1400" b="1" kern="1200" dirty="0">
                <a:solidFill>
                  <a:srgbClr val="0000FF"/>
                </a:solidFill>
                <a:effectLst/>
                <a:ea typeface="ＭＳ 明朝"/>
                <a:cs typeface="Arial"/>
              </a:rPr>
              <a:t> </a:t>
            </a:r>
            <a:endParaRPr lang="pt-PT" sz="1400" dirty="0">
              <a:effectLst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Plataforma</a:t>
            </a:r>
            <a:r>
              <a:rPr lang="pt-PT" sz="1400" b="1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 da OMS para a Aprendizagem sobre Segurança Sanitária – Materiais de Formação</a:t>
            </a: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endParaRPr lang="pt-PT" sz="1400" dirty="0">
              <a:effectLst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  <a:endParaRPr lang="pt-PT" sz="1400" dirty="0">
              <a:effectLst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A sua utilização destes materiais está sujeita aos “</a:t>
            </a:r>
            <a:r>
              <a:rPr lang="pt-PT" sz="1400" kern="1200" dirty="0">
                <a:solidFill>
                  <a:srgbClr val="0000FF"/>
                </a:solidFill>
                <a:effectLst/>
                <a:ea typeface="ＭＳ 明朝"/>
                <a:cs typeface="Arial"/>
              </a:rPr>
              <a:t>Termos de Utilização dos Materiais </a:t>
            </a:r>
            <a:endParaRPr lang="pt-PT" sz="1400" dirty="0">
              <a:effectLst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FF"/>
                </a:solidFill>
                <a:effectLst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sz="1400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sz="1400" u="sng" kern="1200" dirty="0">
                <a:solidFill>
                  <a:srgbClr val="000000"/>
                </a:solidFill>
                <a:effectLst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400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 </a:t>
            </a:r>
            <a:endParaRPr lang="pt-PT" sz="1400" dirty="0">
              <a:effectLst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 </a:t>
            </a:r>
            <a:endParaRPr lang="pt-PT" sz="1400" dirty="0">
              <a:effectLst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400" dirty="0">
              <a:effectLst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  </a:t>
            </a:r>
            <a:endParaRPr lang="pt-PT" sz="1400" dirty="0">
              <a:effectLst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400" u="sng" kern="1200" dirty="0">
                <a:solidFill>
                  <a:srgbClr val="0000FF"/>
                </a:solidFill>
                <a:effectLst/>
                <a:ea typeface="ＭＳ 明朝"/>
                <a:cs typeface="Arial"/>
                <a:hlinkClick r:id="rId3"/>
              </a:rPr>
              <a:t>ihrhrt@who.int</a:t>
            </a:r>
            <a:endParaRPr lang="pt-PT" sz="1400" dirty="0">
              <a:effectLst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10253F"/>
                </a:solidFill>
                <a:effectLst/>
                <a:ea typeface="ＭＳ 明朝"/>
                <a:cs typeface="Arial"/>
              </a:rPr>
              <a:t> </a:t>
            </a:r>
            <a:endParaRPr lang="pt-PT" sz="1400" dirty="0">
              <a:effectLst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02906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5F5A13-4FEC-EC40-B2D6-4933C83638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i="1">
                <a:solidFill>
                  <a:srgbClr val="002060"/>
                </a:solidFill>
              </a:rPr>
              <a:t>Obrigado</a:t>
            </a:r>
            <a:r>
              <a:rPr lang="en-US" sz="4800" b="1" i="1" dirty="0">
                <a:solidFill>
                  <a:srgbClr val="002060"/>
                </a:solidFill>
              </a:rPr>
              <a:t>!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2171EDA-E511-E34D-861C-058B0D0F73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63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Esboço</a:t>
            </a:r>
            <a:endParaRPr lang="en-GB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t-PT" sz="2800">
                <a:solidFill>
                  <a:schemeClr val="tx1"/>
                </a:solidFill>
              </a:rPr>
              <a:t>Passos para colocar o equipamento de protecção pessoal (EPP) com fato-macaco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2800">
                <a:solidFill>
                  <a:schemeClr val="tx1"/>
                </a:solidFill>
              </a:rPr>
              <a:t>Passos para retirar o equipamento de protecção pessoal (EPP) com fato-macaco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2800">
                <a:solidFill>
                  <a:schemeClr val="tx1"/>
                </a:solidFill>
              </a:rPr>
              <a:t>Passos para colocar o equipamento de protecção pessoal (EPP) com bata</a:t>
            </a:r>
          </a:p>
          <a:p>
            <a:pPr marL="514350" indent="-514350">
              <a:buFont typeface="+mj-lt"/>
              <a:buAutoNum type="arabicPeriod"/>
            </a:pPr>
            <a:r>
              <a:rPr lang="pt-PT" sz="2800">
                <a:solidFill>
                  <a:schemeClr val="tx1"/>
                </a:solidFill>
              </a:rPr>
              <a:t>Passos para retirar o equipamento de protecção pessoal (EPP) com bata</a:t>
            </a:r>
          </a:p>
        </p:txBody>
      </p:sp>
    </p:spTree>
    <p:extLst>
      <p:ext uri="{BB962C8B-B14F-4D97-AF65-F5344CB8AC3E}">
        <p14:creationId xmlns:p14="http://schemas.microsoft.com/office/powerpoint/2010/main" val="206344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7500"/>
            <a:ext cx="8229600" cy="1143000"/>
          </a:xfrm>
        </p:spPr>
        <p:txBody>
          <a:bodyPr/>
          <a:lstStyle/>
          <a:p>
            <a:r>
              <a:rPr lang="pt-PT" sz="4000" b="1" dirty="0">
                <a:solidFill>
                  <a:srgbClr val="002060"/>
                </a:solidFill>
              </a:rPr>
              <a:t>1. Passos </a:t>
            </a:r>
            <a:r>
              <a:rPr lang="pt-PT" sz="4000" b="1">
                <a:solidFill>
                  <a:srgbClr val="002060"/>
                </a:solidFill>
              </a:rPr>
              <a:t>para </a:t>
            </a:r>
            <a:r>
              <a:rPr lang="pt-PT" sz="4000" b="1">
                <a:solidFill>
                  <a:srgbClr val="00B0F0"/>
                </a:solidFill>
              </a:rPr>
              <a:t>colocar </a:t>
            </a:r>
            <a:r>
              <a:rPr lang="pt-PT" sz="4000" b="1" dirty="0">
                <a:solidFill>
                  <a:srgbClr val="002060"/>
                </a:solidFill>
              </a:rPr>
              <a:t>o equipamento de protecção pessoal (EPP)</a:t>
            </a:r>
          </a:p>
        </p:txBody>
      </p:sp>
      <p:sp>
        <p:nvSpPr>
          <p:cNvPr id="4" name="Rectangle 3"/>
          <p:cNvSpPr/>
          <p:nvPr/>
        </p:nvSpPr>
        <p:spPr>
          <a:xfrm>
            <a:off x="2395735" y="4284385"/>
            <a:ext cx="435253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3200" i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EPP com fato-macaco</a:t>
            </a:r>
          </a:p>
        </p:txBody>
      </p:sp>
    </p:spTree>
    <p:extLst>
      <p:ext uri="{BB962C8B-B14F-4D97-AF65-F5344CB8AC3E}">
        <p14:creationId xmlns:p14="http://schemas.microsoft.com/office/powerpoint/2010/main" val="2494551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sz="3200" b="1" dirty="0">
                <a:solidFill>
                  <a:srgbClr val="002060"/>
                </a:solidFill>
              </a:rPr>
              <a:t>1. </a:t>
            </a:r>
            <a:r>
              <a:rPr lang="en-GB" sz="3200" b="1" dirty="0" err="1">
                <a:solidFill>
                  <a:srgbClr val="002060"/>
                </a:solidFill>
              </a:rPr>
              <a:t>Preparação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  <a:r>
              <a:rPr lang="en-GB" sz="3200" b="1" dirty="0" err="1">
                <a:solidFill>
                  <a:srgbClr val="002060"/>
                </a:solidFill>
              </a:rPr>
              <a:t>para</a:t>
            </a:r>
            <a:r>
              <a:rPr lang="en-GB" sz="3200" b="1" dirty="0">
                <a:solidFill>
                  <a:srgbClr val="002060"/>
                </a:solidFill>
              </a:rPr>
              <a:t> </a:t>
            </a:r>
            <a:r>
              <a:rPr lang="en-GB" sz="3200" b="1" dirty="0" err="1">
                <a:solidFill>
                  <a:srgbClr val="002060"/>
                </a:solidFill>
              </a:rPr>
              <a:t>colocar</a:t>
            </a:r>
            <a:r>
              <a:rPr lang="en-GB" sz="3200" b="1" dirty="0">
                <a:solidFill>
                  <a:srgbClr val="002060"/>
                </a:solidFill>
              </a:rPr>
              <a:t> o EPP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9"/>
          <a:stretch/>
        </p:blipFill>
        <p:spPr bwMode="auto">
          <a:xfrm>
            <a:off x="0" y="1124744"/>
            <a:ext cx="9058275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085184"/>
            <a:ext cx="309562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"/>
          <p:cNvSpPr txBox="1"/>
          <p:nvPr/>
        </p:nvSpPr>
        <p:spPr>
          <a:xfrm>
            <a:off x="611560" y="1124744"/>
            <a:ext cx="1257300" cy="1943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ea typeface="ＭＳ 明朝"/>
                <a:cs typeface="Calibri"/>
              </a:rPr>
              <a:t>Retire todos os artigos pessoais (joias, relógios, telemóveis, canetas, etc.)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2195736" y="1124744"/>
            <a:ext cx="1512168" cy="864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ea typeface="ＭＳ 明朝"/>
                <a:cs typeface="Calibri"/>
              </a:rPr>
              <a:t>Vista um </a:t>
            </a:r>
            <a:r>
              <a:rPr lang="pt-PT" sz="1400" spc="-15" dirty="0">
                <a:solidFill>
                  <a:srgbClr val="FF0000"/>
                </a:solidFill>
                <a:effectLst/>
                <a:ea typeface="ＭＳ 明朝"/>
                <a:cs typeface="Calibri"/>
              </a:rPr>
              <a:t>fato de bloco </a:t>
            </a:r>
            <a:r>
              <a:rPr lang="pt-PT" sz="1400" spc="-15" dirty="0">
                <a:effectLst/>
                <a:ea typeface="ＭＳ 明朝"/>
                <a:cs typeface="Calibri"/>
              </a:rPr>
              <a:t>e</a:t>
            </a:r>
            <a:r>
              <a:rPr lang="pt-PT" sz="1400" spc="-15" dirty="0">
                <a:solidFill>
                  <a:srgbClr val="FF0000"/>
                </a:solidFill>
                <a:effectLst/>
                <a:ea typeface="ＭＳ 明朝"/>
                <a:cs typeface="Calibri"/>
              </a:rPr>
              <a:t> botas</a:t>
            </a:r>
            <a:r>
              <a:rPr lang="pt-PT" sz="1400" spc="-15" dirty="0">
                <a:effectLst/>
                <a:ea typeface="ＭＳ 明朝"/>
                <a:cs typeface="Calibri"/>
              </a:rPr>
              <a:t> de borracha</a:t>
            </a:r>
            <a:r>
              <a:rPr lang="pt-PT" sz="1400" spc="-15" baseline="30000" dirty="0">
                <a:effectLst/>
                <a:ea typeface="ＭＳ 明朝"/>
                <a:cs typeface="Calibri"/>
              </a:rPr>
              <a:t>1</a:t>
            </a:r>
            <a:r>
              <a:rPr lang="pt-PT" sz="1400" spc="-15" dirty="0">
                <a:effectLst/>
                <a:ea typeface="ＭＳ 明朝"/>
                <a:cs typeface="Calibri"/>
              </a:rPr>
              <a:t> no vestiário.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4067944" y="1124744"/>
            <a:ext cx="1714500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ea typeface="ＭＳ 明朝"/>
                <a:cs typeface="Calibri"/>
              </a:rPr>
              <a:t>Desloque-se para a zona limpa à entrada da unidade de isolamento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4067944" y="2132856"/>
            <a:ext cx="1943100" cy="1257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ea typeface="ＭＳ 明朝"/>
                <a:cs typeface="Calibri"/>
              </a:rPr>
              <a:t>Por </a:t>
            </a:r>
            <a:r>
              <a:rPr lang="pt-PT" sz="1400" spc="-15" dirty="0" err="1">
                <a:effectLst/>
                <a:ea typeface="ＭＳ 明朝"/>
                <a:cs typeface="Calibri"/>
              </a:rPr>
              <a:t>inspecção</a:t>
            </a:r>
            <a:r>
              <a:rPr lang="pt-PT" sz="1400" spc="-15" dirty="0">
                <a:effectLst/>
                <a:ea typeface="ＭＳ 明朝"/>
                <a:cs typeface="Calibri"/>
              </a:rPr>
              <a:t> visual, verifique se todos os tamanhos do EPP estão correctos e se a qualidade é apropriada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4067944" y="3501008"/>
            <a:ext cx="1943100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ea typeface="ＭＳ 明朝"/>
                <a:cs typeface="Calibri"/>
              </a:rPr>
              <a:t>Inicie o processo de colocar o EPP sob a </a:t>
            </a:r>
            <a:r>
              <a:rPr lang="pt-PT" sz="1400" spc="-15" dirty="0">
                <a:solidFill>
                  <a:srgbClr val="FF0000"/>
                </a:solidFill>
                <a:effectLst/>
                <a:ea typeface="ＭＳ 明朝"/>
                <a:cs typeface="Calibri"/>
              </a:rPr>
              <a:t>orientação e supervisão de um observador treinado </a:t>
            </a:r>
            <a:r>
              <a:rPr lang="pt-PT" sz="1400" spc="-15" dirty="0">
                <a:effectLst/>
                <a:ea typeface="ＭＳ 明朝"/>
                <a:cs typeface="Calibri"/>
              </a:rPr>
              <a:t>(colega)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11" name="Text Box 1"/>
          <p:cNvSpPr txBox="1"/>
          <p:nvPr/>
        </p:nvSpPr>
        <p:spPr>
          <a:xfrm>
            <a:off x="2051720" y="5229200"/>
            <a:ext cx="3543300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1200" spc="-15" dirty="0">
                <a:effectLst/>
                <a:latin typeface="Abadi MT Condensed Light"/>
                <a:ea typeface="ＭＳ 明朝"/>
                <a:cs typeface="Calibri"/>
              </a:rPr>
              <a:t>Se não houver botas, use sapatos fechados (sapatos de enfiar, sem atacadores, que cubram o dorso do pé e os tornozelos) e capas para sapatos (</a:t>
            </a:r>
            <a:r>
              <a:rPr lang="pt-PT" sz="1200" spc="-15" dirty="0" err="1">
                <a:effectLst/>
                <a:latin typeface="Abadi MT Condensed Light"/>
                <a:ea typeface="ＭＳ 明朝"/>
                <a:cs typeface="Calibri"/>
              </a:rPr>
              <a:t>anti-derrapantes</a:t>
            </a:r>
            <a:r>
              <a:rPr lang="pt-PT" sz="1200" spc="-15" dirty="0">
                <a:effectLst/>
                <a:latin typeface="Abadi MT Condensed Light"/>
                <a:ea typeface="ＭＳ 明朝"/>
                <a:cs typeface="Calibri"/>
              </a:rPr>
              <a:t> e, de preferência, impermeáveis)</a:t>
            </a:r>
            <a:endParaRPr lang="pt-PT" sz="12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12" name="Text Box 1"/>
          <p:cNvSpPr txBox="1"/>
          <p:nvPr/>
        </p:nvSpPr>
        <p:spPr>
          <a:xfrm>
            <a:off x="6228184" y="1124744"/>
            <a:ext cx="1944216" cy="342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+mj-lt"/>
                <a:ea typeface="ＭＳ 明朝"/>
                <a:cs typeface="Calibri"/>
              </a:rPr>
              <a:t>Faça a 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+mj-lt"/>
                <a:ea typeface="ＭＳ 明朝"/>
                <a:cs typeface="Calibri"/>
              </a:rPr>
              <a:t>higiene das mãos</a:t>
            </a:r>
            <a:endParaRPr lang="pt-PT" sz="1100" spc="-15" dirty="0">
              <a:solidFill>
                <a:srgbClr val="FF0000"/>
              </a:solidFill>
              <a:effectLst/>
              <a:latin typeface="+mj-lt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9370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2. Colocação de luvas e fato-macaco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40" y="1484784"/>
            <a:ext cx="869992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1"/>
          <p:cNvSpPr txBox="1"/>
          <p:nvPr/>
        </p:nvSpPr>
        <p:spPr>
          <a:xfrm>
            <a:off x="467544" y="1484784"/>
            <a:ext cx="1858516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ea typeface="ＭＳ 明朝"/>
                <a:cs typeface="Calibri"/>
              </a:rPr>
              <a:t>Calce </a:t>
            </a:r>
            <a:r>
              <a:rPr lang="pt-PT" sz="1600" spc="-15" dirty="0">
                <a:solidFill>
                  <a:srgbClr val="FF0000"/>
                </a:solidFill>
                <a:effectLst/>
                <a:ea typeface="ＭＳ 明朝"/>
                <a:cs typeface="Calibri"/>
              </a:rPr>
              <a:t>luvas</a:t>
            </a:r>
            <a:r>
              <a:rPr lang="pt-PT" sz="1600" spc="-15" dirty="0">
                <a:effectLst/>
                <a:ea typeface="ＭＳ 明朝"/>
                <a:cs typeface="Calibri"/>
              </a:rPr>
              <a:t> de exame em </a:t>
            </a:r>
            <a:r>
              <a:rPr lang="pt-PT" sz="1600" spc="-15" dirty="0" err="1">
                <a:effectLst/>
                <a:ea typeface="ＭＳ 明朝"/>
                <a:cs typeface="Calibri"/>
              </a:rPr>
              <a:t>nitrilo</a:t>
            </a:r>
            <a:r>
              <a:rPr lang="pt-PT" sz="1600" spc="-15" dirty="0">
                <a:effectLst/>
                <a:ea typeface="ＭＳ 明朝"/>
                <a:cs typeface="Calibri"/>
              </a:rPr>
              <a:t>)</a:t>
            </a:r>
          </a:p>
        </p:txBody>
      </p:sp>
      <p:sp>
        <p:nvSpPr>
          <p:cNvPr id="5" name="Text Box 1"/>
          <p:cNvSpPr txBox="1"/>
          <p:nvPr/>
        </p:nvSpPr>
        <p:spPr>
          <a:xfrm>
            <a:off x="3059832" y="1556792"/>
            <a:ext cx="1944216" cy="571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Vista o </a:t>
            </a:r>
            <a:r>
              <a:rPr lang="pt-PT" sz="1600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fato-macaco</a:t>
            </a:r>
            <a:r>
              <a:rPr lang="pt-PT" sz="1600" spc="-15" baseline="30000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2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3893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9776"/>
            <a:ext cx="9144000" cy="1143000"/>
          </a:xfrm>
        </p:spPr>
        <p:txBody>
          <a:bodyPr>
            <a:no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3. Colocação de protecção para os olhos e aparelho respiratório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12776"/>
            <a:ext cx="6552728" cy="2399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32080"/>
            <a:ext cx="2489978" cy="2142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15" y="1412776"/>
            <a:ext cx="173963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"/>
          <p:cNvSpPr txBox="1"/>
          <p:nvPr/>
        </p:nvSpPr>
        <p:spPr>
          <a:xfrm>
            <a:off x="971600" y="1412776"/>
            <a:ext cx="1872208" cy="342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300" spc="-15">
                <a:effectLst/>
                <a:latin typeface="Calibri"/>
                <a:ea typeface="ＭＳ 明朝"/>
                <a:cs typeface="Calibri"/>
              </a:rPr>
              <a:t>Coloque a </a:t>
            </a:r>
            <a:r>
              <a:rPr lang="pt-PT" sz="1300" spc="-15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máscara facial</a:t>
            </a:r>
            <a:r>
              <a:rPr lang="pt-PT" sz="1300" spc="-15">
                <a:effectLst/>
                <a:latin typeface="Calibri"/>
                <a:ea typeface="ＭＳ 明朝"/>
                <a:cs typeface="Calibri"/>
              </a:rPr>
              <a:t> </a:t>
            </a:r>
            <a:endParaRPr lang="pt-PT" sz="1300" spc="-15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3203848" y="1412776"/>
            <a:ext cx="2160240" cy="571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300" spc="-15" dirty="0">
                <a:effectLst/>
                <a:latin typeface="Calibri"/>
                <a:ea typeface="ＭＳ 明朝"/>
                <a:cs typeface="Calibri"/>
              </a:rPr>
              <a:t>Coloque a </a:t>
            </a:r>
            <a:r>
              <a:rPr lang="pt-PT" sz="1300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viseira OU óculos de protecção</a:t>
            </a:r>
            <a:r>
              <a:rPr lang="pt-PT" sz="1300" spc="-15" dirty="0">
                <a:effectLst/>
                <a:latin typeface="Calibri"/>
                <a:ea typeface="ＭＳ 明朝"/>
                <a:cs typeface="Calibri"/>
              </a:rPr>
              <a:t>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6300192" y="1412776"/>
            <a:ext cx="2971800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100" spc="-15" dirty="0">
                <a:effectLst/>
                <a:latin typeface="Calibri"/>
                <a:ea typeface="ＭＳ 明朝"/>
                <a:cs typeface="Calibri"/>
              </a:rPr>
              <a:t>Coloque a </a:t>
            </a:r>
            <a:r>
              <a:rPr lang="pt-PT" sz="1100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protecção da cabeça e pescoço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100" spc="-15" dirty="0">
                <a:effectLst/>
                <a:latin typeface="Calibri"/>
                <a:ea typeface="ＭＳ 明朝"/>
                <a:cs typeface="Calibri"/>
              </a:rPr>
              <a:t>boné cirúrgico cobrindo o pescoço e os lados da cabeça (de preferência com viseira facial) </a:t>
            </a:r>
            <a:r>
              <a:rPr lang="pt-PT" sz="1100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OU </a:t>
            </a:r>
            <a:r>
              <a:rPr lang="pt-PT" sz="1100" spc="-15" dirty="0">
                <a:effectLst/>
                <a:latin typeface="Calibri"/>
                <a:ea typeface="ＭＳ 明朝"/>
                <a:cs typeface="Calibri"/>
              </a:rPr>
              <a:t>capuz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4067944" y="2276872"/>
            <a:ext cx="457200" cy="342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b="1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OU</a:t>
            </a:r>
            <a:r>
              <a:rPr lang="pt-PT" sz="1300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7236296" y="2348880"/>
            <a:ext cx="457200" cy="342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b="1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OU</a:t>
            </a:r>
            <a:r>
              <a:rPr lang="pt-PT" sz="1300" b="1" spc="-15" dirty="0">
                <a:solidFill>
                  <a:srgbClr val="FF0000"/>
                </a:solidFill>
                <a:effectLst/>
                <a:latin typeface="Calibri"/>
                <a:ea typeface="ＭＳ 明朝"/>
                <a:cs typeface="Calibri"/>
              </a:rPr>
              <a:t> </a:t>
            </a:r>
            <a:endParaRPr lang="pt-PT" sz="1100" b="1" spc="-15" dirty="0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239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4. Colocação de camadas exteriores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2" y="1268760"/>
            <a:ext cx="3031910" cy="2338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Image 1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37945"/>
            <a:ext cx="1800200" cy="192861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22" y="4016386"/>
            <a:ext cx="2555776" cy="192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Image 1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255" y="3595350"/>
            <a:ext cx="1872208" cy="2371209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2" t="65869" r="40113" b="10110"/>
          <a:stretch/>
        </p:blipFill>
        <p:spPr bwMode="auto">
          <a:xfrm>
            <a:off x="3622245" y="1253045"/>
            <a:ext cx="2264228" cy="217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2" t="73274" r="23119" b="16833"/>
          <a:stretch/>
        </p:blipFill>
        <p:spPr bwMode="auto">
          <a:xfrm>
            <a:off x="5940152" y="1546602"/>
            <a:ext cx="3041718" cy="133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"/>
          <p:cNvSpPr txBox="1"/>
          <p:nvPr/>
        </p:nvSpPr>
        <p:spPr>
          <a:xfrm>
            <a:off x="323528" y="1340768"/>
            <a:ext cx="1368152" cy="148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Coloque um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 avental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 impermeável descartável (se não houver, use um avental impermeável resistente e reutilizável)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10" name="Text Box 1"/>
          <p:cNvSpPr txBox="1"/>
          <p:nvPr/>
        </p:nvSpPr>
        <p:spPr>
          <a:xfrm>
            <a:off x="3995936" y="1268760"/>
            <a:ext cx="1584176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Calce um segundo par de </a:t>
            </a:r>
            <a:r>
              <a:rPr lang="pt-PT" sz="14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luvas </a:t>
            </a:r>
            <a:r>
              <a:rPr lang="pt-PT" sz="1400" spc="-15" dirty="0">
                <a:effectLst/>
                <a:latin typeface="Avenir Next Condensed Demi Bold"/>
                <a:ea typeface="ＭＳ 明朝"/>
                <a:cs typeface="Calibri"/>
              </a:rPr>
              <a:t>(preferencialmente, de punho longo)</a:t>
            </a:r>
            <a:r>
              <a:rPr lang="pt-PT" sz="1400" spc="-15" baseline="30000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2</a:t>
            </a:r>
            <a:endParaRPr lang="pt-PT" sz="14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12" name="Text Box 1"/>
          <p:cNvSpPr txBox="1"/>
          <p:nvPr/>
        </p:nvSpPr>
        <p:spPr>
          <a:xfrm>
            <a:off x="5940152" y="1268760"/>
            <a:ext cx="3024336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solidFill>
                  <a:srgbClr val="FF0000"/>
                </a:solidFill>
                <a:effectLst/>
                <a:latin typeface="Avenir Next Condensed Demi Bold"/>
                <a:ea typeface="ＭＳ 明朝"/>
                <a:cs typeface="Calibri"/>
              </a:rPr>
              <a:t>2</a:t>
            </a:r>
            <a:r>
              <a:rPr lang="pt-PT" sz="1600" spc="-15" dirty="0">
                <a:effectLst/>
                <a:latin typeface="Avenir Next Condensed Demi Bold"/>
                <a:ea typeface="ＭＳ 明朝"/>
                <a:cs typeface="Calibri"/>
              </a:rPr>
              <a:t> Não use fita adesiva para fixar as luvas. Se as luvas ou as mangas do fato-macaco não forem suficientemente longas, faça um furo com o polegar (ou o dedo do meio)  na manga do fato, para que o seu antebraço não fique exposto ao fazer movimentos largos. Alguns modelos de fatos-macaco têm aberturas para os dedos ligados às mangas.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2966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200" y="2857500"/>
            <a:ext cx="8229600" cy="1143000"/>
          </a:xfrm>
        </p:spPr>
        <p:txBody>
          <a:bodyPr/>
          <a:lstStyle/>
          <a:p>
            <a:r>
              <a:rPr lang="pt-PT" sz="4000" b="1" dirty="0">
                <a:solidFill>
                  <a:srgbClr val="002060"/>
                </a:solidFill>
              </a:rPr>
              <a:t>2. Passos para </a:t>
            </a:r>
            <a:r>
              <a:rPr lang="pt-PT" sz="4000" b="1" dirty="0">
                <a:solidFill>
                  <a:srgbClr val="00B0F0"/>
                </a:solidFill>
              </a:rPr>
              <a:t>retirar</a:t>
            </a:r>
            <a:r>
              <a:rPr lang="pt-PT" sz="4000" b="1" dirty="0">
                <a:solidFill>
                  <a:srgbClr val="002060"/>
                </a:solidFill>
              </a:rPr>
              <a:t> o equipamento de protecção pessoal (EPP)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69126" y="4212377"/>
            <a:ext cx="435253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200" i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EPP com fato-macaco</a:t>
            </a:r>
          </a:p>
        </p:txBody>
      </p:sp>
    </p:spTree>
    <p:extLst>
      <p:ext uri="{BB962C8B-B14F-4D97-AF65-F5344CB8AC3E}">
        <p14:creationId xmlns:p14="http://schemas.microsoft.com/office/powerpoint/2010/main" val="2000993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22645B-C290-408C-AB55-4E08D36C0FF7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81515B6-79DA-471D-B605-A761D7A95D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EC04261-CA92-4F62-9AB5-E40A826369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2337</Words>
  <Application>Microsoft Office PowerPoint</Application>
  <PresentationFormat>On-screen Show (4:3)</PresentationFormat>
  <Paragraphs>177</Paragraphs>
  <Slides>26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ＭＳ 明朝</vt:lpstr>
      <vt:lpstr>Abadi MT Condensed Light</vt:lpstr>
      <vt:lpstr>Arial</vt:lpstr>
      <vt:lpstr>Arial Narrow</vt:lpstr>
      <vt:lpstr>Avenir Next Condensed Demi Bold</vt:lpstr>
      <vt:lpstr>Calibri</vt:lpstr>
      <vt:lpstr>Gisha</vt:lpstr>
      <vt:lpstr>Times New Roman</vt:lpstr>
      <vt:lpstr>Office Theme</vt:lpstr>
      <vt:lpstr>RC 59 Template EN</vt:lpstr>
      <vt:lpstr>PowerPoint Presentation</vt:lpstr>
      <vt:lpstr>Objectivos da aprendizagem</vt:lpstr>
      <vt:lpstr>Esboço</vt:lpstr>
      <vt:lpstr>1. Passos para colocar o equipamento de protecção pessoal (EPP)</vt:lpstr>
      <vt:lpstr>1. Preparação para colocar o EPP</vt:lpstr>
      <vt:lpstr>2. Colocação de luvas e fato-macaco</vt:lpstr>
      <vt:lpstr>3. Colocação de protecção para os olhos e aparelho respiratório</vt:lpstr>
      <vt:lpstr>4. Colocação de camadas exteriores</vt:lpstr>
      <vt:lpstr>2. Passos para retirar o equipamento de protecção pessoal (EPP)</vt:lpstr>
      <vt:lpstr>1. Retirar as camadas exteriores</vt:lpstr>
      <vt:lpstr>Retirar as camadas exteriores</vt:lpstr>
      <vt:lpstr>2. Despir o fato-macaco</vt:lpstr>
      <vt:lpstr>3. Retirar a viseira facial ou os óculos de protecção e a máscara</vt:lpstr>
      <vt:lpstr>4. Retirar as botas e as luvas</vt:lpstr>
      <vt:lpstr>3. Passos para colocar o equipamento de protecção pessoal (EPP)</vt:lpstr>
      <vt:lpstr>1. Preparação para colocar o EPP</vt:lpstr>
      <vt:lpstr>2. Vestir a bata ou o fato-macaco</vt:lpstr>
      <vt:lpstr>3. Colocação de viseira ou óculos de protecção e protecções da cabeça e pescoço</vt:lpstr>
      <vt:lpstr>4. Colocação de camadas exteriores</vt:lpstr>
      <vt:lpstr>4. Passos para retirar o equipamento de protecção pessoal (EPP)</vt:lpstr>
      <vt:lpstr>1. Retirar as camadas exteriores</vt:lpstr>
      <vt:lpstr>2. Retirar a protecção da cabeça e pescoço e a bata</vt:lpstr>
      <vt:lpstr>3. Retirar a viseira e os óculos de protecção ou a máscara</vt:lpstr>
      <vt:lpstr>4. Retirar as botas e as luvas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Steps to put on personal protective equipment (PPE)</dc:title>
  <dc:creator>SMALLWOOD, Catherine</dc:creator>
  <cp:lastModifiedBy>GOMEZ, Paula</cp:lastModifiedBy>
  <cp:revision>75</cp:revision>
  <dcterms:created xsi:type="dcterms:W3CDTF">2015-08-13T14:46:49Z</dcterms:created>
  <dcterms:modified xsi:type="dcterms:W3CDTF">2019-06-28T12:29:35Z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-829853674</vt:i4>
  </property>
  <property fmtid="{D5CDD505-2E9C-101B-9397-08002B2CF9AE}" pid="3" name="_NewReviewCycle">
    <vt:lpwstr/>
  </property>
  <property fmtid="{D5CDD505-2E9C-101B-9397-08002B2CF9AE}" pid="4" name="_EmailSubject">
    <vt:lpwstr>Revision/update of Rapid Response Teams (RRT) Training Package - part 2</vt:lpwstr>
  </property>
  <property fmtid="{D5CDD505-2E9C-101B-9397-08002B2CF9AE}" pid="5" name="_AuthorEmail">
    <vt:lpwstr>coutinhoa@who.int</vt:lpwstr>
  </property>
  <property fmtid="{D5CDD505-2E9C-101B-9397-08002B2CF9AE}" pid="6" name="_AuthorEmailDisplayName">
    <vt:lpwstr>COUTINHO REHSE, Ana Paula</vt:lpwstr>
  </property>
  <property fmtid="{D5CDD505-2E9C-101B-9397-08002B2CF9AE}" pid="7" name="_PreviousAdHocReviewCycleID">
    <vt:i4>1156789280</vt:i4>
  </property>
  <property fmtid="{D5CDD505-2E9C-101B-9397-08002B2CF9AE}" pid="8" name="ContentTypeId">
    <vt:lpwstr>0x0101009FDE593A36A6874285991743F2BE28E9</vt:lpwstr>
  </property>
</Properties>
</file>