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4"/>
  </p:sldMasterIdLst>
  <p:notesMasterIdLst>
    <p:notesMasterId r:id="rId40"/>
  </p:notesMasterIdLst>
  <p:sldIdLst>
    <p:sldId id="256" r:id="rId5"/>
    <p:sldId id="257" r:id="rId6"/>
    <p:sldId id="306" r:id="rId7"/>
    <p:sldId id="258" r:id="rId8"/>
    <p:sldId id="302" r:id="rId9"/>
    <p:sldId id="303" r:id="rId10"/>
    <p:sldId id="263" r:id="rId11"/>
    <p:sldId id="264" r:id="rId12"/>
    <p:sldId id="265" r:id="rId13"/>
    <p:sldId id="266" r:id="rId14"/>
    <p:sldId id="267" r:id="rId15"/>
    <p:sldId id="304" r:id="rId16"/>
    <p:sldId id="268" r:id="rId17"/>
    <p:sldId id="269" r:id="rId18"/>
    <p:sldId id="272" r:id="rId19"/>
    <p:sldId id="273" r:id="rId20"/>
    <p:sldId id="274" r:id="rId21"/>
    <p:sldId id="275" r:id="rId22"/>
    <p:sldId id="280" r:id="rId23"/>
    <p:sldId id="281" r:id="rId24"/>
    <p:sldId id="282" r:id="rId25"/>
    <p:sldId id="283" r:id="rId26"/>
    <p:sldId id="284" r:id="rId27"/>
    <p:sldId id="285" r:id="rId28"/>
    <p:sldId id="286" r:id="rId29"/>
    <p:sldId id="287" r:id="rId30"/>
    <p:sldId id="288" r:id="rId31"/>
    <p:sldId id="289" r:id="rId32"/>
    <p:sldId id="292" r:id="rId33"/>
    <p:sldId id="298" r:id="rId34"/>
    <p:sldId id="299" r:id="rId35"/>
    <p:sldId id="300" r:id="rId36"/>
    <p:sldId id="305" r:id="rId37"/>
    <p:sldId id="307" r:id="rId38"/>
    <p:sldId id="301" r:id="rId39"/>
  </p:sldIdLst>
  <p:sldSz cx="9144000" cy="6858000" type="screen4x3"/>
  <p:notesSz cx="6858000" cy="9144000"/>
  <p:defaultTextStyle>
    <a:lvl1pPr>
      <a:defRPr sz="2400">
        <a:latin typeface="+mj-lt"/>
        <a:ea typeface="+mj-ea"/>
        <a:cs typeface="+mj-cs"/>
        <a:sym typeface="Helvetica Neue"/>
      </a:defRPr>
    </a:lvl1pPr>
    <a:lvl2pPr>
      <a:defRPr sz="2400">
        <a:latin typeface="+mj-lt"/>
        <a:ea typeface="+mj-ea"/>
        <a:cs typeface="+mj-cs"/>
        <a:sym typeface="Helvetica Neue"/>
      </a:defRPr>
    </a:lvl2pPr>
    <a:lvl3pPr>
      <a:defRPr sz="2400">
        <a:latin typeface="+mj-lt"/>
        <a:ea typeface="+mj-ea"/>
        <a:cs typeface="+mj-cs"/>
        <a:sym typeface="Helvetica Neue"/>
      </a:defRPr>
    </a:lvl3pPr>
    <a:lvl4pPr>
      <a:defRPr sz="2400">
        <a:latin typeface="+mj-lt"/>
        <a:ea typeface="+mj-ea"/>
        <a:cs typeface="+mj-cs"/>
        <a:sym typeface="Helvetica Neue"/>
      </a:defRPr>
    </a:lvl4pPr>
    <a:lvl5pPr>
      <a:defRPr sz="2400">
        <a:latin typeface="+mj-lt"/>
        <a:ea typeface="+mj-ea"/>
        <a:cs typeface="+mj-cs"/>
        <a:sym typeface="Helvetica Neue"/>
      </a:defRPr>
    </a:lvl5pPr>
    <a:lvl6pPr>
      <a:defRPr sz="2400">
        <a:latin typeface="+mj-lt"/>
        <a:ea typeface="+mj-ea"/>
        <a:cs typeface="+mj-cs"/>
        <a:sym typeface="Helvetica Neue"/>
      </a:defRPr>
    </a:lvl6pPr>
    <a:lvl7pPr>
      <a:defRPr sz="2400">
        <a:latin typeface="+mj-lt"/>
        <a:ea typeface="+mj-ea"/>
        <a:cs typeface="+mj-cs"/>
        <a:sym typeface="Helvetica Neue"/>
      </a:defRPr>
    </a:lvl7pPr>
    <a:lvl8pPr>
      <a:defRPr sz="2400">
        <a:latin typeface="+mj-lt"/>
        <a:ea typeface="+mj-ea"/>
        <a:cs typeface="+mj-cs"/>
        <a:sym typeface="Helvetica Neue"/>
      </a:defRPr>
    </a:lvl8pPr>
    <a:lvl9pPr>
      <a:defRPr sz="2400">
        <a:latin typeface="+mj-lt"/>
        <a:ea typeface="+mj-ea"/>
        <a:cs typeface="+mj-cs"/>
        <a:sym typeface="Helvetica Neue"/>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7F3F4"/>
          </a:solidFill>
        </a:fill>
      </a:tcStyle>
    </a:wholeTbl>
    <a:band2H>
      <a:tcTxStyle/>
      <a:tcStyle>
        <a:tcBdr/>
        <a:fill>
          <a:solidFill>
            <a:srgbClr val="F3F9FA"/>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Row>
  </a:tblStyle>
  <a:tblStyle styleId="{C7B018BB-80A7-4F77-B60F-C8B233D01FF8}"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BDBDB"/>
          </a:solidFill>
        </a:fill>
      </a:tcStyle>
    </a:wholeTbl>
    <a:band2H>
      <a:tcTxStyle/>
      <a:tcStyle>
        <a:tcBdr/>
        <a:fill>
          <a:solidFill>
            <a:srgbClr val="EEEEEE"/>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F8F8F"/>
          </a:solidFill>
        </a:fill>
      </a:tcStyle>
    </a:firstRow>
  </a:tblStyle>
  <a:tblStyle styleId="{EEE7283C-3CF3-47DC-8721-378D4A62B228}"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D9"/>
          </a:solidFill>
        </a:fill>
      </a:tcStyle>
    </a:wholeTbl>
    <a:band2H>
      <a:tcTxStyle/>
      <a:tcStyle>
        <a:tcBdr/>
        <a:fill>
          <a:solidFill>
            <a:srgbClr val="E7E7ED"/>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firstRow>
  </a:tblStyle>
  <a:tblStyle styleId="{CF821DB8-F4EB-4A41-A1BA-3FCAFE7338EE}" styleName="">
    <a:tblBg/>
    <a:wholeTbl>
      <a:tcTxStyle b="on" i="on">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BBE0E3"/>
          </a:solidFill>
        </a:fill>
      </a:tcStyle>
    </a:firstCol>
    <a:lastRow>
      <a:tcTxStyle b="on" i="on">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BBE0E3"/>
          </a:solidFill>
        </a:fill>
      </a:tcStyle>
    </a:firstRow>
  </a:tblStyle>
  <a:tblStyle styleId="{33BA23B1-9221-436E-865A-0063620EA4FD}"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9542" autoAdjust="0"/>
  </p:normalViewPr>
  <p:slideViewPr>
    <p:cSldViewPr>
      <p:cViewPr varScale="1">
        <p:scale>
          <a:sx n="101" d="100"/>
          <a:sy n="101" d="100"/>
        </p:scale>
        <p:origin x="708"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7" name="Shape 77"/>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78" name="Shape 78"/>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421270694"/>
      </p:ext>
    </p:extLst>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Standard precautions are the basis</a:t>
            </a:r>
            <a:r>
              <a:rPr lang="en-US" baseline="0" dirty="0"/>
              <a:t> for all precautions.  This is a reminder that this is not just for infectious or sick patients but all patient interactions.</a:t>
            </a:r>
            <a:endParaRPr lang="en-US" dirty="0"/>
          </a:p>
        </p:txBody>
      </p:sp>
    </p:spTree>
    <p:extLst>
      <p:ext uri="{BB962C8B-B14F-4D97-AF65-F5344CB8AC3E}">
        <p14:creationId xmlns:p14="http://schemas.microsoft.com/office/powerpoint/2010/main" val="7082434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200" b="0" i="0" dirty="0">
                <a:effectLst/>
                <a:latin typeface="+mj-lt"/>
                <a:ea typeface="+mj-ea"/>
                <a:cs typeface="+mj-cs"/>
                <a:sym typeface="Helvetica Neue"/>
              </a:rPr>
              <a:t>Strong (0.5%) solution includes a higher concentration of HTH* (High Test Hypochlorite) chlorine that can be used for disinfecting floors and surfaces, medical equipment, bedding, and gloved hands.</a:t>
            </a:r>
          </a:p>
          <a:p>
            <a:r>
              <a:rPr lang="en-US" sz="2200" b="0" i="0" dirty="0">
                <a:effectLst/>
                <a:latin typeface="+mj-lt"/>
                <a:ea typeface="+mj-ea"/>
                <a:cs typeface="+mj-cs"/>
                <a:sym typeface="Helvetica Neue"/>
              </a:rPr>
              <a:t>Mild (0.05%) solution is a more gentle solution of HTH* chlorine that can be used for washing bare hands in settings where other methods, such as soap and running water or alcohol-based hand rubs, are not available or cannot be used.</a:t>
            </a:r>
            <a:endParaRPr lang="en-US" dirty="0"/>
          </a:p>
        </p:txBody>
      </p:sp>
    </p:spTree>
    <p:extLst>
      <p:ext uri="{BB962C8B-B14F-4D97-AF65-F5344CB8AC3E}">
        <p14:creationId xmlns:p14="http://schemas.microsoft.com/office/powerpoint/2010/main" val="3524008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the visible spill</a:t>
            </a:r>
            <a:r>
              <a:rPr lang="en-US" baseline="0" dirty="0"/>
              <a:t> has been wiped up, it is important to clean and disinfect the surface again, as the surface may not have been exposed to the disinfectant on the first pass, depending on the volume and density of the spilled material.</a:t>
            </a:r>
            <a:endParaRPr lang="en-US" dirty="0"/>
          </a:p>
        </p:txBody>
      </p:sp>
    </p:spTree>
    <p:extLst>
      <p:ext uri="{BB962C8B-B14F-4D97-AF65-F5344CB8AC3E}">
        <p14:creationId xmlns:p14="http://schemas.microsoft.com/office/powerpoint/2010/main" val="32767091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Shape 223"/>
          <p:cNvSpPr>
            <a:spLocks noGrp="1" noRot="1" noChangeAspect="1"/>
          </p:cNvSpPr>
          <p:nvPr>
            <p:ph type="sldImg"/>
          </p:nvPr>
        </p:nvSpPr>
        <p:spPr>
          <a:prstGeom prst="rect">
            <a:avLst/>
          </a:prstGeom>
        </p:spPr>
        <p:txBody>
          <a:bodyPr/>
          <a:lstStyle/>
          <a:p>
            <a:pPr lvl="0"/>
            <a:endParaRPr/>
          </a:p>
        </p:txBody>
      </p:sp>
      <p:sp>
        <p:nvSpPr>
          <p:cNvPr id="224" name="Shape 224"/>
          <p:cNvSpPr>
            <a:spLocks noGrp="1"/>
          </p:cNvSpPr>
          <p:nvPr>
            <p:ph type="body" sz="quarter" idx="1"/>
          </p:nvPr>
        </p:nvSpPr>
        <p:spPr>
          <a:prstGeom prst="rect">
            <a:avLst/>
          </a:prstGeom>
        </p:spPr>
        <p:txBody>
          <a:bodyPr/>
          <a:lstStyle/>
          <a:p>
            <a:pPr lvl="0" defTabSz="914400">
              <a:lnSpc>
                <a:spcPct val="100000"/>
              </a:lnSpc>
              <a:defRPr sz="1800"/>
            </a:pPr>
            <a:r>
              <a:rPr sz="1200" dirty="0">
                <a:latin typeface="Calibri"/>
                <a:ea typeface="Calibri"/>
                <a:cs typeface="Calibri"/>
                <a:sym typeface="Calibri"/>
              </a:rPr>
              <a:t>Do </a:t>
            </a:r>
            <a:r>
              <a:rPr sz="1200" u="sng" dirty="0">
                <a:latin typeface="Calibri"/>
                <a:ea typeface="Calibri"/>
                <a:cs typeface="Calibri"/>
                <a:sym typeface="Calibri"/>
              </a:rPr>
              <a:t>not</a:t>
            </a:r>
            <a:r>
              <a:rPr sz="1200" dirty="0">
                <a:latin typeface="Calibri"/>
                <a:ea typeface="Calibri"/>
                <a:cs typeface="Calibri"/>
                <a:sym typeface="Calibri"/>
              </a:rPr>
              <a:t> use mops for spills of </a:t>
            </a:r>
            <a:r>
              <a:rPr lang="en-US" sz="1200" dirty="0">
                <a:latin typeface="Calibri"/>
                <a:ea typeface="Calibri"/>
                <a:cs typeface="Calibri"/>
                <a:sym typeface="Calibri"/>
              </a:rPr>
              <a:t>fluidos corporais</a:t>
            </a:r>
            <a:r>
              <a:rPr sz="1200" dirty="0">
                <a:latin typeface="Calibri"/>
                <a:ea typeface="Calibri"/>
                <a:cs typeface="Calibri"/>
                <a:sym typeface="Calibri"/>
              </a:rPr>
              <a:t> until:</a:t>
            </a:r>
          </a:p>
          <a:p>
            <a:pPr lvl="1" indent="457200" defTabSz="914400">
              <a:lnSpc>
                <a:spcPct val="100000"/>
              </a:lnSpc>
              <a:defRPr sz="1800"/>
            </a:pPr>
            <a:r>
              <a:rPr sz="1200" dirty="0">
                <a:latin typeface="Calibri"/>
                <a:ea typeface="Calibri"/>
                <a:cs typeface="Calibri"/>
                <a:sym typeface="Calibri"/>
              </a:rPr>
              <a:t>Visible debris has been removed, and </a:t>
            </a:r>
          </a:p>
          <a:p>
            <a:pPr lvl="1" indent="457200" defTabSz="914400">
              <a:lnSpc>
                <a:spcPct val="100000"/>
              </a:lnSpc>
              <a:defRPr sz="1800"/>
            </a:pPr>
            <a:r>
              <a:rPr sz="1200" dirty="0">
                <a:latin typeface="Calibri"/>
                <a:ea typeface="Calibri"/>
                <a:cs typeface="Calibri"/>
                <a:sym typeface="Calibri"/>
              </a:rPr>
              <a:t>Surface has been disinfected after removal of contamination</a:t>
            </a:r>
          </a:p>
          <a:p>
            <a:pPr lvl="0" defTabSz="914400">
              <a:lnSpc>
                <a:spcPct val="100000"/>
              </a:lnSpc>
              <a:defRPr sz="1800"/>
            </a:pPr>
            <a:endParaRPr sz="1200" dirty="0">
              <a:latin typeface="Calibri"/>
              <a:ea typeface="Calibri"/>
              <a:cs typeface="Calibri"/>
              <a:sym typeface="Calibri"/>
            </a:endParaRPr>
          </a:p>
          <a:p>
            <a:pPr lvl="0" defTabSz="914400">
              <a:lnSpc>
                <a:spcPct val="100000"/>
              </a:lnSpc>
              <a:defRPr sz="1800"/>
            </a:pPr>
            <a:endParaRPr sz="1200" dirty="0">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222289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Health-care waste is segregated at the point of generation according to its type, using four major categories: sharps, non-sharps infectious waste, non-sharps noninfectious waste and hazardous waste.</a:t>
            </a:r>
          </a:p>
          <a:p>
            <a:r>
              <a:rPr lang="en-US" dirty="0"/>
              <a:t>2. </a:t>
            </a:r>
            <a:r>
              <a:rPr lang="en-US" dirty="0" err="1"/>
              <a:t>Colour</a:t>
            </a:r>
            <a:r>
              <a:rPr lang="en-US" dirty="0"/>
              <a:t>-coded waste containers or containers bearing clearly understood signs and symbols are provided at convenient locations. They are collected from all healthcare services and stored safely before treatment and/or disposal.</a:t>
            </a:r>
          </a:p>
          <a:p>
            <a:r>
              <a:rPr lang="en-US" dirty="0"/>
              <a:t>3. Each category of waste is treated and disposed of according to the safest feasible method available.</a:t>
            </a:r>
          </a:p>
          <a:p>
            <a:r>
              <a:rPr lang="en-US" dirty="0"/>
              <a:t>4. A specific waste-disposal zone exists, where wastes can be stored and disposed of safely and effectively. </a:t>
            </a:r>
          </a:p>
          <a:p>
            <a:endParaRPr lang="en-US" dirty="0"/>
          </a:p>
        </p:txBody>
      </p:sp>
    </p:spTree>
    <p:extLst>
      <p:ext uri="{BB962C8B-B14F-4D97-AF65-F5344CB8AC3E}">
        <p14:creationId xmlns:p14="http://schemas.microsoft.com/office/powerpoint/2010/main" val="17363652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Different management strategy for different types of waste</a:t>
            </a:r>
          </a:p>
        </p:txBody>
      </p:sp>
    </p:spTree>
    <p:extLst>
      <p:ext uri="{BB962C8B-B14F-4D97-AF65-F5344CB8AC3E}">
        <p14:creationId xmlns:p14="http://schemas.microsoft.com/office/powerpoint/2010/main" val="12994513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756512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99605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924997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Sharps should be disposed</a:t>
            </a:r>
            <a:r>
              <a:rPr lang="en-US" baseline="0" dirty="0"/>
              <a:t> of in hard sided biohazard bins</a:t>
            </a:r>
            <a:endParaRPr lang="en-US" dirty="0"/>
          </a:p>
        </p:txBody>
      </p:sp>
    </p:spTree>
    <p:extLst>
      <p:ext uri="{BB962C8B-B14F-4D97-AF65-F5344CB8AC3E}">
        <p14:creationId xmlns:p14="http://schemas.microsoft.com/office/powerpoint/2010/main" val="649396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should be done for all interactions.</a:t>
            </a:r>
          </a:p>
        </p:txBody>
      </p:sp>
    </p:spTree>
    <p:extLst>
      <p:ext uri="{BB962C8B-B14F-4D97-AF65-F5344CB8AC3E}">
        <p14:creationId xmlns:p14="http://schemas.microsoft.com/office/powerpoint/2010/main" val="27655575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
            </a:r>
            <a:r>
              <a:rPr lang="en-US" dirty="0" err="1"/>
              <a:t>transferral</a:t>
            </a:r>
            <a:r>
              <a:rPr lang="en-US" dirty="0"/>
              <a:t> of microorganisms from environmental surfaces to patients is largely via hand contact with the surface.</a:t>
            </a:r>
            <a:r>
              <a:rPr lang="en-US" baseline="0" dirty="0"/>
              <a:t> </a:t>
            </a:r>
            <a:r>
              <a:rPr lang="en-US" dirty="0"/>
              <a:t>Although hand hygiene is important to minimize the impact of this transfer, cleaning and disinfecting environmental surfaces as appropriate is fundamental in reducing their potential contribution to the incidence of healthcare-associated infections</a:t>
            </a:r>
          </a:p>
          <a:p>
            <a:endParaRPr lang="en-US" dirty="0"/>
          </a:p>
          <a:p>
            <a:r>
              <a:rPr lang="en-US" b="1" dirty="0"/>
              <a:t>Microorganisms</a:t>
            </a:r>
            <a:r>
              <a:rPr lang="en-US" b="1" baseline="0" dirty="0"/>
              <a:t> may survive in medical equipment, so focus on cleaning, disinfection and sterilization of medical equipment. </a:t>
            </a:r>
            <a:endParaRPr lang="en-US" b="1" dirty="0"/>
          </a:p>
        </p:txBody>
      </p:sp>
    </p:spTree>
    <p:extLst>
      <p:ext uri="{BB962C8B-B14F-4D97-AF65-F5344CB8AC3E}">
        <p14:creationId xmlns:p14="http://schemas.microsoft.com/office/powerpoint/2010/main" val="16630359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defTabSz="457200" eaLnBrk="1" fontAlgn="auto" latinLnBrk="0" hangingPunct="1">
              <a:lnSpc>
                <a:spcPct val="117999"/>
              </a:lnSpc>
              <a:spcBef>
                <a:spcPts val="0"/>
              </a:spcBef>
              <a:spcAft>
                <a:spcPts val="0"/>
              </a:spcAft>
              <a:buClrTx/>
              <a:buSzTx/>
              <a:buFontTx/>
              <a:buNone/>
              <a:tabLst/>
              <a:defRPr/>
            </a:pPr>
            <a:r>
              <a:rPr lang="en-US" b="1" dirty="0"/>
              <a:t>This presentation will focus on </a:t>
            </a:r>
            <a:r>
              <a:rPr lang="en-US" b="1" dirty="0" err="1"/>
              <a:t>limpeza</a:t>
            </a:r>
            <a:r>
              <a:rPr lang="en-US" b="1" dirty="0"/>
              <a:t> e </a:t>
            </a:r>
            <a:r>
              <a:rPr lang="en-US" b="1" dirty="0" err="1"/>
              <a:t>desinfecção</a:t>
            </a:r>
            <a:r>
              <a:rPr lang="en-US" b="1" dirty="0"/>
              <a:t> </a:t>
            </a:r>
            <a:r>
              <a:rPr lang="en-US" b="1" dirty="0" err="1"/>
              <a:t>ambiental</a:t>
            </a:r>
            <a:r>
              <a:rPr lang="en-US" b="1" baseline="0" dirty="0"/>
              <a:t> – rather than sterilization.</a:t>
            </a:r>
            <a:endParaRPr lang="en-US" b="1" dirty="0"/>
          </a:p>
          <a:p>
            <a:endParaRPr lang="en-US" dirty="0"/>
          </a:p>
          <a:p>
            <a:endParaRPr lang="en-US" dirty="0"/>
          </a:p>
        </p:txBody>
      </p:sp>
    </p:spTree>
    <p:extLst>
      <p:ext uri="{BB962C8B-B14F-4D97-AF65-F5344CB8AC3E}">
        <p14:creationId xmlns:p14="http://schemas.microsoft.com/office/powerpoint/2010/main" val="34035903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defTabSz="457200" eaLnBrk="1" fontAlgn="auto" latinLnBrk="0" hangingPunct="1">
              <a:lnSpc>
                <a:spcPct val="117999"/>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718017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27488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 surface is not cleaned before the terminal reprocessing procedures are started, the success of the disinfection process is compromised. </a:t>
            </a:r>
          </a:p>
          <a:p>
            <a:r>
              <a:rPr lang="en-US" dirty="0" err="1"/>
              <a:t>limpeza</a:t>
            </a:r>
            <a:r>
              <a:rPr lang="en-US" dirty="0"/>
              <a:t> e </a:t>
            </a:r>
            <a:r>
              <a:rPr lang="en-US" dirty="0" err="1"/>
              <a:t>desinfecção</a:t>
            </a:r>
            <a:r>
              <a:rPr lang="en-US" dirty="0"/>
              <a:t> should be strongly combined as part of the decontamination </a:t>
            </a:r>
            <a:r>
              <a:rPr lang="en-US" dirty="0" err="1"/>
              <a:t>programme</a:t>
            </a:r>
            <a:r>
              <a:rPr lang="en-US" dirty="0"/>
              <a:t>. Detergents contain cleaning properties that remove soil and organic matter, and disinfectants contain the active ingredients that remove the microorganisms </a:t>
            </a:r>
          </a:p>
        </p:txBody>
      </p:sp>
    </p:spTree>
    <p:extLst>
      <p:ext uri="{BB962C8B-B14F-4D97-AF65-F5344CB8AC3E}">
        <p14:creationId xmlns:p14="http://schemas.microsoft.com/office/powerpoint/2010/main" val="33305234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Chlorine</a:t>
            </a:r>
            <a:r>
              <a:rPr lang="en-US" baseline="0" dirty="0"/>
              <a:t> is necessary and appropriate for disinfection but must be used carefully as it can be particularly harsh for surfaces and skin or mucous membrane contact.</a:t>
            </a:r>
            <a:endParaRPr lang="en-US" dirty="0"/>
          </a:p>
        </p:txBody>
      </p:sp>
    </p:spTree>
    <p:extLst>
      <p:ext uri="{BB962C8B-B14F-4D97-AF65-F5344CB8AC3E}">
        <p14:creationId xmlns:p14="http://schemas.microsoft.com/office/powerpoint/2010/main" val="21864544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disinfection is not required of surfaces and equipment that do not come into contact with patients, </a:t>
            </a:r>
            <a:r>
              <a:rPr lang="en-US" dirty="0">
                <a:solidFill>
                  <a:schemeClr val="tx1"/>
                </a:solidFill>
              </a:rPr>
              <a:t>these surfaces or equipment should still be thoroughly cleaned between patients.</a:t>
            </a:r>
          </a:p>
          <a:p>
            <a:endParaRPr lang="en-US" dirty="0">
              <a:solidFill>
                <a:schemeClr val="tx1"/>
              </a:solidFill>
            </a:endParaRPr>
          </a:p>
          <a:p>
            <a:r>
              <a:rPr lang="en-US" dirty="0">
                <a:solidFill>
                  <a:schemeClr val="tx1"/>
                </a:solidFill>
              </a:rPr>
              <a:t>Cleaning must occur before disinfection in order for the disinfection</a:t>
            </a:r>
            <a:r>
              <a:rPr lang="en-US" baseline="0" dirty="0">
                <a:solidFill>
                  <a:schemeClr val="tx1"/>
                </a:solidFill>
              </a:rPr>
              <a:t> process to be most effective</a:t>
            </a:r>
          </a:p>
          <a:p>
            <a:endParaRPr lang="en-US" baseline="0" dirty="0">
              <a:solidFill>
                <a:schemeClr val="tx1"/>
              </a:solidFill>
            </a:endParaRPr>
          </a:p>
          <a:p>
            <a:r>
              <a:rPr lang="en-US" baseline="0" dirty="0">
                <a:solidFill>
                  <a:schemeClr val="tx1"/>
                </a:solidFill>
              </a:rPr>
              <a:t>Disinfectant information can depend on how you are trying to use it and what you are trying to disinfect.  Follow instructions carefully for each specific circumstance.</a:t>
            </a:r>
            <a:endParaRPr lang="en-US" dirty="0"/>
          </a:p>
        </p:txBody>
      </p:sp>
    </p:spTree>
    <p:extLst>
      <p:ext uri="{BB962C8B-B14F-4D97-AF65-F5344CB8AC3E}">
        <p14:creationId xmlns:p14="http://schemas.microsoft.com/office/powerpoint/2010/main" val="26332518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8" name="Slide Number Placeholder 5"/>
          <p:cNvSpPr>
            <a:spLocks noGrp="1"/>
          </p:cNvSpPr>
          <p:nvPr>
            <p:ph type="sldNum" sz="quarter" idx="10"/>
          </p:nvPr>
        </p:nvSpPr>
        <p:spPr/>
        <p:txBody>
          <a:bodyPr/>
          <a:lstStyle>
            <a:lvl1pPr>
              <a:defRPr smtClean="0"/>
            </a:lvl1pPr>
          </a:lstStyle>
          <a:p>
            <a:pPr>
              <a:defRPr/>
            </a:pPr>
            <a:fld id="{BE9A4883-64EB-4C5B-9D6C-EF4C8224603B}" type="slidenum">
              <a:rPr lang="en-US"/>
              <a:pPr>
                <a:defRPr/>
              </a:pPr>
              <a:t>‹#›</a:t>
            </a:fld>
            <a:endParaRPr lang="en-US"/>
          </a:p>
        </p:txBody>
      </p:sp>
      <p:sp>
        <p:nvSpPr>
          <p:cNvPr id="9" name="TextBox 12"/>
          <p:cNvSpPr txBox="1">
            <a:spLocks noChangeArrowheads="1"/>
          </p:cNvSpPr>
          <p:nvPr userDrawn="1"/>
        </p:nvSpPr>
        <p:spPr bwMode="auto">
          <a:xfrm>
            <a:off x="2057400" y="6478588"/>
            <a:ext cx="2661005"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r>
              <a:rPr lang="fr-FR" sz="1200" dirty="0" err="1">
                <a:solidFill>
                  <a:schemeClr val="bg1"/>
                </a:solidFill>
                <a:latin typeface="Arial Narrow" pitchFamily="34" charset="0"/>
              </a:rPr>
              <a:t>Formação</a:t>
            </a:r>
            <a:r>
              <a:rPr lang="fr-FR" sz="1200" dirty="0">
                <a:solidFill>
                  <a:schemeClr val="bg1"/>
                </a:solidFill>
                <a:latin typeface="Arial Narrow" pitchFamily="34" charset="0"/>
              </a:rPr>
              <a:t> de Equipas de </a:t>
            </a:r>
            <a:r>
              <a:rPr lang="fr-FR" sz="1200" dirty="0" err="1">
                <a:solidFill>
                  <a:schemeClr val="bg1"/>
                </a:solidFill>
                <a:latin typeface="Arial Narrow" pitchFamily="34" charset="0"/>
              </a:rPr>
              <a:t>Resposta</a:t>
            </a:r>
            <a:r>
              <a:rPr lang="fr-FR" sz="1200" dirty="0">
                <a:solidFill>
                  <a:schemeClr val="bg1"/>
                </a:solidFill>
                <a:latin typeface="Arial Narrow" pitchFamily="34" charset="0"/>
              </a:rPr>
              <a:t> </a:t>
            </a:r>
            <a:r>
              <a:rPr lang="fr-FR" sz="1200" dirty="0" err="1">
                <a:solidFill>
                  <a:schemeClr val="bg1"/>
                </a:solidFill>
                <a:latin typeface="Arial Narrow" pitchFamily="34" charset="0"/>
              </a:rPr>
              <a:t>Rápida</a:t>
            </a:r>
            <a:endParaRPr lang="en-GB" sz="1200" dirty="0">
              <a:solidFill>
                <a:schemeClr val="bg1"/>
              </a:solidFill>
              <a:latin typeface="Arial Narrow" pitchFamily="34" charset="0"/>
            </a:endParaRPr>
          </a:p>
        </p:txBody>
      </p:sp>
    </p:spTree>
    <p:extLst>
      <p:ext uri="{BB962C8B-B14F-4D97-AF65-F5344CB8AC3E}">
        <p14:creationId xmlns:p14="http://schemas.microsoft.com/office/powerpoint/2010/main" val="210532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BD93AD5C-A72B-493C-B2A3-A338E1E690AC}" type="slidenum">
              <a:rPr lang="en-US"/>
              <a:pPr>
                <a:defRPr/>
              </a:pPr>
              <a:t>‹#›</a:t>
            </a:fld>
            <a:endParaRPr lang="en-US"/>
          </a:p>
        </p:txBody>
      </p:sp>
    </p:spTree>
    <p:extLst>
      <p:ext uri="{BB962C8B-B14F-4D97-AF65-F5344CB8AC3E}">
        <p14:creationId xmlns:p14="http://schemas.microsoft.com/office/powerpoint/2010/main" val="1326585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B5BAE9A-BD41-4178-8ADE-B4C4D20F9BE5}" type="slidenum">
              <a:rPr lang="en-US"/>
              <a:pPr>
                <a:defRPr/>
              </a:pPr>
              <a:t>‹#›</a:t>
            </a:fld>
            <a:endParaRPr lang="en-US"/>
          </a:p>
        </p:txBody>
      </p:sp>
    </p:spTree>
    <p:extLst>
      <p:ext uri="{BB962C8B-B14F-4D97-AF65-F5344CB8AC3E}">
        <p14:creationId xmlns:p14="http://schemas.microsoft.com/office/powerpoint/2010/main" val="42127367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40E46E6-2111-4765-A6A7-521FECD4B1A6}" type="slidenum">
              <a:rPr lang="en-US"/>
              <a:pPr>
                <a:defRPr/>
              </a:pPr>
              <a:t>‹#›</a:t>
            </a:fld>
            <a:endParaRPr lang="en-US"/>
          </a:p>
        </p:txBody>
      </p:sp>
    </p:spTree>
    <p:extLst>
      <p:ext uri="{BB962C8B-B14F-4D97-AF65-F5344CB8AC3E}">
        <p14:creationId xmlns:p14="http://schemas.microsoft.com/office/powerpoint/2010/main" val="3161125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pPr>
              <a:defRPr/>
            </a:pPr>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smtClean="0"/>
            </a:lvl1pPr>
          </a:lstStyle>
          <a:p>
            <a:pPr>
              <a:defRPr/>
            </a:pPr>
            <a:fld id="{DF2C9739-29E4-41C1-A1F0-E51BB5A7E6F1}" type="slidenum">
              <a:rPr lang="en-US"/>
              <a:pPr>
                <a:defRPr/>
              </a:pPr>
              <a:t>‹#›</a:t>
            </a:fld>
            <a:endParaRPr lang="en-US"/>
          </a:p>
        </p:txBody>
      </p:sp>
    </p:spTree>
    <p:extLst>
      <p:ext uri="{BB962C8B-B14F-4D97-AF65-F5344CB8AC3E}">
        <p14:creationId xmlns:p14="http://schemas.microsoft.com/office/powerpoint/2010/main" val="484057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smtClean="0"/>
            </a:lvl1pPr>
          </a:lstStyle>
          <a:p>
            <a:pPr>
              <a:defRPr/>
            </a:pPr>
            <a:fld id="{CC593933-5760-4B91-9CB1-63B6333CF551}" type="slidenum">
              <a:rPr lang="en-US"/>
              <a:pPr>
                <a:defRPr/>
              </a:pPr>
              <a:t>‹#›</a:t>
            </a:fld>
            <a:endParaRPr lang="en-US"/>
          </a:p>
        </p:txBody>
      </p:sp>
    </p:spTree>
    <p:extLst>
      <p:ext uri="{BB962C8B-B14F-4D97-AF65-F5344CB8AC3E}">
        <p14:creationId xmlns:p14="http://schemas.microsoft.com/office/powerpoint/2010/main" val="4011236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EBB832C7-3C82-4946-A30F-D7D7B8194EB9}" type="slidenum">
              <a:rPr lang="en-US"/>
              <a:pPr>
                <a:defRPr/>
              </a:pPr>
              <a:t>‹#›</a:t>
            </a:fld>
            <a:endParaRPr lang="en-US"/>
          </a:p>
        </p:txBody>
      </p:sp>
    </p:spTree>
    <p:extLst>
      <p:ext uri="{BB962C8B-B14F-4D97-AF65-F5344CB8AC3E}">
        <p14:creationId xmlns:p14="http://schemas.microsoft.com/office/powerpoint/2010/main" val="3539677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dirty="0" err="1"/>
              <a:t>Formação</a:t>
            </a:r>
            <a:r>
              <a:rPr lang="en-US" dirty="0"/>
              <a:t> de </a:t>
            </a:r>
            <a:r>
              <a:rPr lang="en-US" dirty="0" err="1"/>
              <a:t>Equipas</a:t>
            </a:r>
            <a:r>
              <a:rPr lang="en-US" dirty="0"/>
              <a:t> de </a:t>
            </a:r>
            <a:r>
              <a:rPr lang="en-US" dirty="0" err="1"/>
              <a:t>Resposta</a:t>
            </a:r>
            <a:r>
              <a:rPr lang="en-US" dirty="0"/>
              <a:t> </a:t>
            </a:r>
            <a:r>
              <a:rPr lang="en-US" dirty="0" err="1"/>
              <a:t>Rápida</a:t>
            </a:r>
            <a:endParaRPr lang="en-US" dirty="0"/>
          </a:p>
        </p:txBody>
      </p:sp>
      <p:sp>
        <p:nvSpPr>
          <p:cNvPr id="4" name="Slide Number Placeholder 5"/>
          <p:cNvSpPr>
            <a:spLocks noGrp="1"/>
          </p:cNvSpPr>
          <p:nvPr>
            <p:ph type="sldNum" sz="quarter" idx="11"/>
          </p:nvPr>
        </p:nvSpPr>
        <p:spPr/>
        <p:txBody>
          <a:bodyPr/>
          <a:lstStyle>
            <a:lvl1pPr>
              <a:defRPr/>
            </a:lvl1pPr>
          </a:lstStyle>
          <a:p>
            <a:pPr>
              <a:defRPr/>
            </a:pPr>
            <a:fld id="{A07F5A30-8240-418B-BBB9-762AACD2B6ED}" type="slidenum">
              <a:rPr lang="en-US"/>
              <a:pPr>
                <a:defRPr/>
              </a:pPr>
              <a:t>‹#›</a:t>
            </a:fld>
            <a:endParaRPr lang="en-US"/>
          </a:p>
        </p:txBody>
      </p:sp>
    </p:spTree>
    <p:extLst>
      <p:ext uri="{BB962C8B-B14F-4D97-AF65-F5344CB8AC3E}">
        <p14:creationId xmlns:p14="http://schemas.microsoft.com/office/powerpoint/2010/main" val="4209760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pPr>
              <a:defRPr/>
            </a:pPr>
            <a:endParaRPr lang="en-US"/>
          </a:p>
        </p:txBody>
      </p:sp>
      <p:sp>
        <p:nvSpPr>
          <p:cNvPr id="8" name="Slide Number Placeholder 5"/>
          <p:cNvSpPr>
            <a:spLocks noGrp="1"/>
          </p:cNvSpPr>
          <p:nvPr>
            <p:ph type="sldNum" sz="quarter" idx="11"/>
          </p:nvPr>
        </p:nvSpPr>
        <p:spPr/>
        <p:txBody>
          <a:bodyPr/>
          <a:lstStyle>
            <a:lvl1pPr>
              <a:defRPr smtClean="0"/>
            </a:lvl1pPr>
          </a:lstStyle>
          <a:p>
            <a:pPr>
              <a:defRPr/>
            </a:pPr>
            <a:fld id="{058946A6-D8E6-4A9A-A64E-AB077D46529D}" type="slidenum">
              <a:rPr lang="en-US"/>
              <a:pPr>
                <a:defRPr/>
              </a:pPr>
              <a:t>‹#›</a:t>
            </a:fld>
            <a:endParaRPr lang="en-US"/>
          </a:p>
        </p:txBody>
      </p:sp>
    </p:spTree>
    <p:extLst>
      <p:ext uri="{BB962C8B-B14F-4D97-AF65-F5344CB8AC3E}">
        <p14:creationId xmlns:p14="http://schemas.microsoft.com/office/powerpoint/2010/main" val="20373245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pPr>
              <a:defRPr/>
            </a:pPr>
            <a:endParaRPr lang="en-US"/>
          </a:p>
        </p:txBody>
      </p:sp>
      <p:sp>
        <p:nvSpPr>
          <p:cNvPr id="4" name="Slide Number Placeholder 5"/>
          <p:cNvSpPr>
            <a:spLocks noGrp="1"/>
          </p:cNvSpPr>
          <p:nvPr>
            <p:ph type="sldNum" sz="quarter" idx="11"/>
          </p:nvPr>
        </p:nvSpPr>
        <p:spPr/>
        <p:txBody>
          <a:bodyPr/>
          <a:lstStyle>
            <a:lvl1pPr>
              <a:defRPr smtClean="0"/>
            </a:lvl1pPr>
          </a:lstStyle>
          <a:p>
            <a:pPr>
              <a:defRPr/>
            </a:pPr>
            <a:fld id="{C122F5F9-79F1-41F0-9EE7-E5808EBA112F}" type="slidenum">
              <a:rPr lang="en-US"/>
              <a:pPr>
                <a:defRPr/>
              </a:pPr>
              <a:t>‹#›</a:t>
            </a:fld>
            <a:endParaRPr lang="en-US"/>
          </a:p>
        </p:txBody>
      </p:sp>
    </p:spTree>
    <p:extLst>
      <p:ext uri="{BB962C8B-B14F-4D97-AF65-F5344CB8AC3E}">
        <p14:creationId xmlns:p14="http://schemas.microsoft.com/office/powerpoint/2010/main" val="1816351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pPr>
              <a:defRPr/>
            </a:pPr>
            <a:endParaRPr lang="en-US"/>
          </a:p>
        </p:txBody>
      </p:sp>
      <p:sp>
        <p:nvSpPr>
          <p:cNvPr id="3" name="Slide Number Placeholder 5"/>
          <p:cNvSpPr>
            <a:spLocks noGrp="1"/>
          </p:cNvSpPr>
          <p:nvPr>
            <p:ph type="sldNum" sz="quarter" idx="11"/>
          </p:nvPr>
        </p:nvSpPr>
        <p:spPr/>
        <p:txBody>
          <a:bodyPr/>
          <a:lstStyle>
            <a:lvl1pPr>
              <a:defRPr smtClean="0"/>
            </a:lvl1pPr>
          </a:lstStyle>
          <a:p>
            <a:pPr>
              <a:defRPr/>
            </a:pPr>
            <a:fld id="{7F4B5121-4964-4868-8A82-3D743F79902A}" type="slidenum">
              <a:rPr lang="en-US"/>
              <a:pPr>
                <a:defRPr/>
              </a:pPr>
              <a:t>‹#›</a:t>
            </a:fld>
            <a:endParaRPr lang="en-US"/>
          </a:p>
        </p:txBody>
      </p:sp>
    </p:spTree>
    <p:extLst>
      <p:ext uri="{BB962C8B-B14F-4D97-AF65-F5344CB8AC3E}">
        <p14:creationId xmlns:p14="http://schemas.microsoft.com/office/powerpoint/2010/main" val="549432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CAE613DC-4583-468E-B11C-BFA6EEA834C9}" type="slidenum">
              <a:rPr lang="en-US"/>
              <a:pPr>
                <a:defRPr/>
              </a:pPr>
              <a:t>‹#›</a:t>
            </a:fld>
            <a:endParaRPr lang="en-US"/>
          </a:p>
        </p:txBody>
      </p:sp>
    </p:spTree>
    <p:extLst>
      <p:ext uri="{BB962C8B-B14F-4D97-AF65-F5344CB8AC3E}">
        <p14:creationId xmlns:p14="http://schemas.microsoft.com/office/powerpoint/2010/main" val="1533966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dirty="0" err="1"/>
              <a:t>Formação</a:t>
            </a:r>
            <a:r>
              <a:rPr lang="en-US" dirty="0"/>
              <a:t> de </a:t>
            </a:r>
            <a:r>
              <a:rPr lang="en-US" dirty="0" err="1"/>
              <a:t>Equipas</a:t>
            </a:r>
            <a:r>
              <a:rPr lang="en-US" dirty="0"/>
              <a:t> de </a:t>
            </a:r>
            <a:r>
              <a:rPr lang="en-US" dirty="0" err="1"/>
              <a:t>Resposta</a:t>
            </a:r>
            <a:r>
              <a:rPr lang="en-US" dirty="0"/>
              <a:t> </a:t>
            </a:r>
            <a:r>
              <a:rPr lang="en-US" dirty="0" err="1"/>
              <a:t>Rápida</a:t>
            </a:r>
            <a:endParaRPr lang="en-US" dirty="0"/>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F023CA5C-6A36-4E00-B69B-20CF574ABB6C}" type="slidenum">
              <a:rPr lang="en-US"/>
              <a:pPr>
                <a:defRPr/>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dirty="0" err="1">
                <a:solidFill>
                  <a:srgbClr val="FFFFFF"/>
                </a:solidFill>
                <a:ea typeface="Calibri"/>
              </a:rPr>
              <a:t>Formação</a:t>
            </a:r>
            <a:r>
              <a:rPr lang="fr-FR" sz="1400" dirty="0">
                <a:solidFill>
                  <a:srgbClr val="FFFFFF"/>
                </a:solidFill>
                <a:ea typeface="Calibri"/>
              </a:rPr>
              <a:t> de Equipas de </a:t>
            </a:r>
            <a:r>
              <a:rPr lang="fr-FR" sz="1400" dirty="0" err="1">
                <a:solidFill>
                  <a:srgbClr val="FFFFFF"/>
                </a:solidFill>
                <a:ea typeface="Calibri"/>
              </a:rPr>
              <a:t>Resposta</a:t>
            </a:r>
            <a:r>
              <a:rPr lang="fr-FR" sz="1400" dirty="0">
                <a:solidFill>
                  <a:srgbClr val="FFFFFF"/>
                </a:solidFill>
                <a:ea typeface="Calibri"/>
              </a:rPr>
              <a:t> </a:t>
            </a:r>
            <a:r>
              <a:rPr lang="fr-FR" sz="1400" dirty="0" err="1">
                <a:solidFill>
                  <a:srgbClr val="FFFFFF"/>
                </a:solidFill>
                <a:ea typeface="Calibri"/>
              </a:rPr>
              <a:t>Rápida</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fld id="{3BA5DFF5-C0B1-4D2F-814C-8D2D34D01946}" type="slidenum">
              <a:rPr lang="en-US" sz="1600" smtClean="0">
                <a:solidFill>
                  <a:schemeClr val="bg1"/>
                </a:solidFill>
              </a:rPr>
              <a:pPr eaLnBrk="1" hangingPunct="1">
                <a:defRPr/>
              </a:pPr>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661005"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r>
              <a:rPr lang="fr-FR" sz="1200" dirty="0" err="1">
                <a:solidFill>
                  <a:schemeClr val="bg1"/>
                </a:solidFill>
                <a:latin typeface="Arial Narrow" pitchFamily="34" charset="0"/>
              </a:rPr>
              <a:t>Formação</a:t>
            </a:r>
            <a:r>
              <a:rPr lang="fr-FR" sz="1200" dirty="0">
                <a:solidFill>
                  <a:schemeClr val="bg1"/>
                </a:solidFill>
                <a:latin typeface="Arial Narrow" pitchFamily="34" charset="0"/>
              </a:rPr>
              <a:t> de Equipas de </a:t>
            </a:r>
            <a:r>
              <a:rPr lang="fr-FR" sz="1200" dirty="0" err="1">
                <a:solidFill>
                  <a:schemeClr val="bg1"/>
                </a:solidFill>
                <a:latin typeface="Arial Narrow" pitchFamily="34" charset="0"/>
              </a:rPr>
              <a:t>Resposta</a:t>
            </a:r>
            <a:r>
              <a:rPr lang="fr-FR" sz="1200" dirty="0">
                <a:solidFill>
                  <a:schemeClr val="bg1"/>
                </a:solidFill>
                <a:latin typeface="Arial Narrow" pitchFamily="34" charset="0"/>
              </a:rPr>
              <a:t> </a:t>
            </a:r>
            <a:r>
              <a:rPr lang="fr-FR" sz="1200" dirty="0" err="1">
                <a:solidFill>
                  <a:schemeClr val="bg1"/>
                </a:solidFill>
                <a:latin typeface="Arial Narrow" pitchFamily="34" charset="0"/>
              </a:rPr>
              <a:t>Rápida</a:t>
            </a:r>
            <a:endParaRPr lang="en-GB" sz="1200" dirty="0">
              <a:solidFill>
                <a:schemeClr val="bg1"/>
              </a:solidFill>
              <a:latin typeface="Arial Narrow" pitchFamily="34" charset="0"/>
            </a:endParaRPr>
          </a:p>
        </p:txBody>
      </p:sp>
    </p:spTree>
    <p:extLst>
      <p:ext uri="{BB962C8B-B14F-4D97-AF65-F5344CB8AC3E}">
        <p14:creationId xmlns:p14="http://schemas.microsoft.com/office/powerpoint/2010/main" val="3304109773"/>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hyperlink" Target="http://apps.who.int/iris/bitstream/10665/130596/1/WHO_HIS_SDS_2014.4_eng.pdf?ua=1&amp;ua=1&amp;ua=1"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hyperlink" Target="http://www.wpro.who.int/publications/docs/practical_guidelines_infection_control.pdf" TargetMode="External"/><Relationship Id="rId4" Type="http://schemas.openxmlformats.org/officeDocument/2006/relationships/image" Target="../media/image7.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hyperlink" Target="http://apps.who.int/iris/bitstream/10665/259491/1/WHO-FWC-WSH-17.05-eng.pdf?ua=1/" TargetMode="External"/><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hyperlink" Target="http://www.who.int/water_sanitation_health/medicalwaste/wastemanag/en/" TargetMode="External"/><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hyperlink" Target="http://www.who.int/water_sanitation_health/medicalwaste/wastemanag/en/"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hyperlink" Target="http://www.who.int/water_sanitation_health/medicalwaste/wastemanag/en/" TargetMode="External"/><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hyperlink" Target="http://www.wpro.who.int/publications/docs/practical_guidelines_infection_control.pdf" TargetMode="External"/><Relationship Id="rId2" Type="http://schemas.openxmlformats.org/officeDocument/2006/relationships/hyperlink" Target="http://apps.who.int/iris/bitstream/10665/130596/1/WHO_HIS_SDS_2014.4_eng.pdf?ua=1&amp;ua=1&amp;ua=1" TargetMode="External"/><Relationship Id="rId1" Type="http://schemas.openxmlformats.org/officeDocument/2006/relationships/slideLayout" Target="../slideLayouts/slideLayout3.xml"/><Relationship Id="rId4" Type="http://schemas.openxmlformats.org/officeDocument/2006/relationships/hyperlink" Target="http://apps.who.int/iris/bitstream/10665/259491/1/WHO-FWC-WSH-17.05-eng.pdf?ua=1/"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mailto:ihrhrt@who.int"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www.who.int/csr/resources/publications/standardprecautions/en/" TargetMode="Externa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Shape 81"/>
          <p:cNvSpPr/>
          <p:nvPr/>
        </p:nvSpPr>
        <p:spPr>
          <a:xfrm>
            <a:off x="3059832" y="478844"/>
            <a:ext cx="5906816" cy="984885"/>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lvl="0" algn="r">
              <a:defRPr sz="1800"/>
            </a:pPr>
            <a:r>
              <a:rPr lang="pt-PT" sz="3200" b="1" dirty="0">
                <a:solidFill>
                  <a:srgbClr val="002060"/>
                </a:solidFill>
                <a:latin typeface="Arial"/>
                <a:ea typeface="Arial"/>
                <a:cs typeface="Arial"/>
                <a:sym typeface="Arial"/>
              </a:rPr>
              <a:t>Equipas de Resposta Rápida </a:t>
            </a:r>
            <a:r>
              <a:rPr lang="pt-PT" sz="3200" b="1" dirty="0">
                <a:solidFill>
                  <a:srgbClr val="0070C0"/>
                </a:solidFill>
                <a:latin typeface="Arial"/>
                <a:ea typeface="Arial"/>
                <a:cs typeface="Arial"/>
                <a:sym typeface="Arial"/>
              </a:rPr>
              <a:t>Formação</a:t>
            </a:r>
            <a:endParaRPr sz="3200" b="1" dirty="0">
              <a:solidFill>
                <a:srgbClr val="0070C0"/>
              </a:solidFill>
              <a:latin typeface="Arial"/>
              <a:ea typeface="Arial"/>
              <a:cs typeface="Arial"/>
              <a:sym typeface="Arial"/>
            </a:endParaRPr>
          </a:p>
        </p:txBody>
      </p:sp>
      <p:sp>
        <p:nvSpPr>
          <p:cNvPr id="82" name="Shape 82"/>
          <p:cNvSpPr/>
          <p:nvPr/>
        </p:nvSpPr>
        <p:spPr>
          <a:xfrm>
            <a:off x="107504" y="4293096"/>
            <a:ext cx="8784976" cy="1077214"/>
          </a:xfrm>
          <a:prstGeom prst="rect">
            <a:avLst/>
          </a:prstGeom>
          <a:solidFill>
            <a:schemeClr val="bg1"/>
          </a:solidFill>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p>
            <a:pPr lvl="0">
              <a:defRPr sz="1800"/>
            </a:pPr>
            <a:r>
              <a:rPr lang="fr-FR" sz="3200" b="1" dirty="0">
                <a:solidFill>
                  <a:srgbClr val="002060"/>
                </a:solidFill>
                <a:latin typeface="Arial" panose="020B0604020202020204" pitchFamily="34" charset="0"/>
                <a:ea typeface="Arial"/>
                <a:cs typeface="Arial" panose="020B0604020202020204" pitchFamily="34" charset="0"/>
                <a:sym typeface="Arial"/>
              </a:rPr>
              <a:t>B6.2 </a:t>
            </a:r>
            <a:r>
              <a:rPr lang="pt-PT" sz="3200" b="1" dirty="0">
                <a:solidFill>
                  <a:srgbClr val="002060"/>
                </a:solidFill>
                <a:latin typeface="Arial" panose="020B0604020202020204" pitchFamily="34" charset="0"/>
                <a:ea typeface="Arial"/>
                <a:cs typeface="Arial" panose="020B0604020202020204" pitchFamily="34" charset="0"/>
                <a:sym typeface="Arial"/>
              </a:rPr>
              <a:t>Limpeza e desinfecção ambiental</a:t>
            </a:r>
            <a:r>
              <a:rPr lang="en-US" sz="3200" b="1" dirty="0">
                <a:solidFill>
                  <a:srgbClr val="002060"/>
                </a:solidFill>
                <a:latin typeface="Arial" panose="020B0604020202020204" pitchFamily="34" charset="0"/>
                <a:ea typeface="Arial"/>
                <a:cs typeface="Arial" panose="020B0604020202020204" pitchFamily="34" charset="0"/>
                <a:sym typeface="Arial"/>
              </a:rPr>
              <a:t> </a:t>
            </a:r>
            <a:r>
              <a:rPr lang="pt-PT" sz="3200" b="1" dirty="0">
                <a:solidFill>
                  <a:srgbClr val="002060"/>
                </a:solidFill>
                <a:latin typeface="Arial" panose="020B0604020202020204" pitchFamily="34" charset="0"/>
                <a:ea typeface="Arial"/>
                <a:cs typeface="Arial" panose="020B0604020202020204" pitchFamily="34" charset="0"/>
                <a:sym typeface="Arial"/>
              </a:rPr>
              <a:t>e gestão de resíduos</a:t>
            </a:r>
            <a:endParaRPr sz="3200" b="1" dirty="0">
              <a:solidFill>
                <a:schemeClr val="tx2">
                  <a:lumMod val="75000"/>
                </a:schemeClr>
              </a:solidFill>
              <a:latin typeface="Arial" panose="020B0604020202020204" pitchFamily="34" charset="0"/>
              <a:ea typeface="Arial"/>
              <a:cs typeface="Arial" panose="020B0604020202020204" pitchFamily="34" charset="0"/>
              <a:sym typeface="Arial"/>
            </a:endParaRPr>
          </a:p>
        </p:txBody>
      </p:sp>
      <p:sp>
        <p:nvSpPr>
          <p:cNvPr id="2" name="TextBox 1">
            <a:extLst>
              <a:ext uri="{FF2B5EF4-FFF2-40B4-BE49-F238E27FC236}">
                <a16:creationId xmlns:a16="http://schemas.microsoft.com/office/drawing/2014/main" id="{07A62D8E-36CE-4C1A-8F92-CEEF5E7E7D19}"/>
              </a:ext>
            </a:extLst>
          </p:cNvPr>
          <p:cNvSpPr txBox="1"/>
          <p:nvPr/>
        </p:nvSpPr>
        <p:spPr>
          <a:xfrm>
            <a:off x="107504" y="5785519"/>
            <a:ext cx="2410460" cy="307777"/>
          </a:xfrm>
          <a:prstGeom prst="rect">
            <a:avLst/>
          </a:prstGeom>
          <a:noFill/>
        </p:spPr>
        <p:txBody>
          <a:bodyPr wrap="none" rtlCol="0">
            <a:spAutoFit/>
          </a:bodyPr>
          <a:lstStyle/>
          <a:p>
            <a:r>
              <a:rPr lang="pt-PT" sz="1400">
                <a:solidFill>
                  <a:srgbClr val="002060"/>
                </a:solidFill>
                <a:latin typeface="Arial" panose="020B0604020202020204" pitchFamily="34" charset="0"/>
                <a:cs typeface="Arial" panose="020B0604020202020204" pitchFamily="34" charset="0"/>
              </a:rPr>
              <a:t>Actualizado em: 16/05/2018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hape 143"/>
          <p:cNvSpPr>
            <a:spLocks noGrp="1"/>
          </p:cNvSpPr>
          <p:nvPr>
            <p:ph type="body" idx="4294967295"/>
          </p:nvPr>
        </p:nvSpPr>
        <p:spPr>
          <a:xfrm>
            <a:off x="683568" y="1484784"/>
            <a:ext cx="8352928" cy="4176464"/>
          </a:xfrm>
          <a:prstGeom prst="rect">
            <a:avLst/>
          </a:prstGeom>
        </p:spPr>
        <p:txBody>
          <a:bodyPr/>
          <a:lstStyle/>
          <a:p>
            <a:pPr marL="0" lvl="0" indent="0">
              <a:buSzTx/>
              <a:buNone/>
              <a:defRPr sz="1800">
                <a:solidFill>
                  <a:srgbClr val="000000"/>
                </a:solidFill>
              </a:defRPr>
            </a:pPr>
            <a:endParaRPr lang="pt-PT" sz="2800" b="1"/>
          </a:p>
          <a:p>
            <a:pPr marL="0" lvl="0" indent="0">
              <a:buSzTx/>
              <a:buNone/>
              <a:defRPr sz="1800">
                <a:solidFill>
                  <a:srgbClr val="000000"/>
                </a:solidFill>
              </a:defRPr>
            </a:pPr>
            <a:r>
              <a:rPr lang="pt-PT" sz="2800">
                <a:solidFill>
                  <a:schemeClr val="tx1"/>
                </a:solidFill>
              </a:rPr>
              <a:t>Resposta:</a:t>
            </a:r>
          </a:p>
          <a:p>
            <a:pPr marL="0" lvl="0" indent="0">
              <a:buSzTx/>
              <a:buNone/>
              <a:defRPr sz="1800">
                <a:solidFill>
                  <a:srgbClr val="000000"/>
                </a:solidFill>
              </a:defRPr>
            </a:pPr>
            <a:r>
              <a:rPr lang="pt-PT" sz="2800">
                <a:solidFill>
                  <a:schemeClr val="tx1"/>
                </a:solidFill>
              </a:rPr>
              <a:t>A limpeza elimina o grosso da contaminação</a:t>
            </a:r>
          </a:p>
          <a:p>
            <a:pPr marL="0" indent="0">
              <a:buNone/>
            </a:pPr>
            <a:endParaRPr lang="pt-PT" sz="2800">
              <a:solidFill>
                <a:schemeClr val="tx1"/>
              </a:solidFill>
            </a:endParaRPr>
          </a:p>
          <a:p>
            <a:pPr marL="0" indent="0">
              <a:buNone/>
            </a:pPr>
            <a:r>
              <a:rPr lang="pt-PT" sz="2800">
                <a:solidFill>
                  <a:schemeClr val="tx1"/>
                </a:solidFill>
              </a:rPr>
              <a:t>Matéria orgânica (e.g., fluidos corporais): ​</a:t>
            </a:r>
          </a:p>
          <a:p>
            <a:pPr>
              <a:buFontTx/>
              <a:buChar char="-"/>
            </a:pPr>
            <a:r>
              <a:rPr lang="pt-PT" sz="2800">
                <a:solidFill>
                  <a:schemeClr val="tx1"/>
                </a:solidFill>
              </a:rPr>
              <a:t>Neutraliza o cloro (impede que mate organismos)​</a:t>
            </a:r>
          </a:p>
          <a:p>
            <a:pPr>
              <a:buFontTx/>
              <a:buChar char="-"/>
            </a:pPr>
            <a:r>
              <a:rPr lang="pt-PT" sz="2800">
                <a:solidFill>
                  <a:schemeClr val="tx1"/>
                </a:solidFill>
              </a:rPr>
              <a:t>Impede que o cloro atinja os organismos​</a:t>
            </a:r>
          </a:p>
          <a:p>
            <a:pPr marL="0" lvl="0" indent="0">
              <a:buSzTx/>
              <a:buNone/>
              <a:defRPr sz="1800">
                <a:solidFill>
                  <a:srgbClr val="000000"/>
                </a:solidFill>
              </a:defRPr>
            </a:pPr>
            <a:r>
              <a:rPr lang="pt-PT" sz="2800">
                <a:solidFill>
                  <a:schemeClr val="tx1"/>
                </a:solidFill>
              </a:rPr>
              <a:t>  </a:t>
            </a:r>
          </a:p>
        </p:txBody>
      </p:sp>
      <p:sp>
        <p:nvSpPr>
          <p:cNvPr id="144" name="Shape 144"/>
          <p:cNvSpPr>
            <a:spLocks noGrp="1"/>
          </p:cNvSpPr>
          <p:nvPr>
            <p:ph type="title" idx="4294967295"/>
          </p:nvPr>
        </p:nvSpPr>
        <p:spPr>
          <a:xfrm>
            <a:off x="381000" y="341784"/>
            <a:ext cx="8763000" cy="1143000"/>
          </a:xfrm>
          <a:prstGeom prst="rect">
            <a:avLst/>
          </a:prstGeom>
        </p:spPr>
        <p:txBody>
          <a:bodyPr/>
          <a:lstStyle/>
          <a:p>
            <a:pPr lvl="0" defTabSz="905255">
              <a:defRPr sz="1800" b="0">
                <a:solidFill>
                  <a:srgbClr val="000000"/>
                </a:solidFill>
              </a:defRPr>
            </a:pPr>
            <a:r>
              <a:rPr lang="pt-PT" sz="3600" b="1" dirty="0">
                <a:solidFill>
                  <a:srgbClr val="002060"/>
                </a:solidFill>
                <a:latin typeface="Arial" panose="020B0604020202020204" pitchFamily="34" charset="0"/>
                <a:cs typeface="Arial" panose="020B0604020202020204" pitchFamily="34" charset="0"/>
              </a:rPr>
              <a:t>Porque devemos</a:t>
            </a:r>
            <a:r>
              <a:rPr sz="3600" b="1" dirty="0">
                <a:solidFill>
                  <a:srgbClr val="002060"/>
                </a:solidFill>
                <a:latin typeface="Arial" panose="020B0604020202020204" pitchFamily="34" charset="0"/>
                <a:cs typeface="Arial" panose="020B0604020202020204" pitchFamily="34" charset="0"/>
              </a:rPr>
              <a:t> </a:t>
            </a:r>
            <a:r>
              <a:rPr lang="en-US" sz="3600" b="1" dirty="0">
                <a:solidFill>
                  <a:srgbClr val="FF0000"/>
                </a:solidFill>
                <a:latin typeface="Arial" panose="020B0604020202020204" pitchFamily="34" charset="0"/>
                <a:cs typeface="Arial" panose="020B0604020202020204" pitchFamily="34" charset="0"/>
              </a:rPr>
              <a:t>sempre </a:t>
            </a:r>
            <a:r>
              <a:rPr lang="pt-PT" sz="3600" b="1" dirty="0">
                <a:solidFill>
                  <a:srgbClr val="002060"/>
                </a:solidFill>
                <a:latin typeface="Arial" panose="020B0604020202020204" pitchFamily="34" charset="0"/>
                <a:cs typeface="Arial" panose="020B0604020202020204" pitchFamily="34" charset="0"/>
              </a:rPr>
              <a:t>limpar antes da desinfecção</a:t>
            </a:r>
            <a:r>
              <a:rPr sz="3600" b="1" dirty="0">
                <a:solidFill>
                  <a:srgbClr val="002060"/>
                </a:solidFill>
                <a:latin typeface="Arial" panose="020B0604020202020204" pitchFamily="34" charset="0"/>
                <a:cs typeface="Arial" panose="020B0604020202020204" pitchFamily="34" charset="0"/>
              </a:rPr>
              <a:t>?</a:t>
            </a:r>
          </a:p>
        </p:txBody>
      </p:sp>
    </p:spTree>
  </p:cSld>
  <p:clrMapOvr>
    <a:masterClrMapping/>
  </p:clrMapOvr>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Shape 151"/>
          <p:cNvSpPr>
            <a:spLocks noGrp="1"/>
          </p:cNvSpPr>
          <p:nvPr>
            <p:ph type="title"/>
          </p:nvPr>
        </p:nvSpPr>
        <p:spPr>
          <a:xfrm>
            <a:off x="0" y="274638"/>
            <a:ext cx="9144000" cy="1143000"/>
          </a:xfrm>
          <a:prstGeom prst="rect">
            <a:avLst/>
          </a:prstGeom>
        </p:spPr>
        <p:txBody>
          <a:bodyPr>
            <a:noAutofit/>
          </a:bodyPr>
          <a:lstStyle>
            <a:lvl1pPr>
              <a:defRPr sz="3800"/>
            </a:lvl1pPr>
          </a:lstStyle>
          <a:p>
            <a:pPr lvl="0">
              <a:defRPr sz="1800" b="0">
                <a:solidFill>
                  <a:srgbClr val="000000"/>
                </a:solidFill>
              </a:defRPr>
            </a:pPr>
            <a:r>
              <a:rPr lang="pt-PT" sz="3600" b="1" dirty="0">
                <a:solidFill>
                  <a:srgbClr val="002060"/>
                </a:solidFill>
                <a:latin typeface="Arial" panose="020B0604020202020204" pitchFamily="34" charset="0"/>
                <a:cs typeface="Arial" panose="020B0604020202020204" pitchFamily="34" charset="0"/>
              </a:rPr>
              <a:t>Porque devemos </a:t>
            </a:r>
            <a:r>
              <a:rPr lang="en-US" sz="3600" b="1" dirty="0" err="1">
                <a:solidFill>
                  <a:srgbClr val="FF0000"/>
                </a:solidFill>
              </a:rPr>
              <a:t>sempre</a:t>
            </a:r>
            <a:r>
              <a:rPr lang="en-US" sz="3600" b="1" dirty="0">
                <a:solidFill>
                  <a:srgbClr val="FF0000"/>
                </a:solidFill>
              </a:rPr>
              <a:t> </a:t>
            </a:r>
            <a:r>
              <a:rPr sz="3600" b="1" dirty="0">
                <a:solidFill>
                  <a:srgbClr val="002060"/>
                </a:solidFill>
                <a:latin typeface="Arial" panose="020B0604020202020204" pitchFamily="34" charset="0"/>
                <a:cs typeface="Arial" panose="020B0604020202020204" pitchFamily="34" charset="0"/>
              </a:rPr>
              <a:t>remove</a:t>
            </a:r>
            <a:r>
              <a:rPr lang="pt-PT" sz="3600" b="1" dirty="0">
                <a:solidFill>
                  <a:srgbClr val="002060"/>
                </a:solidFill>
                <a:latin typeface="Arial" panose="020B0604020202020204" pitchFamily="34" charset="0"/>
                <a:cs typeface="Arial" panose="020B0604020202020204" pitchFamily="34" charset="0"/>
              </a:rPr>
              <a:t>r</a:t>
            </a:r>
            <a:r>
              <a:rPr sz="3600" b="1" dirty="0">
                <a:solidFill>
                  <a:srgbClr val="002060"/>
                </a:solidFill>
                <a:latin typeface="Arial" panose="020B0604020202020204" pitchFamily="34" charset="0"/>
                <a:cs typeface="Arial" panose="020B0604020202020204" pitchFamily="34" charset="0"/>
              </a:rPr>
              <a:t> </a:t>
            </a:r>
            <a:r>
              <a:rPr lang="pt-PT" sz="3600" b="1" dirty="0">
                <a:solidFill>
                  <a:srgbClr val="002060"/>
                </a:solidFill>
                <a:latin typeface="Arial" panose="020B0604020202020204" pitchFamily="34" charset="0"/>
                <a:cs typeface="Arial" panose="020B0604020202020204" pitchFamily="34" charset="0"/>
              </a:rPr>
              <a:t>os resíduos de cloro</a:t>
            </a:r>
            <a:r>
              <a:rPr sz="3600" b="1" dirty="0">
                <a:solidFill>
                  <a:srgbClr val="002060"/>
                </a:solidFill>
                <a:latin typeface="Arial" panose="020B0604020202020204" pitchFamily="34" charset="0"/>
                <a:cs typeface="Arial" panose="020B0604020202020204" pitchFamily="34" charset="0"/>
              </a:rPr>
              <a:t>? </a:t>
            </a:r>
          </a:p>
        </p:txBody>
      </p:sp>
      <p:sp>
        <p:nvSpPr>
          <p:cNvPr id="152" name="Shape 152"/>
          <p:cNvSpPr>
            <a:spLocks noGrp="1"/>
          </p:cNvSpPr>
          <p:nvPr>
            <p:ph type="body" idx="4294967295"/>
          </p:nvPr>
        </p:nvSpPr>
        <p:spPr>
          <a:xfrm>
            <a:off x="457200" y="1066800"/>
            <a:ext cx="8686800" cy="4525963"/>
          </a:xfrm>
          <a:prstGeom prst="rect">
            <a:avLst/>
          </a:prstGeom>
        </p:spPr>
        <p:txBody>
          <a:bodyPr/>
          <a:lstStyle/>
          <a:p>
            <a:pPr lvl="0">
              <a:buClr>
                <a:srgbClr val="FFFFFF"/>
              </a:buClr>
              <a:defRPr sz="1800">
                <a:solidFill>
                  <a:srgbClr val="000000"/>
                </a:solidFill>
              </a:defRPr>
            </a:pPr>
            <a:endParaRPr dirty="0"/>
          </a:p>
          <a:p>
            <a:pPr marL="0" lvl="0" indent="0">
              <a:buSzTx/>
              <a:buNone/>
              <a:defRPr sz="1800">
                <a:solidFill>
                  <a:srgbClr val="000000"/>
                </a:solidFill>
              </a:defRPr>
            </a:pPr>
            <a:r>
              <a:rPr lang="pt-PT" sz="3200" dirty="0">
                <a:solidFill>
                  <a:schemeClr val="tx1"/>
                </a:solidFill>
                <a:latin typeface="Arial" panose="020B0604020202020204" pitchFamily="34" charset="0"/>
                <a:cs typeface="Arial" panose="020B0604020202020204" pitchFamily="34" charset="0"/>
              </a:rPr>
              <a:t>Resposta</a:t>
            </a:r>
            <a:r>
              <a:rPr lang="fr-FR" sz="3200" dirty="0">
                <a:solidFill>
                  <a:schemeClr val="tx1"/>
                </a:solidFill>
                <a:latin typeface="Arial" panose="020B0604020202020204" pitchFamily="34" charset="0"/>
                <a:cs typeface="Arial" panose="020B0604020202020204" pitchFamily="34" charset="0"/>
              </a:rPr>
              <a:t>s</a:t>
            </a:r>
            <a:r>
              <a:rPr sz="3200" dirty="0">
                <a:solidFill>
                  <a:schemeClr val="tx1"/>
                </a:solidFill>
                <a:latin typeface="Arial" panose="020B0604020202020204" pitchFamily="34" charset="0"/>
                <a:cs typeface="Arial" panose="020B0604020202020204" pitchFamily="34" charset="0"/>
              </a:rPr>
              <a:t>:</a:t>
            </a:r>
            <a:endParaRPr dirty="0">
              <a:solidFill>
                <a:schemeClr val="tx1"/>
              </a:solidFill>
              <a:latin typeface="Arial" panose="020B0604020202020204" pitchFamily="34" charset="0"/>
              <a:cs typeface="Arial" panose="020B0604020202020204" pitchFamily="34" charset="0"/>
            </a:endParaRPr>
          </a:p>
          <a:p>
            <a:pPr marL="514350" lvl="0" indent="-514350">
              <a:buClr>
                <a:srgbClr val="002060"/>
              </a:buClr>
              <a:buFont typeface="+mj-lt"/>
              <a:buAutoNum type="arabicPeriod"/>
              <a:defRPr sz="1800">
                <a:solidFill>
                  <a:srgbClr val="000000"/>
                </a:solidFill>
              </a:defRPr>
            </a:pPr>
            <a:r>
              <a:rPr lang="pt-PT" sz="3200" dirty="0">
                <a:solidFill>
                  <a:schemeClr val="tx1"/>
                </a:solidFill>
                <a:latin typeface="Arial" panose="020B0604020202020204" pitchFamily="34" charset="0"/>
                <a:cs typeface="Arial" panose="020B0604020202020204" pitchFamily="34" charset="0"/>
              </a:rPr>
              <a:t>O cloro corrói e danifica os instrumentos e superfícies de metal </a:t>
            </a:r>
          </a:p>
          <a:p>
            <a:pPr marL="514350" lvl="0" indent="-514350">
              <a:buClr>
                <a:srgbClr val="002060"/>
              </a:buClr>
              <a:buFont typeface="+mj-lt"/>
              <a:buAutoNum type="arabicPeriod"/>
              <a:defRPr sz="1800">
                <a:solidFill>
                  <a:srgbClr val="000000"/>
                </a:solidFill>
              </a:defRPr>
            </a:pPr>
            <a:r>
              <a:rPr lang="pt-PT" sz="3200" dirty="0">
                <a:solidFill>
                  <a:schemeClr val="tx1"/>
                </a:solidFill>
                <a:latin typeface="Arial" panose="020B0604020202020204" pitchFamily="34" charset="0"/>
                <a:cs typeface="Arial" panose="020B0604020202020204" pitchFamily="34" charset="0"/>
              </a:rPr>
              <a:t>Reduz a vida do plástico e do algodão</a:t>
            </a:r>
            <a:endParaRPr dirty="0">
              <a:solidFill>
                <a:schemeClr val="tx1"/>
              </a:solidFill>
              <a:latin typeface="Arial" panose="020B0604020202020204" pitchFamily="34" charset="0"/>
              <a:cs typeface="Arial" panose="020B0604020202020204" pitchFamily="34" charset="0"/>
            </a:endParaRPr>
          </a:p>
          <a:p>
            <a:pPr marL="514350" lvl="0" indent="-514350">
              <a:buClr>
                <a:srgbClr val="002060"/>
              </a:buClr>
              <a:buFont typeface="+mj-lt"/>
              <a:buAutoNum type="arabicPeriod"/>
              <a:defRPr sz="1800">
                <a:solidFill>
                  <a:srgbClr val="000000"/>
                </a:solidFill>
              </a:defRPr>
            </a:pPr>
            <a:r>
              <a:rPr lang="en-US" sz="3200" dirty="0" err="1">
                <a:solidFill>
                  <a:schemeClr val="tx1"/>
                </a:solidFill>
                <a:latin typeface="Arial" panose="020B0604020202020204" pitchFamily="34" charset="0"/>
                <a:cs typeface="Arial" panose="020B0604020202020204" pitchFamily="34" charset="0"/>
              </a:rPr>
              <a:t>Em</a:t>
            </a:r>
            <a:r>
              <a:rPr lang="en-US" sz="3200" dirty="0">
                <a:solidFill>
                  <a:schemeClr val="tx1"/>
                </a:solidFill>
                <a:latin typeface="Arial" panose="020B0604020202020204" pitchFamily="34" charset="0"/>
                <a:cs typeface="Arial" panose="020B0604020202020204" pitchFamily="34" charset="0"/>
              </a:rPr>
              <a:t> doses </a:t>
            </a:r>
            <a:r>
              <a:rPr lang="en-US" sz="3200" dirty="0" err="1">
                <a:solidFill>
                  <a:schemeClr val="tx1"/>
                </a:solidFill>
                <a:latin typeface="Arial" panose="020B0604020202020204" pitchFamily="34" charset="0"/>
                <a:cs typeface="Arial" panose="020B0604020202020204" pitchFamily="34" charset="0"/>
              </a:rPr>
              <a:t>elevadas</a:t>
            </a:r>
            <a:r>
              <a:rPr lang="en-US" sz="3200" dirty="0">
                <a:solidFill>
                  <a:schemeClr val="tx1"/>
                </a:solidFill>
                <a:latin typeface="Arial" panose="020B0604020202020204" pitchFamily="34" charset="0"/>
                <a:cs typeface="Arial" panose="020B0604020202020204" pitchFamily="34" charset="0"/>
              </a:rPr>
              <a:t>, </a:t>
            </a:r>
            <a:r>
              <a:rPr lang="pt-PT" sz="3200" dirty="0">
                <a:solidFill>
                  <a:schemeClr val="tx1"/>
                </a:solidFill>
                <a:latin typeface="Arial" panose="020B0604020202020204" pitchFamily="34" charset="0"/>
                <a:cs typeface="Arial" panose="020B0604020202020204" pitchFamily="34" charset="0"/>
              </a:rPr>
              <a:t>é tóxico para a pele e membranas mucosas</a:t>
            </a:r>
            <a:endParaRPr dirty="0">
              <a:solidFill>
                <a:schemeClr val="tx1"/>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5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iterate>
                                    <p:tmAbs val="0"/>
                                  </p:iterate>
                                  <p:childTnLst>
                                    <p:set>
                                      <p:cBhvr>
                                        <p:cTn id="10" fill="hold"/>
                                        <p:tgtEl>
                                          <p:spTgt spid="15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iterate>
                                    <p:tmAbs val="0"/>
                                  </p:iterate>
                                  <p:childTnLst>
                                    <p:set>
                                      <p:cBhvr>
                                        <p:cTn id="14" fill="hold"/>
                                        <p:tgtEl>
                                          <p:spTgt spid="15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iterate>
                                    <p:tmAbs val="0"/>
                                  </p:iterate>
                                  <p:childTnLst>
                                    <p:set>
                                      <p:cBhvr>
                                        <p:cTn id="18" fill="hold"/>
                                        <p:tgtEl>
                                          <p:spTgt spid="15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1" uiExpand="1" build="p"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Shape 151"/>
          <p:cNvSpPr>
            <a:spLocks noGrp="1"/>
          </p:cNvSpPr>
          <p:nvPr>
            <p:ph type="title"/>
          </p:nvPr>
        </p:nvSpPr>
        <p:spPr>
          <a:xfrm>
            <a:off x="0" y="274638"/>
            <a:ext cx="9144000" cy="1143000"/>
          </a:xfrm>
          <a:prstGeom prst="rect">
            <a:avLst/>
          </a:prstGeom>
        </p:spPr>
        <p:txBody>
          <a:bodyPr>
            <a:noAutofit/>
          </a:bodyPr>
          <a:lstStyle>
            <a:lvl1pPr>
              <a:defRPr sz="3800"/>
            </a:lvl1pPr>
          </a:lstStyle>
          <a:p>
            <a:pPr lvl="0">
              <a:defRPr sz="1800" b="0">
                <a:solidFill>
                  <a:srgbClr val="000000"/>
                </a:solidFill>
              </a:defRPr>
            </a:pPr>
            <a:r>
              <a:rPr lang="pt-PT" sz="3600" b="1" dirty="0">
                <a:solidFill>
                  <a:schemeClr val="tx1"/>
                </a:solidFill>
              </a:rPr>
              <a:t>É preciso limpar e desinfectar </a:t>
            </a:r>
            <a:r>
              <a:rPr lang="pt-PT" sz="3600" b="1" dirty="0">
                <a:solidFill>
                  <a:srgbClr val="FF0000"/>
                </a:solidFill>
              </a:rPr>
              <a:t>sempre</a:t>
            </a:r>
            <a:r>
              <a:rPr lang="pt-PT" sz="3600" b="1" dirty="0">
                <a:solidFill>
                  <a:schemeClr val="tx1"/>
                </a:solidFill>
              </a:rPr>
              <a:t> todas as superfícies? </a:t>
            </a:r>
          </a:p>
        </p:txBody>
      </p:sp>
      <p:sp>
        <p:nvSpPr>
          <p:cNvPr id="152" name="Shape 152"/>
          <p:cNvSpPr>
            <a:spLocks noGrp="1"/>
          </p:cNvSpPr>
          <p:nvPr>
            <p:ph type="body" idx="4294967295"/>
          </p:nvPr>
        </p:nvSpPr>
        <p:spPr>
          <a:xfrm>
            <a:off x="457200" y="1066800"/>
            <a:ext cx="8686800" cy="4525963"/>
          </a:xfrm>
          <a:prstGeom prst="rect">
            <a:avLst/>
          </a:prstGeom>
        </p:spPr>
        <p:txBody>
          <a:bodyPr/>
          <a:lstStyle/>
          <a:p>
            <a:pPr lvl="0">
              <a:buClr>
                <a:srgbClr val="FFFFFF"/>
              </a:buClr>
              <a:defRPr sz="1800">
                <a:solidFill>
                  <a:srgbClr val="000000"/>
                </a:solidFill>
              </a:defRPr>
            </a:pPr>
            <a:endParaRPr lang="pt-PT" dirty="0"/>
          </a:p>
          <a:p>
            <a:pPr marL="0" lvl="0" indent="0">
              <a:buSzTx/>
              <a:buNone/>
              <a:defRPr sz="1800">
                <a:solidFill>
                  <a:srgbClr val="000000"/>
                </a:solidFill>
              </a:defRPr>
            </a:pPr>
            <a:r>
              <a:rPr lang="pt-PT" sz="3200" dirty="0">
                <a:solidFill>
                  <a:schemeClr val="tx1"/>
                </a:solidFill>
              </a:rPr>
              <a:t>Respostas:</a:t>
            </a:r>
            <a:endParaRPr lang="pt-PT" dirty="0">
              <a:solidFill>
                <a:schemeClr val="tx1"/>
              </a:solidFill>
            </a:endParaRPr>
          </a:p>
          <a:p>
            <a:pPr marL="514350" lvl="0" indent="-514350">
              <a:buClr>
                <a:srgbClr val="002060"/>
              </a:buClr>
              <a:buFont typeface="+mj-lt"/>
              <a:buAutoNum type="arabicPeriod"/>
              <a:defRPr sz="1800">
                <a:solidFill>
                  <a:srgbClr val="000000"/>
                </a:solidFill>
              </a:defRPr>
            </a:pPr>
            <a:r>
              <a:rPr lang="pt-PT" dirty="0">
                <a:solidFill>
                  <a:schemeClr val="tx1"/>
                </a:solidFill>
              </a:rPr>
              <a:t>Não é necessário desinfectar superfícies e equipamento que não entrem contacto directo com os doentes. </a:t>
            </a:r>
          </a:p>
          <a:p>
            <a:pPr marL="514350" lvl="0" indent="-514350">
              <a:buClr>
                <a:srgbClr val="002060"/>
              </a:buClr>
              <a:buFont typeface="+mj-lt"/>
              <a:buAutoNum type="arabicPeriod"/>
              <a:defRPr sz="1800">
                <a:solidFill>
                  <a:srgbClr val="000000"/>
                </a:solidFill>
              </a:defRPr>
            </a:pPr>
            <a:r>
              <a:rPr lang="pt-PT" dirty="0">
                <a:solidFill>
                  <a:schemeClr val="tx1"/>
                </a:solidFill>
              </a:rPr>
              <a:t>Limpar as superfícies de forma a evitar a possível geração de aerossóis; este processo, só por si, reduz significativamente a </a:t>
            </a:r>
            <a:r>
              <a:rPr lang="pt-PT" dirty="0" err="1">
                <a:solidFill>
                  <a:schemeClr val="tx1"/>
                </a:solidFill>
              </a:rPr>
              <a:t>biocarga</a:t>
            </a:r>
            <a:r>
              <a:rPr lang="pt-PT" dirty="0">
                <a:solidFill>
                  <a:schemeClr val="tx1"/>
                </a:solidFill>
              </a:rPr>
              <a:t> dos </a:t>
            </a:r>
            <a:r>
              <a:rPr lang="pt-PT" dirty="0" err="1">
                <a:solidFill>
                  <a:schemeClr val="tx1"/>
                </a:solidFill>
              </a:rPr>
              <a:t>microorganismos</a:t>
            </a:r>
            <a:r>
              <a:rPr lang="pt-PT" dirty="0">
                <a:solidFill>
                  <a:schemeClr val="tx1"/>
                </a:solidFill>
              </a:rPr>
              <a:t>.</a:t>
            </a:r>
          </a:p>
          <a:p>
            <a:pPr marL="514350" lvl="0" indent="-514350">
              <a:buClr>
                <a:srgbClr val="002060"/>
              </a:buClr>
              <a:buFont typeface="+mj-lt"/>
              <a:buAutoNum type="arabicPeriod"/>
              <a:defRPr sz="1800">
                <a:solidFill>
                  <a:srgbClr val="000000"/>
                </a:solidFill>
              </a:defRPr>
            </a:pPr>
            <a:r>
              <a:rPr lang="pt-PT" dirty="0">
                <a:solidFill>
                  <a:schemeClr val="tx1"/>
                </a:solidFill>
              </a:rPr>
              <a:t>Sempre que for necessário desinfectar, é preciso começar por fazer a limpeza. Os instrumentos e superfícies não podem ser desinfectados, se não se começar por remover a matéria orgânica (e.g., excrementos e secreções dos doentes, pó e sujidade).</a:t>
            </a:r>
          </a:p>
          <a:p>
            <a:pPr marL="514350" lvl="0" indent="-514350">
              <a:buClr>
                <a:srgbClr val="002060"/>
              </a:buClr>
              <a:buFont typeface="+mj-lt"/>
              <a:buAutoNum type="arabicPeriod"/>
              <a:defRPr sz="1800">
                <a:solidFill>
                  <a:srgbClr val="000000"/>
                </a:solidFill>
              </a:defRPr>
            </a:pPr>
            <a:r>
              <a:rPr lang="pt-PT" dirty="0">
                <a:solidFill>
                  <a:schemeClr val="tx1"/>
                </a:solidFill>
              </a:rPr>
              <a:t>Cumprir as recomendações do fabricante  sobre o uso ou diluição, tempo de contacto e manuseamento dos desinfectantes.</a:t>
            </a:r>
          </a:p>
        </p:txBody>
      </p:sp>
    </p:spTree>
    <p:extLst>
      <p:ext uri="{BB962C8B-B14F-4D97-AF65-F5344CB8AC3E}">
        <p14:creationId xmlns:p14="http://schemas.microsoft.com/office/powerpoint/2010/main" val="409320753"/>
      </p:ext>
    </p:extLst>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5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build="p"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Shape 159"/>
          <p:cNvSpPr>
            <a:spLocks noGrp="1"/>
          </p:cNvSpPr>
          <p:nvPr>
            <p:ph type="title" idx="4294967295"/>
          </p:nvPr>
        </p:nvSpPr>
        <p:spPr>
          <a:xfrm>
            <a:off x="0" y="404664"/>
            <a:ext cx="9144000" cy="1143000"/>
          </a:xfrm>
          <a:prstGeom prst="rect">
            <a:avLst/>
          </a:prstGeom>
        </p:spPr>
        <p:txBody>
          <a:bodyPr/>
          <a:lstStyle/>
          <a:p>
            <a:pPr lvl="0">
              <a:defRPr sz="1800" b="0">
                <a:solidFill>
                  <a:srgbClr val="000000"/>
                </a:solidFill>
              </a:defRPr>
            </a:pPr>
            <a:r>
              <a:rPr lang="fr-FR" sz="3600" b="1" dirty="0">
                <a:solidFill>
                  <a:srgbClr val="002060"/>
                </a:solidFill>
                <a:latin typeface="Arial" panose="020B0604020202020204" pitchFamily="34" charset="0"/>
                <a:cs typeface="Arial" panose="020B0604020202020204" pitchFamily="34" charset="0"/>
              </a:rPr>
              <a:t>2. </a:t>
            </a:r>
            <a:r>
              <a:rPr sz="3600" b="1" dirty="0">
                <a:solidFill>
                  <a:srgbClr val="002060"/>
                </a:solidFill>
                <a:latin typeface="Arial" panose="020B0604020202020204" pitchFamily="34" charset="0"/>
                <a:cs typeface="Arial" panose="020B0604020202020204" pitchFamily="34" charset="0"/>
              </a:rPr>
              <a:t>Materia</a:t>
            </a:r>
            <a:r>
              <a:rPr lang="pt-PT" sz="3600" b="1" dirty="0">
                <a:solidFill>
                  <a:srgbClr val="002060"/>
                </a:solidFill>
                <a:latin typeface="Arial" panose="020B0604020202020204" pitchFamily="34" charset="0"/>
                <a:cs typeface="Arial" panose="020B0604020202020204" pitchFamily="34" charset="0"/>
              </a:rPr>
              <a:t>i</a:t>
            </a:r>
            <a:r>
              <a:rPr sz="3600" b="1" dirty="0">
                <a:solidFill>
                  <a:srgbClr val="002060"/>
                </a:solidFill>
                <a:latin typeface="Arial" panose="020B0604020202020204" pitchFamily="34" charset="0"/>
                <a:cs typeface="Arial" panose="020B0604020202020204" pitchFamily="34" charset="0"/>
              </a:rPr>
              <a:t>s </a:t>
            </a:r>
            <a:r>
              <a:rPr lang="pt-PT" sz="3600" b="1" dirty="0">
                <a:solidFill>
                  <a:srgbClr val="002060"/>
                </a:solidFill>
                <a:latin typeface="Arial" panose="020B0604020202020204" pitchFamily="34" charset="0"/>
                <a:cs typeface="Arial" panose="020B0604020202020204" pitchFamily="34" charset="0"/>
              </a:rPr>
              <a:t>de</a:t>
            </a:r>
            <a:r>
              <a:rPr sz="3600" b="1" dirty="0">
                <a:solidFill>
                  <a:srgbClr val="002060"/>
                </a:solidFill>
              </a:rPr>
              <a:t> </a:t>
            </a:r>
            <a:r>
              <a:rPr lang="en-US" sz="3600" b="1" dirty="0">
                <a:solidFill>
                  <a:srgbClr val="002060"/>
                </a:solidFill>
              </a:rPr>
              <a:t>limpeza e desinfecção ambiental</a:t>
            </a:r>
            <a:endParaRPr sz="3600" b="1" dirty="0">
              <a:solidFill>
                <a:srgbClr val="002060"/>
              </a:solidFill>
              <a:latin typeface="Arial" panose="020B0604020202020204" pitchFamily="34" charset="0"/>
              <a:cs typeface="Arial" panose="020B0604020202020204" pitchFamily="34" charset="0"/>
            </a:endParaRPr>
          </a:p>
        </p:txBody>
      </p:sp>
      <p:sp>
        <p:nvSpPr>
          <p:cNvPr id="160" name="Shape 160"/>
          <p:cNvSpPr>
            <a:spLocks noGrp="1"/>
          </p:cNvSpPr>
          <p:nvPr>
            <p:ph type="body" idx="4294967295"/>
          </p:nvPr>
        </p:nvSpPr>
        <p:spPr>
          <a:xfrm>
            <a:off x="467544" y="1567333"/>
            <a:ext cx="8460432" cy="4525963"/>
          </a:xfrm>
          <a:prstGeom prst="rect">
            <a:avLst/>
          </a:prstGeom>
        </p:spPr>
        <p:txBody>
          <a:bodyPr/>
          <a:lstStyle/>
          <a:p>
            <a:pPr marL="609600" lvl="0" indent="-609600">
              <a:buClr>
                <a:srgbClr val="002060"/>
              </a:buClr>
              <a:defRPr sz="1800">
                <a:solidFill>
                  <a:srgbClr val="000000"/>
                </a:solidFill>
              </a:defRPr>
            </a:pPr>
            <a:r>
              <a:rPr lang="pt-PT" sz="2800" dirty="0">
                <a:solidFill>
                  <a:srgbClr val="002060"/>
                </a:solidFill>
              </a:rPr>
              <a:t>EPP apropriado</a:t>
            </a:r>
          </a:p>
          <a:p>
            <a:pPr marL="1009650" lvl="1" indent="-609600">
              <a:buClr>
                <a:srgbClr val="002060"/>
              </a:buClr>
              <a:defRPr sz="1800">
                <a:solidFill>
                  <a:srgbClr val="000000"/>
                </a:solidFill>
              </a:defRPr>
            </a:pPr>
            <a:r>
              <a:rPr lang="pt-PT" sz="1800" dirty="0">
                <a:solidFill>
                  <a:srgbClr val="002060"/>
                </a:solidFill>
              </a:rPr>
              <a:t>Luvas, protecção de membranas mucosas, bata, botas, etc. (ver B6.1)</a:t>
            </a:r>
          </a:p>
          <a:p>
            <a:pPr marL="609600" lvl="0" indent="-609600">
              <a:buClr>
                <a:srgbClr val="002060"/>
              </a:buClr>
              <a:defRPr sz="1800">
                <a:solidFill>
                  <a:srgbClr val="000000"/>
                </a:solidFill>
              </a:defRPr>
            </a:pPr>
            <a:r>
              <a:rPr lang="pt-PT" sz="2800" dirty="0">
                <a:solidFill>
                  <a:srgbClr val="002060"/>
                </a:solidFill>
              </a:rPr>
              <a:t>Sabão e água </a:t>
            </a:r>
          </a:p>
          <a:p>
            <a:pPr marL="609600" lvl="0" indent="-609600">
              <a:buClr>
                <a:srgbClr val="002060"/>
              </a:buClr>
              <a:defRPr sz="1800">
                <a:solidFill>
                  <a:srgbClr val="000000"/>
                </a:solidFill>
              </a:defRPr>
            </a:pPr>
            <a:r>
              <a:rPr lang="pt-PT" sz="2800" dirty="0">
                <a:solidFill>
                  <a:srgbClr val="002060"/>
                </a:solidFill>
              </a:rPr>
              <a:t>Material absorvente (panos, toalhas de papel)</a:t>
            </a:r>
          </a:p>
          <a:p>
            <a:pPr marL="609600" lvl="0" indent="-609600">
              <a:buClr>
                <a:srgbClr val="002060"/>
              </a:buClr>
              <a:defRPr sz="1800">
                <a:solidFill>
                  <a:srgbClr val="000000"/>
                </a:solidFill>
              </a:defRPr>
            </a:pPr>
            <a:r>
              <a:rPr lang="pt-PT" sz="2800" dirty="0">
                <a:solidFill>
                  <a:srgbClr val="002060"/>
                </a:solidFill>
              </a:rPr>
              <a:t>Balde, esfregona, panos</a:t>
            </a:r>
          </a:p>
          <a:p>
            <a:pPr marL="609600" lvl="0" indent="-609600">
              <a:buClr>
                <a:srgbClr val="002060"/>
              </a:buClr>
              <a:defRPr sz="1800">
                <a:solidFill>
                  <a:srgbClr val="000000"/>
                </a:solidFill>
              </a:defRPr>
            </a:pPr>
            <a:r>
              <a:rPr lang="pt-PT" sz="2800" dirty="0">
                <a:solidFill>
                  <a:srgbClr val="002060"/>
                </a:solidFill>
              </a:rPr>
              <a:t>Desinfectante </a:t>
            </a:r>
          </a:p>
          <a:p>
            <a:pPr marL="1009650" lvl="1" indent="-609600">
              <a:buClr>
                <a:srgbClr val="002060"/>
              </a:buClr>
              <a:defRPr sz="1800">
                <a:solidFill>
                  <a:srgbClr val="000000"/>
                </a:solidFill>
              </a:defRPr>
            </a:pPr>
            <a:r>
              <a:rPr lang="pt-PT" dirty="0">
                <a:solidFill>
                  <a:srgbClr val="002060"/>
                </a:solidFill>
              </a:rPr>
              <a:t>Solução de cloro </a:t>
            </a:r>
          </a:p>
          <a:p>
            <a:pPr marL="609600" indent="-609600">
              <a:buClr>
                <a:srgbClr val="002060"/>
              </a:buClr>
              <a:defRPr sz="1800">
                <a:solidFill>
                  <a:srgbClr val="000000"/>
                </a:solidFill>
              </a:defRPr>
            </a:pPr>
            <a:r>
              <a:rPr lang="pt-PT" sz="2800" dirty="0">
                <a:solidFill>
                  <a:srgbClr val="002060"/>
                </a:solidFill>
              </a:rPr>
              <a:t>Caixote de lixo geral</a:t>
            </a:r>
          </a:p>
          <a:p>
            <a:pPr marL="609600" lvl="0" indent="-609600">
              <a:buClr>
                <a:srgbClr val="002060"/>
              </a:buClr>
              <a:defRPr sz="1800">
                <a:solidFill>
                  <a:srgbClr val="000000"/>
                </a:solidFill>
              </a:defRPr>
            </a:pPr>
            <a:r>
              <a:rPr lang="pt-PT" sz="2800" dirty="0">
                <a:solidFill>
                  <a:srgbClr val="002060"/>
                </a:solidFill>
              </a:rPr>
              <a:t>Caixote de lixo hospitalar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Shape 167"/>
          <p:cNvSpPr>
            <a:spLocks noGrp="1"/>
          </p:cNvSpPr>
          <p:nvPr>
            <p:ph type="title" idx="4294967295"/>
          </p:nvPr>
        </p:nvSpPr>
        <p:spPr>
          <a:xfrm>
            <a:off x="383059" y="12793"/>
            <a:ext cx="8581429" cy="914400"/>
          </a:xfrm>
          <a:prstGeom prst="rect">
            <a:avLst/>
          </a:prstGeom>
        </p:spPr>
        <p:txBody>
          <a:bodyPr/>
          <a:lstStyle/>
          <a:p>
            <a:pPr lvl="0">
              <a:defRPr sz="1800" b="0">
                <a:solidFill>
                  <a:srgbClr val="000000"/>
                </a:solidFill>
              </a:defRPr>
            </a:pPr>
            <a:r>
              <a:rPr lang="pt-PT" sz="3600" b="1" dirty="0">
                <a:solidFill>
                  <a:srgbClr val="002060"/>
                </a:solidFill>
                <a:latin typeface="Arial" panose="020B0604020202020204" pitchFamily="34" charset="0"/>
                <a:cs typeface="Arial" panose="020B0604020202020204" pitchFamily="34" charset="0"/>
              </a:rPr>
              <a:t>Preparar uma solução de cloro a </a:t>
            </a:r>
            <a:r>
              <a:rPr sz="3600" b="1" dirty="0">
                <a:solidFill>
                  <a:srgbClr val="002060"/>
                </a:solidFill>
                <a:latin typeface="Arial" panose="020B0604020202020204" pitchFamily="34" charset="0"/>
                <a:cs typeface="Arial" panose="020B0604020202020204" pitchFamily="34" charset="0"/>
              </a:rPr>
              <a:t> 0</a:t>
            </a:r>
            <a:r>
              <a:rPr lang="pt-PT" sz="3600" b="1" dirty="0">
                <a:solidFill>
                  <a:srgbClr val="002060"/>
                </a:solidFill>
                <a:latin typeface="Arial" panose="020B0604020202020204" pitchFamily="34" charset="0"/>
                <a:cs typeface="Arial" panose="020B0604020202020204" pitchFamily="34" charset="0"/>
              </a:rPr>
              <a:t>,</a:t>
            </a:r>
            <a:r>
              <a:rPr sz="3600" b="1" dirty="0">
                <a:solidFill>
                  <a:srgbClr val="002060"/>
                </a:solidFill>
                <a:latin typeface="Arial" panose="020B0604020202020204" pitchFamily="34" charset="0"/>
                <a:cs typeface="Arial" panose="020B0604020202020204" pitchFamily="34" charset="0"/>
              </a:rPr>
              <a:t>5%</a:t>
            </a:r>
          </a:p>
        </p:txBody>
      </p:sp>
      <p:grpSp>
        <p:nvGrpSpPr>
          <p:cNvPr id="176" name="Group 176"/>
          <p:cNvGrpSpPr/>
          <p:nvPr/>
        </p:nvGrpSpPr>
        <p:grpSpPr>
          <a:xfrm>
            <a:off x="539552" y="1052736"/>
            <a:ext cx="4968552" cy="4246137"/>
            <a:chOff x="-1" y="-1"/>
            <a:chExt cx="5513555" cy="4679801"/>
          </a:xfrm>
        </p:grpSpPr>
        <p:pic>
          <p:nvPicPr>
            <p:cNvPr id="174" name="image2.png"/>
            <p:cNvPicPr/>
            <p:nvPr/>
          </p:nvPicPr>
          <p:blipFill>
            <a:blip r:embed="rId3" cstate="print">
              <a:extLst/>
            </a:blip>
            <a:stretch>
              <a:fillRect/>
            </a:stretch>
          </p:blipFill>
          <p:spPr>
            <a:xfrm>
              <a:off x="-1" y="-1"/>
              <a:ext cx="5513555" cy="4679801"/>
            </a:xfrm>
            <a:prstGeom prst="rect">
              <a:avLst/>
            </a:prstGeom>
            <a:ln w="12700" cap="flat">
              <a:noFill/>
              <a:miter lim="400000"/>
            </a:ln>
            <a:effectLst/>
          </p:spPr>
        </p:pic>
        <p:sp>
          <p:nvSpPr>
            <p:cNvPr id="175" name="Shape 175"/>
            <p:cNvSpPr/>
            <p:nvPr/>
          </p:nvSpPr>
          <p:spPr>
            <a:xfrm>
              <a:off x="115483" y="3905665"/>
              <a:ext cx="762002" cy="609602"/>
            </a:xfrm>
            <a:prstGeom prst="rect">
              <a:avLst/>
            </a:prstGeom>
            <a:solidFill>
              <a:srgbClr val="FFFFFF"/>
            </a:solidFill>
            <a:ln w="12700" cap="flat">
              <a:noFill/>
              <a:miter lim="400000"/>
            </a:ln>
            <a:effectLst/>
          </p:spPr>
          <p:txBody>
            <a:bodyPr wrap="square" lIns="0" tIns="0" rIns="0" bIns="0" numCol="1" anchor="ctr">
              <a:noAutofit/>
            </a:bodyPr>
            <a:lstStyle/>
            <a:p>
              <a:pPr lvl="0" algn="ctr">
                <a:defRPr sz="1800">
                  <a:solidFill>
                    <a:srgbClr val="FFFFFF"/>
                  </a:solidFill>
                  <a:latin typeface="Calibri"/>
                  <a:ea typeface="Calibri"/>
                  <a:cs typeface="Calibri"/>
                  <a:sym typeface="Calibri"/>
                </a:defRPr>
              </a:pPr>
              <a:endParaRPr/>
            </a:p>
          </p:txBody>
        </p:sp>
      </p:grpSp>
      <p:sp>
        <p:nvSpPr>
          <p:cNvPr id="2" name="Rectangle 1"/>
          <p:cNvSpPr/>
          <p:nvPr/>
        </p:nvSpPr>
        <p:spPr>
          <a:xfrm>
            <a:off x="5746727" y="1960038"/>
            <a:ext cx="3347864" cy="2677656"/>
          </a:xfrm>
          <a:prstGeom prst="rect">
            <a:avLst/>
          </a:prstGeom>
        </p:spPr>
        <p:txBody>
          <a:bodyPr wrap="square">
            <a:spAutoFit/>
          </a:bodyPr>
          <a:lstStyle/>
          <a:p>
            <a:r>
              <a:rPr lang="pt-PT">
                <a:solidFill>
                  <a:schemeClr val="tx1"/>
                </a:solidFill>
                <a:latin typeface="Arial" panose="020B0604020202020204" pitchFamily="34" charset="0"/>
                <a:cs typeface="Arial" panose="020B0604020202020204" pitchFamily="34" charset="0"/>
              </a:rPr>
              <a:t>Deve usar-se sempre equipamento de protecção pessoal apropriado (e.g., luvas e óculos de protecção), quando se prepara uma solução de cloro</a:t>
            </a:r>
          </a:p>
        </p:txBody>
      </p:sp>
      <p:sp>
        <p:nvSpPr>
          <p:cNvPr id="3" name="Rectangle 2"/>
          <p:cNvSpPr/>
          <p:nvPr/>
        </p:nvSpPr>
        <p:spPr>
          <a:xfrm>
            <a:off x="300202" y="5301208"/>
            <a:ext cx="8776257" cy="738664"/>
          </a:xfrm>
          <a:prstGeom prst="rect">
            <a:avLst/>
          </a:prstGeom>
        </p:spPr>
        <p:txBody>
          <a:bodyPr wrap="square">
            <a:spAutoFit/>
          </a:bodyPr>
          <a:lstStyle/>
          <a:p>
            <a:r>
              <a:rPr lang="en-US" sz="1400" dirty="0"/>
              <a:t>Interim Infection Prevention and Control Guidance for Care of Patients with Suspected or Confirmed Filovirus Haemorrhagic Fever in Health-Care Settings, with Focus on Ebola. WHO, 2014 </a:t>
            </a:r>
            <a:r>
              <a:rPr lang="en-US" sz="1400" dirty="0">
                <a:hlinkClick r:id="rId4"/>
              </a:rPr>
              <a:t>http://apps.who.int/iris/bitstream/10665/130596/1/WHO_HIS_SDS_2014.4_eng.pdf?ua=1&amp;ua=1&amp;ua=1</a:t>
            </a:r>
            <a:r>
              <a:rPr lang="en-US" sz="1400" dirty="0"/>
              <a:t> </a:t>
            </a:r>
          </a:p>
        </p:txBody>
      </p:sp>
      <p:sp>
        <p:nvSpPr>
          <p:cNvPr id="8" name="Text Box 1"/>
          <p:cNvSpPr txBox="1"/>
          <p:nvPr/>
        </p:nvSpPr>
        <p:spPr>
          <a:xfrm>
            <a:off x="1763688" y="1268760"/>
            <a:ext cx="2592288" cy="342900"/>
          </a:xfrm>
          <a:prstGeom prst="rect">
            <a:avLst/>
          </a:prstGeom>
          <a:solidFill>
            <a:schemeClr val="bg1"/>
          </a:solid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pt-PT" sz="1600" b="1" spc="-15" dirty="0">
                <a:effectLst/>
                <a:latin typeface="Calibri"/>
                <a:ea typeface="ＭＳ 明朝"/>
                <a:cs typeface="Calibri"/>
              </a:rPr>
              <a:t>10 </a:t>
            </a:r>
            <a:r>
              <a:rPr lang="pt-PT" sz="1800" b="1" spc="-15" dirty="0">
                <a:effectLst/>
                <a:latin typeface="Calibri"/>
                <a:ea typeface="ＭＳ 明朝"/>
                <a:cs typeface="Calibri"/>
              </a:rPr>
              <a:t>colheres</a:t>
            </a:r>
            <a:r>
              <a:rPr lang="pt-PT" sz="1600" b="1" spc="-15" dirty="0">
                <a:effectLst/>
                <a:latin typeface="Calibri"/>
                <a:ea typeface="ＭＳ 明朝"/>
                <a:cs typeface="Calibri"/>
              </a:rPr>
              <a:t> de sopa de HTH</a:t>
            </a:r>
            <a:endParaRPr lang="pt-PT" sz="1600" spc="-15" dirty="0">
              <a:effectLst/>
              <a:latin typeface="Gisha"/>
              <a:ea typeface="ＭＳ 明朝"/>
              <a:cs typeface="Calibri"/>
            </a:endParaRPr>
          </a:p>
        </p:txBody>
      </p:sp>
      <p:sp>
        <p:nvSpPr>
          <p:cNvPr id="9" name="Text Box 1"/>
          <p:cNvSpPr txBox="1"/>
          <p:nvPr/>
        </p:nvSpPr>
        <p:spPr>
          <a:xfrm>
            <a:off x="4283968" y="4221088"/>
            <a:ext cx="1008112" cy="648072"/>
          </a:xfrm>
          <a:prstGeom prst="rect">
            <a:avLst/>
          </a:prstGeom>
          <a:solidFill>
            <a:schemeClr val="bg1"/>
          </a:solid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pt-PT" sz="1800" b="1" spc="-15" dirty="0">
                <a:effectLst/>
                <a:latin typeface="Calibri"/>
                <a:ea typeface="ＭＳ 明朝"/>
                <a:cs typeface="Calibri"/>
              </a:rPr>
              <a:t>20 litros de água</a:t>
            </a:r>
            <a:endParaRPr lang="pt-PT" sz="1800" spc="-15" dirty="0">
              <a:effectLst/>
              <a:latin typeface="Gisha"/>
              <a:ea typeface="ＭＳ 明朝"/>
              <a:cs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Shape 184"/>
          <p:cNvSpPr>
            <a:spLocks noGrp="1"/>
          </p:cNvSpPr>
          <p:nvPr>
            <p:ph type="title" idx="4294967295"/>
          </p:nvPr>
        </p:nvSpPr>
        <p:spPr>
          <a:xfrm>
            <a:off x="0" y="188640"/>
            <a:ext cx="9036496" cy="1325562"/>
          </a:xfrm>
          <a:prstGeom prst="rect">
            <a:avLst/>
          </a:prstGeom>
        </p:spPr>
        <p:txBody>
          <a:bodyPr/>
          <a:lstStyle/>
          <a:p>
            <a:pPr lvl="0">
              <a:defRPr sz="1800" b="0">
                <a:solidFill>
                  <a:srgbClr val="000000"/>
                </a:solidFill>
              </a:defRPr>
            </a:pPr>
            <a:r>
              <a:rPr lang="pt-PT" sz="3600" b="1" dirty="0">
                <a:solidFill>
                  <a:srgbClr val="002060"/>
                </a:solidFill>
                <a:latin typeface="Arial" panose="020B0604020202020204" pitchFamily="34" charset="0"/>
                <a:cs typeface="Arial" panose="020B0604020202020204" pitchFamily="34" charset="0"/>
              </a:rPr>
              <a:t>Limpar as superfícies comuns </a:t>
            </a:r>
            <a:br>
              <a:rPr sz="3600" b="1" dirty="0">
                <a:solidFill>
                  <a:srgbClr val="002060"/>
                </a:solidFill>
                <a:latin typeface="Arial" panose="020B0604020202020204" pitchFamily="34" charset="0"/>
                <a:cs typeface="Arial" panose="020B0604020202020204" pitchFamily="34" charset="0"/>
              </a:rPr>
            </a:br>
            <a:r>
              <a:rPr sz="3600" b="1" dirty="0">
                <a:solidFill>
                  <a:srgbClr val="002060"/>
                </a:solidFill>
                <a:latin typeface="Arial" panose="020B0604020202020204" pitchFamily="34" charset="0"/>
                <a:cs typeface="Arial" panose="020B0604020202020204" pitchFamily="34" charset="0"/>
              </a:rPr>
              <a:t>(</a:t>
            </a:r>
            <a:r>
              <a:rPr lang="pt-PT" sz="3600" b="1" dirty="0">
                <a:solidFill>
                  <a:srgbClr val="002060"/>
                </a:solidFill>
                <a:latin typeface="Arial" panose="020B0604020202020204" pitchFamily="34" charset="0"/>
                <a:cs typeface="Arial" panose="020B0604020202020204" pitchFamily="34" charset="0"/>
              </a:rPr>
              <a:t>chão</a:t>
            </a:r>
            <a:r>
              <a:rPr sz="3600" b="1" dirty="0">
                <a:solidFill>
                  <a:srgbClr val="002060"/>
                </a:solidFill>
                <a:latin typeface="Arial" panose="020B0604020202020204" pitchFamily="34" charset="0"/>
                <a:cs typeface="Arial" panose="020B0604020202020204" pitchFamily="34" charset="0"/>
              </a:rPr>
              <a:t>, </a:t>
            </a:r>
            <a:r>
              <a:rPr lang="pt-PT" sz="3600" b="1" dirty="0">
                <a:solidFill>
                  <a:srgbClr val="002060"/>
                </a:solidFill>
                <a:latin typeface="Arial" panose="020B0604020202020204" pitchFamily="34" charset="0"/>
                <a:cs typeface="Arial" panose="020B0604020202020204" pitchFamily="34" charset="0"/>
              </a:rPr>
              <a:t>paredes, mesas, </a:t>
            </a:r>
            <a:r>
              <a:rPr sz="3600" b="1" dirty="0">
                <a:solidFill>
                  <a:srgbClr val="002060"/>
                </a:solidFill>
                <a:latin typeface="Arial" panose="020B0604020202020204" pitchFamily="34" charset="0"/>
                <a:cs typeface="Arial" panose="020B0604020202020204" pitchFamily="34" charset="0"/>
              </a:rPr>
              <a:t>etc)</a:t>
            </a:r>
          </a:p>
        </p:txBody>
      </p:sp>
      <p:sp>
        <p:nvSpPr>
          <p:cNvPr id="185" name="Shape 185"/>
          <p:cNvSpPr>
            <a:spLocks noGrp="1"/>
          </p:cNvSpPr>
          <p:nvPr>
            <p:ph type="body" idx="4294967295"/>
          </p:nvPr>
        </p:nvSpPr>
        <p:spPr>
          <a:xfrm>
            <a:off x="266700" y="1628800"/>
            <a:ext cx="8610600" cy="4392488"/>
          </a:xfrm>
          <a:prstGeom prst="rect">
            <a:avLst/>
          </a:prstGeom>
        </p:spPr>
        <p:txBody>
          <a:bodyPr/>
          <a:lstStyle/>
          <a:p>
            <a:pPr marL="584642" lvl="0" indent="-584642" defTabSz="905255">
              <a:buClr>
                <a:srgbClr val="002060"/>
              </a:buClr>
              <a:defRPr sz="1800">
                <a:solidFill>
                  <a:srgbClr val="000000"/>
                </a:solidFill>
              </a:defRPr>
            </a:pPr>
            <a:r>
              <a:rPr sz="2000" dirty="0">
                <a:solidFill>
                  <a:srgbClr val="002060"/>
                </a:solidFill>
              </a:rPr>
              <a:t>Us</a:t>
            </a:r>
            <a:r>
              <a:rPr lang="pt-PT" sz="2000" dirty="0">
                <a:solidFill>
                  <a:srgbClr val="002060"/>
                </a:solidFill>
              </a:rPr>
              <a:t>ar toalhas descartáveis ou uma esfregona embebida em água com sabão, para limpar as superfícies</a:t>
            </a:r>
            <a:endParaRPr sz="2000" dirty="0">
              <a:solidFill>
                <a:srgbClr val="002060"/>
              </a:solidFill>
            </a:endParaRPr>
          </a:p>
          <a:p>
            <a:pPr marL="584642" lvl="0" indent="-584642" defTabSz="905255">
              <a:buClr>
                <a:srgbClr val="002060"/>
              </a:buClr>
              <a:defRPr sz="1800">
                <a:solidFill>
                  <a:srgbClr val="000000"/>
                </a:solidFill>
              </a:defRPr>
            </a:pPr>
            <a:r>
              <a:rPr lang="pt-PT" sz="2000" dirty="0">
                <a:solidFill>
                  <a:srgbClr val="002060"/>
                </a:solidFill>
              </a:rPr>
              <a:t>Certificar-se de que todo o pó/restos visíveis são removidos</a:t>
            </a:r>
            <a:endParaRPr sz="2000" dirty="0">
              <a:solidFill>
                <a:srgbClr val="002060"/>
              </a:solidFill>
            </a:endParaRPr>
          </a:p>
          <a:p>
            <a:pPr marL="584642" lvl="0" indent="-584642" defTabSz="905255">
              <a:buClr>
                <a:srgbClr val="002060"/>
              </a:buClr>
              <a:defRPr sz="1800">
                <a:solidFill>
                  <a:srgbClr val="000000"/>
                </a:solidFill>
              </a:defRPr>
            </a:pPr>
            <a:r>
              <a:rPr sz="2000" dirty="0">
                <a:solidFill>
                  <a:srgbClr val="002060"/>
                </a:solidFill>
              </a:rPr>
              <a:t>P</a:t>
            </a:r>
            <a:r>
              <a:rPr lang="pt-PT" sz="2000" dirty="0">
                <a:solidFill>
                  <a:srgbClr val="002060"/>
                </a:solidFill>
              </a:rPr>
              <a:t>restar especial atenção às superfícies muito tocadas</a:t>
            </a:r>
            <a:endParaRPr sz="2000" dirty="0">
              <a:solidFill>
                <a:srgbClr val="002060"/>
              </a:solidFill>
            </a:endParaRPr>
          </a:p>
          <a:p>
            <a:pPr marL="0" lvl="0" indent="359901" defTabSz="905255">
              <a:buClr>
                <a:srgbClr val="002060"/>
              </a:buClr>
              <a:buSzTx/>
              <a:buNone/>
              <a:defRPr sz="1800">
                <a:solidFill>
                  <a:srgbClr val="000000"/>
                </a:solidFill>
              </a:defRPr>
            </a:pPr>
            <a:r>
              <a:rPr lang="en-US" sz="2000" dirty="0">
                <a:solidFill>
                  <a:srgbClr val="002060"/>
                </a:solidFill>
              </a:rPr>
              <a:t>	</a:t>
            </a:r>
            <a:r>
              <a:rPr sz="2000" dirty="0">
                <a:solidFill>
                  <a:srgbClr val="002060"/>
                </a:solidFill>
              </a:rPr>
              <a:t>e.g.</a:t>
            </a:r>
            <a:r>
              <a:rPr lang="pt-PT" sz="2000" dirty="0">
                <a:solidFill>
                  <a:srgbClr val="002060"/>
                </a:solidFill>
              </a:rPr>
              <a:t>, interruptores de luz</a:t>
            </a:r>
            <a:r>
              <a:rPr sz="2000" dirty="0">
                <a:solidFill>
                  <a:srgbClr val="002060"/>
                </a:solidFill>
              </a:rPr>
              <a:t>,</a:t>
            </a:r>
            <a:r>
              <a:rPr lang="pt-PT" sz="2000" dirty="0">
                <a:solidFill>
                  <a:srgbClr val="002060"/>
                </a:solidFill>
              </a:rPr>
              <a:t> camas, computadores, 	equipamento móvel</a:t>
            </a:r>
            <a:r>
              <a:rPr sz="2000" dirty="0">
                <a:solidFill>
                  <a:srgbClr val="002060"/>
                </a:solidFill>
              </a:rPr>
              <a:t>.</a:t>
            </a:r>
          </a:p>
          <a:p>
            <a:pPr marL="584642" lvl="0" indent="-584642" defTabSz="905255">
              <a:buClr>
                <a:srgbClr val="002060"/>
              </a:buClr>
              <a:defRPr sz="1800">
                <a:solidFill>
                  <a:srgbClr val="000000"/>
                </a:solidFill>
              </a:defRPr>
            </a:pPr>
            <a:r>
              <a:rPr lang="pt-PT" sz="2000" dirty="0">
                <a:solidFill>
                  <a:srgbClr val="002060"/>
                </a:solidFill>
              </a:rPr>
              <a:t>Secar as superfícies depois de as limpar, para evitar que se escorregue </a:t>
            </a:r>
            <a:r>
              <a:rPr sz="2000" dirty="0">
                <a:solidFill>
                  <a:srgbClr val="002060"/>
                </a:solidFill>
              </a:rPr>
              <a:t>(o</a:t>
            </a:r>
            <a:r>
              <a:rPr lang="pt-PT" sz="2000" dirty="0">
                <a:solidFill>
                  <a:srgbClr val="002060"/>
                </a:solidFill>
              </a:rPr>
              <a:t>u colocar sinalização</a:t>
            </a:r>
            <a:r>
              <a:rPr sz="2000" dirty="0">
                <a:solidFill>
                  <a:srgbClr val="002060"/>
                </a:solidFill>
              </a:rPr>
              <a:t>)</a:t>
            </a:r>
          </a:p>
          <a:p>
            <a:pPr marL="584642" lvl="0" indent="-584642" defTabSz="905255">
              <a:buClr>
                <a:srgbClr val="002060"/>
              </a:buClr>
              <a:defRPr sz="1800">
                <a:solidFill>
                  <a:srgbClr val="000000"/>
                </a:solidFill>
              </a:defRPr>
            </a:pPr>
            <a:r>
              <a:rPr lang="pt-PT" sz="2000" dirty="0">
                <a:solidFill>
                  <a:srgbClr val="002060"/>
                </a:solidFill>
              </a:rPr>
              <a:t>Depositar no caixote de lixo geral o material de limpeza utilizado</a:t>
            </a:r>
            <a:endParaRPr sz="2000" dirty="0">
              <a:solidFill>
                <a:srgbClr val="002060"/>
              </a:solidFill>
            </a:endParaRP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85">
                                            <p:bg/>
                                          </p:spTgt>
                                        </p:tgtEl>
                                        <p:attrNameLst>
                                          <p:attrName>style.visibility</p:attrName>
                                        </p:attrNameLst>
                                      </p:cBhvr>
                                      <p:to>
                                        <p:strVal val="visible"/>
                                      </p:to>
                                    </p:set>
                                  </p:childTnLst>
                                </p:cTn>
                              </p:par>
                              <p:par>
                                <p:cTn id="7" presetID="1" presetClass="entr" presetSubtype="0" fill="hold" grpId="1">
                                  <p:stCondLst>
                                    <p:cond delay="0"/>
                                  </p:stCondLst>
                                  <p:iterate>
                                    <p:tmAbs val="0"/>
                                  </p:iterate>
                                  <p:childTnLst>
                                    <p:set>
                                      <p:cBhvr>
                                        <p:cTn id="8" fill="hold"/>
                                        <p:tgtEl>
                                          <p:spTgt spid="18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8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8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85">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185">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1" nodeType="clickEffect">
                                  <p:stCondLst>
                                    <p:cond delay="0"/>
                                  </p:stCondLst>
                                  <p:iterate>
                                    <p:tmAbs val="0"/>
                                  </p:iterate>
                                  <p:childTnLst>
                                    <p:set>
                                      <p:cBhvr>
                                        <p:cTn id="28" fill="hold"/>
                                        <p:tgtEl>
                                          <p:spTgt spid="18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1" build="p" bldLvl="5"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hape 192"/>
          <p:cNvSpPr>
            <a:spLocks noGrp="1"/>
          </p:cNvSpPr>
          <p:nvPr>
            <p:ph type="title" idx="4294967295"/>
          </p:nvPr>
        </p:nvSpPr>
        <p:spPr>
          <a:xfrm>
            <a:off x="0" y="32085"/>
            <a:ext cx="8229600" cy="864096"/>
          </a:xfrm>
          <a:prstGeom prst="rect">
            <a:avLst/>
          </a:prstGeom>
        </p:spPr>
        <p:txBody>
          <a:bodyPr>
            <a:normAutofit/>
          </a:bodyPr>
          <a:lstStyle/>
          <a:p>
            <a:pPr lvl="0">
              <a:defRPr sz="1800" b="0">
                <a:solidFill>
                  <a:srgbClr val="000000"/>
                </a:solidFill>
              </a:defRPr>
            </a:pPr>
            <a:r>
              <a:rPr lang="pt-PT" sz="3300" b="1" dirty="0">
                <a:solidFill>
                  <a:srgbClr val="002060"/>
                </a:solidFill>
                <a:latin typeface="Arial" panose="020B0604020202020204" pitchFamily="34" charset="0"/>
                <a:cs typeface="Arial" panose="020B0604020202020204" pitchFamily="34" charset="0"/>
              </a:rPr>
              <a:t>Desinfecção de superfícies</a:t>
            </a:r>
            <a:endParaRPr sz="3300" b="1" dirty="0">
              <a:solidFill>
                <a:srgbClr val="002060"/>
              </a:solidFill>
              <a:latin typeface="Arial" panose="020B0604020202020204" pitchFamily="34" charset="0"/>
              <a:cs typeface="Arial" panose="020B0604020202020204" pitchFamily="34" charset="0"/>
            </a:endParaRPr>
          </a:p>
        </p:txBody>
      </p:sp>
      <p:sp>
        <p:nvSpPr>
          <p:cNvPr id="193" name="Shape 193"/>
          <p:cNvSpPr>
            <a:spLocks noGrp="1"/>
          </p:cNvSpPr>
          <p:nvPr>
            <p:ph type="body" idx="4294967295"/>
          </p:nvPr>
        </p:nvSpPr>
        <p:spPr>
          <a:xfrm>
            <a:off x="323528" y="1537159"/>
            <a:ext cx="7503134" cy="5256584"/>
          </a:xfrm>
          <a:prstGeom prst="rect">
            <a:avLst/>
          </a:prstGeom>
        </p:spPr>
        <p:txBody>
          <a:bodyPr/>
          <a:lstStyle/>
          <a:p>
            <a:pPr marL="422011" indent="-422011">
              <a:lnSpc>
                <a:spcPct val="90000"/>
              </a:lnSpc>
              <a:spcBef>
                <a:spcPts val="1200"/>
              </a:spcBef>
              <a:buClr>
                <a:srgbClr val="002060"/>
              </a:buClr>
              <a:defRPr sz="1800">
                <a:solidFill>
                  <a:srgbClr val="000000"/>
                </a:solidFill>
              </a:defRPr>
            </a:pPr>
            <a:r>
              <a:rPr lang="pt-PT" sz="2000" dirty="0">
                <a:solidFill>
                  <a:srgbClr val="002060"/>
                </a:solidFill>
              </a:rPr>
              <a:t>Usar EPP apropriado </a:t>
            </a:r>
            <a:r>
              <a:rPr lang="pt-PT" sz="2000" dirty="0">
                <a:solidFill>
                  <a:schemeClr val="tx2"/>
                </a:solidFill>
              </a:rPr>
              <a:t>(</a:t>
            </a:r>
            <a:r>
              <a:rPr lang="pt-PT" sz="2000" dirty="0">
                <a:solidFill>
                  <a:srgbClr val="002060"/>
                </a:solidFill>
              </a:rPr>
              <a:t>luvas,, protecção das membranas mucosas, bata, botas, </a:t>
            </a:r>
            <a:r>
              <a:rPr lang="pt-PT" sz="2000" dirty="0" err="1">
                <a:solidFill>
                  <a:srgbClr val="002060"/>
                </a:solidFill>
              </a:rPr>
              <a:t>etc</a:t>
            </a:r>
            <a:r>
              <a:rPr lang="pt-PT" sz="2000" dirty="0">
                <a:solidFill>
                  <a:srgbClr val="002060"/>
                </a:solidFill>
              </a:rPr>
              <a:t>)</a:t>
            </a:r>
          </a:p>
          <a:p>
            <a:pPr marL="422011" lvl="0" indent="-422011">
              <a:lnSpc>
                <a:spcPct val="90000"/>
              </a:lnSpc>
              <a:spcBef>
                <a:spcPts val="1200"/>
              </a:spcBef>
              <a:buClr>
                <a:srgbClr val="002060"/>
              </a:buClr>
              <a:defRPr sz="1800">
                <a:solidFill>
                  <a:srgbClr val="000000"/>
                </a:solidFill>
              </a:defRPr>
            </a:pPr>
            <a:r>
              <a:rPr lang="pt-PT" sz="2000" dirty="0">
                <a:solidFill>
                  <a:srgbClr val="002060"/>
                </a:solidFill>
              </a:rPr>
              <a:t>Limpar como nas enfermarias gerais</a:t>
            </a:r>
          </a:p>
          <a:p>
            <a:pPr marL="422011" lvl="0" indent="-422011">
              <a:lnSpc>
                <a:spcPct val="90000"/>
              </a:lnSpc>
              <a:spcBef>
                <a:spcPts val="1200"/>
              </a:spcBef>
              <a:buClr>
                <a:srgbClr val="002060"/>
              </a:buClr>
              <a:defRPr sz="1800">
                <a:solidFill>
                  <a:srgbClr val="000000"/>
                </a:solidFill>
              </a:defRPr>
            </a:pPr>
            <a:r>
              <a:rPr lang="pt-PT" sz="2000" dirty="0">
                <a:solidFill>
                  <a:srgbClr val="002060"/>
                </a:solidFill>
              </a:rPr>
              <a:t>Desinfectar todas as superfícies com toalhas descartáveis ou esfregona embebida em cloro forte (0,5%)</a:t>
            </a:r>
          </a:p>
          <a:p>
            <a:pPr marL="422011" lvl="0" indent="-422011">
              <a:lnSpc>
                <a:spcPct val="90000"/>
              </a:lnSpc>
              <a:spcBef>
                <a:spcPts val="1200"/>
              </a:spcBef>
              <a:buClr>
                <a:srgbClr val="002060"/>
              </a:buClr>
              <a:defRPr sz="1800">
                <a:solidFill>
                  <a:srgbClr val="000000"/>
                </a:solidFill>
              </a:defRPr>
            </a:pPr>
            <a:r>
              <a:rPr lang="pt-PT" sz="2000" dirty="0">
                <a:solidFill>
                  <a:srgbClr val="002060"/>
                </a:solidFill>
              </a:rPr>
              <a:t>Deixar o cloro actuar durante 10 minutos</a:t>
            </a:r>
          </a:p>
          <a:p>
            <a:pPr marL="422011" lvl="0" indent="-422011">
              <a:lnSpc>
                <a:spcPct val="90000"/>
              </a:lnSpc>
              <a:spcBef>
                <a:spcPts val="1200"/>
              </a:spcBef>
              <a:buClr>
                <a:srgbClr val="002060"/>
              </a:buClr>
              <a:defRPr sz="1800">
                <a:solidFill>
                  <a:srgbClr val="000000"/>
                </a:solidFill>
              </a:defRPr>
            </a:pPr>
            <a:r>
              <a:rPr lang="pt-PT" sz="2000" dirty="0">
                <a:solidFill>
                  <a:srgbClr val="002060"/>
                </a:solidFill>
              </a:rPr>
              <a:t>Limpar as superfícies com um pano humedecido em água</a:t>
            </a:r>
          </a:p>
          <a:p>
            <a:pPr marL="422011" lvl="0" indent="-422011">
              <a:lnSpc>
                <a:spcPct val="90000"/>
              </a:lnSpc>
              <a:spcBef>
                <a:spcPts val="1200"/>
              </a:spcBef>
              <a:buClr>
                <a:srgbClr val="002060"/>
              </a:buClr>
              <a:defRPr sz="1800">
                <a:solidFill>
                  <a:srgbClr val="000000"/>
                </a:solidFill>
              </a:defRPr>
            </a:pPr>
            <a:r>
              <a:rPr lang="pt-PT" sz="2000" dirty="0">
                <a:solidFill>
                  <a:srgbClr val="002060"/>
                </a:solidFill>
              </a:rPr>
              <a:t>Depositar as toalhas no caixote do lixo hospitalar</a:t>
            </a:r>
          </a:p>
          <a:p>
            <a:pPr marL="422011" lvl="0" indent="-422011">
              <a:lnSpc>
                <a:spcPct val="90000"/>
              </a:lnSpc>
              <a:spcBef>
                <a:spcPts val="1200"/>
              </a:spcBef>
              <a:buClr>
                <a:srgbClr val="002060"/>
              </a:buClr>
              <a:defRPr sz="1800">
                <a:solidFill>
                  <a:srgbClr val="000000"/>
                </a:solidFill>
              </a:defRPr>
            </a:pPr>
            <a:r>
              <a:rPr lang="pt-PT" sz="2000" dirty="0">
                <a:solidFill>
                  <a:srgbClr val="002060"/>
                </a:solidFill>
              </a:rPr>
              <a:t>Lavar as esfregonas, desinfectar em cloro a 0,5% durante 10 minutos, secar ao ar (de preferência, ao sol).</a:t>
            </a:r>
          </a:p>
        </p:txBody>
      </p:sp>
      <p:pic>
        <p:nvPicPr>
          <p:cNvPr id="194" name="image1.jpeg" descr="C:\Users\IGF8\AppData\Local\Microsoft\Windows\Temporary Internet Files\Content.Outlook\SMMUXD46\Medical Waste Bin.jpg"/>
          <p:cNvPicPr/>
          <p:nvPr/>
        </p:nvPicPr>
        <p:blipFill>
          <a:blip r:embed="rId2" cstate="print">
            <a:extLst/>
          </a:blip>
          <a:stretch>
            <a:fillRect/>
          </a:stretch>
        </p:blipFill>
        <p:spPr>
          <a:xfrm>
            <a:off x="7596336" y="3875731"/>
            <a:ext cx="1353344" cy="1828800"/>
          </a:xfrm>
          <a:prstGeom prst="rect">
            <a:avLst/>
          </a:prstGeom>
          <a:ln w="28575">
            <a:solidFill>
              <a:srgbClr val="FFFFFF"/>
            </a:solidFill>
          </a:ln>
        </p:spPr>
      </p:pic>
      <p:pic>
        <p:nvPicPr>
          <p:cNvPr id="195" name="image2.jpeg"/>
          <p:cNvPicPr/>
          <p:nvPr/>
        </p:nvPicPr>
        <p:blipFill>
          <a:blip r:embed="rId3" cstate="print">
            <a:extLst/>
          </a:blip>
          <a:stretch>
            <a:fillRect/>
          </a:stretch>
        </p:blipFill>
        <p:spPr>
          <a:xfrm rot="16200000">
            <a:off x="7440431" y="27910"/>
            <a:ext cx="1420527" cy="1597970"/>
          </a:xfrm>
          <a:prstGeom prst="rect">
            <a:avLst/>
          </a:prstGeom>
          <a:ln w="28575">
            <a:solidFill>
              <a:srgbClr val="FFFFFF"/>
            </a:solidFill>
          </a:ln>
        </p:spPr>
      </p:pic>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9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iterate>
                                    <p:tmAbs val="0"/>
                                  </p:iterate>
                                  <p:childTnLst>
                                    <p:set>
                                      <p:cBhvr>
                                        <p:cTn id="10" fill="hold"/>
                                        <p:tgtEl>
                                          <p:spTgt spid="19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iterate>
                                    <p:tmAbs val="0"/>
                                  </p:iterate>
                                  <p:childTnLst>
                                    <p:set>
                                      <p:cBhvr>
                                        <p:cTn id="14" fill="hold"/>
                                        <p:tgtEl>
                                          <p:spTgt spid="19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iterate>
                                    <p:tmAbs val="0"/>
                                  </p:iterate>
                                  <p:childTnLst>
                                    <p:set>
                                      <p:cBhvr>
                                        <p:cTn id="18" fill="hold"/>
                                        <p:tgtEl>
                                          <p:spTgt spid="19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iterate>
                                    <p:tmAbs val="0"/>
                                  </p:iterate>
                                  <p:childTnLst>
                                    <p:set>
                                      <p:cBhvr>
                                        <p:cTn id="22" fill="hold"/>
                                        <p:tgtEl>
                                          <p:spTgt spid="19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 grpId="1" build="p" bldLvl="5"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Shape 202"/>
          <p:cNvSpPr>
            <a:spLocks noGrp="1"/>
          </p:cNvSpPr>
          <p:nvPr>
            <p:ph type="title" idx="4294967295"/>
          </p:nvPr>
        </p:nvSpPr>
        <p:spPr>
          <a:xfrm>
            <a:off x="0" y="188640"/>
            <a:ext cx="9144000" cy="1143000"/>
          </a:xfrm>
          <a:prstGeom prst="rect">
            <a:avLst/>
          </a:prstGeom>
        </p:spPr>
        <p:txBody>
          <a:bodyPr>
            <a:normAutofit/>
          </a:bodyPr>
          <a:lstStyle>
            <a:lvl1pPr defTabSz="877822">
              <a:defRPr sz="3500"/>
            </a:lvl1pPr>
          </a:lstStyle>
          <a:p>
            <a:pPr lvl="0">
              <a:defRPr sz="1800" b="0">
                <a:solidFill>
                  <a:srgbClr val="000000"/>
                </a:solidFill>
              </a:defRPr>
            </a:pPr>
            <a:r>
              <a:rPr lang="pt-PT" sz="3300" b="1" dirty="0">
                <a:solidFill>
                  <a:srgbClr val="002060"/>
                </a:solidFill>
                <a:latin typeface="Arial" panose="020B0604020202020204" pitchFamily="34" charset="0"/>
                <a:cs typeface="Arial" panose="020B0604020202020204" pitchFamily="34" charset="0"/>
              </a:rPr>
              <a:t>Desinfecção de salpicos em superfícies</a:t>
            </a:r>
            <a:endParaRPr sz="3300" b="1" dirty="0">
              <a:solidFill>
                <a:srgbClr val="002060"/>
              </a:solidFill>
              <a:latin typeface="Arial" panose="020B0604020202020204" pitchFamily="34" charset="0"/>
              <a:cs typeface="Arial" panose="020B0604020202020204" pitchFamily="34" charset="0"/>
            </a:endParaRPr>
          </a:p>
        </p:txBody>
      </p:sp>
      <p:sp>
        <p:nvSpPr>
          <p:cNvPr id="203" name="Shape 203"/>
          <p:cNvSpPr>
            <a:spLocks noGrp="1"/>
          </p:cNvSpPr>
          <p:nvPr>
            <p:ph type="body" idx="4294967295"/>
          </p:nvPr>
        </p:nvSpPr>
        <p:spPr>
          <a:xfrm>
            <a:off x="62134" y="1700808"/>
            <a:ext cx="6948264" cy="3240360"/>
          </a:xfrm>
          <a:prstGeom prst="rect">
            <a:avLst/>
          </a:prstGeom>
        </p:spPr>
        <p:txBody>
          <a:bodyPr>
            <a:normAutofit fontScale="77500" lnSpcReduction="20000"/>
          </a:bodyPr>
          <a:lstStyle/>
          <a:p>
            <a:pPr marL="812800" lvl="0" indent="-812800">
              <a:buClr>
                <a:srgbClr val="002060"/>
              </a:buClr>
              <a:defRPr sz="1800">
                <a:solidFill>
                  <a:srgbClr val="000000"/>
                </a:solidFill>
              </a:defRPr>
            </a:pPr>
            <a:r>
              <a:rPr lang="pt-PT" sz="2800">
                <a:solidFill>
                  <a:srgbClr val="002060"/>
                </a:solidFill>
              </a:rPr>
              <a:t>Usar EPP apropriado</a:t>
            </a:r>
          </a:p>
          <a:p>
            <a:pPr marL="812800" lvl="0" indent="-812800">
              <a:buClr>
                <a:srgbClr val="002060"/>
              </a:buClr>
              <a:defRPr sz="1800">
                <a:solidFill>
                  <a:srgbClr val="000000"/>
                </a:solidFill>
              </a:defRPr>
            </a:pPr>
            <a:r>
              <a:rPr lang="pt-PT" sz="2800">
                <a:solidFill>
                  <a:srgbClr val="002060"/>
                </a:solidFill>
              </a:rPr>
              <a:t>Embeber com solução desinfectante os materiais a usar para absorver e limpar os salpicos</a:t>
            </a:r>
          </a:p>
          <a:p>
            <a:pPr marL="812800" lvl="0" indent="-812800">
              <a:buClr>
                <a:srgbClr val="002060"/>
              </a:buClr>
              <a:defRPr sz="1800">
                <a:solidFill>
                  <a:srgbClr val="000000"/>
                </a:solidFill>
              </a:defRPr>
            </a:pPr>
            <a:r>
              <a:rPr lang="pt-PT" sz="2800">
                <a:solidFill>
                  <a:srgbClr val="002060"/>
                </a:solidFill>
              </a:rPr>
              <a:t>Cobrir os salpicos com material absorvente (panos, papel, pó absorvente, etc)</a:t>
            </a:r>
          </a:p>
          <a:p>
            <a:pPr marL="812800" lvl="0" indent="-812800">
              <a:buClr>
                <a:srgbClr val="002060"/>
              </a:buClr>
              <a:defRPr sz="1800">
                <a:solidFill>
                  <a:srgbClr val="000000"/>
                </a:solidFill>
              </a:defRPr>
            </a:pPr>
            <a:r>
              <a:rPr lang="pt-PT" sz="2800">
                <a:solidFill>
                  <a:srgbClr val="002060"/>
                </a:solidFill>
              </a:rPr>
              <a:t>Limpar todos os excrementos visíveis</a:t>
            </a:r>
          </a:p>
          <a:p>
            <a:pPr marL="812800" lvl="0" indent="-812800">
              <a:buClr>
                <a:srgbClr val="002060"/>
              </a:buClr>
              <a:defRPr sz="1800">
                <a:solidFill>
                  <a:srgbClr val="000000"/>
                </a:solidFill>
              </a:defRPr>
            </a:pPr>
            <a:r>
              <a:rPr lang="pt-PT" sz="2800">
                <a:solidFill>
                  <a:srgbClr val="002060"/>
                </a:solidFill>
              </a:rPr>
              <a:t>Depositar esses materiais no caixote do lixo hospitalar</a:t>
            </a:r>
          </a:p>
          <a:p>
            <a:pPr marL="812800" lvl="0" indent="-812800">
              <a:buClr>
                <a:srgbClr val="002060"/>
              </a:buClr>
              <a:defRPr sz="1800">
                <a:solidFill>
                  <a:srgbClr val="000000"/>
                </a:solidFill>
              </a:defRPr>
            </a:pPr>
            <a:r>
              <a:rPr lang="pt-PT" sz="2800">
                <a:solidFill>
                  <a:srgbClr val="002060"/>
                </a:solidFill>
              </a:rPr>
              <a:t>Limpar e desinfectar a superfície</a:t>
            </a:r>
          </a:p>
        </p:txBody>
      </p:sp>
      <p:pic>
        <p:nvPicPr>
          <p:cNvPr id="204" name="image2.jpeg"/>
          <p:cNvPicPr/>
          <p:nvPr/>
        </p:nvPicPr>
        <p:blipFill>
          <a:blip r:embed="rId3" cstate="print">
            <a:extLst/>
          </a:blip>
          <a:stretch>
            <a:fillRect/>
          </a:stretch>
        </p:blipFill>
        <p:spPr>
          <a:xfrm rot="16200000">
            <a:off x="7060880" y="3820440"/>
            <a:ext cx="1752602" cy="1833818"/>
          </a:xfrm>
          <a:prstGeom prst="rect">
            <a:avLst/>
          </a:prstGeom>
          <a:ln w="28575">
            <a:solidFill>
              <a:srgbClr val="FFFFFF"/>
            </a:solidFill>
          </a:ln>
        </p:spPr>
      </p:pic>
      <p:grpSp>
        <p:nvGrpSpPr>
          <p:cNvPr id="212" name="Group 212"/>
          <p:cNvGrpSpPr/>
          <p:nvPr/>
        </p:nvGrpSpPr>
        <p:grpSpPr>
          <a:xfrm>
            <a:off x="6953731" y="1091220"/>
            <a:ext cx="2159004" cy="1625600"/>
            <a:chOff x="0" y="0"/>
            <a:chExt cx="2159003" cy="1625600"/>
          </a:xfrm>
        </p:grpSpPr>
        <p:sp>
          <p:nvSpPr>
            <p:cNvPr id="210" name="Shape 210"/>
            <p:cNvSpPr/>
            <p:nvPr/>
          </p:nvSpPr>
          <p:spPr>
            <a:xfrm>
              <a:off x="-1" y="0"/>
              <a:ext cx="2159004" cy="1625600"/>
            </a:xfrm>
            <a:prstGeom prst="rect">
              <a:avLst/>
            </a:prstGeom>
            <a:noFill/>
            <a:ln w="25400" cap="flat">
              <a:solidFill>
                <a:srgbClr val="FFFFFF"/>
              </a:solidFill>
              <a:prstDash val="solid"/>
              <a:bevel/>
            </a:ln>
            <a:effectLst/>
          </p:spPr>
          <p:txBody>
            <a:bodyPr wrap="square" lIns="0" tIns="0" rIns="0" bIns="0" numCol="1" anchor="ctr">
              <a:noAutofit/>
            </a:bodyPr>
            <a:lstStyle/>
            <a:p>
              <a:pPr lvl="0">
                <a:defRPr sz="1800">
                  <a:latin typeface="Calibri"/>
                  <a:ea typeface="Calibri"/>
                  <a:cs typeface="Calibri"/>
                  <a:sym typeface="Calibri"/>
                </a:defRPr>
              </a:pPr>
              <a:endParaRPr/>
            </a:p>
          </p:txBody>
        </p:sp>
        <p:pic>
          <p:nvPicPr>
            <p:cNvPr id="211" name="image3.jpeg"/>
            <p:cNvPicPr/>
            <p:nvPr/>
          </p:nvPicPr>
          <p:blipFill>
            <a:blip r:embed="rId4" cstate="print">
              <a:extLst/>
            </a:blip>
            <a:srcRect l="1" t="34352" r="33873"/>
            <a:stretch>
              <a:fillRect/>
            </a:stretch>
          </p:blipFill>
          <p:spPr>
            <a:xfrm>
              <a:off x="12699" y="12700"/>
              <a:ext cx="2133604" cy="1600177"/>
            </a:xfrm>
            <a:prstGeom prst="rect">
              <a:avLst/>
            </a:prstGeom>
            <a:ln w="12700" cap="flat">
              <a:noFill/>
              <a:miter lim="400000"/>
            </a:ln>
            <a:effectLst/>
          </p:spPr>
        </p:pic>
      </p:grpSp>
      <p:sp>
        <p:nvSpPr>
          <p:cNvPr id="213" name="Shape 213"/>
          <p:cNvSpPr/>
          <p:nvPr/>
        </p:nvSpPr>
        <p:spPr>
          <a:xfrm>
            <a:off x="3096071" y="5661248"/>
            <a:ext cx="5940425"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r">
              <a:defRPr sz="1800"/>
            </a:pPr>
            <a:r>
              <a:rPr sz="1200" dirty="0">
                <a:solidFill>
                  <a:srgbClr val="002060"/>
                </a:solidFill>
                <a:latin typeface="Calibri"/>
                <a:ea typeface="Calibri"/>
                <a:cs typeface="Calibri"/>
                <a:sym typeface="Calibri"/>
              </a:rPr>
              <a:t>WHO Practical Guidelines for Infection Control in Health Care Facilities 2004</a:t>
            </a:r>
            <a:endParaRPr dirty="0">
              <a:solidFill>
                <a:srgbClr val="002060"/>
              </a:solidFill>
              <a:latin typeface="Calibri"/>
              <a:ea typeface="Calibri"/>
              <a:cs typeface="Calibri"/>
              <a:sym typeface="Calibri"/>
            </a:endParaRPr>
          </a:p>
          <a:p>
            <a:pPr lvl="0" algn="r">
              <a:defRPr sz="1800"/>
            </a:pPr>
            <a:r>
              <a:rPr sz="1200" dirty="0">
                <a:latin typeface="Calibri"/>
                <a:ea typeface="Calibri"/>
                <a:cs typeface="Calibri"/>
                <a:sym typeface="Calibri"/>
                <a:hlinkClick r:id="rId5"/>
              </a:rPr>
              <a:t>http://www.wpro.who.int/publications/docs/practical_guidelines_infection_control.pdf</a:t>
            </a:r>
            <a:r>
              <a:rPr sz="1200" dirty="0">
                <a:solidFill>
                  <a:srgbClr val="FFFFFF"/>
                </a:solidFill>
                <a:latin typeface="Calibri"/>
                <a:ea typeface="Calibri"/>
                <a:cs typeface="Calibri"/>
                <a:sym typeface="Calibri"/>
              </a:rPr>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Shape 215"/>
          <p:cNvSpPr>
            <a:spLocks noGrp="1"/>
          </p:cNvSpPr>
          <p:nvPr>
            <p:ph type="title" idx="4294967295"/>
          </p:nvPr>
        </p:nvSpPr>
        <p:spPr>
          <a:xfrm>
            <a:off x="107504" y="269776"/>
            <a:ext cx="9036496" cy="1143000"/>
          </a:xfrm>
          <a:prstGeom prst="rect">
            <a:avLst/>
          </a:prstGeom>
        </p:spPr>
        <p:txBody>
          <a:bodyPr>
            <a:normAutofit/>
          </a:bodyPr>
          <a:lstStyle>
            <a:lvl1pPr defTabSz="905255">
              <a:defRPr sz="3500"/>
            </a:lvl1pPr>
          </a:lstStyle>
          <a:p>
            <a:pPr lvl="0">
              <a:defRPr sz="1800" b="0">
                <a:solidFill>
                  <a:srgbClr val="000000"/>
                </a:solidFill>
              </a:defRPr>
            </a:pPr>
            <a:r>
              <a:rPr sz="3300" b="1" dirty="0">
                <a:solidFill>
                  <a:srgbClr val="002060"/>
                </a:solidFill>
                <a:latin typeface="Arial" panose="020B0604020202020204" pitchFamily="34" charset="0"/>
                <a:cs typeface="Arial" panose="020B0604020202020204" pitchFamily="34" charset="0"/>
              </a:rPr>
              <a:t>Pont</a:t>
            </a:r>
            <a:r>
              <a:rPr lang="pt-PT" sz="3300" b="1" dirty="0">
                <a:solidFill>
                  <a:srgbClr val="002060"/>
                </a:solidFill>
                <a:latin typeface="Arial" panose="020B0604020202020204" pitchFamily="34" charset="0"/>
                <a:cs typeface="Arial" panose="020B0604020202020204" pitchFamily="34" charset="0"/>
              </a:rPr>
              <a:t>o</a:t>
            </a:r>
            <a:r>
              <a:rPr sz="3300" b="1" dirty="0">
                <a:solidFill>
                  <a:srgbClr val="002060"/>
                </a:solidFill>
                <a:latin typeface="Arial" panose="020B0604020202020204" pitchFamily="34" charset="0"/>
                <a:cs typeface="Arial" panose="020B0604020202020204" pitchFamily="34" charset="0"/>
              </a:rPr>
              <a:t>s</a:t>
            </a:r>
            <a:r>
              <a:rPr lang="pt-PT" sz="3300" b="1" dirty="0">
                <a:solidFill>
                  <a:srgbClr val="002060"/>
                </a:solidFill>
              </a:rPr>
              <a:t> importantes</a:t>
            </a:r>
            <a:r>
              <a:rPr sz="3300" b="1" dirty="0">
                <a:solidFill>
                  <a:srgbClr val="002060"/>
                </a:solidFill>
                <a:latin typeface="Arial" panose="020B0604020202020204" pitchFamily="34" charset="0"/>
                <a:cs typeface="Arial" panose="020B0604020202020204" pitchFamily="34" charset="0"/>
              </a:rPr>
              <a:t> </a:t>
            </a:r>
            <a:r>
              <a:rPr lang="pt-PT" sz="3300" b="1" dirty="0">
                <a:solidFill>
                  <a:srgbClr val="002060"/>
                </a:solidFill>
                <a:latin typeface="Arial" panose="020B0604020202020204" pitchFamily="34" charset="0"/>
                <a:cs typeface="Arial" panose="020B0604020202020204" pitchFamily="34" charset="0"/>
              </a:rPr>
              <a:t>a lembrar para os salpicos</a:t>
            </a:r>
            <a:endParaRPr sz="3300" b="1" dirty="0">
              <a:solidFill>
                <a:srgbClr val="002060"/>
              </a:solidFill>
              <a:latin typeface="Arial" panose="020B0604020202020204" pitchFamily="34" charset="0"/>
              <a:cs typeface="Arial" panose="020B0604020202020204" pitchFamily="34" charset="0"/>
            </a:endParaRPr>
          </a:p>
        </p:txBody>
      </p:sp>
      <p:sp>
        <p:nvSpPr>
          <p:cNvPr id="216" name="Shape 216"/>
          <p:cNvSpPr>
            <a:spLocks noGrp="1"/>
          </p:cNvSpPr>
          <p:nvPr>
            <p:ph type="body" idx="4294967295"/>
          </p:nvPr>
        </p:nvSpPr>
        <p:spPr>
          <a:xfrm>
            <a:off x="539552" y="1412776"/>
            <a:ext cx="8064896" cy="3805363"/>
          </a:xfrm>
          <a:prstGeom prst="rect">
            <a:avLst/>
          </a:prstGeom>
        </p:spPr>
        <p:txBody>
          <a:bodyPr>
            <a:normAutofit fontScale="92500" lnSpcReduction="10000"/>
          </a:bodyPr>
          <a:lstStyle/>
          <a:p>
            <a:pPr marL="542923" lvl="0" indent="-542923" defTabSz="868680">
              <a:buClr>
                <a:srgbClr val="002060"/>
              </a:buClr>
              <a:defRPr sz="1800">
                <a:solidFill>
                  <a:srgbClr val="000000"/>
                </a:solidFill>
              </a:defRPr>
            </a:pPr>
            <a:r>
              <a:rPr lang="pt-PT" sz="2700" dirty="0">
                <a:solidFill>
                  <a:srgbClr val="002060"/>
                </a:solidFill>
              </a:rPr>
              <a:t>Não verter as soluções  directamente sobre os salpicos de fluidos corporais (isso pode espalhar os salpicos)</a:t>
            </a:r>
          </a:p>
          <a:p>
            <a:pPr marL="542923" lvl="0" indent="-542923" defTabSz="868680">
              <a:spcBef>
                <a:spcPts val="1200"/>
              </a:spcBef>
              <a:buClr>
                <a:srgbClr val="002060"/>
              </a:buClr>
              <a:defRPr sz="1800">
                <a:solidFill>
                  <a:srgbClr val="000000"/>
                </a:solidFill>
              </a:defRPr>
            </a:pPr>
            <a:r>
              <a:rPr lang="pt-PT" sz="2700" dirty="0">
                <a:solidFill>
                  <a:srgbClr val="002060"/>
                </a:solidFill>
              </a:rPr>
              <a:t>Em vez disso, verter as soluções (como a solução </a:t>
            </a:r>
            <a:r>
              <a:rPr lang="pt-PT" sz="2700" u="sng" dirty="0">
                <a:solidFill>
                  <a:srgbClr val="002060"/>
                </a:solidFill>
              </a:rPr>
              <a:t>forte</a:t>
            </a:r>
            <a:r>
              <a:rPr lang="pt-PT" sz="2700" dirty="0">
                <a:solidFill>
                  <a:srgbClr val="002060"/>
                </a:solidFill>
              </a:rPr>
              <a:t> de cloro a 0,5%) nas toalhas e depois usar essas toalhas humedecidas para a desinfecção</a:t>
            </a:r>
          </a:p>
          <a:p>
            <a:pPr marL="457200" lvl="0" indent="-457200">
              <a:spcBef>
                <a:spcPts val="1200"/>
              </a:spcBef>
              <a:buClr>
                <a:srgbClr val="002060"/>
              </a:buClr>
              <a:buSzPct val="100000"/>
              <a:buFont typeface="Arial" panose="020B0604020202020204" pitchFamily="34" charset="0"/>
              <a:buChar char="•"/>
              <a:defRPr sz="1800"/>
            </a:pPr>
            <a:r>
              <a:rPr lang="pt-PT" sz="2700" dirty="0">
                <a:solidFill>
                  <a:srgbClr val="002060"/>
                </a:solidFill>
                <a:ea typeface="Calibri"/>
                <a:sym typeface="Calibri"/>
              </a:rPr>
              <a:t> Nunca meter uma toalha suja num balde de cloro, o que tornaria a solução menos eficaz</a:t>
            </a:r>
          </a:p>
          <a:p>
            <a:pPr marL="457200" lvl="0" indent="-457200">
              <a:spcBef>
                <a:spcPts val="1200"/>
              </a:spcBef>
              <a:buClr>
                <a:srgbClr val="002060"/>
              </a:buClr>
              <a:buSzPct val="100000"/>
              <a:buFont typeface="Arial" panose="020B0604020202020204" pitchFamily="34" charset="0"/>
              <a:buChar char="•"/>
              <a:defRPr sz="1800"/>
            </a:pPr>
            <a:r>
              <a:rPr lang="pt-PT" sz="2700" dirty="0">
                <a:solidFill>
                  <a:srgbClr val="002060"/>
                </a:solidFill>
                <a:ea typeface="Calibri"/>
                <a:sym typeface="Calibri"/>
              </a:rPr>
              <a:t> Usar sempre solução de cloro feita no próprio dia.</a:t>
            </a:r>
          </a:p>
          <a:p>
            <a:pPr marL="542923" lvl="0" indent="-542923" defTabSz="868680">
              <a:buClr>
                <a:srgbClr val="002060"/>
              </a:buClr>
              <a:defRPr sz="1800">
                <a:solidFill>
                  <a:srgbClr val="000000"/>
                </a:solidFill>
              </a:defRPr>
            </a:pPr>
            <a:endParaRPr lang="pt-PT" sz="2800" dirty="0">
              <a:solidFill>
                <a:srgbClr val="002060"/>
              </a:solidFill>
            </a:endParaRPr>
          </a:p>
        </p:txBody>
      </p:sp>
      <p:sp>
        <p:nvSpPr>
          <p:cNvPr id="222" name="Shape 222"/>
          <p:cNvSpPr/>
          <p:nvPr/>
        </p:nvSpPr>
        <p:spPr>
          <a:xfrm>
            <a:off x="611560" y="3735775"/>
            <a:ext cx="8763000" cy="430887"/>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457200" lvl="0" indent="-457200">
              <a:spcBef>
                <a:spcPts val="600"/>
              </a:spcBef>
              <a:buClr>
                <a:srgbClr val="002060"/>
              </a:buClr>
              <a:buSzPct val="100000"/>
              <a:buFont typeface="Arial" panose="020B0604020202020204" pitchFamily="34" charset="0"/>
              <a:buChar char="•"/>
              <a:defRPr sz="1800"/>
            </a:pPr>
            <a:endParaRPr sz="2800" dirty="0">
              <a:solidFill>
                <a:srgbClr val="002060"/>
              </a:solidFill>
              <a:latin typeface="Arial" panose="020B0604020202020204" pitchFamily="34" charset="0"/>
              <a:ea typeface="Calibri"/>
              <a:cs typeface="Arial" panose="020B0604020202020204" pitchFamily="34" charset="0"/>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Shape 307"/>
          <p:cNvSpPr>
            <a:spLocks noGrp="1"/>
          </p:cNvSpPr>
          <p:nvPr>
            <p:ph type="title" idx="4294967295"/>
          </p:nvPr>
        </p:nvSpPr>
        <p:spPr>
          <a:xfrm>
            <a:off x="0" y="188640"/>
            <a:ext cx="9144000" cy="706437"/>
          </a:xfrm>
          <a:prstGeom prst="rect">
            <a:avLst/>
          </a:prstGeom>
        </p:spPr>
        <p:txBody>
          <a:bodyPr lIns="0" tIns="0" rIns="0" bIns="0">
            <a:normAutofit/>
          </a:bodyPr>
          <a:lstStyle/>
          <a:p>
            <a:pPr lvl="0">
              <a:defRPr sz="1800"/>
            </a:pPr>
            <a:r>
              <a:rPr lang="pt-PT" sz="4400" b="1" dirty="0">
                <a:solidFill>
                  <a:srgbClr val="002060"/>
                </a:solidFill>
              </a:rPr>
              <a:t>Pulverização</a:t>
            </a:r>
          </a:p>
        </p:txBody>
      </p:sp>
      <p:sp>
        <p:nvSpPr>
          <p:cNvPr id="308" name="Shape 308"/>
          <p:cNvSpPr>
            <a:spLocks noGrp="1"/>
          </p:cNvSpPr>
          <p:nvPr>
            <p:ph type="body" idx="4294967295"/>
          </p:nvPr>
        </p:nvSpPr>
        <p:spPr>
          <a:xfrm>
            <a:off x="467544" y="1052736"/>
            <a:ext cx="8229600" cy="4929188"/>
          </a:xfrm>
          <a:prstGeom prst="rect">
            <a:avLst/>
          </a:prstGeom>
        </p:spPr>
        <p:txBody>
          <a:bodyPr lIns="0" tIns="0" rIns="0" bIns="0">
            <a:normAutofit lnSpcReduction="10000"/>
          </a:bodyPr>
          <a:lstStyle/>
          <a:p>
            <a:pPr marL="0" lvl="0" indent="0" algn="ctr">
              <a:spcBef>
                <a:spcPts val="600"/>
              </a:spcBef>
              <a:buNone/>
              <a:defRPr sz="1800"/>
            </a:pPr>
            <a:r>
              <a:rPr lang="pt-PT" sz="2800" dirty="0">
                <a:solidFill>
                  <a:schemeClr val="tx2"/>
                </a:solidFill>
              </a:rPr>
              <a:t>As zonas clínicas ocupadas ou desocupadas NÃO devem ser pulverizadas com desinfectante</a:t>
            </a:r>
          </a:p>
          <a:p>
            <a:pPr marL="0" lvl="0" indent="0" algn="ctr">
              <a:spcBef>
                <a:spcPts val="600"/>
              </a:spcBef>
              <a:buNone/>
              <a:defRPr sz="1800"/>
            </a:pPr>
            <a:endParaRPr lang="pt-PT" sz="2800" dirty="0">
              <a:solidFill>
                <a:srgbClr val="002060"/>
              </a:solidFill>
            </a:endParaRPr>
          </a:p>
          <a:p>
            <a:pPr lvl="1">
              <a:spcBef>
                <a:spcPts val="400"/>
              </a:spcBef>
              <a:buFont typeface="Wingdings" panose="05000000000000000000" pitchFamily="2" charset="2"/>
              <a:buChar char="§"/>
              <a:defRPr sz="1800"/>
            </a:pPr>
            <a:r>
              <a:rPr lang="pt-PT" sz="2000" dirty="0">
                <a:solidFill>
                  <a:srgbClr val="002060"/>
                </a:solidFill>
              </a:rPr>
              <a:t>Trata-se de uma prática potencialmente perigosa que não tem qualquer benefício comprovado no controlo das doenças </a:t>
            </a:r>
          </a:p>
          <a:p>
            <a:pPr lvl="1">
              <a:spcBef>
                <a:spcPts val="400"/>
              </a:spcBef>
              <a:buFont typeface="Wingdings" panose="05000000000000000000" pitchFamily="2" charset="2"/>
              <a:buChar char="§"/>
              <a:defRPr sz="1800"/>
            </a:pPr>
            <a:endParaRPr lang="pt-PT" sz="2000" dirty="0">
              <a:solidFill>
                <a:srgbClr val="002060"/>
              </a:solidFill>
            </a:endParaRPr>
          </a:p>
          <a:p>
            <a:pPr lvl="1">
              <a:spcBef>
                <a:spcPts val="400"/>
              </a:spcBef>
              <a:buFont typeface="Wingdings" panose="05000000000000000000" pitchFamily="2" charset="2"/>
              <a:buChar char="§"/>
              <a:defRPr sz="1800"/>
            </a:pPr>
            <a:r>
              <a:rPr lang="pt-PT" sz="2000" dirty="0">
                <a:solidFill>
                  <a:srgbClr val="002060"/>
                </a:solidFill>
              </a:rPr>
              <a:t>Se a pulverização não for precedida de limpeza, o desinfectante poderá não funcionar na presença de matéria orgânica e de sangue ou fluidos corporais.</a:t>
            </a:r>
          </a:p>
          <a:p>
            <a:pPr lvl="1">
              <a:spcBef>
                <a:spcPts val="400"/>
              </a:spcBef>
              <a:buFont typeface="Wingdings" panose="05000000000000000000" pitchFamily="2" charset="2"/>
              <a:buChar char="§"/>
              <a:defRPr sz="1800"/>
            </a:pPr>
            <a:endParaRPr lang="pt-PT" sz="2000" dirty="0">
              <a:solidFill>
                <a:srgbClr val="002060"/>
              </a:solidFill>
            </a:endParaRPr>
          </a:p>
          <a:p>
            <a:pPr lvl="1">
              <a:spcBef>
                <a:spcPts val="400"/>
              </a:spcBef>
              <a:buFont typeface="Wingdings" panose="05000000000000000000" pitchFamily="2" charset="2"/>
              <a:buChar char="§"/>
              <a:defRPr sz="1800"/>
            </a:pPr>
            <a:r>
              <a:rPr lang="pt-PT" sz="2000" dirty="0">
                <a:solidFill>
                  <a:srgbClr val="002060"/>
                </a:solidFill>
              </a:rPr>
              <a:t>O uso excessivo da pulverização cria um ambiente húmido que não só é inconveniente, mas também poderá ser perigoso, por ser escorregadio e levar mais tempo a secar, especialmente em climas húmidos.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Shape 84"/>
          <p:cNvSpPr>
            <a:spLocks noGrp="1"/>
          </p:cNvSpPr>
          <p:nvPr>
            <p:ph type="title"/>
          </p:nvPr>
        </p:nvSpPr>
        <p:spPr>
          <a:prstGeom prst="rect">
            <a:avLst/>
          </a:prstGeom>
        </p:spPr>
        <p:txBody>
          <a:bodyPr lIns="0" tIns="0" rIns="0" bIns="0">
            <a:normAutofit/>
          </a:bodyPr>
          <a:lstStyle/>
          <a:p>
            <a:pPr lvl="0">
              <a:defRPr sz="1800"/>
            </a:pPr>
            <a:r>
              <a:rPr lang="pt-PT" sz="3600" b="1" dirty="0">
                <a:solidFill>
                  <a:srgbClr val="002060"/>
                </a:solidFill>
              </a:rPr>
              <a:t>Objectivos da aprendizagem</a:t>
            </a:r>
            <a:endParaRPr sz="3600" b="1" dirty="0">
              <a:solidFill>
                <a:srgbClr val="002060"/>
              </a:solidFill>
            </a:endParaRPr>
          </a:p>
        </p:txBody>
      </p:sp>
      <p:sp>
        <p:nvSpPr>
          <p:cNvPr id="85" name="Shape 85"/>
          <p:cNvSpPr>
            <a:spLocks noGrp="1"/>
          </p:cNvSpPr>
          <p:nvPr>
            <p:ph type="body" idx="4294967295"/>
          </p:nvPr>
        </p:nvSpPr>
        <p:spPr>
          <a:xfrm>
            <a:off x="323528" y="1412776"/>
            <a:ext cx="8496944" cy="3960813"/>
          </a:xfrm>
          <a:prstGeom prst="rect">
            <a:avLst/>
          </a:prstGeom>
        </p:spPr>
        <p:txBody>
          <a:bodyPr lIns="0" tIns="0" rIns="0" bIns="0">
            <a:normAutofit fontScale="92500"/>
          </a:bodyPr>
          <a:lstStyle/>
          <a:p>
            <a:pPr marL="0" lvl="0" indent="0">
              <a:buNone/>
              <a:defRPr sz="1800"/>
            </a:pPr>
            <a:r>
              <a:rPr lang="pt-PT" sz="2400" dirty="0">
                <a:solidFill>
                  <a:srgbClr val="002060"/>
                </a:solidFill>
              </a:rPr>
              <a:t>No final desta sessão, o participante deverá ser capaz de:</a:t>
            </a:r>
          </a:p>
          <a:p>
            <a:pPr marL="0" lvl="0" indent="0">
              <a:buNone/>
              <a:defRPr sz="1800"/>
            </a:pPr>
            <a:endParaRPr lang="pt-PT" sz="2400" dirty="0">
              <a:solidFill>
                <a:srgbClr val="002060"/>
              </a:solidFill>
            </a:endParaRPr>
          </a:p>
          <a:p>
            <a:pPr marL="609600" lvl="0" indent="-609600">
              <a:defRPr sz="1800"/>
            </a:pPr>
            <a:r>
              <a:rPr lang="pt-PT" sz="2400" dirty="0">
                <a:solidFill>
                  <a:srgbClr val="002060"/>
                </a:solidFill>
              </a:rPr>
              <a:t>Compreender a importância da limpeza e da </a:t>
            </a:r>
            <a:r>
              <a:rPr lang="pt-PT" sz="2400" dirty="0" err="1">
                <a:solidFill>
                  <a:srgbClr val="002060"/>
                </a:solidFill>
              </a:rPr>
              <a:t>desfinfecção</a:t>
            </a:r>
            <a:r>
              <a:rPr lang="pt-PT" sz="2400" dirty="0">
                <a:solidFill>
                  <a:srgbClr val="002060"/>
                </a:solidFill>
              </a:rPr>
              <a:t> ambiental e a diferença entre os dois</a:t>
            </a:r>
          </a:p>
          <a:p>
            <a:pPr marL="609600" lvl="0" indent="-609600">
              <a:defRPr sz="1800"/>
            </a:pPr>
            <a:r>
              <a:rPr lang="pt-PT" sz="2400" dirty="0">
                <a:solidFill>
                  <a:srgbClr val="002060"/>
                </a:solidFill>
              </a:rPr>
              <a:t>Identificar o EPP apropriado e necessário para proceder a essa limpeza e desinfecção em segurança</a:t>
            </a:r>
          </a:p>
          <a:p>
            <a:pPr marL="609600" lvl="0" indent="-609600">
              <a:defRPr sz="1800"/>
            </a:pPr>
            <a:r>
              <a:rPr lang="pt-PT" sz="2400" dirty="0">
                <a:solidFill>
                  <a:srgbClr val="002060"/>
                </a:solidFill>
              </a:rPr>
              <a:t>Descrever o modo de usar os procedimentos comuns de limpeza e desinfecção em contexto de unidade de saúde</a:t>
            </a:r>
          </a:p>
          <a:p>
            <a:pPr marL="609600" lvl="0" indent="-609600">
              <a:defRPr sz="1800"/>
            </a:pPr>
            <a:r>
              <a:rPr lang="pt-PT" sz="2400" dirty="0">
                <a:solidFill>
                  <a:srgbClr val="002060"/>
                </a:solidFill>
              </a:rPr>
              <a:t>Descrever estratégias apropriadas de gestão dos resíduos, incluindo a sua separação, transporte e remoção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hape 310"/>
          <p:cNvSpPr>
            <a:spLocks noGrp="1"/>
          </p:cNvSpPr>
          <p:nvPr>
            <p:ph type="title" idx="4294967295"/>
          </p:nvPr>
        </p:nvSpPr>
        <p:spPr>
          <a:xfrm>
            <a:off x="0" y="274638"/>
            <a:ext cx="9144000" cy="706437"/>
          </a:xfrm>
          <a:prstGeom prst="rect">
            <a:avLst/>
          </a:prstGeom>
        </p:spPr>
        <p:txBody>
          <a:bodyPr lIns="0" tIns="0" rIns="0" bIns="0">
            <a:normAutofit/>
          </a:bodyPr>
          <a:lstStyle/>
          <a:p>
            <a:pPr lvl="0">
              <a:defRPr sz="1800"/>
            </a:pPr>
            <a:r>
              <a:rPr lang="pt-PT" sz="4000" b="1" dirty="0">
                <a:solidFill>
                  <a:srgbClr val="002060"/>
                </a:solidFill>
              </a:rPr>
              <a:t>Pulverização</a:t>
            </a:r>
            <a:r>
              <a:rPr sz="4000" b="1" dirty="0">
                <a:solidFill>
                  <a:srgbClr val="002060"/>
                </a:solidFill>
              </a:rPr>
              <a:t> (2)</a:t>
            </a:r>
          </a:p>
        </p:txBody>
      </p:sp>
      <p:sp>
        <p:nvSpPr>
          <p:cNvPr id="311" name="Shape 311"/>
          <p:cNvSpPr>
            <a:spLocks noGrp="1"/>
          </p:cNvSpPr>
          <p:nvPr>
            <p:ph type="body" idx="4294967295"/>
          </p:nvPr>
        </p:nvSpPr>
        <p:spPr>
          <a:xfrm>
            <a:off x="539552" y="1916832"/>
            <a:ext cx="8229600" cy="2448272"/>
          </a:xfrm>
          <a:prstGeom prst="rect">
            <a:avLst/>
          </a:prstGeom>
        </p:spPr>
        <p:txBody>
          <a:bodyPr lIns="0" tIns="0" rIns="0" bIns="0">
            <a:noAutofit/>
          </a:bodyPr>
          <a:lstStyle/>
          <a:p>
            <a:pPr marL="342900" lvl="1" indent="-342900">
              <a:spcBef>
                <a:spcPts val="400"/>
              </a:spcBef>
              <a:buFont typeface="Wingdings" panose="05000000000000000000" pitchFamily="2" charset="2"/>
              <a:buChar char="§"/>
              <a:defRPr sz="1800"/>
            </a:pPr>
            <a:r>
              <a:rPr lang="pt-PT" sz="2400" b="1" dirty="0">
                <a:solidFill>
                  <a:srgbClr val="002060"/>
                </a:solidFill>
              </a:rPr>
              <a:t>Não é recomendada </a:t>
            </a:r>
            <a:r>
              <a:rPr lang="pt-PT" sz="2400" dirty="0">
                <a:solidFill>
                  <a:srgbClr val="002060"/>
                </a:solidFill>
              </a:rPr>
              <a:t>a pulverização para pessoas que usem EPP ou roupa de rua, nem para a desinfecção rotineira de quartos.</a:t>
            </a:r>
          </a:p>
          <a:p>
            <a:pPr marL="0" lvl="1" indent="0">
              <a:spcBef>
                <a:spcPts val="400"/>
              </a:spcBef>
              <a:buNone/>
              <a:defRPr sz="1800"/>
            </a:pPr>
            <a:endParaRPr lang="pt-PT" sz="2400" dirty="0">
              <a:solidFill>
                <a:srgbClr val="FF0000"/>
              </a:solidFill>
            </a:endParaRPr>
          </a:p>
          <a:p>
            <a:pPr>
              <a:spcBef>
                <a:spcPts val="400"/>
              </a:spcBef>
              <a:buFont typeface="Wingdings" panose="05000000000000000000" pitchFamily="2" charset="2"/>
              <a:buChar char="§"/>
              <a:defRPr sz="1800"/>
            </a:pPr>
            <a:r>
              <a:rPr lang="pt-PT" sz="2400" dirty="0">
                <a:solidFill>
                  <a:srgbClr val="002060"/>
                </a:solidFill>
              </a:rPr>
              <a:t>No contexto de surtos de DVE, a pulverização pode ser aceite no exterior e em alguns locais da comunidade como única opção viável</a:t>
            </a:r>
          </a:p>
          <a:p>
            <a:pPr marL="0" indent="0">
              <a:spcBef>
                <a:spcPts val="400"/>
              </a:spcBef>
              <a:buNone/>
              <a:defRPr sz="1800"/>
            </a:pPr>
            <a:endParaRPr lang="pt-PT" sz="1200" dirty="0">
              <a:solidFill>
                <a:srgbClr val="002060"/>
              </a:solidFill>
            </a:endParaRPr>
          </a:p>
          <a:p>
            <a:pPr lvl="1">
              <a:spcBef>
                <a:spcPts val="400"/>
              </a:spcBef>
              <a:defRPr sz="1800"/>
            </a:pPr>
            <a:r>
              <a:rPr lang="pt-PT" sz="2000" dirty="0">
                <a:solidFill>
                  <a:srgbClr val="002060"/>
                </a:solidFill>
              </a:rPr>
              <a:t>e.g., descontaminação de casas de vítimas de DVE por uma equipa de funerais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Shape 313"/>
          <p:cNvSpPr/>
          <p:nvPr/>
        </p:nvSpPr>
        <p:spPr>
          <a:xfrm>
            <a:off x="460828" y="1752600"/>
            <a:ext cx="8229601" cy="2821285"/>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609600" lvl="0" indent="-609600">
              <a:spcBef>
                <a:spcPts val="700"/>
              </a:spcBef>
              <a:buClr>
                <a:srgbClr val="002060"/>
              </a:buClr>
              <a:buSzPct val="100000"/>
              <a:buFont typeface="Arial"/>
              <a:buChar char="•"/>
              <a:defRPr sz="1800"/>
            </a:pPr>
            <a:r>
              <a:rPr lang="pt-PT" sz="3200" dirty="0">
                <a:solidFill>
                  <a:srgbClr val="002060"/>
                </a:solidFill>
                <a:latin typeface="Arial" panose="020B0604020202020204" pitchFamily="34" charset="0"/>
                <a:ea typeface="Calibri"/>
                <a:cs typeface="Arial" panose="020B0604020202020204" pitchFamily="34" charset="0"/>
                <a:sym typeface="Calibri"/>
              </a:rPr>
              <a:t>Tipos de resíduos</a:t>
            </a:r>
            <a:endParaRPr sz="3200" dirty="0">
              <a:solidFill>
                <a:srgbClr val="002060"/>
              </a:solidFill>
              <a:latin typeface="Arial" panose="020B0604020202020204" pitchFamily="34" charset="0"/>
              <a:ea typeface="Calibri"/>
              <a:cs typeface="Arial" panose="020B0604020202020204" pitchFamily="34" charset="0"/>
              <a:sym typeface="Calibri"/>
            </a:endParaRPr>
          </a:p>
          <a:p>
            <a:pPr marL="609600" lvl="0" indent="-609600">
              <a:spcBef>
                <a:spcPts val="700"/>
              </a:spcBef>
              <a:buClr>
                <a:srgbClr val="002060"/>
              </a:buClr>
              <a:buSzPct val="100000"/>
              <a:buFont typeface="Arial"/>
              <a:buChar char="•"/>
              <a:defRPr sz="1800"/>
            </a:pPr>
            <a:r>
              <a:rPr lang="pt-PT" sz="3200" dirty="0">
                <a:solidFill>
                  <a:srgbClr val="002060"/>
                </a:solidFill>
                <a:latin typeface="Arial" panose="020B0604020202020204" pitchFamily="34" charset="0"/>
                <a:ea typeface="Calibri"/>
                <a:cs typeface="Arial" panose="020B0604020202020204" pitchFamily="34" charset="0"/>
                <a:sym typeface="Calibri"/>
              </a:rPr>
              <a:t>Separação do lixo</a:t>
            </a:r>
            <a:endParaRPr sz="3200" dirty="0">
              <a:solidFill>
                <a:srgbClr val="002060"/>
              </a:solidFill>
              <a:latin typeface="Arial" panose="020B0604020202020204" pitchFamily="34" charset="0"/>
              <a:ea typeface="Calibri"/>
              <a:cs typeface="Arial" panose="020B0604020202020204" pitchFamily="34" charset="0"/>
              <a:sym typeface="Calibri"/>
            </a:endParaRPr>
          </a:p>
          <a:p>
            <a:pPr marL="609600" lvl="0" indent="-609600">
              <a:spcBef>
                <a:spcPts val="700"/>
              </a:spcBef>
              <a:buClr>
                <a:srgbClr val="002060"/>
              </a:buClr>
              <a:buSzPct val="100000"/>
              <a:buFont typeface="Arial"/>
              <a:buChar char="•"/>
              <a:defRPr sz="1800"/>
            </a:pPr>
            <a:r>
              <a:rPr lang="pt-PT" sz="3200" dirty="0">
                <a:solidFill>
                  <a:srgbClr val="002060"/>
                </a:solidFill>
                <a:latin typeface="Arial" panose="020B0604020202020204" pitchFamily="34" charset="0"/>
                <a:ea typeface="Calibri"/>
                <a:cs typeface="Arial" panose="020B0604020202020204" pitchFamily="34" charset="0"/>
                <a:sym typeface="Calibri"/>
              </a:rPr>
              <a:t>Transporte de resíduos</a:t>
            </a:r>
            <a:endParaRPr sz="3200" dirty="0">
              <a:solidFill>
                <a:srgbClr val="002060"/>
              </a:solidFill>
              <a:latin typeface="Arial" panose="020B0604020202020204" pitchFamily="34" charset="0"/>
              <a:ea typeface="Calibri"/>
              <a:cs typeface="Arial" panose="020B0604020202020204" pitchFamily="34" charset="0"/>
              <a:sym typeface="Calibri"/>
            </a:endParaRPr>
          </a:p>
          <a:p>
            <a:pPr marL="609600" lvl="0" indent="-609600">
              <a:spcBef>
                <a:spcPts val="700"/>
              </a:spcBef>
              <a:buClr>
                <a:srgbClr val="002060"/>
              </a:buClr>
              <a:buSzPct val="100000"/>
              <a:buFont typeface="Arial"/>
              <a:buChar char="•"/>
              <a:defRPr sz="1800"/>
            </a:pPr>
            <a:r>
              <a:rPr lang="pt-PT" sz="3200" dirty="0">
                <a:solidFill>
                  <a:srgbClr val="002060"/>
                </a:solidFill>
                <a:latin typeface="Arial" panose="020B0604020202020204" pitchFamily="34" charset="0"/>
                <a:ea typeface="Calibri"/>
                <a:cs typeface="Arial" panose="020B0604020202020204" pitchFamily="34" charset="0"/>
                <a:sym typeface="Calibri"/>
              </a:rPr>
              <a:t>Métodos de</a:t>
            </a:r>
            <a:r>
              <a:rPr sz="3200" dirty="0">
                <a:solidFill>
                  <a:srgbClr val="002060"/>
                </a:solidFill>
                <a:latin typeface="Arial" panose="020B0604020202020204" pitchFamily="34" charset="0"/>
                <a:ea typeface="Calibri"/>
                <a:cs typeface="Arial" panose="020B0604020202020204" pitchFamily="34" charset="0"/>
                <a:sym typeface="Calibri"/>
              </a:rPr>
              <a:t> </a:t>
            </a:r>
            <a:r>
              <a:rPr lang="en-US" sz="3200" dirty="0">
                <a:solidFill>
                  <a:srgbClr val="002060"/>
                </a:solidFill>
                <a:latin typeface="Arial" panose="020B0604020202020204" pitchFamily="34" charset="0"/>
                <a:ea typeface="Calibri"/>
                <a:cs typeface="Arial" panose="020B0604020202020204" pitchFamily="34" charset="0"/>
                <a:sym typeface="Calibri"/>
              </a:rPr>
              <a:t>remoção de resíduos</a:t>
            </a:r>
            <a:endParaRPr sz="3200" dirty="0">
              <a:solidFill>
                <a:srgbClr val="002060"/>
              </a:solidFill>
              <a:latin typeface="Arial" panose="020B0604020202020204" pitchFamily="34" charset="0"/>
              <a:ea typeface="Calibri"/>
              <a:cs typeface="Arial" panose="020B0604020202020204" pitchFamily="34" charset="0"/>
              <a:sym typeface="Calibri"/>
            </a:endParaRPr>
          </a:p>
          <a:p>
            <a:pPr lvl="0">
              <a:spcBef>
                <a:spcPts val="700"/>
              </a:spcBef>
              <a:defRPr sz="1800"/>
            </a:pPr>
            <a:endParaRPr sz="3200" dirty="0">
              <a:solidFill>
                <a:srgbClr val="FFFFFF"/>
              </a:solidFill>
              <a:latin typeface="Calibri"/>
              <a:ea typeface="Calibri"/>
              <a:cs typeface="Calibri"/>
              <a:sym typeface="Calibri"/>
            </a:endParaRPr>
          </a:p>
        </p:txBody>
      </p:sp>
      <p:sp>
        <p:nvSpPr>
          <p:cNvPr id="314" name="Shape 314"/>
          <p:cNvSpPr/>
          <p:nvPr/>
        </p:nvSpPr>
        <p:spPr>
          <a:xfrm>
            <a:off x="609600" y="517852"/>
            <a:ext cx="82296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ctr">
              <a:defRPr sz="3600" b="1">
                <a:solidFill>
                  <a:srgbClr val="FFFFFF"/>
                </a:solidFill>
                <a:latin typeface="Calibri"/>
                <a:ea typeface="Calibri"/>
                <a:cs typeface="Calibri"/>
                <a:sym typeface="Calibri"/>
              </a:defRPr>
            </a:lvl1pPr>
          </a:lstStyle>
          <a:p>
            <a:pPr lvl="0">
              <a:defRPr sz="1800" b="0">
                <a:solidFill>
                  <a:srgbClr val="000000"/>
                </a:solidFill>
              </a:defRPr>
            </a:pPr>
            <a:r>
              <a:rPr lang="pt-PT" sz="3600" dirty="0">
                <a:solidFill>
                  <a:srgbClr val="002060"/>
                </a:solidFill>
                <a:latin typeface="Arial" panose="020B0604020202020204" pitchFamily="34" charset="0"/>
                <a:cs typeface="Arial" panose="020B0604020202020204" pitchFamily="34" charset="0"/>
              </a:rPr>
              <a:t>3. Gestão de resíduos</a:t>
            </a:r>
          </a:p>
        </p:txBody>
      </p:sp>
      <p:sp>
        <p:nvSpPr>
          <p:cNvPr id="5" name="Shape 328"/>
          <p:cNvSpPr/>
          <p:nvPr/>
        </p:nvSpPr>
        <p:spPr>
          <a:xfrm>
            <a:off x="2594426" y="5085184"/>
            <a:ext cx="6096003" cy="6463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r">
              <a:defRPr sz="1800"/>
            </a:pPr>
            <a:r>
              <a:rPr sz="1400" dirty="0">
                <a:solidFill>
                  <a:srgbClr val="002060"/>
                </a:solidFill>
                <a:latin typeface="Calibri"/>
                <a:ea typeface="Calibri"/>
                <a:cs typeface="Calibri"/>
                <a:sym typeface="Calibri"/>
              </a:rPr>
              <a:t>WHO. Safe management of wastes from health care activities. 2014</a:t>
            </a:r>
            <a:r>
              <a:rPr sz="1400" dirty="0">
                <a:solidFill>
                  <a:srgbClr val="FFFFFF"/>
                </a:solidFill>
                <a:latin typeface="Calibri"/>
                <a:ea typeface="Calibri"/>
                <a:cs typeface="Calibri"/>
                <a:sym typeface="Calibri"/>
              </a:rPr>
              <a:t>. </a:t>
            </a:r>
            <a:r>
              <a:rPr lang="en-US" sz="1400" dirty="0">
                <a:ea typeface="Calibri"/>
                <a:cs typeface="Calibri"/>
                <a:sym typeface="Calibri"/>
                <a:hlinkClick r:id="rId3"/>
              </a:rPr>
              <a:t>http://apps.who.int/iris/bitstream/10665/259491/1/WHO-FWC-WSH-17.05-eng.pdf?ua=1</a:t>
            </a:r>
            <a:r>
              <a:rPr sz="1400" dirty="0">
                <a:latin typeface="Calibri"/>
                <a:ea typeface="Calibri"/>
                <a:cs typeface="Calibri"/>
                <a:sym typeface="Calibri"/>
                <a:hlinkClick r:id="rId3"/>
              </a:rPr>
              <a:t>/</a:t>
            </a:r>
            <a:r>
              <a:rPr sz="1400" dirty="0">
                <a:solidFill>
                  <a:srgbClr val="FFFFFF"/>
                </a:solidFill>
                <a:latin typeface="Calibri"/>
                <a:ea typeface="Calibri"/>
                <a:cs typeface="Calibri"/>
                <a:sym typeface="Calibri"/>
              </a:rPr>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Shape 321"/>
          <p:cNvSpPr>
            <a:spLocks noGrp="1"/>
          </p:cNvSpPr>
          <p:nvPr>
            <p:ph type="title" idx="4294967295"/>
          </p:nvPr>
        </p:nvSpPr>
        <p:spPr>
          <a:xfrm>
            <a:off x="-36512" y="269776"/>
            <a:ext cx="9136041" cy="1143000"/>
          </a:xfrm>
          <a:prstGeom prst="rect">
            <a:avLst/>
          </a:prstGeom>
        </p:spPr>
        <p:txBody>
          <a:bodyPr/>
          <a:lstStyle/>
          <a:p>
            <a:pPr lvl="0">
              <a:defRPr sz="1800" b="0">
                <a:solidFill>
                  <a:srgbClr val="000000"/>
                </a:solidFill>
              </a:defRPr>
            </a:pPr>
            <a:r>
              <a:rPr lang="pt-PT" sz="3600" b="1" dirty="0">
                <a:solidFill>
                  <a:srgbClr val="002060"/>
                </a:solidFill>
                <a:latin typeface="Arial" panose="020B0604020202020204" pitchFamily="34" charset="0"/>
                <a:cs typeface="Arial" panose="020B0604020202020204" pitchFamily="34" charset="0"/>
              </a:rPr>
              <a:t>Tipos de resíduos</a:t>
            </a:r>
            <a:endParaRPr sz="3600" b="1" dirty="0">
              <a:solidFill>
                <a:srgbClr val="002060"/>
              </a:solidFill>
              <a:latin typeface="Arial" panose="020B0604020202020204" pitchFamily="34" charset="0"/>
              <a:cs typeface="Arial" panose="020B0604020202020204" pitchFamily="34" charset="0"/>
            </a:endParaRPr>
          </a:p>
        </p:txBody>
      </p:sp>
      <p:sp>
        <p:nvSpPr>
          <p:cNvPr id="322" name="Shape 322"/>
          <p:cNvSpPr>
            <a:spLocks noGrp="1"/>
          </p:cNvSpPr>
          <p:nvPr>
            <p:ph type="body" idx="4294967295"/>
          </p:nvPr>
        </p:nvSpPr>
        <p:spPr>
          <a:xfrm>
            <a:off x="251520" y="1287686"/>
            <a:ext cx="8712968" cy="4373562"/>
          </a:xfrm>
          <a:prstGeom prst="rect">
            <a:avLst/>
          </a:prstGeom>
        </p:spPr>
        <p:txBody>
          <a:bodyPr/>
          <a:lstStyle/>
          <a:p>
            <a:pPr marL="0" lvl="0" indent="0">
              <a:lnSpc>
                <a:spcPct val="80000"/>
              </a:lnSpc>
              <a:spcBef>
                <a:spcPts val="1200"/>
              </a:spcBef>
              <a:buClr>
                <a:srgbClr val="002060"/>
              </a:buClr>
              <a:buSzTx/>
              <a:buNone/>
              <a:defRPr sz="1800">
                <a:solidFill>
                  <a:srgbClr val="000000"/>
                </a:solidFill>
              </a:defRPr>
            </a:pPr>
            <a:r>
              <a:rPr lang="pt-PT" sz="2400" i="1" dirty="0">
                <a:solidFill>
                  <a:srgbClr val="002060"/>
                </a:solidFill>
              </a:rPr>
              <a:t>“</a:t>
            </a:r>
            <a:r>
              <a:rPr lang="pt-PT" sz="2400" b="1" i="1" dirty="0">
                <a:solidFill>
                  <a:srgbClr val="002060"/>
                </a:solidFill>
              </a:rPr>
              <a:t>Resíduos de cuidados de saúde </a:t>
            </a:r>
            <a:r>
              <a:rPr lang="pt-PT" sz="2400" i="1" dirty="0">
                <a:solidFill>
                  <a:srgbClr val="002060"/>
                </a:solidFill>
              </a:rPr>
              <a:t>inclui todos os resíduos gerados por unidades de cuidados de saúde, institutos de investigação e laboratórios relacionados com procedimentos médicos”.</a:t>
            </a:r>
          </a:p>
          <a:p>
            <a:pPr marL="0" lvl="0" indent="0">
              <a:lnSpc>
                <a:spcPct val="80000"/>
              </a:lnSpc>
              <a:spcBef>
                <a:spcPts val="1200"/>
              </a:spcBef>
              <a:buClr>
                <a:srgbClr val="002060"/>
              </a:buClr>
              <a:buSzTx/>
              <a:buNone/>
              <a:defRPr sz="1800">
                <a:solidFill>
                  <a:srgbClr val="000000"/>
                </a:solidFill>
              </a:defRPr>
            </a:pPr>
            <a:endParaRPr lang="pt-PT" sz="2400" i="1" dirty="0">
              <a:solidFill>
                <a:srgbClr val="002060"/>
              </a:solidFill>
            </a:endParaRPr>
          </a:p>
          <a:p>
            <a:pPr marL="1562100" lvl="0" indent="-552450">
              <a:lnSpc>
                <a:spcPct val="80000"/>
              </a:lnSpc>
              <a:spcBef>
                <a:spcPts val="1200"/>
              </a:spcBef>
              <a:buClr>
                <a:srgbClr val="002060"/>
              </a:buClr>
              <a:buFont typeface="+mj-lt"/>
              <a:buAutoNum type="arabicPeriod"/>
              <a:defRPr sz="1800">
                <a:solidFill>
                  <a:srgbClr val="000000"/>
                </a:solidFill>
              </a:defRPr>
            </a:pPr>
            <a:r>
              <a:rPr lang="pt-PT" sz="2400" dirty="0">
                <a:solidFill>
                  <a:srgbClr val="002060"/>
                </a:solidFill>
              </a:rPr>
              <a:t>Instrumentos cortantes</a:t>
            </a:r>
          </a:p>
          <a:p>
            <a:pPr marL="1562100" lvl="0" indent="-552450">
              <a:lnSpc>
                <a:spcPct val="80000"/>
              </a:lnSpc>
              <a:spcBef>
                <a:spcPts val="1200"/>
              </a:spcBef>
              <a:buClr>
                <a:srgbClr val="002060"/>
              </a:buClr>
              <a:buFont typeface="+mj-lt"/>
              <a:buAutoNum type="arabicPeriod"/>
              <a:defRPr sz="1800">
                <a:solidFill>
                  <a:srgbClr val="000000"/>
                </a:solidFill>
              </a:defRPr>
            </a:pPr>
            <a:r>
              <a:rPr lang="pt-PT" sz="2400" dirty="0">
                <a:solidFill>
                  <a:srgbClr val="002060"/>
                </a:solidFill>
              </a:rPr>
              <a:t>Resíduos infecciosos não cortantes</a:t>
            </a:r>
          </a:p>
          <a:p>
            <a:pPr marL="1562100" lvl="0" indent="-552450">
              <a:lnSpc>
                <a:spcPct val="80000"/>
              </a:lnSpc>
              <a:spcBef>
                <a:spcPts val="1200"/>
              </a:spcBef>
              <a:buClr>
                <a:srgbClr val="002060"/>
              </a:buClr>
              <a:buFont typeface="+mj-lt"/>
              <a:buAutoNum type="arabicPeriod"/>
              <a:defRPr sz="1800">
                <a:solidFill>
                  <a:srgbClr val="000000"/>
                </a:solidFill>
              </a:defRPr>
            </a:pPr>
            <a:r>
              <a:rPr lang="pt-PT" sz="2400" dirty="0">
                <a:solidFill>
                  <a:srgbClr val="002060"/>
                </a:solidFill>
              </a:rPr>
              <a:t>Resíduos não cortantes e não infecciosos</a:t>
            </a:r>
          </a:p>
          <a:p>
            <a:pPr marL="1562100" lvl="0" indent="-552450">
              <a:lnSpc>
                <a:spcPct val="80000"/>
              </a:lnSpc>
              <a:spcBef>
                <a:spcPts val="1200"/>
              </a:spcBef>
              <a:buClr>
                <a:srgbClr val="002060"/>
              </a:buClr>
              <a:buFont typeface="+mj-lt"/>
              <a:buAutoNum type="arabicPeriod"/>
              <a:defRPr sz="1800">
                <a:solidFill>
                  <a:srgbClr val="000000"/>
                </a:solidFill>
              </a:defRPr>
            </a:pPr>
            <a:r>
              <a:rPr lang="pt-PT" sz="2400" dirty="0">
                <a:solidFill>
                  <a:srgbClr val="002060"/>
                </a:solidFill>
              </a:rPr>
              <a:t>Resíduos perigosos</a:t>
            </a:r>
          </a:p>
        </p:txBody>
      </p:sp>
      <p:sp>
        <p:nvSpPr>
          <p:cNvPr id="328" name="Shape 328"/>
          <p:cNvSpPr/>
          <p:nvPr/>
        </p:nvSpPr>
        <p:spPr>
          <a:xfrm>
            <a:off x="3040038" y="5373216"/>
            <a:ext cx="6096003" cy="6463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r">
              <a:defRPr sz="1800"/>
            </a:pPr>
            <a:r>
              <a:rPr sz="1400" dirty="0">
                <a:solidFill>
                  <a:srgbClr val="002060"/>
                </a:solidFill>
                <a:latin typeface="Calibri"/>
                <a:ea typeface="Calibri"/>
                <a:cs typeface="Calibri"/>
                <a:sym typeface="Calibri"/>
              </a:rPr>
              <a:t>WHO. Safe management of wastes from health care activities. 2014</a:t>
            </a:r>
            <a:r>
              <a:rPr sz="1400" dirty="0">
                <a:solidFill>
                  <a:srgbClr val="FFFFFF"/>
                </a:solidFill>
                <a:latin typeface="Calibri"/>
                <a:ea typeface="Calibri"/>
                <a:cs typeface="Calibri"/>
                <a:sym typeface="Calibri"/>
              </a:rPr>
              <a:t>. </a:t>
            </a:r>
            <a:r>
              <a:rPr lang="en-US" sz="1400" dirty="0">
                <a:ea typeface="Calibri"/>
                <a:cs typeface="Calibri"/>
                <a:sym typeface="Calibri"/>
                <a:hlinkClick r:id="rId3"/>
              </a:rPr>
              <a:t>http://apps.who.int/iris/bitstream/10665/259491/1/WHO-FWC-WSH-17.05-eng.pdf?ua=1</a:t>
            </a:r>
            <a:r>
              <a:rPr sz="1400" dirty="0">
                <a:latin typeface="Calibri"/>
                <a:ea typeface="Calibri"/>
                <a:cs typeface="Calibri"/>
                <a:sym typeface="Calibri"/>
                <a:hlinkClick r:id="rId3"/>
              </a:rPr>
              <a:t>/</a:t>
            </a:r>
            <a:r>
              <a:rPr sz="1400" dirty="0">
                <a:solidFill>
                  <a:srgbClr val="FFFFFF"/>
                </a:solidFill>
                <a:latin typeface="Calibri"/>
                <a:ea typeface="Calibri"/>
                <a:cs typeface="Calibri"/>
                <a:sym typeface="Calibri"/>
              </a:rPr>
              <a: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 name="Shape 330"/>
          <p:cNvSpPr>
            <a:spLocks noGrp="1"/>
          </p:cNvSpPr>
          <p:nvPr>
            <p:ph type="title" idx="4294967295"/>
          </p:nvPr>
        </p:nvSpPr>
        <p:spPr>
          <a:xfrm>
            <a:off x="0" y="345976"/>
            <a:ext cx="9144000" cy="1066800"/>
          </a:xfrm>
          <a:prstGeom prst="rect">
            <a:avLst/>
          </a:prstGeom>
        </p:spPr>
        <p:txBody>
          <a:bodyPr/>
          <a:lstStyle/>
          <a:p>
            <a:pPr lvl="0">
              <a:defRPr sz="1800" b="0">
                <a:solidFill>
                  <a:srgbClr val="000000"/>
                </a:solidFill>
              </a:defRPr>
            </a:pPr>
            <a:r>
              <a:rPr lang="pt-PT" sz="3600" b="1" dirty="0">
                <a:solidFill>
                  <a:srgbClr val="002060"/>
                </a:solidFill>
                <a:latin typeface="Arial" panose="020B0604020202020204" pitchFamily="34" charset="0"/>
                <a:cs typeface="Arial" panose="020B0604020202020204" pitchFamily="34" charset="0"/>
              </a:rPr>
              <a:t>Separação do lixo</a:t>
            </a:r>
            <a:endParaRPr sz="3600" b="1" dirty="0">
              <a:solidFill>
                <a:srgbClr val="002060"/>
              </a:solidFill>
              <a:latin typeface="Arial" panose="020B0604020202020204" pitchFamily="34" charset="0"/>
              <a:cs typeface="Arial" panose="020B0604020202020204" pitchFamily="34" charset="0"/>
            </a:endParaRPr>
          </a:p>
        </p:txBody>
      </p:sp>
      <p:sp>
        <p:nvSpPr>
          <p:cNvPr id="331" name="Shape 331"/>
          <p:cNvSpPr>
            <a:spLocks noGrp="1"/>
          </p:cNvSpPr>
          <p:nvPr>
            <p:ph type="body" idx="4294967295"/>
          </p:nvPr>
        </p:nvSpPr>
        <p:spPr>
          <a:xfrm>
            <a:off x="539552" y="2071389"/>
            <a:ext cx="7992888" cy="4525963"/>
          </a:xfrm>
          <a:prstGeom prst="rect">
            <a:avLst/>
          </a:prstGeom>
        </p:spPr>
        <p:txBody>
          <a:bodyPr>
            <a:normAutofit/>
          </a:bodyPr>
          <a:lstStyle/>
          <a:p>
            <a:pPr marL="578738" lvl="0" indent="-578738" defTabSz="896111">
              <a:spcBef>
                <a:spcPts val="1100"/>
              </a:spcBef>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Se</a:t>
            </a:r>
            <a:r>
              <a:rPr lang="pt-PT" sz="2800" dirty="0">
                <a:solidFill>
                  <a:srgbClr val="002060"/>
                </a:solidFill>
                <a:latin typeface="Arial" panose="020B0604020202020204" pitchFamily="34" charset="0"/>
                <a:cs typeface="Arial" panose="020B0604020202020204" pitchFamily="34" charset="0"/>
              </a:rPr>
              <a:t>parar os resíduos onde eles são gerados</a:t>
            </a:r>
            <a:endParaRPr sz="2800" dirty="0">
              <a:solidFill>
                <a:srgbClr val="002060"/>
              </a:solidFill>
              <a:latin typeface="Arial" panose="020B0604020202020204" pitchFamily="34" charset="0"/>
              <a:cs typeface="Arial" panose="020B0604020202020204" pitchFamily="34" charset="0"/>
            </a:endParaRPr>
          </a:p>
          <a:p>
            <a:pPr marL="578738" lvl="0" indent="-578738" defTabSz="896111">
              <a:spcBef>
                <a:spcPts val="1100"/>
              </a:spcBef>
              <a:buClr>
                <a:srgbClr val="002060"/>
              </a:buClr>
              <a:defRPr sz="1800">
                <a:solidFill>
                  <a:srgbClr val="000000"/>
                </a:solidFill>
              </a:defRPr>
            </a:pPr>
            <a:r>
              <a:rPr lang="pt-PT" sz="2800" dirty="0">
                <a:solidFill>
                  <a:srgbClr val="002060"/>
                </a:solidFill>
                <a:latin typeface="Arial" panose="020B0604020202020204" pitchFamily="34" charset="0"/>
                <a:cs typeface="Arial" panose="020B0604020202020204" pitchFamily="34" charset="0"/>
              </a:rPr>
              <a:t>Nunca colocar resíduos infecciosos em caixotes de lixo geral</a:t>
            </a:r>
            <a:endParaRPr sz="2800" dirty="0">
              <a:solidFill>
                <a:srgbClr val="002060"/>
              </a:solidFill>
              <a:latin typeface="Arial" panose="020B0604020202020204" pitchFamily="34" charset="0"/>
              <a:cs typeface="Arial" panose="020B0604020202020204" pitchFamily="34" charset="0"/>
            </a:endParaRPr>
          </a:p>
          <a:p>
            <a:pPr marL="578738" lvl="0" indent="-578738" defTabSz="896111">
              <a:spcBef>
                <a:spcPts val="1100"/>
              </a:spcBef>
              <a:buClr>
                <a:srgbClr val="002060"/>
              </a:buClr>
              <a:defRPr sz="1800">
                <a:solidFill>
                  <a:srgbClr val="000000"/>
                </a:solidFill>
              </a:defRPr>
            </a:pPr>
            <a:r>
              <a:rPr lang="pt-PT" sz="2800" dirty="0">
                <a:solidFill>
                  <a:srgbClr val="002060"/>
                </a:solidFill>
                <a:latin typeface="Arial" panose="020B0604020202020204" pitchFamily="34" charset="0"/>
                <a:cs typeface="Arial" panose="020B0604020202020204" pitchFamily="34" charset="0"/>
              </a:rPr>
              <a:t>Colocar sempre resíduos cortantes em caixotes de lixo para objectos cortantes</a:t>
            </a:r>
            <a:endParaRPr sz="2800" dirty="0">
              <a:solidFill>
                <a:srgbClr val="002060"/>
              </a:solidFill>
              <a:latin typeface="Arial" panose="020B0604020202020204" pitchFamily="34" charset="0"/>
              <a:cs typeface="Arial" panose="020B0604020202020204" pitchFamily="34" charset="0"/>
            </a:endParaRPr>
          </a:p>
          <a:p>
            <a:pPr marL="578738" lvl="0" indent="-578738" defTabSz="896111">
              <a:spcBef>
                <a:spcPts val="1100"/>
              </a:spcBef>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N</a:t>
            </a:r>
            <a:r>
              <a:rPr lang="pt-PT" sz="2800" dirty="0" err="1">
                <a:solidFill>
                  <a:srgbClr val="002060"/>
                </a:solidFill>
                <a:latin typeface="Arial" panose="020B0604020202020204" pitchFamily="34" charset="0"/>
                <a:cs typeface="Arial" panose="020B0604020202020204" pitchFamily="34" charset="0"/>
              </a:rPr>
              <a:t>unca</a:t>
            </a:r>
            <a:r>
              <a:rPr lang="pt-PT" sz="2800" dirty="0">
                <a:solidFill>
                  <a:srgbClr val="002060"/>
                </a:solidFill>
                <a:latin typeface="Arial" panose="020B0604020202020204" pitchFamily="34" charset="0"/>
                <a:cs typeface="Arial" panose="020B0604020202020204" pitchFamily="34" charset="0"/>
              </a:rPr>
              <a:t> colocar resíduos químicos no caixote do lixo geral</a:t>
            </a:r>
            <a:endParaRPr sz="2800" dirty="0">
              <a:solidFill>
                <a:srgbClr val="002060"/>
              </a:solidFill>
              <a:latin typeface="Arial" panose="020B0604020202020204" pitchFamily="34" charset="0"/>
              <a:cs typeface="Arial" panose="020B0604020202020204" pitchFamily="34" charset="0"/>
            </a:endParaRPr>
          </a:p>
          <a:p>
            <a:pPr marL="578738" lvl="0" indent="-578738" defTabSz="896111">
              <a:spcBef>
                <a:spcPts val="1100"/>
              </a:spcBef>
              <a:buClr>
                <a:srgbClr val="002060"/>
              </a:buClr>
              <a:defRPr sz="1800">
                <a:solidFill>
                  <a:srgbClr val="000000"/>
                </a:solidFill>
              </a:defRPr>
            </a:pPr>
            <a:r>
              <a:rPr sz="2800" dirty="0">
                <a:solidFill>
                  <a:srgbClr val="002060"/>
                </a:solidFill>
                <a:latin typeface="Arial" panose="020B0604020202020204" pitchFamily="34" charset="0"/>
                <a:cs typeface="Arial" panose="020B0604020202020204" pitchFamily="34" charset="0"/>
              </a:rPr>
              <a:t>Se</a:t>
            </a:r>
            <a:r>
              <a:rPr lang="pt-PT" sz="2800" dirty="0">
                <a:solidFill>
                  <a:srgbClr val="002060"/>
                </a:solidFill>
                <a:latin typeface="Arial" panose="020B0604020202020204" pitchFamily="34" charset="0"/>
                <a:cs typeface="Arial" panose="020B0604020202020204" pitchFamily="34" charset="0"/>
              </a:rPr>
              <a:t>parar partes humanas de todo o outro lixo</a:t>
            </a:r>
            <a:endParaRPr sz="2800" dirty="0">
              <a:solidFill>
                <a:srgbClr val="002060"/>
              </a:solidFill>
              <a:latin typeface="Arial" panose="020B0604020202020204" pitchFamily="34" charset="0"/>
              <a:cs typeface="Arial" panose="020B0604020202020204" pitchFamily="34" charset="0"/>
            </a:endParaRPr>
          </a:p>
        </p:txBody>
      </p:sp>
      <p:sp>
        <p:nvSpPr>
          <p:cNvPr id="337" name="Shape 337"/>
          <p:cNvSpPr/>
          <p:nvPr/>
        </p:nvSpPr>
        <p:spPr>
          <a:xfrm>
            <a:off x="152400" y="1245667"/>
            <a:ext cx="8229600" cy="81518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rmAutofit/>
          </a:bodyPr>
          <a:lstStyle>
            <a:lvl1pPr>
              <a:defRPr sz="3600" b="1">
                <a:solidFill>
                  <a:srgbClr val="FFFFFF"/>
                </a:solidFill>
                <a:latin typeface="Calibri"/>
                <a:ea typeface="Calibri"/>
                <a:cs typeface="Calibri"/>
                <a:sym typeface="Calibri"/>
              </a:defRPr>
            </a:lvl1pPr>
          </a:lstStyle>
          <a:p>
            <a:pPr lvl="0">
              <a:defRPr sz="1800" b="0">
                <a:solidFill>
                  <a:srgbClr val="000000"/>
                </a:solidFill>
              </a:defRPr>
            </a:pPr>
            <a:r>
              <a:rPr lang="pt-PT" sz="3600" b="1" dirty="0">
                <a:solidFill>
                  <a:srgbClr val="002060"/>
                </a:solidFill>
                <a:latin typeface="Arial" panose="020B0604020202020204" pitchFamily="34" charset="0"/>
                <a:cs typeface="Arial" panose="020B0604020202020204" pitchFamily="34" charset="0"/>
              </a:rPr>
              <a:t>É preciso</a:t>
            </a:r>
            <a:r>
              <a:rPr sz="3600" b="1" dirty="0">
                <a:solidFill>
                  <a:srgbClr val="002060"/>
                </a:solidFill>
                <a:latin typeface="Arial" panose="020B0604020202020204" pitchFamily="34" charset="0"/>
                <a:cs typeface="Arial" panose="020B0604020202020204" pitchFamily="34" charset="0"/>
              </a:rPr>
              <a:t>….. </a:t>
            </a: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331">
                                            <p:bg/>
                                          </p:spTgt>
                                        </p:tgtEl>
                                        <p:attrNameLst>
                                          <p:attrName>style.visibility</p:attrName>
                                        </p:attrNameLst>
                                      </p:cBhvr>
                                      <p:to>
                                        <p:strVal val="visible"/>
                                      </p:to>
                                    </p:set>
                                  </p:childTnLst>
                                </p:cTn>
                              </p:par>
                              <p:par>
                                <p:cTn id="7" presetID="1" presetClass="entr" presetSubtype="0" fill="hold" grpId="1">
                                  <p:stCondLst>
                                    <p:cond delay="0"/>
                                  </p:stCondLst>
                                  <p:iterate>
                                    <p:tmAbs val="0"/>
                                  </p:iterate>
                                  <p:childTnLst>
                                    <p:set>
                                      <p:cBhvr>
                                        <p:cTn id="8" fill="hold"/>
                                        <p:tgtEl>
                                          <p:spTgt spid="331">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331">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331">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331">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3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 grpId="1" build="p" bldLvl="5" animBg="1" advAuto="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Shape 339"/>
          <p:cNvSpPr>
            <a:spLocks noGrp="1"/>
          </p:cNvSpPr>
          <p:nvPr>
            <p:ph type="title" idx="4294967295"/>
          </p:nvPr>
        </p:nvSpPr>
        <p:spPr>
          <a:xfrm>
            <a:off x="683568" y="332582"/>
            <a:ext cx="8218487" cy="792162"/>
          </a:xfrm>
          <a:prstGeom prst="rect">
            <a:avLst/>
          </a:prstGeom>
        </p:spPr>
        <p:txBody>
          <a:bodyPr lIns="0" tIns="0" rIns="0" bIns="0">
            <a:normAutofit/>
          </a:bodyPr>
          <a:lstStyle>
            <a:lvl1pPr>
              <a:defRPr>
                <a:solidFill>
                  <a:srgbClr val="C00000"/>
                </a:solidFill>
              </a:defRPr>
            </a:lvl1pPr>
          </a:lstStyle>
          <a:p>
            <a:pPr lvl="0">
              <a:defRPr sz="1800">
                <a:solidFill>
                  <a:srgbClr val="000000"/>
                </a:solidFill>
              </a:defRPr>
            </a:pPr>
            <a:r>
              <a:rPr lang="pt-PT" sz="3600" b="1" dirty="0">
                <a:solidFill>
                  <a:srgbClr val="002060"/>
                </a:solidFill>
              </a:rPr>
              <a:t>Recolha de resíduos</a:t>
            </a:r>
            <a:endParaRPr sz="3600" b="1" dirty="0">
              <a:solidFill>
                <a:srgbClr val="002060"/>
              </a:solidFill>
            </a:endParaRPr>
          </a:p>
        </p:txBody>
      </p:sp>
      <p:sp>
        <p:nvSpPr>
          <p:cNvPr id="341" name="Shape 341"/>
          <p:cNvSpPr>
            <a:spLocks noGrp="1"/>
          </p:cNvSpPr>
          <p:nvPr>
            <p:ph type="body" idx="4294967295"/>
          </p:nvPr>
        </p:nvSpPr>
        <p:spPr>
          <a:xfrm>
            <a:off x="395536" y="1052736"/>
            <a:ext cx="8221663" cy="1857375"/>
          </a:xfrm>
          <a:prstGeom prst="rect">
            <a:avLst/>
          </a:prstGeom>
        </p:spPr>
        <p:txBody>
          <a:bodyPr lIns="0" tIns="0" rIns="0" bIns="0">
            <a:normAutofit/>
          </a:bodyPr>
          <a:lstStyle>
            <a:lvl1pPr marL="391885" indent="-391885">
              <a:spcBef>
                <a:spcPts val="500"/>
              </a:spcBef>
              <a:defRPr sz="2400"/>
            </a:lvl1pPr>
            <a:lvl2pPr marL="721783" indent="-264583">
              <a:spcBef>
                <a:spcPts val="400"/>
              </a:spcBef>
              <a:defRPr sz="2000"/>
            </a:lvl2pPr>
          </a:lstStyle>
          <a:p>
            <a:pPr lvl="0">
              <a:defRPr sz="1800"/>
            </a:pPr>
            <a:r>
              <a:rPr lang="pt-PT" sz="2400" dirty="0">
                <a:solidFill>
                  <a:srgbClr val="002060"/>
                </a:solidFill>
              </a:rPr>
              <a:t>Os resíduos devem ser separados no ponto onde são gerados, para permitir o seu manuseamento apropriado e seguro</a:t>
            </a:r>
            <a:endParaRPr sz="2400" dirty="0">
              <a:solidFill>
                <a:srgbClr val="002060"/>
              </a:solidFill>
            </a:endParaRPr>
          </a:p>
          <a:p>
            <a:pPr lvl="1">
              <a:defRPr sz="1800"/>
            </a:pPr>
            <a:r>
              <a:rPr lang="pt-PT" sz="2000" dirty="0">
                <a:solidFill>
                  <a:srgbClr val="002060"/>
                </a:solidFill>
              </a:rPr>
              <a:t>De preferência</a:t>
            </a:r>
            <a:r>
              <a:rPr sz="2000" dirty="0">
                <a:solidFill>
                  <a:srgbClr val="002060"/>
                </a:solidFill>
              </a:rPr>
              <a:t>, </a:t>
            </a:r>
            <a:r>
              <a:rPr lang="pt-PT" sz="2000" dirty="0">
                <a:solidFill>
                  <a:srgbClr val="002060"/>
                </a:solidFill>
              </a:rPr>
              <a:t>os resíduos não devem ser guardados mais de</a:t>
            </a:r>
            <a:r>
              <a:rPr sz="2000" dirty="0">
                <a:solidFill>
                  <a:srgbClr val="002060"/>
                </a:solidFill>
              </a:rPr>
              <a:t> 24 ho</a:t>
            </a:r>
            <a:r>
              <a:rPr lang="pt-PT" sz="2000" dirty="0" err="1">
                <a:solidFill>
                  <a:srgbClr val="002060"/>
                </a:solidFill>
              </a:rPr>
              <a:t>ras</a:t>
            </a:r>
            <a:r>
              <a:rPr lang="pt-PT" sz="2000" dirty="0">
                <a:solidFill>
                  <a:srgbClr val="002060"/>
                </a:solidFill>
              </a:rPr>
              <a:t> antes de serem destruídos</a:t>
            </a:r>
            <a:endParaRPr sz="2000" dirty="0">
              <a:solidFill>
                <a:srgbClr val="002060"/>
              </a:solidFill>
            </a:endParaRPr>
          </a:p>
        </p:txBody>
      </p:sp>
      <p:sp>
        <p:nvSpPr>
          <p:cNvPr id="342" name="Shape 342"/>
          <p:cNvSpPr/>
          <p:nvPr/>
        </p:nvSpPr>
        <p:spPr>
          <a:xfrm>
            <a:off x="4355976" y="3212976"/>
            <a:ext cx="4419600" cy="22159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marL="457200" indent="-457200">
              <a:spcBef>
                <a:spcPts val="2300"/>
              </a:spcBef>
              <a:buClr>
                <a:srgbClr val="C00000"/>
              </a:buClr>
              <a:buSzPct val="100000"/>
              <a:buFont typeface="Wingdings"/>
              <a:buChar char="●"/>
              <a:defRPr>
                <a:latin typeface="Arial"/>
                <a:ea typeface="Arial"/>
                <a:cs typeface="Arial"/>
                <a:sym typeface="Arial"/>
              </a:defRPr>
            </a:lvl1pPr>
          </a:lstStyle>
          <a:p>
            <a:pPr>
              <a:buFont typeface="Arial" panose="020B0604020202020204" pitchFamily="34" charset="0"/>
              <a:buChar char="•"/>
              <a:defRPr sz="1800"/>
            </a:pPr>
            <a:r>
              <a:rPr lang="pt-PT" sz="2400" dirty="0">
                <a:solidFill>
                  <a:schemeClr val="tx2"/>
                </a:solidFill>
              </a:rPr>
              <a:t>Todos os resíduos sólidos, não cortantes e infecciosos devem ser depositados, usando sacos de lixo estanques, em caixotes com tampa</a:t>
            </a:r>
            <a:r>
              <a:rPr sz="2400" dirty="0">
                <a:solidFill>
                  <a:schemeClr val="tx2"/>
                </a:solidFill>
              </a:rPr>
              <a:t>.</a:t>
            </a:r>
          </a:p>
        </p:txBody>
      </p:sp>
      <p:pic>
        <p:nvPicPr>
          <p:cNvPr id="1026" name="Picture 2" descr="Image result for biohazard ba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2780928"/>
            <a:ext cx="2952328" cy="2952328"/>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Shape 344"/>
          <p:cNvSpPr>
            <a:spLocks noGrp="1"/>
          </p:cNvSpPr>
          <p:nvPr>
            <p:ph type="title" idx="4294967295"/>
          </p:nvPr>
        </p:nvSpPr>
        <p:spPr>
          <a:xfrm>
            <a:off x="0" y="274638"/>
            <a:ext cx="9144000" cy="1143000"/>
          </a:xfrm>
          <a:prstGeom prst="rect">
            <a:avLst/>
          </a:prstGeom>
        </p:spPr>
        <p:txBody>
          <a:bodyPr/>
          <a:lstStyle/>
          <a:p>
            <a:pPr lvl="0">
              <a:defRPr sz="1800" b="0">
                <a:solidFill>
                  <a:srgbClr val="000000"/>
                </a:solidFill>
              </a:defRPr>
            </a:pPr>
            <a:r>
              <a:rPr sz="3200" b="1" dirty="0">
                <a:solidFill>
                  <a:srgbClr val="002060"/>
                </a:solidFill>
                <a:latin typeface="Arial" panose="020B0604020202020204" pitchFamily="34" charset="0"/>
                <a:cs typeface="Arial" panose="020B0604020202020204" pitchFamily="34" charset="0"/>
              </a:rPr>
              <a:t>Ex</a:t>
            </a:r>
            <a:r>
              <a:rPr lang="pt-PT" sz="3200" b="1" dirty="0">
                <a:solidFill>
                  <a:srgbClr val="002060"/>
                </a:solidFill>
                <a:latin typeface="Arial" panose="020B0604020202020204" pitchFamily="34" charset="0"/>
                <a:cs typeface="Arial" panose="020B0604020202020204" pitchFamily="34" charset="0"/>
              </a:rPr>
              <a:t>e</a:t>
            </a:r>
            <a:r>
              <a:rPr sz="3200" b="1" dirty="0">
                <a:solidFill>
                  <a:srgbClr val="002060"/>
                </a:solidFill>
                <a:latin typeface="Arial" panose="020B0604020202020204" pitchFamily="34" charset="0"/>
                <a:cs typeface="Arial" panose="020B0604020202020204" pitchFamily="34" charset="0"/>
              </a:rPr>
              <a:t>mpl</a:t>
            </a:r>
            <a:r>
              <a:rPr lang="pt-PT" sz="3200" b="1" dirty="0">
                <a:solidFill>
                  <a:srgbClr val="002060"/>
                </a:solidFill>
                <a:latin typeface="Arial" panose="020B0604020202020204" pitchFamily="34" charset="0"/>
                <a:cs typeface="Arial" panose="020B0604020202020204" pitchFamily="34" charset="0"/>
              </a:rPr>
              <a:t>o</a:t>
            </a:r>
            <a:r>
              <a:rPr sz="3200" b="1" dirty="0">
                <a:solidFill>
                  <a:srgbClr val="002060"/>
                </a:solidFill>
                <a:latin typeface="Arial" panose="020B0604020202020204" pitchFamily="34" charset="0"/>
                <a:cs typeface="Arial" panose="020B0604020202020204" pitchFamily="34" charset="0"/>
              </a:rPr>
              <a:t>s </a:t>
            </a:r>
            <a:r>
              <a:rPr lang="pt-PT" sz="3200" b="1" dirty="0">
                <a:solidFill>
                  <a:srgbClr val="002060"/>
                </a:solidFill>
                <a:latin typeface="Arial" panose="020B0604020202020204" pitchFamily="34" charset="0"/>
                <a:cs typeface="Arial" panose="020B0604020202020204" pitchFamily="34" charset="0"/>
              </a:rPr>
              <a:t>de lixo geral</a:t>
            </a:r>
            <a:br>
              <a:rPr sz="3200" b="1" dirty="0">
                <a:solidFill>
                  <a:srgbClr val="002060"/>
                </a:solidFill>
                <a:latin typeface="Arial" panose="020B0604020202020204" pitchFamily="34" charset="0"/>
                <a:cs typeface="Arial" panose="020B0604020202020204" pitchFamily="34" charset="0"/>
              </a:rPr>
            </a:br>
            <a:r>
              <a:rPr sz="3200" b="1" dirty="0">
                <a:solidFill>
                  <a:srgbClr val="002060"/>
                </a:solidFill>
                <a:latin typeface="Arial" panose="020B0604020202020204" pitchFamily="34" charset="0"/>
                <a:cs typeface="Arial" panose="020B0604020202020204" pitchFamily="34" charset="0"/>
              </a:rPr>
              <a:t>(i.e.</a:t>
            </a:r>
            <a:r>
              <a:rPr lang="pt-PT" sz="3200" b="1" dirty="0">
                <a:solidFill>
                  <a:srgbClr val="002060"/>
                </a:solidFill>
                <a:latin typeface="Arial" panose="020B0604020202020204" pitchFamily="34" charset="0"/>
                <a:cs typeface="Arial" panose="020B0604020202020204" pitchFamily="34" charset="0"/>
              </a:rPr>
              <a:t>, </a:t>
            </a:r>
            <a:r>
              <a:rPr lang="pt-PT" sz="3200" b="1">
                <a:solidFill>
                  <a:srgbClr val="002060"/>
                </a:solidFill>
                <a:latin typeface="Arial" panose="020B0604020202020204" pitchFamily="34" charset="0"/>
                <a:cs typeface="Arial" panose="020B0604020202020204" pitchFamily="34" charset="0"/>
              </a:rPr>
              <a:t>não perigoso</a:t>
            </a:r>
            <a:r>
              <a:rPr sz="3200" b="1">
                <a:solidFill>
                  <a:srgbClr val="002060"/>
                </a:solidFill>
                <a:latin typeface="Arial" panose="020B0604020202020204" pitchFamily="34" charset="0"/>
                <a:cs typeface="Arial" panose="020B0604020202020204" pitchFamily="34" charset="0"/>
              </a:rPr>
              <a:t>)</a:t>
            </a:r>
            <a:endParaRPr sz="3200" b="1" dirty="0">
              <a:solidFill>
                <a:srgbClr val="002060"/>
              </a:solidFill>
              <a:latin typeface="Arial" panose="020B0604020202020204" pitchFamily="34" charset="0"/>
              <a:cs typeface="Arial" panose="020B0604020202020204" pitchFamily="34" charset="0"/>
            </a:endParaRPr>
          </a:p>
        </p:txBody>
      </p:sp>
      <p:sp>
        <p:nvSpPr>
          <p:cNvPr id="345" name="Shape 345"/>
          <p:cNvSpPr>
            <a:spLocks noGrp="1"/>
          </p:cNvSpPr>
          <p:nvPr>
            <p:ph type="body" idx="4294967295"/>
          </p:nvPr>
        </p:nvSpPr>
        <p:spPr>
          <a:xfrm>
            <a:off x="0" y="1600200"/>
            <a:ext cx="8229600" cy="4191000"/>
          </a:xfrm>
          <a:prstGeom prst="rect">
            <a:avLst/>
          </a:prstGeom>
        </p:spPr>
        <p:txBody>
          <a:bodyPr/>
          <a:lstStyle/>
          <a:p>
            <a:pPr marL="609600" lvl="0" indent="-609600">
              <a:buClr>
                <a:srgbClr val="002060"/>
              </a:buClr>
              <a:defRPr sz="1800">
                <a:solidFill>
                  <a:srgbClr val="000000"/>
                </a:solidFill>
              </a:defRPr>
            </a:pPr>
            <a:r>
              <a:rPr lang="pt-PT" sz="3200" dirty="0">
                <a:solidFill>
                  <a:srgbClr val="002060"/>
                </a:solidFill>
                <a:latin typeface="Arial" panose="020B0604020202020204" pitchFamily="34" charset="0"/>
                <a:cs typeface="Arial" panose="020B0604020202020204" pitchFamily="34" charset="0"/>
              </a:rPr>
              <a:t>Restos de comida</a:t>
            </a:r>
            <a:endParaRPr sz="3200" dirty="0">
              <a:solidFill>
                <a:srgbClr val="002060"/>
              </a:solidFill>
              <a:latin typeface="Arial" panose="020B0604020202020204" pitchFamily="34" charset="0"/>
              <a:cs typeface="Arial" panose="020B0604020202020204" pitchFamily="34" charset="0"/>
            </a:endParaRPr>
          </a:p>
          <a:p>
            <a:pPr marL="609600" lvl="0" indent="-609600">
              <a:buClr>
                <a:srgbClr val="002060"/>
              </a:buClr>
              <a:defRPr sz="1800">
                <a:solidFill>
                  <a:srgbClr val="000000"/>
                </a:solidFill>
              </a:defRPr>
            </a:pPr>
            <a:r>
              <a:rPr lang="pt-PT" sz="3200" dirty="0">
                <a:solidFill>
                  <a:srgbClr val="002060"/>
                </a:solidFill>
                <a:latin typeface="Arial" panose="020B0604020202020204" pitchFamily="34" charset="0"/>
                <a:cs typeface="Arial" panose="020B0604020202020204" pitchFamily="34" charset="0"/>
              </a:rPr>
              <a:t>Cascas de fruta, </a:t>
            </a:r>
            <a:r>
              <a:rPr sz="3200" dirty="0">
                <a:solidFill>
                  <a:srgbClr val="002060"/>
                </a:solidFill>
                <a:latin typeface="Arial" panose="020B0604020202020204" pitchFamily="34" charset="0"/>
                <a:cs typeface="Arial" panose="020B0604020202020204" pitchFamily="34" charset="0"/>
              </a:rPr>
              <a:t>e.g.</a:t>
            </a:r>
            <a:r>
              <a:rPr lang="pt-PT" sz="3200" dirty="0">
                <a:solidFill>
                  <a:srgbClr val="002060"/>
                </a:solidFill>
                <a:latin typeface="Arial" panose="020B0604020202020204" pitchFamily="34" charset="0"/>
                <a:cs typeface="Arial" panose="020B0604020202020204" pitchFamily="34" charset="0"/>
              </a:rPr>
              <a:t>,</a:t>
            </a:r>
            <a:r>
              <a:rPr sz="3200" dirty="0">
                <a:solidFill>
                  <a:srgbClr val="002060"/>
                </a:solidFill>
                <a:latin typeface="Arial" panose="020B0604020202020204" pitchFamily="34" charset="0"/>
                <a:cs typeface="Arial" panose="020B0604020202020204" pitchFamily="34" charset="0"/>
              </a:rPr>
              <a:t> banana</a:t>
            </a:r>
          </a:p>
          <a:p>
            <a:pPr marL="609600" lvl="0" indent="-609600">
              <a:buClr>
                <a:srgbClr val="002060"/>
              </a:buClr>
              <a:defRPr sz="1800">
                <a:solidFill>
                  <a:srgbClr val="000000"/>
                </a:solidFill>
              </a:defRPr>
            </a:pPr>
            <a:r>
              <a:rPr sz="3200" dirty="0">
                <a:solidFill>
                  <a:srgbClr val="002060"/>
                </a:solidFill>
                <a:latin typeface="Arial" panose="020B0604020202020204" pitchFamily="34" charset="0"/>
                <a:cs typeface="Arial" panose="020B0604020202020204" pitchFamily="34" charset="0"/>
              </a:rPr>
              <a:t>Pape</a:t>
            </a:r>
            <a:r>
              <a:rPr lang="pt-PT" sz="3200" dirty="0">
                <a:solidFill>
                  <a:srgbClr val="002060"/>
                </a:solidFill>
                <a:latin typeface="Arial" panose="020B0604020202020204" pitchFamily="34" charset="0"/>
                <a:cs typeface="Arial" panose="020B0604020202020204" pitchFamily="34" charset="0"/>
              </a:rPr>
              <a:t>l</a:t>
            </a:r>
            <a:r>
              <a:rPr sz="3200" dirty="0">
                <a:solidFill>
                  <a:srgbClr val="002060"/>
                </a:solidFill>
                <a:latin typeface="Arial" panose="020B0604020202020204" pitchFamily="34" charset="0"/>
                <a:cs typeface="Arial" panose="020B0604020202020204" pitchFamily="34" charset="0"/>
              </a:rPr>
              <a:t>/</a:t>
            </a:r>
            <a:r>
              <a:rPr lang="pt-PT" sz="3200" dirty="0">
                <a:solidFill>
                  <a:srgbClr val="002060"/>
                </a:solidFill>
                <a:latin typeface="Arial" panose="020B0604020202020204" pitchFamily="34" charset="0"/>
                <a:cs typeface="Arial" panose="020B0604020202020204" pitchFamily="34" charset="0"/>
              </a:rPr>
              <a:t>Toalhas de papel</a:t>
            </a:r>
            <a:endParaRPr sz="3200" dirty="0">
              <a:solidFill>
                <a:srgbClr val="002060"/>
              </a:solidFill>
              <a:latin typeface="Arial" panose="020B0604020202020204" pitchFamily="34" charset="0"/>
              <a:cs typeface="Arial" panose="020B0604020202020204" pitchFamily="34" charset="0"/>
            </a:endParaRPr>
          </a:p>
          <a:p>
            <a:pPr marL="609600" lvl="0" indent="-609600">
              <a:buClr>
                <a:srgbClr val="002060"/>
              </a:buClr>
              <a:defRPr sz="1800">
                <a:solidFill>
                  <a:srgbClr val="000000"/>
                </a:solidFill>
              </a:defRPr>
            </a:pPr>
            <a:r>
              <a:rPr lang="pt-PT" sz="3200" dirty="0">
                <a:solidFill>
                  <a:srgbClr val="002060"/>
                </a:solidFill>
                <a:latin typeface="Arial" panose="020B0604020202020204" pitchFamily="34" charset="0"/>
                <a:cs typeface="Arial" panose="020B0604020202020204" pitchFamily="34" charset="0"/>
              </a:rPr>
              <a:t>Sacos de plástico ou de papel</a:t>
            </a:r>
            <a:endParaRPr sz="3200" dirty="0">
              <a:solidFill>
                <a:srgbClr val="002060"/>
              </a:solidFill>
              <a:latin typeface="Arial" panose="020B0604020202020204" pitchFamily="34" charset="0"/>
              <a:cs typeface="Arial" panose="020B0604020202020204" pitchFamily="34" charset="0"/>
            </a:endParaRPr>
          </a:p>
          <a:p>
            <a:pPr marL="609600" lvl="0" indent="-609600">
              <a:buClr>
                <a:srgbClr val="002060"/>
              </a:buClr>
              <a:defRPr sz="1800">
                <a:solidFill>
                  <a:srgbClr val="000000"/>
                </a:solidFill>
              </a:defRPr>
            </a:pPr>
            <a:r>
              <a:rPr lang="pt-PT" sz="3200" dirty="0">
                <a:solidFill>
                  <a:srgbClr val="002060"/>
                </a:solidFill>
                <a:latin typeface="Arial" panose="020B0604020202020204" pitchFamily="34" charset="0"/>
                <a:cs typeface="Arial" panose="020B0604020202020204" pitchFamily="34" charset="0"/>
              </a:rPr>
              <a:t>Embalagens cirúrgicas</a:t>
            </a:r>
            <a:endParaRPr sz="3200" dirty="0">
              <a:solidFill>
                <a:srgbClr val="002060"/>
              </a:solidFill>
              <a:latin typeface="Arial" panose="020B0604020202020204" pitchFamily="34" charset="0"/>
              <a:cs typeface="Arial" panose="020B0604020202020204" pitchFamily="34" charset="0"/>
            </a:endParaRPr>
          </a:p>
        </p:txBody>
      </p:sp>
      <p:sp>
        <p:nvSpPr>
          <p:cNvPr id="352" name="Shape 352"/>
          <p:cNvSpPr/>
          <p:nvPr/>
        </p:nvSpPr>
        <p:spPr>
          <a:xfrm>
            <a:off x="107504" y="5060169"/>
            <a:ext cx="8056793" cy="800219"/>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defRPr sz="2800" b="1">
                <a:solidFill>
                  <a:srgbClr val="FFFFFF"/>
                </a:solidFill>
                <a:latin typeface="Calibri"/>
                <a:ea typeface="Calibri"/>
                <a:cs typeface="Calibri"/>
                <a:sym typeface="Calibri"/>
              </a:defRPr>
            </a:lvl1pPr>
          </a:lstStyle>
          <a:p>
            <a:pPr lvl="0">
              <a:defRPr sz="1800" b="0">
                <a:solidFill>
                  <a:srgbClr val="000000"/>
                </a:solidFill>
              </a:defRPr>
            </a:pPr>
            <a:r>
              <a:rPr sz="2600" b="1" dirty="0">
                <a:solidFill>
                  <a:srgbClr val="002060"/>
                </a:solidFill>
                <a:latin typeface="Arial" panose="020B0604020202020204" pitchFamily="34" charset="0"/>
                <a:cs typeface="Arial" panose="020B0604020202020204" pitchFamily="34" charset="0"/>
              </a:rPr>
              <a:t>NB.</a:t>
            </a:r>
            <a:r>
              <a:rPr lang="pt-PT" sz="2600" b="1" dirty="0">
                <a:solidFill>
                  <a:srgbClr val="002060"/>
                </a:solidFill>
                <a:latin typeface="Arial" panose="020B0604020202020204" pitchFamily="34" charset="0"/>
                <a:cs typeface="Arial" panose="020B0604020202020204" pitchFamily="34" charset="0"/>
              </a:rPr>
              <a:t>:</a:t>
            </a:r>
            <a:r>
              <a:rPr sz="2600" b="1" dirty="0">
                <a:solidFill>
                  <a:srgbClr val="002060"/>
                </a:solidFill>
                <a:latin typeface="Arial" panose="020B0604020202020204" pitchFamily="34" charset="0"/>
                <a:cs typeface="Arial" panose="020B0604020202020204" pitchFamily="34" charset="0"/>
              </a:rPr>
              <a:t> </a:t>
            </a:r>
            <a:r>
              <a:rPr lang="pt-PT" sz="2600" b="1" dirty="0">
                <a:solidFill>
                  <a:srgbClr val="002060"/>
                </a:solidFill>
                <a:latin typeface="Arial" panose="020B0604020202020204" pitchFamily="34" charset="0"/>
                <a:cs typeface="Arial" panose="020B0604020202020204" pitchFamily="34" charset="0"/>
              </a:rPr>
              <a:t>	Há uma quantidade significativa de lixo geral </a:t>
            </a:r>
          </a:p>
          <a:p>
            <a:pPr lvl="0">
              <a:defRPr sz="1800" b="0">
                <a:solidFill>
                  <a:srgbClr val="000000"/>
                </a:solidFill>
              </a:defRPr>
            </a:pPr>
            <a:r>
              <a:rPr lang="pt-PT" sz="2600" dirty="0">
                <a:solidFill>
                  <a:srgbClr val="002060"/>
                </a:solidFill>
                <a:latin typeface="Arial" panose="020B0604020202020204" pitchFamily="34" charset="0"/>
                <a:cs typeface="Arial" panose="020B0604020202020204" pitchFamily="34" charset="0"/>
              </a:rPr>
              <a:t>	</a:t>
            </a:r>
            <a:r>
              <a:rPr lang="pt-PT" sz="2600" b="1" dirty="0">
                <a:solidFill>
                  <a:srgbClr val="002060"/>
                </a:solidFill>
                <a:latin typeface="Arial" panose="020B0604020202020204" pitchFamily="34" charset="0"/>
                <a:cs typeface="Arial" panose="020B0604020202020204" pitchFamily="34" charset="0"/>
              </a:rPr>
              <a:t>que é reciclável</a:t>
            </a:r>
            <a:endParaRPr sz="2600" b="1" dirty="0">
              <a:solidFill>
                <a:srgbClr val="002060"/>
              </a:solidFill>
              <a:latin typeface="Arial" panose="020B0604020202020204" pitchFamily="34" charset="0"/>
              <a:cs typeface="Arial" panose="020B0604020202020204" pitchFamily="34" charset="0"/>
            </a:endParaRPr>
          </a:p>
        </p:txBody>
      </p:sp>
      <p:pic>
        <p:nvPicPr>
          <p:cNvPr id="2050" name="Picture 2" descr="Image result for food was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186406" y="2276872"/>
            <a:ext cx="2942190" cy="1973263"/>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3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2" grpId="1"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 name="Shape 354"/>
          <p:cNvSpPr>
            <a:spLocks noGrp="1"/>
          </p:cNvSpPr>
          <p:nvPr>
            <p:ph type="title" idx="4294967295"/>
          </p:nvPr>
        </p:nvSpPr>
        <p:spPr>
          <a:xfrm>
            <a:off x="539552" y="269776"/>
            <a:ext cx="8229600" cy="1143000"/>
          </a:xfrm>
          <a:prstGeom prst="rect">
            <a:avLst/>
          </a:prstGeom>
        </p:spPr>
        <p:txBody>
          <a:bodyPr>
            <a:normAutofit/>
          </a:bodyPr>
          <a:lstStyle/>
          <a:p>
            <a:pPr lvl="0">
              <a:defRPr sz="1800" b="0">
                <a:solidFill>
                  <a:srgbClr val="000000"/>
                </a:solidFill>
              </a:defRPr>
            </a:pPr>
            <a:r>
              <a:rPr sz="3600" b="1" kern="1200" dirty="0">
                <a:solidFill>
                  <a:srgbClr val="002060"/>
                </a:solidFill>
                <a:latin typeface="Arial" panose="020B0604020202020204" pitchFamily="34" charset="0"/>
                <a:ea typeface="+mj-ea"/>
                <a:cs typeface="Arial" panose="020B0604020202020204" pitchFamily="34" charset="0"/>
              </a:rPr>
              <a:t>Ex</a:t>
            </a:r>
            <a:r>
              <a:rPr lang="pt-PT" sz="3600" b="1" kern="1200" dirty="0">
                <a:solidFill>
                  <a:srgbClr val="002060"/>
                </a:solidFill>
                <a:latin typeface="Arial" panose="020B0604020202020204" pitchFamily="34" charset="0"/>
                <a:ea typeface="+mj-ea"/>
                <a:cs typeface="Arial" panose="020B0604020202020204" pitchFamily="34" charset="0"/>
              </a:rPr>
              <a:t>e</a:t>
            </a:r>
            <a:r>
              <a:rPr sz="3600" b="1" kern="1200" dirty="0">
                <a:solidFill>
                  <a:srgbClr val="002060"/>
                </a:solidFill>
                <a:latin typeface="Arial" panose="020B0604020202020204" pitchFamily="34" charset="0"/>
                <a:ea typeface="+mj-ea"/>
                <a:cs typeface="Arial" panose="020B0604020202020204" pitchFamily="34" charset="0"/>
              </a:rPr>
              <a:t>mpl</a:t>
            </a:r>
            <a:r>
              <a:rPr lang="pt-PT" sz="3600" b="1" kern="1200" dirty="0">
                <a:solidFill>
                  <a:srgbClr val="002060"/>
                </a:solidFill>
                <a:latin typeface="Arial" panose="020B0604020202020204" pitchFamily="34" charset="0"/>
                <a:ea typeface="+mj-ea"/>
                <a:cs typeface="Arial" panose="020B0604020202020204" pitchFamily="34" charset="0"/>
              </a:rPr>
              <a:t>o</a:t>
            </a:r>
            <a:r>
              <a:rPr sz="3600" b="1" kern="1200" dirty="0">
                <a:solidFill>
                  <a:srgbClr val="002060"/>
                </a:solidFill>
                <a:latin typeface="Arial" panose="020B0604020202020204" pitchFamily="34" charset="0"/>
                <a:ea typeface="+mj-ea"/>
                <a:cs typeface="Arial" panose="020B0604020202020204" pitchFamily="34" charset="0"/>
              </a:rPr>
              <a:t>s </a:t>
            </a:r>
            <a:r>
              <a:rPr lang="pt-PT" sz="3600" b="1" kern="1200" dirty="0">
                <a:solidFill>
                  <a:srgbClr val="002060"/>
                </a:solidFill>
                <a:latin typeface="Arial" panose="020B0604020202020204" pitchFamily="34" charset="0"/>
                <a:ea typeface="+mj-ea"/>
                <a:cs typeface="Arial" panose="020B0604020202020204" pitchFamily="34" charset="0"/>
              </a:rPr>
              <a:t>de resíduos infecciosos</a:t>
            </a:r>
            <a:endParaRPr sz="3600" b="1" kern="1200" dirty="0">
              <a:solidFill>
                <a:srgbClr val="002060"/>
              </a:solidFill>
              <a:latin typeface="Arial" panose="020B0604020202020204" pitchFamily="34" charset="0"/>
              <a:ea typeface="+mj-ea"/>
              <a:cs typeface="Arial" panose="020B0604020202020204" pitchFamily="34" charset="0"/>
            </a:endParaRPr>
          </a:p>
        </p:txBody>
      </p:sp>
      <p:sp>
        <p:nvSpPr>
          <p:cNvPr id="355" name="Shape 355"/>
          <p:cNvSpPr>
            <a:spLocks noGrp="1"/>
          </p:cNvSpPr>
          <p:nvPr>
            <p:ph type="body" idx="4294967295"/>
          </p:nvPr>
        </p:nvSpPr>
        <p:spPr>
          <a:xfrm>
            <a:off x="467544" y="1639341"/>
            <a:ext cx="8229600" cy="4525963"/>
          </a:xfrm>
          <a:prstGeom prst="rect">
            <a:avLst/>
          </a:prstGeom>
        </p:spPr>
        <p:txBody>
          <a:bodyPr>
            <a:normAutofit/>
          </a:bodyPr>
          <a:lstStyle/>
          <a:p>
            <a:pPr marL="609600" lvl="0" indent="-609600">
              <a:lnSpc>
                <a:spcPct val="90000"/>
              </a:lnSpc>
              <a:buClr>
                <a:srgbClr val="002060"/>
              </a:buClr>
              <a:defRPr sz="1800">
                <a:solidFill>
                  <a:srgbClr val="000000"/>
                </a:solidFill>
              </a:defRPr>
            </a:pPr>
            <a:r>
              <a:rPr lang="pt-PT" sz="3000" dirty="0">
                <a:solidFill>
                  <a:srgbClr val="002060"/>
                </a:solidFill>
                <a:latin typeface="Arial" panose="020B0604020202020204" pitchFamily="34" charset="0"/>
                <a:cs typeface="Arial" panose="020B0604020202020204" pitchFamily="34" charset="0"/>
              </a:rPr>
              <a:t>Material manchado de </a:t>
            </a:r>
            <a:r>
              <a:rPr lang="en-US" sz="3000" dirty="0" err="1">
                <a:solidFill>
                  <a:srgbClr val="002060"/>
                </a:solidFill>
                <a:latin typeface="Arial" panose="020B0604020202020204" pitchFamily="34" charset="0"/>
                <a:cs typeface="Arial" panose="020B0604020202020204" pitchFamily="34" charset="0"/>
              </a:rPr>
              <a:t>sangue</a:t>
            </a:r>
            <a:endParaRPr sz="3000" dirty="0">
              <a:solidFill>
                <a:srgbClr val="002060"/>
              </a:solidFill>
              <a:latin typeface="Arial" panose="020B0604020202020204" pitchFamily="34" charset="0"/>
              <a:cs typeface="Arial" panose="020B0604020202020204" pitchFamily="34" charset="0"/>
            </a:endParaRPr>
          </a:p>
          <a:p>
            <a:pPr marL="609600" lvl="0" indent="-609600">
              <a:lnSpc>
                <a:spcPct val="90000"/>
              </a:lnSpc>
              <a:buClr>
                <a:srgbClr val="002060"/>
              </a:buClr>
              <a:defRPr sz="1800">
                <a:solidFill>
                  <a:srgbClr val="000000"/>
                </a:solidFill>
              </a:defRPr>
            </a:pPr>
            <a:r>
              <a:rPr lang="pt-PT" sz="3000" dirty="0">
                <a:solidFill>
                  <a:srgbClr val="002060"/>
                </a:solidFill>
                <a:latin typeface="Arial" panose="020B0604020202020204" pitchFamily="34" charset="0"/>
                <a:cs typeface="Arial" panose="020B0604020202020204" pitchFamily="34" charset="0"/>
              </a:rPr>
              <a:t>Tecido/órgãos humanos</a:t>
            </a:r>
            <a:endParaRPr sz="3000" dirty="0">
              <a:solidFill>
                <a:srgbClr val="002060"/>
              </a:solidFill>
              <a:latin typeface="Arial" panose="020B0604020202020204" pitchFamily="34" charset="0"/>
              <a:cs typeface="Arial" panose="020B0604020202020204" pitchFamily="34" charset="0"/>
            </a:endParaRPr>
          </a:p>
          <a:p>
            <a:pPr marL="609600" lvl="0" indent="-609600">
              <a:lnSpc>
                <a:spcPct val="90000"/>
              </a:lnSpc>
              <a:buClr>
                <a:srgbClr val="002060"/>
              </a:buClr>
              <a:defRPr sz="1800">
                <a:solidFill>
                  <a:srgbClr val="000000"/>
                </a:solidFill>
              </a:defRPr>
            </a:pPr>
            <a:r>
              <a:rPr lang="pt-PT" sz="3000" dirty="0">
                <a:solidFill>
                  <a:srgbClr val="002060"/>
                </a:solidFill>
                <a:latin typeface="Arial" panose="020B0604020202020204" pitchFamily="34" charset="0"/>
                <a:cs typeface="Arial" panose="020B0604020202020204" pitchFamily="34" charset="0"/>
              </a:rPr>
              <a:t>Cotonetes/pensos com álcool usados</a:t>
            </a:r>
            <a:r>
              <a:rPr sz="3000" dirty="0">
                <a:solidFill>
                  <a:srgbClr val="002060"/>
                </a:solidFill>
                <a:latin typeface="Arial" panose="020B0604020202020204" pitchFamily="34" charset="0"/>
                <a:cs typeface="Arial" panose="020B0604020202020204" pitchFamily="34" charset="0"/>
              </a:rPr>
              <a:t> </a:t>
            </a:r>
          </a:p>
          <a:p>
            <a:pPr marL="609600" lvl="0" indent="-609600">
              <a:lnSpc>
                <a:spcPct val="90000"/>
              </a:lnSpc>
              <a:buClr>
                <a:srgbClr val="002060"/>
              </a:buClr>
              <a:defRPr sz="1800">
                <a:solidFill>
                  <a:srgbClr val="000000"/>
                </a:solidFill>
              </a:defRPr>
            </a:pPr>
            <a:r>
              <a:rPr lang="pt-PT" sz="3000" dirty="0">
                <a:solidFill>
                  <a:srgbClr val="002060"/>
                </a:solidFill>
                <a:latin typeface="Arial" panose="020B0604020202020204" pitchFamily="34" charset="0"/>
                <a:cs typeface="Arial" panose="020B0604020202020204" pitchFamily="34" charset="0"/>
              </a:rPr>
              <a:t>Resíduos de enfermarias de </a:t>
            </a:r>
            <a:r>
              <a:rPr sz="3000" dirty="0">
                <a:solidFill>
                  <a:srgbClr val="002060"/>
                </a:solidFill>
                <a:latin typeface="Arial" panose="020B0604020202020204" pitchFamily="34" charset="0"/>
                <a:cs typeface="Arial" panose="020B0604020202020204" pitchFamily="34" charset="0"/>
              </a:rPr>
              <a:t>isola</a:t>
            </a:r>
            <a:r>
              <a:rPr lang="pt-PT" sz="3000" dirty="0">
                <a:solidFill>
                  <a:srgbClr val="002060"/>
                </a:solidFill>
                <a:latin typeface="Arial" panose="020B0604020202020204" pitchFamily="34" charset="0"/>
                <a:cs typeface="Arial" panose="020B0604020202020204" pitchFamily="34" charset="0"/>
              </a:rPr>
              <a:t>mento</a:t>
            </a:r>
            <a:endParaRPr sz="3000" dirty="0">
              <a:solidFill>
                <a:srgbClr val="002060"/>
              </a:solidFill>
              <a:latin typeface="Arial" panose="020B0604020202020204" pitchFamily="34" charset="0"/>
              <a:cs typeface="Arial" panose="020B0604020202020204" pitchFamily="34" charset="0"/>
            </a:endParaRPr>
          </a:p>
          <a:p>
            <a:pPr marL="609600" lvl="0" indent="-609600">
              <a:lnSpc>
                <a:spcPct val="90000"/>
              </a:lnSpc>
              <a:buClr>
                <a:srgbClr val="002060"/>
              </a:buClr>
              <a:defRPr sz="1800">
                <a:solidFill>
                  <a:srgbClr val="000000"/>
                </a:solidFill>
              </a:defRPr>
            </a:pPr>
            <a:r>
              <a:rPr lang="pt-PT" sz="3000" dirty="0">
                <a:solidFill>
                  <a:srgbClr val="002060"/>
                </a:solidFill>
                <a:latin typeface="Arial" panose="020B0604020202020204" pitchFamily="34" charset="0"/>
                <a:cs typeface="Arial" panose="020B0604020202020204" pitchFamily="34" charset="0"/>
              </a:rPr>
              <a:t>Equipamentos de EPP descartáveis contaminados</a:t>
            </a:r>
            <a:endParaRPr sz="3000" dirty="0">
              <a:solidFill>
                <a:srgbClr val="002060"/>
              </a:solidFill>
              <a:latin typeface="Arial" panose="020B0604020202020204" pitchFamily="34" charset="0"/>
              <a:cs typeface="Arial" panose="020B0604020202020204" pitchFamily="34" charset="0"/>
            </a:endParaRPr>
          </a:p>
          <a:p>
            <a:pPr marL="609600" lvl="0" indent="-609600">
              <a:lnSpc>
                <a:spcPct val="90000"/>
              </a:lnSpc>
              <a:buClr>
                <a:srgbClr val="002060"/>
              </a:buClr>
              <a:defRPr sz="1800">
                <a:solidFill>
                  <a:srgbClr val="000000"/>
                </a:solidFill>
              </a:defRPr>
            </a:pPr>
            <a:r>
              <a:rPr sz="3000" dirty="0">
                <a:solidFill>
                  <a:srgbClr val="002060"/>
                </a:solidFill>
                <a:latin typeface="Arial" panose="020B0604020202020204" pitchFamily="34" charset="0"/>
                <a:cs typeface="Arial" panose="020B0604020202020204" pitchFamily="34" charset="0"/>
              </a:rPr>
              <a:t>Excre</a:t>
            </a:r>
            <a:r>
              <a:rPr lang="pt-PT" sz="3000" dirty="0">
                <a:solidFill>
                  <a:srgbClr val="002060"/>
                </a:solidFill>
                <a:latin typeface="Arial" panose="020B0604020202020204" pitchFamily="34" charset="0"/>
                <a:cs typeface="Arial" panose="020B0604020202020204" pitchFamily="34" charset="0"/>
              </a:rPr>
              <a:t>mentos</a:t>
            </a:r>
            <a:r>
              <a:rPr sz="3000" dirty="0">
                <a:solidFill>
                  <a:srgbClr val="002060"/>
                </a:solidFill>
                <a:latin typeface="Arial" panose="020B0604020202020204" pitchFamily="34" charset="0"/>
                <a:cs typeface="Arial" panose="020B0604020202020204" pitchFamily="34" charset="0"/>
              </a:rPr>
              <a:t> (</a:t>
            </a:r>
            <a:r>
              <a:rPr lang="pt-PT" sz="3000" dirty="0">
                <a:solidFill>
                  <a:srgbClr val="002060"/>
                </a:solidFill>
                <a:latin typeface="Arial" panose="020B0604020202020204" pitchFamily="34" charset="0"/>
                <a:cs typeface="Arial" panose="020B0604020202020204" pitchFamily="34" charset="0"/>
              </a:rPr>
              <a:t>podem ser colocados directamente numa sanita</a:t>
            </a:r>
            <a:r>
              <a:rPr sz="3000" dirty="0">
                <a:solidFill>
                  <a:srgbClr val="002060"/>
                </a:solidFill>
                <a:latin typeface="Arial" panose="020B0604020202020204" pitchFamily="34" charset="0"/>
                <a:cs typeface="Arial" panose="020B0604020202020204" pitchFamily="34" charset="0"/>
              </a:rPr>
              <a:t>)</a:t>
            </a:r>
          </a:p>
        </p:txBody>
      </p:sp>
      <p:pic>
        <p:nvPicPr>
          <p:cNvPr id="356" name="image2.jpeg"/>
          <p:cNvPicPr/>
          <p:nvPr/>
        </p:nvPicPr>
        <p:blipFill>
          <a:blip r:embed="rId3" cstate="print">
            <a:extLst/>
          </a:blip>
          <a:stretch>
            <a:fillRect/>
          </a:stretch>
        </p:blipFill>
        <p:spPr>
          <a:xfrm>
            <a:off x="6763488" y="1196752"/>
            <a:ext cx="2370483" cy="1584176"/>
          </a:xfrm>
          <a:prstGeom prst="rect">
            <a:avLst/>
          </a:prstGeom>
          <a:ln w="28575">
            <a:solidFill>
              <a:srgbClr val="FFFFFF"/>
            </a:solidFill>
          </a:ln>
        </p:spPr>
      </p:pic>
      <p:sp>
        <p:nvSpPr>
          <p:cNvPr id="362" name="Shape 362"/>
          <p:cNvSpPr/>
          <p:nvPr/>
        </p:nvSpPr>
        <p:spPr>
          <a:xfrm>
            <a:off x="3012759" y="5373216"/>
            <a:ext cx="6082352" cy="43088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r">
              <a:defRPr sz="1800"/>
            </a:pPr>
            <a:r>
              <a:rPr sz="1400" dirty="0">
                <a:solidFill>
                  <a:srgbClr val="002060"/>
                </a:solidFill>
                <a:latin typeface="Calibri"/>
                <a:ea typeface="Calibri"/>
                <a:cs typeface="Calibri"/>
                <a:sym typeface="Calibri"/>
              </a:rPr>
              <a:t>WHO. Safe management of wastes from health care activities. 2014</a:t>
            </a:r>
            <a:r>
              <a:rPr sz="1400" dirty="0">
                <a:solidFill>
                  <a:srgbClr val="FFFFFF"/>
                </a:solidFill>
                <a:latin typeface="Calibri"/>
                <a:ea typeface="Calibri"/>
                <a:cs typeface="Calibri"/>
                <a:sym typeface="Calibri"/>
              </a:rPr>
              <a:t>. </a:t>
            </a:r>
            <a:r>
              <a:rPr sz="1400" dirty="0">
                <a:latin typeface="Calibri"/>
                <a:ea typeface="Calibri"/>
                <a:cs typeface="Calibri"/>
                <a:sym typeface="Calibri"/>
                <a:hlinkClick r:id="rId4"/>
              </a:rPr>
              <a:t>http://www.who.int/water_sanitation_health/medicalwaste/wastemanag/en/</a:t>
            </a:r>
            <a:r>
              <a:rPr sz="1400" dirty="0">
                <a:solidFill>
                  <a:srgbClr val="FFFFFF"/>
                </a:solidFill>
                <a:latin typeface="Calibri"/>
                <a:ea typeface="Calibri"/>
                <a:cs typeface="Calibri"/>
                <a:sym typeface="Calibri"/>
              </a:rPr>
              <a: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Shape 364"/>
          <p:cNvSpPr>
            <a:spLocks noGrp="1"/>
          </p:cNvSpPr>
          <p:nvPr>
            <p:ph type="title" idx="4294967295"/>
          </p:nvPr>
        </p:nvSpPr>
        <p:spPr>
          <a:xfrm>
            <a:off x="0" y="274638"/>
            <a:ext cx="9144000" cy="1143000"/>
          </a:xfrm>
          <a:prstGeom prst="rect">
            <a:avLst/>
          </a:prstGeom>
        </p:spPr>
        <p:txBody>
          <a:body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Exampl</a:t>
            </a:r>
            <a:r>
              <a:rPr lang="pt-PT" sz="3600" b="1" dirty="0">
                <a:solidFill>
                  <a:srgbClr val="002060"/>
                </a:solidFill>
                <a:latin typeface="Arial" panose="020B0604020202020204" pitchFamily="34" charset="0"/>
                <a:cs typeface="Arial" panose="020B0604020202020204" pitchFamily="34" charset="0"/>
              </a:rPr>
              <a:t>o</a:t>
            </a:r>
            <a:r>
              <a:rPr sz="3600" b="1" dirty="0">
                <a:solidFill>
                  <a:srgbClr val="002060"/>
                </a:solidFill>
                <a:latin typeface="Arial" panose="020B0604020202020204" pitchFamily="34" charset="0"/>
                <a:cs typeface="Arial" panose="020B0604020202020204" pitchFamily="34" charset="0"/>
              </a:rPr>
              <a:t>s </a:t>
            </a:r>
            <a:r>
              <a:rPr lang="pt-PT" sz="3600" b="1" dirty="0">
                <a:solidFill>
                  <a:srgbClr val="002060"/>
                </a:solidFill>
                <a:latin typeface="Arial" panose="020B0604020202020204" pitchFamily="34" charset="0"/>
                <a:cs typeface="Arial" panose="020B0604020202020204" pitchFamily="34" charset="0"/>
              </a:rPr>
              <a:t>de resíduos líquidos infecciosos</a:t>
            </a:r>
            <a:endParaRPr sz="3600" b="1" dirty="0">
              <a:solidFill>
                <a:srgbClr val="002060"/>
              </a:solidFill>
              <a:latin typeface="Arial" panose="020B0604020202020204" pitchFamily="34" charset="0"/>
              <a:cs typeface="Arial" panose="020B0604020202020204" pitchFamily="34" charset="0"/>
            </a:endParaRPr>
          </a:p>
        </p:txBody>
      </p:sp>
      <p:sp>
        <p:nvSpPr>
          <p:cNvPr id="365" name="Shape 365"/>
          <p:cNvSpPr>
            <a:spLocks noGrp="1"/>
          </p:cNvSpPr>
          <p:nvPr>
            <p:ph type="body" idx="4294967295"/>
          </p:nvPr>
        </p:nvSpPr>
        <p:spPr>
          <a:xfrm>
            <a:off x="914400" y="1539875"/>
            <a:ext cx="8229600" cy="4525963"/>
          </a:xfrm>
          <a:prstGeom prst="rect">
            <a:avLst/>
          </a:prstGeom>
        </p:spPr>
        <p:txBody>
          <a:bodyPr/>
          <a:lstStyle/>
          <a:p>
            <a:pPr marL="609600" lvl="0" indent="-609600">
              <a:buClr>
                <a:srgbClr val="002060"/>
              </a:buClr>
              <a:defRPr sz="1800">
                <a:solidFill>
                  <a:srgbClr val="000000"/>
                </a:solidFill>
              </a:defRPr>
            </a:pPr>
            <a:r>
              <a:rPr lang="pt-PT" sz="3200">
                <a:solidFill>
                  <a:srgbClr val="002060"/>
                </a:solidFill>
                <a:latin typeface="Arial" panose="020B0604020202020204" pitchFamily="34" charset="0"/>
                <a:cs typeface="Arial" panose="020B0604020202020204" pitchFamily="34" charset="0"/>
              </a:rPr>
              <a:t>Vómito</a:t>
            </a:r>
          </a:p>
          <a:p>
            <a:pPr marL="609600" lvl="0" indent="-609600">
              <a:buClr>
                <a:srgbClr val="002060"/>
              </a:buClr>
              <a:defRPr sz="1800">
                <a:solidFill>
                  <a:srgbClr val="000000"/>
                </a:solidFill>
              </a:defRPr>
            </a:pPr>
            <a:r>
              <a:rPr lang="pt-PT" sz="3200">
                <a:solidFill>
                  <a:srgbClr val="002060"/>
                </a:solidFill>
                <a:latin typeface="Arial" panose="020B0604020202020204" pitchFamily="34" charset="0"/>
                <a:cs typeface="Arial" panose="020B0604020202020204" pitchFamily="34" charset="0"/>
              </a:rPr>
              <a:t>Fezes </a:t>
            </a:r>
          </a:p>
          <a:p>
            <a:pPr marL="609600" lvl="0" indent="-609600">
              <a:buClr>
                <a:srgbClr val="002060"/>
              </a:buClr>
              <a:defRPr sz="1800">
                <a:solidFill>
                  <a:srgbClr val="000000"/>
                </a:solidFill>
              </a:defRPr>
            </a:pPr>
            <a:r>
              <a:rPr lang="pt-PT" sz="3200">
                <a:solidFill>
                  <a:srgbClr val="002060"/>
                </a:solidFill>
                <a:latin typeface="Arial" panose="020B0604020202020204" pitchFamily="34" charset="0"/>
                <a:cs typeface="Arial" panose="020B0604020202020204" pitchFamily="34" charset="0"/>
              </a:rPr>
              <a:t>Sangue</a:t>
            </a:r>
          </a:p>
          <a:p>
            <a:pPr marL="609600" lvl="0" indent="-609600">
              <a:buClr>
                <a:srgbClr val="002060"/>
              </a:buClr>
              <a:defRPr sz="1800">
                <a:solidFill>
                  <a:srgbClr val="000000"/>
                </a:solidFill>
              </a:defRPr>
            </a:pPr>
            <a:r>
              <a:rPr lang="pt-PT" sz="3200">
                <a:solidFill>
                  <a:srgbClr val="002060"/>
                </a:solidFill>
                <a:latin typeface="Arial" panose="020B0604020202020204" pitchFamily="34" charset="0"/>
                <a:cs typeface="Arial" panose="020B0604020202020204" pitchFamily="34" charset="0"/>
              </a:rPr>
              <a:t>Expectoração</a:t>
            </a:r>
          </a:p>
          <a:p>
            <a:pPr marL="609600" lvl="0" indent="-609600">
              <a:buClr>
                <a:srgbClr val="002060"/>
              </a:buClr>
              <a:defRPr sz="1800">
                <a:solidFill>
                  <a:srgbClr val="000000"/>
                </a:solidFill>
              </a:defRPr>
            </a:pPr>
            <a:r>
              <a:rPr lang="pt-PT" sz="3200">
                <a:solidFill>
                  <a:srgbClr val="002060"/>
                </a:solidFill>
                <a:latin typeface="Arial" panose="020B0604020202020204" pitchFamily="34" charset="0"/>
                <a:cs typeface="Arial" panose="020B0604020202020204" pitchFamily="34" charset="0"/>
              </a:rPr>
              <a:t>Saliva </a:t>
            </a:r>
          </a:p>
          <a:p>
            <a:pPr marL="609600" lvl="0" indent="-609600">
              <a:buClr>
                <a:srgbClr val="002060"/>
              </a:buClr>
              <a:defRPr sz="1800">
                <a:solidFill>
                  <a:srgbClr val="000000"/>
                </a:solidFill>
              </a:defRPr>
            </a:pPr>
            <a:r>
              <a:rPr lang="pt-PT" sz="3200">
                <a:solidFill>
                  <a:srgbClr val="002060"/>
                </a:solidFill>
                <a:latin typeface="Arial" panose="020B0604020202020204" pitchFamily="34" charset="0"/>
                <a:cs typeface="Arial" panose="020B0604020202020204" pitchFamily="34" charset="0"/>
              </a:rPr>
              <a:t>Pus </a:t>
            </a:r>
          </a:p>
          <a:p>
            <a:pPr marL="609600" lvl="0" indent="-609600">
              <a:buClr>
                <a:srgbClr val="002060"/>
              </a:buClr>
              <a:defRPr sz="1800">
                <a:solidFill>
                  <a:srgbClr val="000000"/>
                </a:solidFill>
              </a:defRPr>
            </a:pPr>
            <a:r>
              <a:rPr lang="pt-PT" sz="3200">
                <a:solidFill>
                  <a:srgbClr val="002060"/>
                </a:solidFill>
                <a:latin typeface="Arial" panose="020B0604020202020204" pitchFamily="34" charset="0"/>
                <a:cs typeface="Arial" panose="020B0604020202020204" pitchFamily="34" charset="0"/>
              </a:rPr>
              <a:t>Água de lavar contaminada (e.g., Ébola)</a:t>
            </a:r>
          </a:p>
        </p:txBody>
      </p:sp>
      <p:pic>
        <p:nvPicPr>
          <p:cNvPr id="366" name="image3.jpeg"/>
          <p:cNvPicPr/>
          <p:nvPr/>
        </p:nvPicPr>
        <p:blipFill>
          <a:blip r:embed="rId2" cstate="print">
            <a:extLst/>
          </a:blip>
          <a:stretch>
            <a:fillRect/>
          </a:stretch>
        </p:blipFill>
        <p:spPr>
          <a:xfrm>
            <a:off x="5968453" y="1447800"/>
            <a:ext cx="2447928" cy="2355551"/>
          </a:xfrm>
          <a:prstGeom prst="rect">
            <a:avLst/>
          </a:prstGeom>
          <a:ln w="28575">
            <a:solidFill>
              <a:srgbClr val="FFFFFF"/>
            </a:solid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Shape 373"/>
          <p:cNvSpPr>
            <a:spLocks noGrp="1"/>
          </p:cNvSpPr>
          <p:nvPr>
            <p:ph type="title" idx="4294967295"/>
          </p:nvPr>
        </p:nvSpPr>
        <p:spPr>
          <a:xfrm>
            <a:off x="0" y="0"/>
            <a:ext cx="9144000" cy="1143000"/>
          </a:xfrm>
          <a:prstGeom prst="rect">
            <a:avLst/>
          </a:prstGeom>
        </p:spPr>
        <p:txBody>
          <a:bodyPr/>
          <a:lstStyle/>
          <a:p>
            <a:pPr lvl="0">
              <a:defRPr sz="1800" b="0">
                <a:solidFill>
                  <a:srgbClr val="000000"/>
                </a:solidFill>
              </a:defRPr>
            </a:pPr>
            <a:r>
              <a:rPr sz="3600" b="1" dirty="0">
                <a:solidFill>
                  <a:srgbClr val="002060"/>
                </a:solidFill>
                <a:latin typeface="Arial" panose="020B0604020202020204" pitchFamily="34" charset="0"/>
                <a:cs typeface="Arial" panose="020B0604020202020204" pitchFamily="34" charset="0"/>
              </a:rPr>
              <a:t>Ex</a:t>
            </a:r>
            <a:r>
              <a:rPr lang="pt-PT" sz="3600" b="1" dirty="0">
                <a:solidFill>
                  <a:srgbClr val="002060"/>
                </a:solidFill>
                <a:latin typeface="Arial" panose="020B0604020202020204" pitchFamily="34" charset="0"/>
                <a:cs typeface="Arial" panose="020B0604020202020204" pitchFamily="34" charset="0"/>
              </a:rPr>
              <a:t>e</a:t>
            </a:r>
            <a:r>
              <a:rPr sz="3600" b="1" dirty="0">
                <a:solidFill>
                  <a:srgbClr val="002060"/>
                </a:solidFill>
                <a:latin typeface="Arial" panose="020B0604020202020204" pitchFamily="34" charset="0"/>
                <a:cs typeface="Arial" panose="020B0604020202020204" pitchFamily="34" charset="0"/>
              </a:rPr>
              <a:t>mpl</a:t>
            </a:r>
            <a:r>
              <a:rPr lang="pt-PT" sz="3600" b="1" dirty="0">
                <a:solidFill>
                  <a:srgbClr val="002060"/>
                </a:solidFill>
                <a:latin typeface="Arial" panose="020B0604020202020204" pitchFamily="34" charset="0"/>
                <a:cs typeface="Arial" panose="020B0604020202020204" pitchFamily="34" charset="0"/>
              </a:rPr>
              <a:t>o</a:t>
            </a:r>
            <a:r>
              <a:rPr sz="3600" b="1" dirty="0">
                <a:solidFill>
                  <a:srgbClr val="002060"/>
                </a:solidFill>
                <a:latin typeface="Arial" panose="020B0604020202020204" pitchFamily="34" charset="0"/>
                <a:cs typeface="Arial" panose="020B0604020202020204" pitchFamily="34" charset="0"/>
              </a:rPr>
              <a:t>s </a:t>
            </a:r>
            <a:r>
              <a:rPr lang="pt-PT" sz="3600" b="1" dirty="0">
                <a:solidFill>
                  <a:srgbClr val="002060"/>
                </a:solidFill>
                <a:latin typeface="Arial" panose="020B0604020202020204" pitchFamily="34" charset="0"/>
                <a:cs typeface="Arial" panose="020B0604020202020204" pitchFamily="34" charset="0"/>
              </a:rPr>
              <a:t>de resíduos cortantes</a:t>
            </a:r>
            <a:endParaRPr sz="3600" b="1" dirty="0">
              <a:solidFill>
                <a:srgbClr val="002060"/>
              </a:solidFill>
              <a:latin typeface="Arial" panose="020B0604020202020204" pitchFamily="34" charset="0"/>
              <a:cs typeface="Arial" panose="020B0604020202020204" pitchFamily="34" charset="0"/>
            </a:endParaRPr>
          </a:p>
        </p:txBody>
      </p:sp>
      <p:sp>
        <p:nvSpPr>
          <p:cNvPr id="374" name="Shape 374"/>
          <p:cNvSpPr>
            <a:spLocks noGrp="1"/>
          </p:cNvSpPr>
          <p:nvPr>
            <p:ph type="body" idx="4294967295"/>
          </p:nvPr>
        </p:nvSpPr>
        <p:spPr>
          <a:xfrm>
            <a:off x="539552" y="2355020"/>
            <a:ext cx="8229600" cy="3078163"/>
          </a:xfrm>
          <a:prstGeom prst="rect">
            <a:avLst/>
          </a:prstGeom>
        </p:spPr>
        <p:txBody>
          <a:bodyPr/>
          <a:lstStyle/>
          <a:p>
            <a:pPr marL="609600" lvl="0" indent="-609600">
              <a:buClr>
                <a:srgbClr val="002060"/>
              </a:buClr>
              <a:defRPr sz="1800">
                <a:solidFill>
                  <a:srgbClr val="000000"/>
                </a:solidFill>
              </a:defRPr>
            </a:pPr>
            <a:r>
              <a:rPr lang="pt-PT" sz="3200" dirty="0">
                <a:solidFill>
                  <a:srgbClr val="002060"/>
                </a:solidFill>
                <a:latin typeface="Arial" panose="020B0604020202020204" pitchFamily="34" charset="0"/>
                <a:cs typeface="Arial" panose="020B0604020202020204" pitchFamily="34" charset="0"/>
              </a:rPr>
              <a:t>Agulhas e seringas usadas</a:t>
            </a:r>
            <a:endParaRPr sz="3200" dirty="0">
              <a:solidFill>
                <a:srgbClr val="002060"/>
              </a:solidFill>
              <a:latin typeface="Arial" panose="020B0604020202020204" pitchFamily="34" charset="0"/>
              <a:cs typeface="Arial" panose="020B0604020202020204" pitchFamily="34" charset="0"/>
            </a:endParaRPr>
          </a:p>
          <a:p>
            <a:pPr marL="609600" lvl="0" indent="-609600">
              <a:buClr>
                <a:srgbClr val="002060"/>
              </a:buClr>
              <a:defRPr sz="1800">
                <a:solidFill>
                  <a:srgbClr val="000000"/>
                </a:solidFill>
              </a:defRPr>
            </a:pPr>
            <a:r>
              <a:rPr lang="pt-PT" sz="3200" dirty="0">
                <a:solidFill>
                  <a:srgbClr val="002060"/>
                </a:solidFill>
                <a:latin typeface="Arial" panose="020B0604020202020204" pitchFamily="34" charset="0"/>
                <a:cs typeface="Arial" panose="020B0604020202020204" pitchFamily="34" charset="0"/>
              </a:rPr>
              <a:t>Bisturis cirúrgicos usados</a:t>
            </a:r>
            <a:endParaRPr sz="3200" dirty="0">
              <a:solidFill>
                <a:srgbClr val="002060"/>
              </a:solidFill>
              <a:latin typeface="Arial" panose="020B0604020202020204" pitchFamily="34" charset="0"/>
              <a:cs typeface="Arial" panose="020B0604020202020204" pitchFamily="34" charset="0"/>
            </a:endParaRPr>
          </a:p>
          <a:p>
            <a:pPr marL="609600" lvl="0" indent="-609600">
              <a:buClr>
                <a:srgbClr val="002060"/>
              </a:buClr>
              <a:defRPr sz="1800">
                <a:solidFill>
                  <a:srgbClr val="000000"/>
                </a:solidFill>
              </a:defRPr>
            </a:pPr>
            <a:r>
              <a:rPr lang="pt-PT" sz="3200" dirty="0">
                <a:solidFill>
                  <a:srgbClr val="002060"/>
                </a:solidFill>
                <a:latin typeface="Arial" panose="020B0604020202020204" pitchFamily="34" charset="0"/>
                <a:cs typeface="Arial" panose="020B0604020202020204" pitchFamily="34" charset="0"/>
              </a:rPr>
              <a:t>Vidro partido de objectos contaminados</a:t>
            </a:r>
            <a:endParaRPr sz="3200" dirty="0">
              <a:solidFill>
                <a:srgbClr val="002060"/>
              </a:solidFill>
              <a:latin typeface="Arial" panose="020B0604020202020204" pitchFamily="34" charset="0"/>
              <a:cs typeface="Arial" panose="020B0604020202020204" pitchFamily="34" charset="0"/>
            </a:endParaRPr>
          </a:p>
          <a:p>
            <a:pPr marL="609600" lvl="0" indent="-609600">
              <a:buClr>
                <a:srgbClr val="002060"/>
              </a:buClr>
              <a:defRPr sz="1800">
                <a:solidFill>
                  <a:srgbClr val="000000"/>
                </a:solidFill>
              </a:defRPr>
            </a:pPr>
            <a:r>
              <a:rPr lang="pt-PT" sz="3200" dirty="0">
                <a:solidFill>
                  <a:srgbClr val="002060"/>
                </a:solidFill>
                <a:latin typeface="Arial" panose="020B0604020202020204" pitchFamily="34" charset="0"/>
                <a:cs typeface="Arial" panose="020B0604020202020204" pitchFamily="34" charset="0"/>
              </a:rPr>
              <a:t>Lâminas de vidro contaminadas</a:t>
            </a:r>
            <a:endParaRPr sz="3200" dirty="0">
              <a:solidFill>
                <a:srgbClr val="002060"/>
              </a:solidFill>
              <a:latin typeface="Arial" panose="020B0604020202020204" pitchFamily="34" charset="0"/>
              <a:cs typeface="Arial" panose="020B0604020202020204" pitchFamily="34" charset="0"/>
            </a:endParaRPr>
          </a:p>
          <a:p>
            <a:pPr marL="609600" lvl="0" indent="-609600">
              <a:buClr>
                <a:srgbClr val="002060"/>
              </a:buClr>
              <a:defRPr sz="1800">
                <a:solidFill>
                  <a:srgbClr val="000000"/>
                </a:solidFill>
              </a:defRPr>
            </a:pPr>
            <a:r>
              <a:rPr lang="pt-PT" sz="3200" dirty="0">
                <a:solidFill>
                  <a:srgbClr val="002060"/>
                </a:solidFill>
                <a:latin typeface="Arial" panose="020B0604020202020204" pitchFamily="34" charset="0"/>
                <a:cs typeface="Arial" panose="020B0604020202020204" pitchFamily="34" charset="0"/>
              </a:rPr>
              <a:t>Tesouras descartáveis</a:t>
            </a:r>
            <a:endParaRPr sz="3200" dirty="0">
              <a:solidFill>
                <a:srgbClr val="002060"/>
              </a:solidFill>
              <a:latin typeface="Arial" panose="020B0604020202020204" pitchFamily="34" charset="0"/>
              <a:cs typeface="Arial" panose="020B0604020202020204" pitchFamily="34" charset="0"/>
            </a:endParaRPr>
          </a:p>
        </p:txBody>
      </p:sp>
      <p:sp>
        <p:nvSpPr>
          <p:cNvPr id="380" name="Shape 380"/>
          <p:cNvSpPr/>
          <p:nvPr/>
        </p:nvSpPr>
        <p:spPr>
          <a:xfrm>
            <a:off x="194131" y="1124744"/>
            <a:ext cx="8400998" cy="98488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lvl="0" algn="ctr">
              <a:defRPr sz="1800"/>
            </a:pPr>
            <a:r>
              <a:rPr sz="3200" b="1" i="1" dirty="0">
                <a:solidFill>
                  <a:srgbClr val="FF0000"/>
                </a:solidFill>
                <a:latin typeface="Arial" panose="020B0604020202020204" pitchFamily="34" charset="0"/>
                <a:ea typeface="Calibri"/>
                <a:cs typeface="Arial" panose="020B0604020202020204" pitchFamily="34" charset="0"/>
                <a:sym typeface="Calibri"/>
              </a:rPr>
              <a:t>“</a:t>
            </a:r>
            <a:r>
              <a:rPr lang="pt-PT" sz="3200" b="1" i="1" dirty="0">
                <a:solidFill>
                  <a:srgbClr val="FF0000"/>
                </a:solidFill>
                <a:latin typeface="Arial" panose="020B0604020202020204" pitchFamily="34" charset="0"/>
                <a:ea typeface="Calibri"/>
                <a:cs typeface="Arial" panose="020B0604020202020204" pitchFamily="34" charset="0"/>
                <a:sym typeface="Calibri"/>
              </a:rPr>
              <a:t>Objectos cortantes são</a:t>
            </a:r>
            <a:r>
              <a:rPr sz="3200" b="1" i="1" dirty="0">
                <a:solidFill>
                  <a:srgbClr val="FF0000"/>
                </a:solidFill>
                <a:latin typeface="Arial" panose="020B0604020202020204" pitchFamily="34" charset="0"/>
                <a:ea typeface="Calibri"/>
                <a:cs typeface="Arial" panose="020B0604020202020204" pitchFamily="34" charset="0"/>
                <a:sym typeface="Calibri"/>
              </a:rPr>
              <a:t> </a:t>
            </a:r>
            <a:r>
              <a:rPr lang="pt-PT" sz="3200" b="1" i="1" dirty="0">
                <a:solidFill>
                  <a:srgbClr val="FF0000"/>
                </a:solidFill>
                <a:latin typeface="Arial" panose="020B0604020202020204" pitchFamily="34" charset="0"/>
                <a:ea typeface="Calibri"/>
                <a:cs typeface="Arial" panose="020B0604020202020204" pitchFamily="34" charset="0"/>
                <a:sym typeface="Calibri"/>
              </a:rPr>
              <a:t>instrumentos que </a:t>
            </a:r>
          </a:p>
          <a:p>
            <a:pPr lvl="0" algn="ctr">
              <a:defRPr sz="1800"/>
            </a:pPr>
            <a:r>
              <a:rPr lang="pt-PT" sz="3200" b="1" i="1" dirty="0">
                <a:solidFill>
                  <a:srgbClr val="FF0000"/>
                </a:solidFill>
                <a:latin typeface="Arial" panose="020B0604020202020204" pitchFamily="34" charset="0"/>
                <a:ea typeface="Calibri"/>
                <a:cs typeface="Arial" panose="020B0604020202020204" pitchFamily="34" charset="0"/>
                <a:sym typeface="Calibri"/>
              </a:rPr>
              <a:t>podem causar cortes ou ferimentos</a:t>
            </a:r>
            <a:r>
              <a:rPr sz="3200" b="1" i="1" dirty="0">
                <a:solidFill>
                  <a:srgbClr val="FF0000"/>
                </a:solidFill>
                <a:latin typeface="Arial" panose="020B0604020202020204" pitchFamily="34" charset="0"/>
                <a:ea typeface="Calibri"/>
                <a:cs typeface="Arial" panose="020B0604020202020204" pitchFamily="34" charset="0"/>
                <a:sym typeface="Calibri"/>
              </a:rPr>
              <a:t>.”</a:t>
            </a:r>
          </a:p>
        </p:txBody>
      </p:sp>
      <p:sp>
        <p:nvSpPr>
          <p:cNvPr id="381" name="Shape 381"/>
          <p:cNvSpPr/>
          <p:nvPr/>
        </p:nvSpPr>
        <p:spPr>
          <a:xfrm>
            <a:off x="3061654" y="5445224"/>
            <a:ext cx="6082352" cy="43088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r">
              <a:defRPr sz="1800"/>
            </a:pPr>
            <a:r>
              <a:rPr sz="1400" dirty="0">
                <a:solidFill>
                  <a:srgbClr val="002060"/>
                </a:solidFill>
                <a:latin typeface="Calibri"/>
                <a:ea typeface="Calibri"/>
                <a:cs typeface="Calibri"/>
                <a:sym typeface="Calibri"/>
              </a:rPr>
              <a:t>WHO. Safe management of wastes from health care activities. 2014</a:t>
            </a:r>
            <a:r>
              <a:rPr sz="1400" dirty="0">
                <a:solidFill>
                  <a:srgbClr val="FFFFFF"/>
                </a:solidFill>
                <a:latin typeface="Calibri"/>
                <a:ea typeface="Calibri"/>
                <a:cs typeface="Calibri"/>
                <a:sym typeface="Calibri"/>
              </a:rPr>
              <a:t>. </a:t>
            </a:r>
            <a:r>
              <a:rPr sz="1400" dirty="0">
                <a:latin typeface="Calibri"/>
                <a:ea typeface="Calibri"/>
                <a:cs typeface="Calibri"/>
                <a:sym typeface="Calibri"/>
                <a:hlinkClick r:id="rId3"/>
              </a:rPr>
              <a:t>http://www.who.int/water_sanitation_health/medicalwaste/wastemanag/en/</a:t>
            </a:r>
            <a:r>
              <a:rPr sz="1400" dirty="0">
                <a:solidFill>
                  <a:srgbClr val="FFFFFF"/>
                </a:solidFill>
                <a:latin typeface="Calibri"/>
                <a:ea typeface="Calibri"/>
                <a:cs typeface="Calibri"/>
                <a:sym typeface="Calibri"/>
              </a:rPr>
              <a:t>. </a:t>
            </a: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374">
                                            <p:bg/>
                                          </p:spTgt>
                                        </p:tgtEl>
                                        <p:attrNameLst>
                                          <p:attrName>style.visibility</p:attrName>
                                        </p:attrNameLst>
                                      </p:cBhvr>
                                      <p:to>
                                        <p:strVal val="visible"/>
                                      </p:to>
                                    </p:set>
                                  </p:childTnLst>
                                </p:cTn>
                              </p:par>
                              <p:par>
                                <p:cTn id="7" presetID="1" presetClass="entr" presetSubtype="0" fill="hold" grpId="1">
                                  <p:stCondLst>
                                    <p:cond delay="0"/>
                                  </p:stCondLst>
                                  <p:iterate>
                                    <p:tmAbs val="0"/>
                                  </p:iterate>
                                  <p:childTnLst>
                                    <p:set>
                                      <p:cBhvr>
                                        <p:cTn id="8" fill="hold"/>
                                        <p:tgtEl>
                                          <p:spTgt spid="37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37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374">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374">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37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4" grpId="1" build="p" bldLvl="5" animBg="1" advAuto="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 name="Shape 396"/>
          <p:cNvSpPr>
            <a:spLocks noGrp="1"/>
          </p:cNvSpPr>
          <p:nvPr>
            <p:ph type="title" idx="4294967295"/>
          </p:nvPr>
        </p:nvSpPr>
        <p:spPr>
          <a:xfrm>
            <a:off x="179512" y="260648"/>
            <a:ext cx="8784976" cy="706437"/>
          </a:xfrm>
          <a:prstGeom prst="rect">
            <a:avLst/>
          </a:prstGeom>
        </p:spPr>
        <p:txBody>
          <a:bodyPr lIns="0" tIns="0" rIns="0" bIns="0">
            <a:normAutofit/>
          </a:bodyPr>
          <a:lstStyle/>
          <a:p>
            <a:pPr lvl="0">
              <a:defRPr sz="1800"/>
            </a:pPr>
            <a:r>
              <a:rPr lang="pt-PT" sz="3600" b="1">
                <a:solidFill>
                  <a:srgbClr val="002060"/>
                </a:solidFill>
              </a:rPr>
              <a:t>4. EPP para a gestão de resíduos</a:t>
            </a:r>
          </a:p>
        </p:txBody>
      </p:sp>
      <p:sp>
        <p:nvSpPr>
          <p:cNvPr id="397" name="Shape 397"/>
          <p:cNvSpPr>
            <a:spLocks noGrp="1"/>
          </p:cNvSpPr>
          <p:nvPr>
            <p:ph type="body" idx="4294967295"/>
          </p:nvPr>
        </p:nvSpPr>
        <p:spPr>
          <a:xfrm>
            <a:off x="251520" y="1268760"/>
            <a:ext cx="8229600" cy="4929187"/>
          </a:xfrm>
          <a:prstGeom prst="rect">
            <a:avLst/>
          </a:prstGeom>
        </p:spPr>
        <p:txBody>
          <a:bodyPr lIns="0" tIns="0" rIns="0" bIns="0">
            <a:normAutofit/>
          </a:bodyPr>
          <a:lstStyle/>
          <a:p>
            <a:pPr marL="609600" lvl="0" indent="-609600">
              <a:defRPr sz="1800"/>
            </a:pPr>
            <a:r>
              <a:rPr lang="pt-PT" sz="3200" dirty="0"/>
              <a:t>Usar um conjunto completo de EPP e luvas de borracha resistentes</a:t>
            </a:r>
            <a:r>
              <a:rPr sz="3200" dirty="0"/>
              <a:t>, </a:t>
            </a:r>
            <a:r>
              <a:rPr lang="pt-PT" sz="3200" dirty="0"/>
              <a:t>quando se manuseiam resíduos infecciosos</a:t>
            </a:r>
            <a:endParaRPr sz="3200" dirty="0"/>
          </a:p>
          <a:p>
            <a:pPr marL="901700" lvl="1" indent="-444500">
              <a:spcBef>
                <a:spcPts val="600"/>
              </a:spcBef>
              <a:defRPr sz="1800"/>
            </a:pPr>
            <a:r>
              <a:rPr lang="pt-PT" sz="2800" dirty="0"/>
              <a:t>Óculos de protecção oferecem maior protecção do que as viseiras contra salpicos que podem vir de baixo, enquanto se verte lixo líquido de um balde</a:t>
            </a:r>
            <a:r>
              <a:rPr sz="2800" dirty="0"/>
              <a:t>.</a:t>
            </a:r>
          </a:p>
          <a:p>
            <a:pPr marL="609600" lvl="0" indent="-609600">
              <a:spcBef>
                <a:spcPts val="1200"/>
              </a:spcBef>
              <a:defRPr sz="1800"/>
            </a:pPr>
            <a:r>
              <a:rPr lang="pt-PT" sz="3200" dirty="0"/>
              <a:t>Evitar salpicos quando se remove resíduos líquidos infecciosos</a:t>
            </a:r>
            <a:r>
              <a:rPr sz="3200" dirty="0"/>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Shape 84"/>
          <p:cNvSpPr>
            <a:spLocks noGrp="1"/>
          </p:cNvSpPr>
          <p:nvPr>
            <p:ph type="title"/>
          </p:nvPr>
        </p:nvSpPr>
        <p:spPr>
          <a:prstGeom prst="rect">
            <a:avLst/>
          </a:prstGeom>
        </p:spPr>
        <p:txBody>
          <a:bodyPr lIns="0" tIns="0" rIns="0" bIns="0">
            <a:normAutofit/>
          </a:bodyPr>
          <a:lstStyle/>
          <a:p>
            <a:pPr lvl="0">
              <a:defRPr sz="1800"/>
            </a:pPr>
            <a:r>
              <a:rPr lang="fr-FR" sz="3600" b="1" dirty="0" err="1">
                <a:solidFill>
                  <a:srgbClr val="002060"/>
                </a:solidFill>
              </a:rPr>
              <a:t>Esboço</a:t>
            </a:r>
            <a:endParaRPr sz="3600" b="1" dirty="0">
              <a:solidFill>
                <a:srgbClr val="002060"/>
              </a:solidFill>
            </a:endParaRPr>
          </a:p>
        </p:txBody>
      </p:sp>
      <p:sp>
        <p:nvSpPr>
          <p:cNvPr id="85" name="Shape 85"/>
          <p:cNvSpPr>
            <a:spLocks noGrp="1"/>
          </p:cNvSpPr>
          <p:nvPr>
            <p:ph type="body" idx="4294967295"/>
          </p:nvPr>
        </p:nvSpPr>
        <p:spPr>
          <a:xfrm>
            <a:off x="323528" y="1628775"/>
            <a:ext cx="8496944" cy="3960813"/>
          </a:xfrm>
          <a:prstGeom prst="rect">
            <a:avLst/>
          </a:prstGeom>
        </p:spPr>
        <p:txBody>
          <a:bodyPr lIns="0" tIns="0" rIns="0" bIns="0">
            <a:normAutofit/>
          </a:bodyPr>
          <a:lstStyle/>
          <a:p>
            <a:pPr marL="457200" lvl="0" indent="-457200">
              <a:lnSpc>
                <a:spcPct val="150000"/>
              </a:lnSpc>
              <a:buFont typeface="+mj-lt"/>
              <a:buAutoNum type="arabicPeriod"/>
              <a:defRPr sz="1800"/>
            </a:pPr>
            <a:r>
              <a:rPr lang="pt-PT" sz="2400">
                <a:solidFill>
                  <a:srgbClr val="002060"/>
                </a:solidFill>
              </a:rPr>
              <a:t>Limpeza e desinfecção ambiental </a:t>
            </a:r>
          </a:p>
          <a:p>
            <a:pPr marL="457200" lvl="0" indent="-457200">
              <a:lnSpc>
                <a:spcPct val="150000"/>
              </a:lnSpc>
              <a:buFont typeface="+mj-lt"/>
              <a:buAutoNum type="arabicPeriod"/>
              <a:defRPr sz="1800"/>
            </a:pPr>
            <a:r>
              <a:rPr lang="pt-PT" sz="2400">
                <a:solidFill>
                  <a:srgbClr val="002060"/>
                </a:solidFill>
              </a:rPr>
              <a:t>Materiais para a limpeza e desinfecção ambiental</a:t>
            </a:r>
          </a:p>
          <a:p>
            <a:pPr marL="457200" lvl="0" indent="-457200">
              <a:lnSpc>
                <a:spcPct val="150000"/>
              </a:lnSpc>
              <a:buFont typeface="+mj-lt"/>
              <a:buAutoNum type="arabicPeriod"/>
              <a:defRPr sz="1800"/>
            </a:pPr>
            <a:r>
              <a:rPr lang="pt-PT" sz="2400">
                <a:solidFill>
                  <a:srgbClr val="002060"/>
                </a:solidFill>
              </a:rPr>
              <a:t>Gestão de resíduos</a:t>
            </a:r>
          </a:p>
          <a:p>
            <a:pPr marL="457200" lvl="0" indent="-457200">
              <a:lnSpc>
                <a:spcPct val="150000"/>
              </a:lnSpc>
              <a:buFont typeface="+mj-lt"/>
              <a:buAutoNum type="arabicPeriod"/>
              <a:defRPr sz="1800"/>
            </a:pPr>
            <a:r>
              <a:rPr lang="pt-PT" sz="2400">
                <a:solidFill>
                  <a:srgbClr val="002060"/>
                </a:solidFill>
              </a:rPr>
              <a:t>EPP para a gestão de resíduos</a:t>
            </a:r>
          </a:p>
          <a:p>
            <a:pPr marL="457200" lvl="0" indent="-457200">
              <a:lnSpc>
                <a:spcPct val="150000"/>
              </a:lnSpc>
              <a:buFont typeface="+mj-lt"/>
              <a:buAutoNum type="arabicPeriod"/>
              <a:defRPr sz="1800"/>
            </a:pPr>
            <a:r>
              <a:rPr lang="pt-PT" sz="2400">
                <a:solidFill>
                  <a:srgbClr val="002060"/>
                </a:solidFill>
              </a:rPr>
              <a:t>Remoção de resíduos</a:t>
            </a:r>
          </a:p>
        </p:txBody>
      </p:sp>
    </p:spTree>
    <p:extLst>
      <p:ext uri="{BB962C8B-B14F-4D97-AF65-F5344CB8AC3E}">
        <p14:creationId xmlns:p14="http://schemas.microsoft.com/office/powerpoint/2010/main" val="35860458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 name="Shape 419"/>
          <p:cNvSpPr>
            <a:spLocks noGrp="1"/>
          </p:cNvSpPr>
          <p:nvPr>
            <p:ph type="title" idx="4294967295"/>
          </p:nvPr>
        </p:nvSpPr>
        <p:spPr>
          <a:xfrm>
            <a:off x="0" y="274638"/>
            <a:ext cx="9144000" cy="706437"/>
          </a:xfrm>
          <a:prstGeom prst="rect">
            <a:avLst/>
          </a:prstGeom>
        </p:spPr>
        <p:txBody>
          <a:bodyPr lIns="0" tIns="0" rIns="0" bIns="0">
            <a:normAutofit/>
          </a:bodyPr>
          <a:lstStyle/>
          <a:p>
            <a:pPr lvl="0">
              <a:defRPr sz="1800"/>
            </a:pPr>
            <a:r>
              <a:rPr lang="pt-PT" sz="3600" b="1">
                <a:solidFill>
                  <a:srgbClr val="002060"/>
                </a:solidFill>
              </a:rPr>
              <a:t>5. Remoção de resíduos</a:t>
            </a:r>
          </a:p>
        </p:txBody>
      </p:sp>
      <p:sp>
        <p:nvSpPr>
          <p:cNvPr id="420" name="Shape 420"/>
          <p:cNvSpPr>
            <a:spLocks noGrp="1"/>
          </p:cNvSpPr>
          <p:nvPr>
            <p:ph type="body" idx="4294967295"/>
          </p:nvPr>
        </p:nvSpPr>
        <p:spPr>
          <a:xfrm>
            <a:off x="323528" y="1308124"/>
            <a:ext cx="8229600" cy="4929188"/>
          </a:xfrm>
          <a:prstGeom prst="rect">
            <a:avLst/>
          </a:prstGeom>
        </p:spPr>
        <p:txBody>
          <a:bodyPr lIns="0" tIns="0" rIns="0" bIns="0">
            <a:normAutofit/>
          </a:bodyPr>
          <a:lstStyle/>
          <a:p>
            <a:pPr lvl="0">
              <a:spcBef>
                <a:spcPts val="500"/>
              </a:spcBef>
              <a:defRPr sz="1800"/>
            </a:pPr>
            <a:r>
              <a:rPr lang="pt-PT" sz="2400" dirty="0"/>
              <a:t>Os resíduos devem ser colocados numa fossa de profundidade adequada </a:t>
            </a:r>
            <a:r>
              <a:rPr sz="2400" dirty="0"/>
              <a:t>(e.g.</a:t>
            </a:r>
            <a:r>
              <a:rPr lang="pt-PT" sz="2400" dirty="0"/>
              <a:t>,</a:t>
            </a:r>
            <a:r>
              <a:rPr sz="2400" dirty="0"/>
              <a:t> 2 metr</a:t>
            </a:r>
            <a:r>
              <a:rPr lang="pt-PT" sz="2400" dirty="0"/>
              <a:t>o</a:t>
            </a:r>
            <a:r>
              <a:rPr sz="2400" dirty="0"/>
              <a:t>s o</a:t>
            </a:r>
            <a:r>
              <a:rPr lang="pt-PT" sz="2400" dirty="0"/>
              <a:t>u cerca de</a:t>
            </a:r>
            <a:r>
              <a:rPr sz="2400" dirty="0"/>
              <a:t> 7 </a:t>
            </a:r>
            <a:r>
              <a:rPr lang="pt-PT" sz="2400" dirty="0"/>
              <a:t>pés</a:t>
            </a:r>
            <a:r>
              <a:rPr sz="2400" dirty="0"/>
              <a:t>) </a:t>
            </a:r>
            <a:r>
              <a:rPr lang="pt-PT" sz="2400" dirty="0"/>
              <a:t>e enterrados a uma profundidade de</a:t>
            </a:r>
            <a:r>
              <a:rPr sz="2400" dirty="0"/>
              <a:t> 1–1</a:t>
            </a:r>
            <a:r>
              <a:rPr lang="pt-PT" sz="2400" dirty="0"/>
              <a:t>,</a:t>
            </a:r>
            <a:r>
              <a:rPr sz="2400" dirty="0"/>
              <a:t>5 m (o</a:t>
            </a:r>
            <a:r>
              <a:rPr lang="pt-PT" sz="2400" dirty="0"/>
              <a:t>u cerca de</a:t>
            </a:r>
            <a:r>
              <a:rPr sz="2400" dirty="0"/>
              <a:t> 3–5 </a:t>
            </a:r>
            <a:r>
              <a:rPr lang="pt-PT" sz="2400" dirty="0"/>
              <a:t>pés</a:t>
            </a:r>
            <a:r>
              <a:rPr sz="2400" dirty="0"/>
              <a:t>).</a:t>
            </a:r>
          </a:p>
          <a:p>
            <a:pPr lvl="0">
              <a:spcBef>
                <a:spcPts val="500"/>
              </a:spcBef>
              <a:defRPr sz="1800"/>
            </a:pPr>
            <a:r>
              <a:rPr lang="pt-PT" sz="2400" dirty="0"/>
              <a:t>Depois de cada descarregamento de resíduos,</a:t>
            </a:r>
            <a:r>
              <a:rPr sz="2400" dirty="0"/>
              <a:t> </a:t>
            </a:r>
            <a:r>
              <a:rPr lang="pt-PT" sz="2400" dirty="0"/>
              <a:t>estes devem ser cobertos com uma camada de terra de</a:t>
            </a:r>
            <a:r>
              <a:rPr sz="2400" dirty="0"/>
              <a:t> 10 –15 cm.</a:t>
            </a:r>
          </a:p>
          <a:p>
            <a:pPr lvl="0">
              <a:spcBef>
                <a:spcPts val="500"/>
              </a:spcBef>
              <a:defRPr sz="1800"/>
            </a:pPr>
            <a:r>
              <a:rPr lang="pt-PT" sz="2400" dirty="0"/>
              <a:t>A p</a:t>
            </a:r>
            <a:r>
              <a:rPr sz="2400" dirty="0"/>
              <a:t>lacenta </a:t>
            </a:r>
            <a:r>
              <a:rPr lang="pt-PT" sz="2400" dirty="0"/>
              <a:t>e as amostras anatómicas deve ser enterradas numa fossa separada</a:t>
            </a:r>
            <a:r>
              <a:rPr sz="2400" dirty="0"/>
              <a:t>.</a:t>
            </a:r>
          </a:p>
          <a:p>
            <a:pPr lvl="0">
              <a:spcBef>
                <a:spcPts val="500"/>
              </a:spcBef>
              <a:defRPr sz="1800"/>
            </a:pPr>
            <a:r>
              <a:rPr lang="pt-PT" sz="2400" dirty="0"/>
              <a:t>A área designada para o tratamento e remoção </a:t>
            </a:r>
            <a:r>
              <a:rPr sz="2400" dirty="0"/>
              <a:t>final </a:t>
            </a:r>
            <a:r>
              <a:rPr lang="pt-PT" sz="2400" dirty="0"/>
              <a:t>dos resíduos deve ser de acesso controlado, para evitar a entrada de animais</a:t>
            </a:r>
            <a:r>
              <a:rPr sz="2400" dirty="0"/>
              <a:t>, </a:t>
            </a:r>
            <a:r>
              <a:rPr lang="pt-PT" sz="2400" dirty="0"/>
              <a:t>pessoal sem formação ou crianças</a:t>
            </a:r>
            <a:r>
              <a:rPr sz="2400" dirty="0"/>
              <a: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Shape 422"/>
          <p:cNvSpPr>
            <a:spLocks noGrp="1"/>
          </p:cNvSpPr>
          <p:nvPr>
            <p:ph type="title" idx="4294967295"/>
          </p:nvPr>
        </p:nvSpPr>
        <p:spPr>
          <a:xfrm>
            <a:off x="0" y="332656"/>
            <a:ext cx="9144000" cy="706437"/>
          </a:xfrm>
          <a:prstGeom prst="rect">
            <a:avLst/>
          </a:prstGeom>
        </p:spPr>
        <p:txBody>
          <a:bodyPr lIns="0" tIns="0" rIns="0" bIns="0">
            <a:normAutofit/>
          </a:bodyPr>
          <a:lstStyle/>
          <a:p>
            <a:pPr lvl="0">
              <a:defRPr sz="1800"/>
            </a:pPr>
            <a:r>
              <a:rPr lang="en-US" sz="3600" b="1" dirty="0" err="1">
                <a:solidFill>
                  <a:srgbClr val="002060"/>
                </a:solidFill>
              </a:rPr>
              <a:t>Remoção</a:t>
            </a:r>
            <a:r>
              <a:rPr lang="en-US" sz="3600" b="1" dirty="0">
                <a:solidFill>
                  <a:srgbClr val="002060"/>
                </a:solidFill>
              </a:rPr>
              <a:t> de </a:t>
            </a:r>
            <a:r>
              <a:rPr lang="en-US" sz="3600" b="1" dirty="0" err="1">
                <a:solidFill>
                  <a:srgbClr val="002060"/>
                </a:solidFill>
              </a:rPr>
              <a:t>resíduos</a:t>
            </a:r>
            <a:r>
              <a:rPr sz="3600" b="1" dirty="0">
                <a:solidFill>
                  <a:srgbClr val="002060"/>
                </a:solidFill>
              </a:rPr>
              <a:t> (2)</a:t>
            </a:r>
          </a:p>
        </p:txBody>
      </p:sp>
      <p:sp>
        <p:nvSpPr>
          <p:cNvPr id="423" name="Shape 423"/>
          <p:cNvSpPr>
            <a:spLocks noGrp="1"/>
          </p:cNvSpPr>
          <p:nvPr>
            <p:ph type="body" idx="4294967295"/>
          </p:nvPr>
        </p:nvSpPr>
        <p:spPr>
          <a:xfrm>
            <a:off x="395536" y="1308124"/>
            <a:ext cx="8496944" cy="4929188"/>
          </a:xfrm>
          <a:prstGeom prst="rect">
            <a:avLst/>
          </a:prstGeom>
        </p:spPr>
        <p:txBody>
          <a:bodyPr lIns="0" tIns="0" rIns="0" bIns="0">
            <a:normAutofit/>
          </a:bodyPr>
          <a:lstStyle/>
          <a:p>
            <a:pPr lvl="0">
              <a:spcBef>
                <a:spcPts val="500"/>
              </a:spcBef>
              <a:defRPr sz="1800"/>
            </a:pPr>
            <a:r>
              <a:rPr lang="pt-PT" sz="2400" dirty="0"/>
              <a:t>Resíduos, como fezes, urina e vómito</a:t>
            </a:r>
            <a:r>
              <a:rPr sz="2400" dirty="0"/>
              <a:t>, </a:t>
            </a:r>
            <a:r>
              <a:rPr lang="pt-PT" sz="2400" dirty="0"/>
              <a:t>assim como o líquido de lavagens</a:t>
            </a:r>
            <a:r>
              <a:rPr sz="2400" dirty="0"/>
              <a:t>, </a:t>
            </a:r>
            <a:r>
              <a:rPr lang="pt-PT" sz="2400"/>
              <a:t>podem ser depositados </a:t>
            </a:r>
            <a:r>
              <a:rPr lang="pt-PT" sz="2400" dirty="0"/>
              <a:t>num esgoto sanitário ou em latrinas de fossa destinadas aos doentes</a:t>
            </a:r>
            <a:r>
              <a:rPr sz="2400" dirty="0"/>
              <a:t>.</a:t>
            </a:r>
            <a:endParaRPr lang="fr-FR" sz="2400" dirty="0"/>
          </a:p>
          <a:p>
            <a:pPr lvl="0">
              <a:spcBef>
                <a:spcPts val="500"/>
              </a:spcBef>
              <a:defRPr sz="1800"/>
            </a:pPr>
            <a:endParaRPr sz="2400" dirty="0"/>
          </a:p>
          <a:p>
            <a:pPr marL="683985" lvl="1" indent="-226785">
              <a:spcBef>
                <a:spcPts val="400"/>
              </a:spcBef>
              <a:defRPr sz="1800"/>
            </a:pPr>
            <a:r>
              <a:rPr lang="pt-PT" sz="2000" dirty="0"/>
              <a:t>Devem ser tomadas as precauções padrão para evitar a contaminação do ambiente por fezes e urina</a:t>
            </a:r>
            <a:r>
              <a:rPr sz="2000" dirty="0"/>
              <a:t>. </a:t>
            </a:r>
            <a:endParaRPr lang="fr-FR" sz="2000" dirty="0"/>
          </a:p>
          <a:p>
            <a:pPr marL="457200" lvl="1" indent="0">
              <a:spcBef>
                <a:spcPts val="400"/>
              </a:spcBef>
              <a:buNone/>
              <a:defRPr sz="1800"/>
            </a:pPr>
            <a:endParaRPr sz="1800" dirty="0"/>
          </a:p>
          <a:p>
            <a:pPr marL="683985" lvl="1" indent="-226785">
              <a:spcBef>
                <a:spcPts val="400"/>
              </a:spcBef>
              <a:defRPr sz="1800"/>
            </a:pPr>
            <a:r>
              <a:rPr lang="pt-PT" sz="2000" dirty="0"/>
              <a:t>O vírus do É</a:t>
            </a:r>
            <a:r>
              <a:rPr sz="2000" dirty="0"/>
              <a:t>bola</a:t>
            </a:r>
            <a:r>
              <a:rPr lang="pt-PT" sz="2000" dirty="0"/>
              <a:t>, em princípio, é </a:t>
            </a:r>
            <a:r>
              <a:rPr lang="pt-PT" sz="2000" dirty="0" err="1"/>
              <a:t>inactivado</a:t>
            </a:r>
            <a:r>
              <a:rPr lang="pt-PT" sz="2000" dirty="0"/>
              <a:t> muito mais rapidamente no ambiente do que os vírus entéricos de transmissão hídrica conhecida </a:t>
            </a:r>
            <a:r>
              <a:rPr sz="2000" dirty="0"/>
              <a:t>(e.g., norov</a:t>
            </a:r>
            <a:r>
              <a:rPr lang="pt-PT" sz="2000" dirty="0" err="1"/>
              <a:t>í</a:t>
            </a:r>
            <a:r>
              <a:rPr sz="2000" dirty="0"/>
              <a:t>rus,</a:t>
            </a:r>
            <a:r>
              <a:rPr lang="pt-PT" sz="2000" dirty="0"/>
              <a:t> vírus da</a:t>
            </a:r>
            <a:r>
              <a:rPr sz="2000" dirty="0"/>
              <a:t> hepatit</a:t>
            </a:r>
            <a:r>
              <a:rPr lang="pt-PT" sz="2000" dirty="0"/>
              <a:t>e</a:t>
            </a:r>
            <a:r>
              <a:rPr sz="2000" dirty="0"/>
              <a:t> A).</a:t>
            </a:r>
            <a:endParaRPr sz="28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 name="Shape 425"/>
          <p:cNvSpPr>
            <a:spLocks noGrp="1"/>
          </p:cNvSpPr>
          <p:nvPr>
            <p:ph type="title" idx="4294967295"/>
          </p:nvPr>
        </p:nvSpPr>
        <p:spPr>
          <a:xfrm>
            <a:off x="0" y="418307"/>
            <a:ext cx="9144000" cy="706437"/>
          </a:xfrm>
          <a:prstGeom prst="rect">
            <a:avLst/>
          </a:prstGeom>
        </p:spPr>
        <p:txBody>
          <a:bodyPr lIns="0" tIns="0" rIns="0" bIns="0">
            <a:normAutofit/>
          </a:bodyPr>
          <a:lstStyle/>
          <a:p>
            <a:pPr lvl="0">
              <a:defRPr sz="1800"/>
            </a:pPr>
            <a:r>
              <a:rPr lang="pt-PT" sz="3600" b="1" dirty="0">
                <a:solidFill>
                  <a:srgbClr val="002060"/>
                </a:solidFill>
              </a:rPr>
              <a:t>Principais mensagens</a:t>
            </a:r>
            <a:endParaRPr sz="3600" b="1" dirty="0">
              <a:solidFill>
                <a:srgbClr val="002060"/>
              </a:solidFill>
            </a:endParaRPr>
          </a:p>
        </p:txBody>
      </p:sp>
      <p:sp>
        <p:nvSpPr>
          <p:cNvPr id="426" name="Shape 426"/>
          <p:cNvSpPr>
            <a:spLocks noGrp="1"/>
          </p:cNvSpPr>
          <p:nvPr>
            <p:ph type="body" idx="4294967295"/>
          </p:nvPr>
        </p:nvSpPr>
        <p:spPr>
          <a:xfrm>
            <a:off x="395536" y="1308124"/>
            <a:ext cx="8229600" cy="4929188"/>
          </a:xfrm>
          <a:prstGeom prst="rect">
            <a:avLst/>
          </a:prstGeom>
        </p:spPr>
        <p:txBody>
          <a:bodyPr lIns="0" tIns="0" rIns="0" bIns="0">
            <a:normAutofit lnSpcReduction="10000"/>
          </a:bodyPr>
          <a:lstStyle/>
          <a:p>
            <a:pPr marL="700087" lvl="0" indent="-700087">
              <a:spcBef>
                <a:spcPts val="600"/>
              </a:spcBef>
              <a:buAutoNum type="arabicPeriod"/>
              <a:defRPr sz="1800"/>
            </a:pPr>
            <a:r>
              <a:rPr lang="pt-PT" sz="2800"/>
              <a:t>A limpeza e a desinfecção ambiental,assim como a gestão de resíduos são componentes cruciais para travar a transmissão de doenças.</a:t>
            </a:r>
          </a:p>
          <a:p>
            <a:pPr marL="514350" lvl="0" indent="-514350">
              <a:buAutoNum type="arabicPeriod" startAt="2"/>
              <a:defRPr sz="1800"/>
            </a:pPr>
            <a:endParaRPr lang="pt-PT" sz="2800"/>
          </a:p>
          <a:p>
            <a:pPr marL="700087" lvl="0" indent="-700087">
              <a:spcBef>
                <a:spcPts val="600"/>
              </a:spcBef>
              <a:buAutoNum type="arabicPeriod" startAt="2"/>
              <a:defRPr sz="1800"/>
            </a:pPr>
            <a:r>
              <a:rPr lang="pt-PT" sz="2800"/>
              <a:t>O pessoal envolvido nas operações de limpeza e desinfecção ambiental deve usar EPP adequado e seguir os procedimentos operacionais padrão. </a:t>
            </a:r>
          </a:p>
          <a:p>
            <a:pPr marL="514350" lvl="0" indent="-514350">
              <a:buAutoNum type="arabicPeriod" startAt="3"/>
              <a:defRPr sz="1800"/>
            </a:pPr>
            <a:endParaRPr lang="pt-PT" sz="2800"/>
          </a:p>
          <a:p>
            <a:pPr marL="700087" lvl="0" indent="-700087">
              <a:spcBef>
                <a:spcPts val="600"/>
              </a:spcBef>
              <a:buAutoNum type="arabicPeriod" startAt="3"/>
              <a:defRPr sz="1800"/>
            </a:pPr>
            <a:r>
              <a:rPr lang="pt-PT" sz="2800"/>
              <a:t>O pessoal deve receber formação e o material deve ser fornecido de forma regular e rotineira.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a:solidFill>
                  <a:srgbClr val="002060"/>
                </a:solidFill>
              </a:rPr>
              <a:t>R</a:t>
            </a:r>
            <a:r>
              <a:rPr lang="en-US" sz="3600" b="1" dirty="0" err="1">
                <a:solidFill>
                  <a:srgbClr val="002060"/>
                </a:solidFill>
              </a:rPr>
              <a:t>eferências</a:t>
            </a:r>
            <a:endParaRPr lang="en-US" sz="3600" b="1" dirty="0">
              <a:solidFill>
                <a:srgbClr val="002060"/>
              </a:solidFill>
            </a:endParaRPr>
          </a:p>
        </p:txBody>
      </p:sp>
      <p:sp>
        <p:nvSpPr>
          <p:cNvPr id="3" name="Content Placeholder 2"/>
          <p:cNvSpPr>
            <a:spLocks noGrp="1"/>
          </p:cNvSpPr>
          <p:nvPr>
            <p:ph idx="1"/>
          </p:nvPr>
        </p:nvSpPr>
        <p:spPr/>
        <p:txBody>
          <a:bodyPr/>
          <a:lstStyle/>
          <a:p>
            <a:pPr marL="0" indent="0">
              <a:buNone/>
            </a:pPr>
            <a:r>
              <a:rPr lang="en-US" sz="1800" dirty="0"/>
              <a:t>Interim Infection Prevention and Control Guidance for Care of Patients with Suspected or Confirmed Filovirus </a:t>
            </a:r>
            <a:r>
              <a:rPr lang="en-US" sz="1800" dirty="0" err="1"/>
              <a:t>Haemorrhagic</a:t>
            </a:r>
            <a:r>
              <a:rPr lang="en-US" sz="1800" dirty="0"/>
              <a:t> Fever in Health-Care Settings, with Focus on Ebola. WHO, 2014 </a:t>
            </a:r>
            <a:r>
              <a:rPr lang="en-US" sz="1800" dirty="0">
                <a:hlinkClick r:id="rId2"/>
              </a:rPr>
              <a:t>http://apps.who.int/iris/bitstream/10665/130596/1/WHO_HIS_SDS_2014.4_eng.pdf?ua=1&amp;ua=1&amp;ua=1</a:t>
            </a:r>
            <a:r>
              <a:rPr lang="en-US" sz="1800" dirty="0"/>
              <a:t> </a:t>
            </a:r>
          </a:p>
          <a:p>
            <a:pPr marL="0" indent="0">
              <a:buNone/>
            </a:pPr>
            <a:endParaRPr lang="fr-FR" sz="1800" dirty="0"/>
          </a:p>
          <a:p>
            <a:pPr marL="0" lvl="0" indent="0">
              <a:buNone/>
              <a:defRPr sz="1800"/>
            </a:pPr>
            <a:r>
              <a:rPr lang="en-US" sz="1800" dirty="0">
                <a:solidFill>
                  <a:srgbClr val="002060"/>
                </a:solidFill>
                <a:ea typeface="Calibri"/>
                <a:sym typeface="Calibri"/>
              </a:rPr>
              <a:t>WHO Practical Guidelines for Infection Control in Health Care Facilities 2004</a:t>
            </a:r>
          </a:p>
          <a:p>
            <a:pPr marL="0" lvl="0" indent="0">
              <a:buNone/>
              <a:defRPr sz="1800"/>
            </a:pPr>
            <a:r>
              <a:rPr lang="en-US" sz="1800" dirty="0">
                <a:ea typeface="Calibri"/>
                <a:sym typeface="Calibri"/>
                <a:hlinkClick r:id="rId3"/>
              </a:rPr>
              <a:t>http://www.wpro.who.int/publications/docs/practical_guidelines_infection_control.pdf</a:t>
            </a:r>
            <a:r>
              <a:rPr lang="en-US" sz="1800" dirty="0">
                <a:solidFill>
                  <a:srgbClr val="FFFFFF"/>
                </a:solidFill>
                <a:ea typeface="Calibri"/>
                <a:sym typeface="Calibri"/>
              </a:rPr>
              <a:t>. </a:t>
            </a:r>
          </a:p>
          <a:p>
            <a:pPr marL="0" lvl="0" indent="0">
              <a:buNone/>
              <a:defRPr sz="1800"/>
            </a:pPr>
            <a:endParaRPr lang="fr-FR" sz="1800" dirty="0">
              <a:solidFill>
                <a:srgbClr val="FFFFFF"/>
              </a:solidFill>
              <a:ea typeface="Calibri"/>
              <a:sym typeface="Calibri"/>
            </a:endParaRPr>
          </a:p>
          <a:p>
            <a:pPr marL="0" indent="0">
              <a:buNone/>
              <a:defRPr sz="1800"/>
            </a:pPr>
            <a:r>
              <a:rPr lang="en-US" sz="1800" dirty="0">
                <a:solidFill>
                  <a:srgbClr val="002060"/>
                </a:solidFill>
                <a:ea typeface="Calibri"/>
                <a:sym typeface="Calibri"/>
              </a:rPr>
              <a:t>WHO. Safe management of wastes from health care activities. 2014</a:t>
            </a:r>
            <a:r>
              <a:rPr lang="en-US" sz="1800" dirty="0">
                <a:solidFill>
                  <a:srgbClr val="FFFFFF"/>
                </a:solidFill>
                <a:ea typeface="Calibri"/>
                <a:sym typeface="Calibri"/>
              </a:rPr>
              <a:t>. </a:t>
            </a:r>
            <a:r>
              <a:rPr lang="en-US" sz="1800" dirty="0">
                <a:ea typeface="Calibri"/>
                <a:sym typeface="Calibri"/>
                <a:hlinkClick r:id="rId4"/>
              </a:rPr>
              <a:t>http://apps.who.int/iris/bitstream/10665/259491/1/WHO-FWC-WSH-17.05-eng.pdf?ua=1/</a:t>
            </a:r>
            <a:r>
              <a:rPr lang="en-US" sz="1800" dirty="0">
                <a:solidFill>
                  <a:srgbClr val="FFFFFF"/>
                </a:solidFill>
                <a:ea typeface="Calibri"/>
                <a:sym typeface="Calibri"/>
              </a:rPr>
              <a:t>. </a:t>
            </a:r>
          </a:p>
          <a:p>
            <a:pPr marL="0" lvl="0" indent="0">
              <a:buNone/>
              <a:defRPr sz="1800"/>
            </a:pPr>
            <a:endParaRPr lang="en-US" sz="1800" dirty="0">
              <a:solidFill>
                <a:srgbClr val="FFFFFF"/>
              </a:solidFill>
              <a:ea typeface="Calibri"/>
              <a:sym typeface="Calibri"/>
            </a:endParaRPr>
          </a:p>
          <a:p>
            <a:pPr marL="0" indent="0">
              <a:buNone/>
            </a:pPr>
            <a:endParaRPr lang="en-US" sz="1600" dirty="0"/>
          </a:p>
          <a:p>
            <a:pPr marL="0" indent="0">
              <a:buNone/>
            </a:pPr>
            <a:endParaRPr lang="en-US" sz="1600" dirty="0"/>
          </a:p>
        </p:txBody>
      </p:sp>
    </p:spTree>
    <p:extLst>
      <p:ext uri="{BB962C8B-B14F-4D97-AF65-F5344CB8AC3E}">
        <p14:creationId xmlns:p14="http://schemas.microsoft.com/office/powerpoint/2010/main" val="21834713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395536" y="404664"/>
            <a:ext cx="8280920" cy="8496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algn="ctr">
              <a:spcAft>
                <a:spcPts val="0"/>
              </a:spcAft>
            </a:pPr>
            <a:r>
              <a:rPr lang="pt-PT" sz="3200" b="1" kern="1200" dirty="0">
                <a:solidFill>
                  <a:srgbClr val="002060"/>
                </a:solidFill>
                <a:effectLst/>
                <a:latin typeface="Arial" panose="020B0604020202020204" pitchFamily="34" charset="0"/>
                <a:ea typeface="ＭＳ 明朝"/>
                <a:cs typeface="Arial" panose="020B0604020202020204" pitchFamily="34" charset="0"/>
              </a:rPr>
              <a:t>Exoneração de responsabilidade</a:t>
            </a:r>
            <a:endParaRPr lang="pt-PT" sz="3200" dirty="0">
              <a:solidFill>
                <a:srgbClr val="002060"/>
              </a:solidFill>
              <a:effectLst/>
              <a:latin typeface="Arial" panose="020B0604020202020204" pitchFamily="34" charset="0"/>
              <a:ea typeface="ＭＳ 明朝"/>
              <a:cs typeface="Arial" panose="020B0604020202020204" pitchFamily="34" charset="0"/>
            </a:endParaRPr>
          </a:p>
        </p:txBody>
      </p:sp>
      <p:sp>
        <p:nvSpPr>
          <p:cNvPr id="7" name="Content Placeholder 2"/>
          <p:cNvSpPr txBox="1">
            <a:spLocks noGrp="1"/>
          </p:cNvSpPr>
          <p:nvPr/>
        </p:nvSpPr>
        <p:spPr bwMode="auto">
          <a:xfrm>
            <a:off x="395536" y="1556792"/>
            <a:ext cx="8280920" cy="4320480"/>
          </a:xfrm>
          <a:prstGeom prst="rect">
            <a:avLst/>
          </a:prstGeom>
          <a:noFill/>
          <a:ln w="9525">
            <a:no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eaLnBrk="0" fontAlgn="base" hangingPunct="0">
              <a:spcBef>
                <a:spcPts val="265"/>
              </a:spcBef>
              <a:spcAft>
                <a:spcPts val="0"/>
              </a:spcAft>
            </a:pPr>
            <a:r>
              <a:rPr lang="pt-PT" sz="1400" b="1" kern="1200" dirty="0">
                <a:solidFill>
                  <a:srgbClr val="0000FF"/>
                </a:solidFill>
                <a:effectLst/>
                <a:latin typeface="+mn-lt"/>
                <a:ea typeface="ＭＳ 明朝"/>
                <a:cs typeface="Arial"/>
              </a:rPr>
              <a:t> </a:t>
            </a:r>
            <a:endParaRPr lang="pt-PT" sz="1400" dirty="0">
              <a:effectLst/>
              <a:latin typeface="+mn-lt"/>
              <a:ea typeface="ＭＳ 明朝"/>
              <a:cs typeface="Times New Roman"/>
            </a:endParaRPr>
          </a:p>
          <a:p>
            <a:pPr eaLnBrk="0" fontAlgn="base" hangingPunct="0">
              <a:spcBef>
                <a:spcPts val="385"/>
              </a:spcBef>
              <a:spcAft>
                <a:spcPts val="0"/>
              </a:spcAft>
            </a:pPr>
            <a:r>
              <a:rPr lang="pt-PT" sz="1400" kern="1200" dirty="0">
                <a:solidFill>
                  <a:srgbClr val="000000"/>
                </a:solidFill>
                <a:effectLst/>
                <a:latin typeface="+mn-lt"/>
                <a:ea typeface="ＭＳ 明朝"/>
                <a:cs typeface="Arial"/>
              </a:rPr>
              <a:t>Plataforma</a:t>
            </a:r>
            <a:r>
              <a:rPr lang="pt-PT" sz="1400" b="1" kern="1200" dirty="0">
                <a:solidFill>
                  <a:srgbClr val="000000"/>
                </a:solidFill>
                <a:effectLst/>
                <a:latin typeface="+mn-lt"/>
                <a:ea typeface="ＭＳ 明朝"/>
                <a:cs typeface="Arial"/>
              </a:rPr>
              <a:t> da OMS para a Aprendizagem sobre Segurança Sanitária – Materiais de Formação</a:t>
            </a:r>
          </a:p>
          <a:p>
            <a:pPr eaLnBrk="0" fontAlgn="base" hangingPunct="0">
              <a:spcBef>
                <a:spcPts val="385"/>
              </a:spcBef>
              <a:spcAft>
                <a:spcPts val="0"/>
              </a:spcAft>
            </a:pPr>
            <a:endParaRPr lang="pt-PT" sz="1400" dirty="0">
              <a:effectLst/>
              <a:latin typeface="+mn-lt"/>
              <a:ea typeface="ＭＳ 明朝"/>
              <a:cs typeface="Times New Roman"/>
            </a:endParaRPr>
          </a:p>
          <a:p>
            <a:pPr eaLnBrk="0" fontAlgn="base" hangingPunct="0">
              <a:spcBef>
                <a:spcPts val="385"/>
              </a:spcBef>
              <a:spcAft>
                <a:spcPts val="0"/>
              </a:spcAft>
            </a:pPr>
            <a:r>
              <a:rPr lang="pt-PT" sz="1400" kern="1200" dirty="0">
                <a:solidFill>
                  <a:srgbClr val="000000"/>
                </a:solidFill>
                <a:effectLst/>
                <a:latin typeface="+mn-lt"/>
                <a:ea typeface="ＭＳ 明朝"/>
                <a:cs typeface="Arial"/>
              </a:rPr>
              <a:t>Estes Materiais de Formação da OMS são propriedade da © Organização Mundial da Saúde (WHO) 2018. Todos os direitos reservados.</a:t>
            </a:r>
            <a:endParaRPr lang="pt-PT" sz="1400" dirty="0">
              <a:effectLst/>
              <a:latin typeface="+mn-lt"/>
              <a:ea typeface="ＭＳ 明朝"/>
              <a:cs typeface="Times New Roman"/>
            </a:endParaRPr>
          </a:p>
          <a:p>
            <a:pPr eaLnBrk="0" fontAlgn="base" hangingPunct="0">
              <a:spcBef>
                <a:spcPts val="385"/>
              </a:spcBef>
              <a:spcAft>
                <a:spcPts val="0"/>
              </a:spcAft>
            </a:pPr>
            <a:r>
              <a:rPr lang="pt-PT" sz="1400" kern="1200" dirty="0">
                <a:solidFill>
                  <a:srgbClr val="000000"/>
                </a:solidFill>
                <a:effectLst/>
                <a:latin typeface="+mn-lt"/>
                <a:ea typeface="ＭＳ 明朝"/>
                <a:cs typeface="Arial"/>
              </a:rPr>
              <a:t>A sua utilização destes materiais está sujeita aos “</a:t>
            </a:r>
            <a:r>
              <a:rPr lang="pt-PT" sz="1400" kern="1200" dirty="0">
                <a:solidFill>
                  <a:srgbClr val="0000FF"/>
                </a:solidFill>
                <a:effectLst/>
                <a:latin typeface="+mn-lt"/>
                <a:ea typeface="ＭＳ 明朝"/>
                <a:cs typeface="Arial"/>
              </a:rPr>
              <a:t>Termos de Utilização dos Materiais </a:t>
            </a:r>
            <a:endParaRPr lang="pt-PT" sz="1400" dirty="0">
              <a:effectLst/>
              <a:latin typeface="+mn-lt"/>
              <a:ea typeface="ＭＳ 明朝"/>
              <a:cs typeface="Times New Roman"/>
            </a:endParaRPr>
          </a:p>
          <a:p>
            <a:pPr eaLnBrk="0" fontAlgn="base" hangingPunct="0">
              <a:spcBef>
                <a:spcPts val="385"/>
              </a:spcBef>
              <a:spcAft>
                <a:spcPts val="0"/>
              </a:spcAft>
            </a:pPr>
            <a:r>
              <a:rPr lang="pt-PT" sz="1400" kern="1200" dirty="0">
                <a:solidFill>
                  <a:srgbClr val="0000FF"/>
                </a:solidFill>
                <a:effectLst/>
                <a:latin typeface="+mn-lt"/>
                <a:ea typeface="ＭＳ 明朝"/>
                <a:cs typeface="Arial"/>
              </a:rPr>
              <a:t>de Formação da Plataforma da OMS para a Aprendizagem sobre Segurança Sanitária</a:t>
            </a:r>
            <a:r>
              <a:rPr lang="pt-PT" sz="1400" kern="1200" dirty="0">
                <a:solidFill>
                  <a:srgbClr val="000000"/>
                </a:solidFill>
                <a:effectLst/>
                <a:latin typeface="+mn-lt"/>
                <a:ea typeface="ＭＳ 明朝"/>
                <a:cs typeface="Arial"/>
              </a:rPr>
              <a:t>”, que aceitou ao descarregá-los e que estão disponíveis na Plataforma da OMS para a Aprendizagem sobre Segurança Sanitária em: </a:t>
            </a:r>
            <a:r>
              <a:rPr lang="pt-PT" sz="1400" u="sng" kern="1200" dirty="0">
                <a:solidFill>
                  <a:srgbClr val="000000"/>
                </a:solidFill>
                <a:effectLst/>
                <a:latin typeface="+mn-lt"/>
                <a:ea typeface="ＭＳ 明朝"/>
                <a:cs typeface="Arial"/>
                <a:hlinkClick r:id="rId2"/>
              </a:rPr>
              <a:t>https://extranet.who.int/hslp</a:t>
            </a:r>
            <a:r>
              <a:rPr lang="pt-PT" sz="1400" kern="1200" dirty="0">
                <a:solidFill>
                  <a:srgbClr val="000000"/>
                </a:solidFill>
                <a:effectLst/>
                <a:latin typeface="+mn-lt"/>
                <a:ea typeface="ＭＳ 明朝"/>
                <a:cs typeface="Arial"/>
              </a:rPr>
              <a:t> </a:t>
            </a:r>
            <a:endParaRPr lang="pt-PT" sz="1400" dirty="0">
              <a:effectLst/>
              <a:latin typeface="+mn-lt"/>
              <a:ea typeface="ＭＳ 明朝"/>
              <a:cs typeface="Times New Roman"/>
            </a:endParaRPr>
          </a:p>
          <a:p>
            <a:pPr eaLnBrk="0" fontAlgn="base" hangingPunct="0">
              <a:spcBef>
                <a:spcPts val="385"/>
              </a:spcBef>
              <a:spcAft>
                <a:spcPts val="0"/>
              </a:spcAft>
            </a:pPr>
            <a:r>
              <a:rPr lang="pt-PT" sz="1400" kern="1200" dirty="0">
                <a:solidFill>
                  <a:srgbClr val="000000"/>
                </a:solidFill>
                <a:effectLst/>
                <a:latin typeface="+mn-lt"/>
                <a:ea typeface="ＭＳ 明朝"/>
                <a:cs typeface="Arial"/>
              </a:rPr>
              <a:t> </a:t>
            </a:r>
            <a:endParaRPr lang="pt-PT" sz="1400" dirty="0">
              <a:effectLst/>
              <a:latin typeface="+mn-lt"/>
              <a:ea typeface="ＭＳ 明朝"/>
              <a:cs typeface="Times New Roman"/>
            </a:endParaRPr>
          </a:p>
          <a:p>
            <a:pPr eaLnBrk="0" fontAlgn="base" hangingPunct="0">
              <a:spcBef>
                <a:spcPts val="385"/>
              </a:spcBef>
              <a:spcAft>
                <a:spcPts val="0"/>
              </a:spcAft>
            </a:pPr>
            <a:r>
              <a:rPr lang="pt-PT" sz="1400" kern="1200" dirty="0">
                <a:solidFill>
                  <a:srgbClr val="000000"/>
                </a:solidFill>
                <a:effectLst/>
                <a:latin typeface="+mn-lt"/>
                <a:ea typeface="ＭＳ 明朝"/>
                <a:cs typeface="Arial"/>
              </a:rPr>
              <a:t>Caso adapte, modifique, traduza ou de alguma forma altere o conteúdo destes materiais, não poderá sugerir que a OMS de algum modo aprova essas modificações, como não poderá usar o nome ou o símbolo da OMS nos materiais modificados.</a:t>
            </a:r>
            <a:endParaRPr lang="pt-PT" sz="1400" dirty="0">
              <a:effectLst/>
              <a:latin typeface="+mn-lt"/>
              <a:ea typeface="ＭＳ 明朝"/>
              <a:cs typeface="Times New Roman"/>
            </a:endParaRPr>
          </a:p>
          <a:p>
            <a:pPr eaLnBrk="0" fontAlgn="base" hangingPunct="0">
              <a:spcBef>
                <a:spcPts val="385"/>
              </a:spcBef>
              <a:spcAft>
                <a:spcPts val="0"/>
              </a:spcAft>
            </a:pPr>
            <a:r>
              <a:rPr lang="pt-PT" sz="1400" kern="1200" dirty="0">
                <a:solidFill>
                  <a:srgbClr val="000000"/>
                </a:solidFill>
                <a:effectLst/>
                <a:latin typeface="+mn-lt"/>
                <a:ea typeface="ＭＳ 明朝"/>
                <a:cs typeface="Arial"/>
              </a:rPr>
              <a:t>  </a:t>
            </a:r>
            <a:endParaRPr lang="pt-PT" sz="1400" dirty="0">
              <a:effectLst/>
              <a:latin typeface="+mn-lt"/>
              <a:ea typeface="ＭＳ 明朝"/>
              <a:cs typeface="Times New Roman"/>
            </a:endParaRPr>
          </a:p>
          <a:p>
            <a:pPr eaLnBrk="0" fontAlgn="base" hangingPunct="0">
              <a:spcBef>
                <a:spcPts val="385"/>
              </a:spcBef>
              <a:spcAft>
                <a:spcPts val="0"/>
              </a:spcAft>
            </a:pPr>
            <a:r>
              <a:rPr lang="pt-PT" sz="1400" kern="1200" dirty="0">
                <a:solidFill>
                  <a:srgbClr val="000000"/>
                </a:solidFill>
                <a:effectLst/>
                <a:latin typeface="+mn-lt"/>
                <a:ea typeface="ＭＳ 明朝"/>
                <a:cs typeface="Arial"/>
              </a:rPr>
              <a:t>Solicita-se ainda que informe a OMS de quaisquer alterações que tenha efectuado para utilização pública destes materiais, para fins de manutenção de registos e desenvolvimento contínuo, através do endereço electrónico </a:t>
            </a:r>
            <a:r>
              <a:rPr lang="pt-PT" sz="1400" u="sng" kern="1200" dirty="0">
                <a:solidFill>
                  <a:srgbClr val="0000FF"/>
                </a:solidFill>
                <a:effectLst/>
                <a:latin typeface="+mn-lt"/>
                <a:ea typeface="ＭＳ 明朝"/>
                <a:cs typeface="Arial"/>
                <a:hlinkClick r:id="rId3"/>
              </a:rPr>
              <a:t>ihrhrt@who.int</a:t>
            </a:r>
            <a:endParaRPr lang="pt-PT" sz="1400" dirty="0">
              <a:effectLst/>
              <a:latin typeface="+mn-lt"/>
              <a:ea typeface="ＭＳ 明朝"/>
              <a:cs typeface="Times New Roman"/>
            </a:endParaRPr>
          </a:p>
          <a:p>
            <a:pPr eaLnBrk="0" fontAlgn="base" hangingPunct="0">
              <a:spcBef>
                <a:spcPts val="385"/>
              </a:spcBef>
              <a:spcAft>
                <a:spcPts val="0"/>
              </a:spcAft>
            </a:pPr>
            <a:r>
              <a:rPr lang="pt-PT" sz="1400" kern="1200" dirty="0">
                <a:solidFill>
                  <a:srgbClr val="10253F"/>
                </a:solidFill>
                <a:effectLst/>
                <a:latin typeface="+mn-lt"/>
                <a:ea typeface="ＭＳ 明朝"/>
                <a:cs typeface="Arial"/>
              </a:rPr>
              <a:t> </a:t>
            </a:r>
            <a:endParaRPr lang="pt-PT" sz="1400" dirty="0">
              <a:effectLst/>
              <a:latin typeface="+mn-lt"/>
              <a:ea typeface="ＭＳ 明朝"/>
              <a:cs typeface="Times New Roman"/>
            </a:endParaRPr>
          </a:p>
        </p:txBody>
      </p:sp>
    </p:spTree>
    <p:extLst>
      <p:ext uri="{BB962C8B-B14F-4D97-AF65-F5344CB8AC3E}">
        <p14:creationId xmlns:p14="http://schemas.microsoft.com/office/powerpoint/2010/main" val="4205954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 name="Shape 428"/>
          <p:cNvSpPr>
            <a:spLocks noGrp="1"/>
          </p:cNvSpPr>
          <p:nvPr>
            <p:ph type="title" idx="4294967295"/>
          </p:nvPr>
        </p:nvSpPr>
        <p:spPr>
          <a:xfrm>
            <a:off x="539552" y="2348880"/>
            <a:ext cx="7772400" cy="1470025"/>
          </a:xfrm>
          <a:prstGeom prst="rect">
            <a:avLst/>
          </a:prstGeom>
        </p:spPr>
        <p:txBody>
          <a:bodyPr lIns="0" tIns="0" rIns="0" bIns="0">
            <a:normAutofit/>
          </a:bodyPr>
          <a:lstStyle>
            <a:lvl1pPr>
              <a:defRPr sz="6000" b="1" i="1">
                <a:solidFill>
                  <a:srgbClr val="002060"/>
                </a:solidFill>
              </a:defRPr>
            </a:lvl1pPr>
          </a:lstStyle>
          <a:p>
            <a:pPr lvl="0">
              <a:defRPr sz="1800" b="0" i="0">
                <a:solidFill>
                  <a:srgbClr val="000000"/>
                </a:solidFill>
              </a:defRPr>
            </a:pPr>
            <a:r>
              <a:rPr lang="pt-PT" sz="6000" b="1" i="1" dirty="0">
                <a:solidFill>
                  <a:srgbClr val="002060"/>
                </a:solidFill>
              </a:rPr>
              <a:t>Obrigado</a:t>
            </a:r>
            <a:r>
              <a:rPr sz="6000" b="1" i="1" dirty="0">
                <a:solidFill>
                  <a:srgbClr val="002060"/>
                </a:solidFill>
              </a:rPr>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Shape 87"/>
          <p:cNvSpPr>
            <a:spLocks noGrp="1"/>
          </p:cNvSpPr>
          <p:nvPr>
            <p:ph type="title"/>
          </p:nvPr>
        </p:nvSpPr>
        <p:spPr>
          <a:prstGeom prst="rect">
            <a:avLst/>
          </a:prstGeom>
        </p:spPr>
        <p:txBody>
          <a:bodyPr lIns="0" tIns="0" rIns="0" bIns="0">
            <a:normAutofit/>
          </a:bodyPr>
          <a:lstStyle>
            <a:lvl1pPr>
              <a:defRPr sz="3600">
                <a:solidFill>
                  <a:srgbClr val="002060"/>
                </a:solidFill>
              </a:defRPr>
            </a:lvl1pPr>
          </a:lstStyle>
          <a:p>
            <a:pPr lvl="0">
              <a:defRPr sz="1800">
                <a:solidFill>
                  <a:srgbClr val="000000"/>
                </a:solidFill>
              </a:defRPr>
            </a:pPr>
            <a:r>
              <a:rPr lang="pt-PT" sz="3600" b="1" dirty="0">
                <a:solidFill>
                  <a:srgbClr val="002060"/>
                </a:solidFill>
              </a:rPr>
              <a:t>Lembrete</a:t>
            </a:r>
            <a:r>
              <a:rPr sz="3600" b="1" dirty="0">
                <a:solidFill>
                  <a:srgbClr val="002060"/>
                </a:solidFill>
              </a:rPr>
              <a:t>: Precau</a:t>
            </a:r>
            <a:r>
              <a:rPr lang="pt-PT" sz="3600" b="1" dirty="0" err="1">
                <a:solidFill>
                  <a:srgbClr val="002060"/>
                </a:solidFill>
              </a:rPr>
              <a:t>çõe</a:t>
            </a:r>
            <a:r>
              <a:rPr sz="3600" b="1" dirty="0">
                <a:solidFill>
                  <a:srgbClr val="002060"/>
                </a:solidFill>
              </a:rPr>
              <a:t>s</a:t>
            </a:r>
            <a:r>
              <a:rPr lang="pt-PT" sz="3600" b="1" dirty="0">
                <a:solidFill>
                  <a:srgbClr val="002060"/>
                </a:solidFill>
              </a:rPr>
              <a:t> padrão</a:t>
            </a:r>
            <a:endParaRPr sz="3600" b="1" dirty="0">
              <a:solidFill>
                <a:srgbClr val="002060"/>
              </a:solidFill>
            </a:endParaRPr>
          </a:p>
        </p:txBody>
      </p:sp>
      <p:sp>
        <p:nvSpPr>
          <p:cNvPr id="88" name="Shape 88"/>
          <p:cNvSpPr>
            <a:spLocks noGrp="1"/>
          </p:cNvSpPr>
          <p:nvPr>
            <p:ph type="body" idx="4294967295"/>
          </p:nvPr>
        </p:nvSpPr>
        <p:spPr>
          <a:xfrm>
            <a:off x="245368" y="1600200"/>
            <a:ext cx="4038600" cy="4525963"/>
          </a:xfrm>
          <a:prstGeom prst="rect">
            <a:avLst/>
          </a:prstGeom>
        </p:spPr>
        <p:txBody>
          <a:bodyPr lIns="0" tIns="0" rIns="0" bIns="0">
            <a:normAutofit fontScale="92500" lnSpcReduction="10000"/>
          </a:bodyPr>
          <a:lstStyle/>
          <a:p>
            <a:pPr marL="0" lvl="0" indent="0">
              <a:buNone/>
              <a:defRPr sz="1800"/>
            </a:pPr>
            <a:r>
              <a:rPr lang="pt-PT" sz="2800" dirty="0">
                <a:solidFill>
                  <a:srgbClr val="002060"/>
                </a:solidFill>
              </a:rPr>
              <a:t>Devem ser aplicadas precauções de rotina em TODAS as situações para TODOS os doentes</a:t>
            </a:r>
            <a:endParaRPr sz="2800" dirty="0">
              <a:solidFill>
                <a:srgbClr val="002060"/>
              </a:solidFill>
            </a:endParaRPr>
          </a:p>
          <a:p>
            <a:pPr marL="838200" lvl="1" indent="-381000">
              <a:spcBef>
                <a:spcPts val="500"/>
              </a:spcBef>
              <a:defRPr sz="1800"/>
            </a:pPr>
            <a:r>
              <a:rPr lang="en-US" sz="2400" dirty="0">
                <a:solidFill>
                  <a:srgbClr val="002060"/>
                </a:solidFill>
              </a:rPr>
              <a:t>Q</a:t>
            </a:r>
            <a:r>
              <a:rPr lang="pt-PT" sz="2400" dirty="0" err="1">
                <a:solidFill>
                  <a:srgbClr val="002060"/>
                </a:solidFill>
              </a:rPr>
              <a:t>uer</a:t>
            </a:r>
            <a:r>
              <a:rPr lang="pt-PT" sz="2400" dirty="0">
                <a:solidFill>
                  <a:srgbClr val="002060"/>
                </a:solidFill>
              </a:rPr>
              <a:t> pareçam ou não infectados ou sintomáticos</a:t>
            </a:r>
            <a:endParaRPr sz="2400" dirty="0">
              <a:solidFill>
                <a:srgbClr val="002060"/>
              </a:solidFill>
            </a:endParaRPr>
          </a:p>
          <a:p>
            <a:pPr marL="838200" lvl="1" indent="-381000">
              <a:spcBef>
                <a:spcPts val="500"/>
              </a:spcBef>
              <a:defRPr sz="1800"/>
            </a:pPr>
            <a:r>
              <a:rPr lang="pt-PT" sz="2400" dirty="0">
                <a:solidFill>
                  <a:srgbClr val="002060"/>
                </a:solidFill>
              </a:rPr>
              <a:t>Especialmente importantes, porque em algumas doenças infecciosas as primeiras manifestações não são específicas</a:t>
            </a:r>
            <a:endParaRPr sz="2400" dirty="0">
              <a:solidFill>
                <a:srgbClr val="002060"/>
              </a:solidFill>
            </a:endParaRPr>
          </a:p>
        </p:txBody>
      </p:sp>
      <p:pic>
        <p:nvPicPr>
          <p:cNvPr id="89" name="image10.png"/>
          <p:cNvPicPr/>
          <p:nvPr/>
        </p:nvPicPr>
        <p:blipFill>
          <a:blip r:embed="rId3" cstate="print">
            <a:extLst/>
          </a:blip>
          <a:stretch>
            <a:fillRect/>
          </a:stretch>
        </p:blipFill>
        <p:spPr>
          <a:xfrm>
            <a:off x="4716462" y="1500187"/>
            <a:ext cx="2592389" cy="3657602"/>
          </a:xfrm>
          <a:prstGeom prst="rect">
            <a:avLst/>
          </a:prstGeom>
          <a:ln>
            <a:solidFill/>
            <a:miter/>
          </a:ln>
        </p:spPr>
      </p:pic>
      <p:pic>
        <p:nvPicPr>
          <p:cNvPr id="90" name="image11.png"/>
          <p:cNvPicPr/>
          <p:nvPr/>
        </p:nvPicPr>
        <p:blipFill>
          <a:blip r:embed="rId4" cstate="print">
            <a:extLst/>
          </a:blip>
          <a:stretch>
            <a:fillRect/>
          </a:stretch>
        </p:blipFill>
        <p:spPr>
          <a:xfrm>
            <a:off x="6022975" y="2276475"/>
            <a:ext cx="2579690" cy="3692525"/>
          </a:xfrm>
          <a:prstGeom prst="rect">
            <a:avLst/>
          </a:prstGeom>
          <a:ln>
            <a:solidFill/>
            <a:miter/>
          </a:ln>
        </p:spPr>
      </p:pic>
      <p:sp>
        <p:nvSpPr>
          <p:cNvPr id="91" name="Shape 91"/>
          <p:cNvSpPr/>
          <p:nvPr/>
        </p:nvSpPr>
        <p:spPr>
          <a:xfrm>
            <a:off x="3562350" y="6181723"/>
            <a:ext cx="5075238" cy="275465"/>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lgn="r">
              <a:defRPr sz="1200">
                <a:latin typeface="Times New Roman"/>
                <a:ea typeface="Times New Roman"/>
                <a:cs typeface="Times New Roman"/>
                <a:sym typeface="Times New Roman"/>
                <a:hlinkClick r:id="rId5"/>
              </a:defRPr>
            </a:lvl1pPr>
          </a:lstStyle>
          <a:p>
            <a:pPr lvl="0">
              <a:defRPr sz="1800"/>
            </a:pPr>
            <a:r>
              <a:rPr sz="1200">
                <a:hlinkClick r:id="rId5"/>
              </a:rPr>
              <a:t>http://www.who.int/csr/resources/publications/standardprecautions/en/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Shape 93"/>
          <p:cNvSpPr>
            <a:spLocks noGrp="1"/>
          </p:cNvSpPr>
          <p:nvPr>
            <p:ph type="title"/>
          </p:nvPr>
        </p:nvSpPr>
        <p:spPr>
          <a:prstGeom prst="rect">
            <a:avLst/>
          </a:prstGeom>
        </p:spPr>
        <p:txBody>
          <a:bodyPr lIns="0" tIns="0" rIns="0" bIns="0">
            <a:normAutofit/>
          </a:bodyPr>
          <a:lstStyle>
            <a:lvl1pPr>
              <a:defRPr sz="3600">
                <a:solidFill>
                  <a:srgbClr val="002060"/>
                </a:solidFill>
              </a:defRPr>
            </a:lvl1pPr>
          </a:lstStyle>
          <a:p>
            <a:pPr lvl="0">
              <a:defRPr sz="1800">
                <a:solidFill>
                  <a:srgbClr val="000000"/>
                </a:solidFill>
              </a:defRPr>
            </a:pPr>
            <a:r>
              <a:rPr lang="pt-PT" sz="3600" b="1" dirty="0">
                <a:solidFill>
                  <a:srgbClr val="002060"/>
                </a:solidFill>
              </a:rPr>
              <a:t>Precauções de PCI para quem</a:t>
            </a:r>
            <a:r>
              <a:rPr lang="en-US" sz="3600" b="1" dirty="0">
                <a:solidFill>
                  <a:schemeClr val="tx2">
                    <a:lumMod val="75000"/>
                  </a:schemeClr>
                </a:solidFill>
              </a:rPr>
              <a:t>?</a:t>
            </a:r>
            <a:endParaRPr sz="3600" b="1" dirty="0">
              <a:solidFill>
                <a:schemeClr val="tx2">
                  <a:lumMod val="75000"/>
                </a:schemeClr>
              </a:solidFill>
            </a:endParaRPr>
          </a:p>
        </p:txBody>
      </p:sp>
      <p:sp>
        <p:nvSpPr>
          <p:cNvPr id="94" name="Shape 94"/>
          <p:cNvSpPr>
            <a:spLocks noGrp="1"/>
          </p:cNvSpPr>
          <p:nvPr>
            <p:ph type="body" idx="4294967295"/>
          </p:nvPr>
        </p:nvSpPr>
        <p:spPr>
          <a:xfrm>
            <a:off x="683568" y="1844824"/>
            <a:ext cx="8136904" cy="2305050"/>
          </a:xfrm>
          <a:prstGeom prst="rect">
            <a:avLst/>
          </a:prstGeom>
        </p:spPr>
        <p:txBody>
          <a:bodyPr lIns="0" tIns="0" rIns="0" bIns="0">
            <a:normAutofit/>
          </a:bodyPr>
          <a:lstStyle>
            <a:lvl1pPr marL="0" indent="0">
              <a:spcBef>
                <a:spcPts val="500"/>
              </a:spcBef>
              <a:buSzTx/>
              <a:buNone/>
              <a:defRPr sz="2400"/>
            </a:lvl1pPr>
          </a:lstStyle>
          <a:p>
            <a:pPr lvl="0">
              <a:defRPr sz="1800"/>
            </a:pPr>
            <a:r>
              <a:rPr lang="pt-PT" sz="3200" dirty="0">
                <a:solidFill>
                  <a:srgbClr val="002060"/>
                </a:solidFill>
              </a:rPr>
              <a:t>Aplicar cuidadosamente medidas de PCI para evitar um eventual contacto directo não protegido com sangue e fluidos corporais ao limpar ou desinfectar o ambiente</a:t>
            </a:r>
            <a:r>
              <a:rPr sz="3200" dirty="0">
                <a:solidFill>
                  <a:srgbClr val="002060"/>
                </a:solidFill>
              </a:rPr>
              <a:t>. </a:t>
            </a:r>
          </a:p>
        </p:txBody>
      </p:sp>
    </p:spTree>
    <p:extLst>
      <p:ext uri="{BB962C8B-B14F-4D97-AF65-F5344CB8AC3E}">
        <p14:creationId xmlns:p14="http://schemas.microsoft.com/office/powerpoint/2010/main" val="148880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Shape 108"/>
          <p:cNvSpPr>
            <a:spLocks noGrp="1"/>
          </p:cNvSpPr>
          <p:nvPr>
            <p:ph type="title"/>
          </p:nvPr>
        </p:nvSpPr>
        <p:spPr>
          <a:xfrm>
            <a:off x="0" y="188640"/>
            <a:ext cx="9144000" cy="1143000"/>
          </a:xfrm>
          <a:prstGeom prst="rect">
            <a:avLst/>
          </a:prstGeom>
        </p:spPr>
        <p:txBody>
          <a:bodyPr>
            <a:noAutofit/>
          </a:bodyPr>
          <a:lstStyle>
            <a:lvl1pPr defTabSz="905255">
              <a:defRPr sz="3500"/>
            </a:lvl1pPr>
          </a:lstStyle>
          <a:p>
            <a:pPr lvl="0">
              <a:defRPr sz="1800" b="0">
                <a:solidFill>
                  <a:srgbClr val="000000"/>
                </a:solidFill>
              </a:defRPr>
            </a:pPr>
            <a:r>
              <a:rPr lang="en-US" sz="3600" b="1" dirty="0">
                <a:solidFill>
                  <a:srgbClr val="002060"/>
                </a:solidFill>
              </a:rPr>
              <a:t>1. </a:t>
            </a:r>
            <a:r>
              <a:rPr lang="en-US" sz="3600" b="1" dirty="0" err="1">
                <a:solidFill>
                  <a:srgbClr val="002060"/>
                </a:solidFill>
              </a:rPr>
              <a:t>Limpeza</a:t>
            </a:r>
            <a:r>
              <a:rPr lang="en-US" sz="3600" b="1" dirty="0">
                <a:solidFill>
                  <a:srgbClr val="002060"/>
                </a:solidFill>
              </a:rPr>
              <a:t> e </a:t>
            </a:r>
            <a:r>
              <a:rPr lang="en-US" sz="3600" b="1" dirty="0" err="1">
                <a:solidFill>
                  <a:srgbClr val="002060"/>
                </a:solidFill>
              </a:rPr>
              <a:t>desinfecção</a:t>
            </a:r>
            <a:r>
              <a:rPr lang="en-US" sz="3600" b="1" dirty="0">
                <a:solidFill>
                  <a:srgbClr val="002060"/>
                </a:solidFill>
              </a:rPr>
              <a:t> </a:t>
            </a:r>
            <a:r>
              <a:rPr lang="en-US" sz="3600" b="1" dirty="0" err="1">
                <a:solidFill>
                  <a:srgbClr val="002060"/>
                </a:solidFill>
              </a:rPr>
              <a:t>ambiental</a:t>
            </a:r>
            <a:r>
              <a:rPr sz="3600" b="1" dirty="0">
                <a:solidFill>
                  <a:srgbClr val="002060"/>
                </a:solidFill>
                <a:latin typeface="Arial" panose="020B0604020202020204" pitchFamily="34" charset="0"/>
                <a:cs typeface="Arial" panose="020B0604020202020204" pitchFamily="34" charset="0"/>
              </a:rPr>
              <a:t> </a:t>
            </a:r>
            <a:br>
              <a:rPr lang="fr-FR" sz="3600" b="1" dirty="0">
                <a:solidFill>
                  <a:srgbClr val="002060"/>
                </a:solidFill>
                <a:latin typeface="Arial" panose="020B0604020202020204" pitchFamily="34" charset="0"/>
                <a:cs typeface="Arial" panose="020B0604020202020204" pitchFamily="34" charset="0"/>
              </a:rPr>
            </a:br>
            <a:r>
              <a:rPr lang="pt-PT" sz="3600" b="1" dirty="0">
                <a:solidFill>
                  <a:srgbClr val="002060"/>
                </a:solidFill>
                <a:latin typeface="Arial" panose="020B0604020202020204" pitchFamily="34" charset="0"/>
                <a:cs typeface="Arial" panose="020B0604020202020204" pitchFamily="34" charset="0"/>
              </a:rPr>
              <a:t>Por que motivo é importante</a:t>
            </a:r>
            <a:r>
              <a:rPr sz="3600" b="1" dirty="0">
                <a:solidFill>
                  <a:srgbClr val="002060"/>
                </a:solidFill>
                <a:latin typeface="Arial" panose="020B0604020202020204" pitchFamily="34" charset="0"/>
                <a:cs typeface="Arial" panose="020B0604020202020204" pitchFamily="34" charset="0"/>
              </a:rPr>
              <a:t>?</a:t>
            </a:r>
          </a:p>
        </p:txBody>
      </p:sp>
      <p:sp>
        <p:nvSpPr>
          <p:cNvPr id="109" name="Shape 109"/>
          <p:cNvSpPr>
            <a:spLocks noGrp="1"/>
          </p:cNvSpPr>
          <p:nvPr>
            <p:ph type="body" idx="4294967295"/>
          </p:nvPr>
        </p:nvSpPr>
        <p:spPr>
          <a:xfrm>
            <a:off x="179512" y="1772816"/>
            <a:ext cx="8964488" cy="4267200"/>
          </a:xfrm>
          <a:prstGeom prst="rect">
            <a:avLst/>
          </a:prstGeom>
        </p:spPr>
        <p:txBody>
          <a:bodyPr/>
          <a:lstStyle/>
          <a:p>
            <a:pPr marL="592783" lvl="0" indent="-592783" defTabSz="859536">
              <a:lnSpc>
                <a:spcPct val="90000"/>
              </a:lnSpc>
              <a:buClr>
                <a:srgbClr val="002060"/>
              </a:buClr>
              <a:defRPr sz="1800">
                <a:solidFill>
                  <a:srgbClr val="000000"/>
                </a:solidFill>
              </a:defRPr>
            </a:pPr>
            <a:r>
              <a:rPr lang="pt-PT" sz="2800" dirty="0">
                <a:solidFill>
                  <a:srgbClr val="002060"/>
                </a:solidFill>
              </a:rPr>
              <a:t>Os </a:t>
            </a:r>
            <a:r>
              <a:rPr lang="pt-PT" sz="2800" dirty="0" err="1">
                <a:solidFill>
                  <a:srgbClr val="002060"/>
                </a:solidFill>
              </a:rPr>
              <a:t>microorganismos</a:t>
            </a:r>
            <a:r>
              <a:rPr lang="pt-PT" sz="2800" dirty="0">
                <a:solidFill>
                  <a:srgbClr val="002060"/>
                </a:solidFill>
              </a:rPr>
              <a:t> podem sobreviver:</a:t>
            </a:r>
          </a:p>
          <a:p>
            <a:pPr marL="1002791" lvl="1" indent="-573023" defTabSz="859536">
              <a:lnSpc>
                <a:spcPct val="90000"/>
              </a:lnSpc>
              <a:buClr>
                <a:srgbClr val="002060"/>
              </a:buClr>
              <a:defRPr sz="1800">
                <a:solidFill>
                  <a:srgbClr val="000000"/>
                </a:solidFill>
              </a:defRPr>
            </a:pPr>
            <a:r>
              <a:rPr lang="pt-PT" dirty="0">
                <a:solidFill>
                  <a:srgbClr val="002060"/>
                </a:solidFill>
              </a:rPr>
              <a:t>no equipamento médico (e.g., instrumentos), até que este seja limpo e desinfectado, </a:t>
            </a:r>
          </a:p>
          <a:p>
            <a:pPr marL="1002791" lvl="1" indent="-573023" defTabSz="859536">
              <a:lnSpc>
                <a:spcPct val="90000"/>
              </a:lnSpc>
              <a:buClr>
                <a:srgbClr val="002060"/>
              </a:buClr>
              <a:defRPr sz="1800">
                <a:solidFill>
                  <a:srgbClr val="000000"/>
                </a:solidFill>
              </a:defRPr>
            </a:pPr>
            <a:r>
              <a:rPr lang="pt-PT" dirty="0">
                <a:solidFill>
                  <a:srgbClr val="002060"/>
                </a:solidFill>
              </a:rPr>
              <a:t>em superfícies (como chão e mesas),</a:t>
            </a:r>
          </a:p>
          <a:p>
            <a:pPr marL="1002791" lvl="1" indent="-573023" defTabSz="859536">
              <a:lnSpc>
                <a:spcPct val="90000"/>
              </a:lnSpc>
              <a:buClr>
                <a:srgbClr val="002060"/>
              </a:buClr>
              <a:defRPr sz="1800">
                <a:solidFill>
                  <a:srgbClr val="000000"/>
                </a:solidFill>
              </a:defRPr>
            </a:pPr>
            <a:r>
              <a:rPr lang="pt-PT" dirty="0">
                <a:solidFill>
                  <a:srgbClr val="002060"/>
                </a:solidFill>
              </a:rPr>
              <a:t>em vestuário e EPP,</a:t>
            </a:r>
          </a:p>
          <a:p>
            <a:pPr marL="1002791" lvl="1" indent="-573023" defTabSz="859536">
              <a:lnSpc>
                <a:spcPct val="90000"/>
              </a:lnSpc>
              <a:buClr>
                <a:srgbClr val="002060"/>
              </a:buClr>
              <a:defRPr sz="1800">
                <a:solidFill>
                  <a:srgbClr val="000000"/>
                </a:solidFill>
              </a:defRPr>
            </a:pPr>
            <a:r>
              <a:rPr lang="pt-PT" dirty="0">
                <a:solidFill>
                  <a:srgbClr val="002060"/>
                </a:solidFill>
              </a:rPr>
              <a:t>em fluidos corporais (como sangue e vómito) </a:t>
            </a:r>
          </a:p>
          <a:p>
            <a:pPr marL="698373" lvl="1" indent="-268604" defTabSz="859536">
              <a:lnSpc>
                <a:spcPct val="90000"/>
              </a:lnSpc>
              <a:spcBef>
                <a:spcPts val="500"/>
              </a:spcBef>
              <a:buClr>
                <a:srgbClr val="002060"/>
              </a:buClr>
              <a:defRPr sz="1800">
                <a:solidFill>
                  <a:srgbClr val="000000"/>
                </a:solidFill>
              </a:defRPr>
            </a:pPr>
            <a:endParaRPr lang="pt-PT" dirty="0">
              <a:solidFill>
                <a:srgbClr val="002060"/>
              </a:solidFill>
            </a:endParaRPr>
          </a:p>
          <a:p>
            <a:pPr marL="592783" lvl="0" indent="-592783" defTabSz="859536">
              <a:lnSpc>
                <a:spcPct val="90000"/>
              </a:lnSpc>
              <a:buClr>
                <a:srgbClr val="002060"/>
              </a:buClr>
              <a:defRPr sz="1800">
                <a:solidFill>
                  <a:srgbClr val="000000"/>
                </a:solidFill>
              </a:defRPr>
            </a:pPr>
            <a:r>
              <a:rPr lang="pt-PT" sz="2800" dirty="0">
                <a:solidFill>
                  <a:srgbClr val="002060"/>
                </a:solidFill>
              </a:rPr>
              <a:t>A limpeza e a desinfecção removem os </a:t>
            </a:r>
            <a:r>
              <a:rPr lang="pt-PT" sz="2800" dirty="0" err="1">
                <a:solidFill>
                  <a:srgbClr val="002060"/>
                </a:solidFill>
              </a:rPr>
              <a:t>microorganismos</a:t>
            </a:r>
            <a:r>
              <a:rPr lang="pt-PT" sz="2800" dirty="0">
                <a:solidFill>
                  <a:srgbClr val="002060"/>
                </a:solidFill>
              </a:rPr>
              <a:t>.</a:t>
            </a:r>
          </a:p>
        </p:txBody>
      </p:sp>
    </p:spTree>
    <p:extLst>
      <p:ext uri="{BB962C8B-B14F-4D97-AF65-F5344CB8AC3E}">
        <p14:creationId xmlns:p14="http://schemas.microsoft.com/office/powerpoint/2010/main" val="1655721526"/>
      </p:ext>
    </p:extLst>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09">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109">
                                            <p:txEl>
                                              <p:pRg st="1" end="1"/>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109">
                                            <p:txEl>
                                              <p:pRg st="2" end="2"/>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109">
                                            <p:txEl>
                                              <p:pRg st="3" end="3"/>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iterate>
                                    <p:tmAbs val="0"/>
                                  </p:iterate>
                                  <p:childTnLst>
                                    <p:set>
                                      <p:cBhvr>
                                        <p:cTn id="18" fill="hold"/>
                                        <p:tgtEl>
                                          <p:spTgt spid="10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10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build="p" bldLvl="5"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Shape 116"/>
          <p:cNvSpPr>
            <a:spLocks noGrp="1"/>
          </p:cNvSpPr>
          <p:nvPr>
            <p:ph type="body" idx="4294967295"/>
          </p:nvPr>
        </p:nvSpPr>
        <p:spPr>
          <a:xfrm>
            <a:off x="539552" y="1701552"/>
            <a:ext cx="8424936" cy="1295400"/>
          </a:xfrm>
          <a:prstGeom prst="rect">
            <a:avLst/>
          </a:prstGeom>
        </p:spPr>
        <p:txBody>
          <a:bodyPr/>
          <a:lstStyle/>
          <a:p>
            <a:pPr marL="0" lvl="0" indent="0" defTabSz="877822">
              <a:spcBef>
                <a:spcPts val="500"/>
              </a:spcBef>
              <a:buSzTx/>
              <a:buNone/>
              <a:defRPr sz="1800">
                <a:solidFill>
                  <a:srgbClr val="000000"/>
                </a:solidFill>
              </a:defRPr>
            </a:pPr>
            <a:r>
              <a:rPr lang="pt-PT" sz="2800" dirty="0">
                <a:solidFill>
                  <a:srgbClr val="002060"/>
                </a:solidFill>
              </a:rPr>
              <a:t>A d</a:t>
            </a:r>
            <a:r>
              <a:rPr sz="2800" dirty="0">
                <a:solidFill>
                  <a:srgbClr val="002060"/>
                </a:solidFill>
              </a:rPr>
              <a:t>e</a:t>
            </a:r>
            <a:r>
              <a:rPr lang="pt-PT" sz="2800" dirty="0">
                <a:solidFill>
                  <a:srgbClr val="002060"/>
                </a:solidFill>
              </a:rPr>
              <a:t>s</a:t>
            </a:r>
            <a:r>
              <a:rPr sz="2800" dirty="0">
                <a:solidFill>
                  <a:srgbClr val="002060"/>
                </a:solidFill>
              </a:rPr>
              <a:t>contamina</a:t>
            </a:r>
            <a:r>
              <a:rPr lang="pt-PT" sz="2800" dirty="0" err="1">
                <a:solidFill>
                  <a:srgbClr val="002060"/>
                </a:solidFill>
              </a:rPr>
              <a:t>ção</a:t>
            </a:r>
            <a:r>
              <a:rPr lang="pt-PT" sz="2800" dirty="0">
                <a:solidFill>
                  <a:srgbClr val="002060"/>
                </a:solidFill>
              </a:rPr>
              <a:t> é um termo genérico </a:t>
            </a:r>
            <a:r>
              <a:rPr lang="en-US" sz="2800" dirty="0" err="1">
                <a:solidFill>
                  <a:srgbClr val="002060"/>
                </a:solidFill>
              </a:rPr>
              <a:t>para</a:t>
            </a:r>
            <a:r>
              <a:rPr lang="en-US" sz="2800" dirty="0">
                <a:solidFill>
                  <a:srgbClr val="002060"/>
                </a:solidFill>
              </a:rPr>
              <a:t> </a:t>
            </a:r>
            <a:r>
              <a:rPr lang="pt-PT" sz="2800" dirty="0">
                <a:solidFill>
                  <a:srgbClr val="002060"/>
                </a:solidFill>
              </a:rPr>
              <a:t>tornar seguro um instrumento ou superfície que se vai manusear ou reutilizar</a:t>
            </a:r>
            <a:r>
              <a:rPr lang="en-US" sz="2800" dirty="0">
                <a:solidFill>
                  <a:srgbClr val="002060"/>
                </a:solidFill>
              </a:rPr>
              <a:t>.</a:t>
            </a:r>
            <a:endParaRPr sz="2800" dirty="0">
              <a:solidFill>
                <a:srgbClr val="002060"/>
              </a:solidFill>
            </a:endParaRPr>
          </a:p>
        </p:txBody>
      </p:sp>
      <p:sp>
        <p:nvSpPr>
          <p:cNvPr id="117" name="Shape 117"/>
          <p:cNvSpPr>
            <a:spLocks noGrp="1"/>
          </p:cNvSpPr>
          <p:nvPr>
            <p:ph type="title" idx="4294967295"/>
          </p:nvPr>
        </p:nvSpPr>
        <p:spPr>
          <a:xfrm>
            <a:off x="419100" y="413792"/>
            <a:ext cx="8229600" cy="1143000"/>
          </a:xfrm>
          <a:prstGeom prst="rect">
            <a:avLst/>
          </a:prstGeom>
        </p:spPr>
        <p:txBody>
          <a:bodyPr/>
          <a:lstStyle/>
          <a:p>
            <a:pPr lvl="0">
              <a:defRPr sz="1800" b="0">
                <a:solidFill>
                  <a:srgbClr val="000000"/>
                </a:solidFill>
              </a:defRPr>
            </a:pPr>
            <a:r>
              <a:rPr lang="pt-PT" sz="3600" b="1" dirty="0">
                <a:solidFill>
                  <a:srgbClr val="002060"/>
                </a:solidFill>
                <a:latin typeface="Arial" panose="020B0604020202020204" pitchFamily="34" charset="0"/>
                <a:cs typeface="Arial" panose="020B0604020202020204" pitchFamily="34" charset="0"/>
              </a:rPr>
              <a:t>O que é a descontaminação</a:t>
            </a:r>
            <a:r>
              <a:rPr sz="3600" b="1" dirty="0">
                <a:solidFill>
                  <a:srgbClr val="002060"/>
                </a:solidFill>
                <a:latin typeface="Arial" panose="020B0604020202020204" pitchFamily="34" charset="0"/>
                <a:cs typeface="Arial" panose="020B0604020202020204" pitchFamily="34" charset="0"/>
              </a:rPr>
              <a:t>?</a:t>
            </a:r>
          </a:p>
        </p:txBody>
      </p:sp>
      <p:sp>
        <p:nvSpPr>
          <p:cNvPr id="123" name="Shape 123"/>
          <p:cNvSpPr/>
          <p:nvPr/>
        </p:nvSpPr>
        <p:spPr>
          <a:xfrm>
            <a:off x="683568" y="3391832"/>
            <a:ext cx="7393632" cy="1292662"/>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lvl="0">
              <a:spcBef>
                <a:spcPts val="600"/>
              </a:spcBef>
              <a:defRPr sz="1800"/>
            </a:pPr>
            <a:r>
              <a:rPr lang="pt-PT" sz="2800" i="1" dirty="0">
                <a:solidFill>
                  <a:srgbClr val="002060"/>
                </a:solidFill>
                <a:latin typeface="Arial" panose="020B0604020202020204" pitchFamily="34" charset="0"/>
                <a:ea typeface="Calibri"/>
                <a:cs typeface="Arial" panose="020B0604020202020204" pitchFamily="34" charset="0"/>
                <a:sym typeface="Calibri"/>
              </a:rPr>
              <a:t>Limpeza</a:t>
            </a:r>
            <a:r>
              <a:rPr sz="2800" dirty="0">
                <a:solidFill>
                  <a:srgbClr val="002060"/>
                </a:solidFill>
                <a:latin typeface="Arial" panose="020B0604020202020204" pitchFamily="34" charset="0"/>
                <a:ea typeface="Calibri"/>
                <a:cs typeface="Arial" panose="020B0604020202020204" pitchFamily="34" charset="0"/>
                <a:sym typeface="Calibri"/>
              </a:rPr>
              <a:t>, </a:t>
            </a:r>
            <a:r>
              <a:rPr sz="2800" i="1" dirty="0">
                <a:solidFill>
                  <a:srgbClr val="002060"/>
                </a:solidFill>
                <a:latin typeface="Arial" panose="020B0604020202020204" pitchFamily="34" charset="0"/>
                <a:ea typeface="Calibri"/>
                <a:cs typeface="Arial" panose="020B0604020202020204" pitchFamily="34" charset="0"/>
                <a:sym typeface="Calibri"/>
              </a:rPr>
              <a:t>D</a:t>
            </a:r>
            <a:r>
              <a:rPr lang="pt-PT" sz="2800" i="1" dirty="0" err="1">
                <a:solidFill>
                  <a:srgbClr val="002060"/>
                </a:solidFill>
                <a:latin typeface="Arial" panose="020B0604020202020204" pitchFamily="34" charset="0"/>
                <a:ea typeface="Calibri"/>
                <a:cs typeface="Arial" panose="020B0604020202020204" pitchFamily="34" charset="0"/>
                <a:sym typeface="Calibri"/>
              </a:rPr>
              <a:t>esinfecção</a:t>
            </a:r>
            <a:r>
              <a:rPr lang="pt-PT" sz="2800" i="1" dirty="0">
                <a:solidFill>
                  <a:srgbClr val="002060"/>
                </a:solidFill>
                <a:latin typeface="Arial" panose="020B0604020202020204" pitchFamily="34" charset="0"/>
                <a:ea typeface="Calibri"/>
                <a:cs typeface="Arial" panose="020B0604020202020204" pitchFamily="34" charset="0"/>
                <a:sym typeface="Calibri"/>
              </a:rPr>
              <a:t> e Esterilização</a:t>
            </a:r>
            <a:r>
              <a:rPr sz="2800" dirty="0">
                <a:solidFill>
                  <a:srgbClr val="002060"/>
                </a:solidFill>
                <a:latin typeface="Arial" panose="020B0604020202020204" pitchFamily="34" charset="0"/>
                <a:ea typeface="Calibri"/>
                <a:cs typeface="Arial" panose="020B0604020202020204" pitchFamily="34" charset="0"/>
                <a:sym typeface="Calibri"/>
              </a:rPr>
              <a:t>, </a:t>
            </a:r>
            <a:r>
              <a:rPr lang="pt-PT" sz="2800" dirty="0">
                <a:solidFill>
                  <a:srgbClr val="002060"/>
                </a:solidFill>
                <a:latin typeface="Arial" panose="020B0604020202020204" pitchFamily="34" charset="0"/>
                <a:ea typeface="Calibri"/>
                <a:cs typeface="Arial" panose="020B0604020202020204" pitchFamily="34" charset="0"/>
                <a:sym typeface="Calibri"/>
              </a:rPr>
              <a:t>são TODOS exemplos</a:t>
            </a:r>
            <a:r>
              <a:rPr sz="2800" dirty="0">
                <a:solidFill>
                  <a:srgbClr val="002060"/>
                </a:solidFill>
                <a:latin typeface="Arial" panose="020B0604020202020204" pitchFamily="34" charset="0"/>
                <a:ea typeface="Calibri"/>
                <a:cs typeface="Arial" panose="020B0604020202020204" pitchFamily="34" charset="0"/>
                <a:sym typeface="Calibri"/>
              </a:rPr>
              <a:t> </a:t>
            </a:r>
            <a:r>
              <a:rPr lang="pt-PT" sz="2800" dirty="0">
                <a:solidFill>
                  <a:srgbClr val="002060"/>
                </a:solidFill>
                <a:latin typeface="Arial" panose="020B0604020202020204" pitchFamily="34" charset="0"/>
                <a:ea typeface="Calibri"/>
                <a:cs typeface="Arial" panose="020B0604020202020204" pitchFamily="34" charset="0"/>
                <a:sym typeface="Calibri"/>
              </a:rPr>
              <a:t>de procedimentos de descontaminação</a:t>
            </a:r>
            <a:endParaRPr sz="2800" dirty="0">
              <a:solidFill>
                <a:srgbClr val="002060"/>
              </a:solidFill>
              <a:latin typeface="Arial" panose="020B0604020202020204" pitchFamily="34" charset="0"/>
              <a:ea typeface="Calibri"/>
              <a:cs typeface="Arial" panose="020B0604020202020204" pitchFamily="34" charset="0"/>
              <a:sym typeface="Calibri"/>
            </a:endParaRP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16">
                                            <p:bg/>
                                          </p:spTgt>
                                        </p:tgtEl>
                                        <p:attrNameLst>
                                          <p:attrName>style.visibility</p:attrName>
                                        </p:attrNameLst>
                                      </p:cBhvr>
                                      <p:to>
                                        <p:strVal val="visible"/>
                                      </p:to>
                                    </p:set>
                                  </p:childTnLst>
                                </p:cTn>
                              </p:par>
                              <p:par>
                                <p:cTn id="7" presetID="1" presetClass="entr" presetSubtype="0" fill="hold" grpId="1">
                                  <p:stCondLst>
                                    <p:cond delay="0"/>
                                  </p:stCondLst>
                                  <p:iterate>
                                    <p:tmAbs val="0"/>
                                  </p:iterate>
                                  <p:childTnLst>
                                    <p:set>
                                      <p:cBhvr>
                                        <p:cTn id="8" fill="hold"/>
                                        <p:tgtEl>
                                          <p:spTgt spid="11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2" nodeType="clickEffect">
                                  <p:stCondLst>
                                    <p:cond delay="0"/>
                                  </p:stCondLst>
                                  <p:iterate>
                                    <p:tmAbs val="0"/>
                                  </p:iterate>
                                  <p:childTnLst>
                                    <p:set>
                                      <p:cBhvr>
                                        <p:cTn id="12" fill="hold"/>
                                        <p:tgtEl>
                                          <p:spTgt spid="1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1" build="p" bldLvl="5" animBg="1" advAuto="0"/>
      <p:bldP spid="123" grpId="2"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Shape 125"/>
          <p:cNvSpPr>
            <a:spLocks noGrp="1"/>
          </p:cNvSpPr>
          <p:nvPr>
            <p:ph type="body" idx="4294967295"/>
          </p:nvPr>
        </p:nvSpPr>
        <p:spPr>
          <a:xfrm>
            <a:off x="381000" y="1764614"/>
            <a:ext cx="8763000" cy="1295400"/>
          </a:xfrm>
          <a:prstGeom prst="rect">
            <a:avLst/>
          </a:prstGeom>
        </p:spPr>
        <p:txBody>
          <a:bodyPr/>
          <a:lstStyle/>
          <a:p>
            <a:pPr marL="0" lvl="0" indent="0" defTabSz="813816">
              <a:spcBef>
                <a:spcPts val="500"/>
              </a:spcBef>
              <a:buSzTx/>
              <a:buNone/>
              <a:defRPr sz="1800">
                <a:solidFill>
                  <a:srgbClr val="000000"/>
                </a:solidFill>
              </a:defRPr>
            </a:pPr>
            <a:r>
              <a:rPr lang="pt-PT" sz="2800" dirty="0">
                <a:solidFill>
                  <a:srgbClr val="FF0000"/>
                </a:solidFill>
                <a:latin typeface="Arial" panose="020B0604020202020204" pitchFamily="34" charset="0"/>
                <a:cs typeface="Arial" panose="020B0604020202020204" pitchFamily="34" charset="0"/>
              </a:rPr>
              <a:t>Limpeza</a:t>
            </a:r>
            <a:r>
              <a:rPr sz="2800" dirty="0">
                <a:solidFill>
                  <a:srgbClr val="FFFFFF"/>
                </a:solidFill>
                <a:latin typeface="Arial" panose="020B0604020202020204" pitchFamily="34" charset="0"/>
                <a:cs typeface="Arial" panose="020B0604020202020204" pitchFamily="34" charset="0"/>
              </a:rPr>
              <a:t> </a:t>
            </a:r>
            <a:r>
              <a:rPr lang="pt-PT" sz="2800" dirty="0">
                <a:solidFill>
                  <a:srgbClr val="000000"/>
                </a:solidFill>
                <a:latin typeface="Arial" panose="020B0604020202020204" pitchFamily="34" charset="0"/>
                <a:cs typeface="Arial" panose="020B0604020202020204" pitchFamily="34" charset="0"/>
              </a:rPr>
              <a:t>é a remoção</a:t>
            </a:r>
            <a:r>
              <a:rPr sz="2800" dirty="0">
                <a:solidFill>
                  <a:srgbClr val="002060"/>
                </a:solidFill>
                <a:latin typeface="Arial" panose="020B0604020202020204" pitchFamily="34" charset="0"/>
                <a:cs typeface="Arial" panose="020B0604020202020204" pitchFamily="34" charset="0"/>
              </a:rPr>
              <a:t> </a:t>
            </a:r>
            <a:r>
              <a:rPr lang="pt-PT" sz="2800" dirty="0">
                <a:solidFill>
                  <a:srgbClr val="002060"/>
                </a:solidFill>
                <a:latin typeface="Arial" panose="020B0604020202020204" pitchFamily="34" charset="0"/>
                <a:cs typeface="Arial" panose="020B0604020202020204" pitchFamily="34" charset="0"/>
              </a:rPr>
              <a:t>de sujidade, restos e matéria orgânica, para que um instrumento seja esteticamente aceitável</a:t>
            </a:r>
            <a:r>
              <a:rPr lang="fr-FR" sz="2800" dirty="0">
                <a:solidFill>
                  <a:srgbClr val="002060"/>
                </a:solidFill>
                <a:latin typeface="Arial" panose="020B0604020202020204" pitchFamily="34" charset="0"/>
                <a:cs typeface="Arial" panose="020B0604020202020204" pitchFamily="34" charset="0"/>
              </a:rPr>
              <a:t>.</a:t>
            </a:r>
            <a:endParaRPr sz="2800" dirty="0">
              <a:solidFill>
                <a:srgbClr val="002060"/>
              </a:solidFill>
              <a:latin typeface="Arial" panose="020B0604020202020204" pitchFamily="34" charset="0"/>
              <a:cs typeface="Arial" panose="020B0604020202020204" pitchFamily="34" charset="0"/>
            </a:endParaRPr>
          </a:p>
        </p:txBody>
      </p:sp>
      <p:sp>
        <p:nvSpPr>
          <p:cNvPr id="126" name="Shape 126"/>
          <p:cNvSpPr>
            <a:spLocks noGrp="1"/>
          </p:cNvSpPr>
          <p:nvPr>
            <p:ph type="title" idx="4294967295"/>
          </p:nvPr>
        </p:nvSpPr>
        <p:spPr>
          <a:xfrm>
            <a:off x="0" y="413792"/>
            <a:ext cx="9144000" cy="1143000"/>
          </a:xfrm>
          <a:prstGeom prst="rect">
            <a:avLst/>
          </a:prstGeom>
        </p:spPr>
        <p:txBody>
          <a:bodyPr>
            <a:normAutofit fontScale="90000"/>
          </a:bodyPr>
          <a:lstStyle>
            <a:lvl1pPr defTabSz="905255">
              <a:defRPr sz="3500"/>
            </a:lvl1pPr>
          </a:lstStyle>
          <a:p>
            <a:pPr lvl="0">
              <a:defRPr sz="1800" b="0">
                <a:solidFill>
                  <a:srgbClr val="000000"/>
                </a:solidFill>
              </a:defRPr>
            </a:pPr>
            <a:r>
              <a:rPr lang="pt-PT" sz="3600" b="1" dirty="0">
                <a:solidFill>
                  <a:srgbClr val="002060"/>
                </a:solidFill>
                <a:latin typeface="Arial" panose="020B0604020202020204" pitchFamily="34" charset="0"/>
                <a:cs typeface="Arial" panose="020B0604020202020204" pitchFamily="34" charset="0"/>
              </a:rPr>
              <a:t>Quais são os </a:t>
            </a:r>
            <a:r>
              <a:rPr sz="3600" b="1" dirty="0">
                <a:solidFill>
                  <a:srgbClr val="002060"/>
                </a:solidFill>
                <a:latin typeface="Arial" panose="020B0604020202020204" pitchFamily="34" charset="0"/>
                <a:cs typeface="Arial" panose="020B0604020202020204" pitchFamily="34" charset="0"/>
              </a:rPr>
              <a:t>3 </a:t>
            </a:r>
            <a:r>
              <a:rPr lang="pt-PT" sz="3600" b="1" dirty="0">
                <a:solidFill>
                  <a:srgbClr val="002060"/>
                </a:solidFill>
                <a:latin typeface="Arial" panose="020B0604020202020204" pitchFamily="34" charset="0"/>
                <a:cs typeface="Arial" panose="020B0604020202020204" pitchFamily="34" charset="0"/>
              </a:rPr>
              <a:t>níveis de descontaminação</a:t>
            </a:r>
            <a:r>
              <a:rPr sz="3600" b="1" dirty="0">
                <a:solidFill>
                  <a:srgbClr val="002060"/>
                </a:solidFill>
                <a:latin typeface="Arial" panose="020B0604020202020204" pitchFamily="34" charset="0"/>
                <a:cs typeface="Arial" panose="020B0604020202020204" pitchFamily="34" charset="0"/>
              </a:rPr>
              <a:t>?</a:t>
            </a:r>
          </a:p>
        </p:txBody>
      </p:sp>
      <p:sp>
        <p:nvSpPr>
          <p:cNvPr id="132" name="Shape 132"/>
          <p:cNvSpPr/>
          <p:nvPr/>
        </p:nvSpPr>
        <p:spPr>
          <a:xfrm>
            <a:off x="354484" y="3284984"/>
            <a:ext cx="8763000" cy="861774"/>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spcBef>
                <a:spcPts val="600"/>
              </a:spcBef>
              <a:defRPr sz="1800"/>
            </a:pPr>
            <a:r>
              <a:rPr sz="2800" dirty="0">
                <a:solidFill>
                  <a:srgbClr val="FF0000"/>
                </a:solidFill>
                <a:latin typeface="Arial" panose="020B0604020202020204" pitchFamily="34" charset="0"/>
                <a:ea typeface="Calibri"/>
                <a:cs typeface="Arial" panose="020B0604020202020204" pitchFamily="34" charset="0"/>
                <a:sym typeface="Calibri"/>
              </a:rPr>
              <a:t>D</a:t>
            </a:r>
            <a:r>
              <a:rPr lang="pt-PT" sz="2800" dirty="0" err="1">
                <a:solidFill>
                  <a:srgbClr val="FF0000"/>
                </a:solidFill>
                <a:latin typeface="Arial" panose="020B0604020202020204" pitchFamily="34" charset="0"/>
                <a:ea typeface="Calibri"/>
                <a:cs typeface="Arial" panose="020B0604020202020204" pitchFamily="34" charset="0"/>
                <a:sym typeface="Calibri"/>
              </a:rPr>
              <a:t>esinfecção</a:t>
            </a:r>
            <a:r>
              <a:rPr lang="pt-PT" sz="2800" dirty="0">
                <a:solidFill>
                  <a:srgbClr val="FF0000"/>
                </a:solidFill>
                <a:latin typeface="Arial" panose="020B0604020202020204" pitchFamily="34" charset="0"/>
                <a:ea typeface="Calibri"/>
                <a:cs typeface="Arial" panose="020B0604020202020204" pitchFamily="34" charset="0"/>
                <a:sym typeface="Calibri"/>
              </a:rPr>
              <a:t> </a:t>
            </a:r>
            <a:r>
              <a:rPr lang="pt-PT" sz="2800" dirty="0">
                <a:solidFill>
                  <a:srgbClr val="000000"/>
                </a:solidFill>
                <a:latin typeface="Arial" panose="020B0604020202020204" pitchFamily="34" charset="0"/>
                <a:ea typeface="Calibri"/>
                <a:cs typeface="Arial" panose="020B0604020202020204" pitchFamily="34" charset="0"/>
                <a:sym typeface="Calibri"/>
              </a:rPr>
              <a:t>é a remoção de todos os agentes patogénicos</a:t>
            </a:r>
            <a:r>
              <a:rPr sz="2800" dirty="0">
                <a:solidFill>
                  <a:srgbClr val="002060"/>
                </a:solidFill>
                <a:latin typeface="Arial" panose="020B0604020202020204" pitchFamily="34" charset="0"/>
                <a:ea typeface="Calibri"/>
                <a:cs typeface="Arial" panose="020B0604020202020204" pitchFamily="34" charset="0"/>
                <a:sym typeface="Calibri"/>
              </a:rPr>
              <a:t>. </a:t>
            </a:r>
            <a:r>
              <a:rPr lang="pt-PT" sz="2800" dirty="0">
                <a:solidFill>
                  <a:srgbClr val="002060"/>
                </a:solidFill>
                <a:latin typeface="Arial" panose="020B0604020202020204" pitchFamily="34" charset="0"/>
                <a:ea typeface="Calibri"/>
                <a:cs typeface="Arial" panose="020B0604020202020204" pitchFamily="34" charset="0"/>
                <a:sym typeface="Calibri"/>
              </a:rPr>
              <a:t>Podem permanecer alguns esporos</a:t>
            </a:r>
            <a:r>
              <a:rPr lang="fr-FR" sz="2800" dirty="0">
                <a:solidFill>
                  <a:srgbClr val="002060"/>
                </a:solidFill>
                <a:latin typeface="Arial" panose="020B0604020202020204" pitchFamily="34" charset="0"/>
                <a:ea typeface="Calibri"/>
                <a:cs typeface="Arial" panose="020B0604020202020204" pitchFamily="34" charset="0"/>
                <a:sym typeface="Calibri"/>
              </a:rPr>
              <a:t>.</a:t>
            </a:r>
            <a:r>
              <a:rPr lang="fr-FR" sz="2800" dirty="0">
                <a:solidFill>
                  <a:srgbClr val="FFFFFF"/>
                </a:solidFill>
                <a:latin typeface="Calibri"/>
                <a:ea typeface="Calibri"/>
                <a:cs typeface="Calibri"/>
                <a:sym typeface="Calibri"/>
              </a:rPr>
              <a:t>.</a:t>
            </a:r>
            <a:r>
              <a:rPr sz="2800" dirty="0">
                <a:solidFill>
                  <a:srgbClr val="FFFFFF"/>
                </a:solidFill>
                <a:latin typeface="Calibri"/>
                <a:ea typeface="Calibri"/>
                <a:cs typeface="Calibri"/>
                <a:sym typeface="Calibri"/>
              </a:rPr>
              <a:t> </a:t>
            </a:r>
          </a:p>
        </p:txBody>
      </p:sp>
      <p:sp>
        <p:nvSpPr>
          <p:cNvPr id="133" name="Shape 133"/>
          <p:cNvSpPr/>
          <p:nvPr/>
        </p:nvSpPr>
        <p:spPr>
          <a:xfrm>
            <a:off x="381000" y="4511442"/>
            <a:ext cx="8763000" cy="861774"/>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spcBef>
                <a:spcPts val="600"/>
              </a:spcBef>
              <a:defRPr sz="1800"/>
            </a:pPr>
            <a:r>
              <a:rPr lang="pt-PT" sz="2800" dirty="0" err="1">
                <a:solidFill>
                  <a:srgbClr val="FF0000"/>
                </a:solidFill>
                <a:latin typeface="Arial" panose="020B0604020202020204" pitchFamily="34" charset="0"/>
                <a:ea typeface="Calibri"/>
                <a:cs typeface="Arial" panose="020B0604020202020204" pitchFamily="34" charset="0"/>
                <a:sym typeface="Calibri"/>
              </a:rPr>
              <a:t>Es</a:t>
            </a:r>
            <a:r>
              <a:rPr sz="2800" dirty="0">
                <a:solidFill>
                  <a:srgbClr val="FF0000"/>
                </a:solidFill>
                <a:latin typeface="Arial" panose="020B0604020202020204" pitchFamily="34" charset="0"/>
                <a:ea typeface="Calibri"/>
                <a:cs typeface="Arial" panose="020B0604020202020204" pitchFamily="34" charset="0"/>
                <a:sym typeface="Calibri"/>
              </a:rPr>
              <a:t>teriliza</a:t>
            </a:r>
            <a:r>
              <a:rPr lang="pt-PT" sz="2800" dirty="0" err="1">
                <a:solidFill>
                  <a:srgbClr val="FF0000"/>
                </a:solidFill>
                <a:latin typeface="Arial" panose="020B0604020202020204" pitchFamily="34" charset="0"/>
                <a:ea typeface="Calibri"/>
                <a:cs typeface="Arial" panose="020B0604020202020204" pitchFamily="34" charset="0"/>
                <a:sym typeface="Calibri"/>
              </a:rPr>
              <a:t>ção</a:t>
            </a:r>
            <a:r>
              <a:rPr lang="pt-PT" sz="2800" dirty="0">
                <a:solidFill>
                  <a:srgbClr val="FF0000"/>
                </a:solidFill>
                <a:latin typeface="Arial" panose="020B0604020202020204" pitchFamily="34" charset="0"/>
                <a:ea typeface="Calibri"/>
                <a:cs typeface="Arial" panose="020B0604020202020204" pitchFamily="34" charset="0"/>
                <a:sym typeface="Calibri"/>
              </a:rPr>
              <a:t> </a:t>
            </a:r>
            <a:r>
              <a:rPr lang="pt-PT" sz="2800" dirty="0">
                <a:solidFill>
                  <a:srgbClr val="000000"/>
                </a:solidFill>
                <a:latin typeface="Arial" panose="020B0604020202020204" pitchFamily="34" charset="0"/>
                <a:ea typeface="Calibri"/>
                <a:cs typeface="Arial" panose="020B0604020202020204" pitchFamily="34" charset="0"/>
                <a:sym typeface="Calibri"/>
              </a:rPr>
              <a:t>é a remoção</a:t>
            </a:r>
            <a:r>
              <a:rPr sz="2800" dirty="0">
                <a:solidFill>
                  <a:srgbClr val="002060"/>
                </a:solidFill>
                <a:latin typeface="Arial" panose="020B0604020202020204" pitchFamily="34" charset="0"/>
                <a:ea typeface="Calibri"/>
                <a:cs typeface="Arial" panose="020B0604020202020204" pitchFamily="34" charset="0"/>
                <a:sym typeface="Calibri"/>
              </a:rPr>
              <a:t> </a:t>
            </a:r>
            <a:r>
              <a:rPr lang="pt-PT" sz="2800" dirty="0">
                <a:solidFill>
                  <a:srgbClr val="002060"/>
                </a:solidFill>
                <a:latin typeface="Arial" panose="020B0604020202020204" pitchFamily="34" charset="0"/>
                <a:ea typeface="Calibri"/>
                <a:cs typeface="Arial" panose="020B0604020202020204" pitchFamily="34" charset="0"/>
                <a:sym typeface="Calibri"/>
              </a:rPr>
              <a:t>de todos os organismos</a:t>
            </a:r>
            <a:r>
              <a:rPr sz="2800" dirty="0">
                <a:solidFill>
                  <a:srgbClr val="002060"/>
                </a:solidFill>
                <a:latin typeface="Arial" panose="020B0604020202020204" pitchFamily="34" charset="0"/>
                <a:ea typeface="Calibri"/>
                <a:cs typeface="Arial" panose="020B0604020202020204" pitchFamily="34" charset="0"/>
                <a:sym typeface="Calibri"/>
              </a:rPr>
              <a:t>, inclu</a:t>
            </a:r>
            <a:r>
              <a:rPr lang="pt-PT" sz="2800" dirty="0">
                <a:solidFill>
                  <a:srgbClr val="002060"/>
                </a:solidFill>
                <a:latin typeface="Arial" panose="020B0604020202020204" pitchFamily="34" charset="0"/>
                <a:ea typeface="Calibri"/>
                <a:cs typeface="Arial" panose="020B0604020202020204" pitchFamily="34" charset="0"/>
                <a:sym typeface="Calibri"/>
              </a:rPr>
              <a:t>indo esporos</a:t>
            </a:r>
            <a:r>
              <a:rPr lang="fr-FR" sz="2800" dirty="0">
                <a:solidFill>
                  <a:srgbClr val="002060"/>
                </a:solidFill>
                <a:latin typeface="Arial" panose="020B0604020202020204" pitchFamily="34" charset="0"/>
                <a:ea typeface="Calibri"/>
                <a:cs typeface="Arial" panose="020B0604020202020204" pitchFamily="34" charset="0"/>
                <a:sym typeface="Calibri"/>
              </a:rPr>
              <a:t>.</a:t>
            </a:r>
            <a:endParaRPr sz="2800" dirty="0">
              <a:solidFill>
                <a:srgbClr val="002060"/>
              </a:solidFill>
              <a:latin typeface="Arial" panose="020B0604020202020204" pitchFamily="34" charset="0"/>
              <a:ea typeface="Calibri"/>
              <a:cs typeface="Arial" panose="020B0604020202020204" pitchFamily="34" charset="0"/>
              <a:sym typeface="Calibri"/>
            </a:endParaRP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2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1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3" nodeType="clickEffect">
                                  <p:stCondLst>
                                    <p:cond delay="0"/>
                                  </p:stCondLst>
                                  <p:iterate>
                                    <p:tmAbs val="0"/>
                                  </p:iterate>
                                  <p:childTnLst>
                                    <p:set>
                                      <p:cBhvr>
                                        <p:cTn id="14" fill="hold"/>
                                        <p:tgtEl>
                                          <p:spTgt spid="1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1" build="p" advAuto="0"/>
      <p:bldP spid="132" grpId="2" animBg="1" advAuto="0"/>
      <p:bldP spid="133" grpId="3"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Shape 135"/>
          <p:cNvSpPr>
            <a:spLocks noGrp="1"/>
          </p:cNvSpPr>
          <p:nvPr>
            <p:ph type="body" idx="4294967295"/>
          </p:nvPr>
        </p:nvSpPr>
        <p:spPr>
          <a:xfrm>
            <a:off x="251520" y="1484784"/>
            <a:ext cx="8686800" cy="4536504"/>
          </a:xfrm>
          <a:prstGeom prst="rect">
            <a:avLst/>
          </a:prstGeom>
        </p:spPr>
        <p:txBody>
          <a:bodyPr/>
          <a:lstStyle/>
          <a:p>
            <a:pPr marL="0" lvl="0" indent="0">
              <a:spcBef>
                <a:spcPts val="600"/>
              </a:spcBef>
              <a:buClr>
                <a:srgbClr val="FFFFFF"/>
              </a:buClr>
              <a:buNone/>
              <a:defRPr sz="1800">
                <a:solidFill>
                  <a:srgbClr val="000000"/>
                </a:solidFill>
              </a:defRPr>
            </a:pPr>
            <a:r>
              <a:rPr lang="pt-PT" sz="2800" b="1" dirty="0">
                <a:solidFill>
                  <a:schemeClr val="tx2">
                    <a:lumMod val="75000"/>
                  </a:schemeClr>
                </a:solidFill>
              </a:rPr>
              <a:t>Uma</a:t>
            </a:r>
            <a:r>
              <a:rPr lang="pt-PT" sz="2800" b="1" dirty="0">
                <a:solidFill>
                  <a:srgbClr val="002060"/>
                </a:solidFill>
              </a:rPr>
              <a:t> limpeza e desinfecção inadequadas podem propagar a infecção a: </a:t>
            </a:r>
          </a:p>
          <a:p>
            <a:pPr marL="979487" lvl="1" indent="0">
              <a:spcBef>
                <a:spcPts val="0"/>
              </a:spcBef>
              <a:buClr>
                <a:srgbClr val="FFFFFF"/>
              </a:buClr>
              <a:buNone/>
              <a:defRPr sz="1800">
                <a:solidFill>
                  <a:srgbClr val="000000"/>
                </a:solidFill>
              </a:defRPr>
            </a:pPr>
            <a:r>
              <a:rPr lang="pt-PT" sz="2800" dirty="0">
                <a:solidFill>
                  <a:srgbClr val="002060"/>
                </a:solidFill>
              </a:rPr>
              <a:t>- Doentes</a:t>
            </a:r>
          </a:p>
          <a:p>
            <a:pPr marL="979487" lvl="1" indent="0">
              <a:spcBef>
                <a:spcPts val="0"/>
              </a:spcBef>
              <a:buClr>
                <a:srgbClr val="FFFFFF"/>
              </a:buClr>
              <a:buNone/>
              <a:defRPr sz="1800">
                <a:solidFill>
                  <a:srgbClr val="000000"/>
                </a:solidFill>
              </a:defRPr>
            </a:pPr>
            <a:r>
              <a:rPr lang="pt-PT" sz="2800" dirty="0">
                <a:solidFill>
                  <a:srgbClr val="002060"/>
                </a:solidFill>
              </a:rPr>
              <a:t>- Pessoal de limpeza</a:t>
            </a:r>
          </a:p>
          <a:p>
            <a:pPr marL="979487" lvl="1" indent="0">
              <a:spcBef>
                <a:spcPts val="0"/>
              </a:spcBef>
              <a:buClr>
                <a:srgbClr val="FFFFFF"/>
              </a:buClr>
              <a:buNone/>
              <a:defRPr sz="1800">
                <a:solidFill>
                  <a:srgbClr val="000000"/>
                </a:solidFill>
              </a:defRPr>
            </a:pPr>
            <a:r>
              <a:rPr lang="pt-PT" sz="2800" dirty="0">
                <a:solidFill>
                  <a:srgbClr val="002060"/>
                </a:solidFill>
              </a:rPr>
              <a:t>- Visitantes</a:t>
            </a:r>
          </a:p>
          <a:p>
            <a:pPr marL="979487" lvl="1" indent="0">
              <a:spcBef>
                <a:spcPts val="0"/>
              </a:spcBef>
              <a:buClr>
                <a:srgbClr val="FFFFFF"/>
              </a:buClr>
              <a:buNone/>
              <a:defRPr sz="1800">
                <a:solidFill>
                  <a:srgbClr val="000000"/>
                </a:solidFill>
              </a:defRPr>
            </a:pPr>
            <a:endParaRPr lang="pt-PT" sz="1600" dirty="0"/>
          </a:p>
          <a:p>
            <a:pPr marL="0" lvl="0" indent="0">
              <a:spcBef>
                <a:spcPts val="0"/>
              </a:spcBef>
              <a:buClr>
                <a:srgbClr val="FFFFFF"/>
              </a:buClr>
              <a:buNone/>
              <a:defRPr sz="1800">
                <a:solidFill>
                  <a:srgbClr val="000000"/>
                </a:solidFill>
              </a:defRPr>
            </a:pPr>
            <a:r>
              <a:rPr lang="pt-PT" sz="2800" b="1" dirty="0">
                <a:solidFill>
                  <a:srgbClr val="002060"/>
                </a:solidFill>
              </a:rPr>
              <a:t>O pessoal de limpeza deve sempre:</a:t>
            </a:r>
          </a:p>
          <a:p>
            <a:pPr lvl="0">
              <a:spcBef>
                <a:spcPts val="0"/>
              </a:spcBef>
              <a:buClr>
                <a:srgbClr val="FFFFFF"/>
              </a:buClr>
              <a:buFontTx/>
              <a:buChar char="-"/>
              <a:defRPr sz="1800">
                <a:solidFill>
                  <a:srgbClr val="000000"/>
                </a:solidFill>
              </a:defRPr>
            </a:pPr>
            <a:r>
              <a:rPr lang="pt-PT" sz="2800" dirty="0">
                <a:solidFill>
                  <a:srgbClr val="002060"/>
                </a:solidFill>
              </a:rPr>
              <a:t>Usar EPP apropriado</a:t>
            </a:r>
          </a:p>
          <a:p>
            <a:pPr lvl="0">
              <a:spcBef>
                <a:spcPts val="0"/>
              </a:spcBef>
              <a:buClr>
                <a:srgbClr val="FFFFFF"/>
              </a:buClr>
              <a:buFontTx/>
              <a:buChar char="-"/>
              <a:defRPr sz="1800">
                <a:solidFill>
                  <a:srgbClr val="000000"/>
                </a:solidFill>
              </a:defRPr>
            </a:pPr>
            <a:r>
              <a:rPr lang="pt-PT" sz="2800" dirty="0">
                <a:solidFill>
                  <a:srgbClr val="002060"/>
                </a:solidFill>
              </a:rPr>
              <a:t>Cumprir rigorosamente os procedimentos</a:t>
            </a:r>
          </a:p>
          <a:p>
            <a:pPr lvl="0">
              <a:spcBef>
                <a:spcPts val="0"/>
              </a:spcBef>
              <a:buClr>
                <a:srgbClr val="FFFFFF"/>
              </a:buClr>
              <a:buFontTx/>
              <a:buChar char="-"/>
              <a:defRPr sz="1800">
                <a:solidFill>
                  <a:srgbClr val="000000"/>
                </a:solidFill>
              </a:defRPr>
            </a:pPr>
            <a:r>
              <a:rPr lang="pt-PT" sz="2800" dirty="0">
                <a:solidFill>
                  <a:srgbClr val="002060"/>
                </a:solidFill>
              </a:rPr>
              <a:t>Treinar repetidamente</a:t>
            </a:r>
          </a:p>
        </p:txBody>
      </p:sp>
      <p:sp>
        <p:nvSpPr>
          <p:cNvPr id="136" name="Shape 136"/>
          <p:cNvSpPr>
            <a:spLocks noGrp="1"/>
          </p:cNvSpPr>
          <p:nvPr>
            <p:ph type="title" idx="4294967295"/>
          </p:nvPr>
        </p:nvSpPr>
        <p:spPr>
          <a:xfrm>
            <a:off x="467544" y="260648"/>
            <a:ext cx="8252301" cy="1143000"/>
          </a:xfrm>
          <a:prstGeom prst="rect">
            <a:avLst/>
          </a:prstGeom>
        </p:spPr>
        <p:txBody>
          <a:bodyPr>
            <a:noAutofit/>
          </a:bodyPr>
          <a:lstStyle>
            <a:lvl1pPr defTabSz="905255">
              <a:defRPr sz="3500"/>
            </a:lvl1pPr>
          </a:lstStyle>
          <a:p>
            <a:pPr lvl="0">
              <a:defRPr sz="1800" b="0">
                <a:solidFill>
                  <a:srgbClr val="000000"/>
                </a:solidFill>
              </a:defRPr>
            </a:pPr>
            <a:r>
              <a:rPr lang="pt-PT" sz="3600" b="1" dirty="0">
                <a:solidFill>
                  <a:srgbClr val="002060"/>
                </a:solidFill>
                <a:latin typeface="Arial" panose="020B0604020202020204" pitchFamily="34" charset="0"/>
                <a:cs typeface="Arial" panose="020B0604020202020204" pitchFamily="34" charset="0"/>
              </a:rPr>
              <a:t>Riscos durante a </a:t>
            </a:r>
            <a:r>
              <a:rPr lang="en-US" sz="3600" b="1" dirty="0" err="1">
                <a:solidFill>
                  <a:srgbClr val="002060"/>
                </a:solidFill>
                <a:latin typeface="Arial" panose="020B0604020202020204" pitchFamily="34" charset="0"/>
                <a:cs typeface="Arial" panose="020B0604020202020204" pitchFamily="34" charset="0"/>
              </a:rPr>
              <a:t>limpeza</a:t>
            </a:r>
            <a:r>
              <a:rPr lang="en-US" sz="3600" b="1" dirty="0">
                <a:solidFill>
                  <a:srgbClr val="002060"/>
                </a:solidFill>
                <a:latin typeface="Arial" panose="020B0604020202020204" pitchFamily="34" charset="0"/>
                <a:cs typeface="Arial" panose="020B0604020202020204" pitchFamily="34" charset="0"/>
              </a:rPr>
              <a:t> e desinfecção ambiental</a:t>
            </a:r>
            <a:endParaRPr sz="3600" b="1" dirty="0">
              <a:solidFill>
                <a:srgbClr val="002060"/>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35">
                                            <p:txEl>
                                              <p:pRg st="5" end="5"/>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1" nodeType="afterEffect">
                                  <p:stCondLst>
                                    <p:cond delay="0"/>
                                  </p:stCondLst>
                                  <p:iterate>
                                    <p:tmAbs val="0"/>
                                  </p:iterate>
                                  <p:childTnLst>
                                    <p:set>
                                      <p:cBhvr>
                                        <p:cTn id="9" fill="hold"/>
                                        <p:tgtEl>
                                          <p:spTgt spid="135">
                                            <p:txEl>
                                              <p:pRg st="6" end="6"/>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1" nodeType="afterEffect">
                                  <p:stCondLst>
                                    <p:cond delay="0"/>
                                  </p:stCondLst>
                                  <p:iterate>
                                    <p:tmAbs val="0"/>
                                  </p:iterate>
                                  <p:childTnLst>
                                    <p:set>
                                      <p:cBhvr>
                                        <p:cTn id="12" fill="hold"/>
                                        <p:tgtEl>
                                          <p:spTgt spid="135">
                                            <p:txEl>
                                              <p:pRg st="7" end="7"/>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1" nodeType="afterEffect">
                                  <p:stCondLst>
                                    <p:cond delay="0"/>
                                  </p:stCondLst>
                                  <p:iterate>
                                    <p:tmAbs val="0"/>
                                  </p:iterate>
                                  <p:childTnLst>
                                    <p:set>
                                      <p:cBhvr>
                                        <p:cTn id="15" fill="hold"/>
                                        <p:tgtEl>
                                          <p:spTgt spid="13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1" build="p" bldLvl="5" advAuto="0"/>
    </p:bldLst>
  </p:timing>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BBE0E3"/>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BBE0E3"/>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FDE593A36A6874285991743F2BE28E9" ma:contentTypeVersion="0" ma:contentTypeDescription="Create a new document." ma:contentTypeScope="" ma:versionID="c4cae042d4c79ee54905f63930fcba5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F84F55F-B58B-4BD9-980D-841E84E2F9F6}">
  <ds:schemaRefs>
    <ds:schemaRef ds:uri="http://schemas.microsoft.com/sharepoint/v3/contenttype/forms"/>
  </ds:schemaRefs>
</ds:datastoreItem>
</file>

<file path=customXml/itemProps2.xml><?xml version="1.0" encoding="utf-8"?>
<ds:datastoreItem xmlns:ds="http://schemas.openxmlformats.org/officeDocument/2006/customXml" ds:itemID="{79BD4B28-0390-489B-A371-AB5102AC09E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C6E4D3BC-3825-4625-ACC0-F24659F23779}">
  <ds:schemaRefs>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2842</TotalTime>
  <Words>2740</Words>
  <Application>Microsoft Office PowerPoint</Application>
  <PresentationFormat>On-screen Show (4:3)</PresentationFormat>
  <Paragraphs>254</Paragraphs>
  <Slides>35</Slides>
  <Notes>19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35</vt:i4>
      </vt:variant>
    </vt:vector>
  </HeadingPairs>
  <TitlesOfParts>
    <vt:vector size="44" baseType="lpstr">
      <vt:lpstr>ＭＳ 明朝</vt:lpstr>
      <vt:lpstr>Arial</vt:lpstr>
      <vt:lpstr>Arial Narrow</vt:lpstr>
      <vt:lpstr>Calibri</vt:lpstr>
      <vt:lpstr>Gisha</vt:lpstr>
      <vt:lpstr>Helvetica Neue</vt:lpstr>
      <vt:lpstr>Times New Roman</vt:lpstr>
      <vt:lpstr>Wingdings</vt:lpstr>
      <vt:lpstr>RC 59 Template EN</vt:lpstr>
      <vt:lpstr>PowerPoint Presentation</vt:lpstr>
      <vt:lpstr>Objectivos da aprendizagem</vt:lpstr>
      <vt:lpstr>Esboço</vt:lpstr>
      <vt:lpstr>Lembrete: Precauções padrão</vt:lpstr>
      <vt:lpstr>Precauções de PCI para quem?</vt:lpstr>
      <vt:lpstr>1. Limpeza e desinfecção ambiental  Por que motivo é importante?</vt:lpstr>
      <vt:lpstr>O que é a descontaminação?</vt:lpstr>
      <vt:lpstr>Quais são os 3 níveis de descontaminação?</vt:lpstr>
      <vt:lpstr>Riscos durante a limpeza e desinfecção ambiental</vt:lpstr>
      <vt:lpstr>Porque devemos sempre limpar antes da desinfecção?</vt:lpstr>
      <vt:lpstr>Porque devemos sempre remover os resíduos de cloro? </vt:lpstr>
      <vt:lpstr>É preciso limpar e desinfectar sempre todas as superfícies? </vt:lpstr>
      <vt:lpstr>2. Materiais de limpeza e desinfecção ambiental</vt:lpstr>
      <vt:lpstr>Preparar uma solução de cloro a  0,5%</vt:lpstr>
      <vt:lpstr>Limpar as superfícies comuns  (chão, paredes, mesas, etc)</vt:lpstr>
      <vt:lpstr>Desinfecção de superfícies</vt:lpstr>
      <vt:lpstr>Desinfecção de salpicos em superfícies</vt:lpstr>
      <vt:lpstr>Pontos importantes a lembrar para os salpicos</vt:lpstr>
      <vt:lpstr>Pulverização</vt:lpstr>
      <vt:lpstr>Pulverização (2)</vt:lpstr>
      <vt:lpstr>PowerPoint Presentation</vt:lpstr>
      <vt:lpstr>Tipos de resíduos</vt:lpstr>
      <vt:lpstr>Separação do lixo</vt:lpstr>
      <vt:lpstr>Recolha de resíduos</vt:lpstr>
      <vt:lpstr>Exemplos de lixo geral (i.e., não perigoso)</vt:lpstr>
      <vt:lpstr>Exemplos de resíduos infecciosos</vt:lpstr>
      <vt:lpstr>Examplos de resíduos líquidos infecciosos</vt:lpstr>
      <vt:lpstr>Exemplos de resíduos cortantes</vt:lpstr>
      <vt:lpstr>4. EPP para a gestão de resíduos</vt:lpstr>
      <vt:lpstr>5. Remoção de resíduos</vt:lpstr>
      <vt:lpstr>Remoção de resíduos (2)</vt:lpstr>
      <vt:lpstr>Principais mensagens</vt:lpstr>
      <vt:lpstr>Referências</vt:lpstr>
      <vt:lpstr>PowerPoint Presentation</vt:lpstr>
      <vt:lpstr>Obrigado!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Hopman, Joost</dc:creator>
  <cp:lastModifiedBy>GOMEZ, Paula</cp:lastModifiedBy>
  <cp:revision>105</cp:revision>
  <dcterms:modified xsi:type="dcterms:W3CDTF">2019-06-28T12:28:31Z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1285883787</vt:i4>
  </property>
  <property fmtid="{D5CDD505-2E9C-101B-9397-08002B2CF9AE}" pid="3" name="_NewReviewCycle">
    <vt:lpwstr/>
  </property>
  <property fmtid="{D5CDD505-2E9C-101B-9397-08002B2CF9AE}" pid="4" name="_EmailSubject">
    <vt:lpwstr>Revision/update of Rapid Response Teams (RRT) Training Package - part 1</vt:lpwstr>
  </property>
  <property fmtid="{D5CDD505-2E9C-101B-9397-08002B2CF9AE}" pid="5" name="_AuthorEmail">
    <vt:lpwstr>coutinhoa@who.int</vt:lpwstr>
  </property>
  <property fmtid="{D5CDD505-2E9C-101B-9397-08002B2CF9AE}" pid="6" name="_AuthorEmailDisplayName">
    <vt:lpwstr>COUTINHO REHSE, Ana Paula</vt:lpwstr>
  </property>
  <property fmtid="{D5CDD505-2E9C-101B-9397-08002B2CF9AE}" pid="7" name="ContentTypeId">
    <vt:lpwstr>0x0101009FDE593A36A6874285991743F2BE28E9</vt:lpwstr>
  </property>
</Properties>
</file>