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3"/>
  </p:notesMasterIdLst>
  <p:handoutMasterIdLst>
    <p:handoutMasterId r:id="rId44"/>
  </p:handoutMasterIdLst>
  <p:sldIdLst>
    <p:sldId id="315" r:id="rId5"/>
    <p:sldId id="327" r:id="rId6"/>
    <p:sldId id="417" r:id="rId7"/>
    <p:sldId id="421" r:id="rId8"/>
    <p:sldId id="371" r:id="rId9"/>
    <p:sldId id="329" r:id="rId10"/>
    <p:sldId id="381" r:id="rId11"/>
    <p:sldId id="382" r:id="rId12"/>
    <p:sldId id="389" r:id="rId13"/>
    <p:sldId id="390" r:id="rId14"/>
    <p:sldId id="391" r:id="rId15"/>
    <p:sldId id="392" r:id="rId16"/>
    <p:sldId id="393" r:id="rId17"/>
    <p:sldId id="394" r:id="rId18"/>
    <p:sldId id="395" r:id="rId19"/>
    <p:sldId id="396" r:id="rId20"/>
    <p:sldId id="419" r:id="rId21"/>
    <p:sldId id="397" r:id="rId22"/>
    <p:sldId id="398" r:id="rId23"/>
    <p:sldId id="399" r:id="rId24"/>
    <p:sldId id="401" r:id="rId25"/>
    <p:sldId id="402" r:id="rId26"/>
    <p:sldId id="403" r:id="rId27"/>
    <p:sldId id="404" r:id="rId28"/>
    <p:sldId id="418" r:id="rId29"/>
    <p:sldId id="405" r:id="rId30"/>
    <p:sldId id="406" r:id="rId31"/>
    <p:sldId id="407" r:id="rId32"/>
    <p:sldId id="408" r:id="rId33"/>
    <p:sldId id="420" r:id="rId34"/>
    <p:sldId id="409" r:id="rId35"/>
    <p:sldId id="410" r:id="rId36"/>
    <p:sldId id="411" r:id="rId37"/>
    <p:sldId id="413" r:id="rId38"/>
    <p:sldId id="412" r:id="rId39"/>
    <p:sldId id="414" r:id="rId40"/>
    <p:sldId id="416" r:id="rId41"/>
    <p:sldId id="415" r:id="rId42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  <p:cmAuthor id="1" name="CDC User" initials="CU" lastIdx="9" clrIdx="1">
    <p:extLst/>
  </p:cmAuthor>
  <p:cmAuthor id="2" name="Neatherlin, John" initials="NJ" lastIdx="22" clrIdx="2">
    <p:extLst/>
  </p:cmAuthor>
  <p:cmAuthor id="3" name="Neatherlin, John C. (CDC/CGH/DGHP)" initials="NJC(" lastIdx="3" clrIdx="3">
    <p:extLst/>
  </p:cmAuthor>
  <p:cmAuthor id="4" name="mija-tesse ververs" initials="mv" lastIdx="17" clrIdx="5">
    <p:extLst/>
  </p:cmAuthor>
  <p:cmAuthor id="5" name="nmq1" initials="nmq1" lastIdx="2" clrIdx="6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EA0000"/>
    <a:srgbClr val="CC6600"/>
    <a:srgbClr val="FF9933"/>
    <a:srgbClr val="3366CC"/>
    <a:srgbClr val="FFCC99"/>
    <a:srgbClr val="3366FF"/>
    <a:srgbClr val="0033CC"/>
    <a:srgbClr val="FF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9771" autoAdjust="0"/>
  </p:normalViewPr>
  <p:slideViewPr>
    <p:cSldViewPr>
      <p:cViewPr varScale="1">
        <p:scale>
          <a:sx n="101" d="100"/>
          <a:sy n="101" d="100"/>
        </p:scale>
        <p:origin x="690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CC39B5-B770-4F6C-A412-694809FDC8EC}" type="doc">
      <dgm:prSet loTypeId="urn:microsoft.com/office/officeart/2005/8/layout/cycle6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68E9BAF1-3CE0-4282-ACEE-693690AAD336}">
      <dgm:prSet phldrT="[Text]"/>
      <dgm:spPr/>
      <dgm:t>
        <a:bodyPr/>
        <a:lstStyle/>
        <a:p>
          <a:r>
            <a:rPr lang="pt-PT" noProof="0"/>
            <a:t>Extensão da emergência</a:t>
          </a:r>
        </a:p>
      </dgm:t>
    </dgm:pt>
    <dgm:pt modelId="{0F9988F5-EBB8-48E9-8791-651BDF07FB28}" type="parTrans" cxnId="{F6305F73-F299-4EC4-9F6B-51CBC9F6742C}">
      <dgm:prSet/>
      <dgm:spPr/>
      <dgm:t>
        <a:bodyPr/>
        <a:lstStyle/>
        <a:p>
          <a:endParaRPr lang="en-US"/>
        </a:p>
      </dgm:t>
    </dgm:pt>
    <dgm:pt modelId="{F5A90E46-50DB-49E7-991C-A2A0F013FE0D}" type="sibTrans" cxnId="{F6305F73-F299-4EC4-9F6B-51CBC9F6742C}">
      <dgm:prSet/>
      <dgm:spPr/>
      <dgm:t>
        <a:bodyPr/>
        <a:lstStyle/>
        <a:p>
          <a:endParaRPr lang="en-US"/>
        </a:p>
      </dgm:t>
    </dgm:pt>
    <dgm:pt modelId="{3A80885C-CC69-4B91-AD78-0384AE850932}">
      <dgm:prSet phldrT="[Text]"/>
      <dgm:spPr/>
      <dgm:t>
        <a:bodyPr/>
        <a:lstStyle/>
        <a:p>
          <a:r>
            <a:rPr lang="pt-PT" noProof="0"/>
            <a:t>Zonas e populações afectadas</a:t>
          </a:r>
        </a:p>
      </dgm:t>
    </dgm:pt>
    <dgm:pt modelId="{1671EAD8-B69B-4BA3-8BED-DE4004FE1722}" type="parTrans" cxnId="{0A9BA3C4-9D7C-48C6-8A19-DD7EB02A6B1B}">
      <dgm:prSet/>
      <dgm:spPr/>
      <dgm:t>
        <a:bodyPr/>
        <a:lstStyle/>
        <a:p>
          <a:endParaRPr lang="en-US"/>
        </a:p>
      </dgm:t>
    </dgm:pt>
    <dgm:pt modelId="{EBA1D6F3-1EC8-4854-957D-8CAC0C93E9B2}" type="sibTrans" cxnId="{0A9BA3C4-9D7C-48C6-8A19-DD7EB02A6B1B}">
      <dgm:prSet/>
      <dgm:spPr/>
      <dgm:t>
        <a:bodyPr/>
        <a:lstStyle/>
        <a:p>
          <a:endParaRPr lang="en-US"/>
        </a:p>
      </dgm:t>
    </dgm:pt>
    <dgm:pt modelId="{DD800E38-0F3B-491C-89D4-EDFCF272BB9D}">
      <dgm:prSet phldrT="[Text]"/>
      <dgm:spPr/>
      <dgm:t>
        <a:bodyPr/>
        <a:lstStyle/>
        <a:p>
          <a:r>
            <a:rPr lang="pt-PT" noProof="0"/>
            <a:t>Impacto sobre a saúde</a:t>
          </a:r>
        </a:p>
      </dgm:t>
    </dgm:pt>
    <dgm:pt modelId="{4F01963A-3A74-45A6-8128-75C6C07CBABB}" type="parTrans" cxnId="{DEB656FF-0216-4337-B302-21DFE862EAA1}">
      <dgm:prSet/>
      <dgm:spPr/>
      <dgm:t>
        <a:bodyPr/>
        <a:lstStyle/>
        <a:p>
          <a:endParaRPr lang="en-US"/>
        </a:p>
      </dgm:t>
    </dgm:pt>
    <dgm:pt modelId="{6E848DDE-93C4-4266-AE33-D0BBB405EC06}" type="sibTrans" cxnId="{DEB656FF-0216-4337-B302-21DFE862EAA1}">
      <dgm:prSet/>
      <dgm:spPr/>
      <dgm:t>
        <a:bodyPr/>
        <a:lstStyle/>
        <a:p>
          <a:endParaRPr lang="en-US"/>
        </a:p>
      </dgm:t>
    </dgm:pt>
    <dgm:pt modelId="{33EEF9EB-0940-4BE2-B917-8343243EF401}">
      <dgm:prSet phldrT="[Text]"/>
      <dgm:spPr/>
      <dgm:t>
        <a:bodyPr/>
        <a:lstStyle/>
        <a:p>
          <a:r>
            <a:rPr lang="pt-PT" noProof="0"/>
            <a:t>Capacidade de resposta</a:t>
          </a:r>
        </a:p>
      </dgm:t>
    </dgm:pt>
    <dgm:pt modelId="{CE93F580-BC25-4C4E-8B02-56E2560124F9}" type="parTrans" cxnId="{871824FB-8A4A-42B0-A93B-F37A00072DB4}">
      <dgm:prSet/>
      <dgm:spPr/>
      <dgm:t>
        <a:bodyPr/>
        <a:lstStyle/>
        <a:p>
          <a:endParaRPr lang="en-US"/>
        </a:p>
      </dgm:t>
    </dgm:pt>
    <dgm:pt modelId="{D4C2492D-DEFB-4DC9-8074-95C5F8E9B03C}" type="sibTrans" cxnId="{871824FB-8A4A-42B0-A93B-F37A00072DB4}">
      <dgm:prSet/>
      <dgm:spPr/>
      <dgm:t>
        <a:bodyPr/>
        <a:lstStyle/>
        <a:p>
          <a:endParaRPr lang="en-US"/>
        </a:p>
      </dgm:t>
    </dgm:pt>
    <dgm:pt modelId="{9BF77E38-64C6-4155-AADD-02217EF05E8D}" type="pres">
      <dgm:prSet presAssocID="{8ACC39B5-B770-4F6C-A412-694809FDC8EC}" presName="cycle" presStyleCnt="0">
        <dgm:presLayoutVars>
          <dgm:dir/>
          <dgm:resizeHandles val="exact"/>
        </dgm:presLayoutVars>
      </dgm:prSet>
      <dgm:spPr/>
    </dgm:pt>
    <dgm:pt modelId="{7CCD078E-DD02-451C-8971-8484BE1BCA4A}" type="pres">
      <dgm:prSet presAssocID="{68E9BAF1-3CE0-4282-ACEE-693690AAD336}" presName="node" presStyleLbl="node1" presStyleIdx="0" presStyleCnt="4">
        <dgm:presLayoutVars>
          <dgm:bulletEnabled val="1"/>
        </dgm:presLayoutVars>
      </dgm:prSet>
      <dgm:spPr/>
    </dgm:pt>
    <dgm:pt modelId="{4BA38881-4395-488A-9718-4B783EE11603}" type="pres">
      <dgm:prSet presAssocID="{68E9BAF1-3CE0-4282-ACEE-693690AAD336}" presName="spNode" presStyleCnt="0"/>
      <dgm:spPr/>
    </dgm:pt>
    <dgm:pt modelId="{9AD74F7F-5FE6-4481-8403-069216794C12}" type="pres">
      <dgm:prSet presAssocID="{F5A90E46-50DB-49E7-991C-A2A0F013FE0D}" presName="sibTrans" presStyleLbl="sibTrans1D1" presStyleIdx="0" presStyleCnt="4"/>
      <dgm:spPr/>
    </dgm:pt>
    <dgm:pt modelId="{26E13776-78B2-498A-A3B6-1F75E878C089}" type="pres">
      <dgm:prSet presAssocID="{3A80885C-CC69-4B91-AD78-0384AE850932}" presName="node" presStyleLbl="node1" presStyleIdx="1" presStyleCnt="4">
        <dgm:presLayoutVars>
          <dgm:bulletEnabled val="1"/>
        </dgm:presLayoutVars>
      </dgm:prSet>
      <dgm:spPr/>
    </dgm:pt>
    <dgm:pt modelId="{385AC2D5-19A9-4910-8EA0-79C7FAB27204}" type="pres">
      <dgm:prSet presAssocID="{3A80885C-CC69-4B91-AD78-0384AE850932}" presName="spNode" presStyleCnt="0"/>
      <dgm:spPr/>
    </dgm:pt>
    <dgm:pt modelId="{30BF67EE-B13B-4734-9CF3-6E3D0DC4CA5A}" type="pres">
      <dgm:prSet presAssocID="{EBA1D6F3-1EC8-4854-957D-8CAC0C93E9B2}" presName="sibTrans" presStyleLbl="sibTrans1D1" presStyleIdx="1" presStyleCnt="4"/>
      <dgm:spPr/>
    </dgm:pt>
    <dgm:pt modelId="{9C854ADC-425C-4B38-81A8-FF88BA9969E0}" type="pres">
      <dgm:prSet presAssocID="{DD800E38-0F3B-491C-89D4-EDFCF272BB9D}" presName="node" presStyleLbl="node1" presStyleIdx="2" presStyleCnt="4">
        <dgm:presLayoutVars>
          <dgm:bulletEnabled val="1"/>
        </dgm:presLayoutVars>
      </dgm:prSet>
      <dgm:spPr/>
    </dgm:pt>
    <dgm:pt modelId="{1AAE4D38-DC1B-4DCD-8692-BC1F88AB8DCB}" type="pres">
      <dgm:prSet presAssocID="{DD800E38-0F3B-491C-89D4-EDFCF272BB9D}" presName="spNode" presStyleCnt="0"/>
      <dgm:spPr/>
    </dgm:pt>
    <dgm:pt modelId="{09871635-A2E5-4F06-BF2F-2982C605B53C}" type="pres">
      <dgm:prSet presAssocID="{6E848DDE-93C4-4266-AE33-D0BBB405EC06}" presName="sibTrans" presStyleLbl="sibTrans1D1" presStyleIdx="2" presStyleCnt="4"/>
      <dgm:spPr/>
    </dgm:pt>
    <dgm:pt modelId="{A4278D6C-C00E-420C-84B5-6D50C1DA29A5}" type="pres">
      <dgm:prSet presAssocID="{33EEF9EB-0940-4BE2-B917-8343243EF401}" presName="node" presStyleLbl="node1" presStyleIdx="3" presStyleCnt="4">
        <dgm:presLayoutVars>
          <dgm:bulletEnabled val="1"/>
        </dgm:presLayoutVars>
      </dgm:prSet>
      <dgm:spPr/>
    </dgm:pt>
    <dgm:pt modelId="{D4E14C64-4A84-4697-BD26-C7CA7EBC530E}" type="pres">
      <dgm:prSet presAssocID="{33EEF9EB-0940-4BE2-B917-8343243EF401}" presName="spNode" presStyleCnt="0"/>
      <dgm:spPr/>
    </dgm:pt>
    <dgm:pt modelId="{8A120301-5EAE-41B9-9923-BF6C4C09E69A}" type="pres">
      <dgm:prSet presAssocID="{D4C2492D-DEFB-4DC9-8074-95C5F8E9B03C}" presName="sibTrans" presStyleLbl="sibTrans1D1" presStyleIdx="3" presStyleCnt="4"/>
      <dgm:spPr/>
    </dgm:pt>
  </dgm:ptLst>
  <dgm:cxnLst>
    <dgm:cxn modelId="{EB430E01-70C8-4528-AE0E-7DE29E58EB53}" type="presOf" srcId="{68E9BAF1-3CE0-4282-ACEE-693690AAD336}" destId="{7CCD078E-DD02-451C-8971-8484BE1BCA4A}" srcOrd="0" destOrd="0" presId="urn:microsoft.com/office/officeart/2005/8/layout/cycle6"/>
    <dgm:cxn modelId="{85779D16-03BE-4794-AF64-2D1874EF60DD}" type="presOf" srcId="{EBA1D6F3-1EC8-4854-957D-8CAC0C93E9B2}" destId="{30BF67EE-B13B-4734-9CF3-6E3D0DC4CA5A}" srcOrd="0" destOrd="0" presId="urn:microsoft.com/office/officeart/2005/8/layout/cycle6"/>
    <dgm:cxn modelId="{A7DA3C3C-49F4-4AD1-9F77-DF79726BE778}" type="presOf" srcId="{6E848DDE-93C4-4266-AE33-D0BBB405EC06}" destId="{09871635-A2E5-4F06-BF2F-2982C605B53C}" srcOrd="0" destOrd="0" presId="urn:microsoft.com/office/officeart/2005/8/layout/cycle6"/>
    <dgm:cxn modelId="{A7F1B567-DA3A-4B8F-B87A-89FC03D96ECC}" type="presOf" srcId="{F5A90E46-50DB-49E7-991C-A2A0F013FE0D}" destId="{9AD74F7F-5FE6-4481-8403-069216794C12}" srcOrd="0" destOrd="0" presId="urn:microsoft.com/office/officeart/2005/8/layout/cycle6"/>
    <dgm:cxn modelId="{1BADF44A-787A-4572-AD3C-5EDA24193A2E}" type="presOf" srcId="{D4C2492D-DEFB-4DC9-8074-95C5F8E9B03C}" destId="{8A120301-5EAE-41B9-9923-BF6C4C09E69A}" srcOrd="0" destOrd="0" presId="urn:microsoft.com/office/officeart/2005/8/layout/cycle6"/>
    <dgm:cxn modelId="{F6305F73-F299-4EC4-9F6B-51CBC9F6742C}" srcId="{8ACC39B5-B770-4F6C-A412-694809FDC8EC}" destId="{68E9BAF1-3CE0-4282-ACEE-693690AAD336}" srcOrd="0" destOrd="0" parTransId="{0F9988F5-EBB8-48E9-8791-651BDF07FB28}" sibTransId="{F5A90E46-50DB-49E7-991C-A2A0F013FE0D}"/>
    <dgm:cxn modelId="{0A9BA3C4-9D7C-48C6-8A19-DD7EB02A6B1B}" srcId="{8ACC39B5-B770-4F6C-A412-694809FDC8EC}" destId="{3A80885C-CC69-4B91-AD78-0384AE850932}" srcOrd="1" destOrd="0" parTransId="{1671EAD8-B69B-4BA3-8BED-DE4004FE1722}" sibTransId="{EBA1D6F3-1EC8-4854-957D-8CAC0C93E9B2}"/>
    <dgm:cxn modelId="{AFCFD2D6-C86F-4FA2-B718-ED8B24CF0B91}" type="presOf" srcId="{DD800E38-0F3B-491C-89D4-EDFCF272BB9D}" destId="{9C854ADC-425C-4B38-81A8-FF88BA9969E0}" srcOrd="0" destOrd="0" presId="urn:microsoft.com/office/officeart/2005/8/layout/cycle6"/>
    <dgm:cxn modelId="{F38EC0DA-14F5-49DE-A662-C49E26507ABC}" type="presOf" srcId="{3A80885C-CC69-4B91-AD78-0384AE850932}" destId="{26E13776-78B2-498A-A3B6-1F75E878C089}" srcOrd="0" destOrd="0" presId="urn:microsoft.com/office/officeart/2005/8/layout/cycle6"/>
    <dgm:cxn modelId="{B315D8E0-B4D7-46C5-8E43-D34EB9DDD5EB}" type="presOf" srcId="{8ACC39B5-B770-4F6C-A412-694809FDC8EC}" destId="{9BF77E38-64C6-4155-AADD-02217EF05E8D}" srcOrd="0" destOrd="0" presId="urn:microsoft.com/office/officeart/2005/8/layout/cycle6"/>
    <dgm:cxn modelId="{BCA832E3-169E-4335-BBC1-65E6E60549E0}" type="presOf" srcId="{33EEF9EB-0940-4BE2-B917-8343243EF401}" destId="{A4278D6C-C00E-420C-84B5-6D50C1DA29A5}" srcOrd="0" destOrd="0" presId="urn:microsoft.com/office/officeart/2005/8/layout/cycle6"/>
    <dgm:cxn modelId="{871824FB-8A4A-42B0-A93B-F37A00072DB4}" srcId="{8ACC39B5-B770-4F6C-A412-694809FDC8EC}" destId="{33EEF9EB-0940-4BE2-B917-8343243EF401}" srcOrd="3" destOrd="0" parTransId="{CE93F580-BC25-4C4E-8B02-56E2560124F9}" sibTransId="{D4C2492D-DEFB-4DC9-8074-95C5F8E9B03C}"/>
    <dgm:cxn modelId="{DEB656FF-0216-4337-B302-21DFE862EAA1}" srcId="{8ACC39B5-B770-4F6C-A412-694809FDC8EC}" destId="{DD800E38-0F3B-491C-89D4-EDFCF272BB9D}" srcOrd="2" destOrd="0" parTransId="{4F01963A-3A74-45A6-8128-75C6C07CBABB}" sibTransId="{6E848DDE-93C4-4266-AE33-D0BBB405EC06}"/>
    <dgm:cxn modelId="{4B8C0C0D-9B31-4B0A-B42B-8F95303072A0}" type="presParOf" srcId="{9BF77E38-64C6-4155-AADD-02217EF05E8D}" destId="{7CCD078E-DD02-451C-8971-8484BE1BCA4A}" srcOrd="0" destOrd="0" presId="urn:microsoft.com/office/officeart/2005/8/layout/cycle6"/>
    <dgm:cxn modelId="{A6F455C6-DBAF-48BD-B5FC-15AC64C832FB}" type="presParOf" srcId="{9BF77E38-64C6-4155-AADD-02217EF05E8D}" destId="{4BA38881-4395-488A-9718-4B783EE11603}" srcOrd="1" destOrd="0" presId="urn:microsoft.com/office/officeart/2005/8/layout/cycle6"/>
    <dgm:cxn modelId="{F95321C8-CA1C-4F2A-A020-F4D5F0BC9B8A}" type="presParOf" srcId="{9BF77E38-64C6-4155-AADD-02217EF05E8D}" destId="{9AD74F7F-5FE6-4481-8403-069216794C12}" srcOrd="2" destOrd="0" presId="urn:microsoft.com/office/officeart/2005/8/layout/cycle6"/>
    <dgm:cxn modelId="{4D2B6229-D107-4E91-9369-234AA10BE228}" type="presParOf" srcId="{9BF77E38-64C6-4155-AADD-02217EF05E8D}" destId="{26E13776-78B2-498A-A3B6-1F75E878C089}" srcOrd="3" destOrd="0" presId="urn:microsoft.com/office/officeart/2005/8/layout/cycle6"/>
    <dgm:cxn modelId="{A858EDDA-BEC1-4192-A01A-D5179B4B06A1}" type="presParOf" srcId="{9BF77E38-64C6-4155-AADD-02217EF05E8D}" destId="{385AC2D5-19A9-4910-8EA0-79C7FAB27204}" srcOrd="4" destOrd="0" presId="urn:microsoft.com/office/officeart/2005/8/layout/cycle6"/>
    <dgm:cxn modelId="{5D11C581-A83D-4F54-A925-D98B4B0A30A1}" type="presParOf" srcId="{9BF77E38-64C6-4155-AADD-02217EF05E8D}" destId="{30BF67EE-B13B-4734-9CF3-6E3D0DC4CA5A}" srcOrd="5" destOrd="0" presId="urn:microsoft.com/office/officeart/2005/8/layout/cycle6"/>
    <dgm:cxn modelId="{9AF65910-1316-46F3-BB18-8AD7684215C2}" type="presParOf" srcId="{9BF77E38-64C6-4155-AADD-02217EF05E8D}" destId="{9C854ADC-425C-4B38-81A8-FF88BA9969E0}" srcOrd="6" destOrd="0" presId="urn:microsoft.com/office/officeart/2005/8/layout/cycle6"/>
    <dgm:cxn modelId="{5B606629-AE30-4213-9638-EAE4BBBE696C}" type="presParOf" srcId="{9BF77E38-64C6-4155-AADD-02217EF05E8D}" destId="{1AAE4D38-DC1B-4DCD-8692-BC1F88AB8DCB}" srcOrd="7" destOrd="0" presId="urn:microsoft.com/office/officeart/2005/8/layout/cycle6"/>
    <dgm:cxn modelId="{2243E2CB-984D-44A4-8121-56C2A717629B}" type="presParOf" srcId="{9BF77E38-64C6-4155-AADD-02217EF05E8D}" destId="{09871635-A2E5-4F06-BF2F-2982C605B53C}" srcOrd="8" destOrd="0" presId="urn:microsoft.com/office/officeart/2005/8/layout/cycle6"/>
    <dgm:cxn modelId="{F4242C39-EF80-4DDE-AEC7-14AB6B85E4CF}" type="presParOf" srcId="{9BF77E38-64C6-4155-AADD-02217EF05E8D}" destId="{A4278D6C-C00E-420C-84B5-6D50C1DA29A5}" srcOrd="9" destOrd="0" presId="urn:microsoft.com/office/officeart/2005/8/layout/cycle6"/>
    <dgm:cxn modelId="{502AB378-041B-4297-A1A8-FA09A53BD485}" type="presParOf" srcId="{9BF77E38-64C6-4155-AADD-02217EF05E8D}" destId="{D4E14C64-4A84-4697-BD26-C7CA7EBC530E}" srcOrd="10" destOrd="0" presId="urn:microsoft.com/office/officeart/2005/8/layout/cycle6"/>
    <dgm:cxn modelId="{3FA515C2-BA21-4DE4-8138-202B41E30808}" type="presParOf" srcId="{9BF77E38-64C6-4155-AADD-02217EF05E8D}" destId="{8A120301-5EAE-41B9-9923-BF6C4C09E69A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CC39B5-B770-4F6C-A412-694809FDC8EC}" type="doc">
      <dgm:prSet loTypeId="urn:microsoft.com/office/officeart/2005/8/layout/cycle6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68E9BAF1-3CE0-4282-ACEE-693690AAD336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PT" noProof="0"/>
            <a:t>Extensão da emergência</a:t>
          </a:r>
        </a:p>
      </dgm:t>
    </dgm:pt>
    <dgm:pt modelId="{0F9988F5-EBB8-48E9-8791-651BDF07FB28}" type="parTrans" cxnId="{F6305F73-F299-4EC4-9F6B-51CBC9F6742C}">
      <dgm:prSet/>
      <dgm:spPr/>
      <dgm:t>
        <a:bodyPr/>
        <a:lstStyle/>
        <a:p>
          <a:endParaRPr lang="en-US"/>
        </a:p>
      </dgm:t>
    </dgm:pt>
    <dgm:pt modelId="{F5A90E46-50DB-49E7-991C-A2A0F013FE0D}" type="sibTrans" cxnId="{F6305F73-F299-4EC4-9F6B-51CBC9F6742C}">
      <dgm:prSet/>
      <dgm:spPr/>
      <dgm:t>
        <a:bodyPr/>
        <a:lstStyle/>
        <a:p>
          <a:endParaRPr lang="en-US"/>
        </a:p>
      </dgm:t>
    </dgm:pt>
    <dgm:pt modelId="{3A80885C-CC69-4B91-AD78-0384AE850932}">
      <dgm:prSet phldrT="[Text]"/>
      <dgm:spPr/>
      <dgm:t>
        <a:bodyPr/>
        <a:lstStyle/>
        <a:p>
          <a:endParaRPr lang="pt-PT" noProof="0"/>
        </a:p>
      </dgm:t>
    </dgm:pt>
    <dgm:pt modelId="{1671EAD8-B69B-4BA3-8BED-DE4004FE1722}" type="parTrans" cxnId="{0A9BA3C4-9D7C-48C6-8A19-DD7EB02A6B1B}">
      <dgm:prSet/>
      <dgm:spPr/>
      <dgm:t>
        <a:bodyPr/>
        <a:lstStyle/>
        <a:p>
          <a:endParaRPr lang="en-US"/>
        </a:p>
      </dgm:t>
    </dgm:pt>
    <dgm:pt modelId="{EBA1D6F3-1EC8-4854-957D-8CAC0C93E9B2}" type="sibTrans" cxnId="{0A9BA3C4-9D7C-48C6-8A19-DD7EB02A6B1B}">
      <dgm:prSet/>
      <dgm:spPr/>
      <dgm:t>
        <a:bodyPr/>
        <a:lstStyle/>
        <a:p>
          <a:endParaRPr lang="en-US"/>
        </a:p>
      </dgm:t>
    </dgm:pt>
    <dgm:pt modelId="{2A49DF12-BBC3-DA4F-91C5-679A58C4840E}">
      <dgm:prSet phldrT="[Text]"/>
      <dgm:spPr/>
      <dgm:t>
        <a:bodyPr/>
        <a:lstStyle/>
        <a:p>
          <a:r>
            <a:rPr lang="pt-PT" noProof="0"/>
            <a:t>Capacidade de resposta</a:t>
          </a:r>
        </a:p>
      </dgm:t>
    </dgm:pt>
    <dgm:pt modelId="{1F60B13A-EC66-1244-87CF-CDFD2C82F557}" type="parTrans" cxnId="{A852DE33-9552-CC4D-AA04-AB05F1D75281}">
      <dgm:prSet/>
      <dgm:spPr/>
      <dgm:t>
        <a:bodyPr/>
        <a:lstStyle/>
        <a:p>
          <a:endParaRPr lang="pt-PT"/>
        </a:p>
      </dgm:t>
    </dgm:pt>
    <dgm:pt modelId="{1EF0B60F-7F33-C945-8566-422411769A88}" type="sibTrans" cxnId="{A852DE33-9552-CC4D-AA04-AB05F1D75281}">
      <dgm:prSet/>
      <dgm:spPr/>
      <dgm:t>
        <a:bodyPr/>
        <a:lstStyle/>
        <a:p>
          <a:endParaRPr lang="pt-PT"/>
        </a:p>
      </dgm:t>
    </dgm:pt>
    <dgm:pt modelId="{A3B0BD23-1C25-3542-8535-EFC1A8582A70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r>
            <a:rPr lang="pt-PT" noProof="0" dirty="0"/>
            <a:t>População e zonas afectadas</a:t>
          </a:r>
        </a:p>
      </dgm:t>
    </dgm:pt>
    <dgm:pt modelId="{8EDD4B38-67E6-544F-B169-A7FF625FA929}" type="parTrans" cxnId="{4A821E40-F740-8F4E-A276-EA2346F086DF}">
      <dgm:prSet/>
      <dgm:spPr/>
      <dgm:t>
        <a:bodyPr/>
        <a:lstStyle/>
        <a:p>
          <a:endParaRPr lang="pt-PT"/>
        </a:p>
      </dgm:t>
    </dgm:pt>
    <dgm:pt modelId="{50479107-FC87-5B4C-A719-297D7B9CD9FE}" type="sibTrans" cxnId="{4A821E40-F740-8F4E-A276-EA2346F086DF}">
      <dgm:prSet/>
      <dgm:spPr/>
      <dgm:t>
        <a:bodyPr/>
        <a:lstStyle/>
        <a:p>
          <a:endParaRPr lang="pt-PT"/>
        </a:p>
      </dgm:t>
    </dgm:pt>
    <dgm:pt modelId="{C0B2A663-1687-434B-8D47-8916A3467CB6}">
      <dgm:prSet phldrT="[Text]"/>
      <dgm:spPr/>
      <dgm:t>
        <a:bodyPr/>
        <a:lstStyle/>
        <a:p>
          <a:r>
            <a:rPr lang="pt-PT" noProof="0"/>
            <a:t>Impacto sobre a saúde</a:t>
          </a:r>
        </a:p>
      </dgm:t>
    </dgm:pt>
    <dgm:pt modelId="{91B0E307-DDE8-C044-A1FA-3C5E6E839FEC}" type="parTrans" cxnId="{9B9AE65E-3417-E147-BCDC-871A8ADD15D7}">
      <dgm:prSet/>
      <dgm:spPr/>
      <dgm:t>
        <a:bodyPr/>
        <a:lstStyle/>
        <a:p>
          <a:endParaRPr lang="pt-PT"/>
        </a:p>
      </dgm:t>
    </dgm:pt>
    <dgm:pt modelId="{BE3136EB-9527-0F4D-AC74-38DABC2F7900}" type="sibTrans" cxnId="{9B9AE65E-3417-E147-BCDC-871A8ADD15D7}">
      <dgm:prSet/>
      <dgm:spPr/>
      <dgm:t>
        <a:bodyPr/>
        <a:lstStyle/>
        <a:p>
          <a:endParaRPr lang="pt-PT"/>
        </a:p>
      </dgm:t>
    </dgm:pt>
    <dgm:pt modelId="{9BF77E38-64C6-4155-AADD-02217EF05E8D}" type="pres">
      <dgm:prSet presAssocID="{8ACC39B5-B770-4F6C-A412-694809FDC8EC}" presName="cycle" presStyleCnt="0">
        <dgm:presLayoutVars>
          <dgm:dir/>
          <dgm:resizeHandles val="exact"/>
        </dgm:presLayoutVars>
      </dgm:prSet>
      <dgm:spPr/>
    </dgm:pt>
    <dgm:pt modelId="{7CCD078E-DD02-451C-8971-8484BE1BCA4A}" type="pres">
      <dgm:prSet presAssocID="{68E9BAF1-3CE0-4282-ACEE-693690AAD336}" presName="node" presStyleLbl="node1" presStyleIdx="0" presStyleCnt="5" custRadScaleRad="88714" custRadScaleInc="-22684">
        <dgm:presLayoutVars>
          <dgm:bulletEnabled val="1"/>
        </dgm:presLayoutVars>
      </dgm:prSet>
      <dgm:spPr/>
    </dgm:pt>
    <dgm:pt modelId="{4BA38881-4395-488A-9718-4B783EE11603}" type="pres">
      <dgm:prSet presAssocID="{68E9BAF1-3CE0-4282-ACEE-693690AAD336}" presName="spNode" presStyleCnt="0"/>
      <dgm:spPr/>
    </dgm:pt>
    <dgm:pt modelId="{9AD74F7F-5FE6-4481-8403-069216794C12}" type="pres">
      <dgm:prSet presAssocID="{F5A90E46-50DB-49E7-991C-A2A0F013FE0D}" presName="sibTrans" presStyleLbl="sibTrans1D1" presStyleIdx="0" presStyleCnt="5"/>
      <dgm:spPr/>
    </dgm:pt>
    <dgm:pt modelId="{26E13776-78B2-498A-A3B6-1F75E878C089}" type="pres">
      <dgm:prSet presAssocID="{3A80885C-CC69-4B91-AD78-0384AE850932}" presName="node" presStyleLbl="node1" presStyleIdx="1" presStyleCnt="5" custRadScaleRad="95345" custRadScaleInc="38917">
        <dgm:presLayoutVars>
          <dgm:bulletEnabled val="1"/>
        </dgm:presLayoutVars>
      </dgm:prSet>
      <dgm:spPr/>
    </dgm:pt>
    <dgm:pt modelId="{385AC2D5-19A9-4910-8EA0-79C7FAB27204}" type="pres">
      <dgm:prSet presAssocID="{3A80885C-CC69-4B91-AD78-0384AE850932}" presName="spNode" presStyleCnt="0"/>
      <dgm:spPr/>
    </dgm:pt>
    <dgm:pt modelId="{30BF67EE-B13B-4734-9CF3-6E3D0DC4CA5A}" type="pres">
      <dgm:prSet presAssocID="{EBA1D6F3-1EC8-4854-957D-8CAC0C93E9B2}" presName="sibTrans" presStyleLbl="sibTrans1D1" presStyleIdx="1" presStyleCnt="5"/>
      <dgm:spPr/>
    </dgm:pt>
    <dgm:pt modelId="{F6B6DFF3-6F2D-D54D-9EA8-6EE2EAAF03BA}" type="pres">
      <dgm:prSet presAssocID="{A3B0BD23-1C25-3542-8535-EFC1A8582A70}" presName="node" presStyleLbl="node1" presStyleIdx="2" presStyleCnt="5" custRadScaleRad="95345" custRadScaleInc="-261083">
        <dgm:presLayoutVars>
          <dgm:bulletEnabled val="1"/>
        </dgm:presLayoutVars>
      </dgm:prSet>
      <dgm:spPr/>
    </dgm:pt>
    <dgm:pt modelId="{590BD77B-2C6B-A44F-BA81-EFF4D1BD820A}" type="pres">
      <dgm:prSet presAssocID="{A3B0BD23-1C25-3542-8535-EFC1A8582A70}" presName="spNode" presStyleCnt="0"/>
      <dgm:spPr/>
    </dgm:pt>
    <dgm:pt modelId="{8E06A532-8E93-0442-9351-2F3DF8C364D6}" type="pres">
      <dgm:prSet presAssocID="{50479107-FC87-5B4C-A719-297D7B9CD9FE}" presName="sibTrans" presStyleLbl="sibTrans1D1" presStyleIdx="2" presStyleCnt="5"/>
      <dgm:spPr/>
    </dgm:pt>
    <dgm:pt modelId="{8134F1B8-DE9F-1740-BFEF-3F1B678F0315}" type="pres">
      <dgm:prSet presAssocID="{C0B2A663-1687-434B-8D47-8916A3467CB6}" presName="node" presStyleLbl="node1" presStyleIdx="3" presStyleCnt="5" custRadScaleRad="82560" custRadScaleInc="-174622">
        <dgm:presLayoutVars>
          <dgm:bulletEnabled val="1"/>
        </dgm:presLayoutVars>
      </dgm:prSet>
      <dgm:spPr/>
    </dgm:pt>
    <dgm:pt modelId="{A80836B9-BDD9-634F-AB9A-908A1B6B935D}" type="pres">
      <dgm:prSet presAssocID="{C0B2A663-1687-434B-8D47-8916A3467CB6}" presName="spNode" presStyleCnt="0"/>
      <dgm:spPr/>
    </dgm:pt>
    <dgm:pt modelId="{CDECC9AE-C21A-8841-83B0-6EEC59B442B1}" type="pres">
      <dgm:prSet presAssocID="{BE3136EB-9527-0F4D-AC74-38DABC2F7900}" presName="sibTrans" presStyleLbl="sibTrans1D1" presStyleIdx="3" presStyleCnt="5"/>
      <dgm:spPr/>
    </dgm:pt>
    <dgm:pt modelId="{9B43D908-44E7-1E44-ADAC-8FA7267C52F4}" type="pres">
      <dgm:prSet presAssocID="{2A49DF12-BBC3-DA4F-91C5-679A58C4840E}" presName="node" presStyleLbl="node1" presStyleIdx="4" presStyleCnt="5" custRadScaleRad="99736" custRadScaleInc="-40517">
        <dgm:presLayoutVars>
          <dgm:bulletEnabled val="1"/>
        </dgm:presLayoutVars>
      </dgm:prSet>
      <dgm:spPr/>
    </dgm:pt>
    <dgm:pt modelId="{469E2D7B-AA30-2142-B0F0-87F86303E302}" type="pres">
      <dgm:prSet presAssocID="{2A49DF12-BBC3-DA4F-91C5-679A58C4840E}" presName="spNode" presStyleCnt="0"/>
      <dgm:spPr/>
    </dgm:pt>
    <dgm:pt modelId="{A6A9D8BC-7809-4042-B85A-56B0B9A8B9D5}" type="pres">
      <dgm:prSet presAssocID="{1EF0B60F-7F33-C945-8566-422411769A88}" presName="sibTrans" presStyleLbl="sibTrans1D1" presStyleIdx="4" presStyleCnt="5"/>
      <dgm:spPr/>
    </dgm:pt>
  </dgm:ptLst>
  <dgm:cxnLst>
    <dgm:cxn modelId="{EB430E01-70C8-4528-AE0E-7DE29E58EB53}" type="presOf" srcId="{68E9BAF1-3CE0-4282-ACEE-693690AAD336}" destId="{7CCD078E-DD02-451C-8971-8484BE1BCA4A}" srcOrd="0" destOrd="0" presId="urn:microsoft.com/office/officeart/2005/8/layout/cycle6"/>
    <dgm:cxn modelId="{85779D16-03BE-4794-AF64-2D1874EF60DD}" type="presOf" srcId="{EBA1D6F3-1EC8-4854-957D-8CAC0C93E9B2}" destId="{30BF67EE-B13B-4734-9CF3-6E3D0DC4CA5A}" srcOrd="0" destOrd="0" presId="urn:microsoft.com/office/officeart/2005/8/layout/cycle6"/>
    <dgm:cxn modelId="{283F551F-A95B-6547-B9E6-FC873BEE2338}" type="presOf" srcId="{C0B2A663-1687-434B-8D47-8916A3467CB6}" destId="{8134F1B8-DE9F-1740-BFEF-3F1B678F0315}" srcOrd="0" destOrd="0" presId="urn:microsoft.com/office/officeart/2005/8/layout/cycle6"/>
    <dgm:cxn modelId="{A852DE33-9552-CC4D-AA04-AB05F1D75281}" srcId="{8ACC39B5-B770-4F6C-A412-694809FDC8EC}" destId="{2A49DF12-BBC3-DA4F-91C5-679A58C4840E}" srcOrd="4" destOrd="0" parTransId="{1F60B13A-EC66-1244-87CF-CDFD2C82F557}" sibTransId="{1EF0B60F-7F33-C945-8566-422411769A88}"/>
    <dgm:cxn modelId="{FE49F139-7941-8243-A4D3-131EE55E4B2C}" type="presOf" srcId="{50479107-FC87-5B4C-A719-297D7B9CD9FE}" destId="{8E06A532-8E93-0442-9351-2F3DF8C364D6}" srcOrd="0" destOrd="0" presId="urn:microsoft.com/office/officeart/2005/8/layout/cycle6"/>
    <dgm:cxn modelId="{4A821E40-F740-8F4E-A276-EA2346F086DF}" srcId="{8ACC39B5-B770-4F6C-A412-694809FDC8EC}" destId="{A3B0BD23-1C25-3542-8535-EFC1A8582A70}" srcOrd="2" destOrd="0" parTransId="{8EDD4B38-67E6-544F-B169-A7FF625FA929}" sibTransId="{50479107-FC87-5B4C-A719-297D7B9CD9FE}"/>
    <dgm:cxn modelId="{A1B05B40-D0A5-884A-A4F9-EAED7B4385CC}" type="presOf" srcId="{A3B0BD23-1C25-3542-8535-EFC1A8582A70}" destId="{F6B6DFF3-6F2D-D54D-9EA8-6EE2EAAF03BA}" srcOrd="0" destOrd="0" presId="urn:microsoft.com/office/officeart/2005/8/layout/cycle6"/>
    <dgm:cxn modelId="{9B9AE65E-3417-E147-BCDC-871A8ADD15D7}" srcId="{8ACC39B5-B770-4F6C-A412-694809FDC8EC}" destId="{C0B2A663-1687-434B-8D47-8916A3467CB6}" srcOrd="3" destOrd="0" parTransId="{91B0E307-DDE8-C044-A1FA-3C5E6E839FEC}" sibTransId="{BE3136EB-9527-0F4D-AC74-38DABC2F7900}"/>
    <dgm:cxn modelId="{A7F1B567-DA3A-4B8F-B87A-89FC03D96ECC}" type="presOf" srcId="{F5A90E46-50DB-49E7-991C-A2A0F013FE0D}" destId="{9AD74F7F-5FE6-4481-8403-069216794C12}" srcOrd="0" destOrd="0" presId="urn:microsoft.com/office/officeart/2005/8/layout/cycle6"/>
    <dgm:cxn modelId="{F6305F73-F299-4EC4-9F6B-51CBC9F6742C}" srcId="{8ACC39B5-B770-4F6C-A412-694809FDC8EC}" destId="{68E9BAF1-3CE0-4282-ACEE-693690AAD336}" srcOrd="0" destOrd="0" parTransId="{0F9988F5-EBB8-48E9-8791-651BDF07FB28}" sibTransId="{F5A90E46-50DB-49E7-991C-A2A0F013FE0D}"/>
    <dgm:cxn modelId="{1F1D3DA1-E911-D84D-BEAE-74DFAD1AB9AB}" type="presOf" srcId="{2A49DF12-BBC3-DA4F-91C5-679A58C4840E}" destId="{9B43D908-44E7-1E44-ADAC-8FA7267C52F4}" srcOrd="0" destOrd="0" presId="urn:microsoft.com/office/officeart/2005/8/layout/cycle6"/>
    <dgm:cxn modelId="{0C1242A9-DA12-974F-89C1-9ED331C64EB5}" type="presOf" srcId="{BE3136EB-9527-0F4D-AC74-38DABC2F7900}" destId="{CDECC9AE-C21A-8841-83B0-6EEC59B442B1}" srcOrd="0" destOrd="0" presId="urn:microsoft.com/office/officeart/2005/8/layout/cycle6"/>
    <dgm:cxn modelId="{0A9BA3C4-9D7C-48C6-8A19-DD7EB02A6B1B}" srcId="{8ACC39B5-B770-4F6C-A412-694809FDC8EC}" destId="{3A80885C-CC69-4B91-AD78-0384AE850932}" srcOrd="1" destOrd="0" parTransId="{1671EAD8-B69B-4BA3-8BED-DE4004FE1722}" sibTransId="{EBA1D6F3-1EC8-4854-957D-8CAC0C93E9B2}"/>
    <dgm:cxn modelId="{6AAD71C9-687B-C543-9BAF-1064D1884017}" type="presOf" srcId="{1EF0B60F-7F33-C945-8566-422411769A88}" destId="{A6A9D8BC-7809-4042-B85A-56B0B9A8B9D5}" srcOrd="0" destOrd="0" presId="urn:microsoft.com/office/officeart/2005/8/layout/cycle6"/>
    <dgm:cxn modelId="{F38EC0DA-14F5-49DE-A662-C49E26507ABC}" type="presOf" srcId="{3A80885C-CC69-4B91-AD78-0384AE850932}" destId="{26E13776-78B2-498A-A3B6-1F75E878C089}" srcOrd="0" destOrd="0" presId="urn:microsoft.com/office/officeart/2005/8/layout/cycle6"/>
    <dgm:cxn modelId="{B315D8E0-B4D7-46C5-8E43-D34EB9DDD5EB}" type="presOf" srcId="{8ACC39B5-B770-4F6C-A412-694809FDC8EC}" destId="{9BF77E38-64C6-4155-AADD-02217EF05E8D}" srcOrd="0" destOrd="0" presId="urn:microsoft.com/office/officeart/2005/8/layout/cycle6"/>
    <dgm:cxn modelId="{4B8C0C0D-9B31-4B0A-B42B-8F95303072A0}" type="presParOf" srcId="{9BF77E38-64C6-4155-AADD-02217EF05E8D}" destId="{7CCD078E-DD02-451C-8971-8484BE1BCA4A}" srcOrd="0" destOrd="0" presId="urn:microsoft.com/office/officeart/2005/8/layout/cycle6"/>
    <dgm:cxn modelId="{A6F455C6-DBAF-48BD-B5FC-15AC64C832FB}" type="presParOf" srcId="{9BF77E38-64C6-4155-AADD-02217EF05E8D}" destId="{4BA38881-4395-488A-9718-4B783EE11603}" srcOrd="1" destOrd="0" presId="urn:microsoft.com/office/officeart/2005/8/layout/cycle6"/>
    <dgm:cxn modelId="{F95321C8-CA1C-4F2A-A020-F4D5F0BC9B8A}" type="presParOf" srcId="{9BF77E38-64C6-4155-AADD-02217EF05E8D}" destId="{9AD74F7F-5FE6-4481-8403-069216794C12}" srcOrd="2" destOrd="0" presId="urn:microsoft.com/office/officeart/2005/8/layout/cycle6"/>
    <dgm:cxn modelId="{4D2B6229-D107-4E91-9369-234AA10BE228}" type="presParOf" srcId="{9BF77E38-64C6-4155-AADD-02217EF05E8D}" destId="{26E13776-78B2-498A-A3B6-1F75E878C089}" srcOrd="3" destOrd="0" presId="urn:microsoft.com/office/officeart/2005/8/layout/cycle6"/>
    <dgm:cxn modelId="{A858EDDA-BEC1-4192-A01A-D5179B4B06A1}" type="presParOf" srcId="{9BF77E38-64C6-4155-AADD-02217EF05E8D}" destId="{385AC2D5-19A9-4910-8EA0-79C7FAB27204}" srcOrd="4" destOrd="0" presId="urn:microsoft.com/office/officeart/2005/8/layout/cycle6"/>
    <dgm:cxn modelId="{5D11C581-A83D-4F54-A925-D98B4B0A30A1}" type="presParOf" srcId="{9BF77E38-64C6-4155-AADD-02217EF05E8D}" destId="{30BF67EE-B13B-4734-9CF3-6E3D0DC4CA5A}" srcOrd="5" destOrd="0" presId="urn:microsoft.com/office/officeart/2005/8/layout/cycle6"/>
    <dgm:cxn modelId="{D88AA003-2788-BE44-BAE9-6D260C2CB3E1}" type="presParOf" srcId="{9BF77E38-64C6-4155-AADD-02217EF05E8D}" destId="{F6B6DFF3-6F2D-D54D-9EA8-6EE2EAAF03BA}" srcOrd="6" destOrd="0" presId="urn:microsoft.com/office/officeart/2005/8/layout/cycle6"/>
    <dgm:cxn modelId="{CD9E58FE-DBAA-3B4F-8662-5ED532CADB84}" type="presParOf" srcId="{9BF77E38-64C6-4155-AADD-02217EF05E8D}" destId="{590BD77B-2C6B-A44F-BA81-EFF4D1BD820A}" srcOrd="7" destOrd="0" presId="urn:microsoft.com/office/officeart/2005/8/layout/cycle6"/>
    <dgm:cxn modelId="{A0DD41C0-262C-CF49-854D-BB4EB47D52BC}" type="presParOf" srcId="{9BF77E38-64C6-4155-AADD-02217EF05E8D}" destId="{8E06A532-8E93-0442-9351-2F3DF8C364D6}" srcOrd="8" destOrd="0" presId="urn:microsoft.com/office/officeart/2005/8/layout/cycle6"/>
    <dgm:cxn modelId="{40236323-2D0E-E44A-9B09-678BE7187B9D}" type="presParOf" srcId="{9BF77E38-64C6-4155-AADD-02217EF05E8D}" destId="{8134F1B8-DE9F-1740-BFEF-3F1B678F0315}" srcOrd="9" destOrd="0" presId="urn:microsoft.com/office/officeart/2005/8/layout/cycle6"/>
    <dgm:cxn modelId="{643C60A9-8512-F84F-83D4-0BE951BA73F8}" type="presParOf" srcId="{9BF77E38-64C6-4155-AADD-02217EF05E8D}" destId="{A80836B9-BDD9-634F-AB9A-908A1B6B935D}" srcOrd="10" destOrd="0" presId="urn:microsoft.com/office/officeart/2005/8/layout/cycle6"/>
    <dgm:cxn modelId="{237EE0CB-1884-7948-B73A-3BAC733896A6}" type="presParOf" srcId="{9BF77E38-64C6-4155-AADD-02217EF05E8D}" destId="{CDECC9AE-C21A-8841-83B0-6EEC59B442B1}" srcOrd="11" destOrd="0" presId="urn:microsoft.com/office/officeart/2005/8/layout/cycle6"/>
    <dgm:cxn modelId="{6C51B1E0-4D21-0146-8C43-6A045954F104}" type="presParOf" srcId="{9BF77E38-64C6-4155-AADD-02217EF05E8D}" destId="{9B43D908-44E7-1E44-ADAC-8FA7267C52F4}" srcOrd="12" destOrd="0" presId="urn:microsoft.com/office/officeart/2005/8/layout/cycle6"/>
    <dgm:cxn modelId="{FA72FB7A-F97A-B445-99E1-719EC1C08E0A}" type="presParOf" srcId="{9BF77E38-64C6-4155-AADD-02217EF05E8D}" destId="{469E2D7B-AA30-2142-B0F0-87F86303E302}" srcOrd="13" destOrd="0" presId="urn:microsoft.com/office/officeart/2005/8/layout/cycle6"/>
    <dgm:cxn modelId="{8415EE3F-BB4B-0146-B836-DA68B2C7FCE2}" type="presParOf" srcId="{9BF77E38-64C6-4155-AADD-02217EF05E8D}" destId="{A6A9D8BC-7809-4042-B85A-56B0B9A8B9D5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CC39B5-B770-4F6C-A412-694809FDC8EC}" type="doc">
      <dgm:prSet loTypeId="urn:microsoft.com/office/officeart/2005/8/layout/cycle6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68E9BAF1-3CE0-4282-ACEE-693690AAD336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err="1"/>
            <a:t>Extensão</a:t>
          </a:r>
          <a:r>
            <a:rPr lang="en-US" dirty="0"/>
            <a:t> da </a:t>
          </a:r>
          <a:r>
            <a:rPr lang="en-US" dirty="0" err="1"/>
            <a:t>emergência</a:t>
          </a:r>
          <a:endParaRPr lang="en-US" dirty="0"/>
        </a:p>
      </dgm:t>
    </dgm:pt>
    <dgm:pt modelId="{0F9988F5-EBB8-48E9-8791-651BDF07FB28}" type="parTrans" cxnId="{F6305F73-F299-4EC4-9F6B-51CBC9F6742C}">
      <dgm:prSet/>
      <dgm:spPr/>
      <dgm:t>
        <a:bodyPr/>
        <a:lstStyle/>
        <a:p>
          <a:endParaRPr lang="en-US"/>
        </a:p>
      </dgm:t>
    </dgm:pt>
    <dgm:pt modelId="{F5A90E46-50DB-49E7-991C-A2A0F013FE0D}" type="sibTrans" cxnId="{F6305F73-F299-4EC4-9F6B-51CBC9F6742C}">
      <dgm:prSet/>
      <dgm:spPr/>
      <dgm:t>
        <a:bodyPr/>
        <a:lstStyle/>
        <a:p>
          <a:endParaRPr lang="en-US"/>
        </a:p>
      </dgm:t>
    </dgm:pt>
    <dgm:pt modelId="{3A80885C-CC69-4B91-AD78-0384AE850932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err="1"/>
            <a:t>População</a:t>
          </a:r>
          <a:r>
            <a:rPr lang="en-US" dirty="0"/>
            <a:t> e </a:t>
          </a:r>
          <a:r>
            <a:rPr lang="en-US" dirty="0" err="1"/>
            <a:t>zonas</a:t>
          </a:r>
          <a:r>
            <a:rPr lang="en-US" dirty="0"/>
            <a:t> </a:t>
          </a:r>
          <a:r>
            <a:rPr lang="en-US" dirty="0" err="1"/>
            <a:t>afectadas</a:t>
          </a:r>
          <a:endParaRPr lang="en-US" dirty="0"/>
        </a:p>
      </dgm:t>
    </dgm:pt>
    <dgm:pt modelId="{1671EAD8-B69B-4BA3-8BED-DE4004FE1722}" type="parTrans" cxnId="{0A9BA3C4-9D7C-48C6-8A19-DD7EB02A6B1B}">
      <dgm:prSet/>
      <dgm:spPr/>
      <dgm:t>
        <a:bodyPr/>
        <a:lstStyle/>
        <a:p>
          <a:endParaRPr lang="en-US"/>
        </a:p>
      </dgm:t>
    </dgm:pt>
    <dgm:pt modelId="{EBA1D6F3-1EC8-4854-957D-8CAC0C93E9B2}" type="sibTrans" cxnId="{0A9BA3C4-9D7C-48C6-8A19-DD7EB02A6B1B}">
      <dgm:prSet/>
      <dgm:spPr/>
      <dgm:t>
        <a:bodyPr/>
        <a:lstStyle/>
        <a:p>
          <a:endParaRPr lang="en-US"/>
        </a:p>
      </dgm:t>
    </dgm:pt>
    <dgm:pt modelId="{DD800E38-0F3B-491C-89D4-EDFCF272BB9D}">
      <dgm:prSet phldrT="[Text]"/>
      <dgm:spPr/>
      <dgm:t>
        <a:bodyPr/>
        <a:lstStyle/>
        <a:p>
          <a:r>
            <a:rPr lang="en-US" dirty="0" err="1"/>
            <a:t>Impacto</a:t>
          </a:r>
          <a:r>
            <a:rPr lang="en-US" dirty="0"/>
            <a:t> </a:t>
          </a:r>
          <a:r>
            <a:rPr lang="en-US" dirty="0" err="1"/>
            <a:t>sobre</a:t>
          </a:r>
          <a:r>
            <a:rPr lang="en-US" dirty="0"/>
            <a:t> a </a:t>
          </a:r>
          <a:r>
            <a:rPr lang="en-US" dirty="0" err="1"/>
            <a:t>saúde</a:t>
          </a:r>
          <a:endParaRPr lang="en-US" dirty="0"/>
        </a:p>
      </dgm:t>
    </dgm:pt>
    <dgm:pt modelId="{4F01963A-3A74-45A6-8128-75C6C07CBABB}" type="parTrans" cxnId="{DEB656FF-0216-4337-B302-21DFE862EAA1}">
      <dgm:prSet/>
      <dgm:spPr/>
      <dgm:t>
        <a:bodyPr/>
        <a:lstStyle/>
        <a:p>
          <a:endParaRPr lang="en-US"/>
        </a:p>
      </dgm:t>
    </dgm:pt>
    <dgm:pt modelId="{6E848DDE-93C4-4266-AE33-D0BBB405EC06}" type="sibTrans" cxnId="{DEB656FF-0216-4337-B302-21DFE862EAA1}">
      <dgm:prSet/>
      <dgm:spPr/>
      <dgm:t>
        <a:bodyPr/>
        <a:lstStyle/>
        <a:p>
          <a:endParaRPr lang="en-US"/>
        </a:p>
      </dgm:t>
    </dgm:pt>
    <dgm:pt modelId="{33EEF9EB-0940-4BE2-B917-8343243EF401}">
      <dgm:prSet phldrT="[Text]"/>
      <dgm:spPr/>
      <dgm:t>
        <a:bodyPr/>
        <a:lstStyle/>
        <a:p>
          <a:r>
            <a:rPr lang="en-US" dirty="0" err="1"/>
            <a:t>Capacidade</a:t>
          </a:r>
          <a:r>
            <a:rPr lang="en-US" dirty="0"/>
            <a:t> de </a:t>
          </a:r>
          <a:r>
            <a:rPr lang="en-US" dirty="0" err="1"/>
            <a:t>resposta</a:t>
          </a:r>
          <a:endParaRPr lang="en-US" dirty="0"/>
        </a:p>
      </dgm:t>
    </dgm:pt>
    <dgm:pt modelId="{CE93F580-BC25-4C4E-8B02-56E2560124F9}" type="parTrans" cxnId="{871824FB-8A4A-42B0-A93B-F37A00072DB4}">
      <dgm:prSet/>
      <dgm:spPr/>
      <dgm:t>
        <a:bodyPr/>
        <a:lstStyle/>
        <a:p>
          <a:endParaRPr lang="en-US"/>
        </a:p>
      </dgm:t>
    </dgm:pt>
    <dgm:pt modelId="{D4C2492D-DEFB-4DC9-8074-95C5F8E9B03C}" type="sibTrans" cxnId="{871824FB-8A4A-42B0-A93B-F37A00072DB4}">
      <dgm:prSet/>
      <dgm:spPr/>
      <dgm:t>
        <a:bodyPr/>
        <a:lstStyle/>
        <a:p>
          <a:endParaRPr lang="en-US"/>
        </a:p>
      </dgm:t>
    </dgm:pt>
    <dgm:pt modelId="{9BF77E38-64C6-4155-AADD-02217EF05E8D}" type="pres">
      <dgm:prSet presAssocID="{8ACC39B5-B770-4F6C-A412-694809FDC8EC}" presName="cycle" presStyleCnt="0">
        <dgm:presLayoutVars>
          <dgm:dir/>
          <dgm:resizeHandles val="exact"/>
        </dgm:presLayoutVars>
      </dgm:prSet>
      <dgm:spPr/>
    </dgm:pt>
    <dgm:pt modelId="{7CCD078E-DD02-451C-8971-8484BE1BCA4A}" type="pres">
      <dgm:prSet presAssocID="{68E9BAF1-3CE0-4282-ACEE-693690AAD336}" presName="node" presStyleLbl="node1" presStyleIdx="0" presStyleCnt="4">
        <dgm:presLayoutVars>
          <dgm:bulletEnabled val="1"/>
        </dgm:presLayoutVars>
      </dgm:prSet>
      <dgm:spPr/>
    </dgm:pt>
    <dgm:pt modelId="{4BA38881-4395-488A-9718-4B783EE11603}" type="pres">
      <dgm:prSet presAssocID="{68E9BAF1-3CE0-4282-ACEE-693690AAD336}" presName="spNode" presStyleCnt="0"/>
      <dgm:spPr/>
    </dgm:pt>
    <dgm:pt modelId="{9AD74F7F-5FE6-4481-8403-069216794C12}" type="pres">
      <dgm:prSet presAssocID="{F5A90E46-50DB-49E7-991C-A2A0F013FE0D}" presName="sibTrans" presStyleLbl="sibTrans1D1" presStyleIdx="0" presStyleCnt="4"/>
      <dgm:spPr/>
    </dgm:pt>
    <dgm:pt modelId="{26E13776-78B2-498A-A3B6-1F75E878C089}" type="pres">
      <dgm:prSet presAssocID="{3A80885C-CC69-4B91-AD78-0384AE850932}" presName="node" presStyleLbl="node1" presStyleIdx="1" presStyleCnt="4">
        <dgm:presLayoutVars>
          <dgm:bulletEnabled val="1"/>
        </dgm:presLayoutVars>
      </dgm:prSet>
      <dgm:spPr/>
    </dgm:pt>
    <dgm:pt modelId="{385AC2D5-19A9-4910-8EA0-79C7FAB27204}" type="pres">
      <dgm:prSet presAssocID="{3A80885C-CC69-4B91-AD78-0384AE850932}" presName="spNode" presStyleCnt="0"/>
      <dgm:spPr/>
    </dgm:pt>
    <dgm:pt modelId="{30BF67EE-B13B-4734-9CF3-6E3D0DC4CA5A}" type="pres">
      <dgm:prSet presAssocID="{EBA1D6F3-1EC8-4854-957D-8CAC0C93E9B2}" presName="sibTrans" presStyleLbl="sibTrans1D1" presStyleIdx="1" presStyleCnt="4"/>
      <dgm:spPr/>
    </dgm:pt>
    <dgm:pt modelId="{9C854ADC-425C-4B38-81A8-FF88BA9969E0}" type="pres">
      <dgm:prSet presAssocID="{DD800E38-0F3B-491C-89D4-EDFCF272BB9D}" presName="node" presStyleLbl="node1" presStyleIdx="2" presStyleCnt="4">
        <dgm:presLayoutVars>
          <dgm:bulletEnabled val="1"/>
        </dgm:presLayoutVars>
      </dgm:prSet>
      <dgm:spPr/>
    </dgm:pt>
    <dgm:pt modelId="{1AAE4D38-DC1B-4DCD-8692-BC1F88AB8DCB}" type="pres">
      <dgm:prSet presAssocID="{DD800E38-0F3B-491C-89D4-EDFCF272BB9D}" presName="spNode" presStyleCnt="0"/>
      <dgm:spPr/>
    </dgm:pt>
    <dgm:pt modelId="{09871635-A2E5-4F06-BF2F-2982C605B53C}" type="pres">
      <dgm:prSet presAssocID="{6E848DDE-93C4-4266-AE33-D0BBB405EC06}" presName="sibTrans" presStyleLbl="sibTrans1D1" presStyleIdx="2" presStyleCnt="4"/>
      <dgm:spPr/>
    </dgm:pt>
    <dgm:pt modelId="{A4278D6C-C00E-420C-84B5-6D50C1DA29A5}" type="pres">
      <dgm:prSet presAssocID="{33EEF9EB-0940-4BE2-B917-8343243EF401}" presName="node" presStyleLbl="node1" presStyleIdx="3" presStyleCnt="4" custRadScaleRad="105832">
        <dgm:presLayoutVars>
          <dgm:bulletEnabled val="1"/>
        </dgm:presLayoutVars>
      </dgm:prSet>
      <dgm:spPr/>
    </dgm:pt>
    <dgm:pt modelId="{D4E14C64-4A84-4697-BD26-C7CA7EBC530E}" type="pres">
      <dgm:prSet presAssocID="{33EEF9EB-0940-4BE2-B917-8343243EF401}" presName="spNode" presStyleCnt="0"/>
      <dgm:spPr/>
    </dgm:pt>
    <dgm:pt modelId="{8A120301-5EAE-41B9-9923-BF6C4C09E69A}" type="pres">
      <dgm:prSet presAssocID="{D4C2492D-DEFB-4DC9-8074-95C5F8E9B03C}" presName="sibTrans" presStyleLbl="sibTrans1D1" presStyleIdx="3" presStyleCnt="4"/>
      <dgm:spPr/>
    </dgm:pt>
  </dgm:ptLst>
  <dgm:cxnLst>
    <dgm:cxn modelId="{EB430E01-70C8-4528-AE0E-7DE29E58EB53}" type="presOf" srcId="{68E9BAF1-3CE0-4282-ACEE-693690AAD336}" destId="{7CCD078E-DD02-451C-8971-8484BE1BCA4A}" srcOrd="0" destOrd="0" presId="urn:microsoft.com/office/officeart/2005/8/layout/cycle6"/>
    <dgm:cxn modelId="{85779D16-03BE-4794-AF64-2D1874EF60DD}" type="presOf" srcId="{EBA1D6F3-1EC8-4854-957D-8CAC0C93E9B2}" destId="{30BF67EE-B13B-4734-9CF3-6E3D0DC4CA5A}" srcOrd="0" destOrd="0" presId="urn:microsoft.com/office/officeart/2005/8/layout/cycle6"/>
    <dgm:cxn modelId="{A7DA3C3C-49F4-4AD1-9F77-DF79726BE778}" type="presOf" srcId="{6E848DDE-93C4-4266-AE33-D0BBB405EC06}" destId="{09871635-A2E5-4F06-BF2F-2982C605B53C}" srcOrd="0" destOrd="0" presId="urn:microsoft.com/office/officeart/2005/8/layout/cycle6"/>
    <dgm:cxn modelId="{A7F1B567-DA3A-4B8F-B87A-89FC03D96ECC}" type="presOf" srcId="{F5A90E46-50DB-49E7-991C-A2A0F013FE0D}" destId="{9AD74F7F-5FE6-4481-8403-069216794C12}" srcOrd="0" destOrd="0" presId="urn:microsoft.com/office/officeart/2005/8/layout/cycle6"/>
    <dgm:cxn modelId="{1BADF44A-787A-4572-AD3C-5EDA24193A2E}" type="presOf" srcId="{D4C2492D-DEFB-4DC9-8074-95C5F8E9B03C}" destId="{8A120301-5EAE-41B9-9923-BF6C4C09E69A}" srcOrd="0" destOrd="0" presId="urn:microsoft.com/office/officeart/2005/8/layout/cycle6"/>
    <dgm:cxn modelId="{F6305F73-F299-4EC4-9F6B-51CBC9F6742C}" srcId="{8ACC39B5-B770-4F6C-A412-694809FDC8EC}" destId="{68E9BAF1-3CE0-4282-ACEE-693690AAD336}" srcOrd="0" destOrd="0" parTransId="{0F9988F5-EBB8-48E9-8791-651BDF07FB28}" sibTransId="{F5A90E46-50DB-49E7-991C-A2A0F013FE0D}"/>
    <dgm:cxn modelId="{0A9BA3C4-9D7C-48C6-8A19-DD7EB02A6B1B}" srcId="{8ACC39B5-B770-4F6C-A412-694809FDC8EC}" destId="{3A80885C-CC69-4B91-AD78-0384AE850932}" srcOrd="1" destOrd="0" parTransId="{1671EAD8-B69B-4BA3-8BED-DE4004FE1722}" sibTransId="{EBA1D6F3-1EC8-4854-957D-8CAC0C93E9B2}"/>
    <dgm:cxn modelId="{AFCFD2D6-C86F-4FA2-B718-ED8B24CF0B91}" type="presOf" srcId="{DD800E38-0F3B-491C-89D4-EDFCF272BB9D}" destId="{9C854ADC-425C-4B38-81A8-FF88BA9969E0}" srcOrd="0" destOrd="0" presId="urn:microsoft.com/office/officeart/2005/8/layout/cycle6"/>
    <dgm:cxn modelId="{F38EC0DA-14F5-49DE-A662-C49E26507ABC}" type="presOf" srcId="{3A80885C-CC69-4B91-AD78-0384AE850932}" destId="{26E13776-78B2-498A-A3B6-1F75E878C089}" srcOrd="0" destOrd="0" presId="urn:microsoft.com/office/officeart/2005/8/layout/cycle6"/>
    <dgm:cxn modelId="{B315D8E0-B4D7-46C5-8E43-D34EB9DDD5EB}" type="presOf" srcId="{8ACC39B5-B770-4F6C-A412-694809FDC8EC}" destId="{9BF77E38-64C6-4155-AADD-02217EF05E8D}" srcOrd="0" destOrd="0" presId="urn:microsoft.com/office/officeart/2005/8/layout/cycle6"/>
    <dgm:cxn modelId="{BCA832E3-169E-4335-BBC1-65E6E60549E0}" type="presOf" srcId="{33EEF9EB-0940-4BE2-B917-8343243EF401}" destId="{A4278D6C-C00E-420C-84B5-6D50C1DA29A5}" srcOrd="0" destOrd="0" presId="urn:microsoft.com/office/officeart/2005/8/layout/cycle6"/>
    <dgm:cxn modelId="{871824FB-8A4A-42B0-A93B-F37A00072DB4}" srcId="{8ACC39B5-B770-4F6C-A412-694809FDC8EC}" destId="{33EEF9EB-0940-4BE2-B917-8343243EF401}" srcOrd="3" destOrd="0" parTransId="{CE93F580-BC25-4C4E-8B02-56E2560124F9}" sibTransId="{D4C2492D-DEFB-4DC9-8074-95C5F8E9B03C}"/>
    <dgm:cxn modelId="{DEB656FF-0216-4337-B302-21DFE862EAA1}" srcId="{8ACC39B5-B770-4F6C-A412-694809FDC8EC}" destId="{DD800E38-0F3B-491C-89D4-EDFCF272BB9D}" srcOrd="2" destOrd="0" parTransId="{4F01963A-3A74-45A6-8128-75C6C07CBABB}" sibTransId="{6E848DDE-93C4-4266-AE33-D0BBB405EC06}"/>
    <dgm:cxn modelId="{4B8C0C0D-9B31-4B0A-B42B-8F95303072A0}" type="presParOf" srcId="{9BF77E38-64C6-4155-AADD-02217EF05E8D}" destId="{7CCD078E-DD02-451C-8971-8484BE1BCA4A}" srcOrd="0" destOrd="0" presId="urn:microsoft.com/office/officeart/2005/8/layout/cycle6"/>
    <dgm:cxn modelId="{A6F455C6-DBAF-48BD-B5FC-15AC64C832FB}" type="presParOf" srcId="{9BF77E38-64C6-4155-AADD-02217EF05E8D}" destId="{4BA38881-4395-488A-9718-4B783EE11603}" srcOrd="1" destOrd="0" presId="urn:microsoft.com/office/officeart/2005/8/layout/cycle6"/>
    <dgm:cxn modelId="{F95321C8-CA1C-4F2A-A020-F4D5F0BC9B8A}" type="presParOf" srcId="{9BF77E38-64C6-4155-AADD-02217EF05E8D}" destId="{9AD74F7F-5FE6-4481-8403-069216794C12}" srcOrd="2" destOrd="0" presId="urn:microsoft.com/office/officeart/2005/8/layout/cycle6"/>
    <dgm:cxn modelId="{4D2B6229-D107-4E91-9369-234AA10BE228}" type="presParOf" srcId="{9BF77E38-64C6-4155-AADD-02217EF05E8D}" destId="{26E13776-78B2-498A-A3B6-1F75E878C089}" srcOrd="3" destOrd="0" presId="urn:microsoft.com/office/officeart/2005/8/layout/cycle6"/>
    <dgm:cxn modelId="{A858EDDA-BEC1-4192-A01A-D5179B4B06A1}" type="presParOf" srcId="{9BF77E38-64C6-4155-AADD-02217EF05E8D}" destId="{385AC2D5-19A9-4910-8EA0-79C7FAB27204}" srcOrd="4" destOrd="0" presId="urn:microsoft.com/office/officeart/2005/8/layout/cycle6"/>
    <dgm:cxn modelId="{5D11C581-A83D-4F54-A925-D98B4B0A30A1}" type="presParOf" srcId="{9BF77E38-64C6-4155-AADD-02217EF05E8D}" destId="{30BF67EE-B13B-4734-9CF3-6E3D0DC4CA5A}" srcOrd="5" destOrd="0" presId="urn:microsoft.com/office/officeart/2005/8/layout/cycle6"/>
    <dgm:cxn modelId="{9AF65910-1316-46F3-BB18-8AD7684215C2}" type="presParOf" srcId="{9BF77E38-64C6-4155-AADD-02217EF05E8D}" destId="{9C854ADC-425C-4B38-81A8-FF88BA9969E0}" srcOrd="6" destOrd="0" presId="urn:microsoft.com/office/officeart/2005/8/layout/cycle6"/>
    <dgm:cxn modelId="{5B606629-AE30-4213-9638-EAE4BBBE696C}" type="presParOf" srcId="{9BF77E38-64C6-4155-AADD-02217EF05E8D}" destId="{1AAE4D38-DC1B-4DCD-8692-BC1F88AB8DCB}" srcOrd="7" destOrd="0" presId="urn:microsoft.com/office/officeart/2005/8/layout/cycle6"/>
    <dgm:cxn modelId="{2243E2CB-984D-44A4-8121-56C2A717629B}" type="presParOf" srcId="{9BF77E38-64C6-4155-AADD-02217EF05E8D}" destId="{09871635-A2E5-4F06-BF2F-2982C605B53C}" srcOrd="8" destOrd="0" presId="urn:microsoft.com/office/officeart/2005/8/layout/cycle6"/>
    <dgm:cxn modelId="{F4242C39-EF80-4DDE-AEC7-14AB6B85E4CF}" type="presParOf" srcId="{9BF77E38-64C6-4155-AADD-02217EF05E8D}" destId="{A4278D6C-C00E-420C-84B5-6D50C1DA29A5}" srcOrd="9" destOrd="0" presId="urn:microsoft.com/office/officeart/2005/8/layout/cycle6"/>
    <dgm:cxn modelId="{502AB378-041B-4297-A1A8-FA09A53BD485}" type="presParOf" srcId="{9BF77E38-64C6-4155-AADD-02217EF05E8D}" destId="{D4E14C64-4A84-4697-BD26-C7CA7EBC530E}" srcOrd="10" destOrd="0" presId="urn:microsoft.com/office/officeart/2005/8/layout/cycle6"/>
    <dgm:cxn modelId="{3FA515C2-BA21-4DE4-8138-202B41E30808}" type="presParOf" srcId="{9BF77E38-64C6-4155-AADD-02217EF05E8D}" destId="{8A120301-5EAE-41B9-9923-BF6C4C09E69A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ACC39B5-B770-4F6C-A412-694809FDC8EC}" type="doc">
      <dgm:prSet loTypeId="urn:microsoft.com/office/officeart/2005/8/layout/cycle6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68E9BAF1-3CE0-4282-ACEE-693690AAD336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PT" noProof="0" dirty="0"/>
            <a:t>Extensão da emergência</a:t>
          </a:r>
        </a:p>
      </dgm:t>
    </dgm:pt>
    <dgm:pt modelId="{0F9988F5-EBB8-48E9-8791-651BDF07FB28}" type="parTrans" cxnId="{F6305F73-F299-4EC4-9F6B-51CBC9F6742C}">
      <dgm:prSet/>
      <dgm:spPr/>
      <dgm:t>
        <a:bodyPr/>
        <a:lstStyle/>
        <a:p>
          <a:endParaRPr lang="en-US"/>
        </a:p>
      </dgm:t>
    </dgm:pt>
    <dgm:pt modelId="{F5A90E46-50DB-49E7-991C-A2A0F013FE0D}" type="sibTrans" cxnId="{F6305F73-F299-4EC4-9F6B-51CBC9F6742C}">
      <dgm:prSet/>
      <dgm:spPr/>
      <dgm:t>
        <a:bodyPr/>
        <a:lstStyle/>
        <a:p>
          <a:endParaRPr lang="en-US"/>
        </a:p>
      </dgm:t>
    </dgm:pt>
    <dgm:pt modelId="{3A80885C-CC69-4B91-AD78-0384AE850932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PT" noProof="0"/>
            <a:t>População e zonas afectadas</a:t>
          </a:r>
        </a:p>
      </dgm:t>
    </dgm:pt>
    <dgm:pt modelId="{1671EAD8-B69B-4BA3-8BED-DE4004FE1722}" type="parTrans" cxnId="{0A9BA3C4-9D7C-48C6-8A19-DD7EB02A6B1B}">
      <dgm:prSet/>
      <dgm:spPr/>
      <dgm:t>
        <a:bodyPr/>
        <a:lstStyle/>
        <a:p>
          <a:endParaRPr lang="en-US"/>
        </a:p>
      </dgm:t>
    </dgm:pt>
    <dgm:pt modelId="{EBA1D6F3-1EC8-4854-957D-8CAC0C93E9B2}" type="sibTrans" cxnId="{0A9BA3C4-9D7C-48C6-8A19-DD7EB02A6B1B}">
      <dgm:prSet/>
      <dgm:spPr/>
      <dgm:t>
        <a:bodyPr/>
        <a:lstStyle/>
        <a:p>
          <a:endParaRPr lang="en-US"/>
        </a:p>
      </dgm:t>
    </dgm:pt>
    <dgm:pt modelId="{DD800E38-0F3B-491C-89D4-EDFCF272BB9D}">
      <dgm:prSet phldrT="[Text]"/>
      <dgm:spPr/>
      <dgm:t>
        <a:bodyPr/>
        <a:lstStyle/>
        <a:p>
          <a:r>
            <a:rPr lang="pt-PT" noProof="0"/>
            <a:t>Impacto sobre a saúde</a:t>
          </a:r>
        </a:p>
      </dgm:t>
    </dgm:pt>
    <dgm:pt modelId="{4F01963A-3A74-45A6-8128-75C6C07CBABB}" type="parTrans" cxnId="{DEB656FF-0216-4337-B302-21DFE862EAA1}">
      <dgm:prSet/>
      <dgm:spPr/>
      <dgm:t>
        <a:bodyPr/>
        <a:lstStyle/>
        <a:p>
          <a:endParaRPr lang="en-US"/>
        </a:p>
      </dgm:t>
    </dgm:pt>
    <dgm:pt modelId="{6E848DDE-93C4-4266-AE33-D0BBB405EC06}" type="sibTrans" cxnId="{DEB656FF-0216-4337-B302-21DFE862EAA1}">
      <dgm:prSet/>
      <dgm:spPr/>
      <dgm:t>
        <a:bodyPr/>
        <a:lstStyle/>
        <a:p>
          <a:endParaRPr lang="en-US"/>
        </a:p>
      </dgm:t>
    </dgm:pt>
    <dgm:pt modelId="{33EEF9EB-0940-4BE2-B917-8343243EF401}">
      <dgm:prSet phldrT="[Text]"/>
      <dgm:spPr/>
      <dgm:t>
        <a:bodyPr/>
        <a:lstStyle/>
        <a:p>
          <a:r>
            <a:rPr lang="pt-PT" noProof="0"/>
            <a:t>Capacidade de resposta</a:t>
          </a:r>
        </a:p>
      </dgm:t>
    </dgm:pt>
    <dgm:pt modelId="{CE93F580-BC25-4C4E-8B02-56E2560124F9}" type="parTrans" cxnId="{871824FB-8A4A-42B0-A93B-F37A00072DB4}">
      <dgm:prSet/>
      <dgm:spPr/>
      <dgm:t>
        <a:bodyPr/>
        <a:lstStyle/>
        <a:p>
          <a:endParaRPr lang="en-US"/>
        </a:p>
      </dgm:t>
    </dgm:pt>
    <dgm:pt modelId="{D4C2492D-DEFB-4DC9-8074-95C5F8E9B03C}" type="sibTrans" cxnId="{871824FB-8A4A-42B0-A93B-F37A00072DB4}">
      <dgm:prSet/>
      <dgm:spPr/>
      <dgm:t>
        <a:bodyPr/>
        <a:lstStyle/>
        <a:p>
          <a:endParaRPr lang="en-US"/>
        </a:p>
      </dgm:t>
    </dgm:pt>
    <dgm:pt modelId="{9BF77E38-64C6-4155-AADD-02217EF05E8D}" type="pres">
      <dgm:prSet presAssocID="{8ACC39B5-B770-4F6C-A412-694809FDC8EC}" presName="cycle" presStyleCnt="0">
        <dgm:presLayoutVars>
          <dgm:dir/>
          <dgm:resizeHandles val="exact"/>
        </dgm:presLayoutVars>
      </dgm:prSet>
      <dgm:spPr/>
    </dgm:pt>
    <dgm:pt modelId="{7CCD078E-DD02-451C-8971-8484BE1BCA4A}" type="pres">
      <dgm:prSet presAssocID="{68E9BAF1-3CE0-4282-ACEE-693690AAD336}" presName="node" presStyleLbl="node1" presStyleIdx="0" presStyleCnt="4">
        <dgm:presLayoutVars>
          <dgm:bulletEnabled val="1"/>
        </dgm:presLayoutVars>
      </dgm:prSet>
      <dgm:spPr/>
    </dgm:pt>
    <dgm:pt modelId="{4BA38881-4395-488A-9718-4B783EE11603}" type="pres">
      <dgm:prSet presAssocID="{68E9BAF1-3CE0-4282-ACEE-693690AAD336}" presName="spNode" presStyleCnt="0"/>
      <dgm:spPr/>
    </dgm:pt>
    <dgm:pt modelId="{9AD74F7F-5FE6-4481-8403-069216794C12}" type="pres">
      <dgm:prSet presAssocID="{F5A90E46-50DB-49E7-991C-A2A0F013FE0D}" presName="sibTrans" presStyleLbl="sibTrans1D1" presStyleIdx="0" presStyleCnt="4"/>
      <dgm:spPr/>
    </dgm:pt>
    <dgm:pt modelId="{26E13776-78B2-498A-A3B6-1F75E878C089}" type="pres">
      <dgm:prSet presAssocID="{3A80885C-CC69-4B91-AD78-0384AE850932}" presName="node" presStyleLbl="node1" presStyleIdx="1" presStyleCnt="4">
        <dgm:presLayoutVars>
          <dgm:bulletEnabled val="1"/>
        </dgm:presLayoutVars>
      </dgm:prSet>
      <dgm:spPr/>
    </dgm:pt>
    <dgm:pt modelId="{385AC2D5-19A9-4910-8EA0-79C7FAB27204}" type="pres">
      <dgm:prSet presAssocID="{3A80885C-CC69-4B91-AD78-0384AE850932}" presName="spNode" presStyleCnt="0"/>
      <dgm:spPr/>
    </dgm:pt>
    <dgm:pt modelId="{30BF67EE-B13B-4734-9CF3-6E3D0DC4CA5A}" type="pres">
      <dgm:prSet presAssocID="{EBA1D6F3-1EC8-4854-957D-8CAC0C93E9B2}" presName="sibTrans" presStyleLbl="sibTrans1D1" presStyleIdx="1" presStyleCnt="4"/>
      <dgm:spPr/>
    </dgm:pt>
    <dgm:pt modelId="{9C854ADC-425C-4B38-81A8-FF88BA9969E0}" type="pres">
      <dgm:prSet presAssocID="{DD800E38-0F3B-491C-89D4-EDFCF272BB9D}" presName="node" presStyleLbl="node1" presStyleIdx="2" presStyleCnt="4">
        <dgm:presLayoutVars>
          <dgm:bulletEnabled val="1"/>
        </dgm:presLayoutVars>
      </dgm:prSet>
      <dgm:spPr/>
    </dgm:pt>
    <dgm:pt modelId="{1AAE4D38-DC1B-4DCD-8692-BC1F88AB8DCB}" type="pres">
      <dgm:prSet presAssocID="{DD800E38-0F3B-491C-89D4-EDFCF272BB9D}" presName="spNode" presStyleCnt="0"/>
      <dgm:spPr/>
    </dgm:pt>
    <dgm:pt modelId="{09871635-A2E5-4F06-BF2F-2982C605B53C}" type="pres">
      <dgm:prSet presAssocID="{6E848DDE-93C4-4266-AE33-D0BBB405EC06}" presName="sibTrans" presStyleLbl="sibTrans1D1" presStyleIdx="2" presStyleCnt="4"/>
      <dgm:spPr/>
    </dgm:pt>
    <dgm:pt modelId="{A4278D6C-C00E-420C-84B5-6D50C1DA29A5}" type="pres">
      <dgm:prSet presAssocID="{33EEF9EB-0940-4BE2-B917-8343243EF401}" presName="node" presStyleLbl="node1" presStyleIdx="3" presStyleCnt="4" custRadScaleRad="105832">
        <dgm:presLayoutVars>
          <dgm:bulletEnabled val="1"/>
        </dgm:presLayoutVars>
      </dgm:prSet>
      <dgm:spPr/>
    </dgm:pt>
    <dgm:pt modelId="{D4E14C64-4A84-4697-BD26-C7CA7EBC530E}" type="pres">
      <dgm:prSet presAssocID="{33EEF9EB-0940-4BE2-B917-8343243EF401}" presName="spNode" presStyleCnt="0"/>
      <dgm:spPr/>
    </dgm:pt>
    <dgm:pt modelId="{8A120301-5EAE-41B9-9923-BF6C4C09E69A}" type="pres">
      <dgm:prSet presAssocID="{D4C2492D-DEFB-4DC9-8074-95C5F8E9B03C}" presName="sibTrans" presStyleLbl="sibTrans1D1" presStyleIdx="3" presStyleCnt="4"/>
      <dgm:spPr/>
    </dgm:pt>
  </dgm:ptLst>
  <dgm:cxnLst>
    <dgm:cxn modelId="{31913242-6487-B242-97A4-2500F0020517}" type="presOf" srcId="{DD800E38-0F3B-491C-89D4-EDFCF272BB9D}" destId="{9C854ADC-425C-4B38-81A8-FF88BA9969E0}" srcOrd="0" destOrd="0" presId="urn:microsoft.com/office/officeart/2005/8/layout/cycle6"/>
    <dgm:cxn modelId="{15176750-8D00-4341-8C5E-E9E4E50B39B1}" type="presOf" srcId="{F5A90E46-50DB-49E7-991C-A2A0F013FE0D}" destId="{9AD74F7F-5FE6-4481-8403-069216794C12}" srcOrd="0" destOrd="0" presId="urn:microsoft.com/office/officeart/2005/8/layout/cycle6"/>
    <dgm:cxn modelId="{F6305F73-F299-4EC4-9F6B-51CBC9F6742C}" srcId="{8ACC39B5-B770-4F6C-A412-694809FDC8EC}" destId="{68E9BAF1-3CE0-4282-ACEE-693690AAD336}" srcOrd="0" destOrd="0" parTransId="{0F9988F5-EBB8-48E9-8791-651BDF07FB28}" sibTransId="{F5A90E46-50DB-49E7-991C-A2A0F013FE0D}"/>
    <dgm:cxn modelId="{2EEBD384-7155-5749-9155-E663776145EA}" type="presOf" srcId="{D4C2492D-DEFB-4DC9-8074-95C5F8E9B03C}" destId="{8A120301-5EAE-41B9-9923-BF6C4C09E69A}" srcOrd="0" destOrd="0" presId="urn:microsoft.com/office/officeart/2005/8/layout/cycle6"/>
    <dgm:cxn modelId="{82706B9C-C96F-EF41-9246-0A0B3CBC6429}" type="presOf" srcId="{6E848DDE-93C4-4266-AE33-D0BBB405EC06}" destId="{09871635-A2E5-4F06-BF2F-2982C605B53C}" srcOrd="0" destOrd="0" presId="urn:microsoft.com/office/officeart/2005/8/layout/cycle6"/>
    <dgm:cxn modelId="{5D7E30B3-314A-174D-8623-AA71D1767EC9}" type="presOf" srcId="{33EEF9EB-0940-4BE2-B917-8343243EF401}" destId="{A4278D6C-C00E-420C-84B5-6D50C1DA29A5}" srcOrd="0" destOrd="0" presId="urn:microsoft.com/office/officeart/2005/8/layout/cycle6"/>
    <dgm:cxn modelId="{7C9D52B5-B9CB-C643-9EA3-71DBCBD6C181}" type="presOf" srcId="{8ACC39B5-B770-4F6C-A412-694809FDC8EC}" destId="{9BF77E38-64C6-4155-AADD-02217EF05E8D}" srcOrd="0" destOrd="0" presId="urn:microsoft.com/office/officeart/2005/8/layout/cycle6"/>
    <dgm:cxn modelId="{0A9BA3C4-9D7C-48C6-8A19-DD7EB02A6B1B}" srcId="{8ACC39B5-B770-4F6C-A412-694809FDC8EC}" destId="{3A80885C-CC69-4B91-AD78-0384AE850932}" srcOrd="1" destOrd="0" parTransId="{1671EAD8-B69B-4BA3-8BED-DE4004FE1722}" sibTransId="{EBA1D6F3-1EC8-4854-957D-8CAC0C93E9B2}"/>
    <dgm:cxn modelId="{FE31FED3-9D76-C141-A1F2-973616A2F0D0}" type="presOf" srcId="{68E9BAF1-3CE0-4282-ACEE-693690AAD336}" destId="{7CCD078E-DD02-451C-8971-8484BE1BCA4A}" srcOrd="0" destOrd="0" presId="urn:microsoft.com/office/officeart/2005/8/layout/cycle6"/>
    <dgm:cxn modelId="{620894DB-DE6B-5843-A7F8-B90FCF6B2DEA}" type="presOf" srcId="{EBA1D6F3-1EC8-4854-957D-8CAC0C93E9B2}" destId="{30BF67EE-B13B-4734-9CF3-6E3D0DC4CA5A}" srcOrd="0" destOrd="0" presId="urn:microsoft.com/office/officeart/2005/8/layout/cycle6"/>
    <dgm:cxn modelId="{B74EC8EA-8437-1147-8AA9-C81A10C2C52A}" type="presOf" srcId="{3A80885C-CC69-4B91-AD78-0384AE850932}" destId="{26E13776-78B2-498A-A3B6-1F75E878C089}" srcOrd="0" destOrd="0" presId="urn:microsoft.com/office/officeart/2005/8/layout/cycle6"/>
    <dgm:cxn modelId="{871824FB-8A4A-42B0-A93B-F37A00072DB4}" srcId="{8ACC39B5-B770-4F6C-A412-694809FDC8EC}" destId="{33EEF9EB-0940-4BE2-B917-8343243EF401}" srcOrd="3" destOrd="0" parTransId="{CE93F580-BC25-4C4E-8B02-56E2560124F9}" sibTransId="{D4C2492D-DEFB-4DC9-8074-95C5F8E9B03C}"/>
    <dgm:cxn modelId="{DEB656FF-0216-4337-B302-21DFE862EAA1}" srcId="{8ACC39B5-B770-4F6C-A412-694809FDC8EC}" destId="{DD800E38-0F3B-491C-89D4-EDFCF272BB9D}" srcOrd="2" destOrd="0" parTransId="{4F01963A-3A74-45A6-8128-75C6C07CBABB}" sibTransId="{6E848DDE-93C4-4266-AE33-D0BBB405EC06}"/>
    <dgm:cxn modelId="{6FE8C545-BDD2-B246-9DC8-AD8EBE5FB87B}" type="presParOf" srcId="{9BF77E38-64C6-4155-AADD-02217EF05E8D}" destId="{7CCD078E-DD02-451C-8971-8484BE1BCA4A}" srcOrd="0" destOrd="0" presId="urn:microsoft.com/office/officeart/2005/8/layout/cycle6"/>
    <dgm:cxn modelId="{F10EF5B4-ECA2-D545-9458-98DB70C047B8}" type="presParOf" srcId="{9BF77E38-64C6-4155-AADD-02217EF05E8D}" destId="{4BA38881-4395-488A-9718-4B783EE11603}" srcOrd="1" destOrd="0" presId="urn:microsoft.com/office/officeart/2005/8/layout/cycle6"/>
    <dgm:cxn modelId="{447ECD90-D237-FB48-84CA-F3C322320D64}" type="presParOf" srcId="{9BF77E38-64C6-4155-AADD-02217EF05E8D}" destId="{9AD74F7F-5FE6-4481-8403-069216794C12}" srcOrd="2" destOrd="0" presId="urn:microsoft.com/office/officeart/2005/8/layout/cycle6"/>
    <dgm:cxn modelId="{C5F67AB2-316B-4D44-992D-3190F37F6905}" type="presParOf" srcId="{9BF77E38-64C6-4155-AADD-02217EF05E8D}" destId="{26E13776-78B2-498A-A3B6-1F75E878C089}" srcOrd="3" destOrd="0" presId="urn:microsoft.com/office/officeart/2005/8/layout/cycle6"/>
    <dgm:cxn modelId="{C9D3B2AC-6336-6741-96E4-385962CDF4A0}" type="presParOf" srcId="{9BF77E38-64C6-4155-AADD-02217EF05E8D}" destId="{385AC2D5-19A9-4910-8EA0-79C7FAB27204}" srcOrd="4" destOrd="0" presId="urn:microsoft.com/office/officeart/2005/8/layout/cycle6"/>
    <dgm:cxn modelId="{CCD1AA11-4B53-A547-BA13-23387222888E}" type="presParOf" srcId="{9BF77E38-64C6-4155-AADD-02217EF05E8D}" destId="{30BF67EE-B13B-4734-9CF3-6E3D0DC4CA5A}" srcOrd="5" destOrd="0" presId="urn:microsoft.com/office/officeart/2005/8/layout/cycle6"/>
    <dgm:cxn modelId="{644B13C1-ADAA-714A-A39A-C8C010DD75E1}" type="presParOf" srcId="{9BF77E38-64C6-4155-AADD-02217EF05E8D}" destId="{9C854ADC-425C-4B38-81A8-FF88BA9969E0}" srcOrd="6" destOrd="0" presId="urn:microsoft.com/office/officeart/2005/8/layout/cycle6"/>
    <dgm:cxn modelId="{EA687018-8F3C-804E-B55C-749F123F2D86}" type="presParOf" srcId="{9BF77E38-64C6-4155-AADD-02217EF05E8D}" destId="{1AAE4D38-DC1B-4DCD-8692-BC1F88AB8DCB}" srcOrd="7" destOrd="0" presId="urn:microsoft.com/office/officeart/2005/8/layout/cycle6"/>
    <dgm:cxn modelId="{F015D8FB-DBB1-994E-B91D-585B22A245C6}" type="presParOf" srcId="{9BF77E38-64C6-4155-AADD-02217EF05E8D}" destId="{09871635-A2E5-4F06-BF2F-2982C605B53C}" srcOrd="8" destOrd="0" presId="urn:microsoft.com/office/officeart/2005/8/layout/cycle6"/>
    <dgm:cxn modelId="{08DB2C24-847F-0A45-8C53-46F76A596057}" type="presParOf" srcId="{9BF77E38-64C6-4155-AADD-02217EF05E8D}" destId="{A4278D6C-C00E-420C-84B5-6D50C1DA29A5}" srcOrd="9" destOrd="0" presId="urn:microsoft.com/office/officeart/2005/8/layout/cycle6"/>
    <dgm:cxn modelId="{270C76A7-7FAF-C24D-92DB-3088E6336D4F}" type="presParOf" srcId="{9BF77E38-64C6-4155-AADD-02217EF05E8D}" destId="{D4E14C64-4A84-4697-BD26-C7CA7EBC530E}" srcOrd="10" destOrd="0" presId="urn:microsoft.com/office/officeart/2005/8/layout/cycle6"/>
    <dgm:cxn modelId="{7CF96A9A-29EA-1043-8F92-A0EED606E2A0}" type="presParOf" srcId="{9BF77E38-64C6-4155-AADD-02217EF05E8D}" destId="{8A120301-5EAE-41B9-9923-BF6C4C09E69A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ACC39B5-B770-4F6C-A412-694809FDC8EC}" type="doc">
      <dgm:prSet loTypeId="urn:microsoft.com/office/officeart/2005/8/layout/cycle6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68E9BAF1-3CE0-4282-ACEE-693690AAD336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PT" noProof="0"/>
            <a:t>Extensão da emergência</a:t>
          </a:r>
        </a:p>
      </dgm:t>
    </dgm:pt>
    <dgm:pt modelId="{0F9988F5-EBB8-48E9-8791-651BDF07FB28}" type="parTrans" cxnId="{F6305F73-F299-4EC4-9F6B-51CBC9F6742C}">
      <dgm:prSet/>
      <dgm:spPr/>
      <dgm:t>
        <a:bodyPr/>
        <a:lstStyle/>
        <a:p>
          <a:endParaRPr lang="en-US"/>
        </a:p>
      </dgm:t>
    </dgm:pt>
    <dgm:pt modelId="{F5A90E46-50DB-49E7-991C-A2A0F013FE0D}" type="sibTrans" cxnId="{F6305F73-F299-4EC4-9F6B-51CBC9F6742C}">
      <dgm:prSet/>
      <dgm:spPr/>
      <dgm:t>
        <a:bodyPr/>
        <a:lstStyle/>
        <a:p>
          <a:endParaRPr lang="en-US"/>
        </a:p>
      </dgm:t>
    </dgm:pt>
    <dgm:pt modelId="{3A80885C-CC69-4B91-AD78-0384AE850932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solidFill>
          <a:schemeClr val="bg1"/>
        </a:solidFill>
      </dgm:spPr>
      <dgm:t>
        <a:bodyPr/>
        <a:lstStyle/>
        <a:p>
          <a:r>
            <a:rPr lang="pt-PT" noProof="0"/>
            <a:t>População e zonas afectadas</a:t>
          </a:r>
        </a:p>
      </dgm:t>
    </dgm:pt>
    <dgm:pt modelId="{1671EAD8-B69B-4BA3-8BED-DE4004FE1722}" type="parTrans" cxnId="{0A9BA3C4-9D7C-48C6-8A19-DD7EB02A6B1B}">
      <dgm:prSet/>
      <dgm:spPr/>
      <dgm:t>
        <a:bodyPr/>
        <a:lstStyle/>
        <a:p>
          <a:endParaRPr lang="en-US"/>
        </a:p>
      </dgm:t>
    </dgm:pt>
    <dgm:pt modelId="{EBA1D6F3-1EC8-4854-957D-8CAC0C93E9B2}" type="sibTrans" cxnId="{0A9BA3C4-9D7C-48C6-8A19-DD7EB02A6B1B}">
      <dgm:prSet/>
      <dgm:spPr/>
      <dgm:t>
        <a:bodyPr/>
        <a:lstStyle/>
        <a:p>
          <a:endParaRPr lang="en-US"/>
        </a:p>
      </dgm:t>
    </dgm:pt>
    <dgm:pt modelId="{DD800E38-0F3B-491C-89D4-EDFCF272BB9D}">
      <dgm:prSet phldrT="[Text]"/>
      <dgm:spPr>
        <a:solidFill>
          <a:schemeClr val="accent1"/>
        </a:solidFill>
      </dgm:spPr>
      <dgm:t>
        <a:bodyPr/>
        <a:lstStyle/>
        <a:p>
          <a:r>
            <a:rPr lang="pt-PT" noProof="0"/>
            <a:t>Impacto sobre a saúde</a:t>
          </a:r>
        </a:p>
      </dgm:t>
    </dgm:pt>
    <dgm:pt modelId="{4F01963A-3A74-45A6-8128-75C6C07CBABB}" type="parTrans" cxnId="{DEB656FF-0216-4337-B302-21DFE862EAA1}">
      <dgm:prSet/>
      <dgm:spPr/>
      <dgm:t>
        <a:bodyPr/>
        <a:lstStyle/>
        <a:p>
          <a:endParaRPr lang="en-US"/>
        </a:p>
      </dgm:t>
    </dgm:pt>
    <dgm:pt modelId="{6E848DDE-93C4-4266-AE33-D0BBB405EC06}" type="sibTrans" cxnId="{DEB656FF-0216-4337-B302-21DFE862EAA1}">
      <dgm:prSet/>
      <dgm:spPr/>
      <dgm:t>
        <a:bodyPr/>
        <a:lstStyle/>
        <a:p>
          <a:endParaRPr lang="en-US"/>
        </a:p>
      </dgm:t>
    </dgm:pt>
    <dgm:pt modelId="{33EEF9EB-0940-4BE2-B917-8343243EF401}">
      <dgm:prSet phldrT="[Text]"/>
      <dgm:spPr/>
      <dgm:t>
        <a:bodyPr/>
        <a:lstStyle/>
        <a:p>
          <a:r>
            <a:rPr lang="pt-PT" noProof="0" dirty="0"/>
            <a:t>Capacidade de resposta</a:t>
          </a:r>
        </a:p>
      </dgm:t>
    </dgm:pt>
    <dgm:pt modelId="{CE93F580-BC25-4C4E-8B02-56E2560124F9}" type="parTrans" cxnId="{871824FB-8A4A-42B0-A93B-F37A00072DB4}">
      <dgm:prSet/>
      <dgm:spPr/>
      <dgm:t>
        <a:bodyPr/>
        <a:lstStyle/>
        <a:p>
          <a:endParaRPr lang="en-US"/>
        </a:p>
      </dgm:t>
    </dgm:pt>
    <dgm:pt modelId="{D4C2492D-DEFB-4DC9-8074-95C5F8E9B03C}" type="sibTrans" cxnId="{871824FB-8A4A-42B0-A93B-F37A00072DB4}">
      <dgm:prSet/>
      <dgm:spPr/>
      <dgm:t>
        <a:bodyPr/>
        <a:lstStyle/>
        <a:p>
          <a:endParaRPr lang="en-US"/>
        </a:p>
      </dgm:t>
    </dgm:pt>
    <dgm:pt modelId="{9BF77E38-64C6-4155-AADD-02217EF05E8D}" type="pres">
      <dgm:prSet presAssocID="{8ACC39B5-B770-4F6C-A412-694809FDC8EC}" presName="cycle" presStyleCnt="0">
        <dgm:presLayoutVars>
          <dgm:dir/>
          <dgm:resizeHandles val="exact"/>
        </dgm:presLayoutVars>
      </dgm:prSet>
      <dgm:spPr/>
    </dgm:pt>
    <dgm:pt modelId="{7CCD078E-DD02-451C-8971-8484BE1BCA4A}" type="pres">
      <dgm:prSet presAssocID="{68E9BAF1-3CE0-4282-ACEE-693690AAD336}" presName="node" presStyleLbl="node1" presStyleIdx="0" presStyleCnt="4">
        <dgm:presLayoutVars>
          <dgm:bulletEnabled val="1"/>
        </dgm:presLayoutVars>
      </dgm:prSet>
      <dgm:spPr/>
    </dgm:pt>
    <dgm:pt modelId="{4BA38881-4395-488A-9718-4B783EE11603}" type="pres">
      <dgm:prSet presAssocID="{68E9BAF1-3CE0-4282-ACEE-693690AAD336}" presName="spNode" presStyleCnt="0"/>
      <dgm:spPr/>
    </dgm:pt>
    <dgm:pt modelId="{9AD74F7F-5FE6-4481-8403-069216794C12}" type="pres">
      <dgm:prSet presAssocID="{F5A90E46-50DB-49E7-991C-A2A0F013FE0D}" presName="sibTrans" presStyleLbl="sibTrans1D1" presStyleIdx="0" presStyleCnt="4"/>
      <dgm:spPr/>
    </dgm:pt>
    <dgm:pt modelId="{26E13776-78B2-498A-A3B6-1F75E878C089}" type="pres">
      <dgm:prSet presAssocID="{3A80885C-CC69-4B91-AD78-0384AE850932}" presName="node" presStyleLbl="node1" presStyleIdx="1" presStyleCnt="4">
        <dgm:presLayoutVars>
          <dgm:bulletEnabled val="1"/>
        </dgm:presLayoutVars>
      </dgm:prSet>
      <dgm:spPr/>
    </dgm:pt>
    <dgm:pt modelId="{385AC2D5-19A9-4910-8EA0-79C7FAB27204}" type="pres">
      <dgm:prSet presAssocID="{3A80885C-CC69-4B91-AD78-0384AE850932}" presName="spNode" presStyleCnt="0"/>
      <dgm:spPr/>
    </dgm:pt>
    <dgm:pt modelId="{30BF67EE-B13B-4734-9CF3-6E3D0DC4CA5A}" type="pres">
      <dgm:prSet presAssocID="{EBA1D6F3-1EC8-4854-957D-8CAC0C93E9B2}" presName="sibTrans" presStyleLbl="sibTrans1D1" presStyleIdx="1" presStyleCnt="4"/>
      <dgm:spPr/>
    </dgm:pt>
    <dgm:pt modelId="{9C854ADC-425C-4B38-81A8-FF88BA9969E0}" type="pres">
      <dgm:prSet presAssocID="{DD800E38-0F3B-491C-89D4-EDFCF272BB9D}" presName="node" presStyleLbl="node1" presStyleIdx="2" presStyleCnt="4">
        <dgm:presLayoutVars>
          <dgm:bulletEnabled val="1"/>
        </dgm:presLayoutVars>
      </dgm:prSet>
      <dgm:spPr/>
    </dgm:pt>
    <dgm:pt modelId="{1AAE4D38-DC1B-4DCD-8692-BC1F88AB8DCB}" type="pres">
      <dgm:prSet presAssocID="{DD800E38-0F3B-491C-89D4-EDFCF272BB9D}" presName="spNode" presStyleCnt="0"/>
      <dgm:spPr/>
    </dgm:pt>
    <dgm:pt modelId="{09871635-A2E5-4F06-BF2F-2982C605B53C}" type="pres">
      <dgm:prSet presAssocID="{6E848DDE-93C4-4266-AE33-D0BBB405EC06}" presName="sibTrans" presStyleLbl="sibTrans1D1" presStyleIdx="2" presStyleCnt="4"/>
      <dgm:spPr/>
    </dgm:pt>
    <dgm:pt modelId="{A4278D6C-C00E-420C-84B5-6D50C1DA29A5}" type="pres">
      <dgm:prSet presAssocID="{33EEF9EB-0940-4BE2-B917-8343243EF401}" presName="node" presStyleLbl="node1" presStyleIdx="3" presStyleCnt="4" custRadScaleRad="105832">
        <dgm:presLayoutVars>
          <dgm:bulletEnabled val="1"/>
        </dgm:presLayoutVars>
      </dgm:prSet>
      <dgm:spPr/>
    </dgm:pt>
    <dgm:pt modelId="{D4E14C64-4A84-4697-BD26-C7CA7EBC530E}" type="pres">
      <dgm:prSet presAssocID="{33EEF9EB-0940-4BE2-B917-8343243EF401}" presName="spNode" presStyleCnt="0"/>
      <dgm:spPr/>
    </dgm:pt>
    <dgm:pt modelId="{8A120301-5EAE-41B9-9923-BF6C4C09E69A}" type="pres">
      <dgm:prSet presAssocID="{D4C2492D-DEFB-4DC9-8074-95C5F8E9B03C}" presName="sibTrans" presStyleLbl="sibTrans1D1" presStyleIdx="3" presStyleCnt="4"/>
      <dgm:spPr/>
    </dgm:pt>
  </dgm:ptLst>
  <dgm:cxnLst>
    <dgm:cxn modelId="{F9D31A17-9C15-B946-889F-303942E20700}" type="presOf" srcId="{8ACC39B5-B770-4F6C-A412-694809FDC8EC}" destId="{9BF77E38-64C6-4155-AADD-02217EF05E8D}" srcOrd="0" destOrd="0" presId="urn:microsoft.com/office/officeart/2005/8/layout/cycle6"/>
    <dgm:cxn modelId="{2620BF2C-A7FE-BC44-AB22-38E132F7D04A}" type="presOf" srcId="{6E848DDE-93C4-4266-AE33-D0BBB405EC06}" destId="{09871635-A2E5-4F06-BF2F-2982C605B53C}" srcOrd="0" destOrd="0" presId="urn:microsoft.com/office/officeart/2005/8/layout/cycle6"/>
    <dgm:cxn modelId="{CA52FA4A-50A3-594A-B40D-E67C640317F9}" type="presOf" srcId="{F5A90E46-50DB-49E7-991C-A2A0F013FE0D}" destId="{9AD74F7F-5FE6-4481-8403-069216794C12}" srcOrd="0" destOrd="0" presId="urn:microsoft.com/office/officeart/2005/8/layout/cycle6"/>
    <dgm:cxn modelId="{5BBA434E-5EAF-2742-8440-BAC4019F0329}" type="presOf" srcId="{68E9BAF1-3CE0-4282-ACEE-693690AAD336}" destId="{7CCD078E-DD02-451C-8971-8484BE1BCA4A}" srcOrd="0" destOrd="0" presId="urn:microsoft.com/office/officeart/2005/8/layout/cycle6"/>
    <dgm:cxn modelId="{F6305F73-F299-4EC4-9F6B-51CBC9F6742C}" srcId="{8ACC39B5-B770-4F6C-A412-694809FDC8EC}" destId="{68E9BAF1-3CE0-4282-ACEE-693690AAD336}" srcOrd="0" destOrd="0" parTransId="{0F9988F5-EBB8-48E9-8791-651BDF07FB28}" sibTransId="{F5A90E46-50DB-49E7-991C-A2A0F013FE0D}"/>
    <dgm:cxn modelId="{E1CBA675-61F3-C447-9463-D669A3228E24}" type="presOf" srcId="{D4C2492D-DEFB-4DC9-8074-95C5F8E9B03C}" destId="{8A120301-5EAE-41B9-9923-BF6C4C09E69A}" srcOrd="0" destOrd="0" presId="urn:microsoft.com/office/officeart/2005/8/layout/cycle6"/>
    <dgm:cxn modelId="{7A6CD4A3-ED39-4942-BBF3-5AF5C72204C8}" type="presOf" srcId="{3A80885C-CC69-4B91-AD78-0384AE850932}" destId="{26E13776-78B2-498A-A3B6-1F75E878C089}" srcOrd="0" destOrd="0" presId="urn:microsoft.com/office/officeart/2005/8/layout/cycle6"/>
    <dgm:cxn modelId="{1BBC16B9-D7D2-E442-B6C4-9938EF79ABEF}" type="presOf" srcId="{33EEF9EB-0940-4BE2-B917-8343243EF401}" destId="{A4278D6C-C00E-420C-84B5-6D50C1DA29A5}" srcOrd="0" destOrd="0" presId="urn:microsoft.com/office/officeart/2005/8/layout/cycle6"/>
    <dgm:cxn modelId="{EBC42EBF-4898-D74E-A31C-356F90784378}" type="presOf" srcId="{EBA1D6F3-1EC8-4854-957D-8CAC0C93E9B2}" destId="{30BF67EE-B13B-4734-9CF3-6E3D0DC4CA5A}" srcOrd="0" destOrd="0" presId="urn:microsoft.com/office/officeart/2005/8/layout/cycle6"/>
    <dgm:cxn modelId="{0A9BA3C4-9D7C-48C6-8A19-DD7EB02A6B1B}" srcId="{8ACC39B5-B770-4F6C-A412-694809FDC8EC}" destId="{3A80885C-CC69-4B91-AD78-0384AE850932}" srcOrd="1" destOrd="0" parTransId="{1671EAD8-B69B-4BA3-8BED-DE4004FE1722}" sibTransId="{EBA1D6F3-1EC8-4854-957D-8CAC0C93E9B2}"/>
    <dgm:cxn modelId="{9AAEA2E6-8537-8F4D-AA80-58DFBA6DDDF5}" type="presOf" srcId="{DD800E38-0F3B-491C-89D4-EDFCF272BB9D}" destId="{9C854ADC-425C-4B38-81A8-FF88BA9969E0}" srcOrd="0" destOrd="0" presId="urn:microsoft.com/office/officeart/2005/8/layout/cycle6"/>
    <dgm:cxn modelId="{871824FB-8A4A-42B0-A93B-F37A00072DB4}" srcId="{8ACC39B5-B770-4F6C-A412-694809FDC8EC}" destId="{33EEF9EB-0940-4BE2-B917-8343243EF401}" srcOrd="3" destOrd="0" parTransId="{CE93F580-BC25-4C4E-8B02-56E2560124F9}" sibTransId="{D4C2492D-DEFB-4DC9-8074-95C5F8E9B03C}"/>
    <dgm:cxn modelId="{DEB656FF-0216-4337-B302-21DFE862EAA1}" srcId="{8ACC39B5-B770-4F6C-A412-694809FDC8EC}" destId="{DD800E38-0F3B-491C-89D4-EDFCF272BB9D}" srcOrd="2" destOrd="0" parTransId="{4F01963A-3A74-45A6-8128-75C6C07CBABB}" sibTransId="{6E848DDE-93C4-4266-AE33-D0BBB405EC06}"/>
    <dgm:cxn modelId="{7AAC6E09-3235-DD45-B3C1-4156A88E76B5}" type="presParOf" srcId="{9BF77E38-64C6-4155-AADD-02217EF05E8D}" destId="{7CCD078E-DD02-451C-8971-8484BE1BCA4A}" srcOrd="0" destOrd="0" presId="urn:microsoft.com/office/officeart/2005/8/layout/cycle6"/>
    <dgm:cxn modelId="{E11FD612-FCE8-AC4C-B26F-C33395673A5B}" type="presParOf" srcId="{9BF77E38-64C6-4155-AADD-02217EF05E8D}" destId="{4BA38881-4395-488A-9718-4B783EE11603}" srcOrd="1" destOrd="0" presId="urn:microsoft.com/office/officeart/2005/8/layout/cycle6"/>
    <dgm:cxn modelId="{64AF75C6-A457-F345-B908-DBA39410AB31}" type="presParOf" srcId="{9BF77E38-64C6-4155-AADD-02217EF05E8D}" destId="{9AD74F7F-5FE6-4481-8403-069216794C12}" srcOrd="2" destOrd="0" presId="urn:microsoft.com/office/officeart/2005/8/layout/cycle6"/>
    <dgm:cxn modelId="{036C02FA-1B84-F24C-94FD-433B1DC52971}" type="presParOf" srcId="{9BF77E38-64C6-4155-AADD-02217EF05E8D}" destId="{26E13776-78B2-498A-A3B6-1F75E878C089}" srcOrd="3" destOrd="0" presId="urn:microsoft.com/office/officeart/2005/8/layout/cycle6"/>
    <dgm:cxn modelId="{4C386E62-B346-2F4E-8D53-A599D9001148}" type="presParOf" srcId="{9BF77E38-64C6-4155-AADD-02217EF05E8D}" destId="{385AC2D5-19A9-4910-8EA0-79C7FAB27204}" srcOrd="4" destOrd="0" presId="urn:microsoft.com/office/officeart/2005/8/layout/cycle6"/>
    <dgm:cxn modelId="{AA0C5B25-7F6E-FB41-BF44-FE9A3D3C41D9}" type="presParOf" srcId="{9BF77E38-64C6-4155-AADD-02217EF05E8D}" destId="{30BF67EE-B13B-4734-9CF3-6E3D0DC4CA5A}" srcOrd="5" destOrd="0" presId="urn:microsoft.com/office/officeart/2005/8/layout/cycle6"/>
    <dgm:cxn modelId="{9A7C3F69-0807-C04B-87AE-3EEDAFAC1140}" type="presParOf" srcId="{9BF77E38-64C6-4155-AADD-02217EF05E8D}" destId="{9C854ADC-425C-4B38-81A8-FF88BA9969E0}" srcOrd="6" destOrd="0" presId="urn:microsoft.com/office/officeart/2005/8/layout/cycle6"/>
    <dgm:cxn modelId="{6B68689E-FAC3-7D41-8EE6-A2C1EEC9D0E5}" type="presParOf" srcId="{9BF77E38-64C6-4155-AADD-02217EF05E8D}" destId="{1AAE4D38-DC1B-4DCD-8692-BC1F88AB8DCB}" srcOrd="7" destOrd="0" presId="urn:microsoft.com/office/officeart/2005/8/layout/cycle6"/>
    <dgm:cxn modelId="{A01947FC-DBDD-3D46-9A60-C5CEF46953C5}" type="presParOf" srcId="{9BF77E38-64C6-4155-AADD-02217EF05E8D}" destId="{09871635-A2E5-4F06-BF2F-2982C605B53C}" srcOrd="8" destOrd="0" presId="urn:microsoft.com/office/officeart/2005/8/layout/cycle6"/>
    <dgm:cxn modelId="{61368217-EE72-8E48-BF2F-8317ADF4342D}" type="presParOf" srcId="{9BF77E38-64C6-4155-AADD-02217EF05E8D}" destId="{A4278D6C-C00E-420C-84B5-6D50C1DA29A5}" srcOrd="9" destOrd="0" presId="urn:microsoft.com/office/officeart/2005/8/layout/cycle6"/>
    <dgm:cxn modelId="{B4E17824-4B02-8A4B-8CC6-E970EF2C8320}" type="presParOf" srcId="{9BF77E38-64C6-4155-AADD-02217EF05E8D}" destId="{D4E14C64-4A84-4697-BD26-C7CA7EBC530E}" srcOrd="10" destOrd="0" presId="urn:microsoft.com/office/officeart/2005/8/layout/cycle6"/>
    <dgm:cxn modelId="{04970AA5-44D7-914D-90A7-DD2E00D7637D}" type="presParOf" srcId="{9BF77E38-64C6-4155-AADD-02217EF05E8D}" destId="{8A120301-5EAE-41B9-9923-BF6C4C09E69A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ACC39B5-B770-4F6C-A412-694809FDC8EC}" type="doc">
      <dgm:prSet loTypeId="urn:microsoft.com/office/officeart/2005/8/layout/cycle6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68E9BAF1-3CE0-4282-ACEE-693690AAD336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err="1"/>
            <a:t>Extensão</a:t>
          </a:r>
          <a:r>
            <a:rPr lang="en-US" dirty="0"/>
            <a:t> da </a:t>
          </a:r>
          <a:r>
            <a:rPr lang="en-US" dirty="0" err="1"/>
            <a:t>emergência</a:t>
          </a:r>
          <a:endParaRPr lang="en-US" dirty="0"/>
        </a:p>
      </dgm:t>
    </dgm:pt>
    <dgm:pt modelId="{0F9988F5-EBB8-48E9-8791-651BDF07FB28}" type="parTrans" cxnId="{F6305F73-F299-4EC4-9F6B-51CBC9F6742C}">
      <dgm:prSet/>
      <dgm:spPr/>
      <dgm:t>
        <a:bodyPr/>
        <a:lstStyle/>
        <a:p>
          <a:endParaRPr lang="en-US"/>
        </a:p>
      </dgm:t>
    </dgm:pt>
    <dgm:pt modelId="{F5A90E46-50DB-49E7-991C-A2A0F013FE0D}" type="sibTrans" cxnId="{F6305F73-F299-4EC4-9F6B-51CBC9F6742C}">
      <dgm:prSet/>
      <dgm:spPr/>
      <dgm:t>
        <a:bodyPr/>
        <a:lstStyle/>
        <a:p>
          <a:endParaRPr lang="en-US"/>
        </a:p>
      </dgm:t>
    </dgm:pt>
    <dgm:pt modelId="{3A80885C-CC69-4B91-AD78-0384AE850932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err="1"/>
            <a:t>População</a:t>
          </a:r>
          <a:r>
            <a:rPr lang="en-US" dirty="0"/>
            <a:t> e </a:t>
          </a:r>
          <a:r>
            <a:rPr lang="en-US" dirty="0" err="1"/>
            <a:t>zonas</a:t>
          </a:r>
          <a:r>
            <a:rPr lang="en-US" dirty="0"/>
            <a:t> </a:t>
          </a:r>
          <a:r>
            <a:rPr lang="en-US" dirty="0" err="1"/>
            <a:t>afectadas</a:t>
          </a:r>
          <a:endParaRPr lang="en-US" dirty="0"/>
        </a:p>
      </dgm:t>
    </dgm:pt>
    <dgm:pt modelId="{1671EAD8-B69B-4BA3-8BED-DE4004FE1722}" type="parTrans" cxnId="{0A9BA3C4-9D7C-48C6-8A19-DD7EB02A6B1B}">
      <dgm:prSet/>
      <dgm:spPr/>
      <dgm:t>
        <a:bodyPr/>
        <a:lstStyle/>
        <a:p>
          <a:endParaRPr lang="en-US"/>
        </a:p>
      </dgm:t>
    </dgm:pt>
    <dgm:pt modelId="{EBA1D6F3-1EC8-4854-957D-8CAC0C93E9B2}" type="sibTrans" cxnId="{0A9BA3C4-9D7C-48C6-8A19-DD7EB02A6B1B}">
      <dgm:prSet/>
      <dgm:spPr/>
      <dgm:t>
        <a:bodyPr/>
        <a:lstStyle/>
        <a:p>
          <a:endParaRPr lang="en-US"/>
        </a:p>
      </dgm:t>
    </dgm:pt>
    <dgm:pt modelId="{DD800E38-0F3B-491C-89D4-EDFCF272BB9D}">
      <dgm:prSet phldrT="[Text]"/>
      <dgm:spPr/>
      <dgm:t>
        <a:bodyPr/>
        <a:lstStyle/>
        <a:p>
          <a:r>
            <a:rPr lang="en-US" dirty="0" err="1"/>
            <a:t>Impacto</a:t>
          </a:r>
          <a:r>
            <a:rPr lang="en-US" dirty="0"/>
            <a:t> </a:t>
          </a:r>
          <a:r>
            <a:rPr lang="en-US" dirty="0" err="1"/>
            <a:t>sobre</a:t>
          </a:r>
          <a:r>
            <a:rPr lang="en-US" dirty="0"/>
            <a:t> a </a:t>
          </a:r>
          <a:r>
            <a:rPr lang="en-US" dirty="0" err="1"/>
            <a:t>saúde</a:t>
          </a:r>
          <a:endParaRPr lang="en-US" dirty="0"/>
        </a:p>
      </dgm:t>
    </dgm:pt>
    <dgm:pt modelId="{4F01963A-3A74-45A6-8128-75C6C07CBABB}" type="parTrans" cxnId="{DEB656FF-0216-4337-B302-21DFE862EAA1}">
      <dgm:prSet/>
      <dgm:spPr/>
      <dgm:t>
        <a:bodyPr/>
        <a:lstStyle/>
        <a:p>
          <a:endParaRPr lang="en-US"/>
        </a:p>
      </dgm:t>
    </dgm:pt>
    <dgm:pt modelId="{6E848DDE-93C4-4266-AE33-D0BBB405EC06}" type="sibTrans" cxnId="{DEB656FF-0216-4337-B302-21DFE862EAA1}">
      <dgm:prSet/>
      <dgm:spPr/>
      <dgm:t>
        <a:bodyPr/>
        <a:lstStyle/>
        <a:p>
          <a:endParaRPr lang="en-US"/>
        </a:p>
      </dgm:t>
    </dgm:pt>
    <dgm:pt modelId="{33EEF9EB-0940-4BE2-B917-8343243EF401}">
      <dgm:prSet phldrT="[Text]"/>
      <dgm:spPr/>
      <dgm:t>
        <a:bodyPr/>
        <a:lstStyle/>
        <a:p>
          <a:r>
            <a:rPr lang="en-US" dirty="0" err="1"/>
            <a:t>Capacidade</a:t>
          </a:r>
          <a:r>
            <a:rPr lang="en-US" dirty="0"/>
            <a:t> de </a:t>
          </a:r>
          <a:r>
            <a:rPr lang="en-US" dirty="0" err="1"/>
            <a:t>resposta</a:t>
          </a:r>
          <a:endParaRPr lang="en-US" dirty="0"/>
        </a:p>
      </dgm:t>
    </dgm:pt>
    <dgm:pt modelId="{CE93F580-BC25-4C4E-8B02-56E2560124F9}" type="parTrans" cxnId="{871824FB-8A4A-42B0-A93B-F37A00072DB4}">
      <dgm:prSet/>
      <dgm:spPr/>
      <dgm:t>
        <a:bodyPr/>
        <a:lstStyle/>
        <a:p>
          <a:endParaRPr lang="en-US"/>
        </a:p>
      </dgm:t>
    </dgm:pt>
    <dgm:pt modelId="{D4C2492D-DEFB-4DC9-8074-95C5F8E9B03C}" type="sibTrans" cxnId="{871824FB-8A4A-42B0-A93B-F37A00072DB4}">
      <dgm:prSet/>
      <dgm:spPr/>
      <dgm:t>
        <a:bodyPr/>
        <a:lstStyle/>
        <a:p>
          <a:endParaRPr lang="en-US"/>
        </a:p>
      </dgm:t>
    </dgm:pt>
    <dgm:pt modelId="{9BF77E38-64C6-4155-AADD-02217EF05E8D}" type="pres">
      <dgm:prSet presAssocID="{8ACC39B5-B770-4F6C-A412-694809FDC8EC}" presName="cycle" presStyleCnt="0">
        <dgm:presLayoutVars>
          <dgm:dir/>
          <dgm:resizeHandles val="exact"/>
        </dgm:presLayoutVars>
      </dgm:prSet>
      <dgm:spPr/>
    </dgm:pt>
    <dgm:pt modelId="{7CCD078E-DD02-451C-8971-8484BE1BCA4A}" type="pres">
      <dgm:prSet presAssocID="{68E9BAF1-3CE0-4282-ACEE-693690AAD336}" presName="node" presStyleLbl="node1" presStyleIdx="0" presStyleCnt="4">
        <dgm:presLayoutVars>
          <dgm:bulletEnabled val="1"/>
        </dgm:presLayoutVars>
      </dgm:prSet>
      <dgm:spPr/>
    </dgm:pt>
    <dgm:pt modelId="{4BA38881-4395-488A-9718-4B783EE11603}" type="pres">
      <dgm:prSet presAssocID="{68E9BAF1-3CE0-4282-ACEE-693690AAD336}" presName="spNode" presStyleCnt="0"/>
      <dgm:spPr/>
    </dgm:pt>
    <dgm:pt modelId="{9AD74F7F-5FE6-4481-8403-069216794C12}" type="pres">
      <dgm:prSet presAssocID="{F5A90E46-50DB-49E7-991C-A2A0F013FE0D}" presName="sibTrans" presStyleLbl="sibTrans1D1" presStyleIdx="0" presStyleCnt="4"/>
      <dgm:spPr/>
    </dgm:pt>
    <dgm:pt modelId="{26E13776-78B2-498A-A3B6-1F75E878C089}" type="pres">
      <dgm:prSet presAssocID="{3A80885C-CC69-4B91-AD78-0384AE850932}" presName="node" presStyleLbl="node1" presStyleIdx="1" presStyleCnt="4">
        <dgm:presLayoutVars>
          <dgm:bulletEnabled val="1"/>
        </dgm:presLayoutVars>
      </dgm:prSet>
      <dgm:spPr/>
    </dgm:pt>
    <dgm:pt modelId="{385AC2D5-19A9-4910-8EA0-79C7FAB27204}" type="pres">
      <dgm:prSet presAssocID="{3A80885C-CC69-4B91-AD78-0384AE850932}" presName="spNode" presStyleCnt="0"/>
      <dgm:spPr/>
    </dgm:pt>
    <dgm:pt modelId="{30BF67EE-B13B-4734-9CF3-6E3D0DC4CA5A}" type="pres">
      <dgm:prSet presAssocID="{EBA1D6F3-1EC8-4854-957D-8CAC0C93E9B2}" presName="sibTrans" presStyleLbl="sibTrans1D1" presStyleIdx="1" presStyleCnt="4"/>
      <dgm:spPr/>
    </dgm:pt>
    <dgm:pt modelId="{9C854ADC-425C-4B38-81A8-FF88BA9969E0}" type="pres">
      <dgm:prSet presAssocID="{DD800E38-0F3B-491C-89D4-EDFCF272BB9D}" presName="node" presStyleLbl="node1" presStyleIdx="2" presStyleCnt="4">
        <dgm:presLayoutVars>
          <dgm:bulletEnabled val="1"/>
        </dgm:presLayoutVars>
      </dgm:prSet>
      <dgm:spPr/>
    </dgm:pt>
    <dgm:pt modelId="{1AAE4D38-DC1B-4DCD-8692-BC1F88AB8DCB}" type="pres">
      <dgm:prSet presAssocID="{DD800E38-0F3B-491C-89D4-EDFCF272BB9D}" presName="spNode" presStyleCnt="0"/>
      <dgm:spPr/>
    </dgm:pt>
    <dgm:pt modelId="{09871635-A2E5-4F06-BF2F-2982C605B53C}" type="pres">
      <dgm:prSet presAssocID="{6E848DDE-93C4-4266-AE33-D0BBB405EC06}" presName="sibTrans" presStyleLbl="sibTrans1D1" presStyleIdx="2" presStyleCnt="4"/>
      <dgm:spPr/>
    </dgm:pt>
    <dgm:pt modelId="{A4278D6C-C00E-420C-84B5-6D50C1DA29A5}" type="pres">
      <dgm:prSet presAssocID="{33EEF9EB-0940-4BE2-B917-8343243EF401}" presName="node" presStyleLbl="node1" presStyleIdx="3" presStyleCnt="4" custRadScaleRad="105832">
        <dgm:presLayoutVars>
          <dgm:bulletEnabled val="1"/>
        </dgm:presLayoutVars>
      </dgm:prSet>
      <dgm:spPr/>
    </dgm:pt>
    <dgm:pt modelId="{D4E14C64-4A84-4697-BD26-C7CA7EBC530E}" type="pres">
      <dgm:prSet presAssocID="{33EEF9EB-0940-4BE2-B917-8343243EF401}" presName="spNode" presStyleCnt="0"/>
      <dgm:spPr/>
    </dgm:pt>
    <dgm:pt modelId="{8A120301-5EAE-41B9-9923-BF6C4C09E69A}" type="pres">
      <dgm:prSet presAssocID="{D4C2492D-DEFB-4DC9-8074-95C5F8E9B03C}" presName="sibTrans" presStyleLbl="sibTrans1D1" presStyleIdx="3" presStyleCnt="4"/>
      <dgm:spPr/>
    </dgm:pt>
  </dgm:ptLst>
  <dgm:cxnLst>
    <dgm:cxn modelId="{453F7F1E-1123-6B44-8BF9-58BF321AB73A}" type="presOf" srcId="{6E848DDE-93C4-4266-AE33-D0BBB405EC06}" destId="{09871635-A2E5-4F06-BF2F-2982C605B53C}" srcOrd="0" destOrd="0" presId="urn:microsoft.com/office/officeart/2005/8/layout/cycle6"/>
    <dgm:cxn modelId="{C13A2237-A6EB-0C45-8908-E747A566849F}" type="presOf" srcId="{DD800E38-0F3B-491C-89D4-EDFCF272BB9D}" destId="{9C854ADC-425C-4B38-81A8-FF88BA9969E0}" srcOrd="0" destOrd="0" presId="urn:microsoft.com/office/officeart/2005/8/layout/cycle6"/>
    <dgm:cxn modelId="{ED95475F-8756-4348-B83E-30CCC0592056}" type="presOf" srcId="{8ACC39B5-B770-4F6C-A412-694809FDC8EC}" destId="{9BF77E38-64C6-4155-AADD-02217EF05E8D}" srcOrd="0" destOrd="0" presId="urn:microsoft.com/office/officeart/2005/8/layout/cycle6"/>
    <dgm:cxn modelId="{4EDB2D67-CA28-9547-8904-B6907F10E444}" type="presOf" srcId="{F5A90E46-50DB-49E7-991C-A2A0F013FE0D}" destId="{9AD74F7F-5FE6-4481-8403-069216794C12}" srcOrd="0" destOrd="0" presId="urn:microsoft.com/office/officeart/2005/8/layout/cycle6"/>
    <dgm:cxn modelId="{E862026E-2838-494B-A884-B641D507D4AD}" type="presOf" srcId="{EBA1D6F3-1EC8-4854-957D-8CAC0C93E9B2}" destId="{30BF67EE-B13B-4734-9CF3-6E3D0DC4CA5A}" srcOrd="0" destOrd="0" presId="urn:microsoft.com/office/officeart/2005/8/layout/cycle6"/>
    <dgm:cxn modelId="{AC6A1B53-3EE9-4848-BD00-112E3968DD14}" type="presOf" srcId="{68E9BAF1-3CE0-4282-ACEE-693690AAD336}" destId="{7CCD078E-DD02-451C-8971-8484BE1BCA4A}" srcOrd="0" destOrd="0" presId="urn:microsoft.com/office/officeart/2005/8/layout/cycle6"/>
    <dgm:cxn modelId="{F6305F73-F299-4EC4-9F6B-51CBC9F6742C}" srcId="{8ACC39B5-B770-4F6C-A412-694809FDC8EC}" destId="{68E9BAF1-3CE0-4282-ACEE-693690AAD336}" srcOrd="0" destOrd="0" parTransId="{0F9988F5-EBB8-48E9-8791-651BDF07FB28}" sibTransId="{F5A90E46-50DB-49E7-991C-A2A0F013FE0D}"/>
    <dgm:cxn modelId="{D82EED74-10C3-0147-939A-DD1DEE69B76C}" type="presOf" srcId="{3A80885C-CC69-4B91-AD78-0384AE850932}" destId="{26E13776-78B2-498A-A3B6-1F75E878C089}" srcOrd="0" destOrd="0" presId="urn:microsoft.com/office/officeart/2005/8/layout/cycle6"/>
    <dgm:cxn modelId="{615EB07D-3DA2-DE43-BD6E-6C3156D91A7E}" type="presOf" srcId="{33EEF9EB-0940-4BE2-B917-8343243EF401}" destId="{A4278D6C-C00E-420C-84B5-6D50C1DA29A5}" srcOrd="0" destOrd="0" presId="urn:microsoft.com/office/officeart/2005/8/layout/cycle6"/>
    <dgm:cxn modelId="{ED3A8BAB-E09E-5447-9668-6A6E942CEED5}" type="presOf" srcId="{D4C2492D-DEFB-4DC9-8074-95C5F8E9B03C}" destId="{8A120301-5EAE-41B9-9923-BF6C4C09E69A}" srcOrd="0" destOrd="0" presId="urn:microsoft.com/office/officeart/2005/8/layout/cycle6"/>
    <dgm:cxn modelId="{0A9BA3C4-9D7C-48C6-8A19-DD7EB02A6B1B}" srcId="{8ACC39B5-B770-4F6C-A412-694809FDC8EC}" destId="{3A80885C-CC69-4B91-AD78-0384AE850932}" srcOrd="1" destOrd="0" parTransId="{1671EAD8-B69B-4BA3-8BED-DE4004FE1722}" sibTransId="{EBA1D6F3-1EC8-4854-957D-8CAC0C93E9B2}"/>
    <dgm:cxn modelId="{871824FB-8A4A-42B0-A93B-F37A00072DB4}" srcId="{8ACC39B5-B770-4F6C-A412-694809FDC8EC}" destId="{33EEF9EB-0940-4BE2-B917-8343243EF401}" srcOrd="3" destOrd="0" parTransId="{CE93F580-BC25-4C4E-8B02-56E2560124F9}" sibTransId="{D4C2492D-DEFB-4DC9-8074-95C5F8E9B03C}"/>
    <dgm:cxn modelId="{DEB656FF-0216-4337-B302-21DFE862EAA1}" srcId="{8ACC39B5-B770-4F6C-A412-694809FDC8EC}" destId="{DD800E38-0F3B-491C-89D4-EDFCF272BB9D}" srcOrd="2" destOrd="0" parTransId="{4F01963A-3A74-45A6-8128-75C6C07CBABB}" sibTransId="{6E848DDE-93C4-4266-AE33-D0BBB405EC06}"/>
    <dgm:cxn modelId="{D7038596-2272-2C43-A837-E7DE25BE3CB7}" type="presParOf" srcId="{9BF77E38-64C6-4155-AADD-02217EF05E8D}" destId="{7CCD078E-DD02-451C-8971-8484BE1BCA4A}" srcOrd="0" destOrd="0" presId="urn:microsoft.com/office/officeart/2005/8/layout/cycle6"/>
    <dgm:cxn modelId="{35E14309-899C-7345-A9D2-E28E14C9C139}" type="presParOf" srcId="{9BF77E38-64C6-4155-AADD-02217EF05E8D}" destId="{4BA38881-4395-488A-9718-4B783EE11603}" srcOrd="1" destOrd="0" presId="urn:microsoft.com/office/officeart/2005/8/layout/cycle6"/>
    <dgm:cxn modelId="{1C9A5AF7-A87B-4044-A3F4-4D3DE6342AFF}" type="presParOf" srcId="{9BF77E38-64C6-4155-AADD-02217EF05E8D}" destId="{9AD74F7F-5FE6-4481-8403-069216794C12}" srcOrd="2" destOrd="0" presId="urn:microsoft.com/office/officeart/2005/8/layout/cycle6"/>
    <dgm:cxn modelId="{5B73D7F5-64DD-2945-8A2C-A96C6D39F3DE}" type="presParOf" srcId="{9BF77E38-64C6-4155-AADD-02217EF05E8D}" destId="{26E13776-78B2-498A-A3B6-1F75E878C089}" srcOrd="3" destOrd="0" presId="urn:microsoft.com/office/officeart/2005/8/layout/cycle6"/>
    <dgm:cxn modelId="{6249BBE1-2073-7D48-A495-9AD2EA20BD7B}" type="presParOf" srcId="{9BF77E38-64C6-4155-AADD-02217EF05E8D}" destId="{385AC2D5-19A9-4910-8EA0-79C7FAB27204}" srcOrd="4" destOrd="0" presId="urn:microsoft.com/office/officeart/2005/8/layout/cycle6"/>
    <dgm:cxn modelId="{4F7CD9BA-E44F-514F-9BDE-C729D5D56BFA}" type="presParOf" srcId="{9BF77E38-64C6-4155-AADD-02217EF05E8D}" destId="{30BF67EE-B13B-4734-9CF3-6E3D0DC4CA5A}" srcOrd="5" destOrd="0" presId="urn:microsoft.com/office/officeart/2005/8/layout/cycle6"/>
    <dgm:cxn modelId="{48455D40-B55D-CC45-B527-4388CDB5AF8C}" type="presParOf" srcId="{9BF77E38-64C6-4155-AADD-02217EF05E8D}" destId="{9C854ADC-425C-4B38-81A8-FF88BA9969E0}" srcOrd="6" destOrd="0" presId="urn:microsoft.com/office/officeart/2005/8/layout/cycle6"/>
    <dgm:cxn modelId="{860F290B-AB5E-514A-A841-637C46E42FC2}" type="presParOf" srcId="{9BF77E38-64C6-4155-AADD-02217EF05E8D}" destId="{1AAE4D38-DC1B-4DCD-8692-BC1F88AB8DCB}" srcOrd="7" destOrd="0" presId="urn:microsoft.com/office/officeart/2005/8/layout/cycle6"/>
    <dgm:cxn modelId="{8A63F82B-16A0-4643-B440-9508503CE1C2}" type="presParOf" srcId="{9BF77E38-64C6-4155-AADD-02217EF05E8D}" destId="{09871635-A2E5-4F06-BF2F-2982C605B53C}" srcOrd="8" destOrd="0" presId="urn:microsoft.com/office/officeart/2005/8/layout/cycle6"/>
    <dgm:cxn modelId="{1CBD8671-AC03-3E4B-B1D4-38D054B774A9}" type="presParOf" srcId="{9BF77E38-64C6-4155-AADD-02217EF05E8D}" destId="{A4278D6C-C00E-420C-84B5-6D50C1DA29A5}" srcOrd="9" destOrd="0" presId="urn:microsoft.com/office/officeart/2005/8/layout/cycle6"/>
    <dgm:cxn modelId="{2DDF5362-A893-C04F-83DB-76A8B85E5D38}" type="presParOf" srcId="{9BF77E38-64C6-4155-AADD-02217EF05E8D}" destId="{D4E14C64-4A84-4697-BD26-C7CA7EBC530E}" srcOrd="10" destOrd="0" presId="urn:microsoft.com/office/officeart/2005/8/layout/cycle6"/>
    <dgm:cxn modelId="{92C8A027-B2EB-2140-83F1-D0A52B06072F}" type="presParOf" srcId="{9BF77E38-64C6-4155-AADD-02217EF05E8D}" destId="{8A120301-5EAE-41B9-9923-BF6C4C09E69A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ACC39B5-B770-4F6C-A412-694809FDC8EC}" type="doc">
      <dgm:prSet loTypeId="urn:microsoft.com/office/officeart/2005/8/layout/cycle6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68E9BAF1-3CE0-4282-ACEE-693690AAD336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err="1"/>
            <a:t>Extensão</a:t>
          </a:r>
          <a:r>
            <a:rPr lang="en-US" dirty="0"/>
            <a:t> da </a:t>
          </a:r>
          <a:r>
            <a:rPr lang="en-US" dirty="0" err="1"/>
            <a:t>emergência</a:t>
          </a:r>
          <a:endParaRPr lang="en-US" dirty="0"/>
        </a:p>
      </dgm:t>
    </dgm:pt>
    <dgm:pt modelId="{0F9988F5-EBB8-48E9-8791-651BDF07FB28}" type="parTrans" cxnId="{F6305F73-F299-4EC4-9F6B-51CBC9F6742C}">
      <dgm:prSet/>
      <dgm:spPr/>
      <dgm:t>
        <a:bodyPr/>
        <a:lstStyle/>
        <a:p>
          <a:endParaRPr lang="en-US"/>
        </a:p>
      </dgm:t>
    </dgm:pt>
    <dgm:pt modelId="{F5A90E46-50DB-49E7-991C-A2A0F013FE0D}" type="sibTrans" cxnId="{F6305F73-F299-4EC4-9F6B-51CBC9F6742C}">
      <dgm:prSet/>
      <dgm:spPr/>
      <dgm:t>
        <a:bodyPr/>
        <a:lstStyle/>
        <a:p>
          <a:endParaRPr lang="en-US"/>
        </a:p>
      </dgm:t>
    </dgm:pt>
    <dgm:pt modelId="{3A80885C-CC69-4B91-AD78-0384AE850932}">
      <dgm:prSet phldrT="[Text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err="1"/>
            <a:t>População</a:t>
          </a:r>
          <a:r>
            <a:rPr lang="en-US" dirty="0"/>
            <a:t> e </a:t>
          </a:r>
          <a:r>
            <a:rPr lang="en-US" dirty="0" err="1"/>
            <a:t>zonas</a:t>
          </a:r>
          <a:r>
            <a:rPr lang="en-US" dirty="0"/>
            <a:t> </a:t>
          </a:r>
          <a:r>
            <a:rPr lang="en-US" dirty="0" err="1"/>
            <a:t>afectadas</a:t>
          </a:r>
          <a:endParaRPr lang="en-US" dirty="0"/>
        </a:p>
      </dgm:t>
    </dgm:pt>
    <dgm:pt modelId="{1671EAD8-B69B-4BA3-8BED-DE4004FE1722}" type="parTrans" cxnId="{0A9BA3C4-9D7C-48C6-8A19-DD7EB02A6B1B}">
      <dgm:prSet/>
      <dgm:spPr/>
      <dgm:t>
        <a:bodyPr/>
        <a:lstStyle/>
        <a:p>
          <a:endParaRPr lang="en-US"/>
        </a:p>
      </dgm:t>
    </dgm:pt>
    <dgm:pt modelId="{EBA1D6F3-1EC8-4854-957D-8CAC0C93E9B2}" type="sibTrans" cxnId="{0A9BA3C4-9D7C-48C6-8A19-DD7EB02A6B1B}">
      <dgm:prSet/>
      <dgm:spPr/>
      <dgm:t>
        <a:bodyPr/>
        <a:lstStyle/>
        <a:p>
          <a:endParaRPr lang="en-US"/>
        </a:p>
      </dgm:t>
    </dgm:pt>
    <dgm:pt modelId="{DD800E38-0F3B-491C-89D4-EDFCF272BB9D}">
      <dgm:prSet phldrT="[Text]"/>
      <dgm:spPr/>
      <dgm:t>
        <a:bodyPr/>
        <a:lstStyle/>
        <a:p>
          <a:r>
            <a:rPr lang="en-US" dirty="0" err="1"/>
            <a:t>Impacto</a:t>
          </a:r>
          <a:r>
            <a:rPr lang="en-US" dirty="0"/>
            <a:t> </a:t>
          </a:r>
          <a:r>
            <a:rPr lang="en-US" dirty="0" err="1"/>
            <a:t>sobre</a:t>
          </a:r>
          <a:r>
            <a:rPr lang="en-US" dirty="0"/>
            <a:t> a </a:t>
          </a:r>
          <a:r>
            <a:rPr lang="en-US" dirty="0" err="1"/>
            <a:t>saúde</a:t>
          </a:r>
          <a:endParaRPr lang="en-US" dirty="0"/>
        </a:p>
      </dgm:t>
    </dgm:pt>
    <dgm:pt modelId="{4F01963A-3A74-45A6-8128-75C6C07CBABB}" type="parTrans" cxnId="{DEB656FF-0216-4337-B302-21DFE862EAA1}">
      <dgm:prSet/>
      <dgm:spPr/>
      <dgm:t>
        <a:bodyPr/>
        <a:lstStyle/>
        <a:p>
          <a:endParaRPr lang="en-US"/>
        </a:p>
      </dgm:t>
    </dgm:pt>
    <dgm:pt modelId="{6E848DDE-93C4-4266-AE33-D0BBB405EC06}" type="sibTrans" cxnId="{DEB656FF-0216-4337-B302-21DFE862EAA1}">
      <dgm:prSet/>
      <dgm:spPr/>
      <dgm:t>
        <a:bodyPr/>
        <a:lstStyle/>
        <a:p>
          <a:endParaRPr lang="en-US"/>
        </a:p>
      </dgm:t>
    </dgm:pt>
    <dgm:pt modelId="{33EEF9EB-0940-4BE2-B917-8343243EF401}">
      <dgm:prSet phldrT="[Text]"/>
      <dgm:spPr/>
      <dgm:t>
        <a:bodyPr/>
        <a:lstStyle/>
        <a:p>
          <a:r>
            <a:rPr lang="en-US" dirty="0" err="1"/>
            <a:t>Capacidade</a:t>
          </a:r>
          <a:r>
            <a:rPr lang="en-US" dirty="0"/>
            <a:t> de </a:t>
          </a:r>
          <a:r>
            <a:rPr lang="en-US" dirty="0" err="1"/>
            <a:t>resposta</a:t>
          </a:r>
          <a:endParaRPr lang="en-US" dirty="0"/>
        </a:p>
      </dgm:t>
    </dgm:pt>
    <dgm:pt modelId="{CE93F580-BC25-4C4E-8B02-56E2560124F9}" type="parTrans" cxnId="{871824FB-8A4A-42B0-A93B-F37A00072DB4}">
      <dgm:prSet/>
      <dgm:spPr/>
      <dgm:t>
        <a:bodyPr/>
        <a:lstStyle/>
        <a:p>
          <a:endParaRPr lang="en-US"/>
        </a:p>
      </dgm:t>
    </dgm:pt>
    <dgm:pt modelId="{D4C2492D-DEFB-4DC9-8074-95C5F8E9B03C}" type="sibTrans" cxnId="{871824FB-8A4A-42B0-A93B-F37A00072DB4}">
      <dgm:prSet/>
      <dgm:spPr/>
      <dgm:t>
        <a:bodyPr/>
        <a:lstStyle/>
        <a:p>
          <a:endParaRPr lang="en-US"/>
        </a:p>
      </dgm:t>
    </dgm:pt>
    <dgm:pt modelId="{9BF77E38-64C6-4155-AADD-02217EF05E8D}" type="pres">
      <dgm:prSet presAssocID="{8ACC39B5-B770-4F6C-A412-694809FDC8EC}" presName="cycle" presStyleCnt="0">
        <dgm:presLayoutVars>
          <dgm:dir/>
          <dgm:resizeHandles val="exact"/>
        </dgm:presLayoutVars>
      </dgm:prSet>
      <dgm:spPr/>
    </dgm:pt>
    <dgm:pt modelId="{7CCD078E-DD02-451C-8971-8484BE1BCA4A}" type="pres">
      <dgm:prSet presAssocID="{68E9BAF1-3CE0-4282-ACEE-693690AAD336}" presName="node" presStyleLbl="node1" presStyleIdx="0" presStyleCnt="4">
        <dgm:presLayoutVars>
          <dgm:bulletEnabled val="1"/>
        </dgm:presLayoutVars>
      </dgm:prSet>
      <dgm:spPr/>
    </dgm:pt>
    <dgm:pt modelId="{4BA38881-4395-488A-9718-4B783EE11603}" type="pres">
      <dgm:prSet presAssocID="{68E9BAF1-3CE0-4282-ACEE-693690AAD336}" presName="spNode" presStyleCnt="0"/>
      <dgm:spPr/>
    </dgm:pt>
    <dgm:pt modelId="{9AD74F7F-5FE6-4481-8403-069216794C12}" type="pres">
      <dgm:prSet presAssocID="{F5A90E46-50DB-49E7-991C-A2A0F013FE0D}" presName="sibTrans" presStyleLbl="sibTrans1D1" presStyleIdx="0" presStyleCnt="4"/>
      <dgm:spPr/>
    </dgm:pt>
    <dgm:pt modelId="{26E13776-78B2-498A-A3B6-1F75E878C089}" type="pres">
      <dgm:prSet presAssocID="{3A80885C-CC69-4B91-AD78-0384AE850932}" presName="node" presStyleLbl="node1" presStyleIdx="1" presStyleCnt="4">
        <dgm:presLayoutVars>
          <dgm:bulletEnabled val="1"/>
        </dgm:presLayoutVars>
      </dgm:prSet>
      <dgm:spPr/>
    </dgm:pt>
    <dgm:pt modelId="{385AC2D5-19A9-4910-8EA0-79C7FAB27204}" type="pres">
      <dgm:prSet presAssocID="{3A80885C-CC69-4B91-AD78-0384AE850932}" presName="spNode" presStyleCnt="0"/>
      <dgm:spPr/>
    </dgm:pt>
    <dgm:pt modelId="{30BF67EE-B13B-4734-9CF3-6E3D0DC4CA5A}" type="pres">
      <dgm:prSet presAssocID="{EBA1D6F3-1EC8-4854-957D-8CAC0C93E9B2}" presName="sibTrans" presStyleLbl="sibTrans1D1" presStyleIdx="1" presStyleCnt="4"/>
      <dgm:spPr/>
    </dgm:pt>
    <dgm:pt modelId="{9C854ADC-425C-4B38-81A8-FF88BA9969E0}" type="pres">
      <dgm:prSet presAssocID="{DD800E38-0F3B-491C-89D4-EDFCF272BB9D}" presName="node" presStyleLbl="node1" presStyleIdx="2" presStyleCnt="4">
        <dgm:presLayoutVars>
          <dgm:bulletEnabled val="1"/>
        </dgm:presLayoutVars>
      </dgm:prSet>
      <dgm:spPr/>
    </dgm:pt>
    <dgm:pt modelId="{1AAE4D38-DC1B-4DCD-8692-BC1F88AB8DCB}" type="pres">
      <dgm:prSet presAssocID="{DD800E38-0F3B-491C-89D4-EDFCF272BB9D}" presName="spNode" presStyleCnt="0"/>
      <dgm:spPr/>
    </dgm:pt>
    <dgm:pt modelId="{09871635-A2E5-4F06-BF2F-2982C605B53C}" type="pres">
      <dgm:prSet presAssocID="{6E848DDE-93C4-4266-AE33-D0BBB405EC06}" presName="sibTrans" presStyleLbl="sibTrans1D1" presStyleIdx="2" presStyleCnt="4"/>
      <dgm:spPr/>
    </dgm:pt>
    <dgm:pt modelId="{A4278D6C-C00E-420C-84B5-6D50C1DA29A5}" type="pres">
      <dgm:prSet presAssocID="{33EEF9EB-0940-4BE2-B917-8343243EF401}" presName="node" presStyleLbl="node1" presStyleIdx="3" presStyleCnt="4" custRadScaleRad="105832">
        <dgm:presLayoutVars>
          <dgm:bulletEnabled val="1"/>
        </dgm:presLayoutVars>
      </dgm:prSet>
      <dgm:spPr/>
    </dgm:pt>
    <dgm:pt modelId="{D4E14C64-4A84-4697-BD26-C7CA7EBC530E}" type="pres">
      <dgm:prSet presAssocID="{33EEF9EB-0940-4BE2-B917-8343243EF401}" presName="spNode" presStyleCnt="0"/>
      <dgm:spPr/>
    </dgm:pt>
    <dgm:pt modelId="{8A120301-5EAE-41B9-9923-BF6C4C09E69A}" type="pres">
      <dgm:prSet presAssocID="{D4C2492D-DEFB-4DC9-8074-95C5F8E9B03C}" presName="sibTrans" presStyleLbl="sibTrans1D1" presStyleIdx="3" presStyleCnt="4"/>
      <dgm:spPr/>
    </dgm:pt>
  </dgm:ptLst>
  <dgm:cxnLst>
    <dgm:cxn modelId="{D5E95201-D8FE-F044-9A4F-821FC996FA87}" type="presOf" srcId="{3A80885C-CC69-4B91-AD78-0384AE850932}" destId="{26E13776-78B2-498A-A3B6-1F75E878C089}" srcOrd="0" destOrd="0" presId="urn:microsoft.com/office/officeart/2005/8/layout/cycle6"/>
    <dgm:cxn modelId="{6980E929-699D-D24B-94E4-FF27D2D4C170}" type="presOf" srcId="{68E9BAF1-3CE0-4282-ACEE-693690AAD336}" destId="{7CCD078E-DD02-451C-8971-8484BE1BCA4A}" srcOrd="0" destOrd="0" presId="urn:microsoft.com/office/officeart/2005/8/layout/cycle6"/>
    <dgm:cxn modelId="{1B3F4C50-50FD-F140-970C-59531904396E}" type="presOf" srcId="{D4C2492D-DEFB-4DC9-8074-95C5F8E9B03C}" destId="{8A120301-5EAE-41B9-9923-BF6C4C09E69A}" srcOrd="0" destOrd="0" presId="urn:microsoft.com/office/officeart/2005/8/layout/cycle6"/>
    <dgm:cxn modelId="{F6305F73-F299-4EC4-9F6B-51CBC9F6742C}" srcId="{8ACC39B5-B770-4F6C-A412-694809FDC8EC}" destId="{68E9BAF1-3CE0-4282-ACEE-693690AAD336}" srcOrd="0" destOrd="0" parTransId="{0F9988F5-EBB8-48E9-8791-651BDF07FB28}" sibTransId="{F5A90E46-50DB-49E7-991C-A2A0F013FE0D}"/>
    <dgm:cxn modelId="{325ED9A7-1D90-9445-90C5-4AE3A263DEBF}" type="presOf" srcId="{33EEF9EB-0940-4BE2-B917-8343243EF401}" destId="{A4278D6C-C00E-420C-84B5-6D50C1DA29A5}" srcOrd="0" destOrd="0" presId="urn:microsoft.com/office/officeart/2005/8/layout/cycle6"/>
    <dgm:cxn modelId="{86F5DCAC-4DDB-8749-95EE-CBE8BDA62F52}" type="presOf" srcId="{EBA1D6F3-1EC8-4854-957D-8CAC0C93E9B2}" destId="{30BF67EE-B13B-4734-9CF3-6E3D0DC4CA5A}" srcOrd="0" destOrd="0" presId="urn:microsoft.com/office/officeart/2005/8/layout/cycle6"/>
    <dgm:cxn modelId="{A1E459B9-8C29-E44C-98C0-E4DE5A4F4267}" type="presOf" srcId="{6E848DDE-93C4-4266-AE33-D0BBB405EC06}" destId="{09871635-A2E5-4F06-BF2F-2982C605B53C}" srcOrd="0" destOrd="0" presId="urn:microsoft.com/office/officeart/2005/8/layout/cycle6"/>
    <dgm:cxn modelId="{0A9BA3C4-9D7C-48C6-8A19-DD7EB02A6B1B}" srcId="{8ACC39B5-B770-4F6C-A412-694809FDC8EC}" destId="{3A80885C-CC69-4B91-AD78-0384AE850932}" srcOrd="1" destOrd="0" parTransId="{1671EAD8-B69B-4BA3-8BED-DE4004FE1722}" sibTransId="{EBA1D6F3-1EC8-4854-957D-8CAC0C93E9B2}"/>
    <dgm:cxn modelId="{976680D2-E726-C840-B6C7-74EE2ACA94EC}" type="presOf" srcId="{F5A90E46-50DB-49E7-991C-A2A0F013FE0D}" destId="{9AD74F7F-5FE6-4481-8403-069216794C12}" srcOrd="0" destOrd="0" presId="urn:microsoft.com/office/officeart/2005/8/layout/cycle6"/>
    <dgm:cxn modelId="{A798D1DA-BA0A-9244-972C-85DFF9627E38}" type="presOf" srcId="{DD800E38-0F3B-491C-89D4-EDFCF272BB9D}" destId="{9C854ADC-425C-4B38-81A8-FF88BA9969E0}" srcOrd="0" destOrd="0" presId="urn:microsoft.com/office/officeart/2005/8/layout/cycle6"/>
    <dgm:cxn modelId="{422D56E9-F59D-1E48-9C05-053508EBD99E}" type="presOf" srcId="{8ACC39B5-B770-4F6C-A412-694809FDC8EC}" destId="{9BF77E38-64C6-4155-AADD-02217EF05E8D}" srcOrd="0" destOrd="0" presId="urn:microsoft.com/office/officeart/2005/8/layout/cycle6"/>
    <dgm:cxn modelId="{871824FB-8A4A-42B0-A93B-F37A00072DB4}" srcId="{8ACC39B5-B770-4F6C-A412-694809FDC8EC}" destId="{33EEF9EB-0940-4BE2-B917-8343243EF401}" srcOrd="3" destOrd="0" parTransId="{CE93F580-BC25-4C4E-8B02-56E2560124F9}" sibTransId="{D4C2492D-DEFB-4DC9-8074-95C5F8E9B03C}"/>
    <dgm:cxn modelId="{DEB656FF-0216-4337-B302-21DFE862EAA1}" srcId="{8ACC39B5-B770-4F6C-A412-694809FDC8EC}" destId="{DD800E38-0F3B-491C-89D4-EDFCF272BB9D}" srcOrd="2" destOrd="0" parTransId="{4F01963A-3A74-45A6-8128-75C6C07CBABB}" sibTransId="{6E848DDE-93C4-4266-AE33-D0BBB405EC06}"/>
    <dgm:cxn modelId="{C0677AD2-E8BC-6E43-A199-21A194AAFD06}" type="presParOf" srcId="{9BF77E38-64C6-4155-AADD-02217EF05E8D}" destId="{7CCD078E-DD02-451C-8971-8484BE1BCA4A}" srcOrd="0" destOrd="0" presId="urn:microsoft.com/office/officeart/2005/8/layout/cycle6"/>
    <dgm:cxn modelId="{30174DA8-B695-EC42-9EAE-7B871A242B80}" type="presParOf" srcId="{9BF77E38-64C6-4155-AADD-02217EF05E8D}" destId="{4BA38881-4395-488A-9718-4B783EE11603}" srcOrd="1" destOrd="0" presId="urn:microsoft.com/office/officeart/2005/8/layout/cycle6"/>
    <dgm:cxn modelId="{34F56D10-656A-114B-B130-C15049714D71}" type="presParOf" srcId="{9BF77E38-64C6-4155-AADD-02217EF05E8D}" destId="{9AD74F7F-5FE6-4481-8403-069216794C12}" srcOrd="2" destOrd="0" presId="urn:microsoft.com/office/officeart/2005/8/layout/cycle6"/>
    <dgm:cxn modelId="{07DA1296-11F1-CD4B-9147-F4DA0394DDC3}" type="presParOf" srcId="{9BF77E38-64C6-4155-AADD-02217EF05E8D}" destId="{26E13776-78B2-498A-A3B6-1F75E878C089}" srcOrd="3" destOrd="0" presId="urn:microsoft.com/office/officeart/2005/8/layout/cycle6"/>
    <dgm:cxn modelId="{997062B2-35AD-9641-A6F3-79A7D0DFEAE2}" type="presParOf" srcId="{9BF77E38-64C6-4155-AADD-02217EF05E8D}" destId="{385AC2D5-19A9-4910-8EA0-79C7FAB27204}" srcOrd="4" destOrd="0" presId="urn:microsoft.com/office/officeart/2005/8/layout/cycle6"/>
    <dgm:cxn modelId="{AF7D1C54-B8F0-8948-8E9E-DF3C77EA90F0}" type="presParOf" srcId="{9BF77E38-64C6-4155-AADD-02217EF05E8D}" destId="{30BF67EE-B13B-4734-9CF3-6E3D0DC4CA5A}" srcOrd="5" destOrd="0" presId="urn:microsoft.com/office/officeart/2005/8/layout/cycle6"/>
    <dgm:cxn modelId="{9D7E7670-AED9-6E46-AF8C-2A0B8DDB1B7C}" type="presParOf" srcId="{9BF77E38-64C6-4155-AADD-02217EF05E8D}" destId="{9C854ADC-425C-4B38-81A8-FF88BA9969E0}" srcOrd="6" destOrd="0" presId="urn:microsoft.com/office/officeart/2005/8/layout/cycle6"/>
    <dgm:cxn modelId="{75F59792-C26B-5943-8455-C58A39C1FD76}" type="presParOf" srcId="{9BF77E38-64C6-4155-AADD-02217EF05E8D}" destId="{1AAE4D38-DC1B-4DCD-8692-BC1F88AB8DCB}" srcOrd="7" destOrd="0" presId="urn:microsoft.com/office/officeart/2005/8/layout/cycle6"/>
    <dgm:cxn modelId="{3465E52C-B6D1-1049-A2B7-F3B62D4D2BE4}" type="presParOf" srcId="{9BF77E38-64C6-4155-AADD-02217EF05E8D}" destId="{09871635-A2E5-4F06-BF2F-2982C605B53C}" srcOrd="8" destOrd="0" presId="urn:microsoft.com/office/officeart/2005/8/layout/cycle6"/>
    <dgm:cxn modelId="{9C0EF5EC-E36E-E447-9480-F4A0E9FFF415}" type="presParOf" srcId="{9BF77E38-64C6-4155-AADD-02217EF05E8D}" destId="{A4278D6C-C00E-420C-84B5-6D50C1DA29A5}" srcOrd="9" destOrd="0" presId="urn:microsoft.com/office/officeart/2005/8/layout/cycle6"/>
    <dgm:cxn modelId="{27D38915-2D24-704B-8209-61D90280DEAB}" type="presParOf" srcId="{9BF77E38-64C6-4155-AADD-02217EF05E8D}" destId="{D4E14C64-4A84-4697-BD26-C7CA7EBC530E}" srcOrd="10" destOrd="0" presId="urn:microsoft.com/office/officeart/2005/8/layout/cycle6"/>
    <dgm:cxn modelId="{AB303AB3-2BCB-444B-91C2-73062E61F75E}" type="presParOf" srcId="{9BF77E38-64C6-4155-AADD-02217EF05E8D}" destId="{8A120301-5EAE-41B9-9923-BF6C4C09E69A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D078E-DD02-451C-8971-8484BE1BCA4A}">
      <dsp:nvSpPr>
        <dsp:cNvPr id="0" name=""/>
        <dsp:cNvSpPr/>
      </dsp:nvSpPr>
      <dsp:spPr>
        <a:xfrm>
          <a:off x="2206300" y="1306"/>
          <a:ext cx="1323359" cy="86018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kern="1200" noProof="0"/>
            <a:t>Extensão da emergência</a:t>
          </a:r>
        </a:p>
      </dsp:txBody>
      <dsp:txXfrm>
        <a:off x="2248291" y="43297"/>
        <a:ext cx="1239377" cy="776201"/>
      </dsp:txXfrm>
    </dsp:sp>
    <dsp:sp modelId="{9AD74F7F-5FE6-4481-8403-069216794C12}">
      <dsp:nvSpPr>
        <dsp:cNvPr id="0" name=""/>
        <dsp:cNvSpPr/>
      </dsp:nvSpPr>
      <dsp:spPr>
        <a:xfrm>
          <a:off x="1447398" y="431398"/>
          <a:ext cx="2841162" cy="2841162"/>
        </a:xfrm>
        <a:custGeom>
          <a:avLst/>
          <a:gdLst/>
          <a:ahLst/>
          <a:cxnLst/>
          <a:rect l="0" t="0" r="0" b="0"/>
          <a:pathLst>
            <a:path>
              <a:moveTo>
                <a:pt x="2091785" y="168568"/>
              </a:moveTo>
              <a:arcTo wR="1420581" hR="1420581" stAng="17891746" swAng="2624757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E13776-78B2-498A-A3B6-1F75E878C089}">
      <dsp:nvSpPr>
        <dsp:cNvPr id="0" name=""/>
        <dsp:cNvSpPr/>
      </dsp:nvSpPr>
      <dsp:spPr>
        <a:xfrm>
          <a:off x="3626881" y="1421888"/>
          <a:ext cx="1323359" cy="86018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kern="1200" noProof="0"/>
            <a:t>Zonas e populações afectadas</a:t>
          </a:r>
        </a:p>
      </dsp:txBody>
      <dsp:txXfrm>
        <a:off x="3668872" y="1463879"/>
        <a:ext cx="1239377" cy="776201"/>
      </dsp:txXfrm>
    </dsp:sp>
    <dsp:sp modelId="{30BF67EE-B13B-4734-9CF3-6E3D0DC4CA5A}">
      <dsp:nvSpPr>
        <dsp:cNvPr id="0" name=""/>
        <dsp:cNvSpPr/>
      </dsp:nvSpPr>
      <dsp:spPr>
        <a:xfrm>
          <a:off x="1447398" y="431398"/>
          <a:ext cx="2841162" cy="2841162"/>
        </a:xfrm>
        <a:custGeom>
          <a:avLst/>
          <a:gdLst/>
          <a:ahLst/>
          <a:cxnLst/>
          <a:rect l="0" t="0" r="0" b="0"/>
          <a:pathLst>
            <a:path>
              <a:moveTo>
                <a:pt x="2771186" y="1860939"/>
              </a:moveTo>
              <a:arcTo wR="1420581" hR="1420581" stAng="1083497" swAng="2624757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854ADC-425C-4B38-81A8-FF88BA9969E0}">
      <dsp:nvSpPr>
        <dsp:cNvPr id="0" name=""/>
        <dsp:cNvSpPr/>
      </dsp:nvSpPr>
      <dsp:spPr>
        <a:xfrm>
          <a:off x="2206300" y="2842469"/>
          <a:ext cx="1323359" cy="86018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kern="1200" noProof="0"/>
            <a:t>Impacto sobre a saúde</a:t>
          </a:r>
        </a:p>
      </dsp:txBody>
      <dsp:txXfrm>
        <a:off x="2248291" y="2884460"/>
        <a:ext cx="1239377" cy="776201"/>
      </dsp:txXfrm>
    </dsp:sp>
    <dsp:sp modelId="{09871635-A2E5-4F06-BF2F-2982C605B53C}">
      <dsp:nvSpPr>
        <dsp:cNvPr id="0" name=""/>
        <dsp:cNvSpPr/>
      </dsp:nvSpPr>
      <dsp:spPr>
        <a:xfrm>
          <a:off x="1447398" y="431398"/>
          <a:ext cx="2841162" cy="2841162"/>
        </a:xfrm>
        <a:custGeom>
          <a:avLst/>
          <a:gdLst/>
          <a:ahLst/>
          <a:cxnLst/>
          <a:rect l="0" t="0" r="0" b="0"/>
          <a:pathLst>
            <a:path>
              <a:moveTo>
                <a:pt x="749377" y="2672593"/>
              </a:moveTo>
              <a:arcTo wR="1420581" hR="1420581" stAng="7091746" swAng="2624757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278D6C-C00E-420C-84B5-6D50C1DA29A5}">
      <dsp:nvSpPr>
        <dsp:cNvPr id="0" name=""/>
        <dsp:cNvSpPr/>
      </dsp:nvSpPr>
      <dsp:spPr>
        <a:xfrm>
          <a:off x="785718" y="1421888"/>
          <a:ext cx="1323359" cy="86018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600" kern="1200" noProof="0"/>
            <a:t>Capacidade de resposta</a:t>
          </a:r>
        </a:p>
      </dsp:txBody>
      <dsp:txXfrm>
        <a:off x="827709" y="1463879"/>
        <a:ext cx="1239377" cy="776201"/>
      </dsp:txXfrm>
    </dsp:sp>
    <dsp:sp modelId="{8A120301-5EAE-41B9-9923-BF6C4C09E69A}">
      <dsp:nvSpPr>
        <dsp:cNvPr id="0" name=""/>
        <dsp:cNvSpPr/>
      </dsp:nvSpPr>
      <dsp:spPr>
        <a:xfrm>
          <a:off x="1447398" y="431398"/>
          <a:ext cx="2841162" cy="2841162"/>
        </a:xfrm>
        <a:custGeom>
          <a:avLst/>
          <a:gdLst/>
          <a:ahLst/>
          <a:cxnLst/>
          <a:rect l="0" t="0" r="0" b="0"/>
          <a:pathLst>
            <a:path>
              <a:moveTo>
                <a:pt x="69975" y="980223"/>
              </a:moveTo>
              <a:arcTo wR="1420581" hR="1420581" stAng="11883497" swAng="2624757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D078E-DD02-451C-8971-8484BE1BCA4A}">
      <dsp:nvSpPr>
        <dsp:cNvPr id="0" name=""/>
        <dsp:cNvSpPr/>
      </dsp:nvSpPr>
      <dsp:spPr>
        <a:xfrm>
          <a:off x="606445" y="79266"/>
          <a:ext cx="516353" cy="335630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600" kern="1200" noProof="0"/>
            <a:t>Extensão da emergência</a:t>
          </a:r>
        </a:p>
      </dsp:txBody>
      <dsp:txXfrm>
        <a:off x="622829" y="95650"/>
        <a:ext cx="483585" cy="302862"/>
      </dsp:txXfrm>
    </dsp:sp>
    <dsp:sp modelId="{9AD74F7F-5FE6-4481-8403-069216794C12}">
      <dsp:nvSpPr>
        <dsp:cNvPr id="0" name=""/>
        <dsp:cNvSpPr/>
      </dsp:nvSpPr>
      <dsp:spPr>
        <a:xfrm>
          <a:off x="257501" y="251050"/>
          <a:ext cx="1343464" cy="1343464"/>
        </a:xfrm>
        <a:custGeom>
          <a:avLst/>
          <a:gdLst/>
          <a:ahLst/>
          <a:cxnLst/>
          <a:rect l="0" t="0" r="0" b="0"/>
          <a:pathLst>
            <a:path>
              <a:moveTo>
                <a:pt x="869921" y="29902"/>
              </a:moveTo>
              <a:arcTo wR="671732" hR="671732" stAng="17229604" swAng="2481175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E13776-78B2-498A-A3B6-1F75E878C089}">
      <dsp:nvSpPr>
        <dsp:cNvPr id="0" name=""/>
        <dsp:cNvSpPr/>
      </dsp:nvSpPr>
      <dsp:spPr>
        <a:xfrm>
          <a:off x="1296145" y="576065"/>
          <a:ext cx="516353" cy="3356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PT" sz="600" kern="1200" noProof="0"/>
        </a:p>
      </dsp:txBody>
      <dsp:txXfrm>
        <a:off x="1312529" y="592449"/>
        <a:ext cx="483585" cy="302862"/>
      </dsp:txXfrm>
    </dsp:sp>
    <dsp:sp modelId="{30BF67EE-B13B-4734-9CF3-6E3D0DC4CA5A}">
      <dsp:nvSpPr>
        <dsp:cNvPr id="0" name=""/>
        <dsp:cNvSpPr/>
      </dsp:nvSpPr>
      <dsp:spPr>
        <a:xfrm>
          <a:off x="1501287" y="-29342"/>
          <a:ext cx="1343464" cy="1343464"/>
        </a:xfrm>
        <a:custGeom>
          <a:avLst/>
          <a:gdLst/>
          <a:ahLst/>
          <a:cxnLst/>
          <a:rect l="0" t="0" r="0" b="0"/>
          <a:pathLst>
            <a:path>
              <a:moveTo>
                <a:pt x="54992" y="937920"/>
              </a:moveTo>
              <a:arcTo wR="671732" hR="671732" stAng="9399282" swAng="1723317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B6DFF3-6F2D-D54D-9EA8-6EE2EAAF03BA}">
      <dsp:nvSpPr>
        <dsp:cNvPr id="0" name=""/>
        <dsp:cNvSpPr/>
      </dsp:nvSpPr>
      <dsp:spPr>
        <a:xfrm>
          <a:off x="1296145" y="576065"/>
          <a:ext cx="516353" cy="335630"/>
        </a:xfrm>
        <a:prstGeom prst="roundRect">
          <a:avLst/>
        </a:prstGeom>
        <a:solidFill>
          <a:schemeClr val="bg1"/>
        </a:soli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600" kern="1200" noProof="0" dirty="0"/>
            <a:t>População e zonas afectadas</a:t>
          </a:r>
        </a:p>
      </dsp:txBody>
      <dsp:txXfrm>
        <a:off x="1312529" y="592449"/>
        <a:ext cx="483585" cy="302862"/>
      </dsp:txXfrm>
    </dsp:sp>
    <dsp:sp modelId="{8E06A532-8E93-0442-9351-2F3DF8C364D6}">
      <dsp:nvSpPr>
        <dsp:cNvPr id="0" name=""/>
        <dsp:cNvSpPr/>
      </dsp:nvSpPr>
      <dsp:spPr>
        <a:xfrm>
          <a:off x="246823" y="33074"/>
          <a:ext cx="1343464" cy="1343464"/>
        </a:xfrm>
        <a:custGeom>
          <a:avLst/>
          <a:gdLst/>
          <a:ahLst/>
          <a:cxnLst/>
          <a:rect l="0" t="0" r="0" b="0"/>
          <a:pathLst>
            <a:path>
              <a:moveTo>
                <a:pt x="1309249" y="883384"/>
              </a:moveTo>
              <a:arcTo wR="671732" hR="671732" stAng="1101953" swAng="2577772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34F1B8-DE9F-1740-BFEF-3F1B678F0315}">
      <dsp:nvSpPr>
        <dsp:cNvPr id="0" name=""/>
        <dsp:cNvSpPr/>
      </dsp:nvSpPr>
      <dsp:spPr>
        <a:xfrm>
          <a:off x="720080" y="1224134"/>
          <a:ext cx="516353" cy="3356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600" kern="1200" noProof="0"/>
            <a:t>Impacto sobre a saúde</a:t>
          </a:r>
        </a:p>
      </dsp:txBody>
      <dsp:txXfrm>
        <a:off x="736464" y="1240518"/>
        <a:ext cx="483585" cy="302862"/>
      </dsp:txXfrm>
    </dsp:sp>
    <dsp:sp modelId="{CDECC9AE-C21A-8841-83B0-6EEC59B442B1}">
      <dsp:nvSpPr>
        <dsp:cNvPr id="0" name=""/>
        <dsp:cNvSpPr/>
      </dsp:nvSpPr>
      <dsp:spPr>
        <a:xfrm>
          <a:off x="223606" y="36959"/>
          <a:ext cx="1343464" cy="1343464"/>
        </a:xfrm>
        <a:custGeom>
          <a:avLst/>
          <a:gdLst/>
          <a:ahLst/>
          <a:cxnLst/>
          <a:rect l="0" t="0" r="0" b="0"/>
          <a:pathLst>
            <a:path>
              <a:moveTo>
                <a:pt x="490265" y="1318488"/>
              </a:moveTo>
              <a:arcTo wR="671732" hR="671732" stAng="6340385" swAng="3371240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43D908-44E7-1E44-ADAC-8FA7267C52F4}">
      <dsp:nvSpPr>
        <dsp:cNvPr id="0" name=""/>
        <dsp:cNvSpPr/>
      </dsp:nvSpPr>
      <dsp:spPr>
        <a:xfrm>
          <a:off x="1" y="576065"/>
          <a:ext cx="516353" cy="3356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600" kern="1200" noProof="0"/>
            <a:t>Capacidade de resposta</a:t>
          </a:r>
        </a:p>
      </dsp:txBody>
      <dsp:txXfrm>
        <a:off x="16385" y="592449"/>
        <a:ext cx="483585" cy="302862"/>
      </dsp:txXfrm>
    </dsp:sp>
    <dsp:sp modelId="{A6A9D8BC-7809-4042-B85A-56B0B9A8B9D5}">
      <dsp:nvSpPr>
        <dsp:cNvPr id="0" name=""/>
        <dsp:cNvSpPr/>
      </dsp:nvSpPr>
      <dsp:spPr>
        <a:xfrm>
          <a:off x="187243" y="284999"/>
          <a:ext cx="1343464" cy="1343464"/>
        </a:xfrm>
        <a:custGeom>
          <a:avLst/>
          <a:gdLst/>
          <a:ahLst/>
          <a:cxnLst/>
          <a:rect l="0" t="0" r="0" b="0"/>
          <a:pathLst>
            <a:path>
              <a:moveTo>
                <a:pt x="120469" y="287891"/>
              </a:moveTo>
              <a:arcTo wR="671732" hR="671732" stAng="12890958" swAng="1964344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D078E-DD02-451C-8971-8484BE1BCA4A}">
      <dsp:nvSpPr>
        <dsp:cNvPr id="0" name=""/>
        <dsp:cNvSpPr/>
      </dsp:nvSpPr>
      <dsp:spPr>
        <a:xfrm>
          <a:off x="639595" y="22"/>
          <a:ext cx="563131" cy="366035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/>
            <a:t>Extensão</a:t>
          </a:r>
          <a:r>
            <a:rPr lang="en-US" sz="600" kern="1200" dirty="0"/>
            <a:t> da </a:t>
          </a:r>
          <a:r>
            <a:rPr lang="en-US" sz="600" kern="1200" dirty="0" err="1"/>
            <a:t>emergência</a:t>
          </a:r>
          <a:endParaRPr lang="en-US" sz="600" kern="1200" dirty="0"/>
        </a:p>
      </dsp:txBody>
      <dsp:txXfrm>
        <a:off x="657463" y="17890"/>
        <a:ext cx="527395" cy="330299"/>
      </dsp:txXfrm>
    </dsp:sp>
    <dsp:sp modelId="{9AD74F7F-5FE6-4481-8403-069216794C12}">
      <dsp:nvSpPr>
        <dsp:cNvPr id="0" name=""/>
        <dsp:cNvSpPr/>
      </dsp:nvSpPr>
      <dsp:spPr>
        <a:xfrm>
          <a:off x="316813" y="183040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889964" y="71750"/>
              </a:moveTo>
              <a:arcTo wR="604347" hR="604347" stAng="17892201" swAng="2624029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E13776-78B2-498A-A3B6-1F75E878C089}">
      <dsp:nvSpPr>
        <dsp:cNvPr id="0" name=""/>
        <dsp:cNvSpPr/>
      </dsp:nvSpPr>
      <dsp:spPr>
        <a:xfrm>
          <a:off x="1243943" y="604370"/>
          <a:ext cx="563131" cy="366035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/>
            <a:t>População</a:t>
          </a:r>
          <a:r>
            <a:rPr lang="en-US" sz="600" kern="1200" dirty="0"/>
            <a:t> e </a:t>
          </a:r>
          <a:r>
            <a:rPr lang="en-US" sz="600" kern="1200" dirty="0" err="1"/>
            <a:t>zonas</a:t>
          </a:r>
          <a:r>
            <a:rPr lang="en-US" sz="600" kern="1200" dirty="0"/>
            <a:t> </a:t>
          </a:r>
          <a:r>
            <a:rPr lang="en-US" sz="600" kern="1200" dirty="0" err="1"/>
            <a:t>afectadas</a:t>
          </a:r>
          <a:endParaRPr lang="en-US" sz="600" kern="1200" dirty="0"/>
        </a:p>
      </dsp:txBody>
      <dsp:txXfrm>
        <a:off x="1261811" y="622238"/>
        <a:ext cx="527395" cy="330299"/>
      </dsp:txXfrm>
    </dsp:sp>
    <dsp:sp modelId="{30BF67EE-B13B-4734-9CF3-6E3D0DC4CA5A}">
      <dsp:nvSpPr>
        <dsp:cNvPr id="0" name=""/>
        <dsp:cNvSpPr/>
      </dsp:nvSpPr>
      <dsp:spPr>
        <a:xfrm>
          <a:off x="316813" y="183040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1178911" y="791731"/>
              </a:moveTo>
              <a:arcTo wR="604347" hR="604347" stAng="1083769" swAng="2624029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854ADC-425C-4B38-81A8-FF88BA9969E0}">
      <dsp:nvSpPr>
        <dsp:cNvPr id="0" name=""/>
        <dsp:cNvSpPr/>
      </dsp:nvSpPr>
      <dsp:spPr>
        <a:xfrm>
          <a:off x="639595" y="1208718"/>
          <a:ext cx="563131" cy="3660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/>
            <a:t>Impacto</a:t>
          </a:r>
          <a:r>
            <a:rPr lang="en-US" sz="600" kern="1200" dirty="0"/>
            <a:t> </a:t>
          </a:r>
          <a:r>
            <a:rPr lang="en-US" sz="600" kern="1200" dirty="0" err="1"/>
            <a:t>sobre</a:t>
          </a:r>
          <a:r>
            <a:rPr lang="en-US" sz="600" kern="1200" dirty="0"/>
            <a:t> a </a:t>
          </a:r>
          <a:r>
            <a:rPr lang="en-US" sz="600" kern="1200" dirty="0" err="1"/>
            <a:t>saúde</a:t>
          </a:r>
          <a:endParaRPr lang="en-US" sz="600" kern="1200" dirty="0"/>
        </a:p>
      </dsp:txBody>
      <dsp:txXfrm>
        <a:off x="657463" y="1226586"/>
        <a:ext cx="527395" cy="330299"/>
      </dsp:txXfrm>
    </dsp:sp>
    <dsp:sp modelId="{09871635-A2E5-4F06-BF2F-2982C605B53C}">
      <dsp:nvSpPr>
        <dsp:cNvPr id="0" name=""/>
        <dsp:cNvSpPr/>
      </dsp:nvSpPr>
      <dsp:spPr>
        <a:xfrm>
          <a:off x="272859" y="162112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362300" y="1158107"/>
              </a:moveTo>
              <a:arcTo wR="604347" hR="604347" stAng="6816606" swAng="2772567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278D6C-C00E-420C-84B5-6D50C1DA29A5}">
      <dsp:nvSpPr>
        <dsp:cNvPr id="0" name=""/>
        <dsp:cNvSpPr/>
      </dsp:nvSpPr>
      <dsp:spPr>
        <a:xfrm>
          <a:off x="1" y="604370"/>
          <a:ext cx="563131" cy="3660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/>
            <a:t>Capacidade</a:t>
          </a:r>
          <a:r>
            <a:rPr lang="en-US" sz="600" kern="1200" dirty="0"/>
            <a:t> de </a:t>
          </a:r>
          <a:r>
            <a:rPr lang="en-US" sz="600" kern="1200" dirty="0" err="1"/>
            <a:t>resposta</a:t>
          </a:r>
          <a:endParaRPr lang="en-US" sz="600" kern="1200" dirty="0"/>
        </a:p>
      </dsp:txBody>
      <dsp:txXfrm>
        <a:off x="17869" y="622238"/>
        <a:ext cx="527395" cy="330299"/>
      </dsp:txXfrm>
    </dsp:sp>
    <dsp:sp modelId="{8A120301-5EAE-41B9-9923-BF6C4C09E69A}">
      <dsp:nvSpPr>
        <dsp:cNvPr id="0" name=""/>
        <dsp:cNvSpPr/>
      </dsp:nvSpPr>
      <dsp:spPr>
        <a:xfrm>
          <a:off x="272859" y="203967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37100" y="395861"/>
              </a:moveTo>
              <a:arcTo wR="604347" hR="604347" stAng="12010827" swAng="2772567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D078E-DD02-451C-8971-8484BE1BCA4A}">
      <dsp:nvSpPr>
        <dsp:cNvPr id="0" name=""/>
        <dsp:cNvSpPr/>
      </dsp:nvSpPr>
      <dsp:spPr>
        <a:xfrm>
          <a:off x="639595" y="22"/>
          <a:ext cx="563131" cy="366035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600" kern="1200" noProof="0" dirty="0"/>
            <a:t>Extensão da emergência</a:t>
          </a:r>
        </a:p>
      </dsp:txBody>
      <dsp:txXfrm>
        <a:off x="657463" y="17890"/>
        <a:ext cx="527395" cy="330299"/>
      </dsp:txXfrm>
    </dsp:sp>
    <dsp:sp modelId="{9AD74F7F-5FE6-4481-8403-069216794C12}">
      <dsp:nvSpPr>
        <dsp:cNvPr id="0" name=""/>
        <dsp:cNvSpPr/>
      </dsp:nvSpPr>
      <dsp:spPr>
        <a:xfrm>
          <a:off x="316813" y="183040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889964" y="71750"/>
              </a:moveTo>
              <a:arcTo wR="604347" hR="604347" stAng="17892201" swAng="2624029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E13776-78B2-498A-A3B6-1F75E878C089}">
      <dsp:nvSpPr>
        <dsp:cNvPr id="0" name=""/>
        <dsp:cNvSpPr/>
      </dsp:nvSpPr>
      <dsp:spPr>
        <a:xfrm>
          <a:off x="1243943" y="604370"/>
          <a:ext cx="563131" cy="366035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600" kern="1200" noProof="0"/>
            <a:t>População e zonas afectadas</a:t>
          </a:r>
        </a:p>
      </dsp:txBody>
      <dsp:txXfrm>
        <a:off x="1261811" y="622238"/>
        <a:ext cx="527395" cy="330299"/>
      </dsp:txXfrm>
    </dsp:sp>
    <dsp:sp modelId="{30BF67EE-B13B-4734-9CF3-6E3D0DC4CA5A}">
      <dsp:nvSpPr>
        <dsp:cNvPr id="0" name=""/>
        <dsp:cNvSpPr/>
      </dsp:nvSpPr>
      <dsp:spPr>
        <a:xfrm>
          <a:off x="316813" y="183040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1178911" y="791731"/>
              </a:moveTo>
              <a:arcTo wR="604347" hR="604347" stAng="1083769" swAng="2624029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854ADC-425C-4B38-81A8-FF88BA9969E0}">
      <dsp:nvSpPr>
        <dsp:cNvPr id="0" name=""/>
        <dsp:cNvSpPr/>
      </dsp:nvSpPr>
      <dsp:spPr>
        <a:xfrm>
          <a:off x="639595" y="1208718"/>
          <a:ext cx="563131" cy="3660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600" kern="1200" noProof="0"/>
            <a:t>Impacto sobre a saúde</a:t>
          </a:r>
        </a:p>
      </dsp:txBody>
      <dsp:txXfrm>
        <a:off x="657463" y="1226586"/>
        <a:ext cx="527395" cy="330299"/>
      </dsp:txXfrm>
    </dsp:sp>
    <dsp:sp modelId="{09871635-A2E5-4F06-BF2F-2982C605B53C}">
      <dsp:nvSpPr>
        <dsp:cNvPr id="0" name=""/>
        <dsp:cNvSpPr/>
      </dsp:nvSpPr>
      <dsp:spPr>
        <a:xfrm>
          <a:off x="272859" y="162112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362300" y="1158107"/>
              </a:moveTo>
              <a:arcTo wR="604347" hR="604347" stAng="6816606" swAng="2772567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278D6C-C00E-420C-84B5-6D50C1DA29A5}">
      <dsp:nvSpPr>
        <dsp:cNvPr id="0" name=""/>
        <dsp:cNvSpPr/>
      </dsp:nvSpPr>
      <dsp:spPr>
        <a:xfrm>
          <a:off x="1" y="604370"/>
          <a:ext cx="563131" cy="3660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600" kern="1200" noProof="0"/>
            <a:t>Capacidade de resposta</a:t>
          </a:r>
        </a:p>
      </dsp:txBody>
      <dsp:txXfrm>
        <a:off x="17869" y="622238"/>
        <a:ext cx="527395" cy="330299"/>
      </dsp:txXfrm>
    </dsp:sp>
    <dsp:sp modelId="{8A120301-5EAE-41B9-9923-BF6C4C09E69A}">
      <dsp:nvSpPr>
        <dsp:cNvPr id="0" name=""/>
        <dsp:cNvSpPr/>
      </dsp:nvSpPr>
      <dsp:spPr>
        <a:xfrm>
          <a:off x="272859" y="203967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37100" y="395861"/>
              </a:moveTo>
              <a:arcTo wR="604347" hR="604347" stAng="12010827" swAng="2772567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D078E-DD02-451C-8971-8484BE1BCA4A}">
      <dsp:nvSpPr>
        <dsp:cNvPr id="0" name=""/>
        <dsp:cNvSpPr/>
      </dsp:nvSpPr>
      <dsp:spPr>
        <a:xfrm>
          <a:off x="639595" y="22"/>
          <a:ext cx="563131" cy="366035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600" kern="1200" noProof="0"/>
            <a:t>Extensão da emergência</a:t>
          </a:r>
        </a:p>
      </dsp:txBody>
      <dsp:txXfrm>
        <a:off x="657463" y="17890"/>
        <a:ext cx="527395" cy="330299"/>
      </dsp:txXfrm>
    </dsp:sp>
    <dsp:sp modelId="{9AD74F7F-5FE6-4481-8403-069216794C12}">
      <dsp:nvSpPr>
        <dsp:cNvPr id="0" name=""/>
        <dsp:cNvSpPr/>
      </dsp:nvSpPr>
      <dsp:spPr>
        <a:xfrm>
          <a:off x="316813" y="183040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889964" y="71750"/>
              </a:moveTo>
              <a:arcTo wR="604347" hR="604347" stAng="17892201" swAng="2624029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E13776-78B2-498A-A3B6-1F75E878C089}">
      <dsp:nvSpPr>
        <dsp:cNvPr id="0" name=""/>
        <dsp:cNvSpPr/>
      </dsp:nvSpPr>
      <dsp:spPr>
        <a:xfrm>
          <a:off x="1243943" y="604370"/>
          <a:ext cx="563131" cy="366035"/>
        </a:xfrm>
        <a:prstGeom prst="roundRect">
          <a:avLst/>
        </a:prstGeom>
        <a:solidFill>
          <a:schemeClr val="bg1"/>
        </a:soli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600" kern="1200" noProof="0"/>
            <a:t>População e zonas afectadas</a:t>
          </a:r>
        </a:p>
      </dsp:txBody>
      <dsp:txXfrm>
        <a:off x="1261811" y="622238"/>
        <a:ext cx="527395" cy="330299"/>
      </dsp:txXfrm>
    </dsp:sp>
    <dsp:sp modelId="{30BF67EE-B13B-4734-9CF3-6E3D0DC4CA5A}">
      <dsp:nvSpPr>
        <dsp:cNvPr id="0" name=""/>
        <dsp:cNvSpPr/>
      </dsp:nvSpPr>
      <dsp:spPr>
        <a:xfrm>
          <a:off x="316813" y="183040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1178911" y="791731"/>
              </a:moveTo>
              <a:arcTo wR="604347" hR="604347" stAng="1083769" swAng="2624029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854ADC-425C-4B38-81A8-FF88BA9969E0}">
      <dsp:nvSpPr>
        <dsp:cNvPr id="0" name=""/>
        <dsp:cNvSpPr/>
      </dsp:nvSpPr>
      <dsp:spPr>
        <a:xfrm>
          <a:off x="639595" y="1208718"/>
          <a:ext cx="563131" cy="366035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600" kern="1200" noProof="0"/>
            <a:t>Impacto sobre a saúde</a:t>
          </a:r>
        </a:p>
      </dsp:txBody>
      <dsp:txXfrm>
        <a:off x="657463" y="1226586"/>
        <a:ext cx="527395" cy="330299"/>
      </dsp:txXfrm>
    </dsp:sp>
    <dsp:sp modelId="{09871635-A2E5-4F06-BF2F-2982C605B53C}">
      <dsp:nvSpPr>
        <dsp:cNvPr id="0" name=""/>
        <dsp:cNvSpPr/>
      </dsp:nvSpPr>
      <dsp:spPr>
        <a:xfrm>
          <a:off x="272859" y="162112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362300" y="1158107"/>
              </a:moveTo>
              <a:arcTo wR="604347" hR="604347" stAng="6816606" swAng="2772567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278D6C-C00E-420C-84B5-6D50C1DA29A5}">
      <dsp:nvSpPr>
        <dsp:cNvPr id="0" name=""/>
        <dsp:cNvSpPr/>
      </dsp:nvSpPr>
      <dsp:spPr>
        <a:xfrm>
          <a:off x="1" y="604370"/>
          <a:ext cx="563131" cy="3660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600" kern="1200" noProof="0" dirty="0"/>
            <a:t>Capacidade de resposta</a:t>
          </a:r>
        </a:p>
      </dsp:txBody>
      <dsp:txXfrm>
        <a:off x="17869" y="622238"/>
        <a:ext cx="527395" cy="330299"/>
      </dsp:txXfrm>
    </dsp:sp>
    <dsp:sp modelId="{8A120301-5EAE-41B9-9923-BF6C4C09E69A}">
      <dsp:nvSpPr>
        <dsp:cNvPr id="0" name=""/>
        <dsp:cNvSpPr/>
      </dsp:nvSpPr>
      <dsp:spPr>
        <a:xfrm>
          <a:off x="272859" y="203967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37100" y="395861"/>
              </a:moveTo>
              <a:arcTo wR="604347" hR="604347" stAng="12010827" swAng="2772567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D078E-DD02-451C-8971-8484BE1BCA4A}">
      <dsp:nvSpPr>
        <dsp:cNvPr id="0" name=""/>
        <dsp:cNvSpPr/>
      </dsp:nvSpPr>
      <dsp:spPr>
        <a:xfrm>
          <a:off x="639595" y="22"/>
          <a:ext cx="563131" cy="366035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/>
            <a:t>Extensão</a:t>
          </a:r>
          <a:r>
            <a:rPr lang="en-US" sz="600" kern="1200" dirty="0"/>
            <a:t> da </a:t>
          </a:r>
          <a:r>
            <a:rPr lang="en-US" sz="600" kern="1200" dirty="0" err="1"/>
            <a:t>emergência</a:t>
          </a:r>
          <a:endParaRPr lang="en-US" sz="600" kern="1200" dirty="0"/>
        </a:p>
      </dsp:txBody>
      <dsp:txXfrm>
        <a:off x="657463" y="17890"/>
        <a:ext cx="527395" cy="330299"/>
      </dsp:txXfrm>
    </dsp:sp>
    <dsp:sp modelId="{9AD74F7F-5FE6-4481-8403-069216794C12}">
      <dsp:nvSpPr>
        <dsp:cNvPr id="0" name=""/>
        <dsp:cNvSpPr/>
      </dsp:nvSpPr>
      <dsp:spPr>
        <a:xfrm>
          <a:off x="316813" y="183040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889964" y="71750"/>
              </a:moveTo>
              <a:arcTo wR="604347" hR="604347" stAng="17892201" swAng="2624029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E13776-78B2-498A-A3B6-1F75E878C089}">
      <dsp:nvSpPr>
        <dsp:cNvPr id="0" name=""/>
        <dsp:cNvSpPr/>
      </dsp:nvSpPr>
      <dsp:spPr>
        <a:xfrm>
          <a:off x="1243943" y="604370"/>
          <a:ext cx="563131" cy="366035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/>
            <a:t>População</a:t>
          </a:r>
          <a:r>
            <a:rPr lang="en-US" sz="600" kern="1200" dirty="0"/>
            <a:t> e </a:t>
          </a:r>
          <a:r>
            <a:rPr lang="en-US" sz="600" kern="1200" dirty="0" err="1"/>
            <a:t>zonas</a:t>
          </a:r>
          <a:r>
            <a:rPr lang="en-US" sz="600" kern="1200" dirty="0"/>
            <a:t> </a:t>
          </a:r>
          <a:r>
            <a:rPr lang="en-US" sz="600" kern="1200" dirty="0" err="1"/>
            <a:t>afectadas</a:t>
          </a:r>
          <a:endParaRPr lang="en-US" sz="600" kern="1200" dirty="0"/>
        </a:p>
      </dsp:txBody>
      <dsp:txXfrm>
        <a:off x="1261811" y="622238"/>
        <a:ext cx="527395" cy="330299"/>
      </dsp:txXfrm>
    </dsp:sp>
    <dsp:sp modelId="{30BF67EE-B13B-4734-9CF3-6E3D0DC4CA5A}">
      <dsp:nvSpPr>
        <dsp:cNvPr id="0" name=""/>
        <dsp:cNvSpPr/>
      </dsp:nvSpPr>
      <dsp:spPr>
        <a:xfrm>
          <a:off x="316813" y="183040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1178911" y="791731"/>
              </a:moveTo>
              <a:arcTo wR="604347" hR="604347" stAng="1083769" swAng="2624029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854ADC-425C-4B38-81A8-FF88BA9969E0}">
      <dsp:nvSpPr>
        <dsp:cNvPr id="0" name=""/>
        <dsp:cNvSpPr/>
      </dsp:nvSpPr>
      <dsp:spPr>
        <a:xfrm>
          <a:off x="639595" y="1208718"/>
          <a:ext cx="563131" cy="3660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/>
            <a:t>Impacto</a:t>
          </a:r>
          <a:r>
            <a:rPr lang="en-US" sz="600" kern="1200" dirty="0"/>
            <a:t> </a:t>
          </a:r>
          <a:r>
            <a:rPr lang="en-US" sz="600" kern="1200" dirty="0" err="1"/>
            <a:t>sobre</a:t>
          </a:r>
          <a:r>
            <a:rPr lang="en-US" sz="600" kern="1200" dirty="0"/>
            <a:t> a </a:t>
          </a:r>
          <a:r>
            <a:rPr lang="en-US" sz="600" kern="1200" dirty="0" err="1"/>
            <a:t>saúde</a:t>
          </a:r>
          <a:endParaRPr lang="en-US" sz="600" kern="1200" dirty="0"/>
        </a:p>
      </dsp:txBody>
      <dsp:txXfrm>
        <a:off x="657463" y="1226586"/>
        <a:ext cx="527395" cy="330299"/>
      </dsp:txXfrm>
    </dsp:sp>
    <dsp:sp modelId="{09871635-A2E5-4F06-BF2F-2982C605B53C}">
      <dsp:nvSpPr>
        <dsp:cNvPr id="0" name=""/>
        <dsp:cNvSpPr/>
      </dsp:nvSpPr>
      <dsp:spPr>
        <a:xfrm>
          <a:off x="272859" y="162112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362300" y="1158107"/>
              </a:moveTo>
              <a:arcTo wR="604347" hR="604347" stAng="6816606" swAng="2772567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278D6C-C00E-420C-84B5-6D50C1DA29A5}">
      <dsp:nvSpPr>
        <dsp:cNvPr id="0" name=""/>
        <dsp:cNvSpPr/>
      </dsp:nvSpPr>
      <dsp:spPr>
        <a:xfrm>
          <a:off x="1" y="604370"/>
          <a:ext cx="563131" cy="3660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/>
            <a:t>Capacidade</a:t>
          </a:r>
          <a:r>
            <a:rPr lang="en-US" sz="600" kern="1200" dirty="0"/>
            <a:t> de </a:t>
          </a:r>
          <a:r>
            <a:rPr lang="en-US" sz="600" kern="1200" dirty="0" err="1"/>
            <a:t>resposta</a:t>
          </a:r>
          <a:endParaRPr lang="en-US" sz="600" kern="1200" dirty="0"/>
        </a:p>
      </dsp:txBody>
      <dsp:txXfrm>
        <a:off x="17869" y="622238"/>
        <a:ext cx="527395" cy="330299"/>
      </dsp:txXfrm>
    </dsp:sp>
    <dsp:sp modelId="{8A120301-5EAE-41B9-9923-BF6C4C09E69A}">
      <dsp:nvSpPr>
        <dsp:cNvPr id="0" name=""/>
        <dsp:cNvSpPr/>
      </dsp:nvSpPr>
      <dsp:spPr>
        <a:xfrm>
          <a:off x="272859" y="203967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37100" y="395861"/>
              </a:moveTo>
              <a:arcTo wR="604347" hR="604347" stAng="12010827" swAng="2772567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D078E-DD02-451C-8971-8484BE1BCA4A}">
      <dsp:nvSpPr>
        <dsp:cNvPr id="0" name=""/>
        <dsp:cNvSpPr/>
      </dsp:nvSpPr>
      <dsp:spPr>
        <a:xfrm>
          <a:off x="639595" y="22"/>
          <a:ext cx="563131" cy="366035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/>
            <a:t>Extensão</a:t>
          </a:r>
          <a:r>
            <a:rPr lang="en-US" sz="600" kern="1200" dirty="0"/>
            <a:t> da </a:t>
          </a:r>
          <a:r>
            <a:rPr lang="en-US" sz="600" kern="1200" dirty="0" err="1"/>
            <a:t>emergência</a:t>
          </a:r>
          <a:endParaRPr lang="en-US" sz="600" kern="1200" dirty="0"/>
        </a:p>
      </dsp:txBody>
      <dsp:txXfrm>
        <a:off x="657463" y="17890"/>
        <a:ext cx="527395" cy="330299"/>
      </dsp:txXfrm>
    </dsp:sp>
    <dsp:sp modelId="{9AD74F7F-5FE6-4481-8403-069216794C12}">
      <dsp:nvSpPr>
        <dsp:cNvPr id="0" name=""/>
        <dsp:cNvSpPr/>
      </dsp:nvSpPr>
      <dsp:spPr>
        <a:xfrm>
          <a:off x="316813" y="183040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889964" y="71750"/>
              </a:moveTo>
              <a:arcTo wR="604347" hR="604347" stAng="17892201" swAng="2624029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E13776-78B2-498A-A3B6-1F75E878C089}">
      <dsp:nvSpPr>
        <dsp:cNvPr id="0" name=""/>
        <dsp:cNvSpPr/>
      </dsp:nvSpPr>
      <dsp:spPr>
        <a:xfrm>
          <a:off x="1243943" y="604370"/>
          <a:ext cx="563131" cy="366035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/>
            <a:t>População</a:t>
          </a:r>
          <a:r>
            <a:rPr lang="en-US" sz="600" kern="1200" dirty="0"/>
            <a:t> e </a:t>
          </a:r>
          <a:r>
            <a:rPr lang="en-US" sz="600" kern="1200" dirty="0" err="1"/>
            <a:t>zonas</a:t>
          </a:r>
          <a:r>
            <a:rPr lang="en-US" sz="600" kern="1200" dirty="0"/>
            <a:t> </a:t>
          </a:r>
          <a:r>
            <a:rPr lang="en-US" sz="600" kern="1200" dirty="0" err="1"/>
            <a:t>afectadas</a:t>
          </a:r>
          <a:endParaRPr lang="en-US" sz="600" kern="1200" dirty="0"/>
        </a:p>
      </dsp:txBody>
      <dsp:txXfrm>
        <a:off x="1261811" y="622238"/>
        <a:ext cx="527395" cy="330299"/>
      </dsp:txXfrm>
    </dsp:sp>
    <dsp:sp modelId="{30BF67EE-B13B-4734-9CF3-6E3D0DC4CA5A}">
      <dsp:nvSpPr>
        <dsp:cNvPr id="0" name=""/>
        <dsp:cNvSpPr/>
      </dsp:nvSpPr>
      <dsp:spPr>
        <a:xfrm>
          <a:off x="316813" y="183040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1178911" y="791731"/>
              </a:moveTo>
              <a:arcTo wR="604347" hR="604347" stAng="1083769" swAng="2624029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854ADC-425C-4B38-81A8-FF88BA9969E0}">
      <dsp:nvSpPr>
        <dsp:cNvPr id="0" name=""/>
        <dsp:cNvSpPr/>
      </dsp:nvSpPr>
      <dsp:spPr>
        <a:xfrm>
          <a:off x="639595" y="1208718"/>
          <a:ext cx="563131" cy="3660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/>
            <a:t>Impacto</a:t>
          </a:r>
          <a:r>
            <a:rPr lang="en-US" sz="600" kern="1200" dirty="0"/>
            <a:t> </a:t>
          </a:r>
          <a:r>
            <a:rPr lang="en-US" sz="600" kern="1200" dirty="0" err="1"/>
            <a:t>sobre</a:t>
          </a:r>
          <a:r>
            <a:rPr lang="en-US" sz="600" kern="1200" dirty="0"/>
            <a:t> a </a:t>
          </a:r>
          <a:r>
            <a:rPr lang="en-US" sz="600" kern="1200" dirty="0" err="1"/>
            <a:t>saúde</a:t>
          </a:r>
          <a:endParaRPr lang="en-US" sz="600" kern="1200" dirty="0"/>
        </a:p>
      </dsp:txBody>
      <dsp:txXfrm>
        <a:off x="657463" y="1226586"/>
        <a:ext cx="527395" cy="330299"/>
      </dsp:txXfrm>
    </dsp:sp>
    <dsp:sp modelId="{09871635-A2E5-4F06-BF2F-2982C605B53C}">
      <dsp:nvSpPr>
        <dsp:cNvPr id="0" name=""/>
        <dsp:cNvSpPr/>
      </dsp:nvSpPr>
      <dsp:spPr>
        <a:xfrm>
          <a:off x="272859" y="162112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362300" y="1158107"/>
              </a:moveTo>
              <a:arcTo wR="604347" hR="604347" stAng="6816606" swAng="2772567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278D6C-C00E-420C-84B5-6D50C1DA29A5}">
      <dsp:nvSpPr>
        <dsp:cNvPr id="0" name=""/>
        <dsp:cNvSpPr/>
      </dsp:nvSpPr>
      <dsp:spPr>
        <a:xfrm>
          <a:off x="1" y="604370"/>
          <a:ext cx="563131" cy="36603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/>
            <a:t>Capacidade</a:t>
          </a:r>
          <a:r>
            <a:rPr lang="en-US" sz="600" kern="1200" dirty="0"/>
            <a:t> de </a:t>
          </a:r>
          <a:r>
            <a:rPr lang="en-US" sz="600" kern="1200" dirty="0" err="1"/>
            <a:t>resposta</a:t>
          </a:r>
          <a:endParaRPr lang="en-US" sz="600" kern="1200" dirty="0"/>
        </a:p>
      </dsp:txBody>
      <dsp:txXfrm>
        <a:off x="17869" y="622238"/>
        <a:ext cx="527395" cy="330299"/>
      </dsp:txXfrm>
    </dsp:sp>
    <dsp:sp modelId="{8A120301-5EAE-41B9-9923-BF6C4C09E69A}">
      <dsp:nvSpPr>
        <dsp:cNvPr id="0" name=""/>
        <dsp:cNvSpPr/>
      </dsp:nvSpPr>
      <dsp:spPr>
        <a:xfrm>
          <a:off x="272859" y="203967"/>
          <a:ext cx="1208695" cy="1208695"/>
        </a:xfrm>
        <a:custGeom>
          <a:avLst/>
          <a:gdLst/>
          <a:ahLst/>
          <a:cxnLst/>
          <a:rect l="0" t="0" r="0" b="0"/>
          <a:pathLst>
            <a:path>
              <a:moveTo>
                <a:pt x="37100" y="395861"/>
              </a:moveTo>
              <a:arcTo wR="604347" hR="604347" stAng="12010827" swAng="2772567"/>
            </a:path>
          </a:pathLst>
        </a:custGeom>
        <a:noFill/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135" cy="49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55" y="0"/>
            <a:ext cx="2946135" cy="49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9040"/>
            <a:ext cx="2946135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55" y="9379040"/>
            <a:ext cx="2946135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135" cy="49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55" y="0"/>
            <a:ext cx="2946135" cy="49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690308"/>
            <a:ext cx="5437188" cy="4442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9040"/>
            <a:ext cx="2946135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55" y="9379040"/>
            <a:ext cx="2946135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38" tIns="45519" rIns="91038" bIns="4551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430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Concentrate on the specific questions you are trying to answer, but don’t lose sight of the broader context and safety of your team.</a:t>
            </a:r>
          </a:p>
          <a:p>
            <a:r>
              <a:rPr lang="en-US" dirty="0"/>
              <a:t>Don’t create excessive or unrealistic expectations! A rapid needs assessment, as a rule, should be followed by response.  </a:t>
            </a:r>
          </a:p>
          <a:p>
            <a:r>
              <a:rPr lang="en-US" dirty="0"/>
              <a:t>Use local knowledge whenever possible.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52419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Work</a:t>
            </a:r>
            <a:r>
              <a:rPr lang="en-US" baseline="0" dirty="0"/>
              <a:t> with partners to identify the rapid needs assessment priorities, methods, and measures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54939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make up of</a:t>
            </a:r>
            <a:r>
              <a:rPr lang="en-US" baseline="0" dirty="0"/>
              <a:t> the team </a:t>
            </a:r>
            <a:r>
              <a:rPr lang="en-US" strike="noStrike" baseline="0" dirty="0"/>
              <a:t>is </a:t>
            </a:r>
            <a:r>
              <a:rPr lang="en-US" baseline="0" dirty="0"/>
              <a:t>dependent on the event, and what needs to be assessed/the scope of the impact.  Safety/security and logistics is critical to every team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04206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Details of the team</a:t>
            </a:r>
            <a:r>
              <a:rPr lang="en-US" baseline="0" dirty="0"/>
              <a:t> is described on the next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78993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Rapid needs assessments are often conducted in</a:t>
            </a:r>
            <a:r>
              <a:rPr lang="en-US" baseline="0" dirty="0"/>
              <a:t> disaster settings. Therefore, the assessment teams may need to bring supplies that are usually not needed for an outbreak response or other type of emergency, e.g. food and water.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44139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Before collecting data for the RNA, consider what information</a:t>
            </a:r>
            <a:r>
              <a:rPr lang="en-US" baseline="0" dirty="0"/>
              <a:t> already exists. Focus the RNA data collection efforts on filling information needs.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34204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Before collecting data for the RNA, consider what information</a:t>
            </a:r>
            <a:r>
              <a:rPr lang="en-US" baseline="0" dirty="0"/>
              <a:t> already exists. Focus the RNA data collection efforts on filling information needs.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90619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secondary</a:t>
            </a:r>
            <a:r>
              <a:rPr lang="en-US" baseline="0" dirty="0"/>
              <a:t> data does not capture the information needed to guide response efforts, primary data collection may be necessary. </a:t>
            </a:r>
          </a:p>
          <a:p>
            <a:endParaRPr lang="en-US" baseline="0" dirty="0"/>
          </a:p>
          <a:p>
            <a:r>
              <a:rPr lang="en-US" baseline="0" dirty="0"/>
              <a:t>Common options include direct observation, speaking with key informants, and holding community group discussions.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78060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We’ve previously discussed important topics the RNA might</a:t>
            </a:r>
            <a:r>
              <a:rPr lang="en-US" baseline="0" dirty="0"/>
              <a:t> cover. These are a few specific health indicators that are used often.</a:t>
            </a:r>
          </a:p>
          <a:p>
            <a:endParaRPr lang="en-US" dirty="0"/>
          </a:p>
          <a:p>
            <a:r>
              <a:rPr lang="en-US" dirty="0"/>
              <a:t>Under 5 malnutrition (malnutrition among children</a:t>
            </a:r>
            <a:r>
              <a:rPr lang="en-US" baseline="0" dirty="0"/>
              <a:t> 0-59 months of age) </a:t>
            </a:r>
            <a:r>
              <a:rPr lang="en-US" dirty="0"/>
              <a:t>and case fatality rates will be discussed</a:t>
            </a:r>
            <a:r>
              <a:rPr lang="en-US" baseline="0" dirty="0"/>
              <a:t> further on the next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13996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Under 5 malnutrition</a:t>
            </a:r>
            <a:r>
              <a:rPr lang="en-US" baseline="0" dirty="0"/>
              <a:t> can serve as an important indicator for overall population health as changes are often more quickly observed in populations under 5 than the rest of the population.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3707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Rapid needs assessments are a non-routine</a:t>
            </a:r>
            <a:r>
              <a:rPr lang="en-US" baseline="0" dirty="0"/>
              <a:t> tool for collecting</a:t>
            </a:r>
            <a:r>
              <a:rPr lang="en-US" dirty="0"/>
              <a:t> subjective and objective information in order to measure damage and identify those basic needs of the affected population that require immediate response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93657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Timely</a:t>
            </a:r>
            <a:r>
              <a:rPr lang="en-US" baseline="0" dirty="0"/>
              <a:t> information sharing is one of the most important components of RNA completion – Information can change quickly, share before it’s too old/unusable.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78060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emergency</a:t>
            </a:r>
            <a:r>
              <a:rPr lang="en-US" baseline="0" dirty="0"/>
              <a:t> environment can be a very challenging one to work in.  It can create issues with access to individuals and information, and can change rapidly, making information out of date before it is even reported. </a:t>
            </a:r>
          </a:p>
          <a:p>
            <a:r>
              <a:rPr lang="en-US" baseline="0" dirty="0"/>
              <a:t>There are also several actors in emergencies which can create challenges around what data are being reported and what those data include.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16716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Combining</a:t>
            </a:r>
            <a:r>
              <a:rPr lang="en-US" baseline="0" dirty="0"/>
              <a:t> multiple data sources can be referred to as </a:t>
            </a:r>
            <a:r>
              <a:rPr lang="en-US" dirty="0"/>
              <a:t>triangulation  - which involves using multiple data sources produce better understanding and context.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Can combine quantitative and qualitative data</a:t>
            </a:r>
            <a:r>
              <a:rPr lang="en-US" baseline="0" dirty="0"/>
              <a:t> or various data sources of the same data type.</a:t>
            </a:r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34305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sz="1200" b="0" i="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endParaRPr lang="en-US" altLang="en-US" b="1" dirty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8950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Rapid Needs Assessments can help</a:t>
            </a:r>
            <a:r>
              <a:rPr lang="en-US" baseline="0" dirty="0"/>
              <a:t> measure the </a:t>
            </a:r>
            <a:r>
              <a:rPr lang="en-US" dirty="0"/>
              <a:t>present and potential health impact; assess the adequacy of existing response capacity and immediate additional needs; and recommend priority action for immediate response.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term Rapid</a:t>
            </a:r>
            <a:r>
              <a:rPr lang="en-US" baseline="0" dirty="0"/>
              <a:t> Needs Assessment is also used for other non-health related assessments in other disciplines. This training module is focused on health assessments.</a:t>
            </a:r>
            <a:endParaRPr lang="en-US" dirty="0"/>
          </a:p>
          <a:p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noProof="0" dirty="0">
                <a:solidFill>
                  <a:schemeClr val="accent6">
                    <a:lumMod val="75000"/>
                  </a:schemeClr>
                </a:solidFill>
              </a:rPr>
              <a:t>Note: </a:t>
            </a:r>
            <a:r>
              <a:rPr lang="en-GB" sz="1200" b="0" baseline="0" noProof="0" dirty="0">
                <a:solidFill>
                  <a:schemeClr val="accent6">
                    <a:lumMod val="75000"/>
                  </a:schemeClr>
                </a:solidFill>
              </a:rPr>
              <a:t>A Rapid Needs Assessment is usually conducted AFTER a public health event occurs; the RNA is used to evaluate the current situation and inform the response needs and priorities. A Rapid Needs Assessment should not be confused with a</a:t>
            </a:r>
            <a:r>
              <a:rPr lang="en-GB" sz="1200" b="0" noProof="0" dirty="0">
                <a:solidFill>
                  <a:schemeClr val="accent6">
                    <a:lumMod val="75000"/>
                  </a:schemeClr>
                </a:solidFill>
              </a:rPr>
              <a:t> Rapid </a:t>
            </a:r>
            <a:r>
              <a:rPr lang="en-GB" sz="1200" b="0" i="0" u="sng" noProof="0" dirty="0">
                <a:solidFill>
                  <a:schemeClr val="accent6">
                    <a:lumMod val="75000"/>
                  </a:schemeClr>
                </a:solidFill>
              </a:rPr>
              <a:t>Risk</a:t>
            </a:r>
            <a:r>
              <a:rPr lang="en-GB" sz="1200" b="0" noProof="0" dirty="0">
                <a:solidFill>
                  <a:schemeClr val="accent6">
                    <a:lumMod val="75000"/>
                  </a:schemeClr>
                </a:solidFill>
              </a:rPr>
              <a:t> Assessment</a:t>
            </a:r>
            <a:r>
              <a:rPr lang="en-GB" sz="1200" b="0" baseline="0" noProof="0" dirty="0">
                <a:solidFill>
                  <a:schemeClr val="accent6">
                    <a:lumMod val="75000"/>
                  </a:schemeClr>
                </a:solidFill>
              </a:rPr>
              <a:t> which measures </a:t>
            </a:r>
            <a:r>
              <a:rPr lang="en-GB" sz="1200" b="0" u="sng" baseline="0" noProof="0" dirty="0">
                <a:solidFill>
                  <a:schemeClr val="accent6">
                    <a:lumMod val="75000"/>
                  </a:schemeClr>
                </a:solidFill>
              </a:rPr>
              <a:t>risk</a:t>
            </a:r>
            <a:r>
              <a:rPr lang="en-GB" sz="1200" b="0" baseline="0" noProof="0" dirty="0">
                <a:solidFill>
                  <a:schemeClr val="accent6">
                    <a:lumMod val="75000"/>
                  </a:schemeClr>
                </a:solidFill>
              </a:rPr>
              <a:t> of health effects. More information on Rapid </a:t>
            </a:r>
            <a:r>
              <a:rPr lang="en-GB" sz="1200" b="0" u="sng" baseline="0" noProof="0" dirty="0">
                <a:solidFill>
                  <a:schemeClr val="accent6">
                    <a:lumMod val="75000"/>
                  </a:schemeClr>
                </a:solidFill>
              </a:rPr>
              <a:t>Risk</a:t>
            </a:r>
            <a:r>
              <a:rPr lang="en-GB" sz="1200" b="0" baseline="0" noProof="0" dirty="0">
                <a:solidFill>
                  <a:schemeClr val="accent6">
                    <a:lumMod val="75000"/>
                  </a:schemeClr>
                </a:solidFill>
              </a:rPr>
              <a:t> Assessments is in </a:t>
            </a:r>
            <a:r>
              <a:rPr lang="en-GB" sz="1200" b="1" baseline="0" noProof="0" dirty="0">
                <a:solidFill>
                  <a:schemeClr val="accent6">
                    <a:lumMod val="75000"/>
                  </a:schemeClr>
                </a:solidFill>
              </a:rPr>
              <a:t>B5.1 Rapid Risk Assessment</a:t>
            </a:r>
            <a:endParaRPr lang="en-US" b="1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4896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rapid needs assessment of the scope of the damage allows</a:t>
            </a:r>
            <a:r>
              <a:rPr lang="en-US" baseline="0" dirty="0"/>
              <a:t> planners and responders to estimate initial resource needs and to a lesser extent, how long the response may take.</a:t>
            </a:r>
          </a:p>
          <a:p>
            <a:endParaRPr lang="en-US" baseline="0" dirty="0"/>
          </a:p>
          <a:p>
            <a:r>
              <a:rPr lang="en-US" baseline="0" dirty="0"/>
              <a:t>Additional information on counting, calculating proportions, describing in </a:t>
            </a:r>
            <a:r>
              <a:rPr lang="en-US" b="1" baseline="0" dirty="0"/>
              <a:t>B1.1 Basic Epidemiology for Public Health Practice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5227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Rapid</a:t>
            </a:r>
            <a:r>
              <a:rPr lang="en-US" baseline="0" dirty="0"/>
              <a:t> needs assessments can include assessments of the environmental conditions such as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Status of the water supply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Status of sanitation system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Material possessions and shelter needs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Characteristics of the area, such as level of damage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2603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Quality of life can be impacted by a</a:t>
            </a:r>
            <a:r>
              <a:rPr lang="en-US" baseline="0" dirty="0"/>
              <a:t> myriad of indicators. Rapid needs assessments identify potential vulnerabilities that may continue to directly impact the affected population.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56961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Information</a:t>
            </a:r>
            <a:r>
              <a:rPr lang="en-US" baseline="0" dirty="0"/>
              <a:t> on health status helps identify who may need medical services and who may be at risk of illness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2987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Secondary health hazards are</a:t>
            </a:r>
            <a:r>
              <a:rPr lang="en-US" baseline="0" dirty="0"/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indirect and may include vectors that spread disease after the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initial event, mental health effects, and exacerbation of chronic illnesses due to lack of healthcare access.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68485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1273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Subtitle 2"/>
          <p:cNvSpPr>
            <a:spLocks noGrp="1"/>
          </p:cNvSpPr>
          <p:nvPr>
            <p:ph type="subTitle" idx="10"/>
          </p:nvPr>
        </p:nvSpPr>
        <p:spPr>
          <a:xfrm>
            <a:off x="2249016" y="6436568"/>
            <a:ext cx="4267200" cy="304800"/>
          </a:xfrm>
        </p:spPr>
        <p:txBody>
          <a:bodyPr/>
          <a:lstStyle>
            <a:lvl1pPr marL="0" indent="0" algn="l">
              <a:buNone/>
              <a:defRPr sz="12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/>
              </a:defRPr>
            </a:lvl1pPr>
            <a:lvl2pPr marL="45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2" y="6481765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1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BB7515-BC85-4360-95E0-7E99EAFAC61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2" name="Picture 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596188" y="6292850"/>
            <a:ext cx="1520825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" name="Group 9"/>
          <p:cNvGrpSpPr/>
          <p:nvPr/>
        </p:nvGrpSpPr>
        <p:grpSpPr>
          <a:xfrm>
            <a:off x="0" y="6096000"/>
            <a:ext cx="9144000" cy="762000"/>
            <a:chOff x="0" y="6096000"/>
            <a:chExt cx="9144000" cy="762000"/>
          </a:xfrm>
        </p:grpSpPr>
        <p:sp>
          <p:nvSpPr>
            <p:cNvPr id="11" name="Shape 148"/>
            <p:cNvSpPr>
              <a:spLocks noChangeArrowheads="1"/>
            </p:cNvSpPr>
            <p:nvPr userDrawn="1"/>
          </p:nvSpPr>
          <p:spPr bwMode="auto">
            <a:xfrm>
              <a:off x="0" y="6096000"/>
              <a:ext cx="9144000" cy="762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 rtl="1" fontAlgn="base">
                <a:spcBef>
                  <a:spcPct val="0"/>
                </a:spcBef>
                <a:spcAft>
                  <a:spcPct val="0"/>
                </a:spcAft>
              </a:pPr>
              <a:endParaRPr lang="en-US" sz="1400" b="1">
                <a:solidFill>
                  <a:srgbClr val="FFFFFF"/>
                </a:solidFill>
                <a:latin typeface="Arial" charset="0"/>
                <a:cs typeface="Calibri" pitchFamily="34" charset="0"/>
                <a:sym typeface="Calibri" pitchFamily="34" charset="0"/>
              </a:endParaRPr>
            </a:p>
          </p:txBody>
        </p:sp>
        <p:grpSp>
          <p:nvGrpSpPr>
            <p:cNvPr id="12" name="Group 147"/>
            <p:cNvGrpSpPr>
              <a:grpSpLocks noChangeAspect="1"/>
            </p:cNvGrpSpPr>
            <p:nvPr userDrawn="1"/>
          </p:nvGrpSpPr>
          <p:grpSpPr bwMode="auto">
            <a:xfrm>
              <a:off x="133350" y="6173790"/>
              <a:ext cx="1774354" cy="608013"/>
              <a:chOff x="0" y="0"/>
              <a:chExt cx="3110040" cy="923700"/>
            </a:xfrm>
          </p:grpSpPr>
          <p:sp>
            <p:nvSpPr>
              <p:cNvPr id="13" name="Shape 14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838179" cy="923699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rtl="1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3400" b="1">
                  <a:solidFill>
                    <a:srgbClr val="000066"/>
                  </a:solidFill>
                  <a:latin typeface="Arial" charset="0"/>
                  <a:cs typeface="Calibri" pitchFamily="34" charset="0"/>
                  <a:sym typeface="Calibri" pitchFamily="34" charset="0"/>
                </a:endParaRPr>
              </a:p>
            </p:txBody>
          </p:sp>
          <p:pic>
            <p:nvPicPr>
              <p:cNvPr id="14" name="image1.png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110040" cy="923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4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5" name="Subtitle 2"/>
          <p:cNvSpPr txBox="1">
            <a:spLocks/>
          </p:cNvSpPr>
          <p:nvPr/>
        </p:nvSpPr>
        <p:spPr>
          <a:xfrm>
            <a:off x="2249016" y="6436568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200" b="1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/>
              </a:defRPr>
            </a:lvl1pPr>
            <a:lvl2pPr marL="457039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077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116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155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5192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2232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199271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6308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fr-FR" kern="0" dirty="0" err="1"/>
              <a:t>Formação</a:t>
            </a:r>
            <a:r>
              <a:rPr lang="fr-FR" kern="0" dirty="0"/>
              <a:t> de Equipas de </a:t>
            </a:r>
            <a:r>
              <a:rPr lang="fr-FR" kern="0" dirty="0" err="1"/>
              <a:t>Resposta</a:t>
            </a:r>
            <a:r>
              <a:rPr lang="fr-FR" kern="0" dirty="0"/>
              <a:t> </a:t>
            </a:r>
            <a:r>
              <a:rPr lang="fr-FR" kern="0" dirty="0" err="1"/>
              <a:t>Rápida</a:t>
            </a:r>
            <a:endParaRPr lang="fr-FR" kern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56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6.jpe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ho.org/disasters/index.php?option=com_content&amp;view=article&amp;id=744:rapid-needs-assessment&amp;Itemid=0&amp;lang=en" TargetMode="External"/><Relationship Id="rId2" Type="http://schemas.openxmlformats.org/officeDocument/2006/relationships/hyperlink" Target="http://www.wpro.who.int/vietnam/publications/rapid_health_assessment_protocols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ifrc.org/Global/Publications/disasters/guidelines/guidelines-emergency.pdf" TargetMode="External"/><Relationship Id="rId4" Type="http://schemas.openxmlformats.org/officeDocument/2006/relationships/hyperlink" Target="http://www.who.int/hac/network/global_health_cluster/ira_guidance_note_june2009.pdf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4" Type="http://schemas.openxmlformats.org/officeDocument/2006/relationships/hyperlink" Target="mailto:ihrhrt@who.int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ubtitle 2"/>
          <p:cNvSpPr>
            <a:spLocks noGrp="1"/>
          </p:cNvSpPr>
          <p:nvPr>
            <p:ph type="subTitle" idx="4294967295"/>
          </p:nvPr>
        </p:nvSpPr>
        <p:spPr>
          <a:xfrm>
            <a:off x="35496" y="4653136"/>
            <a:ext cx="8784976" cy="648072"/>
          </a:xfrm>
        </p:spPr>
        <p:txBody>
          <a:bodyPr/>
          <a:lstStyle/>
          <a:p>
            <a:pPr marL="0" indent="0" algn="l" eaLnBrk="1" hangingPunct="1">
              <a:buNone/>
            </a:pP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B5.3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Avaliação</a:t>
            </a: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rápida</a:t>
            </a:r>
            <a:r>
              <a:rPr lang="en-US" altLang="en-US" b="1" dirty="0">
                <a:solidFill>
                  <a:srgbClr val="002060"/>
                </a:solidFill>
                <a:cs typeface="Arial" charset="0"/>
              </a:rPr>
              <a:t> das </a:t>
            </a:r>
            <a:r>
              <a:rPr lang="en-US" altLang="en-US" b="1" dirty="0" err="1">
                <a:solidFill>
                  <a:srgbClr val="002060"/>
                </a:solidFill>
                <a:cs typeface="Arial" charset="0"/>
              </a:rPr>
              <a:t>necessidades</a:t>
            </a:r>
            <a:endParaRPr lang="en-US" altLang="en-US" b="1" dirty="0">
              <a:solidFill>
                <a:srgbClr val="002060"/>
              </a:solidFill>
              <a:cs typeface="Arial" charset="0"/>
            </a:endParaRPr>
          </a:p>
          <a:p>
            <a:pPr marL="0" indent="0" algn="l" eaLnBrk="1" hangingPunct="1">
              <a:buNone/>
            </a:pPr>
            <a:br>
              <a:rPr lang="en-US" altLang="en-US" b="1" dirty="0">
                <a:solidFill>
                  <a:srgbClr val="002060"/>
                </a:solidFill>
                <a:cs typeface="Arial" charset="0"/>
              </a:rPr>
            </a:br>
            <a:endParaRPr lang="en-US" altLang="en-US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</a:t>
            </a:fld>
            <a:endParaRPr lang="en-US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E29CFF-C76F-4BE5-98F9-1D5B0634CCEC}"/>
              </a:ext>
            </a:extLst>
          </p:cNvPr>
          <p:cNvSpPr txBox="1"/>
          <p:nvPr/>
        </p:nvSpPr>
        <p:spPr>
          <a:xfrm>
            <a:off x="35496" y="5661248"/>
            <a:ext cx="2410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>
                <a:solidFill>
                  <a:srgbClr val="002060"/>
                </a:solidFill>
              </a:rPr>
              <a:t>Actualizado em: 16/05/2018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347864" y="84138"/>
            <a:ext cx="5762799" cy="1752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pt-PT" alt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 </a:t>
            </a:r>
            <a:r>
              <a:rPr lang="pt-PT" alt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437"/>
          </a:xfrm>
        </p:spPr>
        <p:txBody>
          <a:bodyPr/>
          <a:lstStyle/>
          <a:p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que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abrange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uma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Avaliação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Rápida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das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Necessidades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7544" y="1268760"/>
            <a:ext cx="8229600" cy="423793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800" dirty="0"/>
              <a:t>Uma </a:t>
            </a:r>
            <a:r>
              <a:rPr lang="en-US" sz="2800" dirty="0" err="1"/>
              <a:t>avaliação</a:t>
            </a:r>
            <a:r>
              <a:rPr lang="en-US" sz="2800" dirty="0"/>
              <a:t> </a:t>
            </a:r>
            <a:r>
              <a:rPr lang="en-US" sz="2800" dirty="0" err="1"/>
              <a:t>rápida</a:t>
            </a:r>
            <a:r>
              <a:rPr lang="en-US" sz="2800" dirty="0"/>
              <a:t> das </a:t>
            </a:r>
            <a:r>
              <a:rPr lang="en-US" sz="2800" dirty="0" err="1"/>
              <a:t>necessidades</a:t>
            </a:r>
            <a:r>
              <a:rPr lang="en-US" sz="2800" dirty="0"/>
              <a:t> </a:t>
            </a:r>
            <a:r>
              <a:rPr lang="en-US" sz="2800" dirty="0" err="1"/>
              <a:t>deve</a:t>
            </a:r>
            <a:r>
              <a:rPr lang="en-US" sz="2800" dirty="0"/>
              <a:t> </a:t>
            </a:r>
            <a:r>
              <a:rPr lang="en-US" sz="2800" dirty="0" err="1"/>
              <a:t>determinar</a:t>
            </a:r>
            <a:r>
              <a:rPr lang="en-US" sz="2800" dirty="0"/>
              <a:t>: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223727361"/>
              </p:ext>
            </p:extLst>
          </p:nvPr>
        </p:nvGraphicFramePr>
        <p:xfrm>
          <a:off x="1704020" y="2245320"/>
          <a:ext cx="5735960" cy="370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116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706339"/>
            <a:ext cx="8229600" cy="706437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Extensão</a:t>
            </a:r>
            <a:r>
              <a:rPr lang="en-US" sz="3600" b="1" dirty="0">
                <a:solidFill>
                  <a:srgbClr val="002060"/>
                </a:solidFill>
              </a:rPr>
              <a:t> da </a:t>
            </a:r>
            <a:r>
              <a:rPr lang="en-US" sz="3600" b="1" dirty="0" err="1">
                <a:solidFill>
                  <a:srgbClr val="002060"/>
                </a:solidFill>
              </a:rPr>
              <a:t>emergência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495325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pt-PT"/>
              <a:t>Contar e /ou calcular as percentagens de</a:t>
            </a:r>
          </a:p>
          <a:p>
            <a:pPr marL="800100"/>
            <a:r>
              <a:rPr lang="pt-PT" sz="2000"/>
              <a:t>Mortos</a:t>
            </a:r>
          </a:p>
          <a:p>
            <a:pPr marL="800100"/>
            <a:r>
              <a:rPr lang="pt-PT" sz="2000"/>
              <a:t>Feridos</a:t>
            </a:r>
          </a:p>
          <a:p>
            <a:pPr marL="800100"/>
            <a:r>
              <a:rPr lang="pt-PT" sz="2000"/>
              <a:t>Pessoas em risco</a:t>
            </a:r>
          </a:p>
          <a:p>
            <a:pPr marL="800100"/>
            <a:r>
              <a:rPr lang="pt-PT" sz="2000"/>
              <a:t>Desaparecidos</a:t>
            </a:r>
          </a:p>
          <a:p>
            <a:pPr marL="800100"/>
            <a:r>
              <a:rPr lang="pt-PT" sz="2000"/>
              <a:t>Deslocados</a:t>
            </a:r>
          </a:p>
          <a:p>
            <a:pPr marL="0" indent="0">
              <a:buNone/>
            </a:pPr>
            <a:r>
              <a:rPr lang="pt-PT"/>
              <a:t>Descrever</a:t>
            </a:r>
          </a:p>
          <a:p>
            <a:pPr marL="800100"/>
            <a:r>
              <a:rPr lang="pt-PT" sz="2000"/>
              <a:t>Necessidades urgentes</a:t>
            </a:r>
          </a:p>
          <a:p>
            <a:pPr marL="800100"/>
            <a:r>
              <a:rPr lang="pt-PT" sz="2000"/>
              <a:t>Localização actual dos deslocados</a:t>
            </a:r>
          </a:p>
          <a:p>
            <a:pPr marL="800100"/>
            <a:r>
              <a:rPr lang="pt-PT" sz="2000"/>
              <a:t>Estado e capacidades das unidades de saúde</a:t>
            </a:r>
          </a:p>
          <a:p>
            <a:pPr marL="800100"/>
            <a:r>
              <a:rPr lang="pt-PT" sz="2000"/>
              <a:t>Recursos humanos e materiais na zona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11</a:t>
            </a:fld>
            <a:endParaRPr lang="en-US" alt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146812485"/>
              </p:ext>
            </p:extLst>
          </p:nvPr>
        </p:nvGraphicFramePr>
        <p:xfrm>
          <a:off x="7236296" y="4437112"/>
          <a:ext cx="1842322" cy="157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4867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706339"/>
            <a:ext cx="8784976" cy="706437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Zonas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afectadas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1340768"/>
            <a:ext cx="3168352" cy="3528392"/>
          </a:xfrm>
        </p:spPr>
        <p:txBody>
          <a:bodyPr/>
          <a:lstStyle/>
          <a:p>
            <a:r>
              <a:rPr lang="pt-PT" dirty="0"/>
              <a:t>Abastecimento de água</a:t>
            </a:r>
          </a:p>
          <a:p>
            <a:r>
              <a:rPr lang="pt-PT" dirty="0"/>
              <a:t>Saneamento</a:t>
            </a:r>
          </a:p>
          <a:p>
            <a:r>
              <a:rPr lang="pt-PT" dirty="0"/>
              <a:t>Bens materiais das pessoas deslocadas</a:t>
            </a:r>
          </a:p>
          <a:p>
            <a:r>
              <a:rPr lang="pt-PT" dirty="0"/>
              <a:t>Características do local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12</a:t>
            </a:fld>
            <a:endParaRPr lang="en-US" altLang="en-US"/>
          </a:p>
        </p:txBody>
      </p:sp>
      <p:pic>
        <p:nvPicPr>
          <p:cNvPr id="2052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556792"/>
            <a:ext cx="4634543" cy="26029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19872" y="4118883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err="1"/>
              <a:t>Fonte</a:t>
            </a:r>
            <a:r>
              <a:rPr lang="en-US" sz="1000" dirty="0"/>
              <a:t>: </a:t>
            </a:r>
            <a:r>
              <a:rPr lang="en-US" sz="700" dirty="0"/>
              <a:t>ICRC https://www.icrc.org/en/document/somalia-mogadishu-attack-emergency-response-icrc-srcs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7189213"/>
              </p:ext>
            </p:extLst>
          </p:nvPr>
        </p:nvGraphicFramePr>
        <p:xfrm>
          <a:off x="7236296" y="4437112"/>
          <a:ext cx="1842322" cy="157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03004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9256" cy="706437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Populações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afectadas</a:t>
            </a:r>
            <a:endParaRPr lang="en-US" sz="36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611560" y="1124744"/>
            <a:ext cx="748439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pt-PT" kern="0"/>
              <a:t>Características demográficas</a:t>
            </a:r>
          </a:p>
          <a:p>
            <a:r>
              <a:rPr lang="pt-PT" kern="0"/>
              <a:t>Acesso a serviços</a:t>
            </a:r>
          </a:p>
          <a:p>
            <a:pPr lvl="1">
              <a:buFont typeface="Arial" charset="0"/>
              <a:buChar char="•"/>
            </a:pPr>
            <a:r>
              <a:rPr lang="pt-PT"/>
              <a:t>Água</a:t>
            </a:r>
          </a:p>
          <a:p>
            <a:pPr lvl="1">
              <a:buFont typeface="Arial" charset="0"/>
              <a:buChar char="•"/>
            </a:pPr>
            <a:r>
              <a:rPr lang="pt-PT"/>
              <a:t>Alimentação</a:t>
            </a:r>
          </a:p>
          <a:p>
            <a:pPr lvl="1">
              <a:buFont typeface="Arial" charset="0"/>
              <a:buChar char="•"/>
            </a:pPr>
            <a:r>
              <a:rPr lang="pt-PT"/>
              <a:t>Electricidade</a:t>
            </a:r>
          </a:p>
          <a:p>
            <a:pPr lvl="1">
              <a:buFont typeface="Arial" charset="0"/>
              <a:buChar char="•"/>
            </a:pPr>
            <a:r>
              <a:rPr lang="pt-PT"/>
              <a:t>Comunicações</a:t>
            </a:r>
          </a:p>
          <a:p>
            <a:pPr lvl="1">
              <a:buFont typeface="Arial" charset="0"/>
              <a:buChar char="•"/>
            </a:pPr>
            <a:r>
              <a:rPr lang="pt-PT"/>
              <a:t>Instalações sanitárias</a:t>
            </a:r>
          </a:p>
          <a:p>
            <a:pPr lvl="1">
              <a:buFont typeface="Arial" charset="0"/>
              <a:buChar char="•"/>
            </a:pPr>
            <a:r>
              <a:rPr lang="pt-PT"/>
              <a:t>Habitação e abrigos</a:t>
            </a:r>
          </a:p>
          <a:p>
            <a:pPr lvl="1">
              <a:buFont typeface="Arial" charset="0"/>
              <a:buChar char="•"/>
            </a:pPr>
            <a:r>
              <a:rPr lang="pt-PT"/>
              <a:t>Transportes</a:t>
            </a:r>
          </a:p>
          <a:p>
            <a:pPr>
              <a:buFont typeface="Arial" charset="0"/>
              <a:buChar char="•"/>
            </a:pPr>
            <a:r>
              <a:rPr lang="pt-PT"/>
              <a:t>Necessidades de serviços</a:t>
            </a:r>
          </a:p>
          <a:p>
            <a:pPr lvl="1"/>
            <a:endParaRPr lang="pt-PT" kern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50304329"/>
              </p:ext>
            </p:extLst>
          </p:nvPr>
        </p:nvGraphicFramePr>
        <p:xfrm>
          <a:off x="7020272" y="4437112"/>
          <a:ext cx="1842322" cy="157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0762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06339"/>
            <a:ext cx="8229600" cy="706437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Impacto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sobre</a:t>
            </a:r>
            <a:r>
              <a:rPr lang="en-US" sz="3600" b="1" dirty="0">
                <a:solidFill>
                  <a:srgbClr val="002060"/>
                </a:solidFill>
              </a:rPr>
              <a:t> o </a:t>
            </a:r>
            <a:r>
              <a:rPr lang="en-US" sz="3600" b="1" dirty="0" err="1">
                <a:solidFill>
                  <a:srgbClr val="002060"/>
                </a:solidFill>
              </a:rPr>
              <a:t>estado</a:t>
            </a:r>
            <a:r>
              <a:rPr lang="en-US" sz="3600" b="1" dirty="0">
                <a:solidFill>
                  <a:srgbClr val="002060"/>
                </a:solidFill>
              </a:rPr>
              <a:t> de </a:t>
            </a:r>
            <a:r>
              <a:rPr lang="en-US" sz="3600" b="1" dirty="0" err="1">
                <a:solidFill>
                  <a:srgbClr val="002060"/>
                </a:solidFill>
              </a:rPr>
              <a:t>saúde</a:t>
            </a:r>
            <a:r>
              <a:rPr lang="en-US" sz="3600" b="1" dirty="0">
                <a:solidFill>
                  <a:srgbClr val="002060"/>
                </a:solidFill>
              </a:rPr>
              <a:t> actual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07504" y="1711349"/>
            <a:ext cx="3888432" cy="4525963"/>
          </a:xfrm>
        </p:spPr>
        <p:txBody>
          <a:bodyPr/>
          <a:lstStyle/>
          <a:p>
            <a:r>
              <a:rPr lang="en-US" dirty="0" err="1"/>
              <a:t>Acesso</a:t>
            </a:r>
            <a:r>
              <a:rPr lang="en-US" dirty="0"/>
              <a:t> a </a:t>
            </a:r>
            <a:r>
              <a:rPr lang="en-US" dirty="0" err="1"/>
              <a:t>serviços</a:t>
            </a:r>
            <a:r>
              <a:rPr lang="en-US" dirty="0"/>
              <a:t> de </a:t>
            </a:r>
            <a:r>
              <a:rPr lang="en-US" dirty="0" err="1"/>
              <a:t>saúde</a:t>
            </a:r>
            <a:endParaRPr lang="en-US" dirty="0"/>
          </a:p>
          <a:p>
            <a:r>
              <a:rPr lang="en-US" dirty="0"/>
              <a:t>Estado </a:t>
            </a:r>
            <a:r>
              <a:rPr lang="en-US" dirty="0" err="1"/>
              <a:t>nutricional</a:t>
            </a:r>
            <a:endParaRPr lang="en-US" dirty="0"/>
          </a:p>
          <a:p>
            <a:r>
              <a:rPr lang="en-US" dirty="0"/>
              <a:t>Estado </a:t>
            </a:r>
            <a:r>
              <a:rPr lang="en-US" dirty="0" err="1"/>
              <a:t>vacinal</a:t>
            </a:r>
            <a:r>
              <a:rPr lang="en-US" dirty="0"/>
              <a:t> </a:t>
            </a:r>
          </a:p>
          <a:p>
            <a:r>
              <a:rPr lang="en-US" dirty="0" err="1"/>
              <a:t>Condições</a:t>
            </a:r>
            <a:r>
              <a:rPr lang="en-US" dirty="0"/>
              <a:t> de </a:t>
            </a:r>
            <a:r>
              <a:rPr lang="en-US" dirty="0" err="1"/>
              <a:t>saúde</a:t>
            </a:r>
            <a:r>
              <a:rPr lang="en-US" dirty="0"/>
              <a:t> </a:t>
            </a:r>
            <a:r>
              <a:rPr lang="en-US" dirty="0" err="1"/>
              <a:t>crónicas</a:t>
            </a:r>
            <a:endParaRPr lang="en-US" dirty="0"/>
          </a:p>
          <a:p>
            <a:r>
              <a:rPr lang="en-US" dirty="0" err="1"/>
              <a:t>Outra</a:t>
            </a:r>
            <a:r>
              <a:rPr lang="en-US" dirty="0"/>
              <a:t> </a:t>
            </a:r>
            <a:r>
              <a:rPr lang="en-US" dirty="0" err="1"/>
              <a:t>informação</a:t>
            </a:r>
            <a:r>
              <a:rPr lang="en-US" dirty="0"/>
              <a:t> de </a:t>
            </a:r>
            <a:r>
              <a:rPr lang="en-US" dirty="0" err="1"/>
              <a:t>saúde</a:t>
            </a:r>
            <a:r>
              <a:rPr lang="en-US" dirty="0"/>
              <a:t> </a:t>
            </a:r>
            <a:r>
              <a:rPr lang="en-US" dirty="0" err="1"/>
              <a:t>relevante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14</a:t>
            </a:fld>
            <a:endParaRPr lang="en-US" altLang="en-US" dirty="0"/>
          </a:p>
        </p:txBody>
      </p:sp>
      <p:pic>
        <p:nvPicPr>
          <p:cNvPr id="8" name="Picture 2" descr="Image result for who emergency respon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616884"/>
            <a:ext cx="4722726" cy="26762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4067944" y="4262899"/>
            <a:ext cx="41399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err="1"/>
              <a:t>Fonte</a:t>
            </a:r>
            <a:r>
              <a:rPr lang="en-US" sz="1000" dirty="0"/>
              <a:t>: </a:t>
            </a:r>
            <a:r>
              <a:rPr lang="en-US" sz="800" dirty="0"/>
              <a:t>WHO AFRO http://www.afro.who.int/fr/node/9516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991120525"/>
              </p:ext>
            </p:extLst>
          </p:nvPr>
        </p:nvGraphicFramePr>
        <p:xfrm>
          <a:off x="7236296" y="4437112"/>
          <a:ext cx="1842322" cy="157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9099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6339"/>
            <a:ext cx="8229600" cy="706437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Perigos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sanitários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secundários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1349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pt-PT" dirty="0"/>
              <a:t>Identificar potenciais ameaças secundárias à saúde das populações afectadas, nomeadamente:</a:t>
            </a:r>
          </a:p>
          <a:p>
            <a:pPr marL="800100"/>
            <a:r>
              <a:rPr lang="pt-PT" dirty="0"/>
              <a:t>Efeitos sobre a saúde mental</a:t>
            </a:r>
          </a:p>
          <a:p>
            <a:pPr marL="800100"/>
            <a:r>
              <a:rPr lang="pt-PT" dirty="0"/>
              <a:t>Propagação de doenças devido a aglomeração de pessoas ou maior exposição a mosquitos</a:t>
            </a:r>
          </a:p>
          <a:p>
            <a:pPr marL="800100"/>
            <a:r>
              <a:rPr lang="pt-PT" dirty="0"/>
              <a:t>Exacerbação de doenças crónicas</a:t>
            </a:r>
          </a:p>
          <a:p>
            <a:pPr marL="800100"/>
            <a:r>
              <a:rPr lang="pt-PT" dirty="0"/>
              <a:t>Etc.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15</a:t>
            </a:fld>
            <a:endParaRPr lang="en-US" alt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87948116"/>
              </p:ext>
            </p:extLst>
          </p:nvPr>
        </p:nvGraphicFramePr>
        <p:xfrm>
          <a:off x="6876256" y="4293096"/>
          <a:ext cx="1842322" cy="157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0626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706437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Capacidade</a:t>
            </a:r>
            <a:r>
              <a:rPr lang="en-US" sz="3600" b="1" dirty="0">
                <a:solidFill>
                  <a:srgbClr val="002060"/>
                </a:solidFill>
              </a:rPr>
              <a:t> de </a:t>
            </a:r>
            <a:r>
              <a:rPr lang="en-US" sz="3600" b="1" dirty="0" err="1">
                <a:solidFill>
                  <a:srgbClr val="002060"/>
                </a:solidFill>
              </a:rPr>
              <a:t>resposta</a:t>
            </a:r>
            <a:r>
              <a:rPr lang="en-US" sz="3600" b="1" dirty="0">
                <a:solidFill>
                  <a:srgbClr val="002060"/>
                </a:solidFill>
              </a:rPr>
              <a:t> local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052736"/>
            <a:ext cx="3600400" cy="4525963"/>
          </a:xfrm>
        </p:spPr>
        <p:txBody>
          <a:bodyPr/>
          <a:lstStyle/>
          <a:p>
            <a:r>
              <a:rPr lang="pt-PT" sz="1800"/>
              <a:t>Coordenação </a:t>
            </a:r>
          </a:p>
          <a:p>
            <a:r>
              <a:rPr lang="pt-PT" sz="1800"/>
              <a:t>Abastecimento e fontes de alimentação</a:t>
            </a:r>
          </a:p>
          <a:p>
            <a:r>
              <a:rPr lang="pt-PT" sz="1800"/>
              <a:t>Programas alimentares</a:t>
            </a:r>
          </a:p>
          <a:p>
            <a:r>
              <a:rPr lang="pt-PT" sz="1800"/>
              <a:t>Serviços e  infra-estruturas sanitárias</a:t>
            </a:r>
          </a:p>
          <a:p>
            <a:pPr lvl="1"/>
            <a:r>
              <a:rPr lang="pt-PT" sz="1800"/>
              <a:t>Capacidade para realizar a vigilância das doenças</a:t>
            </a:r>
          </a:p>
          <a:p>
            <a:pPr lvl="1"/>
            <a:r>
              <a:rPr lang="pt-PT" sz="1800"/>
              <a:t>Notificação de doenças e capacidades de investigação </a:t>
            </a:r>
          </a:p>
          <a:p>
            <a:pPr lvl="1"/>
            <a:r>
              <a:rPr lang="pt-PT" sz="1800"/>
              <a:t>Capacidade laboratorial</a:t>
            </a:r>
          </a:p>
          <a:p>
            <a:pPr lvl="1"/>
            <a:r>
              <a:rPr lang="pt-PT" sz="1800"/>
              <a:t>Capacidade dos servios de saúde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16</a:t>
            </a:fld>
            <a:endParaRPr lang="en-US" altLang="en-US"/>
          </a:p>
        </p:txBody>
      </p:sp>
      <p:pic>
        <p:nvPicPr>
          <p:cNvPr id="1026" name="Picture 2" descr="Image result for who emergency respon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229" y="1052736"/>
            <a:ext cx="4872721" cy="3240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23928" y="42930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err="1"/>
              <a:t>Fonte</a:t>
            </a:r>
            <a:r>
              <a:rPr lang="en-US" sz="1000" dirty="0"/>
              <a:t>: </a:t>
            </a:r>
            <a:r>
              <a:rPr lang="en-US" sz="800" dirty="0"/>
              <a:t>WHO Global Surge Training http://www.who.int/hac/donorinfo/2016/surge_training_new_skeleton/en</a:t>
            </a:r>
            <a:endParaRPr lang="en-US" sz="1400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019331529"/>
              </p:ext>
            </p:extLst>
          </p:nvPr>
        </p:nvGraphicFramePr>
        <p:xfrm>
          <a:off x="7236296" y="4437112"/>
          <a:ext cx="1842322" cy="157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1592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204864"/>
            <a:ext cx="7772400" cy="1362075"/>
          </a:xfrm>
        </p:spPr>
        <p:txBody>
          <a:bodyPr/>
          <a:lstStyle/>
          <a:p>
            <a:pPr algn="ctr"/>
            <a:r>
              <a:rPr lang="en-US" dirty="0"/>
              <a:t>2. PASSOs PARA A CONDUÇÃO DE UMA AVALIAÇÃO RÁPIDA DAS NECESSIDADES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013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435280" cy="706437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Passos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para</a:t>
            </a:r>
            <a:r>
              <a:rPr lang="en-US" sz="3600" b="1" dirty="0">
                <a:solidFill>
                  <a:srgbClr val="002060"/>
                </a:solidFill>
              </a:rPr>
              <a:t> a </a:t>
            </a:r>
            <a:r>
              <a:rPr lang="pt-PT" sz="3600" b="1" dirty="0">
                <a:solidFill>
                  <a:srgbClr val="002060"/>
                </a:solidFill>
              </a:rPr>
              <a:t>condução</a:t>
            </a:r>
            <a:r>
              <a:rPr lang="en-US" sz="3600" b="1" dirty="0">
                <a:solidFill>
                  <a:srgbClr val="002060"/>
                </a:solidFill>
              </a:rPr>
              <a:t> de </a:t>
            </a:r>
            <a:r>
              <a:rPr lang="en-US" sz="3600" b="1" dirty="0" err="1">
                <a:solidFill>
                  <a:srgbClr val="002060"/>
                </a:solidFill>
              </a:rPr>
              <a:t>uma</a:t>
            </a:r>
            <a:r>
              <a:rPr lang="en-US" sz="3600" b="1" dirty="0">
                <a:solidFill>
                  <a:srgbClr val="002060"/>
                </a:solidFill>
              </a:rPr>
              <a:t> ARN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67544" y="1340768"/>
            <a:ext cx="4324672" cy="4525963"/>
          </a:xfrm>
        </p:spPr>
        <p:txBody>
          <a:bodyPr/>
          <a:lstStyle/>
          <a:p>
            <a:pPr marL="0" indent="0">
              <a:buNone/>
            </a:pPr>
            <a:r>
              <a:rPr lang="pt-PT" dirty="0"/>
              <a:t>1/ Planear a ARN e fixar prioridades para a avaliação</a:t>
            </a:r>
          </a:p>
          <a:p>
            <a:pPr marL="0" indent="0">
              <a:buNone/>
            </a:pPr>
            <a:r>
              <a:rPr lang="pt-PT" dirty="0"/>
              <a:t>2/ Preparar a equipa, a logística e o material  </a:t>
            </a:r>
          </a:p>
          <a:p>
            <a:pPr marL="0" indent="0">
              <a:buNone/>
            </a:pPr>
            <a:r>
              <a:rPr lang="pt-PT" dirty="0"/>
              <a:t>3/ Recolher os dados:</a:t>
            </a:r>
          </a:p>
          <a:p>
            <a:pPr lvl="1"/>
            <a:r>
              <a:rPr lang="pt-PT" dirty="0"/>
              <a:t>Analisar a informação (secundária) existente </a:t>
            </a:r>
          </a:p>
          <a:p>
            <a:pPr lvl="1"/>
            <a:r>
              <a:rPr lang="pt-PT" dirty="0"/>
              <a:t>Recolher outros dados, se necessário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88024" y="1340768"/>
            <a:ext cx="3966592" cy="4525963"/>
          </a:xfrm>
        </p:spPr>
        <p:txBody>
          <a:bodyPr/>
          <a:lstStyle/>
          <a:p>
            <a:pPr marL="0" indent="0">
              <a:buNone/>
            </a:pPr>
            <a:r>
              <a:rPr lang="pt-PT" dirty="0"/>
              <a:t>4/ Analisar e interpretar os resultados</a:t>
            </a:r>
          </a:p>
          <a:p>
            <a:pPr marL="0" indent="0">
              <a:buNone/>
            </a:pPr>
            <a:r>
              <a:rPr lang="pt-PT" dirty="0"/>
              <a:t>5/ Partilhar e apresentar os resultados da ARN</a:t>
            </a:r>
          </a:p>
          <a:p>
            <a:pPr marL="0" indent="0">
              <a:buNone/>
            </a:pPr>
            <a:r>
              <a:rPr lang="pt-PT" dirty="0"/>
              <a:t>6/ Repetir, se necessário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454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437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Planear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uma</a:t>
            </a:r>
            <a:r>
              <a:rPr lang="en-US" sz="3600" b="1" dirty="0">
                <a:solidFill>
                  <a:srgbClr val="002060"/>
                </a:solidFill>
              </a:rPr>
              <a:t> ARN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5536" y="980728"/>
            <a:ext cx="8496944" cy="4525963"/>
          </a:xfrm>
        </p:spPr>
        <p:txBody>
          <a:bodyPr/>
          <a:lstStyle/>
          <a:p>
            <a:r>
              <a:rPr lang="pt-PT" dirty="0"/>
              <a:t>Quem se deve envolver no planeamento da ARN?</a:t>
            </a:r>
          </a:p>
          <a:p>
            <a:r>
              <a:rPr lang="pt-PT" dirty="0"/>
              <a:t>Quem é responsável pela logística, comunicações e transportes? </a:t>
            </a:r>
          </a:p>
          <a:p>
            <a:r>
              <a:rPr lang="pt-PT" dirty="0"/>
              <a:t>O que devemos saber antes de partirmos para o terreno?</a:t>
            </a:r>
          </a:p>
          <a:p>
            <a:r>
              <a:rPr lang="pt-PT" dirty="0"/>
              <a:t>Que métodos e medidas são apropriadas, considerando:</a:t>
            </a:r>
          </a:p>
          <a:p>
            <a:pPr lvl="1"/>
            <a:r>
              <a:rPr lang="pt-PT" dirty="0"/>
              <a:t>o contexto da emergência</a:t>
            </a:r>
          </a:p>
          <a:p>
            <a:pPr lvl="1"/>
            <a:r>
              <a:rPr lang="pt-PT" dirty="0"/>
              <a:t>a população afectada</a:t>
            </a:r>
          </a:p>
          <a:p>
            <a:pPr lvl="1"/>
            <a:r>
              <a:rPr lang="pt-PT" dirty="0"/>
              <a:t>a segurança, tempo, limitações logísticas e técnicas</a:t>
            </a:r>
          </a:p>
          <a:p>
            <a:pPr lvl="1"/>
            <a:endParaRPr lang="pt-PT" dirty="0"/>
          </a:p>
          <a:p>
            <a:endParaRPr lang="pt-P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927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06339"/>
            <a:ext cx="9144000" cy="706437"/>
          </a:xfrm>
        </p:spPr>
        <p:txBody>
          <a:bodyPr/>
          <a:lstStyle/>
          <a:p>
            <a:pPr>
              <a:defRPr/>
            </a:pPr>
            <a:r>
              <a:rPr lang="pt-PT" sz="4000" b="1" dirty="0">
                <a:solidFill>
                  <a:srgbClr val="002060"/>
                </a:solidFill>
              </a:rPr>
              <a:t>Objectivos da aprendizagem</a:t>
            </a:r>
            <a:br>
              <a:rPr lang="pt-PT" sz="4000" dirty="0"/>
            </a:br>
            <a:endParaRPr lang="en-GB" sz="37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323528" y="1268760"/>
            <a:ext cx="8496746" cy="4464496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800">
                <a:solidFill>
                  <a:srgbClr val="002060"/>
                </a:solidFill>
              </a:rPr>
              <a:t>No final desta sessão, o participante será capaz de</a:t>
            </a:r>
            <a:r>
              <a:rPr lang="pt-PT" sz="2800"/>
              <a:t>: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pt-PT" sz="280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800" dirty="0"/>
              <a:t>Definir uma avaliação rápida das necessidades e compreender quando e porquê a deve fazer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800" dirty="0"/>
              <a:t>Analisar as prioridades a estabelecer para a realização de uma avaliação rápida das necessidades 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800" dirty="0"/>
              <a:t>Compreender os desafios e as limitações da avaliação de emergências de saúde pública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0315"/>
            <a:ext cx="8229600" cy="706437"/>
          </a:xfrm>
        </p:spPr>
        <p:txBody>
          <a:bodyPr/>
          <a:lstStyle/>
          <a:p>
            <a:r>
              <a:rPr lang="en-US" sz="3600" b="1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Parceiros</a:t>
            </a:r>
            <a:r>
              <a:rPr lang="en-US" sz="36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3600" b="1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envolvidos</a:t>
            </a:r>
            <a:r>
              <a:rPr lang="en-US" sz="36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3600" b="1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na</a:t>
            </a:r>
            <a:r>
              <a:rPr lang="en-US" sz="36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ARN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20</a:t>
            </a:fld>
            <a:endParaRPr lang="en-US" alt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2748" y="1423317"/>
            <a:ext cx="4391524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pt-PT" kern="0">
                <a:latin typeface="Arial" charset="0"/>
                <a:ea typeface="Arial" charset="0"/>
                <a:cs typeface="Arial" charset="0"/>
              </a:rPr>
              <a:t>Agências do governo local</a:t>
            </a:r>
          </a:p>
          <a:p>
            <a:r>
              <a:rPr lang="pt-PT" kern="0">
                <a:latin typeface="Arial" charset="0"/>
                <a:ea typeface="Arial" charset="0"/>
                <a:cs typeface="Arial" charset="0"/>
              </a:rPr>
              <a:t>Agências das Nações Unidas</a:t>
            </a:r>
          </a:p>
          <a:p>
            <a:r>
              <a:rPr lang="pt-PT" kern="0">
                <a:latin typeface="Arial" charset="0"/>
                <a:ea typeface="Arial" charset="0"/>
                <a:cs typeface="Arial" charset="0"/>
              </a:rPr>
              <a:t>ONG</a:t>
            </a:r>
          </a:p>
          <a:p>
            <a:r>
              <a:rPr lang="pt-PT" kern="0">
                <a:latin typeface="Arial" charset="0"/>
                <a:ea typeface="Arial" charset="0"/>
                <a:cs typeface="Arial" charset="0"/>
              </a:rPr>
              <a:t>Fornecedores</a:t>
            </a:r>
          </a:p>
          <a:p>
            <a:r>
              <a:rPr lang="pt-PT" kern="0">
                <a:latin typeface="Arial" charset="0"/>
                <a:ea typeface="Arial" charset="0"/>
                <a:cs typeface="Arial" charset="0"/>
              </a:rPr>
              <a:t>Doadores</a:t>
            </a:r>
          </a:p>
          <a:p>
            <a:r>
              <a:rPr lang="pt-PT" kern="0">
                <a:latin typeface="Arial" charset="0"/>
                <a:ea typeface="Arial" charset="0"/>
                <a:cs typeface="Arial" charset="0"/>
              </a:rPr>
              <a:t>Comissões interagências e equipas de avaliação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321433"/>
            <a:ext cx="1002430" cy="11695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111" y="3376357"/>
            <a:ext cx="1688928" cy="124558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638649"/>
            <a:ext cx="1742788" cy="109616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385" y="2627154"/>
            <a:ext cx="1275927" cy="13034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531256"/>
            <a:ext cx="1680578" cy="9571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235" y="4937465"/>
            <a:ext cx="1246428" cy="57237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890" y="3996634"/>
            <a:ext cx="2337201" cy="4730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1961" y="5734818"/>
            <a:ext cx="4824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/>
              <a:t>Logos de alguns parceiros envolvidos nas ARN</a:t>
            </a:r>
          </a:p>
        </p:txBody>
      </p:sp>
    </p:spTree>
    <p:extLst>
      <p:ext uri="{BB962C8B-B14F-4D97-AF65-F5344CB8AC3E}">
        <p14:creationId xmlns:p14="http://schemas.microsoft.com/office/powerpoint/2010/main" val="193155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437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Equipa de avaliação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21</a:t>
            </a:fld>
            <a:endParaRPr lang="en-US" altLang="en-US"/>
          </a:p>
        </p:txBody>
      </p:sp>
      <p:sp>
        <p:nvSpPr>
          <p:cNvPr id="4" name="Rectangle 3"/>
          <p:cNvSpPr/>
          <p:nvPr/>
        </p:nvSpPr>
        <p:spPr>
          <a:xfrm>
            <a:off x="424521" y="620688"/>
            <a:ext cx="8719479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t-PT" sz="2500" u="sng" dirty="0"/>
              <a:t>Tamanho</a:t>
            </a:r>
          </a:p>
          <a:p>
            <a:pPr marL="0" indent="0">
              <a:buNone/>
            </a:pPr>
            <a:r>
              <a:rPr lang="pt-PT" sz="2500" dirty="0"/>
              <a:t>3-6 pessoas, devendo envolver autoridades locais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pt-PT" sz="2500" u="sng" dirty="0"/>
              <a:t>Características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500" dirty="0"/>
              <a:t>Hierarquias e notificação claras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500" dirty="0"/>
              <a:t>Parcerias com colaboradores locais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500" dirty="0"/>
              <a:t>Divisão de responsabilidades e procedimentos acordados mutuamente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pt-PT" sz="2500" u="sng" dirty="0"/>
              <a:t>Competências</a:t>
            </a:r>
          </a:p>
        </p:txBody>
      </p:sp>
      <p:sp>
        <p:nvSpPr>
          <p:cNvPr id="5" name="Rectangle 4"/>
          <p:cNvSpPr/>
          <p:nvPr/>
        </p:nvSpPr>
        <p:spPr>
          <a:xfrm>
            <a:off x="424521" y="4149080"/>
            <a:ext cx="8719479" cy="2015936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pt-PT" sz="2500" dirty="0"/>
              <a:t>Logística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500" dirty="0"/>
              <a:t>Segurança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500" dirty="0"/>
              <a:t>Epidemiologia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500" dirty="0"/>
              <a:t>Cuidados de saúde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500" dirty="0"/>
              <a:t>WASH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500" dirty="0"/>
              <a:t>Nutrição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500" dirty="0"/>
              <a:t>Linguísticas/Culturais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500" dirty="0"/>
              <a:t>Outras: conforme o evento*</a:t>
            </a:r>
          </a:p>
        </p:txBody>
      </p:sp>
    </p:spTree>
    <p:extLst>
      <p:ext uri="{BB962C8B-B14F-4D97-AF65-F5344CB8AC3E}">
        <p14:creationId xmlns:p14="http://schemas.microsoft.com/office/powerpoint/2010/main" val="181331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06339"/>
            <a:ext cx="8229600" cy="706437"/>
          </a:xfrm>
        </p:spPr>
        <p:txBody>
          <a:bodyPr/>
          <a:lstStyle/>
          <a:p>
            <a:r>
              <a:rPr lang="pt-PT" sz="3600" b="1"/>
              <a:t>Logística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r>
              <a:rPr lang="pt-PT"/>
              <a:t>Mapas das zonas afectadas</a:t>
            </a:r>
          </a:p>
          <a:p>
            <a:r>
              <a:rPr lang="pt-PT"/>
              <a:t>Transportes e aprovisionamento diário básico</a:t>
            </a:r>
          </a:p>
          <a:p>
            <a:r>
              <a:rPr lang="pt-PT"/>
              <a:t>Financiamento </a:t>
            </a:r>
          </a:p>
          <a:p>
            <a:r>
              <a:rPr lang="pt-PT"/>
              <a:t>Formulários de recolha de dados ou instrumentos de colheita de amostras</a:t>
            </a:r>
          </a:p>
          <a:p>
            <a:r>
              <a:rPr lang="pt-PT"/>
              <a:t>Comunicações: rádio ou telefones móveis/por satélite</a:t>
            </a:r>
          </a:p>
          <a:p>
            <a:r>
              <a:rPr lang="pt-PT"/>
              <a:t>Pessoal qualificado para a equipa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924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2323"/>
            <a:ext cx="8229600" cy="706437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Materiais básicos para a equipa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4525963"/>
          </a:xfrm>
        </p:spPr>
        <p:txBody>
          <a:bodyPr/>
          <a:lstStyle/>
          <a:p>
            <a:r>
              <a:rPr lang="pt-PT" dirty="0"/>
              <a:t>Alimentos </a:t>
            </a:r>
          </a:p>
          <a:p>
            <a:r>
              <a:rPr lang="pt-PT" dirty="0"/>
              <a:t>Água</a:t>
            </a:r>
          </a:p>
          <a:p>
            <a:r>
              <a:rPr lang="pt-PT" dirty="0"/>
              <a:t>Combustível</a:t>
            </a:r>
          </a:p>
          <a:p>
            <a:r>
              <a:rPr lang="pt-PT" dirty="0"/>
              <a:t>Credenciais</a:t>
            </a:r>
          </a:p>
          <a:p>
            <a:r>
              <a:rPr lang="pt-PT" dirty="0"/>
              <a:t>Tendas/Sacos-cama</a:t>
            </a:r>
          </a:p>
          <a:p>
            <a:r>
              <a:rPr lang="pt-PT" dirty="0"/>
              <a:t>Climatizadores adequados</a:t>
            </a:r>
          </a:p>
          <a:p>
            <a:r>
              <a:rPr lang="pt-PT" dirty="0"/>
              <a:t>Bússolas/GPS</a:t>
            </a:r>
          </a:p>
          <a:p>
            <a:r>
              <a:rPr lang="pt-PT" dirty="0"/>
              <a:t>Lanternas</a:t>
            </a:r>
          </a:p>
          <a:p>
            <a:r>
              <a:rPr lang="pt-PT" dirty="0"/>
              <a:t>Baterias de reserva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495800" cy="5184575"/>
          </a:xfrm>
        </p:spPr>
        <p:txBody>
          <a:bodyPr/>
          <a:lstStyle/>
          <a:p>
            <a:r>
              <a:rPr lang="pt-PT"/>
              <a:t>Material para registo de dados</a:t>
            </a:r>
          </a:p>
          <a:p>
            <a:pPr lvl="1"/>
            <a:r>
              <a:rPr lang="pt-PT" i="1"/>
              <a:t>Smartphone</a:t>
            </a:r>
          </a:p>
          <a:p>
            <a:pPr lvl="1"/>
            <a:r>
              <a:rPr lang="pt-PT"/>
              <a:t>Papel</a:t>
            </a:r>
          </a:p>
          <a:p>
            <a:pPr lvl="1"/>
            <a:r>
              <a:rPr lang="pt-PT"/>
              <a:t>Pranchetas</a:t>
            </a:r>
          </a:p>
          <a:p>
            <a:pPr lvl="1"/>
            <a:r>
              <a:rPr lang="pt-PT"/>
              <a:t>Blocos de notas</a:t>
            </a:r>
          </a:p>
          <a:p>
            <a:pPr lvl="1"/>
            <a:r>
              <a:rPr lang="pt-PT"/>
              <a:t>Canetas/Lápis (à prova de água)</a:t>
            </a:r>
          </a:p>
          <a:p>
            <a:pPr lvl="1"/>
            <a:r>
              <a:rPr lang="pt-PT"/>
              <a:t>Calculadora</a:t>
            </a:r>
          </a:p>
          <a:p>
            <a:pPr lvl="1"/>
            <a:r>
              <a:rPr lang="pt-PT"/>
              <a:t>Marcadores permanentes</a:t>
            </a:r>
          </a:p>
          <a:p>
            <a:pPr lvl="1"/>
            <a:r>
              <a:rPr lang="pt-PT"/>
              <a:t>Agrafador ou </a:t>
            </a:r>
            <a:r>
              <a:rPr lang="pt-PT" i="1"/>
              <a:t>clips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520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06437"/>
          </a:xfrm>
        </p:spPr>
        <p:txBody>
          <a:bodyPr/>
          <a:lstStyle/>
          <a:p>
            <a:r>
              <a:rPr lang="pt-PT" sz="37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Fontes de informação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24</a:t>
            </a:fld>
            <a:endParaRPr lang="en-US" altLang="en-US"/>
          </a:p>
        </p:txBody>
      </p:sp>
      <p:sp>
        <p:nvSpPr>
          <p:cNvPr id="4" name="Rectangle 3"/>
          <p:cNvSpPr/>
          <p:nvPr/>
        </p:nvSpPr>
        <p:spPr>
          <a:xfrm>
            <a:off x="611560" y="1196752"/>
            <a:ext cx="813690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pt-PT" sz="2800" dirty="0"/>
              <a:t>Dados primários</a:t>
            </a:r>
          </a:p>
          <a:p>
            <a:pPr marL="742950" lvl="1" indent="-285750">
              <a:buFont typeface="Arial" charset="0"/>
              <a:buChar char="•"/>
            </a:pPr>
            <a:r>
              <a:rPr lang="pt-PT" sz="2400" dirty="0"/>
              <a:t>Dados recolhidos no terreno durante ou após a emergência</a:t>
            </a:r>
          </a:p>
          <a:p>
            <a:pPr marL="742950" lvl="1" indent="-285750">
              <a:buFont typeface="Arial" charset="0"/>
              <a:buChar char="•"/>
            </a:pPr>
            <a:r>
              <a:rPr lang="pt-PT" sz="2400" dirty="0"/>
              <a:t>Dados actuais (o que está a acontecer no momento)</a:t>
            </a:r>
          </a:p>
          <a:p>
            <a:pPr marL="742950" lvl="1" indent="-285750">
              <a:buFont typeface="Arial" charset="0"/>
              <a:buChar char="•"/>
            </a:pPr>
            <a:r>
              <a:rPr lang="pt-PT" sz="2400" dirty="0"/>
              <a:t>Exigem muitos recursos e dispendiosos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Dados secundários</a:t>
            </a:r>
          </a:p>
          <a:p>
            <a:pPr marL="742950" lvl="1" indent="-285750">
              <a:buFont typeface="Arial" charset="0"/>
              <a:buChar char="•"/>
            </a:pPr>
            <a:r>
              <a:rPr lang="pt-PT" sz="2400" dirty="0"/>
              <a:t>Dados existentes recolhidos antes da emergência</a:t>
            </a:r>
          </a:p>
          <a:p>
            <a:pPr marL="742950" lvl="1" indent="-285750">
              <a:buFont typeface="Arial" charset="0"/>
              <a:buChar char="•"/>
            </a:pPr>
            <a:r>
              <a:rPr lang="pt-PT" sz="2400" dirty="0"/>
              <a:t>Ajudam a equipa a compreender o contexto da emergência</a:t>
            </a:r>
          </a:p>
          <a:p>
            <a:pPr marL="742950" lvl="1" indent="-285750">
              <a:buFont typeface="Arial" charset="0"/>
              <a:buChar char="•"/>
            </a:pPr>
            <a:r>
              <a:rPr lang="pt-PT" sz="2400" dirty="0"/>
              <a:t>Podem ser usados em combinação com os dados primários para análise</a:t>
            </a:r>
          </a:p>
        </p:txBody>
      </p:sp>
    </p:spTree>
    <p:extLst>
      <p:ext uri="{BB962C8B-B14F-4D97-AF65-F5344CB8AC3E}">
        <p14:creationId xmlns:p14="http://schemas.microsoft.com/office/powerpoint/2010/main" val="41338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437"/>
          </a:xfrm>
        </p:spPr>
        <p:txBody>
          <a:bodyPr/>
          <a:lstStyle/>
          <a:p>
            <a:r>
              <a:rPr lang="pt-PT" sz="37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Fontes de informação</a:t>
            </a:r>
            <a:endParaRPr lang="en-US" sz="37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25</a:t>
            </a:fld>
            <a:endParaRPr lang="en-US" altLang="en-US"/>
          </a:p>
        </p:txBody>
      </p:sp>
      <p:sp>
        <p:nvSpPr>
          <p:cNvPr id="4" name="Rectangle 3"/>
          <p:cNvSpPr/>
          <p:nvPr/>
        </p:nvSpPr>
        <p:spPr>
          <a:xfrm>
            <a:off x="827584" y="1124744"/>
            <a:ext cx="76930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pt-PT" sz="2000" dirty="0"/>
              <a:t>Dados existentes (i.e., estatísticas vitais, MS, censos, ONG, inquéritos anteriores, vigilância existente)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000" dirty="0"/>
              <a:t>Hospitais e clínicas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000" dirty="0"/>
              <a:t>Cemitérios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000" dirty="0"/>
              <a:t>Observação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000" dirty="0"/>
              <a:t>Grupos de reflexão e entrevistas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000" dirty="0"/>
              <a:t>Reuniões agrupadas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000" dirty="0"/>
              <a:t>Inquéritos às famílias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000" dirty="0"/>
              <a:t>Outras ONG ou agências no terreno (i.e. listas de distribuição de alimentos de ONG/PAM)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000" dirty="0"/>
              <a:t>Registos de refugiados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000" dirty="0"/>
              <a:t>Imagens aéreas ou de satélite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000" dirty="0"/>
              <a:t>Amostras espaciais (i.e., GIS)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000" dirty="0"/>
              <a:t>Entrevistas a informadores-chave</a:t>
            </a:r>
          </a:p>
        </p:txBody>
      </p:sp>
    </p:spTree>
    <p:extLst>
      <p:ext uri="{BB962C8B-B14F-4D97-AF65-F5344CB8AC3E}">
        <p14:creationId xmlns:p14="http://schemas.microsoft.com/office/powerpoint/2010/main" val="337203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706339"/>
            <a:ext cx="8856984" cy="706437"/>
          </a:xfrm>
        </p:spPr>
        <p:txBody>
          <a:bodyPr/>
          <a:lstStyle/>
          <a:p>
            <a:r>
              <a:rPr lang="pt-PT" sz="3200" b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Métodos – Opções para a recolha de dados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26</a:t>
            </a:fld>
            <a:endParaRPr lang="en-US" alt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57010" y="1484784"/>
            <a:ext cx="4586990" cy="50060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pt-PT" sz="1600" kern="0" dirty="0"/>
              <a:t>Não presumir que os dados secundários são adequados</a:t>
            </a:r>
          </a:p>
          <a:p>
            <a:r>
              <a:rPr lang="pt-PT" sz="1600" kern="0" dirty="0"/>
              <a:t>Dados primários: </a:t>
            </a:r>
          </a:p>
          <a:p>
            <a:pPr lvl="1"/>
            <a:r>
              <a:rPr lang="pt-PT" sz="1600" kern="0" dirty="0"/>
              <a:t>Observações directas</a:t>
            </a:r>
          </a:p>
          <a:p>
            <a:pPr lvl="2"/>
            <a:r>
              <a:rPr lang="pt-PT" sz="1600" kern="0" dirty="0"/>
              <a:t>Observação a pé, por estrada e por ar</a:t>
            </a:r>
          </a:p>
          <a:p>
            <a:pPr lvl="2"/>
            <a:r>
              <a:rPr lang="pt-PT" sz="1600" kern="0" dirty="0"/>
              <a:t>Conferir com os conhecimentos locais</a:t>
            </a:r>
          </a:p>
          <a:p>
            <a:pPr lvl="1"/>
            <a:r>
              <a:rPr lang="pt-PT" sz="1600" kern="0" dirty="0" err="1"/>
              <a:t>Infomadores</a:t>
            </a:r>
            <a:r>
              <a:rPr lang="pt-PT" sz="1600" kern="0" dirty="0"/>
              <a:t>-chave (IC)</a:t>
            </a:r>
          </a:p>
          <a:p>
            <a:pPr lvl="2"/>
            <a:r>
              <a:rPr lang="pt-PT" sz="1600" kern="0" dirty="0"/>
              <a:t>Usar mais de 1 IC por zona</a:t>
            </a:r>
          </a:p>
          <a:p>
            <a:pPr lvl="2"/>
            <a:r>
              <a:rPr lang="pt-PT" sz="1600" kern="0" dirty="0"/>
              <a:t>Envolver IC para além da </a:t>
            </a:r>
            <a:r>
              <a:rPr lang="pt-PT" sz="1600" kern="0" dirty="0" err="1"/>
              <a:t>interacção</a:t>
            </a:r>
            <a:r>
              <a:rPr lang="pt-PT" sz="1600" kern="0" dirty="0"/>
              <a:t> inicial (nunca um único)</a:t>
            </a:r>
          </a:p>
          <a:p>
            <a:pPr lvl="1"/>
            <a:r>
              <a:rPr lang="pt-PT" sz="1600" kern="0" dirty="0"/>
              <a:t>Grupos de discussão/grupos de reflexão da comunidade</a:t>
            </a:r>
            <a:endParaRPr lang="pt-PT" sz="1600" strike="sngStrike" kern="0" dirty="0"/>
          </a:p>
          <a:p>
            <a:pPr lvl="2"/>
            <a:r>
              <a:rPr lang="pt-PT" sz="1600" kern="0" dirty="0"/>
              <a:t>Envolver vários grupos em vários debates</a:t>
            </a:r>
          </a:p>
          <a:p>
            <a:endParaRPr lang="pt-PT" sz="1600" kern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0" r="16943"/>
          <a:stretch/>
        </p:blipFill>
        <p:spPr>
          <a:xfrm>
            <a:off x="170468" y="1718244"/>
            <a:ext cx="4292546" cy="36549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0468" y="5312241"/>
            <a:ext cx="2665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/>
              <a:t>Imagem de drone: Nepal, pós-sismo</a:t>
            </a:r>
          </a:p>
        </p:txBody>
      </p:sp>
    </p:spTree>
    <p:extLst>
      <p:ext uri="{BB962C8B-B14F-4D97-AF65-F5344CB8AC3E}">
        <p14:creationId xmlns:p14="http://schemas.microsoft.com/office/powerpoint/2010/main" val="97196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6339"/>
            <a:ext cx="8229600" cy="706437"/>
          </a:xfrm>
        </p:spPr>
        <p:txBody>
          <a:bodyPr/>
          <a:lstStyle/>
          <a:p>
            <a:r>
              <a:rPr lang="pt-PT" sz="3700" b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Indicadores sanitários importantes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27</a:t>
            </a:fld>
            <a:endParaRPr lang="en-US" altLang="en-US"/>
          </a:p>
        </p:txBody>
      </p:sp>
      <p:sp>
        <p:nvSpPr>
          <p:cNvPr id="4" name="Rectangle 3"/>
          <p:cNvSpPr/>
          <p:nvPr/>
        </p:nvSpPr>
        <p:spPr>
          <a:xfrm>
            <a:off x="457200" y="1506264"/>
            <a:ext cx="80752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pt-PT" sz="2400" dirty="0"/>
              <a:t>Números sobre deslocados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400" dirty="0"/>
              <a:t>Taxa de mortalidade bruta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400" dirty="0"/>
              <a:t>Mortalidade de menores de 5 anos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400" dirty="0">
                <a:solidFill>
                  <a:srgbClr val="FF0000"/>
                </a:solidFill>
              </a:rPr>
              <a:t>Malnutrição de menores de 5 anos* (0-59 meses)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400" dirty="0"/>
              <a:t>Taxas de mortalidade específicas da idade/sexo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400" dirty="0"/>
              <a:t>Taxas de mortalidade por causas específicas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400" dirty="0">
                <a:solidFill>
                  <a:srgbClr val="FF0000"/>
                </a:solidFill>
              </a:rPr>
              <a:t>Taxas de casos fatais (TCF)*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400" dirty="0"/>
              <a:t>Quantidade, qualidade, acessibilidade à água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400" dirty="0"/>
              <a:t>Abrigos, tipo, utilização (i.e., pessoas por espaço), segurança (i.e., local)</a:t>
            </a:r>
          </a:p>
        </p:txBody>
      </p:sp>
    </p:spTree>
    <p:extLst>
      <p:ext uri="{BB962C8B-B14F-4D97-AF65-F5344CB8AC3E}">
        <p14:creationId xmlns:p14="http://schemas.microsoft.com/office/powerpoint/2010/main" val="384395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6339"/>
            <a:ext cx="8229600" cy="706437"/>
          </a:xfrm>
        </p:spPr>
        <p:txBody>
          <a:bodyPr/>
          <a:lstStyle/>
          <a:p>
            <a:r>
              <a:rPr lang="pt-PT" sz="37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Porquê a malnutrição de menores de 5 anos e a TCF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28</a:t>
            </a:fld>
            <a:endParaRPr lang="en-US" altLang="en-US"/>
          </a:p>
        </p:txBody>
      </p:sp>
      <p:sp>
        <p:nvSpPr>
          <p:cNvPr id="4" name="Rectangle 3"/>
          <p:cNvSpPr/>
          <p:nvPr/>
        </p:nvSpPr>
        <p:spPr>
          <a:xfrm>
            <a:off x="539552" y="1559689"/>
            <a:ext cx="799288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pt-PT" sz="2000" dirty="0">
                <a:solidFill>
                  <a:srgbClr val="FF0000"/>
                </a:solidFill>
              </a:rPr>
              <a:t>Malnutrição de menores de 5 anos</a:t>
            </a:r>
          </a:p>
          <a:p>
            <a:pPr marL="800100" lvl="1" indent="-342900">
              <a:buFont typeface="Wingdings" charset="2"/>
              <a:buChar char="Ø"/>
            </a:pPr>
            <a:r>
              <a:rPr lang="pt-PT" sz="2000" dirty="0"/>
              <a:t>Pode servir como um importante indicador da saúde da população em geral</a:t>
            </a:r>
          </a:p>
          <a:p>
            <a:pPr marL="800100" lvl="1" indent="-342900">
              <a:buFont typeface="Wingdings" charset="2"/>
              <a:buChar char="Ø"/>
            </a:pPr>
            <a:r>
              <a:rPr lang="pt-PT" sz="2000" dirty="0"/>
              <a:t>O estado de saúde das crianças menores de 5 anos muda mais rapidamente do que a do resto da população</a:t>
            </a:r>
          </a:p>
          <a:p>
            <a:pPr marL="800100" lvl="1" indent="-342900">
              <a:buFont typeface="Wingdings" charset="2"/>
              <a:buChar char="Ø"/>
            </a:pPr>
            <a:r>
              <a:rPr lang="pt-PT" sz="2000" dirty="0"/>
              <a:t>Malnutrição </a:t>
            </a:r>
            <a:r>
              <a:rPr lang="pt-PT" sz="2000" dirty="0">
                <a:sym typeface="Wingdings"/>
              </a:rPr>
              <a:t> sistema imunitário comprometido  risco de doenças </a:t>
            </a:r>
            <a:r>
              <a:rPr lang="pt-PT" sz="2000" dirty="0" err="1">
                <a:sym typeface="Wingdings"/>
              </a:rPr>
              <a:t>transmissveis</a:t>
            </a:r>
            <a:endParaRPr lang="pt-PT" sz="2000" dirty="0">
              <a:sym typeface="Wingdings"/>
            </a:endParaRPr>
          </a:p>
          <a:p>
            <a:pPr marL="285750" indent="-285750">
              <a:buFont typeface="Arial" charset="0"/>
              <a:buChar char="•"/>
            </a:pPr>
            <a:r>
              <a:rPr lang="pt-PT" sz="2000" dirty="0">
                <a:solidFill>
                  <a:srgbClr val="FF0000"/>
                </a:solidFill>
                <a:sym typeface="Wingdings"/>
              </a:rPr>
              <a:t>Taxa de casos fatais</a:t>
            </a:r>
          </a:p>
          <a:p>
            <a:pPr marL="800100" lvl="1" indent="-342900">
              <a:buFont typeface="Wingdings" charset="2"/>
              <a:buChar char="Ø"/>
            </a:pPr>
            <a:r>
              <a:rPr lang="pt-PT" sz="2000" dirty="0">
                <a:sym typeface="Wingdings"/>
              </a:rPr>
              <a:t>Pode ajudar a avaliar a qualidade e a disponibilidade de serviços médicos essenciais</a:t>
            </a:r>
          </a:p>
          <a:p>
            <a:pPr marL="800100" lvl="1" indent="-342900">
              <a:buFont typeface="Wingdings" charset="2"/>
              <a:buChar char="Ø"/>
            </a:pPr>
            <a:r>
              <a:rPr lang="pt-PT" sz="2000" dirty="0">
                <a:sym typeface="Wingdings"/>
              </a:rPr>
              <a:t>Pode ajudar a detectar ameaças mais graves de doenças transmissíveis</a:t>
            </a:r>
            <a:endParaRPr lang="pt-PT" sz="2000" dirty="0"/>
          </a:p>
          <a:p>
            <a:pPr marL="742950" lvl="1" indent="-285750">
              <a:buFont typeface="Arial" charset="0"/>
              <a:buChar char="•"/>
            </a:pP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336376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6339"/>
            <a:ext cx="8229600" cy="706437"/>
          </a:xfrm>
        </p:spPr>
        <p:txBody>
          <a:bodyPr/>
          <a:lstStyle/>
          <a:p>
            <a:r>
              <a:rPr lang="pt-PT" sz="3700" b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Partilhar os resultados da ARN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29</a:t>
            </a:fld>
            <a:endParaRPr lang="en-US" alt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567333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pt-PT" kern="0" dirty="0"/>
              <a:t>A divulgação deve ser alargada para chegar às partes interessadas relevantes</a:t>
            </a:r>
          </a:p>
          <a:p>
            <a:r>
              <a:rPr lang="pt-PT" kern="0" dirty="0"/>
              <a:t>Os canais de comunicação estão intactos e funcionam?</a:t>
            </a:r>
          </a:p>
          <a:p>
            <a:r>
              <a:rPr lang="pt-PT" kern="0" dirty="0"/>
              <a:t>Evitar a parcialidade tradicional e das redes sociais</a:t>
            </a:r>
          </a:p>
          <a:p>
            <a:r>
              <a:rPr lang="pt-PT" kern="0" dirty="0"/>
              <a:t>Gerir as expectativas</a:t>
            </a:r>
          </a:p>
          <a:p>
            <a:r>
              <a:rPr lang="pt-PT" kern="0" dirty="0"/>
              <a:t>Ser honesto (o que sabe e o que não sabe)</a:t>
            </a:r>
          </a:p>
        </p:txBody>
      </p:sp>
    </p:spTree>
    <p:extLst>
      <p:ext uri="{BB962C8B-B14F-4D97-AF65-F5344CB8AC3E}">
        <p14:creationId xmlns:p14="http://schemas.microsoft.com/office/powerpoint/2010/main" val="2739807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06339"/>
            <a:ext cx="9144000" cy="706437"/>
          </a:xfrm>
        </p:spPr>
        <p:txBody>
          <a:bodyPr/>
          <a:lstStyle/>
          <a:p>
            <a:pPr>
              <a:defRPr/>
            </a:pPr>
            <a:r>
              <a:rPr lang="fr-FR" sz="37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Esboço</a:t>
            </a:r>
            <a:endParaRPr lang="en-GB" sz="37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539552" y="1628800"/>
            <a:ext cx="8496746" cy="3960440"/>
          </a:xfrm>
        </p:spPr>
        <p:txBody>
          <a:bodyPr/>
          <a:lstStyle/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dirty="0"/>
              <a:t>O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Avaliação</a:t>
            </a:r>
            <a:r>
              <a:rPr lang="en-US" dirty="0"/>
              <a:t> </a:t>
            </a:r>
            <a:r>
              <a:rPr lang="en-US" dirty="0" err="1"/>
              <a:t>Rápida</a:t>
            </a:r>
            <a:r>
              <a:rPr lang="en-US" dirty="0"/>
              <a:t> das </a:t>
            </a:r>
            <a:r>
              <a:rPr lang="en-US" dirty="0" err="1"/>
              <a:t>Necessidades</a:t>
            </a:r>
            <a:r>
              <a:rPr lang="en-US" dirty="0"/>
              <a:t>?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dirty="0" err="1"/>
              <a:t>Passos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realizar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Avaliação</a:t>
            </a:r>
            <a:r>
              <a:rPr lang="en-US" dirty="0"/>
              <a:t> </a:t>
            </a:r>
            <a:r>
              <a:rPr lang="en-US" dirty="0" err="1"/>
              <a:t>Rápida</a:t>
            </a:r>
            <a:r>
              <a:rPr lang="en-US" dirty="0"/>
              <a:t> das </a:t>
            </a:r>
            <a:r>
              <a:rPr lang="en-US" dirty="0" err="1"/>
              <a:t>Necessidades</a:t>
            </a:r>
            <a:endParaRPr lang="en-US" dirty="0"/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dirty="0"/>
              <a:t>Boas </a:t>
            </a:r>
            <a:r>
              <a:rPr lang="en-US" dirty="0" err="1"/>
              <a:t>Práticas</a:t>
            </a:r>
            <a:r>
              <a:rPr lang="en-US" dirty="0"/>
              <a:t>, </a:t>
            </a:r>
            <a:r>
              <a:rPr lang="en-US" dirty="0" err="1"/>
              <a:t>Desafios</a:t>
            </a:r>
            <a:r>
              <a:rPr lang="en-US" dirty="0"/>
              <a:t>, </a:t>
            </a:r>
            <a:r>
              <a:rPr lang="en-US" dirty="0" err="1"/>
              <a:t>Limitações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075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47963"/>
            <a:ext cx="7772400" cy="1362075"/>
          </a:xfrm>
        </p:spPr>
        <p:txBody>
          <a:bodyPr/>
          <a:lstStyle/>
          <a:p>
            <a:pPr algn="ctr"/>
            <a:r>
              <a:rPr lang="en-US" dirty="0"/>
              <a:t>3. BOAS PRÁTICAS, DESAFIOS E LIMITAÇÕES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152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6339"/>
            <a:ext cx="8229600" cy="706437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Aspectos essenciais de uma boa avaliação rápida das necessidades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31</a:t>
            </a:fld>
            <a:endParaRPr lang="en-US" altLang="en-US"/>
          </a:p>
        </p:txBody>
      </p:sp>
      <p:sp>
        <p:nvSpPr>
          <p:cNvPr id="4" name="Rectangle 3"/>
          <p:cNvSpPr/>
          <p:nvPr/>
        </p:nvSpPr>
        <p:spPr>
          <a:xfrm>
            <a:off x="457200" y="1905794"/>
            <a:ext cx="8229600" cy="3108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pt-PT" sz="2800" dirty="0"/>
              <a:t>Deve SER verdadeiramente “rápida”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Coordenada com os parceiros relevantes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Próxima das necessidades críticas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Faz recomendações com quem, o quê e quando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Clarifica as suas limitações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É divulgada de forma atempada e útil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Tem um plano para a fase seguinte</a:t>
            </a:r>
          </a:p>
        </p:txBody>
      </p:sp>
    </p:spTree>
    <p:extLst>
      <p:ext uri="{BB962C8B-B14F-4D97-AF65-F5344CB8AC3E}">
        <p14:creationId xmlns:p14="http://schemas.microsoft.com/office/powerpoint/2010/main" val="3201013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06437"/>
          </a:xfrm>
        </p:spPr>
        <p:txBody>
          <a:bodyPr/>
          <a:lstStyle/>
          <a:p>
            <a:r>
              <a:rPr lang="en-US" sz="37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Desafios</a:t>
            </a:r>
            <a:endParaRPr lang="en-US" sz="37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32</a:t>
            </a:fld>
            <a:endParaRPr lang="en-US" altLang="en-US"/>
          </a:p>
        </p:txBody>
      </p:sp>
      <p:sp>
        <p:nvSpPr>
          <p:cNvPr id="4" name="Rectangle 3"/>
          <p:cNvSpPr/>
          <p:nvPr/>
        </p:nvSpPr>
        <p:spPr>
          <a:xfrm>
            <a:off x="611560" y="1196752"/>
            <a:ext cx="79208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pt-PT" sz="2800" dirty="0"/>
              <a:t>Populações dinâmicas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Demografia dependente da ajuda (i.e., distribuição de alimentos)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Tempo (o relógio não </a:t>
            </a:r>
            <a:r>
              <a:rPr lang="pt-PT" sz="2800" dirty="0" err="1"/>
              <a:t>pára</a:t>
            </a:r>
            <a:r>
              <a:rPr lang="pt-PT" sz="2800" dirty="0"/>
              <a:t>)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Movimento (</a:t>
            </a:r>
            <a:r>
              <a:rPr lang="pt-PT" sz="2800" dirty="0" err="1"/>
              <a:t>infra-estruturas</a:t>
            </a:r>
            <a:r>
              <a:rPr lang="pt-PT" sz="2800" dirty="0"/>
              <a:t>, recursos)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Segurança (violência, pilhagens, ambiente instável)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Acesso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Morbilidade e mortalidade subnotificadas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Duplicação de contagens</a:t>
            </a:r>
          </a:p>
        </p:txBody>
      </p:sp>
    </p:spTree>
    <p:extLst>
      <p:ext uri="{BB962C8B-B14F-4D97-AF65-F5344CB8AC3E}">
        <p14:creationId xmlns:p14="http://schemas.microsoft.com/office/powerpoint/2010/main" val="24615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437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Limitações</a:t>
            </a:r>
            <a:endParaRPr lang="en-US" sz="36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33</a:t>
            </a:fld>
            <a:endParaRPr lang="en-US" altLang="en-US"/>
          </a:p>
        </p:txBody>
      </p:sp>
      <p:sp>
        <p:nvSpPr>
          <p:cNvPr id="4" name="Rectangle 3"/>
          <p:cNvSpPr/>
          <p:nvPr/>
        </p:nvSpPr>
        <p:spPr>
          <a:xfrm>
            <a:off x="467544" y="1052736"/>
            <a:ext cx="8267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pt-PT" sz="2400" dirty="0"/>
              <a:t>Questões de tempo e segurança reduzem a capacidade para o uso de métodos rigorosos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400" dirty="0"/>
              <a:t>Os dados podem estar </a:t>
            </a:r>
            <a:r>
              <a:rPr lang="pt-PT" sz="2400" dirty="0" err="1"/>
              <a:t>desactualizados</a:t>
            </a:r>
            <a:r>
              <a:rPr lang="pt-PT" sz="2400" dirty="0"/>
              <a:t> antes de completado o processo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400" dirty="0"/>
              <a:t>Dependência de dados qualitativos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400" dirty="0"/>
              <a:t>Dados primários insuficientes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400" dirty="0"/>
              <a:t>O importante DENOMINADOR, muitas vezes em falta ou excessivo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400" dirty="0"/>
              <a:t>Dados incompletos ou inacessíveis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400" dirty="0"/>
              <a:t>Limitada possibilidade de generalização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400" dirty="0"/>
              <a:t>Parcialidade de determinados informadores e locais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400" dirty="0"/>
              <a:t>A divulgação e o uso podem ser problemáticos</a:t>
            </a:r>
          </a:p>
        </p:txBody>
      </p:sp>
    </p:spTree>
    <p:extLst>
      <p:ext uri="{BB962C8B-B14F-4D97-AF65-F5344CB8AC3E}">
        <p14:creationId xmlns:p14="http://schemas.microsoft.com/office/powerpoint/2010/main" val="2917033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437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Lembrar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que</a:t>
            </a:r>
            <a:r>
              <a:rPr lang="en-US" sz="3600" b="1" dirty="0">
                <a:solidFill>
                  <a:srgbClr val="002060"/>
                </a:solidFill>
              </a:rPr>
              <a:t>…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pt-PT" dirty="0"/>
              <a:t>Não deve ser demasiado ambicioso com o alcance da sua Avaliação Rápida das Necessidades: </a:t>
            </a:r>
            <a:r>
              <a:rPr lang="pt-PT" dirty="0">
                <a:solidFill>
                  <a:srgbClr val="FF0000"/>
                </a:solidFill>
              </a:rPr>
              <a:t>o tempo é escasso</a:t>
            </a:r>
          </a:p>
          <a:p>
            <a:endParaRPr lang="pt-PT" sz="1800" dirty="0"/>
          </a:p>
          <a:p>
            <a:r>
              <a:rPr lang="pt-PT" dirty="0"/>
              <a:t>Ter </a:t>
            </a:r>
            <a:r>
              <a:rPr lang="pt-PT" b="1" dirty="0"/>
              <a:t>quase a</a:t>
            </a:r>
            <a:r>
              <a:rPr lang="pt-PT" dirty="0"/>
              <a:t> </a:t>
            </a:r>
            <a:r>
              <a:rPr lang="pt-PT" b="1" dirty="0"/>
              <a:t>certeza </a:t>
            </a:r>
            <a:r>
              <a:rPr lang="pt-PT" dirty="0"/>
              <a:t>é normalmente melhor do que estar </a:t>
            </a:r>
            <a:r>
              <a:rPr lang="pt-PT" b="1" dirty="0"/>
              <a:t>completamente enganado </a:t>
            </a:r>
            <a:r>
              <a:rPr lang="pt-PT"/>
              <a:t>ou </a:t>
            </a:r>
            <a:r>
              <a:rPr lang="pt-PT" b="1"/>
              <a:t>pontualmente </a:t>
            </a:r>
            <a:r>
              <a:rPr lang="pt-PT" b="1" dirty="0"/>
              <a:t>atrasado</a:t>
            </a:r>
          </a:p>
          <a:p>
            <a:pPr marL="0" indent="0">
              <a:buNone/>
            </a:pPr>
            <a:endParaRPr lang="pt-PT" sz="1800" dirty="0"/>
          </a:p>
          <a:p>
            <a:r>
              <a:rPr lang="pt-PT" dirty="0"/>
              <a:t>Cuidado: Tirar conclusões erradas de uma ARN pode ser pior do que a </a:t>
            </a:r>
            <a:r>
              <a:rPr lang="pt-PT" dirty="0" err="1"/>
              <a:t>inacção</a:t>
            </a:r>
            <a:r>
              <a:rPr lang="pt-PT" dirty="0"/>
              <a:t> absoluta.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35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06437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Principais mensagens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35</a:t>
            </a:fld>
            <a:endParaRPr lang="en-US" altLang="en-US"/>
          </a:p>
        </p:txBody>
      </p:sp>
      <p:sp>
        <p:nvSpPr>
          <p:cNvPr id="4" name="Rectangle 3"/>
          <p:cNvSpPr/>
          <p:nvPr/>
        </p:nvSpPr>
        <p:spPr>
          <a:xfrm>
            <a:off x="539552" y="1052736"/>
            <a:ext cx="81472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pt-PT" sz="2800" dirty="0"/>
              <a:t>As ARN tentam: </a:t>
            </a:r>
          </a:p>
          <a:p>
            <a:pPr marL="742950" lvl="1" indent="-285750">
              <a:buFont typeface="Arial" charset="0"/>
              <a:buChar char="•"/>
            </a:pPr>
            <a:r>
              <a:rPr lang="pt-PT" sz="2800" dirty="0"/>
              <a:t>Estimar a gravidade de uma crise</a:t>
            </a:r>
          </a:p>
          <a:p>
            <a:pPr marL="742950" lvl="1" indent="-285750">
              <a:buFont typeface="Arial" charset="0"/>
              <a:buChar char="•"/>
            </a:pPr>
            <a:r>
              <a:rPr lang="pt-PT" sz="2800" dirty="0"/>
              <a:t>Identificar áreas e necessidades prioritárias</a:t>
            </a:r>
          </a:p>
          <a:p>
            <a:pPr marL="742950" lvl="1" indent="-285750">
              <a:buFont typeface="Arial" charset="0"/>
              <a:buChar char="•"/>
            </a:pPr>
            <a:r>
              <a:rPr lang="pt-PT" sz="2800" dirty="0"/>
              <a:t>Identificar recursos disponíveis e necessários</a:t>
            </a:r>
          </a:p>
          <a:p>
            <a:pPr marL="742950" lvl="1" indent="-285750">
              <a:buFont typeface="Arial" charset="0"/>
              <a:buChar char="•"/>
            </a:pPr>
            <a:r>
              <a:rPr lang="pt-PT" sz="2800" dirty="0"/>
              <a:t>Prever potenciais ameaças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Limitações devidas à natureza das emergências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As ARN devem fazer recomendações claras e viáveis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 dirty="0"/>
              <a:t>Combinar várias fontes de dados é essencial para garantir que se usa a informação correcta</a:t>
            </a:r>
          </a:p>
        </p:txBody>
      </p:sp>
    </p:spTree>
    <p:extLst>
      <p:ext uri="{BB962C8B-B14F-4D97-AF65-F5344CB8AC3E}">
        <p14:creationId xmlns:p14="http://schemas.microsoft.com/office/powerpoint/2010/main" val="89027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437"/>
          </a:xfrm>
        </p:spPr>
        <p:txBody>
          <a:bodyPr/>
          <a:lstStyle/>
          <a:p>
            <a:r>
              <a:rPr lang="en-US" sz="3700" b="1" dirty="0" err="1">
                <a:solidFill>
                  <a:srgbClr val="002060"/>
                </a:solidFill>
              </a:rPr>
              <a:t>Fontes</a:t>
            </a:r>
            <a:r>
              <a:rPr lang="en-US" sz="3700" b="1" dirty="0">
                <a:solidFill>
                  <a:srgbClr val="002060"/>
                </a:solidFill>
              </a:rPr>
              <a:t> e </a:t>
            </a:r>
            <a:r>
              <a:rPr lang="en-US" sz="3700" b="1" dirty="0" err="1">
                <a:solidFill>
                  <a:srgbClr val="002060"/>
                </a:solidFill>
              </a:rPr>
              <a:t>Recursos</a:t>
            </a:r>
            <a:endParaRPr lang="en-US" sz="3700" b="1" dirty="0">
              <a:solidFill>
                <a:srgbClr val="0020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36</a:t>
            </a:fld>
            <a:endParaRPr lang="en-US" alt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79512" y="908720"/>
            <a:ext cx="8784976" cy="45259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/>
              <a:t>World Health Organization. Rapid </a:t>
            </a:r>
            <a:r>
              <a:rPr lang="en-US" sz="1800" dirty="0"/>
              <a:t>Health Assessment Protocols for Emergencies. </a:t>
            </a:r>
            <a:r>
              <a:rPr lang="en-US" sz="1800" kern="0" dirty="0"/>
              <a:t>Geneva, Switzerland: World Health Organization; 1999. Available at: </a:t>
            </a:r>
            <a:r>
              <a:rPr lang="en-US" sz="1800" kern="0" dirty="0">
                <a:hlinkClick r:id="rId2"/>
              </a:rPr>
              <a:t>http://www.wpro.who.int/vietnam/publications/rapid_health_assessment_protocols.pdf</a:t>
            </a:r>
            <a:r>
              <a:rPr lang="en-US" sz="1800" kern="0" dirty="0"/>
              <a:t> </a:t>
            </a:r>
            <a:endParaRPr lang="en-US" sz="1800" dirty="0"/>
          </a:p>
          <a:p>
            <a:r>
              <a:rPr lang="en-US" sz="1800" kern="0" dirty="0"/>
              <a:t>Pan American Health Organization. Health Emergencies - Rapid Needs Assessment. Available at: </a:t>
            </a:r>
            <a:r>
              <a:rPr lang="en-US" sz="1800" kern="0" dirty="0">
                <a:hlinkClick r:id="rId3"/>
              </a:rPr>
              <a:t>https://www.paho.org/disasters/index.php?option=com_content&amp;view=article&amp;id=744:rapid-needs-assessment&amp;Itemid=0&amp;lang=en</a:t>
            </a:r>
            <a:r>
              <a:rPr lang="en-US" sz="1800" kern="0" dirty="0"/>
              <a:t> </a:t>
            </a:r>
          </a:p>
          <a:p>
            <a:r>
              <a:rPr lang="en-US" sz="1800" kern="0" dirty="0"/>
              <a:t>Inter-Agency Standing Committee (IASC). Initial Rapid Assessment (IRA) – Guidance Notes. Available at: </a:t>
            </a:r>
            <a:r>
              <a:rPr lang="en-US" sz="1800" kern="0" dirty="0">
                <a:hlinkClick r:id="rId4"/>
              </a:rPr>
              <a:t>http://www.who.int/hac/network/global_health_cluster/ira_guidance_note_june2009.pdf</a:t>
            </a:r>
            <a:r>
              <a:rPr lang="en-US" sz="1800" kern="0" dirty="0"/>
              <a:t> </a:t>
            </a:r>
          </a:p>
          <a:p>
            <a:r>
              <a:rPr lang="en-US" sz="1800" kern="0" dirty="0"/>
              <a:t>International Federation of Red Cross and Red Crescent Societies. Guidelines for assessment in emergencies. Geneva, Switzerland: International Federation of Red Cross and Red Crescent Societies; 2008. Available at: </a:t>
            </a:r>
            <a:r>
              <a:rPr lang="en-US" sz="1800" kern="0" dirty="0">
                <a:hlinkClick r:id="rId5"/>
              </a:rPr>
              <a:t>http://www.ifrc.org/Global/Publications/disasters/guidelines/guidelines-emergency.pdf</a:t>
            </a:r>
            <a:r>
              <a:rPr lang="en-US" sz="1800" kern="0" dirty="0"/>
              <a:t> </a:t>
            </a:r>
          </a:p>
          <a:p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159779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pt-PT" sz="3200" b="1" dirty="0">
                <a:solidFill>
                  <a:srgbClr val="002060"/>
                </a:solidFill>
              </a:rPr>
              <a:t>Exoneração de responsabilidade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7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539552" y="1340768"/>
            <a:ext cx="8229600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 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O uso que fizer destes materiais está sujeito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de Formação da Plataforma da OMS para a Aprendizagem da Segurança Sanitária</a:t>
            </a:r>
            <a:r>
              <a:rPr lang="pt-PT" sz="1600" dirty="0"/>
              <a:t>”, que aceitou ao descarregá-los e que estão disponíveis na Plataforma da OMS para a Aprendizagem da Segurança Sanitária em: </a:t>
            </a:r>
            <a:r>
              <a:rPr lang="pt-PT" sz="1600" u="sng" dirty="0">
                <a:hlinkClick r:id="rId3"/>
              </a:rPr>
              <a:t>https://extranet.who.int/hslp</a:t>
            </a:r>
            <a:r>
              <a:rPr lang="pt-PT" sz="1600" u="sng" dirty="0"/>
              <a:t> </a:t>
            </a:r>
            <a:r>
              <a:rPr lang="pt-PT" sz="1600" dirty="0"/>
              <a:t>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Na eventualidade de adaptar, modificar, traduzir ou, de qualquer outra forma, rever o conteúdo destes materiais, não poderá sugerir que a OMS concorda, seja de que forma for, com essas modificações, nem poderá usar o nome ou o emblema da OMS nesses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Além disso, a OMS deve ser informada sobre as modificações neles introduzidas e que irão ser usadas publicamente, para fins de registo e desenvolvimento contínuo, através de correio electrónico para </a:t>
            </a:r>
            <a:r>
              <a:rPr lang="pt-PT" sz="1600" u="sng" dirty="0">
                <a:hlinkClick r:id="rId4"/>
              </a:rPr>
              <a:t>ihrhrt@who</a:t>
            </a:r>
            <a:r>
              <a:rPr lang="pt-PT" sz="1600" u="sng">
                <a:hlinkClick r:id="rId4"/>
              </a:rPr>
              <a:t>.int</a:t>
            </a:r>
            <a:r>
              <a:rPr lang="pt-PT" sz="1600"/>
              <a:t> 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262522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38</a:t>
            </a:fld>
            <a:endParaRPr lang="en-US" alt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85800" y="2693988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n-US" sz="4800" i="1" kern="0" cap="none" dirty="0" err="1">
                <a:solidFill>
                  <a:srgbClr val="002060"/>
                </a:solidFill>
              </a:rPr>
              <a:t>Obrigado</a:t>
            </a:r>
            <a:r>
              <a:rPr lang="en-US" sz="4800" i="1" kern="0" dirty="0">
                <a:solidFill>
                  <a:srgbClr val="00206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17080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2" y="2747963"/>
            <a:ext cx="8026151" cy="1362075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1. O QUE </a:t>
            </a:r>
            <a:r>
              <a:rPr lang="en-US" dirty="0" err="1">
                <a:solidFill>
                  <a:srgbClr val="002060"/>
                </a:solidFill>
              </a:rPr>
              <a:t>É</a:t>
            </a:r>
            <a:r>
              <a:rPr lang="en-US" dirty="0">
                <a:solidFill>
                  <a:srgbClr val="002060"/>
                </a:solidFill>
              </a:rPr>
              <a:t> UMA AVALIAÇÃO RÁPIDA DAS NECESSIDADES?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997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6339"/>
            <a:ext cx="8229600" cy="706437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Recolha de informação de rotina e não de rotina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711349"/>
            <a:ext cx="8229600" cy="4525963"/>
          </a:xfrm>
        </p:spPr>
        <p:txBody>
          <a:bodyPr/>
          <a:lstStyle/>
          <a:p>
            <a:r>
              <a:rPr lang="pt-PT"/>
              <a:t>Rotina</a:t>
            </a:r>
          </a:p>
          <a:p>
            <a:pPr lvl="1"/>
            <a:r>
              <a:rPr lang="pt-PT"/>
              <a:t>Sistemas de vigilância</a:t>
            </a:r>
          </a:p>
          <a:p>
            <a:pPr lvl="1"/>
            <a:r>
              <a:rPr lang="pt-PT"/>
              <a:t>Sistemas de informação sanitária</a:t>
            </a:r>
          </a:p>
          <a:p>
            <a:pPr lvl="1"/>
            <a:r>
              <a:rPr lang="pt-PT"/>
              <a:t>Registo civil (estatísticas vitais) </a:t>
            </a:r>
          </a:p>
          <a:p>
            <a:r>
              <a:rPr lang="pt-PT"/>
              <a:t>Não rotina</a:t>
            </a:r>
          </a:p>
          <a:p>
            <a:pPr lvl="1"/>
            <a:r>
              <a:rPr lang="pt-PT">
                <a:solidFill>
                  <a:srgbClr val="FF0000"/>
                </a:solidFill>
              </a:rPr>
              <a:t>Avaliação rápida das necessidades</a:t>
            </a:r>
          </a:p>
          <a:p>
            <a:pPr lvl="1"/>
            <a:r>
              <a:rPr lang="pt-PT"/>
              <a:t>Vigilância das emergências</a:t>
            </a:r>
          </a:p>
          <a:p>
            <a:pPr lvl="1"/>
            <a:r>
              <a:rPr lang="pt-PT"/>
              <a:t>Análise das vulnerabilidades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255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6339"/>
            <a:ext cx="8229600" cy="706437"/>
          </a:xfrm>
        </p:spPr>
        <p:txBody>
          <a:bodyPr/>
          <a:lstStyle/>
          <a:p>
            <a:r>
              <a:rPr lang="en-US" sz="37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Avaliação</a:t>
            </a:r>
            <a:r>
              <a:rPr lang="en-US" sz="37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37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Rápida</a:t>
            </a:r>
            <a:r>
              <a:rPr lang="en-US" sz="37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das </a:t>
            </a:r>
            <a:r>
              <a:rPr lang="en-US" sz="37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Necessidades</a:t>
            </a:r>
            <a:r>
              <a:rPr lang="en-US" sz="37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(ARN)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4" name="TextBox 3"/>
          <p:cNvSpPr txBox="1"/>
          <p:nvPr/>
        </p:nvSpPr>
        <p:spPr>
          <a:xfrm>
            <a:off x="601215" y="1688609"/>
            <a:ext cx="814724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pt-PT" sz="2800" dirty="0"/>
              <a:t>Uma avaliação rápida das necessidades é, muitas vezes, realizada </a:t>
            </a:r>
            <a:r>
              <a:rPr lang="pt-PT" sz="2800" dirty="0">
                <a:solidFill>
                  <a:srgbClr val="FF9900"/>
                </a:solidFill>
              </a:rPr>
              <a:t>imediatamente depois do </a:t>
            </a:r>
            <a:r>
              <a:rPr lang="pt-PT" sz="2800" dirty="0" err="1">
                <a:solidFill>
                  <a:srgbClr val="FF9900"/>
                </a:solidFill>
              </a:rPr>
              <a:t>iníccio</a:t>
            </a:r>
            <a:r>
              <a:rPr lang="pt-PT" sz="2800" dirty="0">
                <a:solidFill>
                  <a:srgbClr val="FF9900"/>
                </a:solidFill>
              </a:rPr>
              <a:t> de uma catástrofe </a:t>
            </a:r>
            <a:r>
              <a:rPr lang="pt-PT" sz="2800" dirty="0"/>
              <a:t>para uma avaliação local das zonas afectadas pela catástrofe e das </a:t>
            </a:r>
            <a:r>
              <a:rPr lang="pt-PT" sz="2800" dirty="0">
                <a:solidFill>
                  <a:srgbClr val="FF9900"/>
                </a:solidFill>
              </a:rPr>
              <a:t>necessidades das populações afectadas</a:t>
            </a:r>
            <a:r>
              <a:rPr lang="pt-PT" sz="2800" dirty="0"/>
              <a:t>.</a:t>
            </a:r>
          </a:p>
          <a:p>
            <a:pPr marL="0" indent="0">
              <a:buNone/>
            </a:pPr>
            <a:endParaRPr lang="pt-PT" sz="2800" dirty="0"/>
          </a:p>
          <a:p>
            <a:pPr marL="0" indent="0">
              <a:buNone/>
            </a:pPr>
            <a:r>
              <a:rPr lang="pt-PT" sz="2800" dirty="0"/>
              <a:t>À medida que a situação se altera, podem ser feitas outras avaliações rápidas das necessidades.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747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6339"/>
            <a:ext cx="8229600" cy="706437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Por que motivo se fazem </a:t>
            </a:r>
            <a:r>
              <a:rPr lang="pt-PT" sz="3600" b="1"/>
              <a:t>avaliações rápidas das necessidades</a:t>
            </a:r>
            <a:endParaRPr lang="pt-PT" sz="3600" b="1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4" name="TextBox 3"/>
          <p:cNvSpPr txBox="1"/>
          <p:nvPr/>
        </p:nvSpPr>
        <p:spPr>
          <a:xfrm>
            <a:off x="621904" y="1856432"/>
            <a:ext cx="80648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pt-PT" sz="2800"/>
              <a:t>A morbilidade e a mortalidade são, normalmente, mais elevadas nos primeiros dias de uma emergência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/>
              <a:t>Intervenções rápidas, informadas e orientadas no início podem salvar vidas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/>
              <a:t>Os limitados recursos devem ser usados rápida e eficientemente durante uma emergência</a:t>
            </a:r>
          </a:p>
          <a:p>
            <a:pPr marL="285750" indent="-285750">
              <a:buFont typeface="Arial" charset="0"/>
              <a:buChar char="•"/>
            </a:pPr>
            <a:r>
              <a:rPr lang="pt-PT" sz="2800"/>
              <a:t>Os dados e a informação rotineiramente disponíveis não são suficientes</a:t>
            </a:r>
          </a:p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472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4469"/>
          </a:xfrm>
        </p:spPr>
        <p:txBody>
          <a:bodyPr/>
          <a:lstStyle/>
          <a:p>
            <a:r>
              <a:rPr lang="en-US" sz="37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Utilidade</a:t>
            </a:r>
            <a:r>
              <a:rPr lang="en-US" sz="37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da </a:t>
            </a:r>
            <a:r>
              <a:rPr lang="en-US" sz="37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Avaliação</a:t>
            </a:r>
            <a:r>
              <a:rPr lang="en-US" sz="37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37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Rápida</a:t>
            </a:r>
            <a:r>
              <a:rPr lang="en-US" sz="37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das </a:t>
            </a:r>
            <a:r>
              <a:rPr lang="en-US" sz="37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Necessidades</a:t>
            </a:r>
            <a:endParaRPr lang="en-US" sz="37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7544" y="1412776"/>
            <a:ext cx="4028739" cy="475252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pt-PT" sz="1900" kern="0"/>
              <a:t>Fixar prioridades para a  resposta</a:t>
            </a:r>
          </a:p>
          <a:p>
            <a:r>
              <a:rPr lang="pt-PT" sz="1900" kern="0"/>
              <a:t>Identificar as regiões e as populações mais afectadas</a:t>
            </a:r>
          </a:p>
          <a:p>
            <a:r>
              <a:rPr lang="pt-PT" sz="1900" kern="0"/>
              <a:t>Determinar os recursos externos necessários para  responder adequadamente</a:t>
            </a:r>
          </a:p>
          <a:p>
            <a:r>
              <a:rPr lang="pt-PT" sz="1900" kern="0"/>
              <a:t>Prever a necessidade de orientar e/ou requisitar recursos</a:t>
            </a:r>
          </a:p>
          <a:p>
            <a:r>
              <a:rPr lang="pt-PT" sz="1900" kern="0"/>
              <a:t>Coordenar os esforços da resposta para evitar duplicações</a:t>
            </a:r>
          </a:p>
          <a:p>
            <a:r>
              <a:rPr lang="pt-PT" sz="1900" kern="0"/>
              <a:t>Identificar lacunas na informação, necessidades e resposta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939" y="1816502"/>
            <a:ext cx="4381948" cy="32864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85939" y="5102963"/>
            <a:ext cx="11497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err="1"/>
              <a:t>Fonte</a:t>
            </a:r>
            <a:r>
              <a:rPr lang="en-US" sz="800" b="1" dirty="0"/>
              <a:t>: World Vision</a:t>
            </a:r>
          </a:p>
        </p:txBody>
      </p:sp>
    </p:spTree>
    <p:extLst>
      <p:ext uri="{BB962C8B-B14F-4D97-AF65-F5344CB8AC3E}">
        <p14:creationId xmlns:p14="http://schemas.microsoft.com/office/powerpoint/2010/main" val="2759041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06437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Perguntas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gerais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numa</a:t>
            </a:r>
            <a:br>
              <a:rPr lang="en-US" sz="3600" b="1" dirty="0">
                <a:solidFill>
                  <a:srgbClr val="002060"/>
                </a:solidFill>
              </a:rPr>
            </a:b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Avaliação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Rápida</a:t>
            </a:r>
            <a:r>
              <a:rPr lang="en-US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das </a:t>
            </a:r>
            <a:r>
              <a:rPr lang="en-US" sz="36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Necessidades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412776"/>
            <a:ext cx="8229600" cy="4680520"/>
          </a:xfrm>
        </p:spPr>
        <p:txBody>
          <a:bodyPr/>
          <a:lstStyle/>
          <a:p>
            <a:r>
              <a:rPr lang="pt-PT" dirty="0"/>
              <a:t>Há uma emergência ou não?</a:t>
            </a:r>
          </a:p>
          <a:p>
            <a:r>
              <a:rPr lang="pt-PT" dirty="0"/>
              <a:t>Qual é o principal problema de saúde?</a:t>
            </a:r>
          </a:p>
          <a:p>
            <a:r>
              <a:rPr lang="pt-PT" dirty="0"/>
              <a:t>Que capacidade de resposta existe?</a:t>
            </a:r>
          </a:p>
          <a:p>
            <a:r>
              <a:rPr lang="pt-PT" dirty="0"/>
              <a:t>Que recursos são necessários para colmatar as lacunas? </a:t>
            </a:r>
          </a:p>
          <a:p>
            <a:r>
              <a:rPr lang="pt-PT" dirty="0"/>
              <a:t>Que decisões é necessário tomar?</a:t>
            </a:r>
          </a:p>
          <a:p>
            <a:pPr lvl="1"/>
            <a:r>
              <a:rPr lang="pt-PT" dirty="0"/>
              <a:t>Quem deve tomar essas decisões?</a:t>
            </a:r>
          </a:p>
          <a:p>
            <a:pPr lvl="1"/>
            <a:r>
              <a:rPr lang="pt-PT" dirty="0"/>
              <a:t>Que informação é necessária para tomar essas decisões?</a:t>
            </a:r>
          </a:p>
          <a:p>
            <a:pPr lvl="1"/>
            <a:r>
              <a:rPr lang="pt-PT" dirty="0"/>
              <a:t>Onde é que essa informação pode ser obtida?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94040-A183-4782-92D6-AC45EA1518FE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352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4FCD1B-DE63-48D1-8AE6-4594918A52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9F31E7E-0C23-4E8B-B61B-2BBA642F930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E26B05E-5954-439B-A083-4127662D60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12457</TotalTime>
  <Words>2859</Words>
  <Application>Microsoft Office PowerPoint</Application>
  <PresentationFormat>On-screen Show (4:3)</PresentationFormat>
  <Paragraphs>415</Paragraphs>
  <Slides>38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Wingdings</vt:lpstr>
      <vt:lpstr>Default Design</vt:lpstr>
      <vt:lpstr>PowerPoint Presentation</vt:lpstr>
      <vt:lpstr>Objectivos da aprendizagem </vt:lpstr>
      <vt:lpstr>Esboço</vt:lpstr>
      <vt:lpstr>1. O QUE É UMA AVALIAÇÃO RÁPIDA DAS NECESSIDADES?</vt:lpstr>
      <vt:lpstr>Recolha de informação de rotina e não de rotina</vt:lpstr>
      <vt:lpstr>Avaliação Rápida das Necessidades (ARN)</vt:lpstr>
      <vt:lpstr>Por que motivo se fazem avaliações rápidas das necessidades</vt:lpstr>
      <vt:lpstr>Utilidade da Avaliação Rápida das Necessidades</vt:lpstr>
      <vt:lpstr>Perguntas gerais numa Avaliação Rápida das Necessidades</vt:lpstr>
      <vt:lpstr>O que abrange uma Avaliação Rápida das Necessidades?</vt:lpstr>
      <vt:lpstr>Extensão da emergência</vt:lpstr>
      <vt:lpstr>Zonas afectadas</vt:lpstr>
      <vt:lpstr>Populações afectadas</vt:lpstr>
      <vt:lpstr>Impacto sobre o estado de saúde actual</vt:lpstr>
      <vt:lpstr>Perigos sanitários secundários</vt:lpstr>
      <vt:lpstr>Capacidade de resposta local</vt:lpstr>
      <vt:lpstr>2. PASSOs PARA A CONDUÇÃO DE UMA AVALIAÇÃO RÁPIDA DAS NECESSIDADES</vt:lpstr>
      <vt:lpstr>Passos para a condução de uma ARN</vt:lpstr>
      <vt:lpstr>Planear uma ARN</vt:lpstr>
      <vt:lpstr>Parceiros envolvidos na ARN</vt:lpstr>
      <vt:lpstr>Equipa de avaliação</vt:lpstr>
      <vt:lpstr>Logística</vt:lpstr>
      <vt:lpstr>Materiais básicos para a equipa</vt:lpstr>
      <vt:lpstr>Fontes de informação</vt:lpstr>
      <vt:lpstr>Fontes de informação</vt:lpstr>
      <vt:lpstr>Métodos – Opções para a recolha de dados</vt:lpstr>
      <vt:lpstr>Indicadores sanitários importantes</vt:lpstr>
      <vt:lpstr>Porquê a malnutrição de menores de 5 anos e a TCF</vt:lpstr>
      <vt:lpstr>Partilhar os resultados da ARN</vt:lpstr>
      <vt:lpstr>3. BOAS PRÁTICAS, DESAFIOS E LIMITAÇÕES</vt:lpstr>
      <vt:lpstr>Aspectos essenciais de uma boa avaliação rápida das necessidades</vt:lpstr>
      <vt:lpstr>Desafios</vt:lpstr>
      <vt:lpstr>Limitações</vt:lpstr>
      <vt:lpstr>Lembrar que…</vt:lpstr>
      <vt:lpstr>Principais mensagens</vt:lpstr>
      <vt:lpstr>Fontes e Recursos</vt:lpstr>
      <vt:lpstr>PowerPoint Presentation</vt:lpstr>
      <vt:lpstr>PowerPoint Presentation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444</cp:revision>
  <cp:lastPrinted>2016-06-08T14:34:27Z</cp:lastPrinted>
  <dcterms:created xsi:type="dcterms:W3CDTF">2006-12-04T14:06:57Z</dcterms:created>
  <dcterms:modified xsi:type="dcterms:W3CDTF">2019-06-28T12:17:47Z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0x0101009FDE593A36A6874285991743F2BE28E9</vt:lpwstr>
  </property>
</Properties>
</file>