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6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7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8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  <p:sldMasterId id="2147483811" r:id="rId2"/>
    <p:sldMasterId id="2147483837" r:id="rId3"/>
    <p:sldMasterId id="2147483863" r:id="rId4"/>
    <p:sldMasterId id="2147484050" r:id="rId5"/>
    <p:sldMasterId id="2147484113" r:id="rId6"/>
    <p:sldMasterId id="2147484148" r:id="rId7"/>
    <p:sldMasterId id="2147484177" r:id="rId8"/>
    <p:sldMasterId id="2147484190" r:id="rId9"/>
  </p:sldMasterIdLst>
  <p:notesMasterIdLst>
    <p:notesMasterId r:id="rId33"/>
  </p:notesMasterIdLst>
  <p:sldIdLst>
    <p:sldId id="256" r:id="rId10"/>
    <p:sldId id="409" r:id="rId11"/>
    <p:sldId id="411" r:id="rId12"/>
    <p:sldId id="370" r:id="rId13"/>
    <p:sldId id="414" r:id="rId14"/>
    <p:sldId id="413" r:id="rId15"/>
    <p:sldId id="412" r:id="rId16"/>
    <p:sldId id="378" r:id="rId17"/>
    <p:sldId id="408" r:id="rId18"/>
    <p:sldId id="384" r:id="rId19"/>
    <p:sldId id="388" r:id="rId20"/>
    <p:sldId id="393" r:id="rId21"/>
    <p:sldId id="395" r:id="rId22"/>
    <p:sldId id="404" r:id="rId23"/>
    <p:sldId id="390" r:id="rId24"/>
    <p:sldId id="405" r:id="rId25"/>
    <p:sldId id="402" r:id="rId26"/>
    <p:sldId id="406" r:id="rId27"/>
    <p:sldId id="410" r:id="rId28"/>
    <p:sldId id="415" r:id="rId29"/>
    <p:sldId id="392" r:id="rId30"/>
    <p:sldId id="416" r:id="rId31"/>
    <p:sldId id="407" r:id="rId3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55" autoAdjust="0"/>
    <p:restoredTop sz="70819" autoAdjust="0"/>
  </p:normalViewPr>
  <p:slideViewPr>
    <p:cSldViewPr>
      <p:cViewPr varScale="1">
        <p:scale>
          <a:sx n="101" d="100"/>
          <a:sy n="101" d="100"/>
        </p:scale>
        <p:origin x="98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7B0FF5-8304-413F-999A-8A5D9A959922}" type="datetimeFigureOut">
              <a:rPr lang="en-US" smtClean="0"/>
              <a:pPr/>
              <a:t>6/28/2019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82B80A-3F90-4A13-9A6D-F3543D30F7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088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82B80A-3F90-4A13-9A6D-F3543D30F7A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328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0" lvl="1" algn="l" defTabSz="924093">
              <a:defRPr/>
            </a:pPr>
            <a:r>
              <a:rPr lang="en-GB" altLang="en-US" sz="1400" b="1" dirty="0" err="1">
                <a:solidFill>
                  <a:schemeClr val="accent6">
                    <a:lumMod val="75000"/>
                  </a:schemeClr>
                </a:solidFill>
              </a:rPr>
              <a:t>Porquê</a:t>
            </a:r>
            <a:r>
              <a:rPr lang="en-GB" altLang="en-US" sz="14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altLang="en-US" sz="1400" b="1" dirty="0" err="1">
                <a:solidFill>
                  <a:schemeClr val="accent6">
                    <a:lumMod val="75000"/>
                  </a:schemeClr>
                </a:solidFill>
              </a:rPr>
              <a:t>conduzir</a:t>
            </a:r>
            <a:r>
              <a:rPr lang="en-GB" altLang="en-US" sz="14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altLang="en-US" sz="1400" b="1" dirty="0" err="1">
                <a:solidFill>
                  <a:schemeClr val="accent6">
                    <a:lumMod val="75000"/>
                  </a:schemeClr>
                </a:solidFill>
              </a:rPr>
              <a:t>uma</a:t>
            </a:r>
            <a:r>
              <a:rPr lang="en-GB" altLang="en-US" sz="14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altLang="en-US" sz="1400" b="1" dirty="0" err="1">
                <a:solidFill>
                  <a:schemeClr val="accent6">
                    <a:lumMod val="75000"/>
                  </a:schemeClr>
                </a:solidFill>
              </a:rPr>
              <a:t>avaliação</a:t>
            </a:r>
            <a:r>
              <a:rPr lang="en-GB" altLang="en-US" sz="1400" b="1" dirty="0">
                <a:solidFill>
                  <a:schemeClr val="accent6">
                    <a:lumMod val="75000"/>
                  </a:schemeClr>
                </a:solidFill>
              </a:rPr>
              <a:t> de </a:t>
            </a:r>
            <a:r>
              <a:rPr lang="en-GB" altLang="en-US" sz="1400" b="1" dirty="0" err="1">
                <a:solidFill>
                  <a:schemeClr val="accent6">
                    <a:lumMod val="75000"/>
                  </a:schemeClr>
                </a:solidFill>
              </a:rPr>
              <a:t>riscos</a:t>
            </a:r>
            <a:r>
              <a:rPr lang="en-GB" altLang="en-US" sz="1400" b="1" dirty="0">
                <a:solidFill>
                  <a:schemeClr val="accent6">
                    <a:lumMod val="75000"/>
                  </a:schemeClr>
                </a:solidFill>
              </a:rPr>
              <a:t>? </a:t>
            </a:r>
            <a:endParaRPr lang="en-US" altLang="en-US" sz="14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endParaRPr lang="en-US" b="1" noProof="0" dirty="0"/>
          </a:p>
          <a:p>
            <a:pPr algn="l"/>
            <a:r>
              <a:rPr lang="en-US" b="1" noProof="0" dirty="0" err="1"/>
              <a:t>Tomada</a:t>
            </a:r>
            <a:r>
              <a:rPr lang="en-US" b="1" noProof="0" dirty="0"/>
              <a:t> de </a:t>
            </a:r>
            <a:r>
              <a:rPr lang="en-US" b="1" noProof="0" dirty="0" err="1"/>
              <a:t>decisões</a:t>
            </a:r>
            <a:r>
              <a:rPr lang="en-US" b="1" noProof="0" dirty="0"/>
              <a:t> de forma </a:t>
            </a:r>
            <a:r>
              <a:rPr lang="en-US" b="1" noProof="0" dirty="0" err="1"/>
              <a:t>defensiva</a:t>
            </a:r>
            <a:endParaRPr lang="en-US" b="1" noProof="0" dirty="0"/>
          </a:p>
          <a:p>
            <a:pPr algn="l"/>
            <a:r>
              <a:rPr lang="en-US" noProof="0" dirty="0"/>
              <a:t>A </a:t>
            </a:r>
            <a:r>
              <a:rPr lang="en-US" noProof="0" dirty="0" err="1"/>
              <a:t>avaliação</a:t>
            </a:r>
            <a:r>
              <a:rPr lang="en-US" noProof="0" dirty="0"/>
              <a:t> de </a:t>
            </a:r>
            <a:r>
              <a:rPr lang="en-US" noProof="0" dirty="0" err="1"/>
              <a:t>risco</a:t>
            </a:r>
            <a:r>
              <a:rPr lang="en-US" noProof="0" dirty="0"/>
              <a:t> leva </a:t>
            </a:r>
            <a:r>
              <a:rPr lang="en-US" noProof="0" dirty="0" err="1"/>
              <a:t>em</a:t>
            </a:r>
            <a:r>
              <a:rPr lang="en-US" noProof="0" dirty="0"/>
              <a:t> </a:t>
            </a:r>
            <a:r>
              <a:rPr lang="en-US" noProof="0" dirty="0" err="1"/>
              <a:t>conta</a:t>
            </a:r>
            <a:r>
              <a:rPr lang="en-US" noProof="0" dirty="0"/>
              <a:t> e </a:t>
            </a:r>
            <a:r>
              <a:rPr lang="en-US" noProof="0" dirty="0" err="1"/>
              <a:t>documenta</a:t>
            </a:r>
            <a:r>
              <a:rPr lang="en-US" noProof="0" dirty="0"/>
              <a:t> </a:t>
            </a:r>
            <a:r>
              <a:rPr lang="en-US" noProof="0" dirty="0" err="1"/>
              <a:t>toda</a:t>
            </a:r>
            <a:r>
              <a:rPr lang="en-US" noProof="0" dirty="0"/>
              <a:t> a </a:t>
            </a:r>
            <a:r>
              <a:rPr lang="en-US" noProof="0" dirty="0" err="1"/>
              <a:t>informação</a:t>
            </a:r>
            <a:r>
              <a:rPr lang="en-US" baseline="0" noProof="0" dirty="0"/>
              <a:t> </a:t>
            </a:r>
            <a:r>
              <a:rPr lang="en-US" baseline="0" noProof="0" dirty="0" err="1"/>
              <a:t>relevante</a:t>
            </a:r>
            <a:r>
              <a:rPr lang="en-US" baseline="0" noProof="0" dirty="0"/>
              <a:t> </a:t>
            </a:r>
            <a:r>
              <a:rPr lang="en-US" baseline="0" noProof="0" dirty="0" err="1"/>
              <a:t>disponível</a:t>
            </a:r>
            <a:r>
              <a:rPr lang="en-US" baseline="0" noProof="0" dirty="0"/>
              <a:t> </a:t>
            </a:r>
            <a:r>
              <a:rPr lang="en-US" baseline="0" noProof="0" dirty="0" err="1"/>
              <a:t>na</a:t>
            </a:r>
            <a:r>
              <a:rPr lang="en-US" baseline="0" noProof="0" dirty="0"/>
              <a:t> </a:t>
            </a:r>
            <a:r>
              <a:rPr lang="en-US" baseline="0" noProof="0" dirty="0" err="1"/>
              <a:t>altura</a:t>
            </a:r>
            <a:r>
              <a:rPr lang="en-US" baseline="0" noProof="0" dirty="0"/>
              <a:t> da </a:t>
            </a:r>
            <a:r>
              <a:rPr lang="en-US" baseline="0" noProof="0" dirty="0" err="1"/>
              <a:t>avaliação</a:t>
            </a:r>
            <a:r>
              <a:rPr lang="en-US" noProof="0" dirty="0"/>
              <a:t>. </a:t>
            </a:r>
            <a:r>
              <a:rPr lang="en-US" noProof="0" dirty="0" err="1"/>
              <a:t>Isto</a:t>
            </a:r>
            <a:r>
              <a:rPr lang="en-US" noProof="0" dirty="0"/>
              <a:t> </a:t>
            </a:r>
            <a:r>
              <a:rPr lang="en-US" noProof="0" dirty="0" err="1"/>
              <a:t>apoia</a:t>
            </a:r>
            <a:r>
              <a:rPr lang="en-US" noProof="0" dirty="0"/>
              <a:t> e </a:t>
            </a:r>
            <a:r>
              <a:rPr lang="en-US" noProof="0" dirty="0" err="1"/>
              <a:t>orienta</a:t>
            </a:r>
            <a:r>
              <a:rPr lang="en-US" noProof="0" dirty="0"/>
              <a:t> a </a:t>
            </a:r>
            <a:r>
              <a:rPr lang="en-US" noProof="0" dirty="0" err="1"/>
              <a:t>tomada</a:t>
            </a:r>
            <a:r>
              <a:rPr lang="en-US" noProof="0" dirty="0"/>
              <a:t> de </a:t>
            </a:r>
            <a:r>
              <a:rPr lang="en-US" noProof="0" dirty="0" err="1"/>
              <a:t>decisões</a:t>
            </a:r>
            <a:r>
              <a:rPr lang="en-US" noProof="0" dirty="0"/>
              <a:t>.</a:t>
            </a:r>
          </a:p>
          <a:p>
            <a:pPr algn="l"/>
            <a:r>
              <a:rPr lang="en-US" b="1" dirty="0" err="1"/>
              <a:t>Implementação</a:t>
            </a:r>
            <a:r>
              <a:rPr lang="en-US" b="1" baseline="0" dirty="0"/>
              <a:t> de </a:t>
            </a:r>
            <a:r>
              <a:rPr lang="en-US" b="1" baseline="0" dirty="0" err="1"/>
              <a:t>medidas</a:t>
            </a:r>
            <a:r>
              <a:rPr lang="en-US" b="1" baseline="0" dirty="0"/>
              <a:t> </a:t>
            </a:r>
            <a:r>
              <a:rPr lang="en-US" b="1" baseline="0" dirty="0" err="1"/>
              <a:t>apropriadas</a:t>
            </a:r>
            <a:r>
              <a:rPr lang="en-US" b="1" baseline="0" dirty="0"/>
              <a:t> e </a:t>
            </a:r>
            <a:r>
              <a:rPr lang="en-US" b="1" baseline="0" dirty="0" err="1"/>
              <a:t>atempadas</a:t>
            </a:r>
            <a:endParaRPr lang="en-US" b="1" dirty="0"/>
          </a:p>
          <a:p>
            <a:pPr algn="l"/>
            <a:r>
              <a:rPr lang="en-US" dirty="0"/>
              <a:t>A </a:t>
            </a:r>
            <a:r>
              <a:rPr lang="en-US" dirty="0" err="1"/>
              <a:t>abordagem</a:t>
            </a:r>
            <a:r>
              <a:rPr lang="en-US" dirty="0"/>
              <a:t> </a:t>
            </a:r>
            <a:r>
              <a:rPr lang="en-US" dirty="0" err="1"/>
              <a:t>sistemática</a:t>
            </a:r>
            <a:r>
              <a:rPr lang="en-US" dirty="0"/>
              <a:t> à </a:t>
            </a:r>
            <a:r>
              <a:rPr lang="en-US" dirty="0" err="1"/>
              <a:t>recolha</a:t>
            </a:r>
            <a:r>
              <a:rPr lang="en-US" dirty="0"/>
              <a:t> e </a:t>
            </a:r>
            <a:r>
              <a:rPr lang="en-US" dirty="0" err="1"/>
              <a:t>análise</a:t>
            </a:r>
            <a:r>
              <a:rPr lang="en-US" dirty="0"/>
              <a:t> de </a:t>
            </a:r>
            <a:r>
              <a:rPr lang="en-US" dirty="0" err="1"/>
              <a:t>informação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</a:t>
            </a:r>
            <a:r>
              <a:rPr lang="en-US" dirty="0" err="1"/>
              <a:t>perigos</a:t>
            </a:r>
            <a:r>
              <a:rPr lang="en-US" dirty="0"/>
              <a:t>, </a:t>
            </a:r>
            <a:r>
              <a:rPr lang="en-US" dirty="0" err="1"/>
              <a:t>exposição</a:t>
            </a:r>
            <a:r>
              <a:rPr lang="en-US" dirty="0"/>
              <a:t>, e o </a:t>
            </a:r>
            <a:r>
              <a:rPr lang="en-US" dirty="0" err="1"/>
              <a:t>contexto</a:t>
            </a:r>
            <a:r>
              <a:rPr lang="en-US" baseline="0" dirty="0"/>
              <a:t> </a:t>
            </a:r>
            <a:r>
              <a:rPr lang="en-US" baseline="0" dirty="0" err="1"/>
              <a:t>em</a:t>
            </a:r>
            <a:r>
              <a:rPr lang="en-US" baseline="0" dirty="0"/>
              <a:t> que o </a:t>
            </a:r>
            <a:r>
              <a:rPr lang="en-US" baseline="0" dirty="0" err="1"/>
              <a:t>evento</a:t>
            </a:r>
            <a:r>
              <a:rPr lang="en-US" baseline="0" dirty="0"/>
              <a:t> </a:t>
            </a:r>
            <a:r>
              <a:rPr lang="en-US" baseline="0" dirty="0" err="1"/>
              <a:t>ocorre</a:t>
            </a:r>
            <a:r>
              <a:rPr lang="en-US" baseline="0" dirty="0"/>
              <a:t> </a:t>
            </a:r>
            <a:r>
              <a:rPr lang="en-US" baseline="0" dirty="0" err="1"/>
              <a:t>ajuda</a:t>
            </a:r>
            <a:r>
              <a:rPr lang="en-US" baseline="0" dirty="0"/>
              <a:t> a</a:t>
            </a:r>
            <a:r>
              <a:rPr lang="en-US" dirty="0"/>
              <a:t>:</a:t>
            </a:r>
          </a:p>
          <a:p>
            <a:pPr algn="l"/>
            <a:r>
              <a:rPr lang="en-US" dirty="0"/>
              <a:t>• </a:t>
            </a:r>
            <a:r>
              <a:rPr lang="en-US" dirty="0" err="1"/>
              <a:t>identificar</a:t>
            </a:r>
            <a:r>
              <a:rPr lang="en-US" baseline="0" dirty="0"/>
              <a:t> </a:t>
            </a:r>
            <a:r>
              <a:rPr lang="en-US" baseline="0" dirty="0" err="1"/>
              <a:t>medidas</a:t>
            </a:r>
            <a:r>
              <a:rPr lang="en-US" baseline="0" dirty="0"/>
              <a:t> de </a:t>
            </a:r>
            <a:r>
              <a:rPr lang="en-US" baseline="0" dirty="0" err="1"/>
              <a:t>controlo</a:t>
            </a:r>
            <a:r>
              <a:rPr lang="en-US" dirty="0"/>
              <a:t> </a:t>
            </a:r>
            <a:r>
              <a:rPr lang="en-US" dirty="0" err="1"/>
              <a:t>baseadas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evidências</a:t>
            </a:r>
            <a:endParaRPr lang="en-US" dirty="0"/>
          </a:p>
          <a:p>
            <a:pPr algn="l"/>
            <a:r>
              <a:rPr lang="en-US" dirty="0"/>
              <a:t>• </a:t>
            </a:r>
            <a:r>
              <a:rPr lang="en-US" dirty="0" err="1"/>
              <a:t>classificar</a:t>
            </a:r>
            <a:r>
              <a:rPr lang="en-US" dirty="0"/>
              <a:t> a </a:t>
            </a:r>
            <a:r>
              <a:rPr lang="en-US" dirty="0" err="1"/>
              <a:t>adequação</a:t>
            </a:r>
            <a:r>
              <a:rPr lang="en-US" dirty="0"/>
              <a:t> e</a:t>
            </a:r>
            <a:r>
              <a:rPr lang="en-US" baseline="0" dirty="0"/>
              <a:t> </a:t>
            </a:r>
            <a:r>
              <a:rPr lang="en-US" baseline="0" dirty="0" err="1"/>
              <a:t>viabilidade</a:t>
            </a:r>
            <a:r>
              <a:rPr lang="en-US" baseline="0" dirty="0"/>
              <a:t> das </a:t>
            </a:r>
            <a:r>
              <a:rPr lang="en-US" baseline="0" dirty="0" err="1"/>
              <a:t>medidas</a:t>
            </a:r>
            <a:r>
              <a:rPr lang="en-US" baseline="0" dirty="0"/>
              <a:t> de </a:t>
            </a:r>
            <a:r>
              <a:rPr lang="en-US" baseline="0" dirty="0" err="1"/>
              <a:t>controlo</a:t>
            </a:r>
            <a:endParaRPr lang="en-US" dirty="0"/>
          </a:p>
          <a:p>
            <a:pPr algn="l"/>
            <a:r>
              <a:rPr lang="en-US" dirty="0"/>
              <a:t>• </a:t>
            </a:r>
            <a:r>
              <a:rPr lang="en-US" dirty="0" err="1"/>
              <a:t>garantir</a:t>
            </a:r>
            <a:r>
              <a:rPr lang="en-US" dirty="0"/>
              <a:t> que as </a:t>
            </a:r>
            <a:r>
              <a:rPr lang="en-US" dirty="0" err="1"/>
              <a:t>medidas</a:t>
            </a:r>
            <a:r>
              <a:rPr lang="en-US" dirty="0"/>
              <a:t> de </a:t>
            </a:r>
            <a:r>
              <a:rPr lang="en-US" dirty="0" err="1"/>
              <a:t>controlo</a:t>
            </a:r>
            <a:r>
              <a:rPr lang="en-US" baseline="0" dirty="0"/>
              <a:t> </a:t>
            </a:r>
            <a:r>
              <a:rPr lang="en-US" baseline="0" dirty="0" err="1"/>
              <a:t>sejam</a:t>
            </a:r>
            <a:r>
              <a:rPr lang="en-US" baseline="0" dirty="0"/>
              <a:t> </a:t>
            </a:r>
            <a:r>
              <a:rPr lang="en-US" baseline="0" dirty="0" err="1"/>
              <a:t>proporcionais</a:t>
            </a:r>
            <a:r>
              <a:rPr lang="en-US" baseline="0" dirty="0"/>
              <a:t> </a:t>
            </a:r>
            <a:r>
              <a:rPr lang="en-US" baseline="0" dirty="0" err="1"/>
              <a:t>ao</a:t>
            </a:r>
            <a:r>
              <a:rPr lang="en-US" baseline="0" dirty="0"/>
              <a:t> </a:t>
            </a:r>
            <a:r>
              <a:rPr lang="en-US" baseline="0" dirty="0" err="1"/>
              <a:t>risco</a:t>
            </a:r>
            <a:r>
              <a:rPr lang="en-US" baseline="0" dirty="0"/>
              <a:t> </a:t>
            </a:r>
            <a:r>
              <a:rPr lang="en-US" baseline="0" dirty="0" err="1"/>
              <a:t>colocado</a:t>
            </a:r>
            <a:r>
              <a:rPr lang="en-US" baseline="0" dirty="0"/>
              <a:t> à </a:t>
            </a:r>
            <a:r>
              <a:rPr lang="en-US" baseline="0" dirty="0" err="1"/>
              <a:t>saúde</a:t>
            </a:r>
            <a:r>
              <a:rPr lang="en-US" baseline="0" dirty="0"/>
              <a:t> </a:t>
            </a:r>
            <a:r>
              <a:rPr lang="en-US" baseline="0" dirty="0" err="1"/>
              <a:t>pública</a:t>
            </a:r>
            <a:r>
              <a:rPr lang="en-US" dirty="0"/>
              <a:t>.</a:t>
            </a:r>
          </a:p>
          <a:p>
            <a:pPr algn="l"/>
            <a:r>
              <a:rPr lang="en-US" b="1" dirty="0" err="1"/>
              <a:t>Comunicação</a:t>
            </a:r>
            <a:r>
              <a:rPr lang="en-US" b="1" dirty="0"/>
              <a:t> </a:t>
            </a:r>
            <a:r>
              <a:rPr lang="en-US" b="1" dirty="0" err="1"/>
              <a:t>operacional</a:t>
            </a:r>
            <a:r>
              <a:rPr lang="en-US" b="1" dirty="0"/>
              <a:t> </a:t>
            </a:r>
            <a:r>
              <a:rPr lang="en-US" b="1" dirty="0" err="1"/>
              <a:t>mais</a:t>
            </a:r>
            <a:r>
              <a:rPr lang="en-US" b="1" baseline="0" dirty="0"/>
              <a:t> </a:t>
            </a:r>
            <a:r>
              <a:rPr lang="en-US" b="1" baseline="0" dirty="0" err="1"/>
              <a:t>efectiva</a:t>
            </a:r>
            <a:r>
              <a:rPr lang="en-US" b="1" baseline="0" dirty="0"/>
              <a:t> </a:t>
            </a:r>
            <a:endParaRPr lang="en-US" b="1" dirty="0"/>
          </a:p>
          <a:p>
            <a:pPr algn="l"/>
            <a:r>
              <a:rPr lang="en-US" dirty="0" err="1"/>
              <a:t>Usar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terminologia</a:t>
            </a:r>
            <a:r>
              <a:rPr lang="en-US" dirty="0"/>
              <a:t> </a:t>
            </a:r>
            <a:r>
              <a:rPr lang="en-US" dirty="0" err="1"/>
              <a:t>comum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o</a:t>
            </a:r>
            <a:r>
              <a:rPr lang="en-US" baseline="0" dirty="0"/>
              <a:t> </a:t>
            </a:r>
            <a:r>
              <a:rPr lang="en-US" baseline="0" dirty="0" err="1"/>
              <a:t>risco</a:t>
            </a:r>
            <a:r>
              <a:rPr lang="en-US" baseline="0" dirty="0"/>
              <a:t> </a:t>
            </a:r>
            <a:r>
              <a:rPr lang="en-US" baseline="0" dirty="0" err="1"/>
              <a:t>pode</a:t>
            </a:r>
            <a:r>
              <a:rPr lang="en-US" baseline="0" dirty="0"/>
              <a:t> </a:t>
            </a:r>
            <a:r>
              <a:rPr lang="en-US" baseline="0" dirty="0" err="1"/>
              <a:t>melhorar</a:t>
            </a:r>
            <a:r>
              <a:rPr lang="en-US" baseline="0" dirty="0"/>
              <a:t> </a:t>
            </a:r>
            <a:r>
              <a:rPr lang="en-US" baseline="0" dirty="0" err="1"/>
              <a:t>muito</a:t>
            </a:r>
            <a:r>
              <a:rPr lang="en-US" baseline="0" dirty="0"/>
              <a:t> a </a:t>
            </a:r>
            <a:r>
              <a:rPr lang="en-US" baseline="0" dirty="0" err="1"/>
              <a:t>comunicação</a:t>
            </a:r>
            <a:r>
              <a:rPr lang="en-US" baseline="0" dirty="0"/>
              <a:t> </a:t>
            </a:r>
            <a:r>
              <a:rPr lang="en-US" baseline="0" dirty="0" err="1"/>
              <a:t>operacional</a:t>
            </a:r>
            <a:r>
              <a:rPr lang="en-US" baseline="0" dirty="0"/>
              <a:t> entre </a:t>
            </a:r>
            <a:r>
              <a:rPr lang="en-US" baseline="0" dirty="0" err="1"/>
              <a:t>diferentes</a:t>
            </a:r>
            <a:r>
              <a:rPr lang="en-US" baseline="0" dirty="0"/>
              <a:t> </a:t>
            </a:r>
            <a:r>
              <a:rPr lang="en-US" baseline="0" dirty="0" err="1"/>
              <a:t>níveis</a:t>
            </a:r>
            <a:r>
              <a:rPr lang="en-US" baseline="0" dirty="0"/>
              <a:t> de </a:t>
            </a:r>
            <a:r>
              <a:rPr lang="en-US" baseline="0" dirty="0" err="1"/>
              <a:t>uma</a:t>
            </a:r>
            <a:r>
              <a:rPr lang="en-US" baseline="0" dirty="0"/>
              <a:t> </a:t>
            </a:r>
            <a:r>
              <a:rPr lang="en-US" baseline="0" dirty="0" err="1"/>
              <a:t>organização</a:t>
            </a:r>
            <a:r>
              <a:rPr lang="en-US" baseline="0" dirty="0"/>
              <a:t> e com outros </a:t>
            </a:r>
            <a:r>
              <a:rPr lang="en-US" baseline="0" dirty="0" err="1"/>
              <a:t>sectores</a:t>
            </a:r>
            <a:r>
              <a:rPr lang="en-US" dirty="0"/>
              <a:t> </a:t>
            </a:r>
            <a:r>
              <a:rPr lang="en-US" baseline="0" dirty="0"/>
              <a:t> e </a:t>
            </a:r>
            <a:r>
              <a:rPr lang="en-US" baseline="0" dirty="0" err="1"/>
              <a:t>instituições</a:t>
            </a:r>
            <a:r>
              <a:rPr lang="en-US" baseline="0" dirty="0"/>
              <a:t> </a:t>
            </a:r>
            <a:r>
              <a:rPr lang="en-US" baseline="0" dirty="0" err="1"/>
              <a:t>envolvidos</a:t>
            </a:r>
            <a:r>
              <a:rPr lang="en-US" baseline="0" dirty="0"/>
              <a:t> </a:t>
            </a:r>
            <a:r>
              <a:rPr lang="en-US" baseline="0" dirty="0" err="1"/>
              <a:t>na</a:t>
            </a:r>
            <a:r>
              <a:rPr lang="en-US" baseline="0" dirty="0"/>
              <a:t> </a:t>
            </a:r>
            <a:r>
              <a:rPr lang="en-US" baseline="0" dirty="0" err="1"/>
              <a:t>avaliação</a:t>
            </a:r>
            <a:r>
              <a:rPr lang="en-US" baseline="0" dirty="0"/>
              <a:t> e </a:t>
            </a:r>
            <a:r>
              <a:rPr lang="en-US" baseline="0" dirty="0" err="1"/>
              <a:t>reacção</a:t>
            </a:r>
            <a:r>
              <a:rPr lang="en-US" baseline="0" dirty="0"/>
              <a:t> </a:t>
            </a:r>
            <a:r>
              <a:rPr lang="en-US" baseline="0" dirty="0" err="1"/>
              <a:t>ao</a:t>
            </a:r>
            <a:r>
              <a:rPr lang="en-US" baseline="0" dirty="0"/>
              <a:t> </a:t>
            </a:r>
            <a:r>
              <a:rPr lang="en-US" baseline="0" dirty="0" err="1"/>
              <a:t>evento</a:t>
            </a:r>
            <a:r>
              <a:rPr lang="en-US" dirty="0"/>
              <a:t>.</a:t>
            </a:r>
          </a:p>
          <a:p>
            <a:pPr algn="l"/>
            <a:r>
              <a:rPr lang="en-US" b="1" dirty="0" err="1"/>
              <a:t>Apoiar</a:t>
            </a:r>
            <a:r>
              <a:rPr lang="en-US" b="1" dirty="0"/>
              <a:t> a </a:t>
            </a:r>
            <a:r>
              <a:rPr lang="en-US" b="1" dirty="0" err="1"/>
              <a:t>comunicação</a:t>
            </a:r>
            <a:r>
              <a:rPr lang="en-US" b="1" dirty="0"/>
              <a:t> </a:t>
            </a:r>
            <a:r>
              <a:rPr lang="en-US" b="1" dirty="0" err="1"/>
              <a:t>efectiva</a:t>
            </a:r>
            <a:r>
              <a:rPr lang="en-US" b="1" dirty="0"/>
              <a:t> </a:t>
            </a:r>
            <a:r>
              <a:rPr lang="en-US" b="1" dirty="0" err="1"/>
              <a:t>sobre</a:t>
            </a:r>
            <a:r>
              <a:rPr lang="en-US" b="1" dirty="0"/>
              <a:t> </a:t>
            </a:r>
            <a:r>
              <a:rPr lang="en-US" b="1" dirty="0" err="1"/>
              <a:t>riscos</a:t>
            </a:r>
            <a:r>
              <a:rPr lang="en-US" dirty="0"/>
              <a:t>.</a:t>
            </a:r>
          </a:p>
          <a:p>
            <a:pPr algn="l"/>
            <a:r>
              <a:rPr lang="en-US" dirty="0"/>
              <a:t>Uma </a:t>
            </a:r>
            <a:r>
              <a:rPr lang="en-US" dirty="0" err="1"/>
              <a:t>abordagem</a:t>
            </a:r>
            <a:r>
              <a:rPr lang="en-US" dirty="0"/>
              <a:t> </a:t>
            </a:r>
            <a:r>
              <a:rPr lang="en-US" dirty="0" err="1"/>
              <a:t>sistemática</a:t>
            </a:r>
            <a:r>
              <a:rPr lang="en-US" dirty="0"/>
              <a:t> à </a:t>
            </a:r>
            <a:r>
              <a:rPr lang="en-US" dirty="0" err="1"/>
              <a:t>avaliação</a:t>
            </a:r>
            <a:r>
              <a:rPr lang="en-US" dirty="0"/>
              <a:t> de </a:t>
            </a:r>
            <a:r>
              <a:rPr lang="en-US" dirty="0" err="1"/>
              <a:t>eventos</a:t>
            </a:r>
            <a:r>
              <a:rPr lang="en-US" dirty="0"/>
              <a:t> </a:t>
            </a:r>
            <a:r>
              <a:rPr lang="en-US" dirty="0" err="1"/>
              <a:t>agudos</a:t>
            </a:r>
            <a:r>
              <a:rPr lang="en-US" baseline="0" dirty="0"/>
              <a:t> de </a:t>
            </a:r>
            <a:r>
              <a:rPr lang="en-US" baseline="0" dirty="0" err="1"/>
              <a:t>saúde</a:t>
            </a:r>
            <a:r>
              <a:rPr lang="en-US" baseline="0" dirty="0"/>
              <a:t> </a:t>
            </a:r>
            <a:r>
              <a:rPr lang="en-US" baseline="0" dirty="0" err="1"/>
              <a:t>pública</a:t>
            </a:r>
            <a:r>
              <a:rPr lang="en-US" baseline="0" dirty="0"/>
              <a:t> </a:t>
            </a:r>
            <a:r>
              <a:rPr lang="en-US" baseline="0" dirty="0" err="1"/>
              <a:t>apoia</a:t>
            </a:r>
            <a:r>
              <a:rPr lang="en-US" baseline="0" dirty="0"/>
              <a:t> a </a:t>
            </a:r>
            <a:r>
              <a:rPr lang="en-US" baseline="0" dirty="0" err="1"/>
              <a:t>comunicação</a:t>
            </a:r>
            <a:r>
              <a:rPr lang="en-US" baseline="0" dirty="0"/>
              <a:t> </a:t>
            </a:r>
            <a:r>
              <a:rPr lang="en-US" baseline="0" dirty="0" err="1"/>
              <a:t>efectiva</a:t>
            </a:r>
            <a:r>
              <a:rPr lang="en-US" baseline="0" dirty="0"/>
              <a:t> de </a:t>
            </a:r>
            <a:r>
              <a:rPr lang="en-US" baseline="0" dirty="0" err="1"/>
              <a:t>riscos</a:t>
            </a:r>
            <a:r>
              <a:rPr lang="en-US" baseline="0" dirty="0"/>
              <a:t> </a:t>
            </a:r>
            <a:r>
              <a:rPr lang="en-US" baseline="0" dirty="0" err="1"/>
              <a:t>através</a:t>
            </a:r>
            <a:r>
              <a:rPr lang="en-US" baseline="0" dirty="0"/>
              <a:t> de </a:t>
            </a:r>
            <a:r>
              <a:rPr lang="en-US" baseline="0" dirty="0" err="1"/>
              <a:t>uma</a:t>
            </a:r>
            <a:r>
              <a:rPr lang="en-US" baseline="0" dirty="0"/>
              <a:t> </a:t>
            </a:r>
            <a:r>
              <a:rPr lang="en-US" baseline="0" dirty="0" err="1"/>
              <a:t>disseminação</a:t>
            </a:r>
            <a:r>
              <a:rPr lang="en-US" baseline="0" dirty="0"/>
              <a:t> </a:t>
            </a:r>
            <a:r>
              <a:rPr lang="en-US" baseline="0" dirty="0" err="1"/>
              <a:t>rápida</a:t>
            </a:r>
            <a:r>
              <a:rPr lang="en-US" baseline="0" dirty="0"/>
              <a:t> de </a:t>
            </a:r>
            <a:r>
              <a:rPr lang="en-US" baseline="0" dirty="0" err="1"/>
              <a:t>informação</a:t>
            </a:r>
            <a:r>
              <a:rPr lang="en-US" dirty="0"/>
              <a:t> e</a:t>
            </a:r>
            <a:r>
              <a:rPr lang="en-US" baseline="0" dirty="0"/>
              <a:t> </a:t>
            </a:r>
            <a:r>
              <a:rPr lang="en-US" dirty="0"/>
              <a:t> a</a:t>
            </a:r>
            <a:r>
              <a:rPr lang="en-US" baseline="0" dirty="0"/>
              <a:t> </a:t>
            </a:r>
            <a:r>
              <a:rPr lang="en-US" baseline="0" dirty="0" err="1"/>
              <a:t>identificação</a:t>
            </a:r>
            <a:r>
              <a:rPr lang="en-US" baseline="0" dirty="0"/>
              <a:t> das </a:t>
            </a:r>
            <a:r>
              <a:rPr lang="en-US" baseline="0" dirty="0" err="1"/>
              <a:t>principais</a:t>
            </a:r>
            <a:r>
              <a:rPr lang="en-US" baseline="0" dirty="0"/>
              <a:t> </a:t>
            </a:r>
            <a:r>
              <a:rPr lang="en-US" baseline="0" dirty="0" err="1"/>
              <a:t>medidas</a:t>
            </a:r>
            <a:r>
              <a:rPr lang="en-US" baseline="0" dirty="0"/>
              <a:t> de </a:t>
            </a:r>
            <a:r>
              <a:rPr lang="en-US" baseline="0" dirty="0" err="1"/>
              <a:t>prevenção</a:t>
            </a:r>
            <a:r>
              <a:rPr lang="en-US" baseline="0" dirty="0"/>
              <a:t> e </a:t>
            </a:r>
            <a:r>
              <a:rPr lang="en-US" baseline="0" dirty="0" err="1"/>
              <a:t>mitigação</a:t>
            </a:r>
            <a:r>
              <a:rPr lang="en-US" baseline="0" dirty="0"/>
              <a:t> e </a:t>
            </a:r>
            <a:r>
              <a:rPr lang="en-US" baseline="0" dirty="0" err="1"/>
              <a:t>resposta</a:t>
            </a:r>
            <a:r>
              <a:rPr lang="en-US" baseline="0" dirty="0"/>
              <a:t> </a:t>
            </a:r>
            <a:r>
              <a:rPr lang="en-US" baseline="0" dirty="0" err="1"/>
              <a:t>ao</a:t>
            </a:r>
            <a:r>
              <a:rPr lang="en-US" baseline="0" dirty="0"/>
              <a:t> </a:t>
            </a:r>
            <a:r>
              <a:rPr lang="en-US" baseline="0" dirty="0" err="1"/>
              <a:t>evento</a:t>
            </a:r>
            <a:r>
              <a:rPr lang="en-US" dirty="0"/>
              <a:t>.</a:t>
            </a:r>
          </a:p>
          <a:p>
            <a:pPr algn="l"/>
            <a:r>
              <a:rPr lang="en-US" b="1" dirty="0" err="1"/>
              <a:t>Prontidão</a:t>
            </a:r>
            <a:r>
              <a:rPr lang="en-US" b="1" dirty="0"/>
              <a:t> </a:t>
            </a:r>
            <a:r>
              <a:rPr lang="en-US" b="1" dirty="0" err="1"/>
              <a:t>melhorada</a:t>
            </a:r>
            <a:endParaRPr lang="en-US" b="1" dirty="0"/>
          </a:p>
          <a:p>
            <a:pPr algn="l"/>
            <a:r>
              <a:rPr lang="en-US" dirty="0"/>
              <a:t>Para </a:t>
            </a:r>
            <a:r>
              <a:rPr lang="en-US" dirty="0" err="1"/>
              <a:t>ajudar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baseline="0" dirty="0"/>
              <a:t> </a:t>
            </a:r>
            <a:r>
              <a:rPr lang="en-US" baseline="0" dirty="0" err="1"/>
              <a:t>prontidão</a:t>
            </a:r>
            <a:r>
              <a:rPr lang="en-US" baseline="0" dirty="0"/>
              <a:t>, a </a:t>
            </a:r>
            <a:r>
              <a:rPr lang="en-US" baseline="0" dirty="0" err="1"/>
              <a:t>avaliação</a:t>
            </a:r>
            <a:r>
              <a:rPr lang="en-US" baseline="0" dirty="0"/>
              <a:t> de </a:t>
            </a:r>
            <a:r>
              <a:rPr lang="en-US" baseline="0" dirty="0" err="1"/>
              <a:t>risco</a:t>
            </a:r>
            <a:r>
              <a:rPr lang="en-US" baseline="0" dirty="0"/>
              <a:t> </a:t>
            </a:r>
            <a:r>
              <a:rPr lang="en-US" baseline="0" dirty="0" err="1"/>
              <a:t>pode</a:t>
            </a:r>
            <a:r>
              <a:rPr lang="en-US" baseline="0" dirty="0"/>
              <a:t> </a:t>
            </a:r>
            <a:r>
              <a:rPr lang="en-US" baseline="0" dirty="0" err="1"/>
              <a:t>ser</a:t>
            </a:r>
            <a:r>
              <a:rPr lang="en-US" baseline="0" dirty="0"/>
              <a:t> </a:t>
            </a:r>
            <a:r>
              <a:rPr lang="en-US" baseline="0" dirty="0" err="1"/>
              <a:t>usada</a:t>
            </a:r>
            <a:r>
              <a:rPr lang="en-US" baseline="0" dirty="0"/>
              <a:t> para </a:t>
            </a:r>
            <a:r>
              <a:rPr lang="en-US" baseline="0" dirty="0" err="1"/>
              <a:t>identificar</a:t>
            </a:r>
            <a:r>
              <a:rPr lang="en-US" baseline="0" dirty="0"/>
              <a:t> as </a:t>
            </a:r>
            <a:r>
              <a:rPr lang="en-US" baseline="0" dirty="0" err="1"/>
              <a:t>áreas</a:t>
            </a:r>
            <a:r>
              <a:rPr lang="en-US" baseline="0" dirty="0"/>
              <a:t> </a:t>
            </a:r>
            <a:r>
              <a:rPr lang="en-US" baseline="0" dirty="0" err="1"/>
              <a:t>ou</a:t>
            </a:r>
            <a:r>
              <a:rPr lang="en-US" baseline="0" dirty="0"/>
              <a:t> </a:t>
            </a:r>
            <a:r>
              <a:rPr lang="en-US" baseline="0" dirty="0" err="1"/>
              <a:t>população</a:t>
            </a:r>
            <a:r>
              <a:rPr lang="en-US" baseline="0" dirty="0"/>
              <a:t> </a:t>
            </a:r>
            <a:r>
              <a:rPr lang="en-US" baseline="0" dirty="0" err="1"/>
              <a:t>em</a:t>
            </a:r>
            <a:r>
              <a:rPr lang="en-US" baseline="0" dirty="0"/>
              <a:t> </a:t>
            </a:r>
            <a:r>
              <a:rPr lang="en-US" baseline="0" dirty="0" err="1"/>
              <a:t>risco</a:t>
            </a:r>
            <a:r>
              <a:rPr lang="en-US" dirty="0"/>
              <a:t>, </a:t>
            </a:r>
            <a:r>
              <a:rPr lang="en-US" dirty="0" err="1"/>
              <a:t>classificar</a:t>
            </a:r>
            <a:r>
              <a:rPr lang="en-US" dirty="0"/>
              <a:t> as </a:t>
            </a:r>
            <a:r>
              <a:rPr lang="en-US" dirty="0" err="1"/>
              <a:t>actividades</a:t>
            </a:r>
            <a:r>
              <a:rPr lang="en-US" dirty="0"/>
              <a:t> de </a:t>
            </a:r>
            <a:r>
              <a:rPr lang="en-US" dirty="0" err="1"/>
              <a:t>prontidão</a:t>
            </a:r>
            <a:r>
              <a:rPr lang="en-US" dirty="0"/>
              <a:t>, e </a:t>
            </a:r>
            <a:r>
              <a:rPr lang="en-US" dirty="0" err="1"/>
              <a:t>envolver</a:t>
            </a:r>
            <a:r>
              <a:rPr lang="en-US" dirty="0"/>
              <a:t> </a:t>
            </a:r>
            <a:r>
              <a:rPr lang="en-US" dirty="0" err="1"/>
              <a:t>políticas-chave</a:t>
            </a:r>
            <a:r>
              <a:rPr lang="en-US" baseline="0" dirty="0"/>
              <a:t> e </a:t>
            </a:r>
            <a:r>
              <a:rPr lang="en-US" baseline="0" dirty="0" err="1"/>
              <a:t>parceiros</a:t>
            </a:r>
            <a:r>
              <a:rPr lang="en-US" baseline="0" dirty="0"/>
              <a:t> </a:t>
            </a:r>
            <a:r>
              <a:rPr lang="en-US" baseline="0" dirty="0" err="1"/>
              <a:t>operacionais</a:t>
            </a:r>
            <a:r>
              <a:rPr lang="en-US" dirty="0"/>
              <a:t>.</a:t>
            </a:r>
            <a:endParaRPr lang="en-US" noProof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World Health Organization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0631549-93B0-44B0-94C1-1368FB832879}" type="datetime3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 June 2019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23E655A-A367-4454-8E44-0BFADDF51CA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662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chemeClr val="tx1"/>
                </a:solidFill>
              </a:rPr>
              <a:t>Erin:</a:t>
            </a:r>
            <a:r>
              <a:rPr lang="en-GB" sz="1200" baseline="0" dirty="0">
                <a:solidFill>
                  <a:schemeClr val="tx1"/>
                </a:solidFill>
              </a:rPr>
              <a:t> Este é um </a:t>
            </a:r>
            <a:r>
              <a:rPr lang="en-GB" sz="1200" baseline="0" dirty="0" err="1">
                <a:solidFill>
                  <a:schemeClr val="tx1"/>
                </a:solidFill>
              </a:rPr>
              <a:t>m</a:t>
            </a:r>
            <a:r>
              <a:rPr lang="en-GB" sz="1200" baseline="0" dirty="0" err="1">
                <a:solidFill>
                  <a:schemeClr val="tx1"/>
                </a:solidFill>
                <a:latin typeface="Arial"/>
                <a:cs typeface="Arial"/>
              </a:rPr>
              <a:t>ó</a:t>
            </a:r>
            <a:r>
              <a:rPr lang="en-GB" sz="1200" baseline="0" dirty="0" err="1">
                <a:solidFill>
                  <a:schemeClr val="tx1"/>
                </a:solidFill>
              </a:rPr>
              <a:t>dulo</a:t>
            </a:r>
            <a:r>
              <a:rPr lang="en-GB" sz="1200" baseline="0" dirty="0">
                <a:solidFill>
                  <a:schemeClr val="tx1"/>
                </a:solidFill>
              </a:rPr>
              <a:t> </a:t>
            </a:r>
            <a:r>
              <a:rPr lang="en-GB" sz="1200" baseline="0" dirty="0" err="1">
                <a:solidFill>
                  <a:schemeClr val="tx1"/>
                </a:solidFill>
              </a:rPr>
              <a:t>introdutório</a:t>
            </a:r>
            <a:r>
              <a:rPr lang="en-GB" sz="1200" baseline="0" dirty="0">
                <a:solidFill>
                  <a:schemeClr val="tx1"/>
                </a:solidFill>
              </a:rPr>
              <a:t> do </a:t>
            </a:r>
            <a:r>
              <a:rPr lang="en-GB" sz="1200" baseline="0" dirty="0" err="1">
                <a:solidFill>
                  <a:schemeClr val="tx1"/>
                </a:solidFill>
              </a:rPr>
              <a:t>pacote</a:t>
            </a:r>
            <a:r>
              <a:rPr lang="en-GB" sz="1200" baseline="0" dirty="0">
                <a:solidFill>
                  <a:schemeClr val="tx1"/>
                </a:solidFill>
              </a:rPr>
              <a:t> </a:t>
            </a:r>
            <a:r>
              <a:rPr lang="en-GB" sz="1200" baseline="0" dirty="0" err="1">
                <a:solidFill>
                  <a:schemeClr val="tx1"/>
                </a:solidFill>
              </a:rPr>
              <a:t>mais</a:t>
            </a:r>
            <a:r>
              <a:rPr lang="en-GB" sz="1200" baseline="0" dirty="0">
                <a:solidFill>
                  <a:schemeClr val="tx1"/>
                </a:solidFill>
              </a:rPr>
              <a:t> </a:t>
            </a:r>
            <a:r>
              <a:rPr lang="en-GB" sz="1200" baseline="0" dirty="0" err="1">
                <a:solidFill>
                  <a:schemeClr val="tx1"/>
                </a:solidFill>
              </a:rPr>
              <a:t>detalhado</a:t>
            </a:r>
            <a:r>
              <a:rPr lang="en-GB" sz="1200" baseline="0" dirty="0">
                <a:solidFill>
                  <a:schemeClr val="tx1"/>
                </a:solidFill>
              </a:rPr>
              <a:t> da </a:t>
            </a:r>
            <a:r>
              <a:rPr lang="en-GB" sz="1200" baseline="0" dirty="0" err="1">
                <a:solidFill>
                  <a:schemeClr val="tx1"/>
                </a:solidFill>
              </a:rPr>
              <a:t>formação</a:t>
            </a:r>
            <a:r>
              <a:rPr lang="en-GB" sz="1200" dirty="0">
                <a:solidFill>
                  <a:schemeClr val="tx1"/>
                </a:solidFill>
              </a:rPr>
              <a:t>, que </a:t>
            </a:r>
            <a:r>
              <a:rPr lang="en-GB" sz="1200" dirty="0" err="1">
                <a:solidFill>
                  <a:schemeClr val="tx1"/>
                </a:solidFill>
              </a:rPr>
              <a:t>fornecerá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informação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aprofundada</a:t>
            </a:r>
            <a:r>
              <a:rPr lang="en-GB" sz="1200" baseline="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para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cada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função</a:t>
            </a:r>
            <a:r>
              <a:rPr lang="en-GB" sz="1200" dirty="0">
                <a:solidFill>
                  <a:schemeClr val="tx1"/>
                </a:solidFill>
              </a:rPr>
              <a:t> de </a:t>
            </a:r>
            <a:r>
              <a:rPr lang="en-GB" sz="1200" dirty="0" err="1">
                <a:solidFill>
                  <a:schemeClr val="tx1"/>
                </a:solidFill>
              </a:rPr>
              <a:t>gestão</a:t>
            </a:r>
            <a:r>
              <a:rPr lang="en-GB" sz="1200" dirty="0">
                <a:solidFill>
                  <a:schemeClr val="tx1"/>
                </a:solidFill>
              </a:rPr>
              <a:t> de </a:t>
            </a:r>
            <a:r>
              <a:rPr lang="en-GB" sz="1200" dirty="0" err="1">
                <a:solidFill>
                  <a:schemeClr val="tx1"/>
                </a:solidFill>
              </a:rPr>
              <a:t>incidentes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específicos</a:t>
            </a:r>
            <a:r>
              <a:rPr lang="en-GB" sz="1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E67834-DF5B-4B08-8BE2-32475B8DFC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038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dirty="0" err="1">
                <a:solidFill>
                  <a:srgbClr val="00B050"/>
                </a:solidFill>
              </a:rPr>
              <a:t>Dentro</a:t>
            </a:r>
            <a:r>
              <a:rPr lang="en-GB" b="0" dirty="0">
                <a:solidFill>
                  <a:srgbClr val="00B050"/>
                </a:solidFill>
              </a:rPr>
              <a:t> da OMS, o </a:t>
            </a:r>
            <a:r>
              <a:rPr lang="en-GB" b="1" dirty="0">
                <a:solidFill>
                  <a:srgbClr val="00B050"/>
                </a:solidFill>
              </a:rPr>
              <a:t>IMS é </a:t>
            </a:r>
            <a:r>
              <a:rPr lang="en-GB" b="1" dirty="0" err="1">
                <a:solidFill>
                  <a:srgbClr val="00B050"/>
                </a:solidFill>
              </a:rPr>
              <a:t>baseado</a:t>
            </a:r>
            <a:r>
              <a:rPr lang="en-GB" b="1" dirty="0">
                <a:solidFill>
                  <a:srgbClr val="00B050"/>
                </a:solidFill>
              </a:rPr>
              <a:t> no Sistema de </a:t>
            </a:r>
            <a:r>
              <a:rPr lang="en-GB" b="1" dirty="0" err="1">
                <a:solidFill>
                  <a:srgbClr val="00B050"/>
                </a:solidFill>
              </a:rPr>
              <a:t>Comando</a:t>
            </a:r>
            <a:r>
              <a:rPr lang="en-GB" b="1" dirty="0">
                <a:solidFill>
                  <a:srgbClr val="00B050"/>
                </a:solidFill>
              </a:rPr>
              <a:t> de </a:t>
            </a:r>
            <a:r>
              <a:rPr lang="en-GB" b="1" dirty="0" err="1">
                <a:solidFill>
                  <a:srgbClr val="00B050"/>
                </a:solidFill>
              </a:rPr>
              <a:t>Incidentes</a:t>
            </a:r>
            <a:r>
              <a:rPr lang="en-GB" b="1" dirty="0">
                <a:solidFill>
                  <a:srgbClr val="00B050"/>
                </a:solidFill>
              </a:rPr>
              <a:t> </a:t>
            </a:r>
            <a:r>
              <a:rPr lang="en-GB" b="1" baseline="0" dirty="0">
                <a:solidFill>
                  <a:srgbClr val="00B050"/>
                </a:solidFill>
              </a:rPr>
              <a:t>(ICS), </a:t>
            </a:r>
            <a:r>
              <a:rPr lang="en-GB" b="0" baseline="0" dirty="0">
                <a:solidFill>
                  <a:srgbClr val="00B050"/>
                </a:solidFill>
              </a:rPr>
              <a:t>o </a:t>
            </a:r>
            <a:r>
              <a:rPr lang="en-GB" b="0" baseline="0" dirty="0" err="1">
                <a:solidFill>
                  <a:srgbClr val="00B050"/>
                </a:solidFill>
              </a:rPr>
              <a:t>qual</a:t>
            </a:r>
            <a:r>
              <a:rPr lang="en-GB" b="0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 err="1">
                <a:solidFill>
                  <a:srgbClr val="00B050"/>
                </a:solidFill>
              </a:rPr>
              <a:t>foi</a:t>
            </a:r>
            <a:r>
              <a:rPr lang="en-GB" b="0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 err="1">
                <a:solidFill>
                  <a:srgbClr val="00B050"/>
                </a:solidFill>
              </a:rPr>
              <a:t>inicialmente</a:t>
            </a:r>
            <a:r>
              <a:rPr lang="en-GB" b="0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 err="1">
                <a:solidFill>
                  <a:srgbClr val="00B050"/>
                </a:solidFill>
              </a:rPr>
              <a:t>desenvolvido</a:t>
            </a:r>
            <a:r>
              <a:rPr lang="en-GB" b="0" baseline="0" dirty="0">
                <a:solidFill>
                  <a:srgbClr val="00B050"/>
                </a:solidFill>
              </a:rPr>
              <a:t> para </a:t>
            </a:r>
            <a:r>
              <a:rPr lang="en-GB" b="0" baseline="0" dirty="0" err="1">
                <a:solidFill>
                  <a:srgbClr val="00B050"/>
                </a:solidFill>
              </a:rPr>
              <a:t>enfrentar</a:t>
            </a:r>
            <a:r>
              <a:rPr lang="en-GB" b="0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 err="1">
                <a:solidFill>
                  <a:srgbClr val="00B050"/>
                </a:solidFill>
              </a:rPr>
              <a:t>incêndios</a:t>
            </a:r>
            <a:r>
              <a:rPr lang="en-GB" b="0" baseline="0" dirty="0">
                <a:solidFill>
                  <a:srgbClr val="00B050"/>
                </a:solidFill>
              </a:rPr>
              <a:t> e </a:t>
            </a:r>
            <a:r>
              <a:rPr lang="en-GB" b="0" baseline="0" dirty="0" err="1">
                <a:solidFill>
                  <a:srgbClr val="00B050"/>
                </a:solidFill>
              </a:rPr>
              <a:t>foi</a:t>
            </a:r>
            <a:r>
              <a:rPr lang="en-GB" b="0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 err="1">
                <a:solidFill>
                  <a:srgbClr val="00B050"/>
                </a:solidFill>
              </a:rPr>
              <a:t>desenhado</a:t>
            </a:r>
            <a:r>
              <a:rPr lang="en-GB" b="0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 err="1">
                <a:solidFill>
                  <a:srgbClr val="00B050"/>
                </a:solidFill>
              </a:rPr>
              <a:t>baseando</a:t>
            </a:r>
            <a:r>
              <a:rPr lang="en-GB" b="0" baseline="0" dirty="0">
                <a:solidFill>
                  <a:srgbClr val="00B050"/>
                </a:solidFill>
              </a:rPr>
              <a:t>-se </a:t>
            </a:r>
            <a:r>
              <a:rPr lang="en-GB" b="0" baseline="0" dirty="0" err="1">
                <a:solidFill>
                  <a:srgbClr val="00B050"/>
                </a:solidFill>
              </a:rPr>
              <a:t>nos</a:t>
            </a:r>
            <a:r>
              <a:rPr lang="en-GB" b="0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 err="1">
                <a:solidFill>
                  <a:srgbClr val="00B050"/>
                </a:solidFill>
              </a:rPr>
              <a:t>procedimentos</a:t>
            </a:r>
            <a:r>
              <a:rPr lang="en-GB" b="0" baseline="0" dirty="0">
                <a:solidFill>
                  <a:srgbClr val="00B050"/>
                </a:solidFill>
              </a:rPr>
              <a:t> de </a:t>
            </a:r>
            <a:r>
              <a:rPr lang="en-GB" b="0" baseline="0" dirty="0" err="1">
                <a:solidFill>
                  <a:srgbClr val="00B050"/>
                </a:solidFill>
              </a:rPr>
              <a:t>comando</a:t>
            </a:r>
            <a:r>
              <a:rPr lang="en-GB" b="0" baseline="0" dirty="0">
                <a:solidFill>
                  <a:srgbClr val="00B050"/>
                </a:solidFill>
              </a:rPr>
              <a:t> e </a:t>
            </a:r>
            <a:r>
              <a:rPr lang="en-GB" b="0" baseline="0" dirty="0" err="1">
                <a:solidFill>
                  <a:srgbClr val="00B050"/>
                </a:solidFill>
              </a:rPr>
              <a:t>controlo</a:t>
            </a:r>
            <a:r>
              <a:rPr lang="en-GB" b="0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 err="1">
                <a:solidFill>
                  <a:srgbClr val="00B050"/>
                </a:solidFill>
              </a:rPr>
              <a:t>desenvolvidos</a:t>
            </a:r>
            <a:r>
              <a:rPr lang="en-GB" b="0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 err="1">
                <a:solidFill>
                  <a:srgbClr val="00B050"/>
                </a:solidFill>
              </a:rPr>
              <a:t>por</a:t>
            </a:r>
            <a:r>
              <a:rPr lang="en-GB" b="0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 err="1">
                <a:solidFill>
                  <a:srgbClr val="00B050"/>
                </a:solidFill>
              </a:rPr>
              <a:t>militares</a:t>
            </a:r>
            <a:r>
              <a:rPr lang="en-US" sz="1200" dirty="0"/>
              <a:t>.  Nos </a:t>
            </a:r>
            <a:r>
              <a:rPr lang="en-US" sz="1200" dirty="0" err="1"/>
              <a:t>últimos</a:t>
            </a:r>
            <a:r>
              <a:rPr lang="en-US" sz="1200" dirty="0"/>
              <a:t> 20 </a:t>
            </a:r>
            <a:r>
              <a:rPr lang="en-US" sz="1200" dirty="0" err="1"/>
              <a:t>anos</a:t>
            </a:r>
            <a:r>
              <a:rPr lang="en-US" sz="1200" dirty="0"/>
              <a:t> </a:t>
            </a:r>
            <a:r>
              <a:rPr lang="en-US" sz="1200" dirty="0" err="1"/>
              <a:t>tornou</a:t>
            </a:r>
            <a:r>
              <a:rPr lang="en-US" sz="1200" dirty="0"/>
              <a:t>-se </a:t>
            </a:r>
            <a:r>
              <a:rPr lang="en-US" sz="1200" dirty="0" err="1"/>
              <a:t>numa</a:t>
            </a:r>
            <a:r>
              <a:rPr lang="en-US" sz="1200" dirty="0"/>
              <a:t> </a:t>
            </a:r>
            <a:r>
              <a:rPr lang="en-US" sz="1200" dirty="0" err="1"/>
              <a:t>ferramenta</a:t>
            </a:r>
            <a:r>
              <a:rPr lang="en-US" sz="1200" baseline="0" dirty="0"/>
              <a:t> de </a:t>
            </a:r>
            <a:r>
              <a:rPr lang="en-US" sz="1200" baseline="0" dirty="0" err="1"/>
              <a:t>gestão</a:t>
            </a:r>
            <a:r>
              <a:rPr lang="en-US" sz="1200" dirty="0"/>
              <a:t> </a:t>
            </a:r>
            <a:r>
              <a:rPr lang="en-US" sz="1200" dirty="0" err="1"/>
              <a:t>internacionalmente</a:t>
            </a:r>
            <a:r>
              <a:rPr lang="en-US" sz="1200" dirty="0"/>
              <a:t> </a:t>
            </a:r>
            <a:r>
              <a:rPr lang="en-US" sz="1200" dirty="0" err="1"/>
              <a:t>padronizada</a:t>
            </a:r>
            <a:r>
              <a:rPr lang="en-GB" sz="1200" baseline="0" dirty="0">
                <a:solidFill>
                  <a:srgbClr val="00B050"/>
                </a:solidFill>
              </a:rPr>
              <a:t> para responder as </a:t>
            </a:r>
            <a:r>
              <a:rPr lang="en-GB" sz="1200" baseline="0" dirty="0" err="1">
                <a:solidFill>
                  <a:srgbClr val="00B050"/>
                </a:solidFill>
              </a:rPr>
              <a:t>exigências</a:t>
            </a:r>
            <a:r>
              <a:rPr lang="en-GB" sz="1200" baseline="0" dirty="0">
                <a:solidFill>
                  <a:srgbClr val="00B050"/>
                </a:solidFill>
              </a:rPr>
              <a:t> de </a:t>
            </a:r>
            <a:r>
              <a:rPr lang="en-GB" sz="1200" baseline="0" dirty="0" err="1">
                <a:solidFill>
                  <a:srgbClr val="00B050"/>
                </a:solidFill>
              </a:rPr>
              <a:t>pequenas</a:t>
            </a:r>
            <a:r>
              <a:rPr lang="en-GB" sz="1200" baseline="0" dirty="0">
                <a:solidFill>
                  <a:srgbClr val="00B050"/>
                </a:solidFill>
              </a:rPr>
              <a:t> e </a:t>
            </a:r>
            <a:r>
              <a:rPr lang="en-GB" sz="1200" baseline="0" dirty="0" err="1">
                <a:solidFill>
                  <a:srgbClr val="00B050"/>
                </a:solidFill>
              </a:rPr>
              <a:t>grandes</a:t>
            </a:r>
            <a:r>
              <a:rPr lang="en-GB" sz="1200" baseline="0" dirty="0">
                <a:solidFill>
                  <a:srgbClr val="00B050"/>
                </a:solidFill>
              </a:rPr>
              <a:t> </a:t>
            </a:r>
            <a:r>
              <a:rPr lang="en-GB" sz="1200" baseline="0" dirty="0" err="1">
                <a:solidFill>
                  <a:srgbClr val="00B050"/>
                </a:solidFill>
              </a:rPr>
              <a:t>emergências</a:t>
            </a:r>
            <a:r>
              <a:rPr lang="en-GB" baseline="0" dirty="0">
                <a:solidFill>
                  <a:srgbClr val="00B050"/>
                </a:solidFill>
              </a:rPr>
              <a:t>.</a:t>
            </a:r>
          </a:p>
          <a:p>
            <a:endParaRPr lang="en-GB" dirty="0">
              <a:solidFill>
                <a:srgbClr val="00B050"/>
              </a:solidFill>
            </a:endParaRPr>
          </a:p>
          <a:p>
            <a:r>
              <a:rPr lang="en-GB" dirty="0">
                <a:solidFill>
                  <a:srgbClr val="00B050"/>
                </a:solidFill>
              </a:rPr>
              <a:t>A </a:t>
            </a:r>
            <a:r>
              <a:rPr lang="en-GB" dirty="0" err="1">
                <a:solidFill>
                  <a:srgbClr val="00B050"/>
                </a:solidFill>
              </a:rPr>
              <a:t>coordenação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transparente</a:t>
            </a:r>
            <a:r>
              <a:rPr lang="en-GB" dirty="0">
                <a:solidFill>
                  <a:srgbClr val="00B050"/>
                </a:solidFill>
              </a:rPr>
              <a:t> e </a:t>
            </a:r>
            <a:r>
              <a:rPr lang="en-GB" dirty="0" err="1">
                <a:solidFill>
                  <a:srgbClr val="00B050"/>
                </a:solidFill>
              </a:rPr>
              <a:t>previs</a:t>
            </a:r>
            <a:r>
              <a:rPr lang="en-GB" dirty="0" err="1">
                <a:solidFill>
                  <a:srgbClr val="00B050"/>
                </a:solidFill>
                <a:latin typeface="Arial"/>
                <a:cs typeface="Arial"/>
              </a:rPr>
              <a:t>í</a:t>
            </a:r>
            <a:r>
              <a:rPr lang="en-GB" dirty="0" err="1">
                <a:solidFill>
                  <a:srgbClr val="00B050"/>
                </a:solidFill>
              </a:rPr>
              <a:t>vel</a:t>
            </a:r>
            <a:r>
              <a:rPr lang="en-GB" baseline="0" dirty="0">
                <a:solidFill>
                  <a:srgbClr val="00B050"/>
                </a:solidFill>
              </a:rPr>
              <a:t> é </a:t>
            </a:r>
            <a:r>
              <a:rPr lang="en-GB" baseline="0" dirty="0" err="1">
                <a:solidFill>
                  <a:srgbClr val="00B050"/>
                </a:solidFill>
              </a:rPr>
              <a:t>possivel</a:t>
            </a:r>
            <a:r>
              <a:rPr lang="en-GB" baseline="0" dirty="0">
                <a:solidFill>
                  <a:srgbClr val="00B050"/>
                </a:solidFill>
              </a:rPr>
              <a:t> </a:t>
            </a:r>
            <a:r>
              <a:rPr lang="en-GB" baseline="0" dirty="0" err="1">
                <a:solidFill>
                  <a:srgbClr val="00B050"/>
                </a:solidFill>
              </a:rPr>
              <a:t>através</a:t>
            </a:r>
            <a:r>
              <a:rPr lang="en-GB" baseline="0" dirty="0">
                <a:solidFill>
                  <a:srgbClr val="00B050"/>
                </a:solidFill>
              </a:rPr>
              <a:t> da </a:t>
            </a:r>
            <a:r>
              <a:rPr lang="en-GB" baseline="0" dirty="0" err="1">
                <a:solidFill>
                  <a:srgbClr val="00B050"/>
                </a:solidFill>
              </a:rPr>
              <a:t>adopção</a:t>
            </a:r>
            <a:r>
              <a:rPr lang="en-GB" baseline="0" dirty="0">
                <a:solidFill>
                  <a:srgbClr val="00B050"/>
                </a:solidFill>
              </a:rPr>
              <a:t> de um </a:t>
            </a:r>
            <a:r>
              <a:rPr lang="en-GB" baseline="0" dirty="0" err="1">
                <a:solidFill>
                  <a:srgbClr val="00B050"/>
                </a:solidFill>
              </a:rPr>
              <a:t>único</a:t>
            </a:r>
            <a:r>
              <a:rPr lang="en-GB" baseline="0" dirty="0">
                <a:solidFill>
                  <a:srgbClr val="00B050"/>
                </a:solidFill>
              </a:rPr>
              <a:t> </a:t>
            </a:r>
            <a:r>
              <a:rPr lang="en-GB" baseline="0" dirty="0" err="1">
                <a:solidFill>
                  <a:srgbClr val="00B050"/>
                </a:solidFill>
              </a:rPr>
              <a:t>sistema</a:t>
            </a:r>
            <a:r>
              <a:rPr lang="en-GB" baseline="0" dirty="0">
                <a:solidFill>
                  <a:srgbClr val="00B050"/>
                </a:solidFill>
              </a:rPr>
              <a:t> de </a:t>
            </a:r>
            <a:r>
              <a:rPr lang="en-GB" baseline="0" dirty="0" err="1">
                <a:solidFill>
                  <a:srgbClr val="00B050"/>
                </a:solidFill>
              </a:rPr>
              <a:t>gestão</a:t>
            </a:r>
            <a:r>
              <a:rPr lang="en-GB" baseline="0" dirty="0">
                <a:solidFill>
                  <a:srgbClr val="00B050"/>
                </a:solidFill>
              </a:rPr>
              <a:t>, </a:t>
            </a:r>
            <a:r>
              <a:rPr lang="en-GB" baseline="0" dirty="0" err="1">
                <a:solidFill>
                  <a:srgbClr val="00B050"/>
                </a:solidFill>
              </a:rPr>
              <a:t>integrando</a:t>
            </a:r>
            <a:r>
              <a:rPr lang="en-GB" baseline="0" dirty="0">
                <a:solidFill>
                  <a:srgbClr val="00B050"/>
                </a:solidFill>
              </a:rPr>
              <a:t> a </a:t>
            </a:r>
            <a:r>
              <a:rPr lang="en-GB" baseline="0" dirty="0" err="1">
                <a:solidFill>
                  <a:srgbClr val="00B050"/>
                </a:solidFill>
              </a:rPr>
              <a:t>combinação</a:t>
            </a:r>
            <a:r>
              <a:rPr lang="en-GB" baseline="0" dirty="0">
                <a:solidFill>
                  <a:srgbClr val="00B050"/>
                </a:solidFill>
              </a:rPr>
              <a:t> de </a:t>
            </a:r>
            <a:r>
              <a:rPr lang="en-GB" baseline="0" dirty="0" err="1">
                <a:solidFill>
                  <a:srgbClr val="00B050"/>
                </a:solidFill>
              </a:rPr>
              <a:t>infraestruturas</a:t>
            </a:r>
            <a:r>
              <a:rPr lang="en-GB" baseline="0" dirty="0">
                <a:solidFill>
                  <a:srgbClr val="00B050"/>
                </a:solidFill>
              </a:rPr>
              <a:t> , </a:t>
            </a:r>
            <a:r>
              <a:rPr lang="en-GB" baseline="0" dirty="0" err="1">
                <a:solidFill>
                  <a:srgbClr val="00B050"/>
                </a:solidFill>
              </a:rPr>
              <a:t>equipamento</a:t>
            </a:r>
            <a:r>
              <a:rPr lang="en-GB" baseline="0" dirty="0">
                <a:solidFill>
                  <a:srgbClr val="00B050"/>
                </a:solidFill>
              </a:rPr>
              <a:t>, </a:t>
            </a:r>
            <a:r>
              <a:rPr lang="en-GB" baseline="0" dirty="0" err="1">
                <a:solidFill>
                  <a:srgbClr val="00B050"/>
                </a:solidFill>
              </a:rPr>
              <a:t>pessoal</a:t>
            </a:r>
            <a:r>
              <a:rPr lang="en-GB" baseline="0" dirty="0">
                <a:solidFill>
                  <a:srgbClr val="00B050"/>
                </a:solidFill>
              </a:rPr>
              <a:t> </a:t>
            </a:r>
            <a:r>
              <a:rPr lang="en-GB" baseline="0" dirty="0" err="1">
                <a:solidFill>
                  <a:srgbClr val="00B050"/>
                </a:solidFill>
              </a:rPr>
              <a:t>procedimentos</a:t>
            </a:r>
            <a:r>
              <a:rPr lang="en-GB" baseline="0" dirty="0">
                <a:solidFill>
                  <a:srgbClr val="00B050"/>
                </a:solidFill>
              </a:rPr>
              <a:t> e </a:t>
            </a:r>
            <a:r>
              <a:rPr lang="en-GB" baseline="0" dirty="0" err="1">
                <a:solidFill>
                  <a:srgbClr val="00B050"/>
                </a:solidFill>
              </a:rPr>
              <a:t>comunicações</a:t>
            </a:r>
            <a:r>
              <a:rPr lang="en-GB" baseline="0" dirty="0">
                <a:solidFill>
                  <a:srgbClr val="00B050"/>
                </a:solidFill>
              </a:rPr>
              <a:t> que </a:t>
            </a:r>
            <a:r>
              <a:rPr lang="en-GB" baseline="0" dirty="0" err="1">
                <a:solidFill>
                  <a:srgbClr val="00B050"/>
                </a:solidFill>
              </a:rPr>
              <a:t>operam</a:t>
            </a:r>
            <a:r>
              <a:rPr lang="en-GB" baseline="0" dirty="0">
                <a:solidFill>
                  <a:srgbClr val="00B050"/>
                </a:solidFill>
              </a:rPr>
              <a:t> </a:t>
            </a:r>
            <a:r>
              <a:rPr lang="en-GB" baseline="0" dirty="0" err="1">
                <a:solidFill>
                  <a:srgbClr val="00B050"/>
                </a:solidFill>
              </a:rPr>
              <a:t>dentro</a:t>
            </a:r>
            <a:r>
              <a:rPr lang="en-GB" baseline="0" dirty="0">
                <a:solidFill>
                  <a:srgbClr val="00B050"/>
                </a:solidFill>
              </a:rPr>
              <a:t> de </a:t>
            </a:r>
            <a:r>
              <a:rPr lang="en-GB" baseline="0" dirty="0" err="1">
                <a:solidFill>
                  <a:srgbClr val="00B050"/>
                </a:solidFill>
              </a:rPr>
              <a:t>uma</a:t>
            </a:r>
            <a:r>
              <a:rPr lang="en-GB" baseline="0" dirty="0">
                <a:solidFill>
                  <a:srgbClr val="00B050"/>
                </a:solidFill>
              </a:rPr>
              <a:t> </a:t>
            </a:r>
            <a:r>
              <a:rPr lang="en-GB" baseline="0" dirty="0" err="1">
                <a:solidFill>
                  <a:srgbClr val="00B050"/>
                </a:solidFill>
              </a:rPr>
              <a:t>estrutura</a:t>
            </a:r>
            <a:r>
              <a:rPr lang="en-GB" baseline="0" dirty="0">
                <a:solidFill>
                  <a:srgbClr val="00B050"/>
                </a:solidFill>
              </a:rPr>
              <a:t> </a:t>
            </a:r>
            <a:r>
              <a:rPr lang="en-GB" baseline="0" dirty="0" err="1">
                <a:solidFill>
                  <a:srgbClr val="00B050"/>
                </a:solidFill>
              </a:rPr>
              <a:t>organizacional</a:t>
            </a:r>
            <a:r>
              <a:rPr lang="en-GB" baseline="0" dirty="0">
                <a:solidFill>
                  <a:srgbClr val="00B050"/>
                </a:solidFill>
              </a:rPr>
              <a:t> </a:t>
            </a:r>
            <a:r>
              <a:rPr lang="en-GB" baseline="0" dirty="0" err="1">
                <a:solidFill>
                  <a:srgbClr val="00B050"/>
                </a:solidFill>
              </a:rPr>
              <a:t>comum</a:t>
            </a:r>
            <a:r>
              <a:rPr lang="en-GB" baseline="0" dirty="0">
                <a:solidFill>
                  <a:srgbClr val="00B050"/>
                </a:solidFill>
              </a:rPr>
              <a:t>, </a:t>
            </a:r>
            <a:r>
              <a:rPr lang="en-GB" baseline="0" dirty="0" err="1">
                <a:solidFill>
                  <a:srgbClr val="00B050"/>
                </a:solidFill>
              </a:rPr>
              <a:t>desenhado</a:t>
            </a:r>
            <a:r>
              <a:rPr lang="en-GB" baseline="0" dirty="0">
                <a:solidFill>
                  <a:srgbClr val="00B050"/>
                </a:solidFill>
              </a:rPr>
              <a:t> para </a:t>
            </a:r>
            <a:r>
              <a:rPr lang="en-GB" b="1" baseline="0" dirty="0" err="1">
                <a:solidFill>
                  <a:srgbClr val="00B050"/>
                </a:solidFill>
              </a:rPr>
              <a:t>permitir</a:t>
            </a:r>
            <a:r>
              <a:rPr lang="en-GB" b="1" baseline="0" dirty="0">
                <a:solidFill>
                  <a:srgbClr val="00B050"/>
                </a:solidFill>
              </a:rPr>
              <a:t> </a:t>
            </a:r>
            <a:r>
              <a:rPr lang="en-GB" b="1" baseline="0" dirty="0" err="1">
                <a:solidFill>
                  <a:srgbClr val="00B050"/>
                </a:solidFill>
              </a:rPr>
              <a:t>uma</a:t>
            </a:r>
            <a:r>
              <a:rPr lang="en-GB" b="1" baseline="0" dirty="0">
                <a:solidFill>
                  <a:srgbClr val="00B050"/>
                </a:solidFill>
              </a:rPr>
              <a:t> </a:t>
            </a:r>
            <a:r>
              <a:rPr lang="en-GB" b="1" baseline="0" dirty="0" err="1">
                <a:solidFill>
                  <a:srgbClr val="00B050"/>
                </a:solidFill>
              </a:rPr>
              <a:t>gestão</a:t>
            </a:r>
            <a:r>
              <a:rPr lang="en-GB" b="1" baseline="0" dirty="0">
                <a:solidFill>
                  <a:srgbClr val="00B050"/>
                </a:solidFill>
              </a:rPr>
              <a:t> e </a:t>
            </a:r>
            <a:r>
              <a:rPr lang="en-GB" b="1" baseline="0" dirty="0" err="1">
                <a:solidFill>
                  <a:srgbClr val="00B050"/>
                </a:solidFill>
              </a:rPr>
              <a:t>coordenação</a:t>
            </a:r>
            <a:r>
              <a:rPr lang="en-GB" b="1" baseline="0" dirty="0">
                <a:solidFill>
                  <a:srgbClr val="00B050"/>
                </a:solidFill>
              </a:rPr>
              <a:t> </a:t>
            </a:r>
            <a:r>
              <a:rPr lang="en-GB" b="1" baseline="0" dirty="0" err="1">
                <a:solidFill>
                  <a:srgbClr val="00B050"/>
                </a:solidFill>
              </a:rPr>
              <a:t>efectivas</a:t>
            </a:r>
            <a:r>
              <a:rPr lang="en-GB" b="1" baseline="0" dirty="0">
                <a:solidFill>
                  <a:srgbClr val="00B050"/>
                </a:solidFill>
              </a:rPr>
              <a:t> e </a:t>
            </a:r>
            <a:r>
              <a:rPr lang="en-GB" b="1" baseline="0" dirty="0" err="1">
                <a:solidFill>
                  <a:srgbClr val="00B050"/>
                </a:solidFill>
              </a:rPr>
              <a:t>eficaz</a:t>
            </a:r>
            <a:r>
              <a:rPr lang="en-GB" b="1" baseline="0" dirty="0">
                <a:solidFill>
                  <a:srgbClr val="00B050"/>
                </a:solidFill>
              </a:rPr>
              <a:t> </a:t>
            </a:r>
            <a:r>
              <a:rPr lang="en-GB" b="1" baseline="0" dirty="0" err="1">
                <a:solidFill>
                  <a:srgbClr val="00B050"/>
                </a:solidFill>
              </a:rPr>
              <a:t>em</a:t>
            </a:r>
            <a:r>
              <a:rPr lang="en-GB" b="1" baseline="0" dirty="0">
                <a:solidFill>
                  <a:srgbClr val="00B050"/>
                </a:solidFill>
              </a:rPr>
              <a:t> </a:t>
            </a:r>
            <a:r>
              <a:rPr lang="en-GB" b="1" baseline="0" dirty="0" err="1">
                <a:solidFill>
                  <a:srgbClr val="00B050"/>
                </a:solidFill>
              </a:rPr>
              <a:t>todos</a:t>
            </a:r>
            <a:r>
              <a:rPr lang="en-GB" b="1" baseline="0" dirty="0">
                <a:solidFill>
                  <a:srgbClr val="00B050"/>
                </a:solidFill>
              </a:rPr>
              <a:t> </a:t>
            </a:r>
            <a:r>
              <a:rPr lang="en-GB" b="1" baseline="0" dirty="0" err="1">
                <a:solidFill>
                  <a:srgbClr val="00B050"/>
                </a:solidFill>
              </a:rPr>
              <a:t>os</a:t>
            </a:r>
            <a:r>
              <a:rPr lang="en-GB" b="1" baseline="0" dirty="0">
                <a:solidFill>
                  <a:srgbClr val="00B050"/>
                </a:solidFill>
              </a:rPr>
              <a:t> </a:t>
            </a:r>
            <a:r>
              <a:rPr lang="en-GB" b="1" baseline="0" dirty="0" err="1">
                <a:solidFill>
                  <a:srgbClr val="00B050"/>
                </a:solidFill>
              </a:rPr>
              <a:t>níveis</a:t>
            </a:r>
            <a:r>
              <a:rPr lang="en-GB" b="1" baseline="0" dirty="0">
                <a:solidFill>
                  <a:srgbClr val="00B050"/>
                </a:solidFill>
              </a:rPr>
              <a:t> da OMS.</a:t>
            </a:r>
          </a:p>
          <a:p>
            <a:endParaRPr lang="en-GB" b="1" baseline="0" dirty="0">
              <a:solidFill>
                <a:srgbClr val="00B050"/>
              </a:solidFill>
            </a:endParaRPr>
          </a:p>
          <a:p>
            <a:r>
              <a:rPr lang="en-GB" baseline="0" dirty="0">
                <a:solidFill>
                  <a:srgbClr val="00B050"/>
                </a:solidFill>
              </a:rPr>
              <a:t>O </a:t>
            </a:r>
            <a:r>
              <a:rPr lang="en-GB" baseline="0" dirty="0" err="1">
                <a:solidFill>
                  <a:srgbClr val="00B050"/>
                </a:solidFill>
              </a:rPr>
              <a:t>uso</a:t>
            </a:r>
            <a:r>
              <a:rPr lang="en-GB" baseline="0" dirty="0">
                <a:solidFill>
                  <a:srgbClr val="00B050"/>
                </a:solidFill>
              </a:rPr>
              <a:t> da </a:t>
            </a:r>
            <a:r>
              <a:rPr lang="en-GB" b="1" baseline="0" dirty="0" err="1">
                <a:solidFill>
                  <a:srgbClr val="00B050"/>
                </a:solidFill>
              </a:rPr>
              <a:t>terminologia</a:t>
            </a:r>
            <a:r>
              <a:rPr lang="en-GB" b="1" baseline="0" dirty="0">
                <a:solidFill>
                  <a:srgbClr val="00B050"/>
                </a:solidFill>
              </a:rPr>
              <a:t> </a:t>
            </a:r>
            <a:r>
              <a:rPr lang="en-GB" b="1" baseline="0" dirty="0" err="1">
                <a:solidFill>
                  <a:srgbClr val="00B050"/>
                </a:solidFill>
              </a:rPr>
              <a:t>comum</a:t>
            </a:r>
            <a:r>
              <a:rPr lang="en-GB" b="1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>
                <a:solidFill>
                  <a:srgbClr val="00B050"/>
                </a:solidFill>
              </a:rPr>
              <a:t>é fundamental para </a:t>
            </a:r>
            <a:r>
              <a:rPr lang="en-GB" b="0" baseline="0" dirty="0" err="1">
                <a:solidFill>
                  <a:srgbClr val="00B050"/>
                </a:solidFill>
              </a:rPr>
              <a:t>garantir</a:t>
            </a:r>
            <a:r>
              <a:rPr lang="en-GB" b="0" baseline="0" dirty="0">
                <a:solidFill>
                  <a:srgbClr val="00B050"/>
                </a:solidFill>
              </a:rPr>
              <a:t> um </a:t>
            </a:r>
            <a:r>
              <a:rPr lang="en-GB" b="0" baseline="0" dirty="0" err="1">
                <a:solidFill>
                  <a:srgbClr val="00B050"/>
                </a:solidFill>
              </a:rPr>
              <a:t>entendimento</a:t>
            </a:r>
            <a:r>
              <a:rPr lang="en-GB" b="0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 err="1">
                <a:solidFill>
                  <a:srgbClr val="00B050"/>
                </a:solidFill>
              </a:rPr>
              <a:t>comum</a:t>
            </a:r>
            <a:r>
              <a:rPr lang="en-GB" b="0" baseline="0" dirty="0">
                <a:solidFill>
                  <a:srgbClr val="00B050"/>
                </a:solidFill>
              </a:rPr>
              <a:t> no </a:t>
            </a:r>
            <a:r>
              <a:rPr lang="en-GB" b="0" baseline="0" dirty="0" err="1">
                <a:solidFill>
                  <a:srgbClr val="00B050"/>
                </a:solidFill>
              </a:rPr>
              <a:t>seio</a:t>
            </a:r>
            <a:r>
              <a:rPr lang="en-GB" b="0" baseline="0" dirty="0">
                <a:solidFill>
                  <a:srgbClr val="00B050"/>
                </a:solidFill>
              </a:rPr>
              <a:t> da </a:t>
            </a:r>
            <a:r>
              <a:rPr lang="en-GB" b="0" baseline="0" dirty="0" err="1">
                <a:solidFill>
                  <a:srgbClr val="00B050"/>
                </a:solidFill>
              </a:rPr>
              <a:t>organização</a:t>
            </a:r>
            <a:r>
              <a:rPr lang="en-GB" b="0" baseline="0" dirty="0">
                <a:solidFill>
                  <a:srgbClr val="00B050"/>
                </a:solidFill>
              </a:rPr>
              <a:t> e </a:t>
            </a:r>
            <a:r>
              <a:rPr lang="en-GB" b="0" baseline="0" dirty="0" err="1">
                <a:solidFill>
                  <a:srgbClr val="00B050"/>
                </a:solidFill>
              </a:rPr>
              <a:t>parceiros</a:t>
            </a:r>
            <a:r>
              <a:rPr lang="en-GB" b="0" baseline="0" dirty="0">
                <a:solidFill>
                  <a:srgbClr val="00B050"/>
                </a:solidFill>
              </a:rPr>
              <a:t> e </a:t>
            </a:r>
            <a:r>
              <a:rPr lang="en-GB" b="0" baseline="0" dirty="0" err="1">
                <a:solidFill>
                  <a:srgbClr val="00B050"/>
                </a:solidFill>
              </a:rPr>
              <a:t>ajuda</a:t>
            </a:r>
            <a:r>
              <a:rPr lang="en-GB" b="0" baseline="0" dirty="0">
                <a:solidFill>
                  <a:srgbClr val="00B050"/>
                </a:solidFill>
              </a:rPr>
              <a:t> a </a:t>
            </a:r>
            <a:r>
              <a:rPr lang="en-GB" b="0" baseline="0" dirty="0" err="1">
                <a:solidFill>
                  <a:srgbClr val="00B050"/>
                </a:solidFill>
              </a:rPr>
              <a:t>eliminar</a:t>
            </a:r>
            <a:r>
              <a:rPr lang="en-GB" b="0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 err="1">
                <a:solidFill>
                  <a:srgbClr val="00B050"/>
                </a:solidFill>
              </a:rPr>
              <a:t>problemas</a:t>
            </a:r>
            <a:r>
              <a:rPr lang="en-GB" b="0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 err="1">
                <a:solidFill>
                  <a:srgbClr val="00B050"/>
                </a:solidFill>
              </a:rPr>
              <a:t>na</a:t>
            </a:r>
            <a:r>
              <a:rPr lang="en-GB" b="0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 err="1">
                <a:solidFill>
                  <a:srgbClr val="00B050"/>
                </a:solidFill>
              </a:rPr>
              <a:t>defini</a:t>
            </a:r>
            <a:r>
              <a:rPr lang="en-GB" b="0" baseline="0" dirty="0" err="1">
                <a:solidFill>
                  <a:srgbClr val="00B050"/>
                </a:solidFill>
                <a:latin typeface="Arial"/>
                <a:cs typeface="Arial"/>
              </a:rPr>
              <a:t>ção</a:t>
            </a:r>
            <a:r>
              <a:rPr lang="en-GB" b="0" baseline="0" dirty="0">
                <a:solidFill>
                  <a:srgbClr val="00B050"/>
                </a:solidFill>
              </a:rPr>
              <a:t> das </a:t>
            </a:r>
            <a:r>
              <a:rPr lang="en-GB" b="0" baseline="0" dirty="0" err="1">
                <a:solidFill>
                  <a:srgbClr val="00B050"/>
                </a:solidFill>
              </a:rPr>
              <a:t>funções</a:t>
            </a:r>
            <a:r>
              <a:rPr lang="en-GB" b="0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 err="1">
                <a:solidFill>
                  <a:srgbClr val="00B050"/>
                </a:solidFill>
              </a:rPr>
              <a:t>organizacionais</a:t>
            </a:r>
            <a:r>
              <a:rPr lang="en-GB" b="0" baseline="0" dirty="0">
                <a:solidFill>
                  <a:srgbClr val="00B050"/>
                </a:solidFill>
              </a:rPr>
              <a:t>, </a:t>
            </a:r>
            <a:r>
              <a:rPr lang="en-GB" b="0" baseline="0" dirty="0" err="1">
                <a:solidFill>
                  <a:srgbClr val="00B050"/>
                </a:solidFill>
              </a:rPr>
              <a:t>títulos</a:t>
            </a:r>
            <a:r>
              <a:rPr lang="en-GB" b="0" baseline="0" dirty="0">
                <a:solidFill>
                  <a:srgbClr val="00B050"/>
                </a:solidFill>
              </a:rPr>
              <a:t> de cargos e </a:t>
            </a:r>
            <a:r>
              <a:rPr lang="en-GB" b="0" baseline="0" dirty="0" err="1">
                <a:solidFill>
                  <a:srgbClr val="00B050"/>
                </a:solidFill>
              </a:rPr>
              <a:t>papéis</a:t>
            </a:r>
            <a:r>
              <a:rPr lang="en-GB" baseline="0" dirty="0">
                <a:solidFill>
                  <a:srgbClr val="00B050"/>
                </a:solidFill>
              </a:rPr>
              <a:t>.</a:t>
            </a:r>
          </a:p>
          <a:p>
            <a:endParaRPr lang="en-GB" baseline="0" dirty="0">
              <a:solidFill>
                <a:srgbClr val="00B050"/>
              </a:solidFill>
            </a:endParaRPr>
          </a:p>
          <a:p>
            <a:r>
              <a:rPr lang="en-GB" baseline="0" dirty="0">
                <a:solidFill>
                  <a:srgbClr val="00B050"/>
                </a:solidFill>
              </a:rPr>
              <a:t>A </a:t>
            </a:r>
            <a:r>
              <a:rPr lang="en-GB" baseline="0" dirty="0" err="1">
                <a:solidFill>
                  <a:srgbClr val="00B050"/>
                </a:solidFill>
              </a:rPr>
              <a:t>padronização</a:t>
            </a:r>
            <a:r>
              <a:rPr lang="en-GB" baseline="0" dirty="0">
                <a:solidFill>
                  <a:srgbClr val="00B050"/>
                </a:solidFill>
              </a:rPr>
              <a:t> de </a:t>
            </a:r>
            <a:r>
              <a:rPr lang="en-GB" baseline="0" dirty="0" err="1">
                <a:solidFill>
                  <a:srgbClr val="00B050"/>
                </a:solidFill>
              </a:rPr>
              <a:t>estruturas</a:t>
            </a:r>
            <a:r>
              <a:rPr lang="en-GB" baseline="0" dirty="0">
                <a:solidFill>
                  <a:srgbClr val="00B050"/>
                </a:solidFill>
              </a:rPr>
              <a:t> </a:t>
            </a:r>
            <a:r>
              <a:rPr lang="en-GB" u="sng" baseline="0" dirty="0" err="1">
                <a:solidFill>
                  <a:srgbClr val="00B050"/>
                </a:solidFill>
              </a:rPr>
              <a:t>juntamente</a:t>
            </a:r>
            <a:r>
              <a:rPr lang="en-GB" u="sng" baseline="0" dirty="0">
                <a:solidFill>
                  <a:srgbClr val="00B050"/>
                </a:solidFill>
              </a:rPr>
              <a:t> com</a:t>
            </a:r>
            <a:r>
              <a:rPr lang="en-GB" u="none" baseline="0" dirty="0">
                <a:solidFill>
                  <a:srgbClr val="00B050"/>
                </a:solidFill>
              </a:rPr>
              <a:t> a </a:t>
            </a:r>
            <a:r>
              <a:rPr lang="en-GB" u="none" baseline="0" dirty="0" err="1">
                <a:solidFill>
                  <a:srgbClr val="00B050"/>
                </a:solidFill>
              </a:rPr>
              <a:t>partilha</a:t>
            </a:r>
            <a:r>
              <a:rPr lang="en-GB" u="none" baseline="0" dirty="0">
                <a:solidFill>
                  <a:srgbClr val="00B050"/>
                </a:solidFill>
              </a:rPr>
              <a:t> e </a:t>
            </a:r>
            <a:r>
              <a:rPr lang="en-GB" b="1" u="none" baseline="0" dirty="0" err="1">
                <a:solidFill>
                  <a:srgbClr val="00B050"/>
                </a:solidFill>
              </a:rPr>
              <a:t>fluxo</a:t>
            </a:r>
            <a:r>
              <a:rPr lang="en-GB" b="1" u="none" baseline="0" dirty="0">
                <a:solidFill>
                  <a:srgbClr val="00B050"/>
                </a:solidFill>
              </a:rPr>
              <a:t> de </a:t>
            </a:r>
            <a:r>
              <a:rPr lang="en-GB" b="1" u="none" baseline="0" dirty="0" err="1">
                <a:solidFill>
                  <a:srgbClr val="00B050"/>
                </a:solidFill>
              </a:rPr>
              <a:t>informação</a:t>
            </a:r>
            <a:r>
              <a:rPr lang="en-GB" b="1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>
                <a:solidFill>
                  <a:srgbClr val="00B050"/>
                </a:solidFill>
              </a:rPr>
              <a:t>e </a:t>
            </a:r>
            <a:r>
              <a:rPr lang="en-GB" b="0" baseline="0" dirty="0" err="1">
                <a:solidFill>
                  <a:srgbClr val="00B050"/>
                </a:solidFill>
              </a:rPr>
              <a:t>recursos</a:t>
            </a:r>
            <a:r>
              <a:rPr lang="en-GB" b="0" baseline="0" dirty="0">
                <a:solidFill>
                  <a:srgbClr val="00B050"/>
                </a:solidFill>
              </a:rPr>
              <a:t>, </a:t>
            </a:r>
            <a:r>
              <a:rPr lang="en-GB" b="0" baseline="0" dirty="0" err="1">
                <a:solidFill>
                  <a:srgbClr val="00B050"/>
                </a:solidFill>
              </a:rPr>
              <a:t>cria</a:t>
            </a:r>
            <a:r>
              <a:rPr lang="en-GB" b="0" baseline="0" dirty="0">
                <a:solidFill>
                  <a:srgbClr val="00B050"/>
                </a:solidFill>
              </a:rPr>
              <a:t> um </a:t>
            </a:r>
            <a:r>
              <a:rPr lang="en-GB" b="0" baseline="0" dirty="0" err="1">
                <a:solidFill>
                  <a:srgbClr val="00B050"/>
                </a:solidFill>
              </a:rPr>
              <a:t>ambiente</a:t>
            </a:r>
            <a:r>
              <a:rPr lang="en-GB" b="0" baseline="0" dirty="0">
                <a:solidFill>
                  <a:srgbClr val="00B050"/>
                </a:solidFill>
              </a:rPr>
              <a:t> para </a:t>
            </a:r>
            <a:r>
              <a:rPr lang="en-GB" b="0" baseline="0" dirty="0" err="1">
                <a:solidFill>
                  <a:srgbClr val="00B050"/>
                </a:solidFill>
              </a:rPr>
              <a:t>permitir</a:t>
            </a:r>
            <a:r>
              <a:rPr lang="en-GB" b="0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 err="1">
                <a:solidFill>
                  <a:srgbClr val="00B050"/>
                </a:solidFill>
              </a:rPr>
              <a:t>todos</a:t>
            </a:r>
            <a:r>
              <a:rPr lang="en-GB" b="0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 err="1">
                <a:solidFill>
                  <a:srgbClr val="00B050"/>
                </a:solidFill>
              </a:rPr>
              <a:t>os</a:t>
            </a:r>
            <a:r>
              <a:rPr lang="en-GB" b="0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 err="1">
                <a:solidFill>
                  <a:srgbClr val="00B050"/>
                </a:solidFill>
              </a:rPr>
              <a:t>níveis</a:t>
            </a:r>
            <a:r>
              <a:rPr lang="en-GB" b="0" baseline="0" dirty="0">
                <a:solidFill>
                  <a:srgbClr val="00B050"/>
                </a:solidFill>
              </a:rPr>
              <a:t> da </a:t>
            </a:r>
            <a:r>
              <a:rPr lang="en-GB" b="0" baseline="0" dirty="0" err="1">
                <a:solidFill>
                  <a:srgbClr val="00B050"/>
                </a:solidFill>
              </a:rPr>
              <a:t>organização</a:t>
            </a:r>
            <a:r>
              <a:rPr lang="en-GB" b="0" baseline="0" dirty="0">
                <a:solidFill>
                  <a:srgbClr val="00B050"/>
                </a:solidFill>
              </a:rPr>
              <a:t> a </a:t>
            </a:r>
            <a:r>
              <a:rPr lang="en-GB" b="0" baseline="0" dirty="0" err="1">
                <a:solidFill>
                  <a:srgbClr val="00B050"/>
                </a:solidFill>
              </a:rPr>
              <a:t>desenvolver</a:t>
            </a:r>
            <a:r>
              <a:rPr lang="en-GB" b="0" baseline="0" dirty="0">
                <a:solidFill>
                  <a:srgbClr val="00B050"/>
                </a:solidFill>
              </a:rPr>
              <a:t> e </a:t>
            </a:r>
            <a:r>
              <a:rPr lang="en-GB" b="0" baseline="0" dirty="0" err="1">
                <a:solidFill>
                  <a:srgbClr val="00B050"/>
                </a:solidFill>
              </a:rPr>
              <a:t>trabalhar</a:t>
            </a:r>
            <a:r>
              <a:rPr lang="en-GB" b="0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 err="1">
                <a:solidFill>
                  <a:srgbClr val="00B050"/>
                </a:solidFill>
              </a:rPr>
              <a:t>numa</a:t>
            </a:r>
            <a:r>
              <a:rPr lang="en-GB" b="0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 err="1">
                <a:solidFill>
                  <a:srgbClr val="00B050"/>
                </a:solidFill>
              </a:rPr>
              <a:t>plataforma</a:t>
            </a:r>
            <a:r>
              <a:rPr lang="en-GB" b="0" baseline="0" dirty="0">
                <a:solidFill>
                  <a:srgbClr val="00B050"/>
                </a:solidFill>
              </a:rPr>
              <a:t> </a:t>
            </a:r>
            <a:r>
              <a:rPr lang="en-GB" b="0" baseline="0" dirty="0" err="1">
                <a:solidFill>
                  <a:srgbClr val="00B050"/>
                </a:solidFill>
              </a:rPr>
              <a:t>comum</a:t>
            </a:r>
            <a:r>
              <a:rPr lang="en-GB" b="0" baseline="0" dirty="0">
                <a:solidFill>
                  <a:srgbClr val="00B050"/>
                </a:solidFill>
              </a:rPr>
              <a:t> de </a:t>
            </a:r>
            <a:r>
              <a:rPr lang="en-GB" b="0" baseline="0" dirty="0" err="1">
                <a:solidFill>
                  <a:srgbClr val="00B050"/>
                </a:solidFill>
              </a:rPr>
              <a:t>operação</a:t>
            </a:r>
            <a:r>
              <a:rPr lang="en-GB" baseline="0" dirty="0">
                <a:solidFill>
                  <a:srgbClr val="00B050"/>
                </a:solidFill>
              </a:rPr>
              <a:t>, com </a:t>
            </a:r>
            <a:r>
              <a:rPr lang="en-GB" baseline="0" dirty="0" err="1">
                <a:solidFill>
                  <a:srgbClr val="00B050"/>
                </a:solidFill>
              </a:rPr>
              <a:t>objectivos</a:t>
            </a:r>
            <a:r>
              <a:rPr lang="en-GB" baseline="0" dirty="0">
                <a:solidFill>
                  <a:srgbClr val="00B050"/>
                </a:solidFill>
              </a:rPr>
              <a:t> </a:t>
            </a:r>
            <a:r>
              <a:rPr lang="en-GB" baseline="0" dirty="0" err="1">
                <a:solidFill>
                  <a:srgbClr val="00B050"/>
                </a:solidFill>
              </a:rPr>
              <a:t>partilhados</a:t>
            </a:r>
            <a:r>
              <a:rPr lang="en-GB" baseline="0" dirty="0">
                <a:solidFill>
                  <a:srgbClr val="00B050"/>
                </a:solidFill>
              </a:rPr>
              <a:t>, </a:t>
            </a:r>
            <a:r>
              <a:rPr lang="en-GB" baseline="0" dirty="0" err="1">
                <a:solidFill>
                  <a:srgbClr val="00B050"/>
                </a:solidFill>
              </a:rPr>
              <a:t>trabalhando</a:t>
            </a:r>
            <a:r>
              <a:rPr lang="en-GB" baseline="0" dirty="0">
                <a:solidFill>
                  <a:srgbClr val="00B050"/>
                </a:solidFill>
              </a:rPr>
              <a:t> </a:t>
            </a:r>
            <a:r>
              <a:rPr lang="en-GB" baseline="0" dirty="0" err="1">
                <a:solidFill>
                  <a:srgbClr val="00B050"/>
                </a:solidFill>
              </a:rPr>
              <a:t>em</a:t>
            </a:r>
            <a:r>
              <a:rPr lang="en-GB" baseline="0" dirty="0">
                <a:solidFill>
                  <a:srgbClr val="00B050"/>
                </a:solidFill>
              </a:rPr>
              <a:t> </a:t>
            </a:r>
            <a:r>
              <a:rPr lang="en-GB" baseline="0" dirty="0" err="1">
                <a:solidFill>
                  <a:srgbClr val="00B050"/>
                </a:solidFill>
              </a:rPr>
              <a:t>conjunto</a:t>
            </a:r>
            <a:r>
              <a:rPr lang="en-GB" baseline="0" dirty="0">
                <a:solidFill>
                  <a:srgbClr val="00B050"/>
                </a:solidFill>
              </a:rPr>
              <a:t> </a:t>
            </a:r>
            <a:r>
              <a:rPr lang="en-GB" baseline="0" dirty="0" err="1">
                <a:solidFill>
                  <a:srgbClr val="00B050"/>
                </a:solidFill>
              </a:rPr>
              <a:t>na</a:t>
            </a:r>
            <a:r>
              <a:rPr lang="en-GB" baseline="0" dirty="0">
                <a:solidFill>
                  <a:srgbClr val="00B050"/>
                </a:solidFill>
              </a:rPr>
              <a:t> </a:t>
            </a:r>
            <a:r>
              <a:rPr lang="en-GB" baseline="0" dirty="0" err="1">
                <a:solidFill>
                  <a:srgbClr val="00B050"/>
                </a:solidFill>
              </a:rPr>
              <a:t>mobilização</a:t>
            </a:r>
            <a:r>
              <a:rPr lang="en-GB" baseline="0" dirty="0">
                <a:solidFill>
                  <a:srgbClr val="00B050"/>
                </a:solidFill>
              </a:rPr>
              <a:t> e </a:t>
            </a:r>
            <a:r>
              <a:rPr lang="en-GB" b="1" baseline="0" dirty="0" err="1">
                <a:solidFill>
                  <a:srgbClr val="00B050"/>
                </a:solidFill>
              </a:rPr>
              <a:t>acompanhamento</a:t>
            </a:r>
            <a:r>
              <a:rPr lang="en-GB" b="1" baseline="0" dirty="0">
                <a:solidFill>
                  <a:srgbClr val="00B050"/>
                </a:solidFill>
              </a:rPr>
              <a:t> de </a:t>
            </a:r>
            <a:r>
              <a:rPr lang="en-GB" b="1" baseline="0" dirty="0" err="1">
                <a:solidFill>
                  <a:srgbClr val="00B050"/>
                </a:solidFill>
              </a:rPr>
              <a:t>recursos</a:t>
            </a:r>
            <a:r>
              <a:rPr lang="en-GB" b="1" baseline="0" dirty="0">
                <a:solidFill>
                  <a:srgbClr val="00B050"/>
                </a:solidFill>
              </a:rPr>
              <a:t>  </a:t>
            </a:r>
            <a:r>
              <a:rPr lang="en-GB" b="0" baseline="0" dirty="0">
                <a:solidFill>
                  <a:srgbClr val="00B050"/>
                </a:solidFill>
              </a:rPr>
              <a:t>contra </a:t>
            </a:r>
            <a:r>
              <a:rPr lang="en-GB" b="0" u="sng" baseline="0" dirty="0" err="1">
                <a:solidFill>
                  <a:srgbClr val="00B050"/>
                </a:solidFill>
              </a:rPr>
              <a:t>indicadores</a:t>
            </a:r>
            <a:r>
              <a:rPr lang="en-GB" b="0" u="sng" baseline="0" dirty="0">
                <a:solidFill>
                  <a:srgbClr val="00B050"/>
                </a:solidFill>
              </a:rPr>
              <a:t> de </a:t>
            </a:r>
            <a:r>
              <a:rPr lang="en-GB" b="0" u="sng" baseline="0" dirty="0" err="1">
                <a:solidFill>
                  <a:srgbClr val="00B050"/>
                </a:solidFill>
              </a:rPr>
              <a:t>desempenho</a:t>
            </a:r>
            <a:r>
              <a:rPr lang="en-GB" b="0" u="sng" baseline="0" dirty="0">
                <a:solidFill>
                  <a:srgbClr val="00B050"/>
                </a:solidFill>
              </a:rPr>
              <a:t> </a:t>
            </a:r>
            <a:r>
              <a:rPr lang="en-GB" b="0" u="sng" baseline="0" dirty="0" err="1">
                <a:solidFill>
                  <a:srgbClr val="00B050"/>
                </a:solidFill>
              </a:rPr>
              <a:t>acordados</a:t>
            </a:r>
            <a:r>
              <a:rPr lang="en-GB" b="0" u="none" baseline="0" dirty="0">
                <a:solidFill>
                  <a:srgbClr val="00B050"/>
                </a:solidFill>
              </a:rPr>
              <a:t>. </a:t>
            </a:r>
            <a:endParaRPr lang="en-GB" u="sng" baseline="0" dirty="0">
              <a:solidFill>
                <a:srgbClr val="00B050"/>
              </a:solidFill>
            </a:endParaRPr>
          </a:p>
          <a:p>
            <a:endParaRPr lang="en-GB" u="sng" dirty="0">
              <a:solidFill>
                <a:srgbClr val="00B050"/>
              </a:solidFill>
            </a:endParaRPr>
          </a:p>
          <a:p>
            <a:r>
              <a:rPr lang="en-GB" u="sng" dirty="0" err="1">
                <a:solidFill>
                  <a:srgbClr val="00B050"/>
                </a:solidFill>
              </a:rPr>
              <a:t>Dentro</a:t>
            </a:r>
            <a:r>
              <a:rPr lang="en-GB" u="sng" dirty="0">
                <a:solidFill>
                  <a:srgbClr val="00B050"/>
                </a:solidFill>
              </a:rPr>
              <a:t> da</a:t>
            </a:r>
            <a:r>
              <a:rPr lang="en-GB" u="sng" baseline="0" dirty="0">
                <a:solidFill>
                  <a:srgbClr val="00B050"/>
                </a:solidFill>
              </a:rPr>
              <a:t> OMS a </a:t>
            </a:r>
            <a:r>
              <a:rPr lang="en-GB" u="sng" baseline="0" dirty="0" err="1">
                <a:solidFill>
                  <a:srgbClr val="00B050"/>
                </a:solidFill>
              </a:rPr>
              <a:t>premisa-chave</a:t>
            </a:r>
            <a:r>
              <a:rPr lang="en-GB" u="sng" baseline="0" dirty="0">
                <a:solidFill>
                  <a:srgbClr val="00B050"/>
                </a:solidFill>
              </a:rPr>
              <a:t> da</a:t>
            </a:r>
            <a:r>
              <a:rPr lang="en-GB" u="sng" dirty="0">
                <a:solidFill>
                  <a:srgbClr val="00B050"/>
                </a:solidFill>
              </a:rPr>
              <a:t> IMS </a:t>
            </a:r>
            <a:r>
              <a:rPr lang="en-GB" u="none" baseline="0" dirty="0">
                <a:solidFill>
                  <a:srgbClr val="00B050"/>
                </a:solidFill>
              </a:rPr>
              <a:t> é o facto de que </a:t>
            </a:r>
            <a:r>
              <a:rPr lang="en-GB" dirty="0">
                <a:solidFill>
                  <a:srgbClr val="00B050"/>
                </a:solidFill>
              </a:rPr>
              <a:t> é largamente </a:t>
            </a:r>
            <a:r>
              <a:rPr lang="en-GB" dirty="0" err="1">
                <a:solidFill>
                  <a:srgbClr val="00B050"/>
                </a:solidFill>
              </a:rPr>
              <a:t>aplicado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devido</a:t>
            </a:r>
            <a:r>
              <a:rPr lang="en-GB" dirty="0">
                <a:solidFill>
                  <a:srgbClr val="00B050"/>
                </a:solidFill>
              </a:rPr>
              <a:t> à </a:t>
            </a:r>
            <a:r>
              <a:rPr lang="en-GB" dirty="0" err="1">
                <a:solidFill>
                  <a:srgbClr val="00B050"/>
                </a:solidFill>
              </a:rPr>
              <a:t>sua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b="1" dirty="0" err="1">
                <a:solidFill>
                  <a:srgbClr val="00B050"/>
                </a:solidFill>
              </a:rPr>
              <a:t>natureza</a:t>
            </a:r>
            <a:r>
              <a:rPr lang="en-GB" b="1" baseline="0" dirty="0">
                <a:solidFill>
                  <a:srgbClr val="00B050"/>
                </a:solidFill>
              </a:rPr>
              <a:t> </a:t>
            </a:r>
            <a:r>
              <a:rPr lang="en-GB" b="1" baseline="0" dirty="0" err="1">
                <a:solidFill>
                  <a:srgbClr val="00B050"/>
                </a:solidFill>
              </a:rPr>
              <a:t>a</a:t>
            </a:r>
            <a:r>
              <a:rPr lang="en-GB" b="1" dirty="0" err="1">
                <a:solidFill>
                  <a:srgbClr val="00B050"/>
                </a:solidFill>
              </a:rPr>
              <a:t>daptiva</a:t>
            </a:r>
            <a:r>
              <a:rPr lang="en-GB" dirty="0">
                <a:solidFill>
                  <a:srgbClr val="00B050"/>
                </a:solidFill>
              </a:rPr>
              <a:t>. </a:t>
            </a:r>
            <a:r>
              <a:rPr lang="en-GB" dirty="0" err="1">
                <a:solidFill>
                  <a:srgbClr val="00B050"/>
                </a:solidFill>
              </a:rPr>
              <a:t>Assim</a:t>
            </a:r>
            <a:r>
              <a:rPr lang="en-GB" baseline="0" dirty="0">
                <a:solidFill>
                  <a:srgbClr val="00B050"/>
                </a:solidFill>
              </a:rPr>
              <a:t> </a:t>
            </a:r>
            <a:r>
              <a:rPr lang="en-GB" baseline="0" dirty="0" err="1">
                <a:solidFill>
                  <a:srgbClr val="00B050"/>
                </a:solidFill>
              </a:rPr>
              <a:t>sendo</a:t>
            </a:r>
            <a:r>
              <a:rPr lang="en-GB" dirty="0">
                <a:solidFill>
                  <a:srgbClr val="00B050"/>
                </a:solidFill>
              </a:rPr>
              <a:t>, </a:t>
            </a:r>
            <a:r>
              <a:rPr lang="en-GB" dirty="0" err="1">
                <a:solidFill>
                  <a:srgbClr val="00B050"/>
                </a:solidFill>
              </a:rPr>
              <a:t>pode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ser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usado</a:t>
            </a:r>
            <a:r>
              <a:rPr lang="en-GB" dirty="0">
                <a:solidFill>
                  <a:srgbClr val="00B050"/>
                </a:solidFill>
              </a:rPr>
              <a:t> para </a:t>
            </a:r>
            <a:r>
              <a:rPr lang="en-GB" dirty="0" err="1">
                <a:solidFill>
                  <a:srgbClr val="00B050"/>
                </a:solidFill>
              </a:rPr>
              <a:t>organizar</a:t>
            </a:r>
            <a:r>
              <a:rPr lang="en-GB" baseline="0" dirty="0">
                <a:solidFill>
                  <a:srgbClr val="00B050"/>
                </a:solidFill>
              </a:rPr>
              <a:t> 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strike="sngStrike" dirty="0" err="1">
                <a:solidFill>
                  <a:srgbClr val="00B050"/>
                </a:solidFill>
              </a:rPr>
              <a:t>tanto</a:t>
            </a:r>
            <a:r>
              <a:rPr lang="en-GB" strike="sngStrike" baseline="0" dirty="0">
                <a:solidFill>
                  <a:srgbClr val="00B050"/>
                </a:solidFill>
              </a:rPr>
              <a:t> a </a:t>
            </a:r>
            <a:r>
              <a:rPr lang="en-GB" strike="sngStrike" baseline="0" dirty="0" err="1">
                <a:solidFill>
                  <a:srgbClr val="00B050"/>
                </a:solidFill>
              </a:rPr>
              <a:t>operação</a:t>
            </a:r>
            <a:r>
              <a:rPr lang="en-GB" strike="sngStrike" baseline="0" dirty="0">
                <a:solidFill>
                  <a:srgbClr val="00B050"/>
                </a:solidFill>
              </a:rPr>
              <a:t> a </a:t>
            </a:r>
            <a:r>
              <a:rPr lang="en-GB" strike="sngStrike" baseline="0" dirty="0" err="1">
                <a:solidFill>
                  <a:srgbClr val="00B050"/>
                </a:solidFill>
              </a:rPr>
              <a:t>curto</a:t>
            </a:r>
            <a:r>
              <a:rPr lang="en-GB" strike="sngStrike" baseline="0" dirty="0">
                <a:solidFill>
                  <a:srgbClr val="00B050"/>
                </a:solidFill>
              </a:rPr>
              <a:t> </a:t>
            </a:r>
            <a:r>
              <a:rPr lang="en-GB" strike="sngStrike" baseline="0" dirty="0" err="1">
                <a:solidFill>
                  <a:srgbClr val="00B050"/>
                </a:solidFill>
              </a:rPr>
              <a:t>prazo</a:t>
            </a:r>
            <a:r>
              <a:rPr lang="en-GB" strike="sngStrike" baseline="0" dirty="0">
                <a:solidFill>
                  <a:srgbClr val="00B050"/>
                </a:solidFill>
              </a:rPr>
              <a:t> </a:t>
            </a:r>
            <a:r>
              <a:rPr lang="en-GB" strike="sngStrike" baseline="0" dirty="0" err="1">
                <a:solidFill>
                  <a:srgbClr val="00B050"/>
                </a:solidFill>
              </a:rPr>
              <a:t>bem</a:t>
            </a:r>
            <a:r>
              <a:rPr lang="en-GB" strike="sngStrike" baseline="0" dirty="0">
                <a:solidFill>
                  <a:srgbClr val="00B050"/>
                </a:solidFill>
              </a:rPr>
              <a:t> </a:t>
            </a:r>
            <a:r>
              <a:rPr lang="en-GB" strike="sngStrike" baseline="0" dirty="0" err="1">
                <a:solidFill>
                  <a:srgbClr val="00B050"/>
                </a:solidFill>
              </a:rPr>
              <a:t>como</a:t>
            </a:r>
            <a:r>
              <a:rPr lang="en-GB" strike="sngStrike" baseline="0" dirty="0">
                <a:solidFill>
                  <a:srgbClr val="00B050"/>
                </a:solidFill>
              </a:rPr>
              <a:t> a </a:t>
            </a:r>
            <a:r>
              <a:rPr lang="en-GB" strike="sngStrike" baseline="0" dirty="0" err="1">
                <a:solidFill>
                  <a:srgbClr val="00B050"/>
                </a:solidFill>
              </a:rPr>
              <a:t>longo</a:t>
            </a:r>
            <a:r>
              <a:rPr lang="en-GB" strike="sngStrike" baseline="0" dirty="0">
                <a:solidFill>
                  <a:srgbClr val="00B050"/>
                </a:solidFill>
              </a:rPr>
              <a:t> </a:t>
            </a:r>
            <a:r>
              <a:rPr lang="en-GB" strike="sngStrike" baseline="0" dirty="0" err="1">
                <a:solidFill>
                  <a:srgbClr val="00B050"/>
                </a:solidFill>
              </a:rPr>
              <a:t>prazo</a:t>
            </a:r>
            <a:r>
              <a:rPr lang="en-GB" strike="sngStrike" baseline="0" dirty="0">
                <a:solidFill>
                  <a:srgbClr val="00B050"/>
                </a:solidFill>
              </a:rPr>
              <a:t> </a:t>
            </a:r>
            <a:r>
              <a:rPr lang="en-GB" strike="sngStrike" dirty="0">
                <a:solidFill>
                  <a:srgbClr val="00B050"/>
                </a:solidFill>
              </a:rPr>
              <a:t> para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espectro</a:t>
            </a:r>
            <a:r>
              <a:rPr lang="en-GB" baseline="0" dirty="0">
                <a:solidFill>
                  <a:srgbClr val="00B050"/>
                </a:solidFill>
              </a:rPr>
              <a:t> </a:t>
            </a:r>
            <a:r>
              <a:rPr lang="en-GB" baseline="0" dirty="0" err="1">
                <a:solidFill>
                  <a:srgbClr val="00B050"/>
                </a:solidFill>
              </a:rPr>
              <a:t>mais</a:t>
            </a:r>
            <a:r>
              <a:rPr lang="en-GB" baseline="0" dirty="0">
                <a:solidFill>
                  <a:srgbClr val="00B050"/>
                </a:solidFill>
              </a:rPr>
              <a:t> </a:t>
            </a:r>
            <a:r>
              <a:rPr lang="en-GB" baseline="0" dirty="0" err="1">
                <a:solidFill>
                  <a:srgbClr val="00B050"/>
                </a:solidFill>
              </a:rPr>
              <a:t>alargado</a:t>
            </a:r>
            <a:r>
              <a:rPr lang="en-GB" baseline="0" dirty="0">
                <a:solidFill>
                  <a:srgbClr val="00B050"/>
                </a:solidFill>
              </a:rPr>
              <a:t> de </a:t>
            </a:r>
            <a:r>
              <a:rPr lang="en-GB" baseline="0" dirty="0" err="1">
                <a:solidFill>
                  <a:srgbClr val="00B050"/>
                </a:solidFill>
              </a:rPr>
              <a:t>emergências</a:t>
            </a:r>
            <a:r>
              <a:rPr lang="en-GB" baseline="0" dirty="0">
                <a:solidFill>
                  <a:srgbClr val="00B050"/>
                </a:solidFill>
              </a:rPr>
              <a:t> </a:t>
            </a:r>
            <a:r>
              <a:rPr lang="en-GB" u="sng" dirty="0">
                <a:solidFill>
                  <a:srgbClr val="00B050"/>
                </a:solidFill>
              </a:rPr>
              <a:t> </a:t>
            </a:r>
            <a:r>
              <a:rPr lang="en-GB" u="sng" dirty="0" err="1">
                <a:solidFill>
                  <a:srgbClr val="00B050"/>
                </a:solidFill>
              </a:rPr>
              <a:t>em</a:t>
            </a:r>
            <a:r>
              <a:rPr lang="en-GB" u="sng" dirty="0">
                <a:solidFill>
                  <a:srgbClr val="00B050"/>
                </a:solidFill>
              </a:rPr>
              <a:t> </a:t>
            </a:r>
            <a:r>
              <a:rPr lang="en-GB" u="sng" dirty="0" err="1">
                <a:solidFill>
                  <a:srgbClr val="00B050"/>
                </a:solidFill>
              </a:rPr>
              <a:t>todos</a:t>
            </a:r>
            <a:r>
              <a:rPr lang="en-GB" u="sng" dirty="0">
                <a:solidFill>
                  <a:srgbClr val="00B050"/>
                </a:solidFill>
              </a:rPr>
              <a:t> </a:t>
            </a:r>
            <a:r>
              <a:rPr lang="en-GB" u="sng" dirty="0" err="1">
                <a:solidFill>
                  <a:srgbClr val="00B050"/>
                </a:solidFill>
              </a:rPr>
              <a:t>os</a:t>
            </a:r>
            <a:r>
              <a:rPr lang="en-GB" u="sng" dirty="0">
                <a:solidFill>
                  <a:srgbClr val="00B050"/>
                </a:solidFill>
              </a:rPr>
              <a:t> </a:t>
            </a:r>
            <a:r>
              <a:rPr lang="en-GB" u="sng" dirty="0" err="1">
                <a:solidFill>
                  <a:srgbClr val="00B050"/>
                </a:solidFill>
              </a:rPr>
              <a:t>niveis</a:t>
            </a:r>
            <a:r>
              <a:rPr lang="en-GB" u="sng" dirty="0">
                <a:solidFill>
                  <a:srgbClr val="00B050"/>
                </a:solidFill>
              </a:rPr>
              <a:t>,</a:t>
            </a:r>
            <a:r>
              <a:rPr lang="en-GB" u="sng" baseline="0" dirty="0">
                <a:solidFill>
                  <a:srgbClr val="00B050"/>
                </a:solidFill>
              </a:rPr>
              <a:t> de </a:t>
            </a:r>
            <a:r>
              <a:rPr lang="en-GB" u="sng" baseline="0" dirty="0" err="1">
                <a:solidFill>
                  <a:srgbClr val="00B050"/>
                </a:solidFill>
              </a:rPr>
              <a:t>incidentes</a:t>
            </a:r>
            <a:r>
              <a:rPr lang="en-GB" u="sng" baseline="0" dirty="0">
                <a:solidFill>
                  <a:srgbClr val="00B050"/>
                </a:solidFill>
              </a:rPr>
              <a:t> </a:t>
            </a:r>
            <a:r>
              <a:rPr lang="en-GB" u="sng" baseline="0" dirty="0" err="1">
                <a:solidFill>
                  <a:srgbClr val="00B050"/>
                </a:solidFill>
              </a:rPr>
              <a:t>menores</a:t>
            </a:r>
            <a:r>
              <a:rPr lang="en-GB" u="sng" baseline="0" dirty="0">
                <a:solidFill>
                  <a:srgbClr val="00B050"/>
                </a:solidFill>
              </a:rPr>
              <a:t> a </a:t>
            </a:r>
            <a:r>
              <a:rPr lang="en-GB" u="sng" baseline="0" dirty="0" err="1">
                <a:solidFill>
                  <a:srgbClr val="00B050"/>
                </a:solidFill>
              </a:rPr>
              <a:t>mais</a:t>
            </a:r>
            <a:r>
              <a:rPr lang="en-GB" u="sng" baseline="0" dirty="0">
                <a:solidFill>
                  <a:srgbClr val="00B050"/>
                </a:solidFill>
              </a:rPr>
              <a:t> </a:t>
            </a:r>
            <a:r>
              <a:rPr lang="en-GB" u="sng" baseline="0" dirty="0" err="1">
                <a:solidFill>
                  <a:srgbClr val="00B050"/>
                </a:solidFill>
              </a:rPr>
              <a:t>complexos</a:t>
            </a:r>
            <a:r>
              <a:rPr lang="en-GB" u="sng" dirty="0">
                <a:solidFill>
                  <a:srgbClr val="00B050"/>
                </a:solidFill>
              </a:rPr>
              <a:t>, </a:t>
            </a:r>
            <a:r>
              <a:rPr lang="en-GB" u="sng" dirty="0" err="1">
                <a:solidFill>
                  <a:srgbClr val="00B050"/>
                </a:solidFill>
              </a:rPr>
              <a:t>tanto</a:t>
            </a:r>
            <a:r>
              <a:rPr lang="en-GB" u="sng" dirty="0">
                <a:solidFill>
                  <a:srgbClr val="00B050"/>
                </a:solidFill>
              </a:rPr>
              <a:t> </a:t>
            </a:r>
            <a:r>
              <a:rPr lang="en-GB" u="sng" dirty="0" err="1">
                <a:solidFill>
                  <a:srgbClr val="00B050"/>
                </a:solidFill>
              </a:rPr>
              <a:t>naturais</a:t>
            </a:r>
            <a:r>
              <a:rPr lang="en-GB" u="sng" dirty="0">
                <a:solidFill>
                  <a:srgbClr val="00B050"/>
                </a:solidFill>
              </a:rPr>
              <a:t> </a:t>
            </a:r>
            <a:r>
              <a:rPr lang="en-GB" u="sng" dirty="0" err="1">
                <a:solidFill>
                  <a:srgbClr val="00B050"/>
                </a:solidFill>
              </a:rPr>
              <a:t>como</a:t>
            </a:r>
            <a:r>
              <a:rPr lang="en-GB" u="sng" dirty="0">
                <a:solidFill>
                  <a:srgbClr val="00B050"/>
                </a:solidFill>
              </a:rPr>
              <a:t> </a:t>
            </a:r>
            <a:r>
              <a:rPr lang="en-GB" u="sng" dirty="0" err="1">
                <a:solidFill>
                  <a:srgbClr val="00B050"/>
                </a:solidFill>
              </a:rPr>
              <a:t>humanos</a:t>
            </a:r>
            <a:r>
              <a:rPr lang="en-GB" u="sng" dirty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E67834-DF5B-4B08-8BE2-32475B8DFCC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8078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/>
              <a:t>De </a:t>
            </a:r>
            <a:r>
              <a:rPr lang="en-US" dirty="0" err="1"/>
              <a:t>sublinhar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cada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baseline="0" dirty="0"/>
              <a:t> das </a:t>
            </a:r>
            <a:r>
              <a:rPr lang="en-US" baseline="0" dirty="0" err="1"/>
              <a:t>componentes</a:t>
            </a:r>
            <a:r>
              <a:rPr lang="en-US" baseline="0" dirty="0"/>
              <a:t> </a:t>
            </a:r>
            <a:r>
              <a:rPr lang="en-US" baseline="0" dirty="0" err="1"/>
              <a:t>pode</a:t>
            </a:r>
            <a:r>
              <a:rPr lang="en-US" baseline="0" dirty="0"/>
              <a:t> </a:t>
            </a:r>
            <a:r>
              <a:rPr lang="en-US" baseline="0" dirty="0" err="1"/>
              <a:t>ter</a:t>
            </a:r>
            <a:r>
              <a:rPr lang="en-US" baseline="0" dirty="0"/>
              <a:t> peso e </a:t>
            </a:r>
            <a:r>
              <a:rPr lang="en-US" baseline="0" dirty="0" err="1"/>
              <a:t>prioridade</a:t>
            </a:r>
            <a:r>
              <a:rPr lang="en-US" baseline="0" dirty="0"/>
              <a:t> </a:t>
            </a:r>
            <a:r>
              <a:rPr lang="en-US" baseline="0" dirty="0" err="1"/>
              <a:t>diferentes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World Health Organization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0631549-93B0-44B0-94C1-1368FB832879}" type="datetime3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 June 2019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23E655A-A367-4454-8E44-0BFADDF51CA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989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 err="1"/>
              <a:t>Deve</a:t>
            </a:r>
            <a:r>
              <a:rPr lang="en-US" baseline="0" dirty="0"/>
              <a:t> </a:t>
            </a:r>
            <a:r>
              <a:rPr lang="en-US" baseline="0" dirty="0" err="1"/>
              <a:t>ser</a:t>
            </a:r>
            <a:r>
              <a:rPr lang="en-US" baseline="0" dirty="0"/>
              <a:t> </a:t>
            </a:r>
            <a:r>
              <a:rPr lang="en-US" baseline="0" dirty="0" err="1"/>
              <a:t>mencionado</a:t>
            </a:r>
            <a:r>
              <a:rPr lang="en-US" baseline="0" dirty="0"/>
              <a:t> que </a:t>
            </a:r>
            <a:r>
              <a:rPr lang="en-US" baseline="0" dirty="0" err="1"/>
              <a:t>cada</a:t>
            </a:r>
            <a:r>
              <a:rPr lang="en-US" baseline="0" dirty="0"/>
              <a:t> </a:t>
            </a:r>
            <a:r>
              <a:rPr lang="en-US" baseline="0" dirty="0" err="1"/>
              <a:t>uma</a:t>
            </a:r>
            <a:r>
              <a:rPr lang="en-US" baseline="0" dirty="0"/>
              <a:t> das </a:t>
            </a:r>
            <a:r>
              <a:rPr lang="en-US" baseline="0" dirty="0" err="1"/>
              <a:t>componentes</a:t>
            </a:r>
            <a:r>
              <a:rPr lang="en-US" baseline="0" dirty="0"/>
              <a:t> </a:t>
            </a:r>
            <a:r>
              <a:rPr lang="en-US" baseline="0" dirty="0" err="1"/>
              <a:t>pode</a:t>
            </a:r>
            <a:r>
              <a:rPr lang="en-US" baseline="0" dirty="0"/>
              <a:t> </a:t>
            </a:r>
            <a:r>
              <a:rPr lang="en-US" baseline="0" dirty="0" err="1"/>
              <a:t>ter</a:t>
            </a:r>
            <a:r>
              <a:rPr lang="en-US" baseline="0" dirty="0"/>
              <a:t> peso e </a:t>
            </a:r>
            <a:r>
              <a:rPr lang="en-US" baseline="0" dirty="0" err="1"/>
              <a:t>prioridades</a:t>
            </a:r>
            <a:r>
              <a:rPr lang="en-US" baseline="0" dirty="0"/>
              <a:t> </a:t>
            </a:r>
            <a:r>
              <a:rPr lang="en-US" baseline="0" dirty="0" err="1"/>
              <a:t>diferentes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World Health Organization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0631549-93B0-44B0-94C1-1368FB832879}" type="datetime3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 June 2019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23E655A-A367-4454-8E44-0BFADDF51CA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8110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82B80A-3F90-4A13-9A6D-F3543D30F7A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426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/>
        </p:nvSpPr>
        <p:spPr bwMode="auto">
          <a:xfrm>
            <a:off x="0" y="804876"/>
            <a:ext cx="91440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>
            <a:outerShdw dist="28398" dir="1593903" algn="ctr" rotWithShape="0">
              <a:schemeClr val="bg2"/>
            </a:outerShdw>
          </a:effectLst>
        </p:spPr>
        <p:txBody>
          <a:bodyPr lIns="80147" tIns="40074" rIns="80147" bIns="40074"/>
          <a:lstStyle/>
          <a:p>
            <a:pPr algn="ctr" rtl="1">
              <a:defRPr/>
            </a:pPr>
            <a:endParaRPr lang="fr-FR" b="1">
              <a:solidFill>
                <a:srgbClr val="000066"/>
              </a:solidFill>
              <a:latin typeface="Arial Narrow" pitchFamily="34" charset="0"/>
            </a:endParaRPr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0" y="6106399"/>
            <a:ext cx="9144000" cy="751601"/>
          </a:xfrm>
          <a:prstGeom prst="rect">
            <a:avLst/>
          </a:prstGeom>
          <a:solidFill>
            <a:srgbClr val="1E7FB8"/>
          </a:solidFill>
          <a:ln w="9525">
            <a:noFill/>
            <a:miter lim="800000"/>
            <a:headEnd/>
            <a:tailEnd/>
          </a:ln>
        </p:spPr>
        <p:txBody>
          <a:bodyPr wrap="none" lIns="79895" tIns="39948" rIns="79895" bIns="39948" anchor="ctr"/>
          <a:lstStyle/>
          <a:p>
            <a:pPr algn="ctr" rtl="1">
              <a:defRPr/>
            </a:pPr>
            <a:endParaRPr lang="fr-FR" b="1">
              <a:solidFill>
                <a:srgbClr val="000066"/>
              </a:solidFill>
              <a:latin typeface="Arial Narrow" pitchFamily="34" charset="0"/>
            </a:endParaRP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895938" y="6241745"/>
            <a:ext cx="5364770" cy="431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914179">
              <a:defRPr/>
            </a:pPr>
            <a:r>
              <a:rPr lang="en-GB" sz="1200" b="1" i="1">
                <a:solidFill>
                  <a:srgbClr val="FFFFFF"/>
                </a:solidFill>
                <a:latin typeface="Arial" pitchFamily="34" charset="0"/>
              </a:rPr>
              <a:t>Atelier de Formation en  Gestion des Urgences et Catastrophes Sanitaires</a:t>
            </a:r>
            <a:r>
              <a:rPr lang="en-GB" sz="1200" i="1">
                <a:solidFill>
                  <a:srgbClr val="FFFFFF"/>
                </a:solidFill>
                <a:latin typeface="Arial" pitchFamily="34" charset="0"/>
              </a:rPr>
              <a:t> </a:t>
            </a:r>
          </a:p>
          <a:p>
            <a:pPr algn="ctr" defTabSz="914179">
              <a:defRPr/>
            </a:pPr>
            <a:r>
              <a:rPr lang="en-GB" sz="1100" b="1" i="1">
                <a:solidFill>
                  <a:srgbClr val="FFFFFF"/>
                </a:solidFill>
                <a:latin typeface="Arial" pitchFamily="34" charset="0"/>
              </a:rPr>
              <a:t>Ouagadougou, du 14 au 18 novembre 2011</a:t>
            </a:r>
            <a:r>
              <a:rPr lang="en-GB" sz="1100" b="1" i="1">
                <a:solidFill>
                  <a:srgbClr val="96CCEE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359734" y="6398688"/>
            <a:ext cx="355660" cy="332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 defTabSz="914179">
              <a:defRPr/>
            </a:pPr>
            <a:fld id="{D28B0E49-1EF2-49BE-876D-55767A0A50BC}" type="slidenum">
              <a:rPr lang="en-US" sz="1500" b="1">
                <a:solidFill>
                  <a:srgbClr val="72BBE8"/>
                </a:solidFill>
                <a:latin typeface="Arial Narrow" pitchFamily="34" charset="0"/>
              </a:rPr>
              <a:pPr algn="r" defTabSz="914179">
                <a:defRPr/>
              </a:pPr>
              <a:t>‹#›</a:t>
            </a:fld>
            <a:r>
              <a:rPr lang="en-GB" sz="1500" b="1">
                <a:solidFill>
                  <a:srgbClr val="72BBE8"/>
                </a:solidFill>
                <a:latin typeface="Arial Narrow" pitchFamily="34" charset="0"/>
              </a:rPr>
              <a:t> </a:t>
            </a:r>
            <a:r>
              <a:rPr lang="en-GB" sz="2100" b="1" baseline="14000">
                <a:solidFill>
                  <a:srgbClr val="FFFFFF"/>
                </a:solidFill>
                <a:latin typeface="Arial Narrow" pitchFamily="34" charset="0"/>
              </a:rPr>
              <a:t>|</a:t>
            </a:r>
          </a:p>
        </p:txBody>
      </p:sp>
      <p:pic>
        <p:nvPicPr>
          <p:cNvPr id="8" name="Picture 11" descr="logo_oms_blanc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712" y="6207188"/>
            <a:ext cx="2429893" cy="6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49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685529" y="2130976"/>
            <a:ext cx="7772943" cy="1470086"/>
          </a:xfrm>
        </p:spPr>
        <p:txBody>
          <a:bodyPr/>
          <a:lstStyle>
            <a:lvl1pPr>
              <a:defRPr smtClean="0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47459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057" y="3886153"/>
            <a:ext cx="6401886" cy="175229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mtClean="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049168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627498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85154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27682" cy="585154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764936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aur" pitchFamily="18" charset="0"/>
              <a:ea typeface="+mn-ea"/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7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entaur" pitchFamily="18" charset="0"/>
                <a:ea typeface="+mn-ea"/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E9A4883-64EB-4C5B-9D6C-EF4C8224603B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8933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2C9739-29E4-41C1-A1F0-E51BB5A7E6F1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314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593933-5760-4B91-9CB1-63B6333CF551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519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B832C7-3C82-4946-A30F-D7D7B8194EB9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2717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7F5A30-8240-418B-BBB9-762AACD2B6E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2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8946A6-D8E6-4A9A-A64E-AB077D46529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897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2F5F9-79F1-41F0-9EE7-E5808EBA112F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0789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4B5121-4964-4868-8A82-3D743F79902A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44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840936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E613DC-4583-468E-B11C-BFA6EEA834C9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3294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93AD5C-A72B-493C-B2A3-A338E1E690AC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0942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5BAE9A-BD41-4178-8ADE-B4C4D20F9BE5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9024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40E46E6-2111-4765-A6A7-521FECD4B1A6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8109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aur" pitchFamily="18" charset="0"/>
              <a:ea typeface="+mn-ea"/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7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entaur" pitchFamily="18" charset="0"/>
                <a:ea typeface="+mn-ea"/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E9A4883-64EB-4C5B-9D6C-EF4C8224603B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925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2C9739-29E4-41C1-A1F0-E51BB5A7E6F1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2205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593933-5760-4B91-9CB1-63B6333CF551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4422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B832C7-3C82-4946-A30F-D7D7B8194EB9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9093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7F5A30-8240-418B-BBB9-762AACD2B6E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1088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8946A6-D8E6-4A9A-A64E-AB077D46529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485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181" y="4407378"/>
            <a:ext cx="7772943" cy="1362097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181" y="2907056"/>
            <a:ext cx="7772943" cy="1500322"/>
          </a:xfrm>
        </p:spPr>
        <p:txBody>
          <a:bodyPr anchor="b"/>
          <a:lstStyle>
            <a:lvl1pPr marL="0" indent="0">
              <a:buNone/>
              <a:defRPr sz="1800"/>
            </a:lvl1pPr>
            <a:lvl2pPr marL="400736" indent="0">
              <a:buNone/>
              <a:defRPr sz="1600"/>
            </a:lvl2pPr>
            <a:lvl3pPr marL="801472" indent="0">
              <a:buNone/>
              <a:defRPr sz="1400"/>
            </a:lvl3pPr>
            <a:lvl4pPr marL="1202207" indent="0">
              <a:buNone/>
              <a:defRPr sz="1200"/>
            </a:lvl4pPr>
            <a:lvl5pPr marL="1602943" indent="0">
              <a:buNone/>
              <a:defRPr sz="1200"/>
            </a:lvl5pPr>
            <a:lvl6pPr marL="2003679" indent="0">
              <a:buNone/>
              <a:defRPr sz="1200"/>
            </a:lvl6pPr>
            <a:lvl7pPr marL="2404415" indent="0">
              <a:buNone/>
              <a:defRPr sz="1200"/>
            </a:lvl7pPr>
            <a:lvl8pPr marL="2805151" indent="0">
              <a:buNone/>
              <a:defRPr sz="1200"/>
            </a:lvl8pPr>
            <a:lvl9pPr marL="3205886" indent="0">
              <a:buNone/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9256945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2F5F9-79F1-41F0-9EE7-E5808EBA112F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3136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4B5121-4964-4868-8A82-3D743F79902A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4990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E613DC-4583-468E-B11C-BFA6EEA834C9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917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93AD5C-A72B-493C-B2A3-A338E1E690AC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4044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5BAE9A-BD41-4178-8ADE-B4C4D20F9BE5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8537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40E46E6-2111-4765-A6A7-521FECD4B1A6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8086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aur" pitchFamily="18" charset="0"/>
              <a:ea typeface="+mn-ea"/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7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entaur" pitchFamily="18" charset="0"/>
                <a:ea typeface="+mn-ea"/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E9A4883-64EB-4C5B-9D6C-EF4C8224603B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3581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2C9739-29E4-41C1-A1F0-E51BB5A7E6F1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0240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593933-5760-4B91-9CB1-63B6333CF551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1781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B832C7-3C82-4946-A30F-D7D7B8194EB9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015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2540" y="1038131"/>
            <a:ext cx="4080591" cy="481341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3450" y="1038131"/>
            <a:ext cx="4080591" cy="481341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2214566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7F5A30-8240-418B-BBB9-762AACD2B6E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0330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8946A6-D8E6-4A9A-A64E-AB077D46529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49878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2F5F9-79F1-41F0-9EE7-E5808EBA112F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1985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4B5121-4964-4868-8A82-3D743F79902A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2050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E613DC-4583-468E-B11C-BFA6EEA834C9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7460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93AD5C-A72B-493C-B2A3-A338E1E690AC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99438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5BAE9A-BD41-4178-8ADE-B4C4D20F9BE5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5336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40E46E6-2111-4765-A6A7-521FECD4B1A6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998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E7F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52021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824" y="0"/>
            <a:ext cx="8307791" cy="1238270"/>
          </a:xfrm>
        </p:spPr>
        <p:txBody>
          <a:bodyPr/>
          <a:lstStyle>
            <a:lvl1pPr algn="l">
              <a:defRPr sz="25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539" y="1451549"/>
            <a:ext cx="8291501" cy="3921667"/>
          </a:xfrm>
        </p:spPr>
        <p:txBody>
          <a:bodyPr/>
          <a:lstStyle>
            <a:lvl1pPr marL="331472" indent="-331472">
              <a:buFont typeface="Wingdings" panose="05000000000000000000" pitchFamily="2" charset="2"/>
              <a:buChar char="§"/>
              <a:defRPr sz="21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8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78539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3336" y="6155388"/>
            <a:ext cx="1778559" cy="702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 Bold"/>
                <a:cs typeface="Arial Bold"/>
              </a:defRPr>
            </a:lvl1pPr>
          </a:lstStyle>
          <a:p>
            <a:pPr marL="0" marR="0" lvl="0" indent="0" algn="l" defTabSz="9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old"/>
                <a:ea typeface="+mn-ea"/>
                <a:cs typeface="Arial Bold"/>
              </a:rPr>
              <a:t>Title of the Presentation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75856" y="6165436"/>
            <a:ext cx="4103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r" defTabSz="9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98B45C-09C7-497B-9261-07F290CB2D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/>
              </a:rPr>
              <a:pPr marL="0" marR="0" lvl="0" indent="0" algn="r" defTabSz="912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3081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472" y="275012"/>
            <a:ext cx="8229057" cy="11432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472" y="1534879"/>
            <a:ext cx="4039867" cy="63929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736" indent="0">
              <a:buNone/>
              <a:defRPr sz="1800" b="1"/>
            </a:lvl2pPr>
            <a:lvl3pPr marL="801472" indent="0">
              <a:buNone/>
              <a:defRPr sz="1600" b="1"/>
            </a:lvl3pPr>
            <a:lvl4pPr marL="1202207" indent="0">
              <a:buNone/>
              <a:defRPr sz="1400" b="1"/>
            </a:lvl4pPr>
            <a:lvl5pPr marL="1602943" indent="0">
              <a:buNone/>
              <a:defRPr sz="1400" b="1"/>
            </a:lvl5pPr>
            <a:lvl6pPr marL="2003679" indent="0">
              <a:buNone/>
              <a:defRPr sz="1400" b="1"/>
            </a:lvl6pPr>
            <a:lvl7pPr marL="2404415" indent="0">
              <a:buNone/>
              <a:defRPr sz="1400" b="1"/>
            </a:lvl7pPr>
            <a:lvl8pPr marL="2805151" indent="0">
              <a:buNone/>
              <a:defRPr sz="1400" b="1"/>
            </a:lvl8pPr>
            <a:lvl9pPr marL="3205886" indent="0">
              <a:buNone/>
              <a:defRPr sz="14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472" y="2174172"/>
            <a:ext cx="4039867" cy="395238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304" y="1534879"/>
            <a:ext cx="4041225" cy="63929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736" indent="0">
              <a:buNone/>
              <a:defRPr sz="1800" b="1"/>
            </a:lvl2pPr>
            <a:lvl3pPr marL="801472" indent="0">
              <a:buNone/>
              <a:defRPr sz="1600" b="1"/>
            </a:lvl3pPr>
            <a:lvl4pPr marL="1202207" indent="0">
              <a:buNone/>
              <a:defRPr sz="1400" b="1"/>
            </a:lvl4pPr>
            <a:lvl5pPr marL="1602943" indent="0">
              <a:buNone/>
              <a:defRPr sz="1400" b="1"/>
            </a:lvl5pPr>
            <a:lvl6pPr marL="2003679" indent="0">
              <a:buNone/>
              <a:defRPr sz="1400" b="1"/>
            </a:lvl6pPr>
            <a:lvl7pPr marL="2404415" indent="0">
              <a:buNone/>
              <a:defRPr sz="1400" b="1"/>
            </a:lvl7pPr>
            <a:lvl8pPr marL="2805151" indent="0">
              <a:buNone/>
              <a:defRPr sz="1400" b="1"/>
            </a:lvl8pPr>
            <a:lvl9pPr marL="3205886" indent="0">
              <a:buNone/>
              <a:defRPr sz="14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304" y="2174172"/>
            <a:ext cx="4041225" cy="395238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8055267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63" y="2907058"/>
            <a:ext cx="7772943" cy="1500322"/>
          </a:xfrm>
        </p:spPr>
        <p:txBody>
          <a:bodyPr anchor="b"/>
          <a:lstStyle>
            <a:lvl1pPr marL="0" indent="0">
              <a:buNone/>
              <a:defRPr sz="1800"/>
            </a:lvl1pPr>
            <a:lvl2pPr marL="388039" indent="0">
              <a:buNone/>
              <a:defRPr sz="1600"/>
            </a:lvl2pPr>
            <a:lvl3pPr marL="776130" indent="0">
              <a:buNone/>
              <a:defRPr sz="1400"/>
            </a:lvl3pPr>
            <a:lvl4pPr marL="1164209" indent="0">
              <a:buNone/>
              <a:defRPr sz="1200"/>
            </a:lvl4pPr>
            <a:lvl5pPr marL="1552277" indent="0">
              <a:buNone/>
              <a:defRPr sz="1200"/>
            </a:lvl5pPr>
            <a:lvl6pPr marL="1940354" indent="0">
              <a:buNone/>
              <a:defRPr sz="1200"/>
            </a:lvl6pPr>
            <a:lvl7pPr marL="2328422" indent="0">
              <a:buNone/>
              <a:defRPr sz="1200"/>
            </a:lvl7pPr>
            <a:lvl8pPr marL="2716488" indent="0">
              <a:buNone/>
              <a:defRPr sz="1200"/>
            </a:lvl8pPr>
            <a:lvl9pPr marL="3104562" indent="0">
              <a:buNone/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3336" y="6155388"/>
            <a:ext cx="1778559" cy="702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 Bold"/>
                <a:cs typeface="Arial Bold"/>
              </a:defRPr>
            </a:lvl1pPr>
          </a:lstStyle>
          <a:p>
            <a:pPr marL="0" marR="0" lvl="0" indent="0" algn="l" defTabSz="9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old"/>
                <a:ea typeface="+mn-ea"/>
                <a:cs typeface="Arial Bold"/>
              </a:rPr>
              <a:t>Title of the Presentation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75856" y="6165436"/>
            <a:ext cx="4103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r" defTabSz="9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98B45C-09C7-497B-9261-07F290CB2D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/>
              </a:rPr>
              <a:pPr marL="0" marR="0" lvl="0" indent="0" algn="r" defTabSz="912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97947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3336" y="6155388"/>
            <a:ext cx="1778559" cy="702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 Bold"/>
                <a:cs typeface="Arial Bold"/>
              </a:defRPr>
            </a:lvl1pPr>
          </a:lstStyle>
          <a:p>
            <a:pPr marL="0" marR="0" lvl="0" indent="0" algn="l" defTabSz="9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old"/>
                <a:ea typeface="+mn-ea"/>
                <a:cs typeface="Arial Bold"/>
              </a:rPr>
              <a:t>Title of the Presentation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75856" y="6165436"/>
            <a:ext cx="4103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r" defTabSz="9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98B45C-09C7-497B-9261-07F290CB2D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/>
              </a:rPr>
              <a:pPr marL="0" marR="0" lvl="0" indent="0" algn="r" defTabSz="912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54705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542" y="1380815"/>
            <a:ext cx="4080591" cy="42047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3450" y="1380815"/>
            <a:ext cx="4080591" cy="420472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3336" y="6155388"/>
            <a:ext cx="1778559" cy="702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 Bold"/>
                <a:cs typeface="Arial Bold"/>
              </a:defRPr>
            </a:lvl1pPr>
          </a:lstStyle>
          <a:p>
            <a:pPr marL="0" marR="0" lvl="0" indent="0" algn="l" defTabSz="9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old"/>
                <a:ea typeface="+mn-ea"/>
                <a:cs typeface="Arial Bold"/>
              </a:rPr>
              <a:t>Title of the Presentation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75856" y="6165436"/>
            <a:ext cx="4103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r" defTabSz="9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98B45C-09C7-497B-9261-07F290CB2D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/>
              </a:rPr>
              <a:pPr marL="0" marR="0" lvl="0" indent="0" algn="r" defTabSz="912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683783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54" y="275017"/>
            <a:ext cx="8229057" cy="114324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74" y="1534880"/>
            <a:ext cx="4039867" cy="63929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388039" indent="0">
              <a:buNone/>
              <a:defRPr sz="1800" b="1"/>
            </a:lvl2pPr>
            <a:lvl3pPr marL="776130" indent="0">
              <a:buNone/>
              <a:defRPr sz="1600" b="1"/>
            </a:lvl3pPr>
            <a:lvl4pPr marL="1164209" indent="0">
              <a:buNone/>
              <a:defRPr sz="1400" b="1"/>
            </a:lvl4pPr>
            <a:lvl5pPr marL="1552277" indent="0">
              <a:buNone/>
              <a:defRPr sz="1400" b="1"/>
            </a:lvl5pPr>
            <a:lvl6pPr marL="1940354" indent="0">
              <a:buNone/>
              <a:defRPr sz="1400" b="1"/>
            </a:lvl6pPr>
            <a:lvl7pPr marL="2328422" indent="0">
              <a:buNone/>
              <a:defRPr sz="1400" b="1"/>
            </a:lvl7pPr>
            <a:lvl8pPr marL="2716488" indent="0">
              <a:buNone/>
              <a:defRPr sz="1400" b="1"/>
            </a:lvl8pPr>
            <a:lvl9pPr marL="3104562" indent="0">
              <a:buNone/>
              <a:defRPr sz="14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474" y="2174175"/>
            <a:ext cx="4039867" cy="348707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07" y="1534880"/>
            <a:ext cx="4041225" cy="63929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388039" indent="0">
              <a:buNone/>
              <a:defRPr sz="1800" b="1"/>
            </a:lvl2pPr>
            <a:lvl3pPr marL="776130" indent="0">
              <a:buNone/>
              <a:defRPr sz="1600" b="1"/>
            </a:lvl3pPr>
            <a:lvl4pPr marL="1164209" indent="0">
              <a:buNone/>
              <a:defRPr sz="1400" b="1"/>
            </a:lvl4pPr>
            <a:lvl5pPr marL="1552277" indent="0">
              <a:buNone/>
              <a:defRPr sz="1400" b="1"/>
            </a:lvl5pPr>
            <a:lvl6pPr marL="1940354" indent="0">
              <a:buNone/>
              <a:defRPr sz="1400" b="1"/>
            </a:lvl6pPr>
            <a:lvl7pPr marL="2328422" indent="0">
              <a:buNone/>
              <a:defRPr sz="1400" b="1"/>
            </a:lvl7pPr>
            <a:lvl8pPr marL="2716488" indent="0">
              <a:buNone/>
              <a:defRPr sz="1400" b="1"/>
            </a:lvl8pPr>
            <a:lvl9pPr marL="3104562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07" y="2174175"/>
            <a:ext cx="4041225" cy="348707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2" y="6019720"/>
            <a:ext cx="4065931" cy="838280"/>
          </a:xfrm>
          <a:prstGeom prst="rect">
            <a:avLst/>
          </a:prstGeom>
          <a:solidFill>
            <a:srgbClr val="1E7FB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7868" tIns="38934" rIns="77868" bIns="38934" numCol="1" spcCol="0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88264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3400" b="1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693336" y="6155388"/>
            <a:ext cx="1778559" cy="702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 Bold"/>
                <a:cs typeface="Arial Bold"/>
              </a:defRPr>
            </a:lvl1pPr>
          </a:lstStyle>
          <a:p>
            <a:pPr marL="0" marR="0" lvl="0" indent="0" algn="l" defTabSz="9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old"/>
                <a:ea typeface="+mn-ea"/>
                <a:cs typeface="Arial Bold"/>
              </a:rPr>
              <a:t>Title of the Presentation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75856" y="6165436"/>
            <a:ext cx="4103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r" defTabSz="9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98B45C-09C7-497B-9261-07F290CB2D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/>
              </a:rPr>
              <a:pPr marL="0" marR="0" lvl="0" indent="0" algn="r" defTabSz="912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790020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059" y="4800456"/>
            <a:ext cx="5486943" cy="56730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059" y="613376"/>
            <a:ext cx="5486943" cy="4113648"/>
          </a:xfrm>
        </p:spPr>
        <p:txBody>
          <a:bodyPr/>
          <a:lstStyle>
            <a:lvl1pPr marL="0" indent="0">
              <a:buNone/>
              <a:defRPr sz="2800"/>
            </a:lvl1pPr>
            <a:lvl2pPr marL="388039" indent="0">
              <a:buNone/>
              <a:defRPr sz="2500"/>
            </a:lvl2pPr>
            <a:lvl3pPr marL="776130" indent="0">
              <a:buNone/>
              <a:defRPr sz="2100"/>
            </a:lvl3pPr>
            <a:lvl4pPr marL="1164209" indent="0">
              <a:buNone/>
              <a:defRPr sz="1800"/>
            </a:lvl4pPr>
            <a:lvl5pPr marL="1552277" indent="0">
              <a:buNone/>
              <a:defRPr sz="1800"/>
            </a:lvl5pPr>
            <a:lvl6pPr marL="1940354" indent="0">
              <a:buNone/>
              <a:defRPr sz="1800"/>
            </a:lvl6pPr>
            <a:lvl7pPr marL="2328422" indent="0">
              <a:buNone/>
              <a:defRPr sz="1800"/>
            </a:lvl7pPr>
            <a:lvl8pPr marL="2716488" indent="0">
              <a:buNone/>
              <a:defRPr sz="1800"/>
            </a:lvl8pPr>
            <a:lvl9pPr marL="3104562" indent="0">
              <a:buNone/>
              <a:defRPr sz="1800"/>
            </a:lvl9pPr>
          </a:lstStyle>
          <a:p>
            <a:pPr lvl="0"/>
            <a:endParaRPr lang="en-US" noProof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3336" y="6155388"/>
            <a:ext cx="1778559" cy="702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 Bold"/>
                <a:cs typeface="Arial Bold"/>
              </a:defRPr>
            </a:lvl1pPr>
          </a:lstStyle>
          <a:p>
            <a:pPr marL="0" marR="0" lvl="0" indent="0" algn="l" defTabSz="9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old"/>
                <a:ea typeface="+mn-ea"/>
                <a:cs typeface="Arial Bold"/>
              </a:rPr>
              <a:t>Title of the Presentation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75856" y="6165436"/>
            <a:ext cx="4103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r" defTabSz="9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98B45C-09C7-497B-9261-07F290CB2D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/>
              </a:rPr>
              <a:pPr marL="0" marR="0" lvl="0" indent="0" algn="r" defTabSz="912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306981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3336" y="6155388"/>
            <a:ext cx="1778559" cy="702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 Bold"/>
                <a:cs typeface="Arial Bold"/>
              </a:defRPr>
            </a:lvl1pPr>
          </a:lstStyle>
          <a:p>
            <a:pPr marL="0" marR="0" lvl="0" indent="0" algn="l" defTabSz="9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old"/>
                <a:ea typeface="+mn-ea"/>
                <a:cs typeface="Arial Bold"/>
              </a:rPr>
              <a:t>Title of the Presentation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75856" y="6165436"/>
            <a:ext cx="4103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r" defTabSz="9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98B45C-09C7-497B-9261-07F290CB2D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/>
              </a:rPr>
              <a:pPr marL="0" marR="0" lvl="0" indent="0" algn="r" defTabSz="912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609733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"/>
            <a:ext cx="2286000" cy="59926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"/>
            <a:ext cx="6727682" cy="59926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3336" y="6155388"/>
            <a:ext cx="1778559" cy="702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 Bold"/>
                <a:cs typeface="Arial Bold"/>
              </a:defRPr>
            </a:lvl1pPr>
          </a:lstStyle>
          <a:p>
            <a:pPr marL="0" marR="0" lvl="0" indent="0" algn="l" defTabSz="9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old"/>
                <a:ea typeface="+mn-ea"/>
                <a:cs typeface="Arial Bold"/>
              </a:rPr>
              <a:t>Title of the Presentation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75856" y="6165436"/>
            <a:ext cx="4103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r" defTabSz="9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98B45C-09C7-497B-9261-07F290CB2D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/>
              </a:rPr>
              <a:pPr marL="0" marR="0" lvl="0" indent="0" algn="r" defTabSz="912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431466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3" y="993228"/>
            <a:ext cx="8291512" cy="5286991"/>
          </a:xfrm>
        </p:spPr>
        <p:txBody>
          <a:bodyPr/>
          <a:lstStyle>
            <a:lvl1pPr marL="342900" indent="-342900">
              <a:buSzPct val="75000"/>
              <a:buFont typeface="Wingdings" pitchFamily="2" charset="2"/>
              <a:buChar char="S"/>
              <a:defRPr/>
            </a:lvl1pPr>
            <a:lvl2pPr marL="866775" indent="-342900">
              <a:buSzPct val="75000"/>
              <a:buFont typeface="Wingdings" pitchFamily="2" charset="2"/>
              <a:buChar char="S"/>
              <a:defRPr/>
            </a:lvl2pPr>
            <a:lvl3pPr marL="1327150" indent="-342900">
              <a:buSzPct val="75000"/>
              <a:buFont typeface="Wingdings" pitchFamily="2" charset="2"/>
              <a:buChar char="S"/>
              <a:defRPr/>
            </a:lvl3pPr>
            <a:lvl4pPr marL="1778000" indent="-342900">
              <a:buSzPct val="75000"/>
              <a:buFont typeface="Wingdings" pitchFamily="2" charset="2"/>
              <a:buChar char="S"/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3416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B3696-7818-4156-9235-F15B8DED28FC}" type="datetimeFigureOut"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l" defTabSz="912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28/06/2019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 Bold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C125E41-0F17-4CB2-8F11-82906952EB0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/>
              </a:rPr>
              <a:pPr marL="0" marR="0" lvl="0" indent="0" algn="r" defTabSz="912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423683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5661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89482987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63062"/>
            <a:ext cx="9144000" cy="62078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3" y="993228"/>
            <a:ext cx="8291512" cy="5286991"/>
          </a:xfrm>
        </p:spPr>
        <p:txBody>
          <a:bodyPr/>
          <a:lstStyle>
            <a:lvl1pPr marL="342900" indent="-342900">
              <a:buSzPct val="75000"/>
              <a:buFont typeface="Wingdings" pitchFamily="2" charset="2"/>
              <a:buChar char="S"/>
              <a:defRPr/>
            </a:lvl1pPr>
            <a:lvl2pPr marL="866775" indent="-342900">
              <a:buSzPct val="75000"/>
              <a:buFont typeface="Wingdings" pitchFamily="2" charset="2"/>
              <a:buChar char="S"/>
              <a:defRPr/>
            </a:lvl2pPr>
            <a:lvl3pPr marL="1327150" indent="-342900">
              <a:buSzPct val="75000"/>
              <a:buFont typeface="Wingdings" pitchFamily="2" charset="2"/>
              <a:buChar char="S"/>
              <a:defRPr/>
            </a:lvl3pPr>
            <a:lvl4pPr marL="1778000" indent="-342900">
              <a:buSzPct val="75000"/>
              <a:buFont typeface="Wingdings" pitchFamily="2" charset="2"/>
              <a:buChar char="S"/>
              <a:defRPr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99304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E2543CC-5459-4441-8994-8140C1A6564F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l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6/28/2019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3A1F23F-3883-48D3-9DFA-795C2F594E3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l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851301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E2543CC-5459-4441-8994-8140C1A6564F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l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6/28/2019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3A1F23F-3883-48D3-9DFA-795C2F594E3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l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031238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9A4883-64EB-4C5B-9D6C-EF4C82246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24"/>
          <p:cNvPicPr>
            <a:picLocks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060450"/>
            <a:ext cx="50292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ine 8"/>
          <p:cNvSpPr>
            <a:spLocks noChangeShapeType="1"/>
          </p:cNvSpPr>
          <p:nvPr userDrawn="1"/>
        </p:nvSpPr>
        <p:spPr bwMode="auto">
          <a:xfrm>
            <a:off x="1077913" y="685800"/>
            <a:ext cx="0" cy="61658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Line 9"/>
          <p:cNvSpPr>
            <a:spLocks noChangeShapeType="1"/>
          </p:cNvSpPr>
          <p:nvPr userDrawn="1"/>
        </p:nvSpPr>
        <p:spPr bwMode="auto">
          <a:xfrm>
            <a:off x="539750" y="1733550"/>
            <a:ext cx="860425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" name="Line 15"/>
          <p:cNvSpPr>
            <a:spLocks noChangeShapeType="1"/>
          </p:cNvSpPr>
          <p:nvPr userDrawn="1"/>
        </p:nvSpPr>
        <p:spPr bwMode="auto">
          <a:xfrm>
            <a:off x="1042988" y="679450"/>
            <a:ext cx="0" cy="61658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" name="Line 16"/>
          <p:cNvSpPr>
            <a:spLocks noChangeShapeType="1"/>
          </p:cNvSpPr>
          <p:nvPr userDrawn="1"/>
        </p:nvSpPr>
        <p:spPr bwMode="auto">
          <a:xfrm>
            <a:off x="539750" y="1758950"/>
            <a:ext cx="860425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 userDrawn="1"/>
        </p:nvSpPr>
        <p:spPr bwMode="auto">
          <a:xfrm>
            <a:off x="1633538" y="6597650"/>
            <a:ext cx="67548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fr-FR" sz="14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  <a:cs typeface="Arial" charset="0"/>
            </a:endParaRPr>
          </a:p>
        </p:txBody>
      </p:sp>
      <p:sp>
        <p:nvSpPr>
          <p:cNvPr id="15" name="Line 18"/>
          <p:cNvSpPr>
            <a:spLocks noChangeShapeType="1"/>
          </p:cNvSpPr>
          <p:nvPr userDrawn="1"/>
        </p:nvSpPr>
        <p:spPr bwMode="auto">
          <a:xfrm>
            <a:off x="0" y="659606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16" name="Group 25"/>
          <p:cNvGrpSpPr>
            <a:grpSpLocks/>
          </p:cNvGrpSpPr>
          <p:nvPr userDrawn="1"/>
        </p:nvGrpSpPr>
        <p:grpSpPr bwMode="auto">
          <a:xfrm>
            <a:off x="0" y="0"/>
            <a:ext cx="9144000" cy="1057275"/>
            <a:chOff x="0" y="0"/>
            <a:chExt cx="5760" cy="666"/>
          </a:xfrm>
        </p:grpSpPr>
        <p:pic>
          <p:nvPicPr>
            <p:cNvPr id="17" name="Picture 19" descr="WHO header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"/>
              <a:ext cx="5760" cy="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0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" y="0"/>
              <a:ext cx="4649" cy="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1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8"/>
              <a:ext cx="748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2"/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11" cy="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 Box 23"/>
            <p:cNvSpPr txBox="1">
              <a:spLocks noChangeArrowheads="1"/>
            </p:cNvSpPr>
            <p:nvPr userDrawn="1"/>
          </p:nvSpPr>
          <p:spPr bwMode="auto">
            <a:xfrm>
              <a:off x="994" y="450"/>
              <a:ext cx="374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en-US" sz="1400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183831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2C9739-29E4-41C1-A1F0-E51BB5A7E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55874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593933-5760-4B91-9CB1-63B6333CF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75650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B832C7-3C82-4946-A30F-D7D7B8194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57844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F5A30-8240-418B-BBB9-762AACD2B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81074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8946A6-D8E6-4A9A-A64E-AB077D465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4980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22F5F9-79F1-41F0-9EE7-E5808EBA1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73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107440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4B5121-4964-4868-8A82-3D743F799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3346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E613DC-4583-468E-B11C-BFA6EEA834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33588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93AD5C-A72B-493C-B2A3-A338E1E69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57408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5BAE9A-BD41-4178-8ADE-B4C4D20F9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98824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0E46E6-2111-4765-A6A7-521FECD4B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6967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aur" pitchFamily="18" charset="0"/>
              <a:ea typeface="+mn-ea"/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7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entaur" pitchFamily="18" charset="0"/>
                <a:ea typeface="+mn-ea"/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E9A4883-64EB-4C5B-9D6C-EF4C8224603B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93691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2C9739-29E4-41C1-A1F0-E51BB5A7E6F1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23291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593933-5760-4B91-9CB1-63B6333CF551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89668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B832C7-3C82-4946-A30F-D7D7B8194EB9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31933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7F5A30-8240-418B-BBB9-762AACD2B6E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450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472" y="273572"/>
            <a:ext cx="3008181" cy="116195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608" y="273571"/>
            <a:ext cx="5110921" cy="5852986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472" y="1435530"/>
            <a:ext cx="3008181" cy="4691027"/>
          </a:xfrm>
        </p:spPr>
        <p:txBody>
          <a:bodyPr/>
          <a:lstStyle>
            <a:lvl1pPr marL="0" indent="0">
              <a:buNone/>
              <a:defRPr sz="1200"/>
            </a:lvl1pPr>
            <a:lvl2pPr marL="400736" indent="0">
              <a:buNone/>
              <a:defRPr sz="1100"/>
            </a:lvl2pPr>
            <a:lvl3pPr marL="801472" indent="0">
              <a:buNone/>
              <a:defRPr sz="900"/>
            </a:lvl3pPr>
            <a:lvl4pPr marL="1202207" indent="0">
              <a:buNone/>
              <a:defRPr sz="800"/>
            </a:lvl4pPr>
            <a:lvl5pPr marL="1602943" indent="0">
              <a:buNone/>
              <a:defRPr sz="800"/>
            </a:lvl5pPr>
            <a:lvl6pPr marL="2003679" indent="0">
              <a:buNone/>
              <a:defRPr sz="800"/>
            </a:lvl6pPr>
            <a:lvl7pPr marL="2404415" indent="0">
              <a:buNone/>
              <a:defRPr sz="800"/>
            </a:lvl7pPr>
            <a:lvl8pPr marL="2805151" indent="0">
              <a:buNone/>
              <a:defRPr sz="800"/>
            </a:lvl8pPr>
            <a:lvl9pPr marL="3205886" indent="0">
              <a:buNone/>
              <a:defRPr sz="8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52607203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8946A6-D8E6-4A9A-A64E-AB077D46529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38673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2F5F9-79F1-41F0-9EE7-E5808EBA112F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3064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4B5121-4964-4868-8A82-3D743F79902A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81186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E613DC-4583-468E-B11C-BFA6EEA834C9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95867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93AD5C-A72B-493C-B2A3-A338E1E690AC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51701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5BAE9A-BD41-4178-8ADE-B4C4D20F9BE5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77312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40E46E6-2111-4765-A6A7-521FECD4B1A6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7564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aur" pitchFamily="18" charset="0"/>
              <a:ea typeface="+mn-ea"/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7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entaur" pitchFamily="18" charset="0"/>
                <a:ea typeface="+mn-ea"/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E9A4883-64EB-4C5B-9D6C-EF4C8224603B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54340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2C9739-29E4-41C1-A1F0-E51BB5A7E6F1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70680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1"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593933-5760-4B91-9CB1-63B6333CF551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868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1877" y="4800456"/>
            <a:ext cx="5486943" cy="56730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1877" y="613376"/>
            <a:ext cx="5486943" cy="4113648"/>
          </a:xfrm>
        </p:spPr>
        <p:txBody>
          <a:bodyPr/>
          <a:lstStyle>
            <a:lvl1pPr marL="0" indent="0">
              <a:buNone/>
              <a:defRPr sz="2800"/>
            </a:lvl1pPr>
            <a:lvl2pPr marL="400736" indent="0">
              <a:buNone/>
              <a:defRPr sz="2500"/>
            </a:lvl2pPr>
            <a:lvl3pPr marL="801472" indent="0">
              <a:buNone/>
              <a:defRPr sz="2100"/>
            </a:lvl3pPr>
            <a:lvl4pPr marL="1202207" indent="0">
              <a:buNone/>
              <a:defRPr sz="1800"/>
            </a:lvl4pPr>
            <a:lvl5pPr marL="1602943" indent="0">
              <a:buNone/>
              <a:defRPr sz="1800"/>
            </a:lvl5pPr>
            <a:lvl6pPr marL="2003679" indent="0">
              <a:buNone/>
              <a:defRPr sz="1800"/>
            </a:lvl6pPr>
            <a:lvl7pPr marL="2404415" indent="0">
              <a:buNone/>
              <a:defRPr sz="1800"/>
            </a:lvl7pPr>
            <a:lvl8pPr marL="2805151" indent="0">
              <a:buNone/>
              <a:defRPr sz="1800"/>
            </a:lvl8pPr>
            <a:lvl9pPr marL="3205886" indent="0">
              <a:buNone/>
              <a:defRPr sz="18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1877" y="5367757"/>
            <a:ext cx="5486943" cy="804876"/>
          </a:xfrm>
        </p:spPr>
        <p:txBody>
          <a:bodyPr/>
          <a:lstStyle>
            <a:lvl1pPr marL="0" indent="0">
              <a:buNone/>
              <a:defRPr sz="1200"/>
            </a:lvl1pPr>
            <a:lvl2pPr marL="400736" indent="0">
              <a:buNone/>
              <a:defRPr sz="1100"/>
            </a:lvl2pPr>
            <a:lvl3pPr marL="801472" indent="0">
              <a:buNone/>
              <a:defRPr sz="900"/>
            </a:lvl3pPr>
            <a:lvl4pPr marL="1202207" indent="0">
              <a:buNone/>
              <a:defRPr sz="800"/>
            </a:lvl4pPr>
            <a:lvl5pPr marL="1602943" indent="0">
              <a:buNone/>
              <a:defRPr sz="800"/>
            </a:lvl5pPr>
            <a:lvl6pPr marL="2003679" indent="0">
              <a:buNone/>
              <a:defRPr sz="800"/>
            </a:lvl6pPr>
            <a:lvl7pPr marL="2404415" indent="0">
              <a:buNone/>
              <a:defRPr sz="800"/>
            </a:lvl7pPr>
            <a:lvl8pPr marL="2805151" indent="0">
              <a:buNone/>
              <a:defRPr sz="800"/>
            </a:lvl8pPr>
            <a:lvl9pPr marL="3205886" indent="0">
              <a:buNone/>
              <a:defRPr sz="8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12678322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B832C7-3C82-4946-A30F-D7D7B8194EB9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37301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7F5A30-8240-418B-BBB9-762AACD2B6E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32020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8946A6-D8E6-4A9A-A64E-AB077D46529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78943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2F5F9-79F1-41F0-9EE7-E5808EBA112F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01994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4B5121-4964-4868-8A82-3D743F79902A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3179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E613DC-4583-468E-B11C-BFA6EEA834C9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14901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93AD5C-A72B-493C-B2A3-A338E1E690AC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73976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5BAE9A-BD41-4178-8ADE-B4C4D20F9BE5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23287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40E46E6-2111-4765-A6A7-521FECD4B1A6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451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image" Target="../media/image4.tiff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2.xml"/><Relationship Id="rId7" Type="http://schemas.microsoft.com/office/2007/relationships/hdphoto" Target="../media/hdphoto1.wdp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theme" Target="../theme/theme7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64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72.xml"/><Relationship Id="rId19" Type="http://schemas.openxmlformats.org/officeDocument/2006/relationships/image" Target="../media/image11.png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6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4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Relationship Id="rId14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2" Type="http://schemas.openxmlformats.org/officeDocument/2006/relationships/slideLayout" Target="../slideLayouts/slideLayout88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29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96CCEE"/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FR"/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2539" y="1038131"/>
            <a:ext cx="8291501" cy="4813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ok</a:t>
            </a: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0" y="804876"/>
            <a:ext cx="91440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ffectLst>
            <a:outerShdw dist="28398" dir="1593903" algn="ctr" rotWithShape="0">
              <a:schemeClr val="bg2"/>
            </a:outerShdw>
          </a:effectLst>
        </p:spPr>
        <p:txBody>
          <a:bodyPr lIns="80147" tIns="40074" rIns="80147" bIns="40074"/>
          <a:lstStyle/>
          <a:p>
            <a:pPr algn="ctr" rtl="1">
              <a:defRPr/>
            </a:pPr>
            <a:endParaRPr lang="fr-FR" b="1">
              <a:solidFill>
                <a:srgbClr val="000066"/>
              </a:solidFill>
              <a:latin typeface="Arial Narrow" pitchFamily="34" charset="0"/>
            </a:endParaRP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0" y="6106399"/>
            <a:ext cx="9144000" cy="751601"/>
          </a:xfrm>
          <a:prstGeom prst="rect">
            <a:avLst/>
          </a:prstGeom>
          <a:solidFill>
            <a:srgbClr val="1E7FB8"/>
          </a:solidFill>
          <a:ln w="9525">
            <a:noFill/>
            <a:miter lim="800000"/>
            <a:headEnd/>
            <a:tailEnd/>
          </a:ln>
        </p:spPr>
        <p:txBody>
          <a:bodyPr wrap="none" lIns="79895" tIns="39948" rIns="79895" bIns="39948" anchor="ctr"/>
          <a:lstStyle/>
          <a:p>
            <a:pPr algn="ctr" rtl="1">
              <a:defRPr/>
            </a:pPr>
            <a:endParaRPr lang="fr-FR" b="1">
              <a:solidFill>
                <a:srgbClr val="000066"/>
              </a:solidFill>
              <a:latin typeface="Arial Narrow" pitchFamily="34" charset="0"/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895938" y="6241745"/>
            <a:ext cx="5364770" cy="431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914179">
              <a:defRPr/>
            </a:pPr>
            <a:r>
              <a:rPr lang="en-GB" sz="1200" b="1" i="1">
                <a:solidFill>
                  <a:srgbClr val="FFFFFF"/>
                </a:solidFill>
                <a:latin typeface="Arial" pitchFamily="34" charset="0"/>
              </a:rPr>
              <a:t>Atelier de Formation en  Gestion des Urgences et Catastrophes Sanitaires</a:t>
            </a:r>
            <a:r>
              <a:rPr lang="en-GB" sz="1200" i="1">
                <a:solidFill>
                  <a:srgbClr val="FFFFFF"/>
                </a:solidFill>
                <a:latin typeface="Arial" pitchFamily="34" charset="0"/>
              </a:rPr>
              <a:t> </a:t>
            </a:r>
          </a:p>
          <a:p>
            <a:pPr algn="ctr" defTabSz="914179">
              <a:defRPr/>
            </a:pPr>
            <a:r>
              <a:rPr lang="en-GB" sz="1100" b="1" i="1">
                <a:solidFill>
                  <a:srgbClr val="FFFFFF"/>
                </a:solidFill>
                <a:latin typeface="Arial" pitchFamily="34" charset="0"/>
              </a:rPr>
              <a:t>Ouagadougou, du 14 au 18 novembre 2011</a:t>
            </a:r>
            <a:r>
              <a:rPr lang="en-GB" sz="1100" b="1" i="1">
                <a:solidFill>
                  <a:srgbClr val="96CCEE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359734" y="6398688"/>
            <a:ext cx="355660" cy="332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 defTabSz="914179">
              <a:defRPr/>
            </a:pPr>
            <a:fld id="{11E4905E-298C-4EF5-A39D-977C74CF598F}" type="slidenum">
              <a:rPr lang="en-US" sz="1500" b="1">
                <a:solidFill>
                  <a:srgbClr val="72BBE8"/>
                </a:solidFill>
                <a:latin typeface="Arial Narrow" pitchFamily="34" charset="0"/>
              </a:rPr>
              <a:pPr algn="r" defTabSz="914179">
                <a:defRPr/>
              </a:pPr>
              <a:t>‹#›</a:t>
            </a:fld>
            <a:r>
              <a:rPr lang="en-GB" sz="1500" b="1">
                <a:solidFill>
                  <a:srgbClr val="72BBE8"/>
                </a:solidFill>
                <a:latin typeface="Arial Narrow" pitchFamily="34" charset="0"/>
              </a:rPr>
              <a:t> </a:t>
            </a:r>
            <a:r>
              <a:rPr lang="en-GB" sz="2100" b="1" baseline="14000">
                <a:solidFill>
                  <a:srgbClr val="FFFFFF"/>
                </a:solidFill>
                <a:latin typeface="Arial Narrow" pitchFamily="34" charset="0"/>
              </a:rPr>
              <a:t>|</a:t>
            </a:r>
          </a:p>
        </p:txBody>
      </p:sp>
      <p:pic>
        <p:nvPicPr>
          <p:cNvPr id="2056" name="Picture 11" descr="logo_oms_blanc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712" y="6207188"/>
            <a:ext cx="2429893" cy="6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49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673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ctr" defTabSz="914179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+mj-lt"/>
          <a:ea typeface="+mj-ea"/>
          <a:cs typeface="+mj-cs"/>
        </a:defRPr>
      </a:lvl1pPr>
      <a:lvl2pPr algn="ctr" defTabSz="914179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cs typeface="Arial" charset="0"/>
        </a:defRPr>
      </a:lvl2pPr>
      <a:lvl3pPr algn="ctr" defTabSz="914179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cs typeface="Arial" charset="0"/>
        </a:defRPr>
      </a:lvl3pPr>
      <a:lvl4pPr algn="ctr" defTabSz="914179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cs typeface="Arial" charset="0"/>
        </a:defRPr>
      </a:lvl4pPr>
      <a:lvl5pPr algn="ctr" defTabSz="914179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bg1"/>
          </a:solidFill>
          <a:latin typeface="Arial" charset="0"/>
          <a:cs typeface="Arial" charset="0"/>
        </a:defRPr>
      </a:lvl5pPr>
      <a:lvl6pPr marL="400736" algn="ctr" defTabSz="914179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6pPr>
      <a:lvl7pPr marL="801472" algn="ctr" defTabSz="914179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7pPr>
      <a:lvl8pPr marL="1202207" algn="ctr" defTabSz="914179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8pPr>
      <a:lvl9pPr marL="1602943" algn="ctr" defTabSz="914179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9pPr>
    </p:titleStyle>
    <p:bodyStyle>
      <a:lvl1pPr marL="342295" indent="-342295" algn="l" defTabSz="914179" rtl="0" eaLnBrk="0" fontAlgn="base" hangingPunct="0">
        <a:spcBef>
          <a:spcPct val="0"/>
        </a:spcBef>
        <a:spcAft>
          <a:spcPct val="25000"/>
        </a:spcAft>
        <a:buClr>
          <a:srgbClr val="1E7FB8"/>
        </a:buClr>
        <a:buFont typeface="Wingdings" pitchFamily="2" charset="2"/>
        <a:buChar char="l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804254" indent="-281072" algn="l" defTabSz="914179" rtl="0" eaLnBrk="0" fontAlgn="base" hangingPunct="0">
        <a:spcBef>
          <a:spcPct val="0"/>
        </a:spcBef>
        <a:spcAft>
          <a:spcPct val="25000"/>
        </a:spcAft>
        <a:buClr>
          <a:srgbClr val="1E7FB8"/>
        </a:buClr>
        <a:buFont typeface="Arial" charset="0"/>
        <a:buChar char="–"/>
        <a:defRPr sz="2100">
          <a:solidFill>
            <a:schemeClr val="tx1"/>
          </a:solidFill>
          <a:latin typeface="+mn-lt"/>
          <a:cs typeface="+mn-cs"/>
        </a:defRPr>
      </a:lvl2pPr>
      <a:lvl3pPr marL="1255082" indent="-269940" algn="l" defTabSz="914179" rtl="0" eaLnBrk="0" fontAlgn="base" hangingPunct="0">
        <a:spcBef>
          <a:spcPct val="0"/>
        </a:spcBef>
        <a:spcAft>
          <a:spcPct val="25000"/>
        </a:spcAft>
        <a:buClr>
          <a:srgbClr val="1E7FB8"/>
        </a:buClr>
        <a:buChar char="•"/>
        <a:defRPr sz="2100">
          <a:solidFill>
            <a:schemeClr val="tx1"/>
          </a:solidFill>
          <a:latin typeface="Arial Narrow" pitchFamily="34" charset="0"/>
          <a:cs typeface="+mn-cs"/>
        </a:defRPr>
      </a:lvl3pPr>
      <a:lvl4pPr marL="1661384" indent="-225414" algn="l" defTabSz="914179" rtl="0" eaLnBrk="0" fontAlgn="base" hangingPunct="0">
        <a:spcBef>
          <a:spcPct val="0"/>
        </a:spcBef>
        <a:spcAft>
          <a:spcPct val="25000"/>
        </a:spcAft>
        <a:buClr>
          <a:srgbClr val="1E7FB8"/>
        </a:buClr>
        <a:buChar char="–"/>
        <a:defRPr sz="2100">
          <a:solidFill>
            <a:schemeClr val="tx1"/>
          </a:solidFill>
          <a:latin typeface="Arial Narrow" pitchFamily="34" charset="0"/>
          <a:cs typeface="+mn-cs"/>
        </a:defRPr>
      </a:lvl4pPr>
      <a:lvl5pPr marL="1988374" indent="-147493" algn="r" defTabSz="914179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5pPr>
      <a:lvl6pPr marL="2389109" indent="-146102" algn="r" defTabSz="914179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6pPr>
      <a:lvl7pPr marL="2789845" indent="-146102" algn="r" defTabSz="914179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7pPr>
      <a:lvl8pPr marL="3190581" indent="-146102" algn="r" defTabSz="914179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8pPr>
      <a:lvl9pPr marL="3591317" indent="-146102" algn="r" defTabSz="914179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36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472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207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2943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679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415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151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5886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023CA5C-6A36-4E00-B69B-20CF574ABB6C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kumimoji="0" lang="fr-FR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sym typeface="Calibri"/>
              </a:rPr>
              <a:t>Rapid Response Teams Training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sym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aur" pitchFamily="18" charset="0"/>
              <a:ea typeface="+mn-ea"/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A5DFF5-C0B1-4D2F-814C-8D2D34D01946}" type="slidenum">
              <a:rPr kumimoji="0" lang="en-US" sz="16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7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entaur" pitchFamily="18" charset="0"/>
                <a:ea typeface="+mn-ea"/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008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Rapid Response Teams Training</a:t>
            </a:r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95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023CA5C-6A36-4E00-B69B-20CF574ABB6C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kumimoji="0" lang="fr-FR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sym typeface="Calibri"/>
              </a:rPr>
              <a:t>Rapid Response Teams Training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sym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aur" pitchFamily="18" charset="0"/>
              <a:ea typeface="+mn-ea"/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A5DFF5-C0B1-4D2F-814C-8D2D34D01946}" type="slidenum">
              <a:rPr kumimoji="0" lang="en-US" sz="16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7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entaur" pitchFamily="18" charset="0"/>
                <a:ea typeface="+mn-ea"/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008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Rapid Response Teams Training</a:t>
            </a:r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520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  <p:sldLayoutId id="21474838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023CA5C-6A36-4E00-B69B-20CF574ABB6C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kumimoji="0" lang="fr-FR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sym typeface="Calibri"/>
              </a:rPr>
              <a:t>Rapid Response Teams Training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sym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aur" pitchFamily="18" charset="0"/>
              <a:ea typeface="+mn-ea"/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A5DFF5-C0B1-4D2F-814C-8D2D34D01946}" type="slidenum">
              <a:rPr kumimoji="0" lang="en-US" sz="16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7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entaur" pitchFamily="18" charset="0"/>
                <a:ea typeface="+mn-ea"/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008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Rapid Response Teams Training</a:t>
            </a:r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60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7969" y="0"/>
            <a:ext cx="8258922" cy="123827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dirty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2539" y="1380815"/>
            <a:ext cx="8291501" cy="42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dirty="0"/>
              <a:t>Click to edit Master text styles</a:t>
            </a:r>
          </a:p>
          <a:p>
            <a:pPr lvl="1"/>
            <a:r>
              <a:rPr lang="en-US" altLang="fr-FR" dirty="0"/>
              <a:t>Second level</a:t>
            </a:r>
          </a:p>
          <a:p>
            <a:pPr lvl="2"/>
            <a:r>
              <a:rPr lang="en-US" altLang="fr-FR" dirty="0"/>
              <a:t>Third level</a:t>
            </a:r>
          </a:p>
          <a:p>
            <a:pPr lvl="3"/>
            <a:r>
              <a:rPr lang="en-US" altLang="fr-FR" dirty="0"/>
              <a:t>Fourth level</a:t>
            </a:r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3" y="6165304"/>
            <a:ext cx="5652117" cy="720080"/>
          </a:xfrm>
          <a:prstGeom prst="rect">
            <a:avLst/>
          </a:prstGeom>
          <a:solidFill>
            <a:srgbClr val="1E7FB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7868" tIns="38934" rIns="77868" bIns="38934" numCol="1" spcCol="0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88264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3400" b="1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5576" y="6381328"/>
            <a:ext cx="2448272" cy="432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bg1"/>
                </a:solidFill>
                <a:latin typeface="Arial Narrow" panose="020B0606020202030204" pitchFamily="34" charset="0"/>
                <a:cs typeface="Arial Bold"/>
              </a:defRPr>
            </a:lvl1pPr>
          </a:lstStyle>
          <a:p>
            <a:pPr marL="0" marR="0" lvl="0" indent="0" algn="l" defTabSz="9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 Bold"/>
              </a:rPr>
              <a:t>Title of the Presentation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79512" y="6414789"/>
            <a:ext cx="4103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pPr marL="0" marR="0" lvl="0" indent="0" algn="r" defTabSz="9127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98B45C-09C7-497B-9261-07F290CB2D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/>
              </a:rPr>
              <a:pPr marL="0" marR="0" lvl="0" indent="0" algn="r" defTabSz="912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6309320"/>
            <a:ext cx="1113120" cy="448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46509" r="50834" b="26746"/>
          <a:stretch/>
        </p:blipFill>
        <p:spPr>
          <a:xfrm>
            <a:off x="5652121" y="5949280"/>
            <a:ext cx="3491879" cy="92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469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2" r:id="rId11"/>
    <p:sldLayoutId id="2147484063" r:id="rId12"/>
  </p:sldLayoutIdLst>
  <p:hf hdr="0"/>
  <p:txStyles>
    <p:titleStyle>
      <a:lvl1pPr algn="l" defTabSz="880152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70C0"/>
          </a:solidFill>
          <a:latin typeface="Calibri" panose="020F0502020204030204" pitchFamily="34" charset="0"/>
          <a:ea typeface="Calibri" pitchFamily="34" charset="0"/>
          <a:cs typeface="Calibri" panose="020F0502020204030204" pitchFamily="34" charset="0"/>
        </a:defRPr>
      </a:lvl1pPr>
      <a:lvl2pPr algn="l" defTabSz="880152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0066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algn="l" defTabSz="880152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0066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algn="l" defTabSz="880152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0066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algn="l" defTabSz="880152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0066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388039" algn="ctr" defTabSz="885297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6pPr>
      <a:lvl7pPr marL="776130" algn="ctr" defTabSz="885297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7pPr>
      <a:lvl8pPr marL="1164209" algn="ctr" defTabSz="885297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8pPr>
      <a:lvl9pPr marL="1552277" algn="ctr" defTabSz="885297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9pPr>
    </p:titleStyle>
    <p:bodyStyle>
      <a:lvl1pPr marL="324497" indent="-324497" algn="l" defTabSz="880152" rtl="0" eaLnBrk="0" fontAlgn="base" hangingPunct="0">
        <a:spcBef>
          <a:spcPct val="80000"/>
        </a:spcBef>
        <a:spcAft>
          <a:spcPct val="0"/>
        </a:spcAft>
        <a:buClr>
          <a:srgbClr val="1E7FB8"/>
        </a:buClr>
        <a:buFont typeface="Wingdings" pitchFamily="2" charset="2"/>
        <a:buChar char="§"/>
        <a:defRPr sz="2100">
          <a:solidFill>
            <a:srgbClr val="0070C0"/>
          </a:solidFill>
          <a:latin typeface="Calibri" panose="020F0502020204030204" pitchFamily="34" charset="0"/>
          <a:ea typeface="Calibri" pitchFamily="34" charset="0"/>
          <a:cs typeface="Calibri" panose="020F0502020204030204" pitchFamily="34" charset="0"/>
        </a:defRPr>
      </a:lvl1pPr>
      <a:lvl2pPr marL="774692" indent="-266344" algn="l" defTabSz="880152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Font typeface="Arial" pitchFamily="34" charset="0"/>
        <a:buChar char="–"/>
        <a:defRPr sz="1800">
          <a:solidFill>
            <a:srgbClr val="0070C0"/>
          </a:solidFill>
          <a:latin typeface="Calibri" panose="020F0502020204030204" pitchFamily="34" charset="0"/>
          <a:ea typeface="Calibri" pitchFamily="34" charset="0"/>
          <a:cs typeface="Calibri" panose="020F0502020204030204" pitchFamily="34" charset="0"/>
        </a:defRPr>
      </a:lvl2pPr>
      <a:lvl3pPr marL="1212730" indent="-254174" algn="l" defTabSz="880152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•"/>
        <a:defRPr>
          <a:solidFill>
            <a:srgbClr val="0070C0"/>
          </a:solidFill>
          <a:latin typeface="Calibri" panose="020F0502020204030204" pitchFamily="34" charset="0"/>
          <a:ea typeface="Calibri" pitchFamily="34" charset="0"/>
          <a:cs typeface="Calibri" panose="020F0502020204030204" pitchFamily="34" charset="0"/>
        </a:defRPr>
      </a:lvl3pPr>
      <a:lvl4pPr marL="1607523" indent="-212266" algn="l" defTabSz="880152" rtl="0" eaLnBrk="0" fontAlgn="base" hangingPunct="0">
        <a:spcBef>
          <a:spcPct val="20000"/>
        </a:spcBef>
        <a:spcAft>
          <a:spcPct val="0"/>
        </a:spcAft>
        <a:buClr>
          <a:srgbClr val="1E7FB8"/>
        </a:buClr>
        <a:buChar char="–"/>
        <a:defRPr>
          <a:solidFill>
            <a:srgbClr val="0070C0"/>
          </a:solidFill>
          <a:latin typeface="Calibri" panose="020F0502020204030204" pitchFamily="34" charset="0"/>
          <a:ea typeface="Calibri" pitchFamily="34" charset="0"/>
          <a:cs typeface="Calibri" panose="020F0502020204030204" pitchFamily="34" charset="0"/>
        </a:defRPr>
      </a:lvl4pPr>
      <a:lvl5pPr marL="1921176" indent="-132495" algn="r" defTabSz="880152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5pPr>
      <a:lvl6pPr marL="2313599" indent="-140140" algn="r" defTabSz="885297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6pPr>
      <a:lvl7pPr marL="2701667" indent="-140140" algn="r" defTabSz="885297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7pPr>
      <a:lvl8pPr marL="3089733" indent="-140140" algn="r" defTabSz="885297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8pPr>
      <a:lvl9pPr marL="3477811" indent="-140140" algn="r" defTabSz="885297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7761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88039" algn="l" defTabSz="7761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6130" algn="l" defTabSz="7761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4209" algn="l" defTabSz="7761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2277" algn="l" defTabSz="7761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40354" algn="l" defTabSz="7761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28422" algn="l" defTabSz="7761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16488" algn="l" defTabSz="7761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4562" algn="l" defTabSz="77613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47298"/>
            <a:ext cx="9144000" cy="75674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CCEE"/>
            </a:outerShdw>
          </a:effectLst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363" y="977462"/>
            <a:ext cx="8499858" cy="5302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TW" dirty="0"/>
              <a:t>Click to edit Master text styles</a:t>
            </a:r>
          </a:p>
          <a:p>
            <a:pPr lvl="1"/>
            <a:r>
              <a:rPr lang="en-GB" altLang="zh-TW" dirty="0"/>
              <a:t>Second level</a:t>
            </a:r>
          </a:p>
          <a:p>
            <a:pPr lvl="2"/>
            <a:r>
              <a:rPr lang="en-GB" altLang="zh-TW" dirty="0"/>
              <a:t>Third level</a:t>
            </a:r>
          </a:p>
          <a:p>
            <a:pPr lvl="3"/>
            <a:r>
              <a:rPr lang="en-GB" altLang="zh-TW" dirty="0"/>
              <a:t>Fourth level 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>
            <a:off x="-9525" y="748294"/>
            <a:ext cx="9144000" cy="0"/>
          </a:xfrm>
          <a:prstGeom prst="line">
            <a:avLst/>
          </a:prstGeom>
          <a:noFill/>
          <a:ln w="38100">
            <a:solidFill>
              <a:srgbClr val="1E7FB8"/>
            </a:solidFill>
            <a:round/>
            <a:headEnd/>
            <a:tailEnd/>
          </a:ln>
          <a:extLst/>
        </p:spPr>
        <p:txBody>
          <a:bodyPr lIns="80063" tIns="40032" rIns="80063" bIns="40032"/>
          <a:lstStyle/>
          <a:p>
            <a:pPr marL="0" marR="0" lvl="0" indent="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588" y="6366649"/>
            <a:ext cx="9144000" cy="495300"/>
          </a:xfrm>
          <a:prstGeom prst="rect">
            <a:avLst/>
          </a:prstGeom>
          <a:solidFill>
            <a:srgbClr val="1E7FB8"/>
          </a:solidFill>
          <a:ln>
            <a:noFill/>
          </a:ln>
          <a:extLst/>
        </p:spPr>
        <p:txBody>
          <a:bodyPr wrap="none" lIns="80063" tIns="40032" rIns="80063" bIns="40032" anchor="ctr"/>
          <a:lstStyle/>
          <a:p>
            <a:pPr marL="0" marR="0" lvl="0" indent="0" algn="r" defTabSz="912813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zh-TW" sz="3400" b="1" i="0" u="none" strike="noStrike" kern="1200" cap="none" spc="0" normalizeH="0" baseline="0" noProof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新細明體" pitchFamily="18" charset="-120"/>
              <a:cs typeface="Arial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60363" y="6462713"/>
            <a:ext cx="355600" cy="33178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9AA454D-1BF6-4677-831A-E338929A0AE3}" type="slidenum">
              <a:rPr kumimoji="0" lang="en-GB" sz="1500" b="1" i="0" u="none" strike="noStrike" kern="1200" cap="none" spc="0" normalizeH="0" baseline="0" noProof="0">
                <a:ln>
                  <a:noFill/>
                </a:ln>
                <a:solidFill>
                  <a:srgbClr val="72BBE8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rgbClr val="72BBE8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/>
              </a:rPr>
              <a:t> </a:t>
            </a:r>
            <a:r>
              <a:rPr kumimoji="0" lang="en-GB" sz="2100" b="1" i="0" u="none" strike="noStrike" kern="1200" cap="none" spc="0" normalizeH="0" baseline="14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/>
              </a:rPr>
              <a:t>|</a:t>
            </a:r>
          </a:p>
        </p:txBody>
      </p:sp>
      <p:pic>
        <p:nvPicPr>
          <p:cNvPr id="1032" name="Picture 18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7670800" y="6362700"/>
            <a:ext cx="14636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3"/>
          <p:cNvPicPr>
            <a:picLocks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910" y="1355834"/>
            <a:ext cx="5202621" cy="463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>
                    <a:alpha val="50195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785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4" r:id="rId1"/>
    <p:sldLayoutId id="2147484115" r:id="rId2"/>
    <p:sldLayoutId id="2147484116" r:id="rId3"/>
  </p:sldLayoutIdLst>
  <p:transition spd="slow">
    <p:randomBar/>
  </p:transition>
  <p:hf hdr="0" dt="0"/>
  <p:txStyles>
    <p:titleStyle>
      <a:lvl1pPr algn="ctr" defTabSz="911225" rtl="0" eaLnBrk="0" fontAlgn="base" hangingPunct="0">
        <a:spcBef>
          <a:spcPct val="0"/>
        </a:spcBef>
        <a:spcAft>
          <a:spcPct val="0"/>
        </a:spcAft>
        <a:defRPr sz="4000" b="1" baseline="0">
          <a:solidFill>
            <a:srgbClr val="0000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oper Black" pitchFamily="18" charset="0"/>
          <a:ea typeface="+mj-ea"/>
          <a:cs typeface="+mj-cs"/>
        </a:defRPr>
      </a:lvl1pPr>
      <a:lvl2pPr algn="ctr" defTabSz="911225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Cooper Black" pitchFamily="18" charset="0"/>
          <a:cs typeface="Arial" charset="0"/>
        </a:defRPr>
      </a:lvl2pPr>
      <a:lvl3pPr algn="ctr" defTabSz="911225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Cooper Black" pitchFamily="18" charset="0"/>
          <a:cs typeface="Arial" charset="0"/>
        </a:defRPr>
      </a:lvl3pPr>
      <a:lvl4pPr algn="ctr" defTabSz="911225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Cooper Black" pitchFamily="18" charset="0"/>
          <a:cs typeface="Arial" charset="0"/>
        </a:defRPr>
      </a:lvl4pPr>
      <a:lvl5pPr algn="ctr" defTabSz="911225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Cooper Black" pitchFamily="18" charset="0"/>
          <a:cs typeface="Arial" charset="0"/>
        </a:defRPr>
      </a:lvl5pPr>
      <a:lvl6pPr marL="400312" algn="ctr" defTabSz="913212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6pPr>
      <a:lvl7pPr marL="800621" algn="ctr" defTabSz="913212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7pPr>
      <a:lvl8pPr marL="1200935" algn="ctr" defTabSz="913212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8pPr>
      <a:lvl9pPr marL="1601246" algn="ctr" defTabSz="913212" rtl="0" fontAlgn="base">
        <a:spcBef>
          <a:spcPct val="0"/>
        </a:spcBef>
        <a:spcAft>
          <a:spcPct val="0"/>
        </a:spcAft>
        <a:defRPr sz="3500" b="1">
          <a:solidFill>
            <a:srgbClr val="000066"/>
          </a:solidFill>
          <a:latin typeface="Arial" charset="0"/>
          <a:cs typeface="Arial" charset="0"/>
        </a:defRPr>
      </a:lvl9pPr>
    </p:titleStyle>
    <p:bodyStyle>
      <a:lvl1pPr marL="342900" indent="-342900" algn="l" defTabSz="911225" rtl="0" eaLnBrk="0" fontAlgn="base" hangingPunct="0">
        <a:spcBef>
          <a:spcPct val="80000"/>
        </a:spcBef>
        <a:spcAft>
          <a:spcPct val="0"/>
        </a:spcAft>
        <a:buClr>
          <a:srgbClr val="0000CC"/>
        </a:buClr>
        <a:buSzPct val="60000"/>
        <a:buFont typeface="Wingdings" pitchFamily="2" charset="2"/>
        <a:buChar char="§"/>
        <a:defRPr sz="3600" baseline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 Narrow" pitchFamily="34" charset="0"/>
          <a:ea typeface="+mn-ea"/>
          <a:cs typeface="+mn-cs"/>
        </a:defRPr>
      </a:lvl1pPr>
      <a:lvl2pPr marL="866775" indent="-342900" algn="l" defTabSz="911225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Wingdings" pitchFamily="2" charset="2"/>
        <a:buChar char="§"/>
        <a:defRPr sz="3200">
          <a:solidFill>
            <a:srgbClr val="000066"/>
          </a:solidFill>
          <a:latin typeface="Arial Narrow" pitchFamily="34" charset="0"/>
          <a:cs typeface="+mn-cs"/>
        </a:defRPr>
      </a:lvl2pPr>
      <a:lvl3pPr marL="1327150" indent="-342900" algn="l" defTabSz="911225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Wingdings" pitchFamily="2" charset="2"/>
        <a:buChar char="§"/>
        <a:defRPr sz="2800">
          <a:solidFill>
            <a:srgbClr val="000066"/>
          </a:solidFill>
          <a:latin typeface="Arial Narrow" pitchFamily="34" charset="0"/>
          <a:cs typeface="+mn-cs"/>
        </a:defRPr>
      </a:lvl3pPr>
      <a:lvl4pPr marL="1778000" indent="-342900" algn="l" defTabSz="911225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Wingdings" pitchFamily="2" charset="2"/>
        <a:buChar char="§"/>
        <a:defRPr sz="2100">
          <a:solidFill>
            <a:srgbClr val="000066"/>
          </a:solidFill>
          <a:latin typeface="Arial Narrow" pitchFamily="34" charset="0"/>
          <a:cs typeface="+mn-cs"/>
        </a:defRPr>
      </a:lvl4pPr>
      <a:lvl5pPr marL="1984375" indent="-142875" algn="r" defTabSz="911225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5pPr>
      <a:lvl6pPr marL="2386582" indent="-144557" algn="r" defTabSz="913212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6pPr>
      <a:lvl7pPr marL="2786893" indent="-144557" algn="r" defTabSz="913212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7pPr>
      <a:lvl8pPr marL="3187205" indent="-144557" algn="r" defTabSz="913212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8pPr>
      <a:lvl9pPr marL="3587517" indent="-144557" algn="r" defTabSz="913212" rtl="1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80062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312" algn="l" defTabSz="80062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0621" algn="l" defTabSz="80062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935" algn="l" defTabSz="80062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1246" algn="l" defTabSz="80062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1559" algn="l" defTabSz="80062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1871" algn="l" defTabSz="80062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2182" algn="l" defTabSz="80062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2493" algn="l" defTabSz="80062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023CA5C-6A36-4E00-B69B-20CF574AB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3BA5DFF5-C0B1-4D2F-814C-8D2D34D01946}" type="slidenum">
              <a:rPr lang="en-US" sz="16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/>
        </p:nvSpPr>
        <p:spPr bwMode="auto">
          <a:xfrm>
            <a:off x="2057400" y="6478588"/>
            <a:ext cx="2008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FR" sz="1200" b="0" dirty="0">
                <a:solidFill>
                  <a:schemeClr val="bg1"/>
                </a:solidFill>
                <a:latin typeface="Arial Narrow" pitchFamily="34" charset="0"/>
              </a:rPr>
              <a:t>Rapid </a:t>
            </a:r>
            <a:r>
              <a:rPr lang="fr-FR" sz="1200" b="0" dirty="0" err="1">
                <a:solidFill>
                  <a:schemeClr val="bg1"/>
                </a:solidFill>
                <a:latin typeface="Arial Narrow" pitchFamily="34" charset="0"/>
              </a:rPr>
              <a:t>Response</a:t>
            </a:r>
            <a:r>
              <a:rPr lang="fr-FR" sz="1200" b="0" dirty="0">
                <a:solidFill>
                  <a:schemeClr val="bg1"/>
                </a:solidFill>
                <a:latin typeface="Arial Narrow" pitchFamily="34" charset="0"/>
              </a:rPr>
              <a:t> Teams Training</a:t>
            </a:r>
            <a:endParaRPr lang="en-GB" sz="1200" b="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3" name="Picture 23"/>
          <p:cNvPicPr>
            <a:picLocks noChangeArrowheads="1"/>
          </p:cNvPicPr>
          <p:nvPr userDrawn="1"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82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060450"/>
            <a:ext cx="50292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5"/>
          <p:cNvSpPr>
            <a:spLocks noChangeArrowheads="1"/>
          </p:cNvSpPr>
          <p:nvPr userDrawn="1"/>
        </p:nvSpPr>
        <p:spPr bwMode="auto">
          <a:xfrm>
            <a:off x="228600" y="6523038"/>
            <a:ext cx="868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fr-FR" sz="11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eaLnBrk="0" hangingPunct="0">
              <a:defRPr/>
            </a:pPr>
            <a:endParaRPr lang="fr-FR" sz="9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  <a:cs typeface="Arial" charset="0"/>
            </a:endParaRPr>
          </a:p>
        </p:txBody>
      </p:sp>
      <p:sp>
        <p:nvSpPr>
          <p:cNvPr id="15" name="Line 16"/>
          <p:cNvSpPr>
            <a:spLocks noChangeShapeType="1"/>
          </p:cNvSpPr>
          <p:nvPr userDrawn="1"/>
        </p:nvSpPr>
        <p:spPr bwMode="auto">
          <a:xfrm>
            <a:off x="0" y="659606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16" name="Group 24"/>
          <p:cNvGrpSpPr>
            <a:grpSpLocks/>
          </p:cNvGrpSpPr>
          <p:nvPr userDrawn="1"/>
        </p:nvGrpSpPr>
        <p:grpSpPr bwMode="auto">
          <a:xfrm>
            <a:off x="0" y="0"/>
            <a:ext cx="9144000" cy="1057275"/>
            <a:chOff x="0" y="0"/>
            <a:chExt cx="5760" cy="666"/>
          </a:xfrm>
        </p:grpSpPr>
        <p:pic>
          <p:nvPicPr>
            <p:cNvPr id="17" name="Picture 17" descr="WHO header"/>
            <p:cNvPicPr>
              <a:picLocks noChangeAspect="1" noChangeArrowheads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"/>
              <a:ext cx="5760" cy="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8"/>
            <p:cNvPicPr>
              <a:picLocks noChangeAspect="1" noChangeArrowheads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" y="0"/>
              <a:ext cx="4649" cy="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9"/>
            <p:cNvPicPr>
              <a:picLocks noChangeAspect="1" noChangeArrowheads="1"/>
            </p:cNvPicPr>
            <p:nvPr userDrawn="1"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8"/>
              <a:ext cx="748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0"/>
            <p:cNvPicPr>
              <a:picLocks noChangeAspect="1" noChangeArrowheads="1"/>
            </p:cNvPicPr>
            <p:nvPr userDrawn="1"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11" cy="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 Box 22"/>
            <p:cNvSpPr txBox="1">
              <a:spLocks noChangeArrowheads="1"/>
            </p:cNvSpPr>
            <p:nvPr userDrawn="1"/>
          </p:nvSpPr>
          <p:spPr bwMode="auto">
            <a:xfrm>
              <a:off x="994" y="457"/>
              <a:ext cx="374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endParaRPr lang="en-US" sz="1400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470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9" r:id="rId1"/>
    <p:sldLayoutId id="2147484150" r:id="rId2"/>
    <p:sldLayoutId id="2147484151" r:id="rId3"/>
    <p:sldLayoutId id="2147484152" r:id="rId4"/>
    <p:sldLayoutId id="2147484153" r:id="rId5"/>
    <p:sldLayoutId id="2147484154" r:id="rId6"/>
    <p:sldLayoutId id="2147484155" r:id="rId7"/>
    <p:sldLayoutId id="2147484156" r:id="rId8"/>
    <p:sldLayoutId id="2147484157" r:id="rId9"/>
    <p:sldLayoutId id="2147484158" r:id="rId10"/>
    <p:sldLayoutId id="2147484159" r:id="rId11"/>
    <p:sldLayoutId id="21474841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023CA5C-6A36-4E00-B69B-20CF574ABB6C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kumimoji="0" lang="fr-FR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sym typeface="Calibri"/>
              </a:rPr>
              <a:t>Rapid Response Teams Training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sym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aur" pitchFamily="18" charset="0"/>
              <a:ea typeface="+mn-ea"/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A5DFF5-C0B1-4D2F-814C-8D2D34D01946}" type="slidenum">
              <a:rPr kumimoji="0" lang="en-US" sz="16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7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entaur" pitchFamily="18" charset="0"/>
                <a:ea typeface="+mn-ea"/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/>
        </p:nvSpPr>
        <p:spPr bwMode="auto">
          <a:xfrm>
            <a:off x="2057400" y="6478588"/>
            <a:ext cx="2008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Rapid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Response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Teams Training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062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8" r:id="rId1"/>
    <p:sldLayoutId id="2147484179" r:id="rId2"/>
    <p:sldLayoutId id="2147484180" r:id="rId3"/>
    <p:sldLayoutId id="2147484181" r:id="rId4"/>
    <p:sldLayoutId id="2147484182" r:id="rId5"/>
    <p:sldLayoutId id="2147484183" r:id="rId6"/>
    <p:sldLayoutId id="2147484184" r:id="rId7"/>
    <p:sldLayoutId id="2147484185" r:id="rId8"/>
    <p:sldLayoutId id="2147484186" r:id="rId9"/>
    <p:sldLayoutId id="2147484187" r:id="rId10"/>
    <p:sldLayoutId id="2147484188" r:id="rId11"/>
    <p:sldLayoutId id="214748418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023CA5C-6A36-4E00-B69B-20CF574ABB6C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entaur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entaur" pitchFamily="18" charset="0"/>
              <a:ea typeface="+mn-ea"/>
              <a:cs typeface="Arial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kumimoji="0" lang="fr-FR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Calibri"/>
                <a:sym typeface="Calibri"/>
              </a:rPr>
              <a:t>Rapid Response Teams Training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sym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aur" pitchFamily="18" charset="0"/>
              <a:ea typeface="+mn-ea"/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A5DFF5-C0B1-4D2F-814C-8D2D34D01946}" type="slidenum">
              <a:rPr kumimoji="0" lang="en-US" sz="16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7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entaur" pitchFamily="18" charset="0"/>
                <a:ea typeface="+mn-ea"/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/>
        </p:nvSpPr>
        <p:spPr bwMode="auto">
          <a:xfrm>
            <a:off x="2057400" y="6478588"/>
            <a:ext cx="2008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Rapid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Response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t> Teams Training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60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1" r:id="rId1"/>
    <p:sldLayoutId id="2147484192" r:id="rId2"/>
    <p:sldLayoutId id="2147484193" r:id="rId3"/>
    <p:sldLayoutId id="2147484194" r:id="rId4"/>
    <p:sldLayoutId id="2147484195" r:id="rId5"/>
    <p:sldLayoutId id="2147484196" r:id="rId6"/>
    <p:sldLayoutId id="2147484197" r:id="rId7"/>
    <p:sldLayoutId id="2147484198" r:id="rId8"/>
    <p:sldLayoutId id="2147484199" r:id="rId9"/>
    <p:sldLayoutId id="2147484200" r:id="rId10"/>
    <p:sldLayoutId id="2147484201" r:id="rId11"/>
    <p:sldLayoutId id="214748420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9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6.xml"/><Relationship Id="rId1" Type="http://schemas.openxmlformats.org/officeDocument/2006/relationships/themeOverride" Target="../theme/themeOverride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apps.who.int/iris/bitstream/handle/10665/70810/WHO_HSE_GAR_ARO_2012.1_eng.pdf;jsessionid=0DCDA68D3447C56DD23757A9E3C9BEEF?sequence=1" TargetMode="External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8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8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slideLayout" Target="../slideLayouts/slideLayout26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slideLayout" Target="../slideLayouts/slideLayout26.xml"/><Relationship Id="rId1" Type="http://schemas.openxmlformats.org/officeDocument/2006/relationships/themeOverride" Target="../theme/themeOverr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6.xml"/><Relationship Id="rId1" Type="http://schemas.openxmlformats.org/officeDocument/2006/relationships/themeOverride" Target="../theme/themeOverr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07504" y="5445224"/>
            <a:ext cx="7920880" cy="1208683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altLang="zh-CN" sz="3200" b="1" dirty="0">
                <a:solidFill>
                  <a:srgbClr val="002060"/>
                </a:solidFill>
                <a:ea typeface="宋体" charset="-122"/>
              </a:rPr>
              <a:t>B5.1 AVALIAÇÃO RÁPIDA DE RISCOS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3F49B88-256B-4502-9152-8A033A12EC0D}"/>
              </a:ext>
            </a:extLst>
          </p:cNvPr>
          <p:cNvSpPr txBox="1">
            <a:spLocks/>
          </p:cNvSpPr>
          <p:nvPr/>
        </p:nvSpPr>
        <p:spPr>
          <a:xfrm>
            <a:off x="3347864" y="84138"/>
            <a:ext cx="5762799" cy="1752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pt-PT" alt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 </a:t>
            </a:r>
            <a:r>
              <a:rPr lang="pt-PT" alt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Formação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C1CBDE-358D-470B-BBED-84E70B4AB634}"/>
              </a:ext>
            </a:extLst>
          </p:cNvPr>
          <p:cNvSpPr txBox="1"/>
          <p:nvPr/>
        </p:nvSpPr>
        <p:spPr>
          <a:xfrm>
            <a:off x="0" y="6237312"/>
            <a:ext cx="2778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>
                <a:solidFill>
                  <a:srgbClr val="002060"/>
                </a:solidFill>
              </a:rPr>
              <a:t>Actualizado em: 18/07/2018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Como medir um risco?</a:t>
            </a:r>
            <a:endParaRPr lang="pt-PT" sz="3600" dirty="0">
              <a:solidFill>
                <a:srgbClr val="002060"/>
              </a:solidFill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  <a:ln w="12700">
            <a:noFill/>
          </a:ln>
        </p:spPr>
        <p:txBody>
          <a:bodyPr/>
          <a:lstStyle/>
          <a:p>
            <a:pPr marL="390815" indent="-390815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pt-P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Várias abordagens …</a:t>
            </a:r>
          </a:p>
          <a:p>
            <a:pPr marL="683924" lvl="1" indent="-29311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PT" sz="2052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Risco =H*V (</a:t>
            </a:r>
            <a:r>
              <a:rPr lang="pt-PT" sz="2052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Wisner</a:t>
            </a:r>
            <a:r>
              <a:rPr lang="pt-PT" sz="2052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t-PT" sz="2052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lang="pt-PT" sz="2052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52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pt-PT" sz="2052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2006; </a:t>
            </a:r>
            <a:r>
              <a:rPr lang="pt-PT" sz="2052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Von</a:t>
            </a:r>
            <a:r>
              <a:rPr lang="pt-PT" sz="2052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52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Kotze</a:t>
            </a:r>
            <a:r>
              <a:rPr lang="pt-PT" sz="2052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52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pt-PT" sz="2052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52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Hollaway</a:t>
            </a:r>
            <a:r>
              <a:rPr lang="pt-PT" sz="2052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1999) </a:t>
            </a:r>
          </a:p>
          <a:p>
            <a:pPr marL="683924" lvl="1" indent="-29311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PT" sz="2138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Risco =(H*V)/C (</a:t>
            </a:r>
            <a:r>
              <a:rPr lang="pt-PT" sz="2138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Heijmans</a:t>
            </a:r>
            <a:r>
              <a:rPr lang="pt-PT" sz="2138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138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pt-PT" sz="2138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Victoria, 2001; ISDR, 2000): </a:t>
            </a:r>
          </a:p>
          <a:p>
            <a:pPr marL="683924" lvl="1" indent="-29311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PT" sz="2052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Risco = </a:t>
            </a:r>
            <a:r>
              <a:rPr lang="pt-PT" sz="2052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Probability</a:t>
            </a:r>
            <a:r>
              <a:rPr lang="pt-PT" sz="2052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52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pt-PT" sz="2052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52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r>
              <a:rPr lang="pt-PT" sz="2052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 </a:t>
            </a:r>
            <a:r>
              <a:rPr lang="pt-PT" sz="2052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r>
              <a:rPr lang="pt-PT" sz="2052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pt-PT" sz="2052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Asian</a:t>
            </a:r>
            <a:r>
              <a:rPr lang="pt-PT" sz="2052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52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Disaster</a:t>
            </a:r>
            <a:r>
              <a:rPr lang="pt-PT" sz="2052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Centre, 2004) </a:t>
            </a:r>
          </a:p>
          <a:p>
            <a:pPr marL="683924" lvl="1" indent="-29311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pt-PT" sz="2052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Risco = </a:t>
            </a:r>
            <a:r>
              <a:rPr lang="pt-PT" sz="2052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pt-PT" sz="2052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[H * V * </a:t>
            </a:r>
            <a:r>
              <a:rPr lang="pt-PT" sz="2052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Amount</a:t>
            </a:r>
            <a:r>
              <a:rPr lang="pt-PT" sz="2052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(</a:t>
            </a:r>
            <a:r>
              <a:rPr lang="pt-PT" sz="2052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van</a:t>
            </a:r>
            <a:r>
              <a:rPr lang="pt-PT" sz="2052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2052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Weston</a:t>
            </a:r>
            <a:r>
              <a:rPr lang="pt-PT" sz="2052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2005)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B487D3-7536-4C41-A64E-9ED29CC9A78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61782" y="3015682"/>
            <a:ext cx="8686528" cy="2125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0815" indent="-39081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en-GB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verdade</a:t>
            </a:r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… o </a:t>
            </a:r>
            <a:r>
              <a:rPr lang="en-GB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risco</a:t>
            </a:r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é </a:t>
            </a:r>
            <a:r>
              <a:rPr lang="en-GB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uma</a:t>
            </a:r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função</a:t>
            </a:r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complexa</a:t>
            </a:r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</p:txBody>
      </p:sp>
      <p:sp>
        <p:nvSpPr>
          <p:cNvPr id="6" name="Rectangle 5"/>
          <p:cNvSpPr/>
          <p:nvPr/>
        </p:nvSpPr>
        <p:spPr>
          <a:xfrm>
            <a:off x="816872" y="3609642"/>
            <a:ext cx="3107056" cy="1417755"/>
          </a:xfrm>
          <a:prstGeom prst="rect">
            <a:avLst/>
          </a:prstGeom>
          <a:ln w="12700">
            <a:noFill/>
          </a:ln>
        </p:spPr>
        <p:txBody>
          <a:bodyPr wrap="square" lIns="78164" tIns="39082" rIns="78164" bIns="39082" numCol="1">
            <a:spAutoFit/>
          </a:bodyPr>
          <a:lstStyle/>
          <a:p>
            <a:pPr marL="361950" lvl="1" indent="-361950" defTabSz="891544" eaLnBrk="0" hangingPunct="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PT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</a:rPr>
              <a:t>H - Perigo</a:t>
            </a:r>
          </a:p>
          <a:p>
            <a:pPr marL="361950" lvl="1" indent="-361950" defTabSz="891544" eaLnBrk="0" hangingPunct="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PT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</a:rPr>
              <a:t>V - Vulnerabilidade</a:t>
            </a:r>
          </a:p>
          <a:p>
            <a:pPr marL="361950" lvl="1" indent="-361950" defTabSz="891544" eaLnBrk="0" hangingPunct="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PT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</a:rPr>
              <a:t>E - Exposição</a:t>
            </a:r>
          </a:p>
          <a:p>
            <a:pPr marL="361950" lvl="1" indent="-361950" defTabSz="891544" eaLnBrk="0" hangingPunct="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PT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</a:rPr>
              <a:t>C - Capacidade</a:t>
            </a:r>
          </a:p>
        </p:txBody>
      </p:sp>
      <p:sp>
        <p:nvSpPr>
          <p:cNvPr id="7" name="Rectangle 6"/>
          <p:cNvSpPr/>
          <p:nvPr/>
        </p:nvSpPr>
        <p:spPr>
          <a:xfrm>
            <a:off x="4546876" y="3669807"/>
            <a:ext cx="2991290" cy="1417755"/>
          </a:xfrm>
          <a:prstGeom prst="rect">
            <a:avLst/>
          </a:prstGeom>
          <a:ln w="12700">
            <a:noFill/>
          </a:ln>
        </p:spPr>
        <p:txBody>
          <a:bodyPr wrap="square" lIns="78164" tIns="39082" rIns="78164" bIns="39082" numCol="1">
            <a:spAutoFit/>
          </a:bodyPr>
          <a:lstStyle/>
          <a:p>
            <a:pPr marL="266700" lvl="1" indent="-266700" defTabSz="891544" eaLnBrk="0" hangingPunct="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PT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</a:rPr>
              <a:t>P - Probabilidade</a:t>
            </a:r>
          </a:p>
          <a:p>
            <a:pPr marL="266700" lvl="1" indent="-266700" defTabSz="891544" eaLnBrk="0" hangingPunct="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PT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</a:rPr>
              <a:t>R- Resistência</a:t>
            </a:r>
          </a:p>
          <a:p>
            <a:pPr marL="266700" lvl="1" indent="-266700" defTabSz="891544" eaLnBrk="0" hangingPunct="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PT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</a:rPr>
              <a:t>I - Impacto</a:t>
            </a:r>
          </a:p>
          <a:p>
            <a:pPr marL="266700" lvl="1" indent="-266700" defTabSz="891544" eaLnBrk="0" hangingPunct="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t-PT"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ea typeface="MS PGothic" pitchFamily="34" charset="-128"/>
              </a:rPr>
              <a:t>M- Maneabilidade…</a:t>
            </a:r>
            <a:endParaRPr lang="pt-PT" b="1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MS PGothic" pitchFamily="34" charset="-128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75482" y="5405440"/>
            <a:ext cx="7858670" cy="572440"/>
            <a:chOff x="775482" y="5221440"/>
            <a:chExt cx="7858670" cy="572440"/>
          </a:xfrm>
        </p:grpSpPr>
        <p:sp>
          <p:nvSpPr>
            <p:cNvPr id="9" name="TextBox 8"/>
            <p:cNvSpPr txBox="1"/>
            <p:nvPr/>
          </p:nvSpPr>
          <p:spPr>
            <a:xfrm>
              <a:off x="775482" y="5332215"/>
              <a:ext cx="3995004" cy="46166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</a:rPr>
                <a:t>R = f(H,V,E,C,P,R,I,M)</a:t>
              </a:r>
              <a:endParaRPr lang="en-GB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4887267" y="5363224"/>
              <a:ext cx="1080120" cy="39964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6084168" y="5221440"/>
              <a:ext cx="2549984" cy="541433"/>
            </a:xfrm>
            <a:prstGeom prst="rect">
              <a:avLst/>
            </a:prstGeom>
            <a:solidFill>
              <a:srgbClr val="00206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R = f(H,E,C)</a:t>
              </a:r>
              <a:endPara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931540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7C56E38-542D-4018-9A79-7191979E3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E1461FF4-8372-4AA9-8B41-2D28CD93DE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B487D3-7536-4C41-A64E-9ED29CC9A78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1112" y="116632"/>
            <a:ext cx="6177973" cy="646331"/>
          </a:xfrm>
          <a:prstGeom prst="rect">
            <a:avLst/>
          </a:prstGeom>
          <a:noFill/>
          <a:ln w="12700"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pPr algn="ctr" eaLnBrk="0" hangingPunct="0"/>
            <a:r>
              <a:rPr lang="en-US" sz="3600" b="1" dirty="0" err="1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Tipos</a:t>
            </a:r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de </a:t>
            </a:r>
            <a:r>
              <a:rPr lang="en-US" sz="3600" b="1" dirty="0" err="1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avaliação</a:t>
            </a:r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de </a:t>
            </a:r>
            <a:r>
              <a:rPr lang="en-US" sz="3600" b="1" dirty="0" err="1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risco</a:t>
            </a:r>
            <a:endParaRPr lang="en-GB" sz="3600" b="1" dirty="0">
              <a:solidFill>
                <a:srgbClr val="00206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3624113" y="756675"/>
            <a:ext cx="391766" cy="4458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own Arrow 6"/>
          <p:cNvSpPr/>
          <p:nvPr/>
        </p:nvSpPr>
        <p:spPr>
          <a:xfrm>
            <a:off x="7141584" y="769550"/>
            <a:ext cx="391766" cy="4458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941254" y="1312318"/>
            <a:ext cx="3757485" cy="138499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 baseada em eventos=AR Rápida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76301" y="1285672"/>
            <a:ext cx="2988815" cy="138499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 não baseada em eventos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3528" y="2630721"/>
            <a:ext cx="1440159" cy="369332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5679" y="3122025"/>
            <a:ext cx="1440160" cy="36933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Âmbito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3528" y="3489938"/>
            <a:ext cx="1440160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Objectivo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41254" y="2630721"/>
            <a:ext cx="3757485" cy="369332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/>
              <a:t>Desencadeado pelo evento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56867" y="2612894"/>
            <a:ext cx="2988815" cy="369332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Fase de pré-evento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07704" y="3068960"/>
            <a:ext cx="3757484" cy="323165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5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Geralmente perigos de infecção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56867" y="3044451"/>
            <a:ext cx="2988815" cy="36933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Todos os perigos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41254" y="3526366"/>
            <a:ext cx="3757485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Controlo rápido do evento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945396" y="3967596"/>
            <a:ext cx="3757484" cy="30777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Orientar uma resposta imediata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29253" y="3526366"/>
            <a:ext cx="3016429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Preparação</a:t>
            </a:r>
          </a:p>
        </p:txBody>
      </p:sp>
      <p:sp>
        <p:nvSpPr>
          <p:cNvPr id="20" name="Oval 19"/>
          <p:cNvSpPr/>
          <p:nvPr/>
        </p:nvSpPr>
        <p:spPr>
          <a:xfrm>
            <a:off x="1519640" y="1107583"/>
            <a:ext cx="4385083" cy="15768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190265" y="4438853"/>
            <a:ext cx="1755131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pt-PT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Abordagem</a:t>
            </a:r>
          </a:p>
          <a:p>
            <a:endParaRPr lang="pt-PT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41254" y="4419633"/>
            <a:ext cx="3757484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Geralmente qualitativa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876302" y="4403995"/>
            <a:ext cx="2969379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Qualitativa e Quantitativa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2703" y="5227972"/>
            <a:ext cx="1928552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tx1"/>
            </a:solidFill>
          </a:ln>
        </p:spPr>
        <p:txBody>
          <a:bodyPr wrap="square" rtlCol="0" anchor="b">
            <a:spAutoFit/>
          </a:bodyPr>
          <a:lstStyle/>
          <a:p>
            <a:r>
              <a:rPr lang="pt-PT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Ferramentas</a:t>
            </a:r>
          </a:p>
          <a:p>
            <a:pPr algn="ctr"/>
            <a:endParaRPr lang="pt-PT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41254" y="5223202"/>
            <a:ext cx="3757484" cy="65110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Ferramenta da ARR da OMS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876301" y="5201722"/>
            <a:ext cx="2969379" cy="65110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OMS: STAR, VRAM</a:t>
            </a:r>
          </a:p>
          <a:p>
            <a:pPr algn="ctr"/>
            <a:r>
              <a:rPr lang="pt-PT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FEMA/CDC: THIRA </a:t>
            </a:r>
          </a:p>
        </p:txBody>
      </p:sp>
    </p:spTree>
    <p:extLst>
      <p:ext uri="{BB962C8B-B14F-4D97-AF65-F5344CB8AC3E}">
        <p14:creationId xmlns:p14="http://schemas.microsoft.com/office/powerpoint/2010/main" val="4442045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9E1CB-76C7-4D04-934A-9FF4D3955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14391"/>
            <a:ext cx="8229600" cy="3497580"/>
          </a:xfrm>
        </p:spPr>
      </p:pic>
      <p:sp>
        <p:nvSpPr>
          <p:cNvPr id="12" name="Text Placeholder 11"/>
          <p:cNvSpPr>
            <a:spLocks noGrp="1"/>
          </p:cNvSpPr>
          <p:nvPr>
            <p:ph type="body" sz="quarter" idx="4294967295"/>
          </p:nvPr>
        </p:nvSpPr>
        <p:spPr>
          <a:xfrm>
            <a:off x="0" y="4265613"/>
            <a:ext cx="9144000" cy="923925"/>
          </a:xfrm>
        </p:spPr>
        <p:txBody>
          <a:bodyPr/>
          <a:lstStyle/>
          <a:p>
            <a:pPr marL="0" indent="0" algn="ctr">
              <a:buNone/>
            </a:pPr>
            <a:r>
              <a:rPr lang="pt-PT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Avaliação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de </a:t>
            </a:r>
            <a:r>
              <a:rPr lang="en-US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riscos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baseada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em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eventos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" y="4264819"/>
            <a:ext cx="9144001" cy="9252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350" dirty="0">
              <a:solidFill>
                <a:srgbClr val="C00000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4243651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6635E-EFD9-4D45-8C5E-1668F30AA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Âmbito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pt-PT" sz="5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324849"/>
            <a:ext cx="857929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400"/>
              </a:spcAft>
              <a:buClrTx/>
              <a:buSzTx/>
              <a:tabLst/>
              <a:defRPr/>
            </a:pPr>
            <a:r>
              <a:rPr lang="pt-PT" sz="2100" b="1" dirty="0">
                <a:solidFill>
                  <a:prstClr val="black"/>
                </a:solidFill>
                <a:latin typeface="Calibri" panose="020F0502020204030204"/>
              </a:rPr>
              <a:t>Os e</a:t>
            </a:r>
            <a:r>
              <a:rPr kumimoji="0" lang="pt-PT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vento</a:t>
            </a:r>
            <a:r>
              <a:rPr lang="pt-PT" sz="2100" b="1" dirty="0">
                <a:solidFill>
                  <a:prstClr val="black"/>
                </a:solidFill>
                <a:latin typeface="Calibri" panose="020F0502020204030204"/>
              </a:rPr>
              <a:t>s de saúde pública que podem necessitar de uma avaliação de risco baseada em eventos incluem, mas não estão limitados a</a:t>
            </a:r>
            <a:r>
              <a:rPr kumimoji="0" lang="pt-PT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:</a:t>
            </a:r>
          </a:p>
          <a:p>
            <a:pPr marL="800100" lvl="1" indent="-342900" defTabSz="685800" fontAlgn="auto">
              <a:spcBef>
                <a:spcPts val="600"/>
              </a:spcBef>
              <a:spcAft>
                <a:spcPts val="2400"/>
              </a:spcAft>
              <a:buFont typeface="Wingdings" panose="05000000000000000000" pitchFamily="2" charset="2"/>
              <a:buChar char="q"/>
              <a:defRPr/>
            </a:pPr>
            <a:r>
              <a:rPr kumimoji="0" lang="pt-PT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Surto de doenças</a:t>
            </a:r>
            <a:r>
              <a:rPr kumimoji="0" lang="pt-PT" sz="21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infecciosas </a:t>
            </a:r>
            <a:r>
              <a:rPr kumimoji="0" lang="pt-PT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:</a:t>
            </a:r>
            <a:r>
              <a:rPr kumimoji="0" lang="pt-PT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lang="pt-PT" sz="2100" noProof="0" dirty="0">
                <a:solidFill>
                  <a:srgbClr val="0070C0"/>
                </a:solidFill>
                <a:latin typeface="Calibri" panose="020F0502020204030204"/>
              </a:rPr>
              <a:t>Doenças epidémicas</a:t>
            </a:r>
            <a:r>
              <a:rPr lang="pt-PT" sz="2100" dirty="0">
                <a:solidFill>
                  <a:srgbClr val="0070C0"/>
                </a:solidFill>
                <a:latin typeface="Calibri" panose="020F0502020204030204"/>
              </a:rPr>
              <a:t>, doenças emergentes ou reemergentes</a:t>
            </a:r>
            <a:r>
              <a:rPr kumimoji="0" lang="pt-PT" sz="2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</a:rPr>
              <a:t>, zoon</a:t>
            </a:r>
            <a:r>
              <a:rPr lang="pt-PT" sz="2100" dirty="0">
                <a:solidFill>
                  <a:srgbClr val="0070C0"/>
                </a:solidFill>
                <a:latin typeface="+mn-lt"/>
                <a:cs typeface="Arial"/>
              </a:rPr>
              <a:t>oses</a:t>
            </a:r>
            <a:r>
              <a:rPr kumimoji="0" lang="pt-PT" sz="2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</a:rPr>
              <a:t>…</a:t>
            </a:r>
          </a:p>
          <a:p>
            <a:pPr marL="800100" lvl="1" indent="-342900" defTabSz="685800" fontAlgn="auto">
              <a:spcBef>
                <a:spcPts val="600"/>
              </a:spcBef>
              <a:spcAft>
                <a:spcPts val="2400"/>
              </a:spcAft>
              <a:buFont typeface="Wingdings" panose="05000000000000000000" pitchFamily="2" charset="2"/>
              <a:buChar char="q"/>
              <a:defRPr/>
            </a:pPr>
            <a:r>
              <a:rPr kumimoji="0" lang="pt-PT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Eventos resultantes</a:t>
            </a:r>
            <a:r>
              <a:rPr kumimoji="0" lang="pt-PT" sz="21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da exposição a materiais tóxicos ou perigosos</a:t>
            </a:r>
            <a:r>
              <a:rPr kumimoji="0" lang="pt-PT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: </a:t>
            </a:r>
            <a:r>
              <a:rPr lang="pt-PT" sz="2100" dirty="0">
                <a:solidFill>
                  <a:srgbClr val="0070C0"/>
                </a:solidFill>
                <a:latin typeface="Calibri" panose="020F0502020204030204"/>
              </a:rPr>
              <a:t>medicamentos ou vacinas falsificados</a:t>
            </a:r>
            <a:r>
              <a:rPr kumimoji="0" lang="pt-PT" sz="2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; </a:t>
            </a:r>
            <a:r>
              <a:rPr lang="pt-PT" sz="2100" dirty="0">
                <a:solidFill>
                  <a:srgbClr val="0070C0"/>
                </a:solidFill>
                <a:latin typeface="Calibri" panose="020F0502020204030204"/>
              </a:rPr>
              <a:t>reação incomum aos medicamentos ou vacinas</a:t>
            </a:r>
            <a:r>
              <a:rPr kumimoji="0" lang="pt-PT" sz="2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</a:rPr>
              <a:t>; contaminação de</a:t>
            </a:r>
            <a:r>
              <a:rPr kumimoji="0" lang="pt-PT" sz="2100" b="0" i="0" u="none" strike="noStrike" kern="1200" cap="none" spc="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</a:rPr>
              <a:t> alimentos </a:t>
            </a:r>
            <a:r>
              <a:rPr kumimoji="0" lang="pt-PT" sz="21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</a:rPr>
              <a:t>ou água; contaminação ambiental; libertação acidental de agentes biológicos e químicos; material radionuclear...</a:t>
            </a:r>
          </a:p>
          <a:p>
            <a:pPr marL="800100" lvl="1" indent="-342900" defTabSz="685800" fontAlgn="auto">
              <a:spcBef>
                <a:spcPts val="600"/>
              </a:spcBef>
              <a:spcAft>
                <a:spcPts val="2400"/>
              </a:spcAft>
              <a:buFont typeface="Wingdings" panose="05000000000000000000" pitchFamily="2" charset="2"/>
              <a:buChar char="q"/>
              <a:defRPr/>
            </a:pPr>
            <a:r>
              <a:rPr lang="pt-PT" sz="2100" b="1" dirty="0">
                <a:solidFill>
                  <a:prstClr val="black"/>
                </a:solidFill>
                <a:latin typeface="Calibri" panose="020F0502020204030204"/>
              </a:rPr>
              <a:t>Outros eventos incomuns ou inesperados que representem risco para a saúde pública.</a:t>
            </a:r>
          </a:p>
        </p:txBody>
      </p:sp>
    </p:spTree>
    <p:extLst>
      <p:ext uri="{BB962C8B-B14F-4D97-AF65-F5344CB8AC3E}">
        <p14:creationId xmlns:p14="http://schemas.microsoft.com/office/powerpoint/2010/main" val="27644253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Algoritmo da ARR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3E3B6F-365C-4A77-8BEF-87E43715E1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Condensed" panose="020B0606040200020203" pitchFamily="34" charset="0"/>
                <a:ea typeface="+mn-ea"/>
                <a:cs typeface="+mn-cs"/>
              </a:rPr>
              <a:t>20 de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Condensed" panose="020B0606040200020203" pitchFamily="34" charset="0"/>
                <a:ea typeface="+mn-ea"/>
                <a:cs typeface="+mn-cs"/>
              </a:rPr>
              <a:t>Novembro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Condensed" panose="020B0606040200020203" pitchFamily="34" charset="0"/>
                <a:ea typeface="+mn-ea"/>
                <a:cs typeface="+mn-cs"/>
              </a:rPr>
              <a:t> de 2018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12668" y="1139656"/>
            <a:ext cx="2282997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PT" b="1"/>
              <a:t>Sinal - Detecção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035480" y="1556792"/>
            <a:ext cx="0" cy="4320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156684" y="2060848"/>
            <a:ext cx="1877437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PT" b="1"/>
              <a:t>ESP Suspeito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022968" y="2511811"/>
            <a:ext cx="1" cy="41313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6115" y="2963630"/>
            <a:ext cx="35701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PT" b="1"/>
              <a:t>Verificação - Investigação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26602" y="4022464"/>
            <a:ext cx="2531462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PT" b="1"/>
              <a:t>Avaliação do risco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979712" y="3381196"/>
            <a:ext cx="0" cy="5518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470742" y="4180438"/>
            <a:ext cx="127258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984225" y="3933046"/>
            <a:ext cx="3286477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PT" b="1"/>
              <a:t>Caracterização do risco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00700" y="4447696"/>
            <a:ext cx="906018" cy="369332"/>
          </a:xfrm>
          <a:prstGeom prst="rect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pt-PT" b="1"/>
              <a:t>Baixo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079724" y="4461986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166598" y="4436993"/>
            <a:ext cx="707245" cy="369332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PT" b="1"/>
              <a:t>Alto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401158" y="4447696"/>
            <a:ext cx="1511952" cy="36933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PT" b="1"/>
              <a:t>Muito Alto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962805" y="4474901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3850264" y="5672218"/>
            <a:ext cx="1430200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PT" b="1"/>
              <a:t>Mitigação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18302" y="5656529"/>
            <a:ext cx="1452642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PT" b="1"/>
              <a:t>Prontidão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020272" y="5661248"/>
            <a:ext cx="2002922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PT" b="1" dirty="0"/>
              <a:t>Monitorização</a:t>
            </a:r>
          </a:p>
        </p:txBody>
      </p:sp>
      <p:sp>
        <p:nvSpPr>
          <p:cNvPr id="30" name="Left Bracket 29"/>
          <p:cNvSpPr/>
          <p:nvPr/>
        </p:nvSpPr>
        <p:spPr>
          <a:xfrm rot="16200000">
            <a:off x="5982498" y="2306537"/>
            <a:ext cx="95544" cy="5364806"/>
          </a:xfrm>
          <a:prstGeom prst="lef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48" name="Straight Connector 2047"/>
          <p:cNvCxnSpPr/>
          <p:nvPr/>
        </p:nvCxnSpPr>
        <p:spPr>
          <a:xfrm>
            <a:off x="5944165" y="5085184"/>
            <a:ext cx="0" cy="29351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Left Bracket 39"/>
          <p:cNvSpPr/>
          <p:nvPr/>
        </p:nvSpPr>
        <p:spPr>
          <a:xfrm rot="5400000">
            <a:off x="5958329" y="3476757"/>
            <a:ext cx="267561" cy="4071450"/>
          </a:xfrm>
          <a:prstGeom prst="leftBracket">
            <a:avLst>
              <a:gd name="adj" fmla="val 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Connector 49"/>
          <p:cNvCxnSpPr/>
          <p:nvPr/>
        </p:nvCxnSpPr>
        <p:spPr>
          <a:xfrm>
            <a:off x="5944165" y="5378701"/>
            <a:ext cx="0" cy="29351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73" name="Picture 20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2109" y="1082212"/>
            <a:ext cx="2991015" cy="1957271"/>
          </a:xfrm>
          <a:prstGeom prst="rect">
            <a:avLst/>
          </a:prstGeom>
        </p:spPr>
      </p:pic>
      <p:sp>
        <p:nvSpPr>
          <p:cNvPr id="2074" name="Rectangle 2073"/>
          <p:cNvSpPr/>
          <p:nvPr/>
        </p:nvSpPr>
        <p:spPr>
          <a:xfrm>
            <a:off x="3358065" y="1115781"/>
            <a:ext cx="34461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200" b="1"/>
              <a:t>Vigilância baseada em indicadores</a:t>
            </a:r>
          </a:p>
        </p:txBody>
      </p:sp>
      <p:sp>
        <p:nvSpPr>
          <p:cNvPr id="2075" name="Rectangle 2074"/>
          <p:cNvSpPr/>
          <p:nvPr/>
        </p:nvSpPr>
        <p:spPr>
          <a:xfrm>
            <a:off x="3460943" y="1378419"/>
            <a:ext cx="29344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200" b="1"/>
              <a:t>Vigilância baseada em evento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499992" y="4457129"/>
            <a:ext cx="1467068" cy="369332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t-PT" b="1"/>
              <a:t>Moderado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762265" y="4470909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47838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pt-PT" altLang="zh-CN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ARR: Componentes da avaliação</a:t>
            </a:r>
            <a:br>
              <a:rPr lang="pt-PT" altLang="zh-CN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PT" altLang="zh-CN" sz="28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47BB4F7-A462-476F-B910-F257B2AEFE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1763688" y="1124744"/>
            <a:ext cx="3207862" cy="2852186"/>
          </a:xfrm>
          <a:prstGeom prst="ellipse">
            <a:avLst/>
          </a:prstGeom>
          <a:gradFill>
            <a:gsLst>
              <a:gs pos="0">
                <a:schemeClr val="accent6">
                  <a:shade val="51000"/>
                  <a:satMod val="130000"/>
                  <a:alpha val="0"/>
                </a:schemeClr>
              </a:gs>
              <a:gs pos="0">
                <a:schemeClr val="accent6">
                  <a:shade val="93000"/>
                  <a:satMod val="130000"/>
                </a:schemeClr>
              </a:gs>
              <a:gs pos="100000">
                <a:schemeClr val="accent6">
                  <a:shade val="94000"/>
                  <a:satMod val="135000"/>
                </a:schemeClr>
              </a:gs>
            </a:gsLst>
          </a:gra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/>
              <a:t>Avaliação do perigo</a:t>
            </a:r>
          </a:p>
        </p:txBody>
      </p:sp>
      <p:sp>
        <p:nvSpPr>
          <p:cNvPr id="3" name="Oval 2"/>
          <p:cNvSpPr/>
          <p:nvPr/>
        </p:nvSpPr>
        <p:spPr>
          <a:xfrm>
            <a:off x="3923928" y="2536770"/>
            <a:ext cx="2808312" cy="288032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7000">
                <a:schemeClr val="accent3">
                  <a:lumMod val="97000"/>
                  <a:lumOff val="3000"/>
                  <a:alpha val="0"/>
                </a:schemeClr>
              </a:gs>
              <a:gs pos="97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>
                <a:solidFill>
                  <a:schemeClr val="tx1"/>
                </a:solidFill>
              </a:rPr>
              <a:t>Avaliação do contexto</a:t>
            </a:r>
          </a:p>
        </p:txBody>
      </p:sp>
      <p:sp>
        <p:nvSpPr>
          <p:cNvPr id="4" name="Oval 3"/>
          <p:cNvSpPr/>
          <p:nvPr/>
        </p:nvSpPr>
        <p:spPr>
          <a:xfrm>
            <a:off x="1301978" y="2996952"/>
            <a:ext cx="3132348" cy="3168352"/>
          </a:xfrm>
          <a:prstGeom prst="ellipse">
            <a:avLst/>
          </a:prstGeom>
          <a:solidFill>
            <a:schemeClr val="accent5">
              <a:alpha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>
                <a:solidFill>
                  <a:schemeClr val="tx1"/>
                </a:solidFill>
              </a:rPr>
              <a:t>Avaliação da exposição</a:t>
            </a:r>
          </a:p>
        </p:txBody>
      </p:sp>
    </p:spTree>
    <p:extLst>
      <p:ext uri="{BB962C8B-B14F-4D97-AF65-F5344CB8AC3E}">
        <p14:creationId xmlns:p14="http://schemas.microsoft.com/office/powerpoint/2010/main" val="3236699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pt-PT" altLang="zh-CN" sz="3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ARR: Componentes da avaliação (2)</a:t>
            </a:r>
            <a:br>
              <a:rPr lang="pt-PT" altLang="zh-CN" sz="3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PT" altLang="zh-CN" sz="28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126E8E-3D0D-47FA-8702-141C59681B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465" name="Rectangle 21"/>
          <p:cNvSpPr>
            <a:spLocks noChangeArrowheads="1"/>
          </p:cNvSpPr>
          <p:nvPr/>
        </p:nvSpPr>
        <p:spPr bwMode="auto">
          <a:xfrm>
            <a:off x="107504" y="548680"/>
            <a:ext cx="9036496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Tx/>
              <a:buFont typeface="+mj-lt"/>
              <a:buAutoNum type="arabicPeriod"/>
              <a:tabLst/>
              <a:defRPr/>
            </a:pPr>
            <a:r>
              <a:rPr kumimoji="0" lang="pt-PT" altLang="zh-CN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宋体" panose="02010600030101010101" pitchFamily="2" charset="-122"/>
                <a:cs typeface="Arial" charset="0"/>
              </a:rPr>
              <a:t>Avaliação do perigo </a:t>
            </a:r>
          </a:p>
          <a:p>
            <a:pPr marL="742950" lvl="1" indent="-285750" eaLnBrk="0" hangingPunct="0">
              <a:spcBef>
                <a:spcPts val="600"/>
              </a:spcBef>
              <a:spcAft>
                <a:spcPts val="600"/>
              </a:spcAft>
              <a:buClr>
                <a:srgbClr val="0099CC"/>
              </a:buClr>
              <a:buFont typeface="Wingdings" panose="05000000000000000000" pitchFamily="2" charset="2"/>
              <a:buChar char="q"/>
              <a:defRPr/>
            </a:pPr>
            <a:r>
              <a:rPr lang="pt-PT" altLang="zh-CN" sz="2000" dirty="0">
                <a:latin typeface="Calibri" pitchFamily="34" charset="0"/>
                <a:cs typeface="Arial" charset="0"/>
              </a:rPr>
              <a:t>Identificação do perigo: </a:t>
            </a:r>
            <a:r>
              <a:rPr lang="pt-PT" altLang="zh-CN" b="1" dirty="0">
                <a:solidFill>
                  <a:srgbClr val="0070C0"/>
                </a:solidFill>
                <a:latin typeface="Calibri" pitchFamily="34" charset="0"/>
                <a:cs typeface="Arial" charset="0"/>
              </a:rPr>
              <a:t>apresentação clínica, progressão clínica, gravidade</a:t>
            </a:r>
            <a:endParaRPr lang="pt-PT" altLang="zh-CN" sz="2000" b="1" dirty="0">
              <a:solidFill>
                <a:srgbClr val="0070C0"/>
              </a:solidFill>
              <a:latin typeface="Calibri" pitchFamily="34" charset="0"/>
              <a:cs typeface="Arial" charset="0"/>
            </a:endParaRPr>
          </a:p>
          <a:p>
            <a:pPr marL="742950" lvl="1" indent="-285750" eaLnBrk="0" hangingPunct="0">
              <a:spcBef>
                <a:spcPts val="600"/>
              </a:spcBef>
              <a:spcAft>
                <a:spcPts val="600"/>
              </a:spcAft>
              <a:buClr>
                <a:srgbClr val="0099CC"/>
              </a:buClr>
              <a:buFont typeface="Wingdings" panose="05000000000000000000" pitchFamily="2" charset="2"/>
              <a:buChar char="q"/>
              <a:defRPr/>
            </a:pPr>
            <a:r>
              <a:rPr lang="pt-PT" altLang="zh-CN" sz="2000" dirty="0">
                <a:latin typeface="Calibri" pitchFamily="34" charset="0"/>
                <a:cs typeface="Arial" charset="0"/>
              </a:rPr>
              <a:t>Identificação dos efeitos adversos associados</a:t>
            </a:r>
          </a:p>
          <a:p>
            <a:pPr marL="457200" indent="-457200" eaLnBrk="0" hangingPunct="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pt-PT" altLang="zh-CN" sz="2400" b="1" dirty="0">
                <a:latin typeface="Calibri" pitchFamily="34" charset="0"/>
                <a:ea typeface="宋体" panose="02010600030101010101" pitchFamily="2" charset="-122"/>
                <a:cs typeface="Arial" charset="0"/>
              </a:rPr>
              <a:t>Avaliação da exposição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99CC"/>
              </a:buClr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pt-PT" altLang="zh-CN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宋体" panose="02010600030101010101" pitchFamily="2" charset="-122"/>
                <a:cs typeface="Arial" charset="0"/>
              </a:rPr>
              <a:t>Número de pessoas provavelmente </a:t>
            </a:r>
            <a:r>
              <a:rPr kumimoji="0" lang="pt-PT" altLang="zh-CN" sz="20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宋体" panose="02010600030101010101" pitchFamily="2" charset="-122"/>
                <a:cs typeface="Arial" charset="0"/>
              </a:rPr>
              <a:t>expostas</a:t>
            </a:r>
            <a:r>
              <a:rPr kumimoji="0" lang="pt-PT" altLang="zh-CN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宋体" panose="02010600030101010101" pitchFamily="2" charset="-122"/>
                <a:cs typeface="Arial" charset="0"/>
              </a:rPr>
              <a:t> </a:t>
            </a:r>
          </a:p>
          <a:p>
            <a:pPr marL="742950" lvl="1" indent="-285750" eaLnBrk="0" hangingPunct="0">
              <a:spcBef>
                <a:spcPts val="600"/>
              </a:spcBef>
              <a:spcAft>
                <a:spcPts val="600"/>
              </a:spcAft>
              <a:buClr>
                <a:srgbClr val="0099CC"/>
              </a:buClr>
              <a:buFont typeface="Wingdings" panose="05000000000000000000" pitchFamily="2" charset="2"/>
              <a:buChar char="q"/>
              <a:defRPr/>
            </a:pPr>
            <a:r>
              <a:rPr lang="pt-PT" altLang="zh-CN" sz="2000" dirty="0">
                <a:latin typeface="Calibri" pitchFamily="34" charset="0"/>
                <a:cs typeface="Arial" charset="0"/>
              </a:rPr>
              <a:t> Número de pessoas expostas e provavelmente susceptíveis </a:t>
            </a:r>
            <a:r>
              <a:rPr kumimoji="0" lang="pt-PT" altLang="zh-CN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宋体" panose="02010600030101010101" pitchFamily="2" charset="-122"/>
                <a:cs typeface="Arial" charset="0"/>
              </a:rPr>
              <a:t>: </a:t>
            </a:r>
            <a:r>
              <a:rPr lang="pt-PT" altLang="zh-CN" b="1" noProof="0" dirty="0">
                <a:solidFill>
                  <a:srgbClr val="0070C0"/>
                </a:solidFill>
                <a:latin typeface="Calibri" pitchFamily="34" charset="0"/>
                <a:ea typeface="宋体" panose="02010600030101010101" pitchFamily="2" charset="-122"/>
                <a:cs typeface="Arial" charset="0"/>
              </a:rPr>
              <a:t>m</a:t>
            </a:r>
            <a:r>
              <a:rPr lang="pt-PT" altLang="zh-CN" b="1" dirty="0" err="1">
                <a:solidFill>
                  <a:srgbClr val="0070C0"/>
                </a:solidFill>
                <a:latin typeface="Calibri" pitchFamily="34" charset="0"/>
                <a:ea typeface="宋体" panose="02010600030101010101" pitchFamily="2" charset="-122"/>
                <a:cs typeface="Arial" charset="0"/>
              </a:rPr>
              <a:t>odo</a:t>
            </a:r>
            <a:r>
              <a:rPr lang="pt-PT" altLang="zh-CN" b="1" dirty="0">
                <a:solidFill>
                  <a:srgbClr val="0070C0"/>
                </a:solidFill>
                <a:latin typeface="Calibri" pitchFamily="34" charset="0"/>
                <a:ea typeface="宋体" panose="02010600030101010101" pitchFamily="2" charset="-122"/>
                <a:cs typeface="Arial" charset="0"/>
              </a:rPr>
              <a:t> de transmissão; período de incubação; taxa de letalidade; estado de vacinação da população exposta  </a:t>
            </a:r>
            <a:endParaRPr lang="pt-PT" altLang="zh-CN" sz="1600" b="1" dirty="0">
              <a:solidFill>
                <a:srgbClr val="0070C0"/>
              </a:solidFill>
              <a:latin typeface="Calibri" pitchFamily="34" charset="0"/>
              <a:ea typeface="宋体" panose="02010600030101010101" pitchFamily="2" charset="-122"/>
              <a:cs typeface="Arial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Tx/>
              <a:buFont typeface="+mj-lt"/>
              <a:buAutoNum type="arabicPeriod"/>
              <a:tabLst/>
              <a:defRPr/>
            </a:pPr>
            <a:r>
              <a:rPr kumimoji="0" lang="pt-PT" altLang="zh-CN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宋体" panose="02010600030101010101" pitchFamily="2" charset="-122"/>
                <a:cs typeface="Arial" charset="0"/>
              </a:rPr>
              <a:t>Avaliação do contexto (capacidade</a:t>
            </a:r>
            <a:r>
              <a:rPr kumimoji="0" lang="pt-PT" altLang="zh-CN" sz="24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宋体" panose="02010600030101010101" pitchFamily="2" charset="-122"/>
                <a:cs typeface="Arial" charset="0"/>
              </a:rPr>
              <a:t> e controlo</a:t>
            </a:r>
            <a:r>
              <a:rPr kumimoji="0" lang="pt-PT" altLang="zh-CN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宋体" panose="02010600030101010101" pitchFamily="2" charset="-122"/>
                <a:cs typeface="Arial" charset="0"/>
              </a:rPr>
              <a:t>)</a:t>
            </a:r>
          </a:p>
          <a:p>
            <a:pPr marL="742950" lvl="1" indent="-285750" eaLnBrk="0" hangingPunct="0">
              <a:spcBef>
                <a:spcPts val="600"/>
              </a:spcBef>
              <a:spcAft>
                <a:spcPts val="600"/>
              </a:spcAft>
              <a:buClr>
                <a:srgbClr val="0099CC"/>
              </a:buClr>
              <a:buFont typeface="Wingdings" panose="05000000000000000000" pitchFamily="2" charset="2"/>
              <a:buChar char="q"/>
              <a:defRPr/>
            </a:pPr>
            <a:r>
              <a:rPr lang="pt-PT" altLang="zh-CN" sz="2000" dirty="0">
                <a:latin typeface="Calibri" pitchFamily="34" charset="0"/>
                <a:ea typeface="宋体" panose="02010600030101010101" pitchFamily="2" charset="-122"/>
                <a:cs typeface="Arial" charset="0"/>
              </a:rPr>
              <a:t>ÍNGREME</a:t>
            </a:r>
            <a:r>
              <a:rPr kumimoji="0" lang="pt-PT" altLang="zh-CN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宋体" panose="02010600030101010101" pitchFamily="2" charset="-122"/>
                <a:cs typeface="Arial" charset="0"/>
              </a:rPr>
              <a:t> (social, </a:t>
            </a:r>
            <a:r>
              <a:rPr lang="pt-PT" altLang="zh-CN" sz="2000" dirty="0">
                <a:latin typeface="Calibri" pitchFamily="34" charset="0"/>
                <a:cs typeface="Arial" charset="0"/>
              </a:rPr>
              <a:t>técnico e científico, económico, ambiental, ético, de políticas e político)</a:t>
            </a:r>
            <a:r>
              <a:rPr lang="pt-PT" altLang="zh-CN" sz="2000" dirty="0">
                <a:solidFill>
                  <a:srgbClr val="002060"/>
                </a:solidFill>
                <a:latin typeface="Calibri" pitchFamily="34" charset="0"/>
                <a:cs typeface="Arial" charset="0"/>
              </a:rPr>
              <a:t>:</a:t>
            </a:r>
            <a:r>
              <a:rPr kumimoji="0" lang="pt-PT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宋体" panose="02010600030101010101" pitchFamily="2" charset="-122"/>
                <a:cs typeface="Arial" charset="0"/>
              </a:rPr>
              <a:t> </a:t>
            </a:r>
            <a:r>
              <a:rPr lang="pt-PT" altLang="zh-CN" b="1" noProof="0" dirty="0">
                <a:solidFill>
                  <a:srgbClr val="0070C0"/>
                </a:solidFill>
                <a:latin typeface="Calibri" pitchFamily="34" charset="0"/>
                <a:ea typeface="宋体" panose="02010600030101010101" pitchFamily="2" charset="-122"/>
                <a:cs typeface="Arial" charset="0"/>
              </a:rPr>
              <a:t>tamanho da população</a:t>
            </a:r>
            <a:r>
              <a:rPr lang="pt-PT" altLang="zh-CN" b="1" dirty="0">
                <a:solidFill>
                  <a:srgbClr val="0070C0"/>
                </a:solidFill>
                <a:latin typeface="Calibri" pitchFamily="34" charset="0"/>
                <a:ea typeface="宋体" panose="02010600030101010101" pitchFamily="2" charset="-122"/>
                <a:cs typeface="Arial" charset="0"/>
              </a:rPr>
              <a:t>, comportamento humano, aceitabilidade de medidas preventivas eficazes e de tratamento; saúde animal e vectores </a:t>
            </a:r>
          </a:p>
          <a:p>
            <a:pPr marL="742950" lvl="1" indent="-285750" eaLnBrk="0" hangingPunct="0">
              <a:spcBef>
                <a:spcPts val="600"/>
              </a:spcBef>
              <a:spcAft>
                <a:spcPts val="600"/>
              </a:spcAft>
              <a:buClr>
                <a:srgbClr val="0099CC"/>
              </a:buClr>
              <a:buFont typeface="Wingdings" panose="05000000000000000000" pitchFamily="2" charset="2"/>
              <a:buChar char="q"/>
              <a:defRPr/>
            </a:pPr>
            <a:r>
              <a:rPr kumimoji="0" lang="pt-PT" altLang="zh-CN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宋体" panose="02010600030101010101" pitchFamily="2" charset="-122"/>
                <a:cs typeface="Arial" charset="0"/>
              </a:rPr>
              <a:t>Factores associados</a:t>
            </a:r>
            <a:r>
              <a:rPr kumimoji="0" lang="pt-PT" altLang="zh-CN" sz="20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宋体" panose="02010600030101010101" pitchFamily="2" charset="-122"/>
                <a:cs typeface="Arial" charset="0"/>
              </a:rPr>
              <a:t> ao sistema de saúde</a:t>
            </a:r>
            <a:r>
              <a:rPr kumimoji="0" lang="pt-PT" altLang="zh-CN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ea typeface="宋体" panose="02010600030101010101" pitchFamily="2" charset="-122"/>
                <a:cs typeface="Arial" charset="0"/>
              </a:rPr>
              <a:t> : </a:t>
            </a:r>
            <a:r>
              <a:rPr lang="pt-PT" altLang="zh-CN" b="1" dirty="0">
                <a:solidFill>
                  <a:srgbClr val="0070C0"/>
                </a:solidFill>
                <a:latin typeface="Calibri" pitchFamily="34" charset="0"/>
                <a:ea typeface="宋体" panose="02010600030101010101" pitchFamily="2" charset="-122"/>
                <a:cs typeface="Arial" charset="0"/>
              </a:rPr>
              <a:t>infraestruturas de v</a:t>
            </a:r>
            <a:r>
              <a:rPr lang="pt-PT" altLang="zh-CN" b="1" noProof="0" dirty="0" err="1">
                <a:solidFill>
                  <a:srgbClr val="0070C0"/>
                </a:solidFill>
                <a:latin typeface="Calibri" pitchFamily="34" charset="0"/>
                <a:ea typeface="宋体" panose="02010600030101010101" pitchFamily="2" charset="-122"/>
                <a:cs typeface="Arial" charset="0"/>
              </a:rPr>
              <a:t>igilância</a:t>
            </a:r>
            <a:r>
              <a:rPr lang="pt-PT" altLang="zh-CN" b="1" noProof="0" dirty="0">
                <a:solidFill>
                  <a:srgbClr val="0070C0"/>
                </a:solidFill>
                <a:latin typeface="Calibri" pitchFamily="34" charset="0"/>
                <a:ea typeface="宋体" panose="02010600030101010101" pitchFamily="2" charset="-122"/>
                <a:cs typeface="Arial" charset="0"/>
              </a:rPr>
              <a:t>, laboratoriais e de cuidados médicos</a:t>
            </a:r>
            <a:endParaRPr lang="pt-PT" altLang="zh-CN" b="1" dirty="0">
              <a:solidFill>
                <a:srgbClr val="0070C0"/>
              </a:solidFill>
              <a:latin typeface="Calibri" pitchFamily="34" charset="0"/>
              <a:ea typeface="宋体" panose="02010600030101010101" pitchFamily="2" charset="-122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60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4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4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4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4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Parâmetros de risco</a:t>
            </a:r>
            <a:endParaRPr lang="pt-PT" sz="3600" dirty="0">
              <a:solidFill>
                <a:srgbClr val="00206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B445BB8-6BC2-41A5-A1DB-E0651009E4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A37F5F-AB30-43D1-9317-DA0310F8F51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200" y="2260315"/>
            <a:ext cx="4297396" cy="646331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b="1" dirty="0"/>
              <a:t>Risco de impacto na </a:t>
            </a:r>
          </a:p>
          <a:p>
            <a:r>
              <a:rPr lang="pt-PT" b="1" dirty="0"/>
              <a:t>saúde humana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3676" y="3456725"/>
            <a:ext cx="4378324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b="1"/>
              <a:t>Risco de propagação do evento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4653136"/>
            <a:ext cx="4320480" cy="646331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/>
              <a:t>Risco de capacidades insuficientes para o controlo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55976" y="1047650"/>
            <a:ext cx="2103232" cy="369332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b="1"/>
              <a:t>Probabilidade</a:t>
            </a:r>
            <a:endParaRPr lang="pt-PT"/>
          </a:p>
        </p:txBody>
      </p:sp>
      <p:sp>
        <p:nvSpPr>
          <p:cNvPr id="12" name="Rectangle 11"/>
          <p:cNvSpPr/>
          <p:nvPr/>
        </p:nvSpPr>
        <p:spPr>
          <a:xfrm>
            <a:off x="6698077" y="1032847"/>
            <a:ext cx="2216778" cy="369332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pt-PT" b="1"/>
              <a:t>Consequências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788024" y="2260315"/>
            <a:ext cx="176517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799434" y="3456725"/>
            <a:ext cx="17537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769223" y="2230996"/>
            <a:ext cx="221677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780634" y="3436876"/>
            <a:ext cx="220536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788024" y="4653135"/>
            <a:ext cx="1753766" cy="646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6867020" y="4653135"/>
            <a:ext cx="2118979" cy="646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594473" y="1433237"/>
            <a:ext cx="21036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1200" b="1">
                <a:solidFill>
                  <a:schemeClr val="tx2"/>
                </a:solidFill>
              </a:rPr>
              <a:t>Quase certo, altamente provável, provável, improvável, muito improvável</a:t>
            </a:r>
            <a:endParaRPr lang="pt-PT" sz="1200"/>
          </a:p>
        </p:txBody>
      </p:sp>
      <p:sp>
        <p:nvSpPr>
          <p:cNvPr id="20" name="Rectangle 19"/>
          <p:cNvSpPr/>
          <p:nvPr/>
        </p:nvSpPr>
        <p:spPr>
          <a:xfrm>
            <a:off x="6698077" y="1444426"/>
            <a:ext cx="22167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1200" b="1" dirty="0">
                <a:solidFill>
                  <a:schemeClr val="tx2"/>
                </a:solidFill>
              </a:rPr>
              <a:t>Graves, Grandes, Moderadas, Ligeiras, Mínimas</a:t>
            </a:r>
          </a:p>
        </p:txBody>
      </p:sp>
    </p:spTree>
    <p:extLst>
      <p:ext uri="{BB962C8B-B14F-4D97-AF65-F5344CB8AC3E}">
        <p14:creationId xmlns:p14="http://schemas.microsoft.com/office/powerpoint/2010/main" val="1646541759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585"/>
            <a:ext cx="8229600" cy="1143000"/>
          </a:xfrm>
        </p:spPr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Caracterização do risco</a:t>
            </a:r>
            <a:endParaRPr lang="pt-PT" sz="3600" dirty="0">
              <a:solidFill>
                <a:srgbClr val="00206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A5D9B7-86FD-4010-9492-1704C573E2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A37F5F-AB30-43D1-9317-DA0310F8F51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954591"/>
              </p:ext>
            </p:extLst>
          </p:nvPr>
        </p:nvGraphicFramePr>
        <p:xfrm>
          <a:off x="53751" y="1098363"/>
          <a:ext cx="9036497" cy="49935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07549">
                  <a:extLst>
                    <a:ext uri="{9D8B030D-6E8A-4147-A177-3AD203B41FA5}">
                      <a16:colId xmlns:a16="http://schemas.microsoft.com/office/drawing/2014/main" val="3605699400"/>
                    </a:ext>
                  </a:extLst>
                </a:gridCol>
                <a:gridCol w="1003269">
                  <a:extLst>
                    <a:ext uri="{9D8B030D-6E8A-4147-A177-3AD203B41FA5}">
                      <a16:colId xmlns:a16="http://schemas.microsoft.com/office/drawing/2014/main" val="1648496884"/>
                    </a:ext>
                  </a:extLst>
                </a:gridCol>
                <a:gridCol w="914873">
                  <a:extLst>
                    <a:ext uri="{9D8B030D-6E8A-4147-A177-3AD203B41FA5}">
                      <a16:colId xmlns:a16="http://schemas.microsoft.com/office/drawing/2014/main" val="2872561652"/>
                    </a:ext>
                  </a:extLst>
                </a:gridCol>
                <a:gridCol w="1528571">
                  <a:extLst>
                    <a:ext uri="{9D8B030D-6E8A-4147-A177-3AD203B41FA5}">
                      <a16:colId xmlns:a16="http://schemas.microsoft.com/office/drawing/2014/main" val="2328234410"/>
                    </a:ext>
                  </a:extLst>
                </a:gridCol>
                <a:gridCol w="1582354">
                  <a:extLst>
                    <a:ext uri="{9D8B030D-6E8A-4147-A177-3AD203B41FA5}">
                      <a16:colId xmlns:a16="http://schemas.microsoft.com/office/drawing/2014/main" val="2041390323"/>
                    </a:ext>
                  </a:extLst>
                </a:gridCol>
                <a:gridCol w="740697">
                  <a:extLst>
                    <a:ext uri="{9D8B030D-6E8A-4147-A177-3AD203B41FA5}">
                      <a16:colId xmlns:a16="http://schemas.microsoft.com/office/drawing/2014/main" val="3967414475"/>
                    </a:ext>
                  </a:extLst>
                </a:gridCol>
                <a:gridCol w="1259184">
                  <a:extLst>
                    <a:ext uri="{9D8B030D-6E8A-4147-A177-3AD203B41FA5}">
                      <a16:colId xmlns:a16="http://schemas.microsoft.com/office/drawing/2014/main" val="3658211383"/>
                    </a:ext>
                  </a:extLst>
                </a:gridCol>
              </a:tblGrid>
              <a:tr h="393334"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noProof="0" dirty="0">
                          <a:effectLst/>
                        </a:rPr>
                        <a:t>Perguntas sobre o risco </a:t>
                      </a:r>
                      <a:r>
                        <a:rPr lang="pt-PT" sz="1800" baseline="30000" noProof="0" dirty="0">
                          <a:effectLst/>
                        </a:rPr>
                        <a:t>+</a:t>
                      </a:r>
                      <a:endParaRPr lang="pt-PT" sz="1800" noProof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b="1" noProof="0">
                          <a:effectLst/>
                          <a:latin typeface="+mn-lt"/>
                          <a:ea typeface="+mn-ea"/>
                          <a:cs typeface="+mn-cs"/>
                        </a:rPr>
                        <a:t>Avaliação</a:t>
                      </a:r>
                      <a:endParaRPr lang="pt-PT" sz="1600" b="1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b="1" noProof="0">
                          <a:effectLst/>
                        </a:rPr>
                        <a:t>Risco</a:t>
                      </a:r>
                      <a:r>
                        <a:rPr lang="pt-PT" sz="1600" b="1" baseline="30000" noProof="0">
                          <a:effectLst/>
                        </a:rPr>
                        <a:t>***</a:t>
                      </a:r>
                      <a:endParaRPr lang="pt-PT" sz="1600" b="1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78460" algn="l"/>
                        </a:tabLst>
                      </a:pPr>
                      <a:r>
                        <a:rPr lang="pt-PT" sz="1600" b="1" noProof="0">
                          <a:effectLst/>
                        </a:rPr>
                        <a:t>Confiança</a:t>
                      </a:r>
                      <a:r>
                        <a:rPr lang="pt-PT" sz="1600" b="1" baseline="30000" noProof="0">
                          <a:effectLst/>
                        </a:rPr>
                        <a:t>#</a:t>
                      </a:r>
                      <a:endParaRPr lang="pt-PT" sz="1600" b="1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39062899"/>
                  </a:ext>
                </a:extLst>
              </a:tr>
              <a:tr h="353971">
                <a:tc gridSpan="3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b="1" baseline="0" noProof="0">
                          <a:effectLst/>
                        </a:rPr>
                        <a:t>Probabilidade</a:t>
                      </a:r>
                      <a:r>
                        <a:rPr lang="pt-PT" sz="1600" b="1" baseline="30000" noProof="0">
                          <a:effectLst/>
                        </a:rPr>
                        <a:t>*</a:t>
                      </a:r>
                      <a:endParaRPr lang="pt-PT" sz="1600" b="1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b="1" noProof="0">
                          <a:effectLst/>
                        </a:rPr>
                        <a:t>Consequências</a:t>
                      </a:r>
                      <a:r>
                        <a:rPr lang="pt-PT" sz="1600" b="1" baseline="30000" noProof="0">
                          <a:effectLst/>
                        </a:rPr>
                        <a:t>**</a:t>
                      </a:r>
                      <a:endParaRPr lang="pt-PT" sz="1600" b="1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0105972"/>
                  </a:ext>
                </a:extLst>
              </a:tr>
              <a:tr h="393334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noProof="0" dirty="0">
                          <a:effectLst/>
                        </a:rPr>
                        <a:t>Risco para o impacto na saúde humana?</a:t>
                      </a:r>
                      <a:endParaRPr lang="pt-PT" sz="1800" noProof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Nacional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altLang="zh-CN" sz="1800" b="0" noProof="0">
                          <a:effectLst/>
                        </a:rPr>
                        <a:t>☐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Altamente provável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Maior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  <a:latin typeface="+mn-lt"/>
                          <a:ea typeface="+mn-ea"/>
                          <a:cs typeface="+mn-cs"/>
                        </a:rPr>
                        <a:t>Alto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  <a:latin typeface="+mn-lt"/>
                          <a:ea typeface="+mn-ea"/>
                          <a:cs typeface="+mn-cs"/>
                        </a:rPr>
                        <a:t>Alta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7311345"/>
                  </a:ext>
                </a:extLst>
              </a:tr>
              <a:tr h="39333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Regional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altLang="zh-CN" sz="1800" b="0" noProof="0">
                          <a:effectLst/>
                        </a:rPr>
                        <a:t>☐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  <a:latin typeface="+mn-lt"/>
                          <a:ea typeface="+mn-ea"/>
                          <a:cs typeface="+mn-cs"/>
                        </a:rPr>
                        <a:t>Improvável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Menor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  <a:latin typeface="+mn-lt"/>
                          <a:ea typeface="+mn-ea"/>
                          <a:cs typeface="+mn-cs"/>
                        </a:rPr>
                        <a:t>Baixo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 dirty="0">
                          <a:effectLst/>
                        </a:rPr>
                        <a:t>Moderada</a:t>
                      </a:r>
                      <a:endParaRPr lang="pt-PT" sz="1800" b="0" noProof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5795810"/>
                  </a:ext>
                </a:extLst>
              </a:tr>
              <a:tr h="39333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 dirty="0">
                          <a:effectLst/>
                        </a:rPr>
                        <a:t>Mundial</a:t>
                      </a:r>
                      <a:endParaRPr lang="pt-PT" sz="1800" b="0" noProof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altLang="zh-CN" sz="1800" b="0" noProof="0">
                          <a:effectLst/>
                        </a:rPr>
                        <a:t>☐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 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 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 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 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4510670"/>
                  </a:ext>
                </a:extLst>
              </a:tr>
              <a:tr h="393334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noProof="0">
                          <a:effectLst/>
                        </a:rPr>
                        <a:t>Risco de propagação do evento?</a:t>
                      </a:r>
                      <a:endParaRPr lang="pt-PT" sz="180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Nacional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altLang="zh-CN" sz="1800" b="0" noProof="0">
                          <a:effectLst/>
                        </a:rPr>
                        <a:t>☐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Altamente provável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Maior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  <a:latin typeface="+mn-lt"/>
                          <a:ea typeface="+mn-ea"/>
                          <a:cs typeface="+mn-cs"/>
                        </a:rPr>
                        <a:t>Alto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  <a:latin typeface="+mn-lt"/>
                          <a:ea typeface="+mn-ea"/>
                          <a:cs typeface="+mn-cs"/>
                        </a:rPr>
                        <a:t>Alta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404697"/>
                  </a:ext>
                </a:extLst>
              </a:tr>
              <a:tr h="39333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Regional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altLang="zh-CN" sz="1800" b="0" noProof="0">
                          <a:effectLst/>
                        </a:rPr>
                        <a:t>☐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  <a:latin typeface="+mn-lt"/>
                          <a:ea typeface="+mn-ea"/>
                          <a:cs typeface="+mn-cs"/>
                        </a:rPr>
                        <a:t>Improvável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Menor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  <a:latin typeface="+mn-lt"/>
                          <a:ea typeface="+mn-ea"/>
                          <a:cs typeface="+mn-cs"/>
                        </a:rPr>
                        <a:t>Baixo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Moderada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93151982"/>
                  </a:ext>
                </a:extLst>
              </a:tr>
              <a:tr h="39333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 dirty="0">
                          <a:effectLst/>
                        </a:rPr>
                        <a:t>Mundial</a:t>
                      </a:r>
                      <a:endParaRPr lang="pt-PT" sz="1800" b="0" noProof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altLang="zh-CN" sz="1800" b="0" noProof="0">
                          <a:effectLst/>
                        </a:rPr>
                        <a:t>☐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 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 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 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 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6696936"/>
                  </a:ext>
                </a:extLst>
              </a:tr>
              <a:tr h="393334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noProof="0" dirty="0">
                          <a:effectLst/>
                        </a:rPr>
                        <a:t>Risco de insuficientes capacidades de controlo com os recursos </a:t>
                      </a:r>
                      <a:r>
                        <a:rPr lang="pt-PT" sz="1600" noProof="0" dirty="0" err="1">
                          <a:effectLst/>
                        </a:rPr>
                        <a:t>disponiveis</a:t>
                      </a:r>
                      <a:r>
                        <a:rPr lang="pt-PT" sz="1600" noProof="0" dirty="0">
                          <a:effectLst/>
                        </a:rPr>
                        <a:t>?</a:t>
                      </a:r>
                      <a:endParaRPr lang="pt-PT" sz="1600" noProof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Nacional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altLang="zh-CN" sz="1800" b="0" noProof="0">
                          <a:effectLst/>
                        </a:rPr>
                        <a:t>☐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Altamente provável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  <a:latin typeface="+mn-lt"/>
                          <a:ea typeface="+mn-ea"/>
                          <a:cs typeface="+mn-cs"/>
                        </a:rPr>
                        <a:t>Alta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  <a:latin typeface="+mn-lt"/>
                          <a:ea typeface="+mn-ea"/>
                          <a:cs typeface="+mn-cs"/>
                        </a:rPr>
                        <a:t>Alto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 dirty="0">
                          <a:effectLst/>
                        </a:rPr>
                        <a:t>Alta</a:t>
                      </a:r>
                      <a:endParaRPr lang="pt-PT" sz="1800" b="0" noProof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4644413"/>
                  </a:ext>
                </a:extLst>
              </a:tr>
              <a:tr h="39333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Regional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altLang="zh-CN" sz="1800" b="0" noProof="0">
                          <a:effectLst/>
                        </a:rPr>
                        <a:t>☐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  <a:latin typeface="+mn-lt"/>
                          <a:ea typeface="+mn-ea"/>
                          <a:cs typeface="+mn-cs"/>
                        </a:rPr>
                        <a:t>Improvável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Menor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  <a:latin typeface="+mn-lt"/>
                          <a:ea typeface="+mn-ea"/>
                          <a:cs typeface="+mn-cs"/>
                        </a:rPr>
                        <a:t>Baixo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 dirty="0">
                          <a:effectLst/>
                        </a:rPr>
                        <a:t>Moderada</a:t>
                      </a:r>
                      <a:endParaRPr lang="pt-PT" sz="1800" b="0" noProof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5740743"/>
                  </a:ext>
                </a:extLst>
              </a:tr>
              <a:tr h="4423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 dirty="0">
                          <a:effectLst/>
                        </a:rPr>
                        <a:t>Mundial</a:t>
                      </a:r>
                      <a:endParaRPr lang="pt-PT" sz="1800" b="0" noProof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altLang="zh-CN" sz="1800" b="0" noProof="0" dirty="0">
                          <a:effectLst/>
                        </a:rPr>
                        <a:t>☐</a:t>
                      </a:r>
                      <a:endParaRPr lang="pt-PT" sz="1800" b="0" noProof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 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>
                          <a:effectLst/>
                        </a:rPr>
                        <a:t> </a:t>
                      </a:r>
                      <a:endParaRPr lang="pt-PT" sz="1800" b="0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 dirty="0">
                          <a:effectLst/>
                        </a:rPr>
                        <a:t> </a:t>
                      </a:r>
                      <a:endParaRPr lang="pt-PT" sz="1800" b="0" noProof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800" b="0" noProof="0" dirty="0">
                          <a:effectLst/>
                        </a:rPr>
                        <a:t> </a:t>
                      </a:r>
                      <a:endParaRPr lang="pt-PT" sz="1800" b="0" noProof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85848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1953312"/>
      </p:ext>
    </p:extLst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712"/>
            <a:ext cx="8229600" cy="1143000"/>
          </a:xfrm>
        </p:spPr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Caracterização Geral do Risco</a:t>
            </a:r>
            <a:endParaRPr lang="pt-PT" sz="3600" dirty="0">
              <a:solidFill>
                <a:srgbClr val="00206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497A00-2B8A-4094-A27C-FD4D25C0DA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A37F5F-AB30-43D1-9317-DA0310F8F51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199619"/>
              </p:ext>
            </p:extLst>
          </p:nvPr>
        </p:nvGraphicFramePr>
        <p:xfrm>
          <a:off x="102121" y="990600"/>
          <a:ext cx="6126063" cy="1460932"/>
        </p:xfrm>
        <a:graphic>
          <a:graphicData uri="http://schemas.openxmlformats.org/drawingml/2006/table">
            <a:tbl>
              <a:tblPr firstRow="1" firstCol="1" bandRow="1"/>
              <a:tblGrid>
                <a:gridCol w="923528">
                  <a:extLst>
                    <a:ext uri="{9D8B030D-6E8A-4147-A177-3AD203B41FA5}">
                      <a16:colId xmlns:a16="http://schemas.microsoft.com/office/drawing/2014/main" val="3679607377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367897547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921643088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123623932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307677281"/>
                    </a:ext>
                  </a:extLst>
                </a:gridCol>
                <a:gridCol w="666031">
                  <a:extLst>
                    <a:ext uri="{9D8B030D-6E8A-4147-A177-3AD203B41FA5}">
                      <a16:colId xmlns:a16="http://schemas.microsoft.com/office/drawing/2014/main" val="1441143045"/>
                    </a:ext>
                  </a:extLst>
                </a:gridCol>
                <a:gridCol w="990153">
                  <a:extLst>
                    <a:ext uri="{9D8B030D-6E8A-4147-A177-3AD203B41FA5}">
                      <a16:colId xmlns:a16="http://schemas.microsoft.com/office/drawing/2014/main" val="185494619"/>
                    </a:ext>
                  </a:extLst>
                </a:gridCol>
                <a:gridCol w="594023">
                  <a:extLst>
                    <a:ext uri="{9D8B030D-6E8A-4147-A177-3AD203B41FA5}">
                      <a16:colId xmlns:a16="http://schemas.microsoft.com/office/drawing/2014/main" val="4211165148"/>
                    </a:ext>
                  </a:extLst>
                </a:gridCol>
              </a:tblGrid>
              <a:tr h="36004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b="1" noProof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Muito</a:t>
                      </a:r>
                      <a:r>
                        <a:rPr lang="pt-PT" sz="1600" b="1" baseline="0" noProof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alto</a:t>
                      </a:r>
                      <a:endParaRPr lang="pt-PT" sz="1600" b="1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116" marR="65116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b="1" noProof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Alto</a:t>
                      </a:r>
                    </a:p>
                  </a:txBody>
                  <a:tcPr marL="65116" marR="65116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b="1" noProof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Moderado</a:t>
                      </a:r>
                    </a:p>
                  </a:txBody>
                  <a:tcPr marL="65116" marR="65116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defTabSz="3016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b="1" noProof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Baixo</a:t>
                      </a:r>
                    </a:p>
                  </a:txBody>
                  <a:tcPr marL="65116" marR="65116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2786884"/>
                  </a:ext>
                </a:extLst>
              </a:tr>
              <a:tr h="278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b="1" noProof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Nacional</a:t>
                      </a:r>
                    </a:p>
                  </a:txBody>
                  <a:tcPr marL="65116" marR="65116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altLang="zh-CN" sz="1600" b="1" noProof="0">
                          <a:effectLst/>
                          <a:latin typeface="Calibri" panose="020F0502020204030204" pitchFamily="34" charset="0"/>
                          <a:ea typeface="MS Gothic" panose="020B0609070205080204" pitchFamily="49" charset="-128"/>
                          <a:cs typeface="Arial" panose="020B0604020202020204" pitchFamily="34" charset="0"/>
                        </a:rPr>
                        <a:t>☐</a:t>
                      </a:r>
                      <a:endParaRPr lang="pt-PT" sz="1600" b="1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116" marR="651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b="1" noProof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Nacional</a:t>
                      </a:r>
                    </a:p>
                  </a:txBody>
                  <a:tcPr marL="65116" marR="65116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altLang="zh-CN" sz="1600" b="1" noProof="0">
                          <a:effectLst/>
                          <a:latin typeface="Calibri" panose="020F0502020204030204" pitchFamily="34" charset="0"/>
                          <a:ea typeface="MS Gothic" panose="020B0609070205080204" pitchFamily="49" charset="-128"/>
                          <a:cs typeface="Arial" panose="020B0604020202020204" pitchFamily="34" charset="0"/>
                        </a:rPr>
                        <a:t>☐</a:t>
                      </a:r>
                      <a:endParaRPr lang="pt-PT" sz="1600" b="1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116" marR="651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b="1" noProof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Nacional</a:t>
                      </a:r>
                    </a:p>
                  </a:txBody>
                  <a:tcPr marL="65116" marR="65116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altLang="zh-CN" sz="1600" b="1" noProof="0">
                          <a:effectLst/>
                          <a:latin typeface="Calibri" panose="020F0502020204030204" pitchFamily="34" charset="0"/>
                          <a:ea typeface="MS Gothic" panose="020B0609070205080204" pitchFamily="49" charset="-128"/>
                          <a:cs typeface="Arial" panose="020B0604020202020204" pitchFamily="34" charset="0"/>
                        </a:rPr>
                        <a:t>☐</a:t>
                      </a:r>
                      <a:endParaRPr lang="pt-PT" sz="1600" b="1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116" marR="651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b="1" noProof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Nacional</a:t>
                      </a:r>
                    </a:p>
                  </a:txBody>
                  <a:tcPr marL="65116" marR="65116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pt-PT" altLang="zh-CN" sz="1600" b="1" noProof="0">
                          <a:effectLst/>
                          <a:latin typeface="Calibri" panose="020F0502020204030204" pitchFamily="34" charset="0"/>
                          <a:ea typeface="MS Gothic" panose="020B0609070205080204" pitchFamily="49" charset="-128"/>
                          <a:cs typeface="Arial" panose="020B0604020202020204" pitchFamily="34" charset="0"/>
                        </a:rPr>
                        <a:t>☐</a:t>
                      </a:r>
                      <a:endParaRPr lang="pt-PT" sz="1600" b="1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116" marR="651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4929614"/>
                  </a:ext>
                </a:extLst>
              </a:tr>
              <a:tr h="278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b="1" noProof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Regional</a:t>
                      </a:r>
                    </a:p>
                  </a:txBody>
                  <a:tcPr marL="65116" marR="65116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altLang="zh-CN" sz="1600" b="1" noProof="0">
                          <a:effectLst/>
                          <a:latin typeface="Calibri" panose="020F0502020204030204" pitchFamily="34" charset="0"/>
                          <a:ea typeface="MS Gothic" panose="020B0609070205080204" pitchFamily="49" charset="-128"/>
                          <a:cs typeface="Arial" panose="020B0604020202020204" pitchFamily="34" charset="0"/>
                        </a:rPr>
                        <a:t>☐</a:t>
                      </a:r>
                      <a:endParaRPr lang="pt-PT" sz="1600" b="1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116" marR="651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b="1" noProof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Regional</a:t>
                      </a:r>
                    </a:p>
                  </a:txBody>
                  <a:tcPr marL="65116" marR="65116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altLang="zh-CN" sz="1600" b="1" noProof="0">
                          <a:effectLst/>
                          <a:latin typeface="Calibri" panose="020F0502020204030204" pitchFamily="34" charset="0"/>
                          <a:ea typeface="MS Gothic" panose="020B0609070205080204" pitchFamily="49" charset="-128"/>
                          <a:cs typeface="Arial" panose="020B0604020202020204" pitchFamily="34" charset="0"/>
                        </a:rPr>
                        <a:t>☐</a:t>
                      </a:r>
                      <a:endParaRPr lang="pt-PT" sz="1600" b="1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116" marR="651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b="1" noProof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Regional</a:t>
                      </a:r>
                    </a:p>
                  </a:txBody>
                  <a:tcPr marL="65116" marR="65116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altLang="zh-CN" sz="1600" b="1" noProof="0">
                          <a:effectLst/>
                          <a:latin typeface="Calibri" panose="020F0502020204030204" pitchFamily="34" charset="0"/>
                          <a:ea typeface="MS Gothic" panose="020B0609070205080204" pitchFamily="49" charset="-128"/>
                          <a:cs typeface="Arial" panose="020B0604020202020204" pitchFamily="34" charset="0"/>
                        </a:rPr>
                        <a:t>☐</a:t>
                      </a:r>
                      <a:endParaRPr lang="pt-PT" sz="1600" b="1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116" marR="651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b="1" noProof="0" dirty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Regional</a:t>
                      </a:r>
                    </a:p>
                  </a:txBody>
                  <a:tcPr marL="65116" marR="65116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altLang="zh-CN" sz="1600" b="1" noProof="0">
                          <a:effectLst/>
                          <a:latin typeface="Calibri" panose="020F0502020204030204" pitchFamily="34" charset="0"/>
                          <a:ea typeface="MS Gothic" panose="020B0609070205080204" pitchFamily="49" charset="-128"/>
                          <a:cs typeface="Arial" panose="020B0604020202020204" pitchFamily="34" charset="0"/>
                        </a:rPr>
                        <a:t>☐</a:t>
                      </a:r>
                      <a:endParaRPr lang="pt-PT" sz="1600" b="1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116" marR="651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994439"/>
                  </a:ext>
                </a:extLst>
              </a:tr>
              <a:tr h="2782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b="1" noProof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Mundial</a:t>
                      </a:r>
                    </a:p>
                  </a:txBody>
                  <a:tcPr marL="65116" marR="65116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altLang="zh-CN" sz="1600" b="1" noProof="0">
                          <a:effectLst/>
                          <a:latin typeface="Calibri" panose="020F0502020204030204" pitchFamily="34" charset="0"/>
                          <a:ea typeface="MS Gothic" panose="020B0609070205080204" pitchFamily="49" charset="-128"/>
                          <a:cs typeface="Arial" panose="020B0604020202020204" pitchFamily="34" charset="0"/>
                        </a:rPr>
                        <a:t>☐</a:t>
                      </a:r>
                      <a:endParaRPr lang="pt-PT" sz="1600" b="1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116" marR="651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600" b="1" noProof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Mundial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b="1" noProof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bal</a:t>
                      </a:r>
                    </a:p>
                  </a:txBody>
                  <a:tcPr marL="65116" marR="65116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altLang="zh-CN" sz="1600" b="1" noProof="0">
                          <a:effectLst/>
                          <a:latin typeface="Calibri" panose="020F0502020204030204" pitchFamily="34" charset="0"/>
                          <a:ea typeface="MS Gothic" panose="020B0609070205080204" pitchFamily="49" charset="-128"/>
                          <a:cs typeface="Arial" panose="020B0604020202020204" pitchFamily="34" charset="0"/>
                        </a:rPr>
                        <a:t>☐</a:t>
                      </a:r>
                      <a:endParaRPr lang="pt-PT" sz="1600" b="1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116" marR="651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b="1" noProof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Mundial</a:t>
                      </a:r>
                    </a:p>
                  </a:txBody>
                  <a:tcPr marL="65116" marR="65116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altLang="zh-CN" sz="1600" b="1" noProof="0">
                          <a:effectLst/>
                          <a:latin typeface="Calibri" panose="020F0502020204030204" pitchFamily="34" charset="0"/>
                          <a:ea typeface="MS Gothic" panose="020B0609070205080204" pitchFamily="49" charset="-128"/>
                          <a:cs typeface="Arial" panose="020B0604020202020204" pitchFamily="34" charset="0"/>
                        </a:rPr>
                        <a:t>☐</a:t>
                      </a:r>
                      <a:endParaRPr lang="pt-PT" sz="1600" b="1" noProof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116" marR="651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600" b="1" noProof="0"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Mundial</a:t>
                      </a:r>
                    </a:p>
                  </a:txBody>
                  <a:tcPr marL="65116" marR="65116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altLang="zh-CN" sz="1600" b="1" noProof="0" dirty="0">
                          <a:effectLst/>
                          <a:latin typeface="Calibri" panose="020F0502020204030204" pitchFamily="34" charset="0"/>
                          <a:ea typeface="MS Gothic" panose="020B0609070205080204" pitchFamily="49" charset="-128"/>
                          <a:cs typeface="Arial" panose="020B0604020202020204" pitchFamily="34" charset="0"/>
                        </a:rPr>
                        <a:t>☐</a:t>
                      </a:r>
                      <a:endParaRPr lang="pt-PT" sz="1600" b="1" noProof="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116" marR="651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9549117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289295"/>
              </p:ext>
            </p:extLst>
          </p:nvPr>
        </p:nvGraphicFramePr>
        <p:xfrm>
          <a:off x="120080" y="2429273"/>
          <a:ext cx="8916416" cy="36584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5656">
                  <a:extLst>
                    <a:ext uri="{9D8B030D-6E8A-4147-A177-3AD203B41FA5}">
                      <a16:colId xmlns:a16="http://schemas.microsoft.com/office/drawing/2014/main" val="3968835784"/>
                    </a:ext>
                  </a:extLst>
                </a:gridCol>
                <a:gridCol w="6840760">
                  <a:extLst>
                    <a:ext uri="{9D8B030D-6E8A-4147-A177-3AD203B41FA5}">
                      <a16:colId xmlns:a16="http://schemas.microsoft.com/office/drawing/2014/main" val="440929286"/>
                    </a:ext>
                  </a:extLst>
                </a:gridCol>
              </a:tblGrid>
              <a:tr h="432047">
                <a:tc>
                  <a:txBody>
                    <a:bodyPr/>
                    <a:lstStyle/>
                    <a:p>
                      <a:pPr algn="ctr"/>
                      <a:r>
                        <a:rPr lang="pt-PT" sz="1600" b="0" noProof="0" dirty="0">
                          <a:latin typeface="Arial Bold" panose="020B0704020202020204" pitchFamily="34" charset="0"/>
                          <a:cs typeface="Arial Bold" panose="020B0704020202020204" pitchFamily="34" charset="0"/>
                        </a:rPr>
                        <a:t>Nível de risco geral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b="0" noProof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old" panose="020B0704020202020204" pitchFamily="34" charset="0"/>
                          <a:cs typeface="Arial Bold" panose="020B0704020202020204" pitchFamily="34" charset="0"/>
                        </a:rPr>
                        <a:t>Acções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6816665"/>
                  </a:ext>
                </a:extLst>
              </a:tr>
              <a:tr h="801132">
                <a:tc>
                  <a:txBody>
                    <a:bodyPr/>
                    <a:lstStyle/>
                    <a:p>
                      <a:r>
                        <a:rPr lang="pt-PT" sz="1600" b="0" noProof="0">
                          <a:solidFill>
                            <a:schemeClr val="tx1"/>
                          </a:solidFill>
                        </a:rPr>
                        <a:t>Baixo Risco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sz="1600" b="0" noProof="0" dirty="0"/>
                        <a:t>Gerido de acordo com os protocolos padrão/de resposta normal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0047013"/>
                  </a:ext>
                </a:extLst>
              </a:tr>
              <a:tr h="801132">
                <a:tc>
                  <a:txBody>
                    <a:bodyPr/>
                    <a:lstStyle/>
                    <a:p>
                      <a:r>
                        <a:rPr lang="pt-PT" sz="1600" b="0" noProof="0">
                          <a:solidFill>
                            <a:schemeClr val="tx1"/>
                          </a:solidFill>
                        </a:rPr>
                        <a:t>Risco Moderado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sz="1600" b="0" noProof="0" dirty="0">
                          <a:solidFill>
                            <a:schemeClr val="tx1"/>
                          </a:solidFill>
                          <a:effectLst/>
                        </a:rPr>
                        <a:t>São necessárias medidas de monitorização ou de</a:t>
                      </a:r>
                      <a:r>
                        <a:rPr lang="pt-PT" sz="1600" b="0" baseline="0" noProof="0" dirty="0">
                          <a:solidFill>
                            <a:schemeClr val="tx1"/>
                          </a:solidFill>
                          <a:effectLst/>
                        </a:rPr>
                        <a:t> controlo específicos </a:t>
                      </a:r>
                      <a:r>
                        <a:rPr lang="pt-PT" sz="1600" b="0" noProof="0" dirty="0">
                          <a:solidFill>
                            <a:schemeClr val="tx1"/>
                          </a:solidFill>
                          <a:effectLst/>
                        </a:rPr>
                        <a:t>: Vigilância intensificada; campanha de vacinação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2547687"/>
                  </a:ext>
                </a:extLst>
              </a:tr>
              <a:tr h="801132">
                <a:tc>
                  <a:txBody>
                    <a:bodyPr/>
                    <a:lstStyle/>
                    <a:p>
                      <a:r>
                        <a:rPr lang="pt-PT" sz="1600" b="0" noProof="0">
                          <a:solidFill>
                            <a:schemeClr val="tx1"/>
                          </a:solidFill>
                        </a:rPr>
                        <a:t>Alto Risco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sz="1600" b="0" noProof="0"/>
                        <a:t>É necessária atenção da</a:t>
                      </a:r>
                      <a:r>
                        <a:rPr lang="pt-PT" sz="1600" b="0" baseline="0" noProof="0"/>
                        <a:t> gestão superior; pode ser necessária a criação de um SGI; medidas adicionais de controlo a ser usadas</a:t>
                      </a:r>
                      <a:endParaRPr lang="pt-PT" sz="1600" b="0" noProof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2401234"/>
                  </a:ext>
                </a:extLst>
              </a:tr>
              <a:tr h="801132">
                <a:tc>
                  <a:txBody>
                    <a:bodyPr/>
                    <a:lstStyle/>
                    <a:p>
                      <a:r>
                        <a:rPr lang="pt-PT" sz="1600" b="0" noProof="0">
                          <a:solidFill>
                            <a:schemeClr val="tx1"/>
                          </a:solidFill>
                        </a:rPr>
                        <a:t>Risco Muito Alto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sz="1600" b="0" noProof="0" dirty="0"/>
                        <a:t>Acção </a:t>
                      </a:r>
                      <a:r>
                        <a:rPr lang="pt-PT" sz="1600" b="0" noProof="0" dirty="0" err="1"/>
                        <a:t>imediatada</a:t>
                      </a:r>
                      <a:r>
                        <a:rPr lang="pt-PT" sz="1600" b="0" noProof="0" dirty="0"/>
                        <a:t> necessária em todo o momento, mesmo fora das horas normais de expediente; necessária</a:t>
                      </a:r>
                      <a:r>
                        <a:rPr lang="pt-PT" sz="1600" b="0" baseline="0" noProof="0" dirty="0"/>
                        <a:t> a atenção imediata da gestão superior; as medidas adicionais de controlo podem incluir acções rigorosas</a:t>
                      </a:r>
                      <a:endParaRPr lang="pt-PT" sz="1600" b="0" noProof="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750997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725118"/>
              </p:ext>
            </p:extLst>
          </p:nvPr>
        </p:nvGraphicFramePr>
        <p:xfrm>
          <a:off x="6228183" y="990600"/>
          <a:ext cx="2808314" cy="1201288"/>
        </p:xfrm>
        <a:graphic>
          <a:graphicData uri="http://schemas.openxmlformats.org/drawingml/2006/table">
            <a:tbl>
              <a:tblPr firstRow="1" firstCol="1" bandRow="1"/>
              <a:tblGrid>
                <a:gridCol w="864097">
                  <a:extLst>
                    <a:ext uri="{9D8B030D-6E8A-4147-A177-3AD203B41FA5}">
                      <a16:colId xmlns:a16="http://schemas.microsoft.com/office/drawing/2014/main" val="128116871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160471745"/>
                    </a:ext>
                  </a:extLst>
                </a:gridCol>
                <a:gridCol w="936105">
                  <a:extLst>
                    <a:ext uri="{9D8B030D-6E8A-4147-A177-3AD203B41FA5}">
                      <a16:colId xmlns:a16="http://schemas.microsoft.com/office/drawing/2014/main" val="3298966520"/>
                    </a:ext>
                  </a:extLst>
                </a:gridCol>
              </a:tblGrid>
              <a:tr h="34523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Confiança</a:t>
                      </a:r>
                      <a:r>
                        <a:rPr lang="en-GB" sz="1400" b="1" kern="1200" baseline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1" kern="1200" baseline="0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na</a:t>
                      </a:r>
                      <a:r>
                        <a:rPr lang="en-GB" sz="1400" b="1" kern="1200" baseline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1" kern="1200" baseline="0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informação</a:t>
                      </a:r>
                      <a:r>
                        <a:rPr lang="en-GB" sz="1400" b="1" kern="1200" baseline="0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1" kern="1200" baseline="0" dirty="0" err="1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disponivel</a:t>
                      </a:r>
                      <a:endParaRPr lang="en-GB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9694547"/>
                  </a:ext>
                </a:extLst>
              </a:tr>
              <a:tr h="442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Nacional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Regional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Global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9596454"/>
                  </a:ext>
                </a:extLst>
              </a:tr>
              <a:tr h="4139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Alta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Moderada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Moderada</a:t>
                      </a:r>
                      <a:endParaRPr lang="en-GB" sz="1400" b="1" dirty="0">
                        <a:effectLst/>
                        <a:latin typeface="Calibri" panose="020F0502020204030204" pitchFamily="34" charset="0"/>
                        <a:ea typeface="DengXian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5501636"/>
                  </a:ext>
                </a:extLst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6084169" y="548680"/>
            <a:ext cx="3168352" cy="18722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301280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Objectivos da aprendizagem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600"/>
              </a:spcBef>
              <a:spcAft>
                <a:spcPts val="1200"/>
              </a:spcAft>
              <a:buNone/>
            </a:pPr>
            <a:r>
              <a:rPr lang="pt-PT" altLang="en-US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pt-PT" altLang="en-US" sz="2000" dirty="0">
                <a:solidFill>
                  <a:srgbClr val="002060"/>
                </a:solidFill>
                <a:latin typeface="Arial"/>
                <a:cs typeface="Arial"/>
              </a:rPr>
              <a:t>o </a:t>
            </a:r>
            <a:r>
              <a:rPr lang="pt-PT" altLang="en-US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final desta sessão, os participantes deverão ser capazes de:</a:t>
            </a:r>
          </a:p>
          <a:p>
            <a:pPr marL="542925" indent="-54292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t-PT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Definir risco </a:t>
            </a:r>
            <a:r>
              <a:rPr lang="pt-PT" altLang="en-US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 </a:t>
            </a:r>
            <a:r>
              <a:rPr lang="pt-PT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explicar o conceito </a:t>
            </a:r>
            <a:r>
              <a:rPr lang="pt-PT" altLang="en-US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 avaliação rápida de riscos (</a:t>
            </a:r>
            <a:r>
              <a:rPr lang="pt-PT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ARR</a:t>
            </a:r>
            <a:r>
              <a:rPr lang="pt-PT" altLang="en-US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542925" indent="-54292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t-PT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Identificar ferramentas </a:t>
            </a:r>
            <a:r>
              <a:rPr lang="pt-PT" altLang="en-US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usadas para diferentes contribuições, produtos e prazos associados à avaliação de riscos de eventos agudos de saúde pública </a:t>
            </a:r>
          </a:p>
          <a:p>
            <a:pPr marL="542925" indent="-54292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t-PT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Descrever o método </a:t>
            </a:r>
            <a:r>
              <a:rPr lang="pt-PT" altLang="en-US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 avaliação rápida de riscos </a:t>
            </a:r>
          </a:p>
          <a:p>
            <a:pPr marL="542925" indent="-542925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t-PT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Fazer a lista das componentes </a:t>
            </a:r>
            <a:r>
              <a:rPr lang="pt-PT" altLang="en-US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envolvidas na avaliação rápida de riscos para eventos agudos de saúde pública.</a:t>
            </a:r>
          </a:p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endParaRPr lang="pt-PT" sz="2000" dirty="0">
              <a:solidFill>
                <a:srgbClr val="0070C0"/>
              </a:solidFill>
              <a:latin typeface="Arial Bold" panose="020B0704020202020204" pitchFamily="34" charset="0"/>
              <a:cs typeface="Arial Bold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320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en-US" sz="3600" b="1" dirty="0">
                <a:solidFill>
                  <a:srgbClr val="002060"/>
                </a:solidFill>
              </a:rPr>
              <a:t>Mensagens-Chave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pt-PT" altLang="en-US" sz="2200" b="1" dirty="0">
                <a:solidFill>
                  <a:srgbClr val="002060"/>
                </a:solidFill>
              </a:rPr>
              <a:t>Avaliação de risco :</a:t>
            </a:r>
          </a:p>
          <a:p>
            <a:pPr marL="617537" indent="-4572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altLang="en-US" sz="2000" dirty="0">
                <a:solidFill>
                  <a:srgbClr val="002060"/>
                </a:solidFill>
              </a:rPr>
              <a:t>Ajuda a </a:t>
            </a:r>
            <a:r>
              <a:rPr lang="pt-PT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prever, planificar </a:t>
            </a:r>
            <a:r>
              <a:rPr lang="pt-PT" altLang="en-US" sz="2000" dirty="0">
                <a:solidFill>
                  <a:srgbClr val="002060"/>
                </a:solidFill>
              </a:rPr>
              <a:t>e </a:t>
            </a:r>
            <a:r>
              <a:rPr lang="pt-PT" altLang="en-US" sz="2000" b="1" dirty="0">
                <a:solidFill>
                  <a:srgbClr val="002060"/>
                </a:solidFill>
              </a:rPr>
              <a:t>comunicar</a:t>
            </a:r>
            <a:r>
              <a:rPr lang="pt-PT" altLang="en-US" sz="2000" dirty="0">
                <a:solidFill>
                  <a:srgbClr val="002060"/>
                </a:solidFill>
              </a:rPr>
              <a:t> os níveis de risco  </a:t>
            </a:r>
          </a:p>
          <a:p>
            <a:pPr marL="617537" indent="-4572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altLang="en-US" sz="2000" dirty="0">
                <a:solidFill>
                  <a:srgbClr val="002060"/>
                </a:solidFill>
              </a:rPr>
              <a:t>A avaliação do risco é baseada em componentes-chave, incluindo </a:t>
            </a:r>
            <a:r>
              <a:rPr lang="pt-PT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perigo</a:t>
            </a:r>
            <a:r>
              <a:rPr lang="pt-PT" altLang="en-US" sz="2000" dirty="0">
                <a:solidFill>
                  <a:srgbClr val="002060"/>
                </a:solidFill>
              </a:rPr>
              <a:t>, </a:t>
            </a:r>
            <a:r>
              <a:rPr lang="pt-PT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exposição</a:t>
            </a:r>
            <a:r>
              <a:rPr lang="pt-PT" altLang="en-US" sz="2000" dirty="0">
                <a:solidFill>
                  <a:srgbClr val="002060"/>
                </a:solidFill>
              </a:rPr>
              <a:t>, </a:t>
            </a:r>
            <a:r>
              <a:rPr lang="pt-PT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vulnerabilidade</a:t>
            </a:r>
            <a:r>
              <a:rPr lang="pt-PT" altLang="en-US" sz="2000" dirty="0">
                <a:solidFill>
                  <a:srgbClr val="002060"/>
                </a:solidFill>
              </a:rPr>
              <a:t> e </a:t>
            </a:r>
            <a:r>
              <a:rPr lang="pt-PT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capacidade…</a:t>
            </a:r>
          </a:p>
          <a:p>
            <a:pPr marL="617537" indent="-4572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altLang="en-US" sz="2000" dirty="0">
                <a:solidFill>
                  <a:srgbClr val="002060"/>
                </a:solidFill>
              </a:rPr>
              <a:t>Existem dois tipos principais de AR: </a:t>
            </a:r>
            <a:r>
              <a:rPr lang="pt-PT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 baseada em eventos</a:t>
            </a:r>
            <a:r>
              <a:rPr lang="pt-PT" altLang="en-US" sz="2000" dirty="0">
                <a:solidFill>
                  <a:srgbClr val="002060"/>
                </a:solidFill>
              </a:rPr>
              <a:t> e n</a:t>
            </a:r>
            <a:r>
              <a:rPr lang="pt-PT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ão baseada em eventos</a:t>
            </a:r>
          </a:p>
          <a:p>
            <a:pPr marL="617537" indent="-4572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altLang="en-US" sz="2000" b="0" dirty="0">
                <a:solidFill>
                  <a:srgbClr val="002060"/>
                </a:solidFill>
              </a:rPr>
              <a:t>A  </a:t>
            </a:r>
            <a:r>
              <a:rPr lang="pt-PT" altLang="en-US" sz="2000" dirty="0">
                <a:solidFill>
                  <a:srgbClr val="002060"/>
                </a:solidFill>
              </a:rPr>
              <a:t>Avaliação Rápida dos Riscos inclui </a:t>
            </a:r>
            <a:r>
              <a:rPr lang="pt-PT" altLang="en-US" sz="2000" b="0" dirty="0">
                <a:solidFill>
                  <a:srgbClr val="002060"/>
                </a:solidFill>
              </a:rPr>
              <a:t>3 componentes: </a:t>
            </a:r>
            <a:r>
              <a:rPr lang="pt-PT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Perigo</a:t>
            </a:r>
            <a:r>
              <a:rPr lang="pt-PT" altLang="en-US" sz="2000" b="0" dirty="0">
                <a:solidFill>
                  <a:srgbClr val="002060"/>
                </a:solidFill>
              </a:rPr>
              <a:t>, </a:t>
            </a:r>
            <a:r>
              <a:rPr lang="pt-PT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Exposição</a:t>
            </a:r>
            <a:r>
              <a:rPr lang="pt-PT" altLang="en-US" sz="2000" b="0" dirty="0">
                <a:solidFill>
                  <a:srgbClr val="002060"/>
                </a:solidFill>
              </a:rPr>
              <a:t> e </a:t>
            </a:r>
            <a:r>
              <a:rPr lang="pt-PT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Contexto</a:t>
            </a:r>
          </a:p>
          <a:p>
            <a:pPr marL="617537" indent="-4572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altLang="en-US" sz="2000" dirty="0">
                <a:solidFill>
                  <a:srgbClr val="002060"/>
                </a:solidFill>
              </a:rPr>
              <a:t>A ARR é baseada na </a:t>
            </a:r>
            <a:r>
              <a:rPr lang="pt-PT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probabilidade </a:t>
            </a:r>
            <a:r>
              <a:rPr lang="pt-PT" altLang="en-US" sz="2000" dirty="0">
                <a:solidFill>
                  <a:srgbClr val="002060"/>
                </a:solidFill>
              </a:rPr>
              <a:t>e </a:t>
            </a:r>
            <a:r>
              <a:rPr lang="pt-PT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consequências</a:t>
            </a:r>
            <a:r>
              <a:rPr lang="pt-PT" altLang="en-US" sz="2000" dirty="0">
                <a:solidFill>
                  <a:srgbClr val="002060"/>
                </a:solidFill>
              </a:rPr>
              <a:t> dos ESP</a:t>
            </a:r>
          </a:p>
          <a:p>
            <a:pPr marL="617537" indent="-4572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pt-PT" altLang="en-US" sz="2000" dirty="0">
                <a:solidFill>
                  <a:srgbClr val="002060"/>
                </a:solidFill>
              </a:rPr>
              <a:t>A ARR pode ser caracterizada como </a:t>
            </a:r>
            <a:r>
              <a:rPr lang="pt-PT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baixa</a:t>
            </a:r>
            <a:r>
              <a:rPr lang="pt-PT" altLang="en-US" sz="2000" dirty="0">
                <a:solidFill>
                  <a:srgbClr val="002060"/>
                </a:solidFill>
              </a:rPr>
              <a:t>, </a:t>
            </a:r>
            <a:r>
              <a:rPr lang="pt-PT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moderada</a:t>
            </a:r>
            <a:r>
              <a:rPr lang="pt-PT" altLang="en-US" sz="2000" dirty="0">
                <a:solidFill>
                  <a:srgbClr val="002060"/>
                </a:solidFill>
              </a:rPr>
              <a:t>, </a:t>
            </a:r>
            <a:r>
              <a:rPr lang="pt-PT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alta</a:t>
            </a:r>
            <a:r>
              <a:rPr lang="pt-PT" altLang="en-US" sz="2000" dirty="0">
                <a:solidFill>
                  <a:srgbClr val="002060"/>
                </a:solidFill>
              </a:rPr>
              <a:t> e </a:t>
            </a:r>
            <a:r>
              <a:rPr lang="pt-PT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muito alta</a:t>
            </a:r>
          </a:p>
          <a:p>
            <a:pPr marL="1017587" lvl="1" indent="-457200">
              <a:spcBef>
                <a:spcPts val="1200"/>
              </a:spcBef>
              <a:buFont typeface="+mj-lt"/>
              <a:buAutoNum type="arabicPeriod"/>
            </a:pPr>
            <a:endParaRPr lang="pt-PT" altLang="en-US" sz="2200" b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7557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Referências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sz="1800" b="1" dirty="0"/>
              <a:t>Avaliação Rápida de Riscos de Eventos Agudos de Saúde Pública da OMS :</a:t>
            </a:r>
          </a:p>
          <a:p>
            <a:pPr marL="0" indent="0">
              <a:buNone/>
            </a:pPr>
            <a:r>
              <a:rPr lang="pt-PT" sz="1800" dirty="0">
                <a:hlinkClick r:id="rId2"/>
              </a:rPr>
              <a:t>http://apps.who.int/iris/bitstream/handle/10665/70810/WHO_HSE_GAR_ARO_2012.1_eng.pdf;jsessionid=0DCDA68D3447C56DD23757A9E3C9BEEF?sequence=1</a:t>
            </a:r>
            <a:endParaRPr lang="pt-PT" sz="1800" dirty="0"/>
          </a:p>
          <a:p>
            <a:pPr marL="0" indent="0">
              <a:buNone/>
            </a:pPr>
            <a:endParaRPr lang="pt-PT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2996952"/>
            <a:ext cx="2194560" cy="296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379328"/>
      </p:ext>
    </p:extLst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 noGrp="1"/>
          </p:cNvSpPr>
          <p:nvPr/>
        </p:nvSpPr>
        <p:spPr bwMode="auto">
          <a:xfrm>
            <a:off x="467544" y="620688"/>
            <a:ext cx="8064896" cy="51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ts val="265"/>
              </a:spcBef>
              <a:spcAft>
                <a:spcPts val="0"/>
              </a:spcAft>
            </a:pPr>
            <a:r>
              <a:rPr lang="pt-PT" sz="2400" b="1" kern="1200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</a:rPr>
              <a:t> </a:t>
            </a:r>
            <a:r>
              <a:rPr lang="pt-PT" sz="3200" b="1" kern="1200" dirty="0">
                <a:solidFill>
                  <a:srgbClr val="002060"/>
                </a:solidFill>
                <a:effectLst/>
                <a:latin typeface="Calibri"/>
                <a:ea typeface="ＭＳ 明朝"/>
                <a:cs typeface="Arial"/>
              </a:rPr>
              <a:t>Exoneração de responsabilidade</a:t>
            </a:r>
            <a:endParaRPr lang="pt-PT" sz="3200" dirty="0">
              <a:solidFill>
                <a:srgbClr val="002060"/>
              </a:solidFill>
              <a:effectLst/>
              <a:latin typeface="Times New Roman"/>
              <a:ea typeface="ＭＳ 明朝"/>
            </a:endParaRPr>
          </a:p>
          <a:p>
            <a:pPr algn="ctr" eaLnBrk="0" fontAlgn="base" hangingPunct="0">
              <a:spcBef>
                <a:spcPts val="265"/>
              </a:spcBef>
              <a:spcAft>
                <a:spcPts val="0"/>
              </a:spcAft>
            </a:pPr>
            <a:r>
              <a:rPr lang="pt-PT" sz="1600" dirty="0">
                <a:effectLst/>
                <a:latin typeface="Times New Roman"/>
                <a:ea typeface="ＭＳ 明朝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Plataforma da OMS para a Aprendizagem sobre Segurança Sanitária – Materiais de Formação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600" dirty="0">
                <a:effectLst/>
                <a:latin typeface="Calibri"/>
                <a:ea typeface="ＭＳ 明朝"/>
              </a:rPr>
              <a:t> </a:t>
            </a:r>
            <a:endParaRPr lang="pt-PT" sz="1600" dirty="0">
              <a:effectLst/>
              <a:latin typeface="Times New Roman"/>
              <a:ea typeface="ＭＳ 明朝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Estes Materiais de Formação da OMS são propriedade da © Organização Mundial da Saúde (WHO) 2018. Todos os direitos reservados.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 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A sua utilização destes materiais está sujeita aos “</a:t>
            </a:r>
            <a:r>
              <a:rPr lang="pt-PT" sz="1600" spc="-15" dirty="0">
                <a:solidFill>
                  <a:srgbClr val="0000FF"/>
                </a:solidFill>
                <a:effectLst/>
                <a:latin typeface="Calibri"/>
                <a:ea typeface="ＭＳ 明朝"/>
                <a:cs typeface="Calibri"/>
              </a:rPr>
              <a:t>Termos de Utilização dos Materiais 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solidFill>
                  <a:srgbClr val="0000FF"/>
                </a:solidFill>
                <a:effectLst/>
                <a:latin typeface="Calibri"/>
                <a:ea typeface="ＭＳ 明朝"/>
                <a:cs typeface="Calibri"/>
              </a:rPr>
              <a:t>de Formação da Plataforma da OMS para a Aprendizagem sobre Segurança Sanitária</a:t>
            </a: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”, que aceitou ao descarregá-los e que estão disponíveis na Plataforma da OMS para a Aprendizagem sobre Segurança Sanitária em: </a:t>
            </a:r>
            <a:r>
              <a:rPr lang="pt-PT" sz="1600" u="sng" kern="1200" spc="-15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  <a:hlinkClick r:id="rId2"/>
              </a:rPr>
              <a:t>https://extranet.who.int/hslp</a:t>
            </a: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 .  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 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Caso adapte, modifique, traduza ou de alguma forma altere o conteúdo destes materiais, não poderá sugerir que a OMS de algum modo aprova essas modificações, como não poderá usar o nome ou o símbolo da OMS nos materiais modificados.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 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600" u="sng" kern="1200" spc="-15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  <a:hlinkClick r:id="rId3"/>
              </a:rPr>
              <a:t>ihrhrt@who.int</a:t>
            </a: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. 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600" kern="1200" dirty="0">
                <a:solidFill>
                  <a:srgbClr val="10253F"/>
                </a:solidFill>
                <a:effectLst/>
                <a:latin typeface="Calibri"/>
                <a:ea typeface="ＭＳ 明朝"/>
                <a:cs typeface="Arial"/>
              </a:rPr>
              <a:t> </a:t>
            </a:r>
            <a:endParaRPr lang="pt-PT" sz="1600" dirty="0">
              <a:effectLst/>
              <a:latin typeface="Times New Roman"/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22265047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3"/>
          <p:cNvSpPr/>
          <p:nvPr/>
        </p:nvSpPr>
        <p:spPr>
          <a:xfrm>
            <a:off x="2051720" y="2967335"/>
            <a:ext cx="45743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t-PT" sz="5400" b="1" i="1" spc="50" dirty="0">
                <a:ln w="11430"/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Obrigado</a:t>
            </a:r>
            <a:r>
              <a:rPr lang="pt-PT" sz="5400" b="1" i="1" cap="none" spc="50" dirty="0">
                <a:ln w="11430"/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12A14B-687E-4183-A35B-B5D3786F8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01976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Esboço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457200">
              <a:spcBef>
                <a:spcPts val="1800"/>
              </a:spcBef>
              <a:buFont typeface="+mj-lt"/>
              <a:buAutoNum type="arabicPeriod"/>
            </a:pPr>
            <a:r>
              <a:rPr lang="pt-PT" altLang="en-US" sz="2000" dirty="0"/>
              <a:t>Definição dos principais conceitos </a:t>
            </a:r>
          </a:p>
          <a:p>
            <a:pPr marL="514350" indent="-457200">
              <a:spcBef>
                <a:spcPts val="1800"/>
              </a:spcBef>
              <a:buFont typeface="+mj-lt"/>
              <a:buAutoNum type="arabicPeriod"/>
            </a:pPr>
            <a:r>
              <a:rPr lang="pt-PT" sz="2000" dirty="0"/>
              <a:t>Visão geral dos modelos de avaliação de riscos </a:t>
            </a:r>
          </a:p>
          <a:p>
            <a:pPr marL="51435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t-PT" sz="2000" dirty="0"/>
              <a:t>Avaliação de riscos baseada em eventos e ARR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PT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Âmbito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PT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Algorítmo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PT" altLang="zh-CN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Métodos da ARR, ferramentas e processo 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PT" altLang="zh-CN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Componentes da avaliação de riscos 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PT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matriz de riscos 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PT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Declaração de risco e limitações da ARR</a:t>
            </a:r>
          </a:p>
        </p:txBody>
      </p:sp>
    </p:spTree>
    <p:extLst>
      <p:ext uri="{BB962C8B-B14F-4D97-AF65-F5344CB8AC3E}">
        <p14:creationId xmlns:p14="http://schemas.microsoft.com/office/powerpoint/2010/main" val="10970949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Mudança de Paradigma</a:t>
            </a:r>
            <a:endParaRPr lang="pt-PT" sz="3600" dirty="0">
              <a:solidFill>
                <a:srgbClr val="00206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F69404B-A80F-4A35-8393-81D05B4EE0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B487D3-7536-4C41-A64E-9ED29CC9A78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1393973"/>
            <a:ext cx="2828925" cy="465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412" y="1373163"/>
            <a:ext cx="3597275" cy="418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393973"/>
            <a:ext cx="3298825" cy="420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332161" y="1420823"/>
            <a:ext cx="2769766" cy="46314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>
                <a:solidFill>
                  <a:schemeClr val="tx1"/>
                </a:solidFill>
                <a:latin typeface="Arial Bold" pitchFamily="34" charset="0"/>
                <a:cs typeface="Arial Bold" pitchFamily="34" charset="0"/>
              </a:rPr>
              <a:t>Do planeamento baseado em perigos…..</a:t>
            </a:r>
          </a:p>
        </p:txBody>
      </p:sp>
      <p:sp>
        <p:nvSpPr>
          <p:cNvPr id="8" name="Rectângulo arredondado 7"/>
          <p:cNvSpPr/>
          <p:nvPr/>
        </p:nvSpPr>
        <p:spPr>
          <a:xfrm>
            <a:off x="5574760" y="1376328"/>
            <a:ext cx="3389728" cy="577130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600" dirty="0">
                <a:solidFill>
                  <a:schemeClr val="tx1"/>
                </a:solidFill>
                <a:latin typeface="Arial Bold" pitchFamily="34" charset="0"/>
                <a:cs typeface="Arial Bold" pitchFamily="34" charset="0"/>
              </a:rPr>
              <a:t>Ao planeamento baseado nos riscos</a:t>
            </a:r>
          </a:p>
        </p:txBody>
      </p:sp>
    </p:spTree>
    <p:extLst>
      <p:ext uri="{BB962C8B-B14F-4D97-AF65-F5344CB8AC3E}">
        <p14:creationId xmlns:p14="http://schemas.microsoft.com/office/powerpoint/2010/main" val="2664845723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sengan\AppData\Local\Microsoft\Windows\Temporary Internet Files\Content.IE5\HLBPIYP2\MC90043441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93" y="2254751"/>
            <a:ext cx="2935100" cy="3301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loud Callout 5"/>
          <p:cNvSpPr/>
          <p:nvPr/>
        </p:nvSpPr>
        <p:spPr bwMode="auto">
          <a:xfrm rot="20504757">
            <a:off x="3281303" y="1339365"/>
            <a:ext cx="5171061" cy="3624207"/>
          </a:xfrm>
          <a:prstGeom prst="cloudCallout">
            <a:avLst>
              <a:gd name="adj1" fmla="val -70417"/>
              <a:gd name="adj2" fmla="val -6739"/>
            </a:avLst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O QUE É UM RISCO?</a:t>
            </a:r>
            <a:endParaRPr kumimoji="0" lang="en-GB" sz="6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F84989-6DD8-4D3F-B3F8-FDBB24C7D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B0DF7-79AA-4B9D-A904-F5DCFD1998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3904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EE23E-DD7A-45A9-BB3E-11560AB99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t-PT" sz="2000" dirty="0"/>
              <a:t>A </a:t>
            </a:r>
            <a:r>
              <a:rPr lang="pt-PT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perda potential da vida</a:t>
            </a:r>
            <a:r>
              <a:rPr lang="pt-PT" sz="2000" dirty="0">
                <a:solidFill>
                  <a:srgbClr val="0070C0"/>
                </a:solidFill>
              </a:rPr>
              <a:t>, </a:t>
            </a:r>
            <a:r>
              <a:rPr lang="pt-PT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ferimentos</a:t>
            </a:r>
            <a:r>
              <a:rPr lang="pt-PT" sz="2000" dirty="0"/>
              <a:t>, ou </a:t>
            </a:r>
            <a:r>
              <a:rPr lang="pt-PT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bens destruídos ou danificados </a:t>
            </a:r>
            <a:r>
              <a:rPr lang="pt-PT" sz="2000" dirty="0"/>
              <a:t>que pode acontecer a um sistema, sociedade ou comunidade num período específico de tempo, </a:t>
            </a:r>
            <a:r>
              <a:rPr lang="pt-PT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determinado de forma probabilística, </a:t>
            </a:r>
            <a:r>
              <a:rPr lang="pt-PT" sz="2000" dirty="0"/>
              <a:t>como </a:t>
            </a:r>
            <a:r>
              <a:rPr lang="pt-PT" sz="2000" dirty="0">
                <a:solidFill>
                  <a:srgbClr val="0070C0"/>
                </a:solidFill>
              </a:rPr>
              <a:t>consequ</a:t>
            </a:r>
            <a:r>
              <a:rPr lang="pt-PT" sz="2000" dirty="0">
                <a:solidFill>
                  <a:srgbClr val="0070C0"/>
                </a:solidFill>
                <a:cs typeface="Arial"/>
              </a:rPr>
              <a:t>ência</a:t>
            </a:r>
            <a:r>
              <a:rPr lang="pt-PT" sz="2000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pt-PT" sz="2000" dirty="0"/>
              <a:t>do  </a:t>
            </a:r>
            <a:r>
              <a:rPr lang="pt-PT" sz="2000" u="sng" dirty="0">
                <a:solidFill>
                  <a:srgbClr val="0070C0"/>
                </a:solidFill>
              </a:rPr>
              <a:t>perigo</a:t>
            </a:r>
            <a:r>
              <a:rPr lang="pt-PT" sz="2000" dirty="0">
                <a:solidFill>
                  <a:srgbClr val="0070C0"/>
                </a:solidFill>
              </a:rPr>
              <a:t>, </a:t>
            </a:r>
            <a:r>
              <a:rPr lang="pt-PT" sz="2000" u="sng" dirty="0">
                <a:solidFill>
                  <a:srgbClr val="0070C0"/>
                </a:solidFill>
              </a:rPr>
              <a:t>exposição</a:t>
            </a:r>
            <a:r>
              <a:rPr lang="pt-PT" sz="2000" dirty="0">
                <a:solidFill>
                  <a:srgbClr val="0070C0"/>
                </a:solidFill>
              </a:rPr>
              <a:t>, </a:t>
            </a:r>
            <a:r>
              <a:rPr lang="pt-PT" sz="2000" u="sng" dirty="0">
                <a:solidFill>
                  <a:srgbClr val="0070C0"/>
                </a:solidFill>
              </a:rPr>
              <a:t>vulnerabilidade </a:t>
            </a:r>
            <a:r>
              <a:rPr lang="pt-PT" sz="2000" dirty="0"/>
              <a:t>e </a:t>
            </a:r>
            <a:r>
              <a:rPr lang="pt-PT" sz="2000" u="sng" dirty="0">
                <a:solidFill>
                  <a:srgbClr val="0070C0"/>
                </a:solidFill>
              </a:rPr>
              <a:t>capacidade</a:t>
            </a: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(UNISDR, 2017)</a:t>
            </a:r>
            <a:r>
              <a:rPr lang="pt-PT" sz="2000" dirty="0"/>
              <a:t>. 	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t-PT" sz="2000" dirty="0"/>
              <a:t>A combinação da </a:t>
            </a:r>
            <a:r>
              <a:rPr lang="pt-PT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probabilidade</a:t>
            </a:r>
            <a:r>
              <a:rPr lang="pt-PT" sz="2000" dirty="0"/>
              <a:t> de um evento e as suas </a:t>
            </a:r>
            <a:r>
              <a:rPr lang="pt-PT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consequências negativas </a:t>
            </a:r>
            <a:r>
              <a:rPr lang="pt-PT" sz="2000" dirty="0"/>
              <a:t>(</a:t>
            </a: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UNISDR, 2009</a:t>
            </a:r>
            <a:r>
              <a:rPr lang="pt-PT" sz="2000" dirty="0"/>
              <a:t>)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pt-PT" sz="2000" dirty="0"/>
              <a:t>O </a:t>
            </a:r>
            <a:r>
              <a:rPr lang="pt-PT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valor da expectativa de perdas </a:t>
            </a:r>
            <a:r>
              <a:rPr lang="pt-PT" sz="2000" dirty="0"/>
              <a:t>(mortes, ferimentos, propriedade, etc.) que podem ser causados por um perigo, como uma </a:t>
            </a:r>
            <a:r>
              <a:rPr lang="pt-PT" sz="2000" dirty="0">
                <a:solidFill>
                  <a:srgbClr val="0070C0"/>
                </a:solidFill>
              </a:rPr>
              <a:t>consequ</a:t>
            </a:r>
            <a:r>
              <a:rPr lang="pt-PT" sz="2000" dirty="0">
                <a:solidFill>
                  <a:srgbClr val="0070C0"/>
                </a:solidFill>
                <a:cs typeface="Arial"/>
              </a:rPr>
              <a:t>ência </a:t>
            </a:r>
            <a:r>
              <a:rPr lang="pt-PT" sz="2000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perigo, exposição e vulnerabilidade </a:t>
            </a:r>
            <a:r>
              <a:rPr lang="pt-PT" sz="2000" dirty="0"/>
              <a:t>(</a:t>
            </a:r>
            <a:r>
              <a:rPr lang="pt-P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adrc Asia, 2017</a:t>
            </a:r>
            <a:r>
              <a:rPr lang="pt-PT" sz="2000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684953"/>
            <a:fld id="{AFB487D3-7536-4C41-A64E-9ED29CC9A78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684953"/>
              <a:t>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800" y="585589"/>
            <a:ext cx="3061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Arial Black" panose="020B0A04020102020204" pitchFamily="34" charset="0"/>
                <a:cs typeface="Times New Roman" panose="02020603050405020304" pitchFamily="18" charset="0"/>
              </a:rPr>
              <a:t>RISCO =</a:t>
            </a:r>
            <a:endParaRPr lang="en-US" sz="3600" dirty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7350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sengan\AppData\Local\Microsoft\Windows\Temporary Internet Files\Content.IE5\HLBPIYP2\MC90043441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93" y="2254751"/>
            <a:ext cx="2935100" cy="3301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loud Callout 5"/>
          <p:cNvSpPr/>
          <p:nvPr/>
        </p:nvSpPr>
        <p:spPr bwMode="auto">
          <a:xfrm rot="20504757">
            <a:off x="3254374" y="517883"/>
            <a:ext cx="4914327" cy="2566064"/>
          </a:xfrm>
          <a:prstGeom prst="cloudCallout">
            <a:avLst>
              <a:gd name="adj1" fmla="val -70417"/>
              <a:gd name="adj2" fmla="val -6739"/>
            </a:avLst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/>
            <a:r>
              <a:rPr lang="en-US" sz="40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O QUE É UMA AVALIAÇÃO DE RISCOS?</a:t>
            </a:r>
            <a:endParaRPr lang="en-GB" sz="16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D411DB-C3DE-4082-A286-6A710537D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BDE3C-253E-4552-8275-193B20E6E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7821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velha história de homens cegos tocando num elefante...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5F12C-A1BD-4150-8285-56A65004D3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s://upload.wikimedia.org/wikipedia/commons/thumb/e/e1/Blind.JPG/300px-Blind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7920880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03610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Avaliação de riscos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268760"/>
            <a:ext cx="8229600" cy="4525963"/>
          </a:xfrm>
        </p:spPr>
        <p:txBody>
          <a:bodyPr/>
          <a:lstStyle/>
          <a:p>
            <a:pPr marL="0" lvl="1" indent="0">
              <a:spcBef>
                <a:spcPts val="0"/>
              </a:spcBef>
              <a:buNone/>
            </a:pPr>
            <a:r>
              <a:rPr lang="pt-PT" altLang="en-US" b="1" dirty="0"/>
              <a:t>O que é uma avaliação de riscos?</a:t>
            </a:r>
          </a:p>
          <a:p>
            <a:pPr marL="560387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t-PT" sz="2000" b="0" dirty="0">
                <a:solidFill>
                  <a:srgbClr val="002060"/>
                </a:solidFill>
              </a:rPr>
              <a:t>Um processo sistemático de recolha, avalia</a:t>
            </a:r>
            <a:r>
              <a:rPr lang="pt-PT" sz="2000" b="0" dirty="0">
                <a:solidFill>
                  <a:srgbClr val="002060"/>
                </a:solidFill>
                <a:cs typeface="Arial"/>
              </a:rPr>
              <a:t>ção </a:t>
            </a:r>
            <a:r>
              <a:rPr lang="pt-PT" sz="2000" b="0" dirty="0">
                <a:solidFill>
                  <a:srgbClr val="002060"/>
                </a:solidFill>
              </a:rPr>
              <a:t>e</a:t>
            </a:r>
            <a:r>
              <a:rPr lang="pt-PT" sz="2000" dirty="0">
                <a:solidFill>
                  <a:srgbClr val="002060"/>
                </a:solidFill>
              </a:rPr>
              <a:t> documentação  da </a:t>
            </a:r>
            <a:r>
              <a:rPr lang="pt-PT" sz="2000" b="0" dirty="0">
                <a:solidFill>
                  <a:srgbClr val="002060"/>
                </a:solidFill>
              </a:rPr>
              <a:t>informação para caracterizar e determinar um nível de risco (</a:t>
            </a:r>
            <a:r>
              <a:rPr lang="pt-PT" sz="2000" b="0" dirty="0">
                <a:solidFill>
                  <a:srgbClr val="000000"/>
                </a:solidFill>
              </a:rPr>
              <a:t>adaptado de UNISDR/OMS)</a:t>
            </a:r>
          </a:p>
          <a:p>
            <a:pPr marL="0" lvl="1" indent="0">
              <a:spcBef>
                <a:spcPts val="0"/>
              </a:spcBef>
              <a:buNone/>
            </a:pPr>
            <a:endParaRPr lang="pt-PT" altLang="en-US" b="1" dirty="0"/>
          </a:p>
          <a:p>
            <a:pPr marL="0" lvl="1" indent="0">
              <a:spcBef>
                <a:spcPts val="0"/>
              </a:spcBef>
              <a:buNone/>
            </a:pPr>
            <a:r>
              <a:rPr lang="pt-PT" altLang="en-US" b="1" dirty="0"/>
              <a:t>Porquê realizar uma avaliação de riscos?</a:t>
            </a:r>
            <a:endParaRPr lang="pt-PT" altLang="en-US" b="0" dirty="0">
              <a:solidFill>
                <a:schemeClr val="accent6">
                  <a:lumMod val="75000"/>
                </a:schemeClr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t-PT" sz="2000" dirty="0">
                <a:solidFill>
                  <a:srgbClr val="002060"/>
                </a:solidFill>
              </a:rPr>
              <a:t>Para apoiar e orientar a tomada de decisões</a:t>
            </a:r>
            <a:r>
              <a:rPr lang="pt-PT" sz="2000" b="0" dirty="0">
                <a:solidFill>
                  <a:srgbClr val="002060"/>
                </a:solidFill>
              </a:rPr>
              <a:t> 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t-PT" sz="2000" dirty="0">
                <a:solidFill>
                  <a:srgbClr val="002060"/>
                </a:solidFill>
              </a:rPr>
              <a:t>Para implementar medidas de controlo apropriadas e atempadas</a:t>
            </a:r>
            <a:r>
              <a:rPr lang="pt-PT" sz="2000" b="0" dirty="0">
                <a:solidFill>
                  <a:srgbClr val="002060"/>
                </a:solidFill>
              </a:rPr>
              <a:t> 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t-PT" sz="2000" b="0" dirty="0">
                <a:solidFill>
                  <a:srgbClr val="002060"/>
                </a:solidFill>
              </a:rPr>
              <a:t>Para solidificar uma comunicação operacional eficaz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t-PT" sz="2000" dirty="0">
                <a:solidFill>
                  <a:srgbClr val="002060"/>
                </a:solidFill>
              </a:rPr>
              <a:t>Para apoiar a comunicação eficaz sobre riscos 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t-PT" sz="2000" b="0" dirty="0">
                <a:solidFill>
                  <a:srgbClr val="002060"/>
                </a:solidFill>
              </a:rPr>
              <a:t>Para melhorar a preparação</a:t>
            </a:r>
            <a:endParaRPr lang="pt-PT" altLang="en-US" b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4288" y="4293096"/>
            <a:ext cx="1927451" cy="171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63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esentation (2)">
  <a:themeElements>
    <a:clrScheme name="Presentation (2)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Presentation (2)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 Narrow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 Narrow" pitchFamily="34" charset="0"/>
            <a:cs typeface="Arial" charset="0"/>
          </a:defRPr>
        </a:defPPr>
      </a:lstStyle>
    </a:lnDef>
  </a:objectDefaults>
  <a:extraClrSchemeLst>
    <a:extraClrScheme>
      <a:clrScheme name="Presentation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maste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1042988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9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2448</TotalTime>
  <Words>1772</Words>
  <Application>Microsoft Office PowerPoint</Application>
  <PresentationFormat>On-screen Show (4:3)</PresentationFormat>
  <Paragraphs>307</Paragraphs>
  <Slides>23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20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23</vt:i4>
      </vt:variant>
    </vt:vector>
  </HeadingPairs>
  <TitlesOfParts>
    <vt:vector size="52" baseType="lpstr">
      <vt:lpstr>DengXian</vt:lpstr>
      <vt:lpstr>MS Gothic</vt:lpstr>
      <vt:lpstr>ＭＳ 明朝</vt:lpstr>
      <vt:lpstr>MS PGothic</vt:lpstr>
      <vt:lpstr>新細明體</vt:lpstr>
      <vt:lpstr>SimSun</vt:lpstr>
      <vt:lpstr>SimSun</vt:lpstr>
      <vt:lpstr>Arial</vt:lpstr>
      <vt:lpstr>Arial Black</vt:lpstr>
      <vt:lpstr>Arial Bold</vt:lpstr>
      <vt:lpstr>Arial Narrow</vt:lpstr>
      <vt:lpstr>Calibri</vt:lpstr>
      <vt:lpstr>Centaur</vt:lpstr>
      <vt:lpstr>Cooper Black</vt:lpstr>
      <vt:lpstr>Gisha</vt:lpstr>
      <vt:lpstr>Segoe Condensed</vt:lpstr>
      <vt:lpstr>Times New Roman</vt:lpstr>
      <vt:lpstr>Trebuchet MS</vt:lpstr>
      <vt:lpstr>Verdana</vt:lpstr>
      <vt:lpstr>Wingdings</vt:lpstr>
      <vt:lpstr>Presentation (2)</vt:lpstr>
      <vt:lpstr>RC 59 Template EN</vt:lpstr>
      <vt:lpstr>2_RC 59 Template EN</vt:lpstr>
      <vt:lpstr>4_RC 59 Template EN</vt:lpstr>
      <vt:lpstr>master</vt:lpstr>
      <vt:lpstr>7_master</vt:lpstr>
      <vt:lpstr>5_RC 59 Template EN</vt:lpstr>
      <vt:lpstr>6_RC 59 Template EN</vt:lpstr>
      <vt:lpstr>7_RC 59 Template EN</vt:lpstr>
      <vt:lpstr>PowerPoint Presentation</vt:lpstr>
      <vt:lpstr>Objectivos da aprendizagem</vt:lpstr>
      <vt:lpstr>Esboço</vt:lpstr>
      <vt:lpstr>Mudança de Paradigma</vt:lpstr>
      <vt:lpstr>PowerPoint Presentation</vt:lpstr>
      <vt:lpstr>PowerPoint Presentation</vt:lpstr>
      <vt:lpstr>PowerPoint Presentation</vt:lpstr>
      <vt:lpstr>A velha história de homens cegos tocando num elefante...</vt:lpstr>
      <vt:lpstr>Avaliação de riscos</vt:lpstr>
      <vt:lpstr>Como medir um risco?</vt:lpstr>
      <vt:lpstr>PowerPoint Presentation</vt:lpstr>
      <vt:lpstr>PowerPoint Presentation</vt:lpstr>
      <vt:lpstr>Âmbito</vt:lpstr>
      <vt:lpstr>Algoritmo da ARR </vt:lpstr>
      <vt:lpstr>ARR: Componentes da avaliação </vt:lpstr>
      <vt:lpstr>ARR: Componentes da avaliação (2) </vt:lpstr>
      <vt:lpstr>Parâmetros de risco</vt:lpstr>
      <vt:lpstr>Caracterização do risco</vt:lpstr>
      <vt:lpstr>Caracterização Geral do Risco</vt:lpstr>
      <vt:lpstr>Mensagens-Chave</vt:lpstr>
      <vt:lpstr>Referências</vt:lpstr>
      <vt:lpstr>PowerPoint Presentation</vt:lpstr>
      <vt:lpstr>PowerPoint Presentation</vt:lpstr>
    </vt:vector>
  </TitlesOfParts>
  <Company>WHOCI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IN EMERGENCY MANAGEMENT</dc:title>
  <dc:creator>Dr Nsenga</dc:creator>
  <cp:lastModifiedBy>GOMEZ, Paula</cp:lastModifiedBy>
  <cp:revision>219</cp:revision>
  <dcterms:created xsi:type="dcterms:W3CDTF">2006-11-22T15:26:45Z</dcterms:created>
  <dcterms:modified xsi:type="dcterms:W3CDTF">2019-06-28T12:16:35Z</dcterms:modified>
</cp:coreProperties>
</file>