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  <p:sldMasterId id="2147483660" r:id="rId3"/>
  </p:sldMasterIdLst>
  <p:notesMasterIdLst>
    <p:notesMasterId r:id="rId22"/>
  </p:notesMasterIdLst>
  <p:sldIdLst>
    <p:sldId id="256" r:id="rId4"/>
    <p:sldId id="273" r:id="rId5"/>
    <p:sldId id="275" r:id="rId6"/>
    <p:sldId id="301" r:id="rId7"/>
    <p:sldId id="276" r:id="rId8"/>
    <p:sldId id="277" r:id="rId9"/>
    <p:sldId id="291" r:id="rId10"/>
    <p:sldId id="302" r:id="rId11"/>
    <p:sldId id="303" r:id="rId12"/>
    <p:sldId id="304" r:id="rId13"/>
    <p:sldId id="294" r:id="rId14"/>
    <p:sldId id="266" r:id="rId15"/>
    <p:sldId id="296" r:id="rId16"/>
    <p:sldId id="295" r:id="rId17"/>
    <p:sldId id="292" r:id="rId18"/>
    <p:sldId id="267" r:id="rId19"/>
    <p:sldId id="305" r:id="rId20"/>
    <p:sldId id="300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1758"/>
    <a:srgbClr val="0305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68" autoAdjust="0"/>
    <p:restoredTop sz="99314" autoAdjust="0"/>
  </p:normalViewPr>
  <p:slideViewPr>
    <p:cSldViewPr>
      <p:cViewPr varScale="1">
        <p:scale>
          <a:sx n="101" d="100"/>
          <a:sy n="101" d="100"/>
        </p:scale>
        <p:origin x="80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2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who\OtherProjects\RiskCommunication\ECNPreparation\OBI%20Materials\EpidCurveObi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lang="pt-PT" noProof="0"/>
            </a:pPr>
            <a:r>
              <a:rPr lang="pt-PT" noProof="0"/>
              <a:t>Curva epidémica</a:t>
            </a:r>
          </a:p>
        </c:rich>
      </c:tx>
      <c:layout>
        <c:manualLayout>
          <c:xMode val="edge"/>
          <c:yMode val="edge"/>
          <c:x val="0.34381139489194501"/>
          <c:y val="3.8363171355498701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9842829076620799"/>
          <c:y val="0.191816096317655"/>
          <c:w val="0.63654223968565804"/>
          <c:h val="0.53452752173853302"/>
        </c:manualLayout>
      </c:layout>
      <c:barChart>
        <c:barDir val="col"/>
        <c:grouping val="clustered"/>
        <c:varyColors val="0"/>
        <c:ser>
          <c:idx val="0"/>
          <c:order val="0"/>
          <c:tx>
            <c:v>cases</c:v>
          </c:tx>
          <c:spPr>
            <a:gradFill rotWithShape="0">
              <a:gsLst>
                <a:gs pos="0">
                  <a:srgbClr val="339966"/>
                </a:gs>
                <a:gs pos="100000">
                  <a:srgbClr val="CCFFFF"/>
                </a:gs>
              </a:gsLst>
              <a:lin ang="5400000" scaled="1"/>
            </a:gra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numRef>
              <c:f>Sheet1!$C$3:$C$8</c:f>
              <c:numCache>
                <c:formatCode>h:mm</c:formatCode>
                <c:ptCount val="6"/>
                <c:pt idx="0">
                  <c:v>0.25</c:v>
                </c:pt>
                <c:pt idx="1">
                  <c:v>0.375</c:v>
                </c:pt>
                <c:pt idx="2">
                  <c:v>0.5</c:v>
                </c:pt>
                <c:pt idx="3">
                  <c:v>0.625</c:v>
                </c:pt>
                <c:pt idx="4">
                  <c:v>0.75</c:v>
                </c:pt>
                <c:pt idx="5">
                  <c:v>0.875</c:v>
                </c:pt>
              </c:numCache>
            </c:numRef>
          </c:cat>
          <c:val>
            <c:numRef>
              <c:f>Sheet1!$D$3:$D$8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1</c:v>
                </c:pt>
                <c:pt idx="3">
                  <c:v>2</c:v>
                </c:pt>
                <c:pt idx="4">
                  <c:v>1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01A-41F9-AF51-39BDF03B32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-2140135736"/>
        <c:axId val="-2071649352"/>
      </c:barChart>
      <c:catAx>
        <c:axId val="-214013573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lang="pt-PT" noProof="0"/>
                </a:pPr>
                <a:r>
                  <a:rPr lang="pt-PT" noProof="0"/>
                  <a:t>hora</a:t>
                </a:r>
              </a:p>
            </c:rich>
          </c:tx>
          <c:layout>
            <c:manualLayout>
              <c:xMode val="edge"/>
              <c:yMode val="edge"/>
              <c:x val="0.47151277013752502"/>
              <c:y val="0.89258412711198798"/>
            </c:manualLayout>
          </c:layout>
          <c:overlay val="0"/>
          <c:spPr>
            <a:noFill/>
            <a:ln w="25400">
              <a:noFill/>
            </a:ln>
          </c:spPr>
        </c:title>
        <c:numFmt formatCode="h:mm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2700000" vert="horz"/>
          <a:lstStyle/>
          <a:p>
            <a:pPr>
              <a:defRPr/>
            </a:pPr>
            <a:endParaRPr lang="en-US"/>
          </a:p>
        </c:txPr>
        <c:crossAx val="-207164935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-2071649352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lang="pt-PT" noProof="0"/>
                </a:pPr>
                <a:r>
                  <a:rPr lang="pt-PT" noProof="0"/>
                  <a:t>casos</a:t>
                </a:r>
              </a:p>
            </c:rich>
          </c:tx>
          <c:layout>
            <c:manualLayout>
              <c:xMode val="edge"/>
              <c:yMode val="edge"/>
              <c:x val="3.7328094302554002E-2"/>
              <c:y val="0.38107450443374902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-2140135736"/>
        <c:crosses val="autoZero"/>
        <c:crossBetween val="between"/>
      </c:valAx>
      <c:spPr>
        <a:gradFill rotWithShape="0">
          <a:gsLst>
            <a:gs pos="0">
              <a:srgbClr val="993300"/>
            </a:gs>
            <a:gs pos="100000">
              <a:srgbClr val="FF8080"/>
            </a:gs>
          </a:gsLst>
          <a:lin ang="5400000" scaled="1"/>
        </a:gradFill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65618860510805499"/>
          <c:y val="0.21739163998362099"/>
          <c:w val="0.163064833005894"/>
          <c:h val="7.4168797953964194E-2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</c:legend>
    <c:plotVisOnly val="1"/>
    <c:dispBlanksAs val="gap"/>
    <c:showDLblsOverMax val="0"/>
  </c:chart>
  <c:spPr>
    <a:solidFill>
      <a:schemeClr val="lt1"/>
    </a:solidFill>
    <a:ln w="25400" cap="flat" cmpd="sng" algn="ctr">
      <a:solidFill>
        <a:schemeClr val="accent1"/>
      </a:solidFill>
      <a:prstDash val="solid"/>
    </a:ln>
    <a:effectLst/>
  </c:spPr>
  <c:txPr>
    <a:bodyPr/>
    <a:lstStyle/>
    <a:p>
      <a:pPr>
        <a:defRPr sz="1400"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CC00AD-DF10-4274-B1D2-D8A13204AE53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02E7B5-AE4D-44B8-A409-3082DB2D44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4279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dc.gov/publichealth101/epidemiology.html" TargetMode="External"/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 will ask volunteers who has been to outbreak investigation</a:t>
            </a:r>
            <a:r>
              <a:rPr lang="en-GB" baseline="0" dirty="0"/>
              <a:t> as </a:t>
            </a:r>
            <a:r>
              <a:rPr lang="en-GB" baseline="0" dirty="0" err="1"/>
              <a:t>comms</a:t>
            </a:r>
            <a:r>
              <a:rPr lang="en-GB" baseline="0" dirty="0"/>
              <a:t> person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02E7B5-AE4D-44B8-A409-3082DB2D44D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68763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A96BA57-82F4-465F-9609-43A09E10613C}" type="slidenum">
              <a:rPr lang="en-US" smtClean="0"/>
              <a:pPr eaLnBrk="1" hangingPunct="1"/>
              <a:t>8</a:t>
            </a:fld>
            <a:endParaRPr lang="en-US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GB"/>
              <a:t>Slide </a:t>
            </a:r>
            <a:fld id="{90CB9BE9-A54D-48D9-8DEA-64A0C6312AF0}" type="slidenum">
              <a:rPr lang="en-GB" smtClean="0"/>
              <a:pPr eaLnBrk="1" hangingPunct="1"/>
              <a:t>8</a:t>
            </a:fld>
            <a:r>
              <a:rPr lang="en-GB"/>
              <a:t>	</a:t>
            </a:r>
            <a:r>
              <a:rPr lang="en-GB" b="1"/>
              <a:t>The legend</a:t>
            </a:r>
            <a:endParaRPr lang="en-GB"/>
          </a:p>
          <a:p>
            <a:pPr eaLnBrk="1" hangingPunct="1"/>
            <a:endParaRPr lang="en-GB"/>
          </a:p>
          <a:p>
            <a:pPr eaLnBrk="1" hangingPunct="1"/>
            <a:r>
              <a:rPr lang="en-US"/>
              <a:t>The sum of each column and each row is seen outside the two-by-two table, whereby:</a:t>
            </a:r>
          </a:p>
          <a:p>
            <a:pPr eaLnBrk="1" hangingPunct="1"/>
            <a:r>
              <a:rPr lang="en-US"/>
              <a:t>a + b = total number who were exposed</a:t>
            </a:r>
          </a:p>
          <a:p>
            <a:pPr eaLnBrk="1" hangingPunct="1"/>
            <a:r>
              <a:rPr lang="en-US"/>
              <a:t>c + d = total number who were not exposed</a:t>
            </a:r>
          </a:p>
          <a:p>
            <a:pPr eaLnBrk="1" hangingPunct="1"/>
            <a:r>
              <a:rPr lang="en-US"/>
              <a:t>a + c = total number of cases/ill</a:t>
            </a:r>
          </a:p>
          <a:p>
            <a:pPr eaLnBrk="1" hangingPunct="1"/>
            <a:r>
              <a:rPr lang="en-US"/>
              <a:t>b + d = total number of not ill</a:t>
            </a:r>
          </a:p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312AAB8-5F4A-440D-A4EF-8E3999C0640F}" type="slidenum">
              <a:rPr lang="en-US" smtClean="0"/>
              <a:pPr eaLnBrk="1" hangingPunct="1"/>
              <a:t>9</a:t>
            </a:fld>
            <a:endParaRPr lang="en-US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GB" dirty="0"/>
              <a:t>Slide </a:t>
            </a:r>
            <a:fld id="{1712E4B9-8357-49BD-AE48-9C3C9CE6AEB4}" type="slidenum">
              <a:rPr lang="en-GB" smtClean="0"/>
              <a:pPr eaLnBrk="1" hangingPunct="1"/>
              <a:t>9</a:t>
            </a:fld>
            <a:r>
              <a:rPr lang="en-GB" dirty="0"/>
              <a:t>	</a:t>
            </a:r>
            <a:r>
              <a:rPr lang="en-GB" b="1" dirty="0"/>
              <a:t>Attack rate defined</a:t>
            </a:r>
            <a:endParaRPr lang="en-GB" dirty="0"/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Attack rate is a type of incidence rate which expresses the occurrence of a disease among a particular population at risk observed for a limited period of time, often due to a very specific exposure (</a:t>
            </a:r>
            <a:r>
              <a:rPr lang="en-US" dirty="0" err="1"/>
              <a:t>Hennekens</a:t>
            </a:r>
            <a:r>
              <a:rPr lang="en-US" dirty="0"/>
              <a:t>, C., et al, Epidemiology in Medicine). Attack rate is often used in outbreaks/ epidemics and in limited population.</a:t>
            </a:r>
          </a:p>
          <a:p>
            <a:pPr eaLnBrk="1" hangingPunct="1"/>
            <a:endParaRPr lang="en-US" dirty="0"/>
          </a:p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312AAB8-5F4A-440D-A4EF-8E3999C0640F}" type="slidenum">
              <a:rPr lang="en-US" smtClean="0"/>
              <a:pPr eaLnBrk="1" hangingPunct="1"/>
              <a:t>10</a:t>
            </a:fld>
            <a:endParaRPr lang="en-US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GB" dirty="0"/>
              <a:t>Slide </a:t>
            </a:r>
            <a:fld id="{1712E4B9-8357-49BD-AE48-9C3C9CE6AEB4}" type="slidenum">
              <a:rPr lang="en-GB" smtClean="0"/>
              <a:pPr eaLnBrk="1" hangingPunct="1"/>
              <a:t>10</a:t>
            </a:fld>
            <a:r>
              <a:rPr lang="en-GB" dirty="0"/>
              <a:t>	</a:t>
            </a:r>
            <a:r>
              <a:rPr lang="en-GB" b="1" dirty="0"/>
              <a:t>Relative Risk</a:t>
            </a:r>
            <a:endParaRPr lang="en-GB" dirty="0"/>
          </a:p>
          <a:p>
            <a:pPr eaLnBrk="1" hangingPunct="1"/>
            <a:endParaRPr lang="en-US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Relative risk in this exercise is equated</a:t>
            </a:r>
            <a:r>
              <a:rPr lang="en-US" baseline="0" dirty="0"/>
              <a:t> to those who </a:t>
            </a:r>
            <a:r>
              <a:rPr lang="en-US" sz="1200" dirty="0">
                <a:latin typeface="Arial Rounded MT Bold" pitchFamily="34" charset="0"/>
              </a:rPr>
              <a:t>ate and got sick over those</a:t>
            </a:r>
            <a:r>
              <a:rPr lang="en-US" sz="1200" baseline="0" dirty="0">
                <a:latin typeface="Arial Rounded MT Bold" pitchFamily="34" charset="0"/>
              </a:rPr>
              <a:t> </a:t>
            </a:r>
            <a:r>
              <a:rPr lang="en-US" sz="1200" dirty="0">
                <a:latin typeface="Arial Rounded MT Bold" pitchFamily="34" charset="0"/>
              </a:rPr>
              <a:t>who did not eat but get sick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latin typeface="Arial Rounded MT Bold" pitchFamily="34" charset="0"/>
            </a:endParaRPr>
          </a:p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85850" y="869950"/>
            <a:ext cx="4625975" cy="3470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References: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1- CDC Field Epidemiology Training Program- Frontline training slides, December 2015 &amp; February 2016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2-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Centers for Disease Control and Prevention (CDC). Introduction to Public Health. In: Public Health 101 Series. Atlanta, GA: U.S. Department of Health and Human Services, CDC; 2014. Available at: </a:t>
            </a:r>
            <a:r>
              <a:rPr lang="en-US" sz="1200" b="0" i="0" u="sng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  <a:hlinkClick r:id="rId3"/>
              </a:rPr>
              <a:t>https://www.cdc.gov/publichealth101/epidemiology.html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3- https://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www.cdc.gov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/training/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quicklearns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/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createepi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/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06382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3DBC3-0B75-45EA-B6B4-6638AB05E2B2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8B400-4E0F-42FB-8641-CABE36E265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7506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3DBC3-0B75-45EA-B6B4-6638AB05E2B2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8B400-4E0F-42FB-8641-CABE36E265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820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3DBC3-0B75-45EA-B6B4-6638AB05E2B2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8B400-4E0F-42FB-8641-CABE36E265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14643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grpSp>
        <p:nvGrpSpPr>
          <p:cNvPr id="5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6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7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6176850"/>
            <a:ext cx="4267200" cy="3048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1DA84D-6B13-4DF3-B65B-F09B8BB8C7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6490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D6A613BE-47C0-4900-BDD3-FBF4F0FA46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8663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A710C3AC-2753-431F-B300-29CC644D809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4125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89212E-7EEF-474E-BAD5-E690FB6C06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4862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DD2E3D-E5A4-4523-9208-FA5290DDA11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931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9426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9BC9DD-E369-4672-B478-B546514F65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0740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1718731-5FE6-492D-BD72-52B453B01C9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096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3DBC3-0B75-45EA-B6B4-6638AB05E2B2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8B400-4E0F-42FB-8641-CABE36E265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690866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5ABD8E-E64D-4F34-8682-13533209394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1355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A7E39D-06B1-4D79-9212-016EF01553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8651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22C279-9B2E-4222-BA3D-98325B57B1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5121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9A1650-9120-4C96-BED5-F20E40E936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7547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3DBC3-0B75-45EA-B6B4-6638AB05E2B2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8B400-4E0F-42FB-8641-CABE36E265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1309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3DBC3-0B75-45EA-B6B4-6638AB05E2B2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8B400-4E0F-42FB-8641-CABE36E265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8441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3DBC3-0B75-45EA-B6B4-6638AB05E2B2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8B400-4E0F-42FB-8641-CABE36E265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3930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3DBC3-0B75-45EA-B6B4-6638AB05E2B2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8B400-4E0F-42FB-8641-CABE36E265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5621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3DBC3-0B75-45EA-B6B4-6638AB05E2B2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8B400-4E0F-42FB-8641-CABE36E265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8809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3DBC3-0B75-45EA-B6B4-6638AB05E2B2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8B400-4E0F-42FB-8641-CABE36E265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5576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3DBC3-0B75-45EA-B6B4-6638AB05E2B2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8B400-4E0F-42FB-8641-CABE36E265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819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A3DBC3-0B75-45EA-B6B4-6638AB05E2B2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08B400-4E0F-42FB-8641-CABE36E265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5464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64479D6-E1AD-4E5B-A4F8-2E59461ED89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 dirty="0" err="1">
                <a:solidFill>
                  <a:srgbClr val="FFFFFF"/>
                </a:solidFill>
                <a:ea typeface="Calibri"/>
              </a:rPr>
              <a:t>Formação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de Equipas de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Resposta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Rápida</a:t>
            </a:r>
            <a:endParaRPr lang="fr-FR" sz="1400" dirty="0">
              <a:solidFill>
                <a:srgbClr val="FFFFFF"/>
              </a:solidFill>
              <a:ea typeface="Calibri"/>
            </a:endParaRPr>
          </a:p>
        </p:txBody>
      </p:sp>
      <p:sp>
        <p:nvSpPr>
          <p:cNvPr id="1031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0384FD-CC80-4B09-A768-218B646411B4}" type="slidenum">
              <a:rPr lang="en-US" sz="1600">
                <a:solidFill>
                  <a:schemeClr val="bg1"/>
                </a:solidFill>
              </a:rPr>
              <a:pPr eaLnBrk="1" hangingPunct="1"/>
              <a:t>‹#›</a:t>
            </a:fld>
            <a:endParaRPr lang="en-US" sz="1600">
              <a:solidFill>
                <a:schemeClr val="bg1"/>
              </a:solidFill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 userDrawn="1"/>
        </p:nvSpPr>
        <p:spPr bwMode="auto">
          <a:xfrm>
            <a:off x="2057400" y="6478588"/>
            <a:ext cx="25978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Formação</a:t>
            </a:r>
            <a:r>
              <a:rPr lang="fr-FR" sz="1200" dirty="0">
                <a:solidFill>
                  <a:schemeClr val="bg1"/>
                </a:solidFill>
                <a:latin typeface="Arial Narrow" pitchFamily="34" charset="0"/>
              </a:rPr>
              <a:t> de Equipas de </a:t>
            </a:r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Resposta</a:t>
            </a:r>
            <a:r>
              <a:rPr lang="fr-FR" sz="1200" dirty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Rápida</a:t>
            </a:r>
            <a:endParaRPr lang="en-GB" sz="12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0072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9.png"/><Relationship Id="rId7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png"/><Relationship Id="rId5" Type="http://schemas.openxmlformats.org/officeDocument/2006/relationships/package" Target="../embeddings/Microsoft_Word_Document.docx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.docx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extranet.who.int/hslp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4" Type="http://schemas.openxmlformats.org/officeDocument/2006/relationships/hyperlink" Target="mailto:ihrhrt@who.int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581128"/>
            <a:ext cx="8856984" cy="1008111"/>
          </a:xfrm>
        </p:spPr>
        <p:txBody>
          <a:bodyPr>
            <a:noAutofit/>
          </a:bodyPr>
          <a:lstStyle/>
          <a:p>
            <a:pPr algn="l"/>
            <a:r>
              <a:rPr lang="pt-PT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B4.3 Jogo de cartas OBI: uma forma divertida de conduzir a investigação de um surto</a:t>
            </a:r>
            <a:br>
              <a:rPr lang="pt-PT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pt-PT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PT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Duração: 60 minutos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33E97C9-335E-4100-9786-5141D05F85E5}"/>
              </a:ext>
            </a:extLst>
          </p:cNvPr>
          <p:cNvSpPr txBox="1"/>
          <p:nvPr/>
        </p:nvSpPr>
        <p:spPr>
          <a:xfrm>
            <a:off x="31552" y="6237312"/>
            <a:ext cx="26642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 err="1">
                <a:solidFill>
                  <a:srgbClr val="002060"/>
                </a:solidFill>
              </a:rPr>
              <a:t>Actualizado</a:t>
            </a:r>
            <a:r>
              <a:rPr lang="pt-PT" sz="1400" dirty="0">
                <a:solidFill>
                  <a:srgbClr val="002060"/>
                </a:solidFill>
              </a:rPr>
              <a:t> em</a:t>
            </a:r>
            <a:r>
              <a:rPr lang="fr-FR" sz="1400" dirty="0">
                <a:solidFill>
                  <a:srgbClr val="002060"/>
                </a:solidFill>
              </a:rPr>
              <a:t>: 16/05/2018</a:t>
            </a:r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2123728" y="476672"/>
            <a:ext cx="6850906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632523"/>
                </a:solidFill>
                <a:latin typeface="Arial" pitchFamily="34" charset="0"/>
                <a:ea typeface="Arial" charset="0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ea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ea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ea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pt-PT" altLang="en-US" sz="3600" b="1" dirty="0">
                <a:solidFill>
                  <a:srgbClr val="002060"/>
                </a:solidFill>
              </a:rPr>
              <a:t>Equipas de Resposta Rápida </a:t>
            </a:r>
            <a:br>
              <a:rPr lang="pt-PT" altLang="en-US" sz="3600" b="1" dirty="0">
                <a:solidFill>
                  <a:srgbClr val="002060"/>
                </a:solidFill>
              </a:rPr>
            </a:br>
            <a:r>
              <a:rPr lang="pt-PT" altLang="en-US" sz="3600" b="1" dirty="0">
                <a:solidFill>
                  <a:srgbClr val="0070C0"/>
                </a:solidFill>
              </a:rPr>
              <a:t>Formação</a:t>
            </a:r>
          </a:p>
        </p:txBody>
      </p:sp>
    </p:spTree>
    <p:extLst>
      <p:ext uri="{BB962C8B-B14F-4D97-AF65-F5344CB8AC3E}">
        <p14:creationId xmlns:p14="http://schemas.microsoft.com/office/powerpoint/2010/main" val="18810426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pt-PT" sz="3600" b="1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Lembrete (3) Medida de associação        Risco relativo</a:t>
            </a:r>
          </a:p>
        </p:txBody>
      </p:sp>
      <p:sp>
        <p:nvSpPr>
          <p:cNvPr id="10244" name="Line 7"/>
          <p:cNvSpPr>
            <a:spLocks noChangeShapeType="1"/>
          </p:cNvSpPr>
          <p:nvPr/>
        </p:nvSpPr>
        <p:spPr bwMode="auto">
          <a:xfrm flipV="1">
            <a:off x="4035176" y="2024881"/>
            <a:ext cx="4713287" cy="1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251520" y="1700808"/>
            <a:ext cx="42672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pt-PT" sz="2800" b="1">
                <a:latin typeface="Arial Rounded MT Bold" pitchFamily="34" charset="0"/>
              </a:rPr>
              <a:t>Risco relativo (RR) =</a:t>
            </a:r>
            <a:r>
              <a:rPr lang="pt-PT"/>
              <a:t> </a:t>
            </a:r>
            <a:r>
              <a:rPr lang="pt-PT" sz="3200"/>
              <a:t> </a:t>
            </a: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4035178" y="2089175"/>
            <a:ext cx="4337384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en-US" sz="2400" dirty="0">
              <a:latin typeface="Arial Rounded MT Bold" pitchFamily="34" charset="0"/>
            </a:endParaRPr>
          </a:p>
        </p:txBody>
      </p:sp>
      <p:sp>
        <p:nvSpPr>
          <p:cNvPr id="10247" name="Rectangle 8"/>
          <p:cNvSpPr>
            <a:spLocks noChangeArrowheads="1"/>
          </p:cNvSpPr>
          <p:nvPr/>
        </p:nvSpPr>
        <p:spPr bwMode="auto">
          <a:xfrm>
            <a:off x="3923928" y="1556792"/>
            <a:ext cx="4724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pt-PT">
                <a:latin typeface="Arial Rounded MT Bold" pitchFamily="34" charset="0"/>
              </a:rPr>
              <a:t>Risco em pessoas expostas a um factor</a:t>
            </a:r>
          </a:p>
        </p:txBody>
      </p:sp>
      <p:sp>
        <p:nvSpPr>
          <p:cNvPr id="10" name="Text Box 20"/>
          <p:cNvSpPr txBox="1">
            <a:spLocks noChangeArrowheads="1"/>
          </p:cNvSpPr>
          <p:nvPr/>
        </p:nvSpPr>
        <p:spPr bwMode="auto">
          <a:xfrm>
            <a:off x="0" y="5249416"/>
            <a:ext cx="9144000" cy="369332"/>
          </a:xfrm>
          <a:prstGeom prst="rect">
            <a:avLst/>
          </a:prstGeom>
          <a:solidFill>
            <a:schemeClr val="accent1">
              <a:alpha val="52156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pt-PT"/>
              <a:t>Risco relativo = o risco do grupo exposto dividido pelo risco do grupo não exposto</a:t>
            </a:r>
          </a:p>
        </p:txBody>
      </p:sp>
      <p:sp>
        <p:nvSpPr>
          <p:cNvPr id="11" name="Text Box 73"/>
          <p:cNvSpPr txBox="1">
            <a:spLocks noChangeArrowheads="1"/>
          </p:cNvSpPr>
          <p:nvPr/>
        </p:nvSpPr>
        <p:spPr bwMode="auto">
          <a:xfrm>
            <a:off x="381000" y="3573016"/>
            <a:ext cx="3902968" cy="1200329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pt-PT" dirty="0"/>
              <a:t>RR = 1 nenhuma associação</a:t>
            </a:r>
          </a:p>
          <a:p>
            <a:pPr eaLnBrk="1" hangingPunct="1">
              <a:spcBef>
                <a:spcPct val="50000"/>
              </a:spcBef>
            </a:pPr>
            <a:r>
              <a:rPr lang="pt-PT" dirty="0"/>
              <a:t>RR &gt; 1 existe associação</a:t>
            </a:r>
          </a:p>
          <a:p>
            <a:pPr eaLnBrk="1" hangingPunct="1">
              <a:spcBef>
                <a:spcPct val="50000"/>
              </a:spcBef>
            </a:pPr>
            <a:r>
              <a:rPr lang="pt-PT" dirty="0"/>
              <a:t>RR &lt; 1 alguma forma de protecção</a:t>
            </a:r>
          </a:p>
        </p:txBody>
      </p:sp>
      <p:grpSp>
        <p:nvGrpSpPr>
          <p:cNvPr id="12" name="Group 54"/>
          <p:cNvGrpSpPr>
            <a:grpSpLocks/>
          </p:cNvGrpSpPr>
          <p:nvPr/>
        </p:nvGrpSpPr>
        <p:grpSpPr bwMode="auto">
          <a:xfrm>
            <a:off x="611560" y="2596681"/>
            <a:ext cx="5327650" cy="922338"/>
            <a:chOff x="192" y="1824"/>
            <a:chExt cx="3356" cy="581"/>
          </a:xfrm>
        </p:grpSpPr>
        <p:sp>
          <p:nvSpPr>
            <p:cNvPr id="13" name="Text Box 19"/>
            <p:cNvSpPr txBox="1">
              <a:spLocks noChangeArrowheads="1"/>
            </p:cNvSpPr>
            <p:nvPr/>
          </p:nvSpPr>
          <p:spPr bwMode="auto">
            <a:xfrm>
              <a:off x="192" y="1920"/>
              <a:ext cx="268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pt-PT" sz="3200"/>
                <a:t>Risco relativo (RR)  =</a:t>
              </a:r>
            </a:p>
          </p:txBody>
        </p:sp>
        <p:grpSp>
          <p:nvGrpSpPr>
            <p:cNvPr id="14" name="Group 52"/>
            <p:cNvGrpSpPr>
              <a:grpSpLocks/>
            </p:cNvGrpSpPr>
            <p:nvPr/>
          </p:nvGrpSpPr>
          <p:grpSpPr bwMode="auto">
            <a:xfrm>
              <a:off x="2732" y="1824"/>
              <a:ext cx="816" cy="581"/>
              <a:chOff x="2732" y="1824"/>
              <a:chExt cx="816" cy="581"/>
            </a:xfrm>
          </p:grpSpPr>
          <p:sp>
            <p:nvSpPr>
              <p:cNvPr id="15" name="Rectangle 25"/>
              <p:cNvSpPr>
                <a:spLocks noChangeArrowheads="1"/>
              </p:cNvSpPr>
              <p:nvPr/>
            </p:nvSpPr>
            <p:spPr bwMode="auto">
              <a:xfrm>
                <a:off x="2787" y="2114"/>
                <a:ext cx="715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t-PT" sz="2400"/>
                  <a:t>c/(c +d)</a:t>
                </a:r>
              </a:p>
            </p:txBody>
          </p:sp>
          <p:sp>
            <p:nvSpPr>
              <p:cNvPr id="16" name="Line 26"/>
              <p:cNvSpPr>
                <a:spLocks noChangeShapeType="1"/>
              </p:cNvSpPr>
              <p:nvPr/>
            </p:nvSpPr>
            <p:spPr bwMode="auto">
              <a:xfrm>
                <a:off x="2880" y="2092"/>
                <a:ext cx="66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17" name="Rectangle 27"/>
              <p:cNvSpPr>
                <a:spLocks noChangeArrowheads="1"/>
              </p:cNvSpPr>
              <p:nvPr/>
            </p:nvSpPr>
            <p:spPr bwMode="auto">
              <a:xfrm>
                <a:off x="2732" y="1824"/>
                <a:ext cx="781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pt-PT" sz="2400"/>
                  <a:t>a/(a + b)</a:t>
                </a:r>
              </a:p>
            </p:txBody>
          </p:sp>
        </p:grpSp>
      </p:grpSp>
      <p:sp>
        <p:nvSpPr>
          <p:cNvPr id="18" name="Text Box 19"/>
          <p:cNvSpPr txBox="1">
            <a:spLocks noChangeArrowheads="1"/>
          </p:cNvSpPr>
          <p:nvPr/>
        </p:nvSpPr>
        <p:spPr bwMode="auto">
          <a:xfrm>
            <a:off x="6038007" y="2708920"/>
            <a:ext cx="57266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dirty="0"/>
              <a:t>=</a:t>
            </a:r>
          </a:p>
        </p:txBody>
      </p:sp>
      <p:sp>
        <p:nvSpPr>
          <p:cNvPr id="19" name="Rectangle 25"/>
          <p:cNvSpPr>
            <a:spLocks noChangeArrowheads="1"/>
          </p:cNvSpPr>
          <p:nvPr/>
        </p:nvSpPr>
        <p:spPr bwMode="auto">
          <a:xfrm>
            <a:off x="6588224" y="3068960"/>
            <a:ext cx="222503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400"/>
              <a:t>TA não expostas</a:t>
            </a:r>
          </a:p>
        </p:txBody>
      </p:sp>
      <p:sp>
        <p:nvSpPr>
          <p:cNvPr id="20" name="Line 26"/>
          <p:cNvSpPr>
            <a:spLocks noChangeShapeType="1"/>
          </p:cNvSpPr>
          <p:nvPr/>
        </p:nvSpPr>
        <p:spPr bwMode="auto">
          <a:xfrm>
            <a:off x="6610672" y="3022104"/>
            <a:ext cx="1946907" cy="16694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" name="Rectangle 27"/>
          <p:cNvSpPr>
            <a:spLocks noChangeArrowheads="1"/>
          </p:cNvSpPr>
          <p:nvPr/>
        </p:nvSpPr>
        <p:spPr bwMode="auto">
          <a:xfrm>
            <a:off x="6732240" y="2564904"/>
            <a:ext cx="16840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t-PT" sz="2400"/>
              <a:t>TA expostas</a:t>
            </a:r>
          </a:p>
        </p:txBody>
      </p: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3851920" y="2060848"/>
            <a:ext cx="514806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pt-PT">
                <a:latin typeface="Arial Rounded MT Bold" pitchFamily="34" charset="0"/>
              </a:rPr>
              <a:t>Risco em pessoas NÃO expostas a um factor</a:t>
            </a:r>
          </a:p>
        </p:txBody>
      </p:sp>
    </p:spTree>
    <p:extLst>
      <p:ext uri="{BB962C8B-B14F-4D97-AF65-F5344CB8AC3E}">
        <p14:creationId xmlns:p14="http://schemas.microsoft.com/office/powerpoint/2010/main" val="16616946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3600" b="1">
                <a:solidFill>
                  <a:srgbClr val="002060"/>
                </a:solidFill>
              </a:rPr>
              <a:t>Balanço (1) Listagem</a:t>
            </a:r>
            <a:endParaRPr lang="pt-PT" sz="360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97" t="37833" r="40690" b="19921"/>
          <a:stretch/>
        </p:blipFill>
        <p:spPr bwMode="auto">
          <a:xfrm>
            <a:off x="863588" y="1086473"/>
            <a:ext cx="7416824" cy="5006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94575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036496" cy="1143000"/>
          </a:xfrm>
        </p:spPr>
        <p:txBody>
          <a:bodyPr>
            <a:noAutofit/>
          </a:bodyPr>
          <a:lstStyle/>
          <a:p>
            <a:r>
              <a:rPr lang="pt-PT" sz="3600" b="1">
                <a:solidFill>
                  <a:srgbClr val="002060"/>
                </a:solidFill>
              </a:rPr>
              <a:t>Balanço (2a) </a:t>
            </a:r>
            <a:br>
              <a:rPr lang="pt-PT" sz="3600" b="1">
                <a:solidFill>
                  <a:srgbClr val="002060"/>
                </a:solidFill>
              </a:rPr>
            </a:br>
            <a:r>
              <a:rPr lang="pt-PT" sz="3600" b="1">
                <a:solidFill>
                  <a:srgbClr val="002060"/>
                </a:solidFill>
              </a:rPr>
              <a:t>Taxa de ataque específica dos alimentos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0" t="43507" r="40000" b="41044"/>
          <a:stretch/>
        </p:blipFill>
        <p:spPr bwMode="auto">
          <a:xfrm>
            <a:off x="97218" y="2348880"/>
            <a:ext cx="8949564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58923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PT" sz="3600" b="1">
                <a:solidFill>
                  <a:srgbClr val="002060"/>
                </a:solidFill>
              </a:rPr>
              <a:t>Balanço (2b, 2c) </a:t>
            </a:r>
            <a:br>
              <a:rPr lang="pt-PT" sz="3600" b="1">
                <a:solidFill>
                  <a:srgbClr val="002060"/>
                </a:solidFill>
              </a:rPr>
            </a:br>
            <a:endParaRPr lang="pt-PT" sz="3600" b="1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4221088"/>
            <a:ext cx="5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Taxa de ataque específica do sexo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5536" y="1052736"/>
            <a:ext cx="8280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Taxa de ataque específica da idade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0" t="48867" r="40000" b="36473"/>
          <a:stretch/>
        </p:blipFill>
        <p:spPr bwMode="auto">
          <a:xfrm>
            <a:off x="13816" y="1988840"/>
            <a:ext cx="9116368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48" t="40463" r="39926" b="50552"/>
          <a:stretch/>
        </p:blipFill>
        <p:spPr bwMode="auto">
          <a:xfrm>
            <a:off x="69726" y="4682753"/>
            <a:ext cx="9004548" cy="1266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9475517"/>
              </p:ext>
            </p:extLst>
          </p:nvPr>
        </p:nvGraphicFramePr>
        <p:xfrm>
          <a:off x="146718" y="1772817"/>
          <a:ext cx="8817770" cy="5978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" name="Document" r:id="rId5" imgW="5994400" imgH="406400" progId="Word.Document.12">
                  <p:embed/>
                </p:oleObj>
              </mc:Choice>
              <mc:Fallback>
                <p:oleObj name="Document" r:id="rId5" imgW="5994400" imgH="4064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46718" y="1772817"/>
                        <a:ext cx="8817770" cy="5978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2829052"/>
              </p:ext>
            </p:extLst>
          </p:nvPr>
        </p:nvGraphicFramePr>
        <p:xfrm>
          <a:off x="107504" y="4725144"/>
          <a:ext cx="8784976" cy="15121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0" name="Document" r:id="rId7" imgW="5994400" imgH="1206500" progId="Word.Document.12">
                  <p:embed/>
                </p:oleObj>
              </mc:Choice>
              <mc:Fallback>
                <p:oleObj name="Document" r:id="rId7" imgW="5994400" imgH="12065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07504" y="4725144"/>
                        <a:ext cx="8784976" cy="15121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879851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3600" b="1">
                <a:solidFill>
                  <a:srgbClr val="002060"/>
                </a:solidFill>
              </a:rPr>
              <a:t>Balanço (3b)</a:t>
            </a:r>
            <a:endParaRPr lang="pt-PT" sz="360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30832" y="1600200"/>
            <a:ext cx="880566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PT" sz="2400" b="1" dirty="0">
                <a:solidFill>
                  <a:srgbClr val="002060"/>
                </a:solidFill>
              </a:rPr>
              <a:t>Taxas de ataque específica dos alimentos (TA), riscos relativos (RR) e percentagem de casos expostos a determinados alimentos durante a refeição principal.</a:t>
            </a:r>
          </a:p>
          <a:p>
            <a:pPr marL="0" indent="0">
              <a:buNone/>
            </a:pPr>
            <a:endParaRPr lang="pt-PT" sz="2400" dirty="0">
              <a:solidFill>
                <a:srgbClr val="002060"/>
              </a:solidFill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9995452"/>
              </p:ext>
            </p:extLst>
          </p:nvPr>
        </p:nvGraphicFramePr>
        <p:xfrm>
          <a:off x="323528" y="2924945"/>
          <a:ext cx="8064896" cy="33123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name="Document" r:id="rId3" imgW="5994400" imgH="2794000" progId="Word.Document.12">
                  <p:embed/>
                </p:oleObj>
              </mc:Choice>
              <mc:Fallback>
                <p:oleObj name="Document" r:id="rId3" imgW="5994400" imgH="2794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3528" y="2924945"/>
                        <a:ext cx="8064896" cy="33123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99648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/>
          </a:bodyPr>
          <a:lstStyle/>
          <a:p>
            <a:r>
              <a:rPr lang="pt-PT" sz="36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Balanço (4) Curva epidémica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674203090"/>
              </p:ext>
            </p:extLst>
          </p:nvPr>
        </p:nvGraphicFramePr>
        <p:xfrm>
          <a:off x="241176" y="1797442"/>
          <a:ext cx="3466728" cy="35037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04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29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66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668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77281">
                <a:tc>
                  <a:txBody>
                    <a:bodyPr/>
                    <a:lstStyle/>
                    <a:p>
                      <a:pPr algn="ctr"/>
                      <a:r>
                        <a:rPr lang="pt-PT" noProof="0"/>
                        <a:t>Caso 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noProof="0"/>
                        <a:t>Início da doença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noProof="0" dirty="0" err="1"/>
                        <a:t>Dist</a:t>
                      </a:r>
                      <a:r>
                        <a:rPr lang="pt-PT" noProof="0" dirty="0"/>
                        <a:t>.</a:t>
                      </a:r>
                    </a:p>
                    <a:p>
                      <a:pPr algn="ctr"/>
                      <a:r>
                        <a:rPr lang="pt-PT" noProof="0" dirty="0"/>
                        <a:t>Tempo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noProof="0"/>
                        <a:t>N.º</a:t>
                      </a:r>
                      <a:r>
                        <a:rPr lang="pt-PT" baseline="0" noProof="0"/>
                        <a:t> de casos</a:t>
                      </a:r>
                      <a:endParaRPr lang="pt-PT" noProof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7281">
                <a:tc>
                  <a:txBody>
                    <a:bodyPr/>
                    <a:lstStyle/>
                    <a:p>
                      <a:pPr algn="ctr"/>
                      <a:endParaRPr lang="pt-PT" sz="1600" noProof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PT" sz="1600" noProof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600" b="0" i="0" u="none" strike="noStrike" noProof="0" dirty="0">
                          <a:effectLst/>
                          <a:latin typeface="+mj-lt"/>
                        </a:rPr>
                        <a:t>06:00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600" b="0" i="0" u="none" strike="noStrike" noProof="0">
                          <a:effectLst/>
                          <a:latin typeface="+mj-lt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7281">
                <a:tc>
                  <a:txBody>
                    <a:bodyPr/>
                    <a:lstStyle/>
                    <a:p>
                      <a:pPr algn="ctr"/>
                      <a:r>
                        <a:rPr lang="pt-PT" sz="1600" noProof="0">
                          <a:latin typeface="+mj-lt"/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600" b="0" i="0" u="none" strike="noStrike" noProof="0">
                          <a:effectLst/>
                          <a:latin typeface="+mj-lt"/>
                        </a:rPr>
                        <a:t>09:45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600" b="0" i="0" u="none" strike="noStrike" noProof="0">
                          <a:effectLst/>
                          <a:latin typeface="+mj-lt"/>
                        </a:rPr>
                        <a:t>09:00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600" b="0" i="0" u="none" strike="noStrike" noProof="0">
                          <a:effectLst/>
                          <a:latin typeface="+mj-lt"/>
                        </a:rPr>
                        <a:t>1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7281">
                <a:tc>
                  <a:txBody>
                    <a:bodyPr/>
                    <a:lstStyle/>
                    <a:p>
                      <a:pPr algn="ctr"/>
                      <a:r>
                        <a:rPr lang="pt-PT" sz="1600" noProof="0">
                          <a:latin typeface="+mj-lt"/>
                        </a:rPr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600" b="0" i="0" u="none" strike="noStrike" noProof="0">
                          <a:effectLst/>
                          <a:latin typeface="+mj-lt"/>
                        </a:rPr>
                        <a:t>14:50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600" b="0" i="0" u="none" strike="noStrike" noProof="0">
                          <a:effectLst/>
                          <a:latin typeface="+mj-lt"/>
                        </a:rPr>
                        <a:t>12:00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600" b="0" i="0" u="none" strike="noStrike" noProof="0">
                          <a:effectLst/>
                          <a:latin typeface="+mj-lt"/>
                        </a:rPr>
                        <a:t>1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7281">
                <a:tc>
                  <a:txBody>
                    <a:bodyPr/>
                    <a:lstStyle/>
                    <a:p>
                      <a:pPr algn="ctr"/>
                      <a:r>
                        <a:rPr lang="pt-PT" sz="1600" noProof="0">
                          <a:latin typeface="+mj-lt"/>
                        </a:rPr>
                        <a:t>12, 15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600" b="0" i="0" u="none" strike="noStrike" noProof="0">
                          <a:effectLst/>
                          <a:latin typeface="+mj-lt"/>
                        </a:rPr>
                        <a:t>15:10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600" b="0" i="0" u="none" strike="noStrike" noProof="0">
                          <a:effectLst/>
                          <a:latin typeface="+mj-lt"/>
                        </a:rPr>
                        <a:t>15:00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600" b="0" i="0" u="none" strike="noStrike" noProof="0">
                          <a:effectLst/>
                          <a:latin typeface="+mj-lt"/>
                        </a:rPr>
                        <a:t>2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7281">
                <a:tc>
                  <a:txBody>
                    <a:bodyPr/>
                    <a:lstStyle/>
                    <a:p>
                      <a:pPr algn="ctr"/>
                      <a:r>
                        <a:rPr lang="pt-PT" sz="1600" noProof="0">
                          <a:latin typeface="+mj-lt"/>
                        </a:rPr>
                        <a:t>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600" b="0" i="0" u="none" strike="noStrike" noProof="0">
                          <a:effectLst/>
                          <a:latin typeface="+mj-lt"/>
                        </a:rPr>
                        <a:t>16:00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600" b="0" i="0" u="none" strike="noStrike" noProof="0">
                          <a:effectLst/>
                          <a:latin typeface="+mj-lt"/>
                        </a:rPr>
                        <a:t>18:00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600" b="0" i="0" u="none" strike="noStrike" noProof="0">
                          <a:effectLst/>
                          <a:latin typeface="+mj-lt"/>
                        </a:rPr>
                        <a:t>1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7281">
                <a:tc>
                  <a:txBody>
                    <a:bodyPr/>
                    <a:lstStyle/>
                    <a:p>
                      <a:pPr algn="ctr"/>
                      <a:endParaRPr lang="pt-PT" sz="1600" noProof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600" b="0" i="0" u="none" strike="noStrike" noProof="0">
                          <a:effectLst/>
                          <a:latin typeface="+mj-lt"/>
                        </a:rPr>
                        <a:t>19:00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600" b="0" i="0" u="none" strike="noStrike" noProof="0">
                          <a:effectLst/>
                          <a:latin typeface="+mj-lt"/>
                        </a:rPr>
                        <a:t>21:00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PT" sz="1600" b="0" i="0" u="none" strike="noStrike" noProof="0" dirty="0">
                          <a:effectLst/>
                          <a:latin typeface="+mj-lt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31911396"/>
              </p:ext>
            </p:extLst>
          </p:nvPr>
        </p:nvGraphicFramePr>
        <p:xfrm>
          <a:off x="4067944" y="1628800"/>
          <a:ext cx="4896544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761961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pt-PT" sz="36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Resumo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4294967295"/>
          </p:nvPr>
        </p:nvSpPr>
        <p:spPr>
          <a:xfrm>
            <a:off x="611560" y="1524000"/>
            <a:ext cx="7993062" cy="4065588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pt-PT" dirty="0">
                <a:solidFill>
                  <a:srgbClr val="002060"/>
                </a:solidFill>
              </a:rPr>
              <a:t>Mesa dois a dois– expressa a relação entre a exposição e o evento de saúde</a:t>
            </a:r>
          </a:p>
          <a:p>
            <a:r>
              <a:rPr lang="pt-PT" dirty="0">
                <a:solidFill>
                  <a:srgbClr val="002060"/>
                </a:solidFill>
              </a:rPr>
              <a:t>A taxa de ataque próxima de 1 pode dar uma ideia sobre a possível causa da doença</a:t>
            </a:r>
          </a:p>
          <a:p>
            <a:r>
              <a:rPr lang="pt-PT" dirty="0">
                <a:solidFill>
                  <a:srgbClr val="002060"/>
                </a:solidFill>
              </a:rPr>
              <a:t>RR = 1 nenhuma associação; RR &gt; 1 existe associação; RR &lt; 1 alguma forma de protecção.</a:t>
            </a:r>
          </a:p>
        </p:txBody>
      </p:sp>
    </p:spTree>
    <p:extLst>
      <p:ext uri="{BB962C8B-B14F-4D97-AF65-F5344CB8AC3E}">
        <p14:creationId xmlns:p14="http://schemas.microsoft.com/office/powerpoint/2010/main" val="858552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PT" sz="3200" b="1" dirty="0">
                <a:solidFill>
                  <a:srgbClr val="002060"/>
                </a:solidFill>
              </a:rPr>
              <a:t>Exoneração de responsabilidade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0726" y="1166018"/>
            <a:ext cx="8229600" cy="4711254"/>
          </a:xfrm>
        </p:spPr>
        <p:txBody>
          <a:bodyPr/>
          <a:lstStyle/>
          <a:p>
            <a:pPr marL="0" indent="0">
              <a:buNone/>
            </a:pPr>
            <a:r>
              <a:rPr lang="pt-PT" sz="1600" b="1" dirty="0"/>
              <a:t>Plataforma da OMS para a Aprendizagem sobre Segurança Sanitária – Materiais de Formação</a:t>
            </a:r>
            <a:endParaRPr lang="pt-PT" sz="1600" dirty="0"/>
          </a:p>
          <a:p>
            <a:endParaRPr lang="pt-PT" sz="800" dirty="0"/>
          </a:p>
          <a:p>
            <a:pPr marL="0" indent="0">
              <a:buNone/>
            </a:pPr>
            <a:r>
              <a:rPr lang="pt-PT" sz="1600" dirty="0"/>
              <a:t>Estes Materiais de Formação da OMS são propriedade da © Organização Mundial da Saúde (WHO) 2018. Todos os direitos reservados.</a:t>
            </a:r>
          </a:p>
          <a:p>
            <a:pPr marL="0" indent="0">
              <a:buNone/>
            </a:pPr>
            <a:endParaRPr lang="pt-PT" sz="800" dirty="0"/>
          </a:p>
          <a:p>
            <a:pPr marL="0" indent="0">
              <a:buNone/>
            </a:pPr>
            <a:r>
              <a:rPr lang="pt-PT" sz="1600" dirty="0"/>
              <a:t>O uso que fizer destes materiais está sujeito aos “</a:t>
            </a:r>
            <a:r>
              <a:rPr lang="pt-PT" sz="1600" dirty="0">
                <a:solidFill>
                  <a:srgbClr val="0000FF"/>
                </a:solidFill>
              </a:rPr>
              <a:t>Termos de Utilização dos Materiais de Formação da Plataforma da OMS para a Aprendizagem da Segurança Sanitária</a:t>
            </a:r>
            <a:r>
              <a:rPr lang="pt-PT" sz="1600" dirty="0"/>
              <a:t>”, que aceitou ao descarregá-los e que estão disponíveis na Plataforma da OMS para a Aprendizagem da Segurança Sanitária em: </a:t>
            </a:r>
            <a:r>
              <a:rPr lang="pt-PT" sz="1600" u="sng" dirty="0">
                <a:hlinkClick r:id="rId3"/>
              </a:rPr>
              <a:t>https://extranet.who.int/hslp</a:t>
            </a:r>
            <a:r>
              <a:rPr lang="pt-PT" sz="1600" dirty="0"/>
              <a:t> </a:t>
            </a:r>
          </a:p>
          <a:p>
            <a:pPr marL="0" indent="0">
              <a:buNone/>
            </a:pPr>
            <a:r>
              <a:rPr lang="pt-PT" sz="1600" dirty="0"/>
              <a:t> </a:t>
            </a:r>
          </a:p>
          <a:p>
            <a:pPr marL="0" indent="0">
              <a:buNone/>
            </a:pPr>
            <a:r>
              <a:rPr lang="pt-PT" sz="1600" dirty="0"/>
              <a:t>Na eventualidade de adaptar, modificar, traduzir ou, de qualquer outra forma, rever o conteúdo destes materiais, não poderá sugerir que a OMS concorda, seja de que forma for, com essas modificações, nem poderá usar o nome ou o emblema da OMS nesses materiais modificados.  </a:t>
            </a:r>
          </a:p>
          <a:p>
            <a:pPr marL="0" indent="0">
              <a:buNone/>
            </a:pPr>
            <a:endParaRPr lang="pt-PT" sz="800" dirty="0"/>
          </a:p>
          <a:p>
            <a:pPr marL="0" indent="0">
              <a:buNone/>
            </a:pPr>
            <a:r>
              <a:rPr lang="pt-PT" sz="1600" dirty="0"/>
              <a:t>Além disso, a OMS deve ser informada sobre as modificações neles introduzidas e que irão ser usadas publicamente, para fins de registo e desenvolvimento contínuo, através de correio electrónico para </a:t>
            </a:r>
            <a:r>
              <a:rPr lang="pt-PT" sz="1600" u="sng" dirty="0">
                <a:hlinkClick r:id="rId4"/>
              </a:rPr>
              <a:t>ihrhrt@who.int</a:t>
            </a:r>
            <a:endParaRPr lang="pt-PT" sz="1600" dirty="0"/>
          </a:p>
        </p:txBody>
      </p:sp>
    </p:spTree>
    <p:extLst>
      <p:ext uri="{BB962C8B-B14F-4D97-AF65-F5344CB8AC3E}">
        <p14:creationId xmlns:p14="http://schemas.microsoft.com/office/powerpoint/2010/main" val="29092833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2636912"/>
            <a:ext cx="8229600" cy="1143000"/>
          </a:xfrm>
        </p:spPr>
        <p:txBody>
          <a:bodyPr/>
          <a:lstStyle/>
          <a:p>
            <a:r>
              <a:rPr lang="en-ZW" altLang="en-US" sz="6000" b="1" i="1" dirty="0" err="1">
                <a:solidFill>
                  <a:srgbClr val="002060"/>
                </a:solidFill>
              </a:rPr>
              <a:t>Obrigado</a:t>
            </a:r>
            <a:r>
              <a:rPr lang="en-ZW" altLang="en-US" sz="6000" b="1" i="1" dirty="0">
                <a:solidFill>
                  <a:srgbClr val="002060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464818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4525963"/>
          </a:xfrm>
        </p:spPr>
        <p:txBody>
          <a:bodyPr/>
          <a:lstStyle/>
          <a:p>
            <a:pPr marL="0" lvl="0" indent="0">
              <a:buNone/>
            </a:pPr>
            <a:r>
              <a:rPr lang="pt-PT" sz="2800" dirty="0"/>
              <a:t>No final desta actividade, o participante será capaz de</a:t>
            </a:r>
            <a:r>
              <a:rPr lang="pt-PT" sz="2800" dirty="0">
                <a:solidFill>
                  <a:srgbClr val="002060"/>
                </a:solidFill>
              </a:rPr>
              <a:t>:</a:t>
            </a:r>
          </a:p>
          <a:p>
            <a:pPr lvl="0"/>
            <a:r>
              <a:rPr lang="pt-PT" sz="2800" dirty="0">
                <a:solidFill>
                  <a:srgbClr val="002060"/>
                </a:solidFill>
              </a:rPr>
              <a:t>Recolher e analisar os dados no contexto da investigação de um surto </a:t>
            </a:r>
          </a:p>
          <a:p>
            <a:pPr lvl="0"/>
            <a:r>
              <a:rPr lang="pt-PT" sz="2800" dirty="0">
                <a:solidFill>
                  <a:srgbClr val="002060"/>
                </a:solidFill>
              </a:rPr>
              <a:t>Calcular a taxa de ataque e a medida de associação</a:t>
            </a:r>
          </a:p>
          <a:p>
            <a:pPr marL="0" lvl="1" indent="0">
              <a:buNone/>
            </a:pPr>
            <a:endParaRPr lang="pt-PT" dirty="0">
              <a:solidFill>
                <a:srgbClr val="002060"/>
              </a:solidFill>
            </a:endParaRPr>
          </a:p>
        </p:txBody>
      </p:sp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3573016"/>
            <a:ext cx="3240360" cy="2461997"/>
          </a:xfrm>
          <a:prstGeom prst="rect">
            <a:avLst/>
          </a:prstGeom>
        </p:spPr>
      </p:pic>
      <p:sp>
        <p:nvSpPr>
          <p:cNvPr id="6" name="Rectangle 2">
            <a:extLst>
              <a:ext uri="{FF2B5EF4-FFF2-40B4-BE49-F238E27FC236}">
                <a16:creationId xmlns:a16="http://schemas.microsoft.com/office/drawing/2014/main" id="{BA8D1F18-5719-4745-9765-CE3FE211295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eaLnBrk="1" hangingPunct="1"/>
            <a:r>
              <a:rPr lang="pt-PT" altLang="en-US" sz="3600" b="1" dirty="0">
                <a:solidFill>
                  <a:srgbClr val="002060"/>
                </a:solidFill>
              </a:rPr>
              <a:t>Objectivos da aprendizagem</a:t>
            </a:r>
          </a:p>
        </p:txBody>
      </p:sp>
      <p:sp>
        <p:nvSpPr>
          <p:cNvPr id="7" name="Text Box 4"/>
          <p:cNvSpPr txBox="1"/>
          <p:nvPr/>
        </p:nvSpPr>
        <p:spPr>
          <a:xfrm>
            <a:off x="7308304" y="4941168"/>
            <a:ext cx="1656184" cy="7920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200" spc="-15">
                <a:effectLst/>
                <a:latin typeface="Calibri"/>
                <a:ea typeface="ＭＳ 明朝"/>
                <a:cs typeface="Calibri"/>
              </a:rPr>
              <a:t>Uma forma divertida de conduzir a investigação de um surto.</a:t>
            </a:r>
            <a:endParaRPr lang="pt-PT" sz="1200" spc="-15">
              <a:effectLst/>
              <a:latin typeface="Gisha"/>
              <a:ea typeface="ＭＳ 明朝"/>
              <a:cs typeface="Calibri"/>
            </a:endParaRPr>
          </a:p>
        </p:txBody>
      </p:sp>
      <p:sp>
        <p:nvSpPr>
          <p:cNvPr id="8" name="Text Box 4"/>
          <p:cNvSpPr txBox="1"/>
          <p:nvPr/>
        </p:nvSpPr>
        <p:spPr>
          <a:xfrm>
            <a:off x="7596336" y="3933056"/>
            <a:ext cx="1257300" cy="7200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b="1" i="1" spc="-15" dirty="0">
                <a:solidFill>
                  <a:srgbClr val="943634"/>
                </a:solidFill>
                <a:effectLst/>
                <a:latin typeface="Comic Sans MS"/>
                <a:ea typeface="ＭＳ 明朝"/>
                <a:cs typeface="Calibri"/>
              </a:rPr>
              <a:t>Jogo de cartas OBI</a:t>
            </a:r>
            <a:endParaRPr lang="pt-PT" i="1" spc="-15" dirty="0">
              <a:effectLst/>
              <a:latin typeface="Gisha"/>
              <a:ea typeface="ＭＳ 明朝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26310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pt-PT" sz="3600" b="1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Jogo de cartas Obi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4294967295"/>
          </p:nvPr>
        </p:nvSpPr>
        <p:spPr>
          <a:xfrm>
            <a:off x="467544" y="1340768"/>
            <a:ext cx="8229600" cy="4229100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Char char="•"/>
            </a:pPr>
            <a:r>
              <a:rPr lang="pt-PT" dirty="0">
                <a:solidFill>
                  <a:srgbClr val="002060"/>
                </a:solidFill>
              </a:rPr>
              <a:t>Os participantes irão trabalhar em grupos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pt-PT" dirty="0">
                <a:solidFill>
                  <a:srgbClr val="002060"/>
                </a:solidFill>
              </a:rPr>
              <a:t>Os grupos receberão um cenário, uma série de formulários para preencher e um conjunto de cartas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pt-PT" dirty="0">
                <a:solidFill>
                  <a:srgbClr val="002060"/>
                </a:solidFill>
              </a:rPr>
              <a:t>Os grupos terão de fazer a investigação de um surto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pt-PT" dirty="0">
                <a:solidFill>
                  <a:srgbClr val="002060"/>
                </a:solidFill>
              </a:rPr>
              <a:t>Os grupos apresentarão aquilo que descobriram.</a:t>
            </a:r>
          </a:p>
        </p:txBody>
      </p:sp>
    </p:spTree>
    <p:extLst>
      <p:ext uri="{BB962C8B-B14F-4D97-AF65-F5344CB8AC3E}">
        <p14:creationId xmlns:p14="http://schemas.microsoft.com/office/powerpoint/2010/main" val="3391561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pt-PT" sz="3600" b="1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Cenário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4294967295"/>
          </p:nvPr>
        </p:nvSpPr>
        <p:spPr>
          <a:xfrm>
            <a:off x="467544" y="1340768"/>
            <a:ext cx="8229600" cy="42291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pt-PT" i="1" dirty="0">
                <a:solidFill>
                  <a:srgbClr val="081758"/>
                </a:solidFill>
              </a:rPr>
              <a:t>Quinze pessoas comemoraram a passagem do ano com um jantar em Carmona. Na mesa, havia muita comida: banana, </a:t>
            </a:r>
            <a:r>
              <a:rPr lang="pt-PT" i="1" dirty="0" err="1">
                <a:solidFill>
                  <a:srgbClr val="081758"/>
                </a:solidFill>
              </a:rPr>
              <a:t>fufu</a:t>
            </a:r>
            <a:r>
              <a:rPr lang="pt-PT" i="1" dirty="0">
                <a:solidFill>
                  <a:srgbClr val="081758"/>
                </a:solidFill>
              </a:rPr>
              <a:t>, sopa de noz de palma, peixe, salada, etc. </a:t>
            </a:r>
          </a:p>
          <a:p>
            <a:pPr marL="0" indent="0" eaLnBrk="1" hangingPunct="1">
              <a:buNone/>
            </a:pPr>
            <a:endParaRPr lang="pt-PT" i="1" dirty="0">
              <a:solidFill>
                <a:srgbClr val="081758"/>
              </a:solidFill>
            </a:endParaRPr>
          </a:p>
          <a:p>
            <a:pPr marL="0" indent="0" eaLnBrk="1" hangingPunct="1">
              <a:buNone/>
            </a:pPr>
            <a:r>
              <a:rPr lang="pt-PT" i="1" dirty="0">
                <a:solidFill>
                  <a:srgbClr val="081758"/>
                </a:solidFill>
              </a:rPr>
              <a:t>Passadas 24 horas, cinco dessas pessoas adoeceram com gastroenterite. </a:t>
            </a:r>
          </a:p>
          <a:p>
            <a:pPr marL="0" indent="0" eaLnBrk="1" hangingPunct="1">
              <a:buFontTx/>
              <a:buNone/>
            </a:pPr>
            <a:endParaRPr lang="pt-PT" dirty="0">
              <a:solidFill>
                <a:srgbClr val="0305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85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sz="3600" b="1">
                <a:solidFill>
                  <a:srgbClr val="002060"/>
                </a:solidFill>
              </a:rPr>
              <a:t>Legenda da carta Obi – Carta da pessoa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04" t="32000" r="42857" b="39153"/>
          <a:stretch/>
        </p:blipFill>
        <p:spPr bwMode="auto">
          <a:xfrm>
            <a:off x="151968" y="1556792"/>
            <a:ext cx="8757038" cy="4217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1"/>
          <p:cNvSpPr txBox="1"/>
          <p:nvPr/>
        </p:nvSpPr>
        <p:spPr>
          <a:xfrm>
            <a:off x="4572000" y="1844824"/>
            <a:ext cx="3744416" cy="342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600" spc="-15" dirty="0">
                <a:effectLst/>
                <a:latin typeface="Calibri"/>
                <a:ea typeface="ＭＳ 明朝"/>
                <a:cs typeface="Calibri"/>
              </a:rPr>
              <a:t>A carta da pessoa contém o seguinte</a:t>
            </a:r>
            <a:endParaRPr lang="pt-PT" sz="1600" spc="-15" dirty="0">
              <a:effectLst/>
              <a:latin typeface="Gisha"/>
              <a:ea typeface="ＭＳ 明朝"/>
              <a:cs typeface="Calibri"/>
            </a:endParaRPr>
          </a:p>
        </p:txBody>
      </p:sp>
      <p:sp>
        <p:nvSpPr>
          <p:cNvPr id="5" name="Text Box 1"/>
          <p:cNvSpPr txBox="1"/>
          <p:nvPr/>
        </p:nvSpPr>
        <p:spPr>
          <a:xfrm>
            <a:off x="5220072" y="2132856"/>
            <a:ext cx="3528392" cy="5040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600" spc="-15" dirty="0">
                <a:effectLst/>
                <a:latin typeface="Calibri"/>
                <a:ea typeface="ＭＳ 明朝"/>
                <a:cs typeface="Calibri"/>
              </a:rPr>
              <a:t>A idade, que é colocada no canto superior esquerdo</a:t>
            </a:r>
            <a:endParaRPr lang="pt-PT" sz="1600" spc="-15" dirty="0">
              <a:effectLst/>
              <a:latin typeface="Gisha"/>
              <a:ea typeface="ＭＳ 明朝"/>
              <a:cs typeface="Calibri"/>
            </a:endParaRPr>
          </a:p>
        </p:txBody>
      </p:sp>
      <p:sp>
        <p:nvSpPr>
          <p:cNvPr id="6" name="Text Box 1"/>
          <p:cNvSpPr txBox="1"/>
          <p:nvPr/>
        </p:nvSpPr>
        <p:spPr>
          <a:xfrm>
            <a:off x="5220072" y="2708920"/>
            <a:ext cx="3456384" cy="5040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600" spc="-15" dirty="0">
                <a:effectLst/>
                <a:latin typeface="Calibri"/>
                <a:ea typeface="ＭＳ 明朝"/>
                <a:cs typeface="Calibri"/>
              </a:rPr>
              <a:t>O sexo e o estado de saúde (e.g., feminino e doente)</a:t>
            </a:r>
            <a:endParaRPr lang="pt-PT" sz="1600" spc="-15" dirty="0">
              <a:effectLst/>
              <a:latin typeface="Gisha"/>
              <a:ea typeface="ＭＳ 明朝"/>
              <a:cs typeface="Calibri"/>
            </a:endParaRPr>
          </a:p>
        </p:txBody>
      </p:sp>
      <p:sp>
        <p:nvSpPr>
          <p:cNvPr id="7" name="Text Box 1"/>
          <p:cNvSpPr txBox="1"/>
          <p:nvPr/>
        </p:nvSpPr>
        <p:spPr>
          <a:xfrm>
            <a:off x="5220072" y="3212976"/>
            <a:ext cx="3600400" cy="7920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600" spc="-15" dirty="0">
                <a:effectLst/>
                <a:latin typeface="Calibri"/>
                <a:ea typeface="ＭＳ 明朝"/>
                <a:cs typeface="Calibri"/>
              </a:rPr>
              <a:t>O número de </a:t>
            </a:r>
            <a:r>
              <a:rPr lang="pt-PT" sz="1400" spc="-15" dirty="0">
                <a:effectLst/>
                <a:latin typeface="Calibri"/>
                <a:ea typeface="ＭＳ 明朝"/>
                <a:cs typeface="Calibri"/>
              </a:rPr>
              <a:t>identificação</a:t>
            </a:r>
            <a:r>
              <a:rPr lang="pt-PT" sz="1600" spc="-15" dirty="0">
                <a:effectLst/>
                <a:latin typeface="Calibri"/>
                <a:ea typeface="ＭＳ 明朝"/>
                <a:cs typeface="Calibri"/>
              </a:rPr>
              <a:t> do participante (14). É um identificador e ajuda a detectar o alimento ingerido pelo participante </a:t>
            </a:r>
            <a:endParaRPr lang="pt-PT" sz="1600" spc="-15" dirty="0">
              <a:effectLst/>
              <a:latin typeface="Gisha"/>
              <a:ea typeface="ＭＳ 明朝"/>
              <a:cs typeface="Calibri"/>
            </a:endParaRPr>
          </a:p>
        </p:txBody>
      </p:sp>
      <p:sp>
        <p:nvSpPr>
          <p:cNvPr id="8" name="Text Box 1"/>
          <p:cNvSpPr txBox="1"/>
          <p:nvPr/>
        </p:nvSpPr>
        <p:spPr>
          <a:xfrm>
            <a:off x="5220072" y="4005064"/>
            <a:ext cx="3528392" cy="5040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600" spc="-15" dirty="0">
                <a:effectLst/>
                <a:latin typeface="Calibri"/>
                <a:ea typeface="ＭＳ 明朝"/>
                <a:cs typeface="Calibri"/>
              </a:rPr>
              <a:t>A hora de início da doença (19:00)</a:t>
            </a:r>
            <a:endParaRPr lang="pt-PT" sz="1600" spc="-15" dirty="0">
              <a:effectLst/>
              <a:latin typeface="Gisha"/>
              <a:ea typeface="ＭＳ 明朝"/>
              <a:cs typeface="Calibri"/>
            </a:endParaRPr>
          </a:p>
        </p:txBody>
      </p:sp>
      <p:sp>
        <p:nvSpPr>
          <p:cNvPr id="9" name="Text Box 1"/>
          <p:cNvSpPr txBox="1"/>
          <p:nvPr/>
        </p:nvSpPr>
        <p:spPr>
          <a:xfrm>
            <a:off x="323528" y="5373216"/>
            <a:ext cx="3384376" cy="2880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600" spc="-15" dirty="0">
                <a:effectLst/>
                <a:latin typeface="Calibri"/>
                <a:ea typeface="ＭＳ 明朝"/>
                <a:cs typeface="Calibri"/>
              </a:rPr>
              <a:t>Figura 1. Carta da pessoa</a:t>
            </a:r>
            <a:endParaRPr lang="pt-PT" sz="1600" spc="-15" dirty="0">
              <a:effectLst/>
              <a:latin typeface="Gisha"/>
              <a:ea typeface="ＭＳ 明朝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813651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pt-PT" sz="36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Legenda da carta Obi – Carta do alimento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05" t="31055" r="42857" b="39152"/>
          <a:stretch/>
        </p:blipFill>
        <p:spPr bwMode="auto">
          <a:xfrm>
            <a:off x="251520" y="1556792"/>
            <a:ext cx="8541903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1"/>
          <p:cNvSpPr txBox="1"/>
          <p:nvPr/>
        </p:nvSpPr>
        <p:spPr>
          <a:xfrm>
            <a:off x="4644008" y="1844824"/>
            <a:ext cx="3744416" cy="342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600" spc="-15" dirty="0">
                <a:effectLst/>
                <a:latin typeface="Calibri"/>
                <a:ea typeface="ＭＳ 明朝"/>
                <a:cs typeface="Calibri"/>
              </a:rPr>
              <a:t>A carta do alimento contém o seguinte</a:t>
            </a:r>
            <a:endParaRPr lang="pt-PT" sz="1600" spc="-15" dirty="0">
              <a:effectLst/>
              <a:latin typeface="Gisha"/>
              <a:ea typeface="ＭＳ 明朝"/>
              <a:cs typeface="Calibri"/>
            </a:endParaRPr>
          </a:p>
        </p:txBody>
      </p:sp>
      <p:sp>
        <p:nvSpPr>
          <p:cNvPr id="5" name="Text Box 1"/>
          <p:cNvSpPr txBox="1"/>
          <p:nvPr/>
        </p:nvSpPr>
        <p:spPr>
          <a:xfrm>
            <a:off x="323528" y="5373216"/>
            <a:ext cx="3384376" cy="2880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600" spc="-15" dirty="0">
                <a:effectLst/>
                <a:latin typeface="Calibri"/>
                <a:ea typeface="ＭＳ 明朝"/>
                <a:cs typeface="Calibri"/>
              </a:rPr>
              <a:t>Figura 1. Carta do alimento</a:t>
            </a:r>
            <a:endParaRPr lang="pt-PT" sz="1600" spc="-15" dirty="0">
              <a:effectLst/>
              <a:latin typeface="Gisha"/>
              <a:ea typeface="ＭＳ 明朝"/>
              <a:cs typeface="Calibri"/>
            </a:endParaRPr>
          </a:p>
        </p:txBody>
      </p:sp>
      <p:sp>
        <p:nvSpPr>
          <p:cNvPr id="6" name="Text Box 1"/>
          <p:cNvSpPr txBox="1"/>
          <p:nvPr/>
        </p:nvSpPr>
        <p:spPr>
          <a:xfrm>
            <a:off x="5076056" y="2132856"/>
            <a:ext cx="3672408" cy="57606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600" spc="-15" dirty="0">
                <a:effectLst/>
                <a:latin typeface="Calibri"/>
                <a:ea typeface="ＭＳ 明朝"/>
                <a:cs typeface="Calibri"/>
              </a:rPr>
              <a:t>O alimento ingerido por cada participante (com nome e imagem)</a:t>
            </a:r>
            <a:endParaRPr lang="pt-PT" sz="1600" spc="-15" dirty="0">
              <a:effectLst/>
              <a:latin typeface="Gisha"/>
              <a:ea typeface="ＭＳ 明朝"/>
              <a:cs typeface="Calibri"/>
            </a:endParaRPr>
          </a:p>
        </p:txBody>
      </p:sp>
      <p:sp>
        <p:nvSpPr>
          <p:cNvPr id="7" name="Text Box 1"/>
          <p:cNvSpPr txBox="1"/>
          <p:nvPr/>
        </p:nvSpPr>
        <p:spPr>
          <a:xfrm>
            <a:off x="5148064" y="2708920"/>
            <a:ext cx="3672408" cy="9361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pt-PT" sz="1600" spc="-15" dirty="0">
                <a:effectLst/>
                <a:latin typeface="Calibri"/>
                <a:ea typeface="ＭＳ 明朝"/>
                <a:cs typeface="Calibri"/>
              </a:rPr>
              <a:t>O número de identificação que faz corresponder o alimento ao participante que o ingeriu</a:t>
            </a:r>
            <a:endParaRPr lang="pt-PT" sz="1600" spc="-15" dirty="0">
              <a:effectLst/>
              <a:latin typeface="Gisha"/>
              <a:ea typeface="ＭＳ 明朝"/>
              <a:cs typeface="Calibri"/>
            </a:endParaRPr>
          </a:p>
        </p:txBody>
      </p:sp>
      <p:sp>
        <p:nvSpPr>
          <p:cNvPr id="8" name="Text Box 1"/>
          <p:cNvSpPr txBox="1"/>
          <p:nvPr/>
        </p:nvSpPr>
        <p:spPr>
          <a:xfrm>
            <a:off x="1835696" y="1916832"/>
            <a:ext cx="1440160" cy="5040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pt-PT" sz="1600" spc="-15" dirty="0">
                <a:effectLst/>
                <a:latin typeface="Calibri"/>
                <a:ea typeface="ＭＳ 明朝"/>
                <a:cs typeface="Calibri"/>
              </a:rPr>
              <a:t>Sopa de noz de palma</a:t>
            </a:r>
            <a:endParaRPr lang="pt-PT" sz="1600" spc="-15" dirty="0">
              <a:effectLst/>
              <a:latin typeface="Gisha"/>
              <a:ea typeface="ＭＳ 明朝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657347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36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Instruções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46856" y="160020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pt-PT" sz="2600" dirty="0">
                <a:solidFill>
                  <a:srgbClr val="002060"/>
                </a:solidFill>
              </a:rPr>
              <a:t>Para investigar o surto, o participante terá de fazer o seguinte:</a:t>
            </a:r>
          </a:p>
          <a:p>
            <a:pPr marL="742950" lvl="2" indent="-342900">
              <a:buFont typeface="Courier New" panose="02070309020205020404" pitchFamily="49" charset="0"/>
              <a:buChar char="o"/>
            </a:pPr>
            <a:r>
              <a:rPr lang="pt-PT" sz="2200" dirty="0">
                <a:solidFill>
                  <a:srgbClr val="002060"/>
                </a:solidFill>
              </a:rPr>
              <a:t>Uma lista</a:t>
            </a:r>
          </a:p>
          <a:p>
            <a:pPr marL="742950" lvl="2" indent="-342900">
              <a:buFont typeface="Courier New" panose="02070309020205020404" pitchFamily="49" charset="0"/>
              <a:buChar char="o"/>
            </a:pPr>
            <a:r>
              <a:rPr lang="pt-PT" sz="2200" dirty="0">
                <a:solidFill>
                  <a:srgbClr val="002060"/>
                </a:solidFill>
              </a:rPr>
              <a:t>Taxa de ataque específica dos alimentos</a:t>
            </a:r>
          </a:p>
          <a:p>
            <a:pPr marL="742950" lvl="2" indent="-342900">
              <a:buFont typeface="Courier New" panose="02070309020205020404" pitchFamily="49" charset="0"/>
              <a:buChar char="o"/>
            </a:pPr>
            <a:r>
              <a:rPr lang="pt-PT" sz="2200" dirty="0">
                <a:solidFill>
                  <a:srgbClr val="002060"/>
                </a:solidFill>
              </a:rPr>
              <a:t>Taxa de ataque específica da idade e do sexo</a:t>
            </a:r>
          </a:p>
          <a:p>
            <a:pPr marL="742950" lvl="2" indent="-342900">
              <a:buFont typeface="Courier New" panose="02070309020205020404" pitchFamily="49" charset="0"/>
              <a:buChar char="o"/>
            </a:pPr>
            <a:r>
              <a:rPr lang="pt-PT" sz="2200" dirty="0">
                <a:solidFill>
                  <a:srgbClr val="002060"/>
                </a:solidFill>
              </a:rPr>
              <a:t>Riscos relativos e percentagem de casos expostos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pt-PT" sz="2600" dirty="0">
                <a:solidFill>
                  <a:srgbClr val="002060"/>
                </a:solidFill>
              </a:rPr>
              <a:t>O participante terá de criar uma curva epidémica para este evento.</a:t>
            </a:r>
          </a:p>
          <a:p>
            <a:pPr marL="0" indent="0">
              <a:buNone/>
            </a:pPr>
            <a:endParaRPr lang="pt-PT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pt-PT" sz="2800" dirty="0">
                <a:solidFill>
                  <a:srgbClr val="002060"/>
                </a:solidFill>
              </a:rPr>
              <a:t>Nota: se necessário, existem formulários para o ajudar</a:t>
            </a:r>
            <a:r>
              <a:rPr lang="pt-PT" dirty="0">
                <a:solidFill>
                  <a:srgbClr val="002060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9824217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36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495800" y="1992313"/>
            <a:ext cx="4648200" cy="457200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pt-PT" sz="2400">
                <a:latin typeface="Arial Rounded MT Bold" pitchFamily="34" charset="0"/>
              </a:rPr>
              <a:t>Número total de expostos</a:t>
            </a:r>
          </a:p>
        </p:txBody>
      </p:sp>
      <p:grpSp>
        <p:nvGrpSpPr>
          <p:cNvPr id="9220" name="Group 17"/>
          <p:cNvGrpSpPr>
            <a:grpSpLocks/>
          </p:cNvGrpSpPr>
          <p:nvPr/>
        </p:nvGrpSpPr>
        <p:grpSpPr bwMode="auto">
          <a:xfrm>
            <a:off x="228600" y="1459632"/>
            <a:ext cx="3119438" cy="2057400"/>
            <a:chOff x="144" y="816"/>
            <a:chExt cx="1965" cy="1296"/>
          </a:xfrm>
        </p:grpSpPr>
        <p:sp>
          <p:nvSpPr>
            <p:cNvPr id="9231" name="Rectangle 4"/>
            <p:cNvSpPr>
              <a:spLocks noChangeArrowheads="1"/>
            </p:cNvSpPr>
            <p:nvPr/>
          </p:nvSpPr>
          <p:spPr bwMode="auto">
            <a:xfrm>
              <a:off x="1008" y="1104"/>
              <a:ext cx="384" cy="500"/>
            </a:xfrm>
            <a:prstGeom prst="rect">
              <a:avLst/>
            </a:prstGeom>
            <a:solidFill>
              <a:schemeClr val="accent1">
                <a:alpha val="36862"/>
              </a:schemeClr>
            </a:solidFill>
            <a:ln w="2857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pt-PT" sz="2000"/>
                <a:t>a</a:t>
              </a:r>
            </a:p>
          </p:txBody>
        </p:sp>
        <p:sp>
          <p:nvSpPr>
            <p:cNvPr id="9232" name="Rectangle 5"/>
            <p:cNvSpPr>
              <a:spLocks noChangeArrowheads="1"/>
            </p:cNvSpPr>
            <p:nvPr/>
          </p:nvSpPr>
          <p:spPr bwMode="auto">
            <a:xfrm>
              <a:off x="1392" y="1104"/>
              <a:ext cx="384" cy="500"/>
            </a:xfrm>
            <a:prstGeom prst="rect">
              <a:avLst/>
            </a:prstGeom>
            <a:solidFill>
              <a:schemeClr val="accent1">
                <a:alpha val="36862"/>
              </a:schemeClr>
            </a:solidFill>
            <a:ln w="2857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pt-PT" sz="2000"/>
                <a:t>b</a:t>
              </a:r>
            </a:p>
          </p:txBody>
        </p:sp>
        <p:sp>
          <p:nvSpPr>
            <p:cNvPr id="9233" name="Rectangle 6"/>
            <p:cNvSpPr>
              <a:spLocks noChangeArrowheads="1"/>
            </p:cNvSpPr>
            <p:nvPr/>
          </p:nvSpPr>
          <p:spPr bwMode="auto">
            <a:xfrm>
              <a:off x="1008" y="1584"/>
              <a:ext cx="384" cy="528"/>
            </a:xfrm>
            <a:prstGeom prst="rect">
              <a:avLst/>
            </a:prstGeom>
            <a:solidFill>
              <a:schemeClr val="accent1">
                <a:alpha val="36862"/>
              </a:schemeClr>
            </a:solidFill>
            <a:ln w="2857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pt-PT" sz="2000"/>
                <a:t>c</a:t>
              </a:r>
            </a:p>
          </p:txBody>
        </p:sp>
        <p:sp>
          <p:nvSpPr>
            <p:cNvPr id="9234" name="Rectangle 7"/>
            <p:cNvSpPr>
              <a:spLocks noChangeArrowheads="1"/>
            </p:cNvSpPr>
            <p:nvPr/>
          </p:nvSpPr>
          <p:spPr bwMode="auto">
            <a:xfrm>
              <a:off x="1392" y="1584"/>
              <a:ext cx="384" cy="528"/>
            </a:xfrm>
            <a:prstGeom prst="rect">
              <a:avLst/>
            </a:prstGeom>
            <a:solidFill>
              <a:schemeClr val="accent1">
                <a:alpha val="36862"/>
              </a:schemeClr>
            </a:solidFill>
            <a:ln w="2857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pt-PT" sz="2000"/>
                <a:t>d</a:t>
              </a:r>
            </a:p>
          </p:txBody>
        </p:sp>
        <p:sp>
          <p:nvSpPr>
            <p:cNvPr id="9235" name="Text Box 8"/>
            <p:cNvSpPr txBox="1">
              <a:spLocks noChangeArrowheads="1"/>
            </p:cNvSpPr>
            <p:nvPr/>
          </p:nvSpPr>
          <p:spPr bwMode="auto">
            <a:xfrm>
              <a:off x="167" y="1248"/>
              <a:ext cx="67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pt-PT"/>
                <a:t>exposto</a:t>
              </a:r>
            </a:p>
          </p:txBody>
        </p:sp>
        <p:sp>
          <p:nvSpPr>
            <p:cNvPr id="9236" name="Text Box 9"/>
            <p:cNvSpPr txBox="1">
              <a:spLocks noChangeArrowheads="1"/>
            </p:cNvSpPr>
            <p:nvPr/>
          </p:nvSpPr>
          <p:spPr bwMode="auto">
            <a:xfrm>
              <a:off x="144" y="1632"/>
              <a:ext cx="672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pt-PT"/>
                <a:t>não exposto</a:t>
              </a:r>
            </a:p>
          </p:txBody>
        </p:sp>
        <p:sp>
          <p:nvSpPr>
            <p:cNvPr id="9237" name="Text Box 10"/>
            <p:cNvSpPr txBox="1">
              <a:spLocks noChangeArrowheads="1"/>
            </p:cNvSpPr>
            <p:nvPr/>
          </p:nvSpPr>
          <p:spPr bwMode="auto">
            <a:xfrm>
              <a:off x="1392" y="816"/>
              <a:ext cx="717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pt-PT" sz="1400"/>
                <a:t>não doente</a:t>
              </a:r>
            </a:p>
          </p:txBody>
        </p:sp>
        <p:sp>
          <p:nvSpPr>
            <p:cNvPr id="9238" name="Text Box 11"/>
            <p:cNvSpPr txBox="1">
              <a:spLocks noChangeArrowheads="1"/>
            </p:cNvSpPr>
            <p:nvPr/>
          </p:nvSpPr>
          <p:spPr bwMode="auto">
            <a:xfrm>
              <a:off x="839" y="816"/>
              <a:ext cx="505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pt-PT" sz="1400"/>
                <a:t>doente</a:t>
              </a:r>
            </a:p>
          </p:txBody>
        </p:sp>
      </p:grpSp>
      <p:sp>
        <p:nvSpPr>
          <p:cNvPr id="23565" name="Text Box 13"/>
          <p:cNvSpPr txBox="1">
            <a:spLocks noChangeArrowheads="1"/>
          </p:cNvSpPr>
          <p:nvPr/>
        </p:nvSpPr>
        <p:spPr bwMode="auto">
          <a:xfrm>
            <a:off x="2971800" y="1993032"/>
            <a:ext cx="1143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dirty="0">
                <a:latin typeface="Arial Rounded MT Bold" pitchFamily="34" charset="0"/>
              </a:rPr>
              <a:t>a + b</a:t>
            </a:r>
          </a:p>
        </p:txBody>
      </p:sp>
      <p:sp>
        <p:nvSpPr>
          <p:cNvPr id="23566" name="Text Box 14"/>
          <p:cNvSpPr txBox="1">
            <a:spLocks noChangeArrowheads="1"/>
          </p:cNvSpPr>
          <p:nvPr/>
        </p:nvSpPr>
        <p:spPr bwMode="auto">
          <a:xfrm>
            <a:off x="2971800" y="2831232"/>
            <a:ext cx="1143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>
                <a:latin typeface="Arial Rounded MT Bold" pitchFamily="34" charset="0"/>
              </a:rPr>
              <a:t>c + d</a:t>
            </a:r>
          </a:p>
        </p:txBody>
      </p:sp>
      <p:sp>
        <p:nvSpPr>
          <p:cNvPr id="23567" name="Text Box 15"/>
          <p:cNvSpPr txBox="1">
            <a:spLocks noChangeArrowheads="1"/>
          </p:cNvSpPr>
          <p:nvPr/>
        </p:nvSpPr>
        <p:spPr bwMode="auto">
          <a:xfrm>
            <a:off x="2209800" y="3593232"/>
            <a:ext cx="1143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>
                <a:latin typeface="Arial Rounded MT Bold" pitchFamily="34" charset="0"/>
              </a:rPr>
              <a:t>b + d</a:t>
            </a:r>
          </a:p>
        </p:txBody>
      </p:sp>
      <p:sp>
        <p:nvSpPr>
          <p:cNvPr id="23568" name="Text Box 16"/>
          <p:cNvSpPr txBox="1">
            <a:spLocks noChangeArrowheads="1"/>
          </p:cNvSpPr>
          <p:nvPr/>
        </p:nvSpPr>
        <p:spPr bwMode="auto">
          <a:xfrm>
            <a:off x="1219200" y="3593232"/>
            <a:ext cx="914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>
                <a:latin typeface="Arial Rounded MT Bold" pitchFamily="34" charset="0"/>
              </a:rPr>
              <a:t>a + c</a:t>
            </a:r>
          </a:p>
        </p:txBody>
      </p:sp>
      <p:sp>
        <p:nvSpPr>
          <p:cNvPr id="23571" name="Rectangle 19"/>
          <p:cNvSpPr>
            <a:spLocks noChangeArrowheads="1"/>
          </p:cNvSpPr>
          <p:nvPr/>
        </p:nvSpPr>
        <p:spPr bwMode="auto">
          <a:xfrm>
            <a:off x="4038600" y="2831232"/>
            <a:ext cx="4648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pt-PT" sz="2400">
                <a:latin typeface="Arial Rounded MT Bold" pitchFamily="34" charset="0"/>
              </a:rPr>
              <a:t>Número total de não expostos</a:t>
            </a:r>
          </a:p>
        </p:txBody>
      </p:sp>
      <p:sp>
        <p:nvSpPr>
          <p:cNvPr id="23572" name="Rectangle 20"/>
          <p:cNvSpPr>
            <a:spLocks noChangeArrowheads="1"/>
          </p:cNvSpPr>
          <p:nvPr/>
        </p:nvSpPr>
        <p:spPr bwMode="auto">
          <a:xfrm>
            <a:off x="1724000" y="5204048"/>
            <a:ext cx="500824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pt-PT" sz="2400">
                <a:latin typeface="Arial Rounded MT Bold" pitchFamily="34" charset="0"/>
              </a:rPr>
              <a:t>Número total de casos/doentes</a:t>
            </a:r>
          </a:p>
        </p:txBody>
      </p:sp>
      <p:sp>
        <p:nvSpPr>
          <p:cNvPr id="23573" name="Line 21"/>
          <p:cNvSpPr>
            <a:spLocks noChangeShapeType="1"/>
          </p:cNvSpPr>
          <p:nvPr/>
        </p:nvSpPr>
        <p:spPr bwMode="auto">
          <a:xfrm flipH="1">
            <a:off x="1600200" y="4050432"/>
            <a:ext cx="0" cy="1371600"/>
          </a:xfrm>
          <a:prstGeom prst="line">
            <a:avLst/>
          </a:prstGeom>
          <a:noFill/>
          <a:ln w="38100">
            <a:solidFill>
              <a:srgbClr val="0033CC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574" name="Rectangle 22"/>
          <p:cNvSpPr>
            <a:spLocks noChangeArrowheads="1"/>
          </p:cNvSpPr>
          <p:nvPr/>
        </p:nvSpPr>
        <p:spPr bwMode="auto">
          <a:xfrm>
            <a:off x="2209800" y="4583832"/>
            <a:ext cx="5334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pt-PT" sz="2400">
                <a:latin typeface="Arial Rounded MT Bold" pitchFamily="34" charset="0"/>
              </a:rPr>
              <a:t>Número total de controlos/não doentes</a:t>
            </a:r>
          </a:p>
        </p:txBody>
      </p:sp>
      <p:sp>
        <p:nvSpPr>
          <p:cNvPr id="23575" name="Line 23"/>
          <p:cNvSpPr>
            <a:spLocks noChangeShapeType="1"/>
          </p:cNvSpPr>
          <p:nvPr/>
        </p:nvSpPr>
        <p:spPr bwMode="auto">
          <a:xfrm flipH="1">
            <a:off x="2514600" y="3974232"/>
            <a:ext cx="0" cy="685800"/>
          </a:xfrm>
          <a:prstGeom prst="line">
            <a:avLst/>
          </a:prstGeom>
          <a:noFill/>
          <a:ln w="38100">
            <a:solidFill>
              <a:srgbClr val="0033CC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230" name="Rectangle 24"/>
          <p:cNvSpPr>
            <a:spLocks noChangeArrowheads="1"/>
          </p:cNvSpPr>
          <p:nvPr/>
        </p:nvSpPr>
        <p:spPr bwMode="auto">
          <a:xfrm>
            <a:off x="76200" y="265584"/>
            <a:ext cx="90678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lang="pt-PT" sz="36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Lembrete (1) Mesa de dois a dois </a:t>
            </a:r>
          </a:p>
        </p:txBody>
      </p:sp>
    </p:spTree>
    <p:extLst>
      <p:ext uri="{BB962C8B-B14F-4D97-AF65-F5344CB8AC3E}">
        <p14:creationId xmlns:p14="http://schemas.microsoft.com/office/powerpoint/2010/main" val="2567081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1000"/>
                                        <p:tgtEl>
                                          <p:spTgt spid="23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23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1000"/>
                                        <p:tgtEl>
                                          <p:spTgt spid="23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23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1000"/>
                                        <p:tgtEl>
                                          <p:spTgt spid="23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  <p:bldP spid="23571" grpId="0"/>
      <p:bldP spid="23572" grpId="0"/>
      <p:bldP spid="23573" grpId="0" animBg="1"/>
      <p:bldP spid="23574" grpId="0"/>
      <p:bldP spid="2357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pt-PT" sz="3600" b="1">
                <a:solidFill>
                  <a:srgbClr val="002060"/>
                </a:solidFill>
                <a:ea typeface="+mn-ea"/>
              </a:rPr>
              <a:t>Lembrete (2) Medida de associação </a:t>
            </a:r>
            <a:br>
              <a:rPr lang="pt-PT" sz="3600" b="1">
                <a:solidFill>
                  <a:srgbClr val="002060"/>
                </a:solidFill>
                <a:ea typeface="+mn-ea"/>
              </a:rPr>
            </a:br>
            <a:r>
              <a:rPr lang="pt-PT" sz="3600" b="1">
                <a:solidFill>
                  <a:srgbClr val="002060"/>
                </a:solidFill>
                <a:ea typeface="+mn-ea"/>
              </a:rPr>
              <a:t>            Taxa de ataque</a:t>
            </a:r>
          </a:p>
        </p:txBody>
      </p:sp>
      <p:sp>
        <p:nvSpPr>
          <p:cNvPr id="10244" name="Line 7"/>
          <p:cNvSpPr>
            <a:spLocks noChangeShapeType="1"/>
          </p:cNvSpPr>
          <p:nvPr/>
        </p:nvSpPr>
        <p:spPr bwMode="auto">
          <a:xfrm>
            <a:off x="3581400" y="2819400"/>
            <a:ext cx="5029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0" y="2492896"/>
            <a:ext cx="42672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pt-PT" sz="2800" b="1">
                <a:latin typeface="Arial Rounded MT Bold" pitchFamily="34" charset="0"/>
              </a:rPr>
              <a:t>Taxa de ataque (TA) =</a:t>
            </a:r>
            <a:r>
              <a:rPr lang="pt-PT"/>
              <a:t> </a:t>
            </a:r>
            <a:r>
              <a:rPr lang="pt-PT" sz="3200"/>
              <a:t> </a:t>
            </a: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4067944" y="2852936"/>
            <a:ext cx="463708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2400">
                <a:latin typeface="Arial Rounded MT Bold" pitchFamily="34" charset="0"/>
              </a:rPr>
              <a:t>Número de pessoas em risco</a:t>
            </a:r>
          </a:p>
        </p:txBody>
      </p:sp>
      <p:sp>
        <p:nvSpPr>
          <p:cNvPr id="10247" name="Rectangle 8"/>
          <p:cNvSpPr>
            <a:spLocks noChangeArrowheads="1"/>
          </p:cNvSpPr>
          <p:nvPr/>
        </p:nvSpPr>
        <p:spPr bwMode="auto">
          <a:xfrm>
            <a:off x="4067944" y="2348880"/>
            <a:ext cx="47244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pt-PT" sz="2400">
                <a:latin typeface="Arial Rounded MT Bold" pitchFamily="34" charset="0"/>
              </a:rPr>
              <a:t>Número de pessoas doentes</a:t>
            </a:r>
          </a:p>
        </p:txBody>
      </p:sp>
      <p:sp>
        <p:nvSpPr>
          <p:cNvPr id="73738" name="Text Box 10"/>
          <p:cNvSpPr txBox="1">
            <a:spLocks noChangeArrowheads="1"/>
          </p:cNvSpPr>
          <p:nvPr/>
        </p:nvSpPr>
        <p:spPr bwMode="auto">
          <a:xfrm>
            <a:off x="0" y="5271120"/>
            <a:ext cx="9144000" cy="646331"/>
          </a:xfrm>
          <a:prstGeom prst="rect">
            <a:avLst/>
          </a:prstGeom>
          <a:solidFill>
            <a:schemeClr val="accent1">
              <a:alpha val="52156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pt-PT"/>
              <a:t>Uma taxa de ataque próxima de 1 poderá dar uma ideia sobre a possível causa da doença</a:t>
            </a:r>
          </a:p>
        </p:txBody>
      </p:sp>
      <p:sp>
        <p:nvSpPr>
          <p:cNvPr id="10249" name="Rectangle 1"/>
          <p:cNvSpPr>
            <a:spLocks noChangeArrowheads="1"/>
          </p:cNvSpPr>
          <p:nvPr/>
        </p:nvSpPr>
        <p:spPr bwMode="auto">
          <a:xfrm>
            <a:off x="838200" y="4509120"/>
            <a:ext cx="7315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pt-PT"/>
              <a:t>Uma taxa de ataque é definida como a percentagem daqueles que adoeceram após uma determinada exposição.</a:t>
            </a:r>
          </a:p>
        </p:txBody>
      </p:sp>
      <p:sp>
        <p:nvSpPr>
          <p:cNvPr id="10" name="Line 7"/>
          <p:cNvSpPr>
            <a:spLocks noChangeShapeType="1"/>
          </p:cNvSpPr>
          <p:nvPr/>
        </p:nvSpPr>
        <p:spPr bwMode="auto">
          <a:xfrm>
            <a:off x="3995936" y="3832721"/>
            <a:ext cx="324036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4283968" y="3835896"/>
            <a:ext cx="162018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dirty="0">
                <a:latin typeface="Arial Rounded MT Bold" pitchFamily="34" charset="0"/>
              </a:rPr>
              <a:t>a + b</a:t>
            </a: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4283968" y="3375521"/>
            <a:ext cx="151216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Arial Rounded MT Bold" pitchFamily="34" charset="0"/>
              </a:rPr>
              <a:t>a</a:t>
            </a:r>
          </a:p>
        </p:txBody>
      </p:sp>
      <p:sp>
        <p:nvSpPr>
          <p:cNvPr id="2" name="Rectangle 1"/>
          <p:cNvSpPr/>
          <p:nvPr/>
        </p:nvSpPr>
        <p:spPr>
          <a:xfrm>
            <a:off x="3176136" y="3444514"/>
            <a:ext cx="5277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>
                <a:latin typeface="Arial Rounded MT Bold" pitchFamily="34" charset="0"/>
              </a:rPr>
              <a:t>=</a:t>
            </a:r>
            <a:r>
              <a:rPr lang="en-US" sz="2800" b="1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20463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73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5928151C-DAE2-4908-B31D-CBC2D7214E9F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1506</TotalTime>
  <Words>901</Words>
  <Application>Microsoft Office PowerPoint</Application>
  <PresentationFormat>On-screen Show (4:3)</PresentationFormat>
  <Paragraphs>159</Paragraphs>
  <Slides>18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9" baseType="lpstr">
      <vt:lpstr>ＭＳ 明朝</vt:lpstr>
      <vt:lpstr>Arial</vt:lpstr>
      <vt:lpstr>Arial Narrow</vt:lpstr>
      <vt:lpstr>Arial Rounded MT Bold</vt:lpstr>
      <vt:lpstr>Calibri</vt:lpstr>
      <vt:lpstr>Comic Sans MS</vt:lpstr>
      <vt:lpstr>Courier New</vt:lpstr>
      <vt:lpstr>Gisha</vt:lpstr>
      <vt:lpstr>Office Theme</vt:lpstr>
      <vt:lpstr>RC 59 Template EN</vt:lpstr>
      <vt:lpstr>Document</vt:lpstr>
      <vt:lpstr>B4.3 Jogo de cartas OBI: uma forma divertida de conduzir a investigação de um surto  Duração: 60 minutos</vt:lpstr>
      <vt:lpstr>Objectivos da aprendizagem</vt:lpstr>
      <vt:lpstr>Jogo de cartas Obi</vt:lpstr>
      <vt:lpstr>Cenário</vt:lpstr>
      <vt:lpstr>Legenda da carta Obi – Carta da pessoa</vt:lpstr>
      <vt:lpstr>Legenda da carta Obi – Carta do alimento</vt:lpstr>
      <vt:lpstr>Instruções</vt:lpstr>
      <vt:lpstr> </vt:lpstr>
      <vt:lpstr>Lembrete (2) Medida de associação              Taxa de ataque</vt:lpstr>
      <vt:lpstr>Lembrete (3) Medida de associação        Risco relativo</vt:lpstr>
      <vt:lpstr>Balanço (1) Listagem</vt:lpstr>
      <vt:lpstr>Balanço (2a)  Taxa de ataque específica dos alimentos</vt:lpstr>
      <vt:lpstr>Balanço (2b, 2c)  </vt:lpstr>
      <vt:lpstr>Balanço (3b)</vt:lpstr>
      <vt:lpstr>Balanço (4) Curva epidémica</vt:lpstr>
      <vt:lpstr>Resumo</vt:lpstr>
      <vt:lpstr>Exoneração de responsabilidade</vt:lpstr>
      <vt:lpstr>Obrigado!</vt:lpstr>
    </vt:vector>
  </TitlesOfParts>
  <Company>WHO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Outbreak Investigation</dc:title>
  <dc:creator>BAYUGO, Yolanda</dc:creator>
  <cp:lastModifiedBy>GOMEZ, Paula</cp:lastModifiedBy>
  <cp:revision>117</cp:revision>
  <dcterms:created xsi:type="dcterms:W3CDTF">2014-01-23T08:52:44Z</dcterms:created>
  <dcterms:modified xsi:type="dcterms:W3CDTF">2019-06-28T11:56:00Z</dcterms:modified>
</cp:coreProperties>
</file>