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2"/>
    <p:sldMasterId id="2147483834" r:id="rId3"/>
    <p:sldMasterId id="2147483653" r:id="rId4"/>
  </p:sldMasterIdLst>
  <p:notesMasterIdLst>
    <p:notesMasterId r:id="rId17"/>
  </p:notesMasterIdLst>
  <p:handoutMasterIdLst>
    <p:handoutMasterId r:id="rId18"/>
  </p:handoutMasterIdLst>
  <p:sldIdLst>
    <p:sldId id="327" r:id="rId5"/>
    <p:sldId id="430" r:id="rId6"/>
    <p:sldId id="431" r:id="rId7"/>
    <p:sldId id="376" r:id="rId8"/>
    <p:sldId id="433" r:id="rId9"/>
    <p:sldId id="379" r:id="rId10"/>
    <p:sldId id="380" r:id="rId11"/>
    <p:sldId id="381" r:id="rId12"/>
    <p:sldId id="382" r:id="rId13"/>
    <p:sldId id="429" r:id="rId14"/>
    <p:sldId id="434" r:id="rId15"/>
    <p:sldId id="432" r:id="rId16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C User" initials="CU" lastIdx="3" clrIdx="0"/>
  <p:cmAuthor id="2" name="Nora Hellman" initials="NH" lastIdx="3" clrIdx="1">
    <p:extLst/>
  </p:cmAuthor>
  <p:cmAuthor id="3" name="Neatherlin, John" initials="NJ" lastIdx="21" clrIdx="2">
    <p:extLst/>
  </p:cmAuthor>
  <p:cmAuthor id="4" name="nmq1" initials="nmq1" lastIdx="20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65" autoAdjust="0"/>
    <p:restoredTop sz="99771" autoAdjust="0"/>
  </p:normalViewPr>
  <p:slideViewPr>
    <p:cSldViewPr>
      <p:cViewPr varScale="1">
        <p:scale>
          <a:sx n="101" d="100"/>
          <a:sy n="101" d="100"/>
        </p:scale>
        <p:origin x="4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022" y="-102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FD-7B48-A560-36E8E7D360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127126936"/>
        <c:axId val="2122330248"/>
      </c:barChart>
      <c:catAx>
        <c:axId val="21271269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1" i="0" baseline="0" dirty="0" err="1">
                    <a:effectLst/>
                  </a:rPr>
                  <a:t>Outubro</a:t>
                </a:r>
                <a:r>
                  <a:rPr lang="en-US" sz="1800" b="1" i="0" baseline="0" dirty="0">
                    <a:effectLst/>
                  </a:rPr>
                  <a:t> de 2015</a:t>
                </a:r>
                <a:endParaRPr lang="en-US" dirty="0">
                  <a:effectLst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2330248"/>
        <c:crosses val="autoZero"/>
        <c:auto val="1"/>
        <c:lblAlgn val="ctr"/>
        <c:lblOffset val="100"/>
        <c:tickLblSkip val="2"/>
        <c:noMultiLvlLbl val="0"/>
      </c:catAx>
      <c:valAx>
        <c:axId val="2122330248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7126936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07-2C45-A3C3-231E98597A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123898168"/>
        <c:axId val="2124121880"/>
      </c:barChart>
      <c:catAx>
        <c:axId val="2123898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i="0" baseline="0" dirty="0" err="1">
                    <a:solidFill>
                      <a:schemeClr val="tx1"/>
                    </a:solidFill>
                    <a:effectLst/>
                  </a:rPr>
                  <a:t>Outubro</a:t>
                </a:r>
                <a:r>
                  <a:rPr lang="en-US" sz="1800" b="1" i="0" baseline="0" dirty="0">
                    <a:solidFill>
                      <a:schemeClr val="tx1"/>
                    </a:solidFill>
                    <a:effectLst/>
                  </a:rPr>
                  <a:t> de 2015</a:t>
                </a:r>
                <a:endParaRPr lang="en-US" dirty="0">
                  <a:solidFill>
                    <a:schemeClr val="tx1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121880"/>
        <c:crosses val="autoZero"/>
        <c:auto val="1"/>
        <c:lblAlgn val="ctr"/>
        <c:lblOffset val="100"/>
        <c:tickLblSkip val="2"/>
        <c:noMultiLvlLbl val="0"/>
      </c:catAx>
      <c:valAx>
        <c:axId val="2124121880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>
                    <a:solidFill>
                      <a:schemeClr val="bg1"/>
                    </a:solidFill>
                  </a:rPr>
                  <a:t>Number of Cases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898168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1A-7442-BFE4-E18CDC8A07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124310632"/>
        <c:axId val="2115869112"/>
      </c:barChart>
      <c:catAx>
        <c:axId val="21243106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de 2015</a:t>
                </a:r>
              </a:p>
              <a:p>
                <a:pPr>
                  <a:defRPr/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Data do </a:t>
                </a:r>
                <a:r>
                  <a:rPr lang="en-US" sz="1800" b="1" dirty="0" err="1">
                    <a:solidFill>
                      <a:schemeClr val="tx1"/>
                    </a:solidFill>
                  </a:rPr>
                  <a:t>início</a:t>
                </a:r>
                <a:endParaRPr lang="en-US" sz="1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5869112"/>
        <c:crosses val="autoZero"/>
        <c:auto val="1"/>
        <c:lblAlgn val="ctr"/>
        <c:lblOffset val="100"/>
        <c:tickLblSkip val="2"/>
        <c:noMultiLvlLbl val="0"/>
      </c:catAx>
      <c:valAx>
        <c:axId val="2115869112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</a:rPr>
                  <a:t>Número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de </a:t>
                </a:r>
                <a:r>
                  <a:rPr lang="en-US" sz="1800" b="1" dirty="0" err="1">
                    <a:solidFill>
                      <a:schemeClr val="tx1"/>
                    </a:solidFill>
                  </a:rPr>
                  <a:t>casos</a:t>
                </a:r>
                <a:endParaRPr lang="en-US" sz="1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310632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7F-D440-8861-0F03F0B24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121947928"/>
        <c:axId val="2126865608"/>
      </c:barChart>
      <c:catAx>
        <c:axId val="21219479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de 2015</a:t>
                </a:r>
              </a:p>
              <a:p>
                <a:pPr>
                  <a:defRPr/>
                </a:pPr>
                <a:r>
                  <a:rPr lang="en-US" sz="1800" b="1" dirty="0">
                    <a:solidFill>
                      <a:schemeClr val="tx1"/>
                    </a:solidFill>
                  </a:rPr>
                  <a:t>Data</a:t>
                </a:r>
                <a:r>
                  <a:rPr lang="en-US" sz="1800" b="1" baseline="0" dirty="0">
                    <a:solidFill>
                      <a:schemeClr val="tx1"/>
                    </a:solidFill>
                  </a:rPr>
                  <a:t> de </a:t>
                </a:r>
                <a:r>
                  <a:rPr lang="en-US" sz="1800" b="1" baseline="0" dirty="0" err="1">
                    <a:solidFill>
                      <a:schemeClr val="tx1"/>
                    </a:solidFill>
                  </a:rPr>
                  <a:t>início</a:t>
                </a:r>
                <a:endParaRPr lang="en-US" sz="1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865608"/>
        <c:crosses val="autoZero"/>
        <c:auto val="1"/>
        <c:lblAlgn val="ctr"/>
        <c:lblOffset val="100"/>
        <c:tickLblSkip val="2"/>
        <c:noMultiLvlLbl val="0"/>
      </c:catAx>
      <c:valAx>
        <c:axId val="2126865608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</a:rPr>
                  <a:t>Número</a:t>
                </a:r>
                <a:r>
                  <a:rPr lang="en-US" sz="1800" b="1" dirty="0">
                    <a:solidFill>
                      <a:schemeClr val="tx1"/>
                    </a:solidFill>
                  </a:rPr>
                  <a:t> de </a:t>
                </a:r>
                <a:r>
                  <a:rPr lang="en-US" sz="1800" b="1" dirty="0" err="1">
                    <a:solidFill>
                      <a:schemeClr val="tx1"/>
                    </a:solidFill>
                  </a:rPr>
                  <a:t>casos</a:t>
                </a:r>
                <a:endParaRPr lang="en-US" sz="1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1947928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0084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284ED001-BC38-124F-B8CE-0C38D72AF91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4263" y="869950"/>
            <a:ext cx="4629150" cy="3470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105EBB8-85A6-474F-BC63-262D55829D3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9638"/>
            <a:ext cx="4984750" cy="41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Cliquez pour modifier les styles de texte du masque</a:t>
            </a:r>
          </a:p>
          <a:p>
            <a:pPr lvl="1"/>
            <a:r>
              <a:rPr lang="en-GB" altLang="en-US" noProof="0"/>
              <a:t>Second niveau</a:t>
            </a:r>
          </a:p>
          <a:p>
            <a:pPr lvl="2"/>
            <a:r>
              <a:rPr lang="en-GB" altLang="en-US" noProof="0"/>
              <a:t>Troisième niveau</a:t>
            </a:r>
          </a:p>
          <a:p>
            <a:pPr lvl="3"/>
            <a:r>
              <a:rPr lang="en-GB" altLang="en-US" noProof="0"/>
              <a:t>Quatrième niveau</a:t>
            </a:r>
          </a:p>
          <a:p>
            <a:pPr lvl="4"/>
            <a:r>
              <a:rPr lang="en-GB" altLang="en-US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77485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4C7B95E-2DA3-1842-B5A5-D041F7C7700E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21" tIns="45661" rIns="91321" bIns="45661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6D85F9-0730-4C46-9478-86FB51760680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0EBC3786-AEFC-F04D-AB9C-BE213C019D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4BA3FD2C-EBA7-B849-97E9-DA69B9079E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en-US" b="1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Facilitator</a:t>
            </a:r>
            <a:r>
              <a:rPr lang="en-US" baseline="0" dirty="0"/>
              <a:t> notes: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Histogram (no space between adjacent columns)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u="sng" dirty="0"/>
              <a:t>X-axis</a:t>
            </a:r>
            <a:r>
              <a:rPr lang="en-US" altLang="en-US" dirty="0"/>
              <a:t>: Date of onset (by hour, day, week, month)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u="sng" dirty="0"/>
              <a:t>Y-axis</a:t>
            </a:r>
            <a:r>
              <a:rPr lang="en-US" altLang="en-US" dirty="0"/>
              <a:t>: Number of cases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en-US" dirty="0"/>
              <a:t>Can display columns or “stack of boxes”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96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/>
              <a:t>Facilitator: Replace “Disease X” and “District Y” with appropriate disease and location in the country.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/>
              <a:t>IF NEEDED, </a:t>
            </a:r>
            <a:r>
              <a:rPr lang="en-US" b="1" dirty="0"/>
              <a:t>USE</a:t>
            </a:r>
            <a:r>
              <a:rPr lang="en-US" b="1" baseline="0" dirty="0"/>
              <a:t> THE FOLLOWING PROMPTS</a:t>
            </a:r>
            <a:r>
              <a:rPr lang="en-US" b="1" dirty="0"/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Organize the cases</a:t>
            </a:r>
            <a:r>
              <a:rPr lang="en-US" b="0" baseline="0" dirty="0"/>
              <a:t> by day (i.e. how many cases reported symptom onset on 1 </a:t>
            </a:r>
            <a:r>
              <a:rPr lang="en-US" b="0" baseline="0" dirty="0" err="1"/>
              <a:t>Outubro</a:t>
            </a:r>
            <a:r>
              <a:rPr lang="en-US" b="0" baseline="0" dirty="0"/>
              <a:t> de 2015?)</a:t>
            </a:r>
            <a:endParaRPr lang="en-US" b="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0" dirty="0"/>
              <a:t>If this was the data you collected, </a:t>
            </a:r>
            <a:r>
              <a:rPr lang="en-US" sz="1200" b="0" dirty="0"/>
              <a:t>what range for X-axis do you suggest? Remember the x-axis is time</a:t>
            </a:r>
          </a:p>
          <a:p>
            <a:pPr marL="628650" marR="0" lvl="1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dirty="0"/>
              <a:t>ANSWER: Recommend an approximate range of 1 </a:t>
            </a:r>
            <a:r>
              <a:rPr lang="en-US" sz="1200" b="0" dirty="0" err="1"/>
              <a:t>Outubro</a:t>
            </a:r>
            <a:r>
              <a:rPr lang="en-US" sz="1200" b="0" dirty="0"/>
              <a:t> de</a:t>
            </a:r>
            <a:r>
              <a:rPr lang="en-US" sz="1200" b="0" baseline="0" dirty="0"/>
              <a:t> to 25 </a:t>
            </a:r>
            <a:r>
              <a:rPr lang="en-US" sz="1200" b="0" baseline="0" dirty="0" err="1"/>
              <a:t>Outubro</a:t>
            </a:r>
            <a:r>
              <a:rPr lang="en-US" sz="1200" b="0" baseline="0" dirty="0"/>
              <a:t> de 2015</a:t>
            </a:r>
            <a:r>
              <a:rPr lang="en-US" sz="1200" b="0" dirty="0"/>
              <a:t>. Remember</a:t>
            </a:r>
            <a:r>
              <a:rPr lang="en-US" sz="1200" b="0" baseline="0" dirty="0"/>
              <a:t> to add labels and an axis title for clarity</a:t>
            </a:r>
            <a:endParaRPr lang="en-US" sz="12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What </a:t>
            </a:r>
            <a:r>
              <a:rPr lang="en-US" sz="1200" b="0" dirty="0"/>
              <a:t>range for Y-axis do you suggest? Remember the Y-axis is number of cases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/>
              <a:t>ANSWER:</a:t>
            </a:r>
            <a:r>
              <a:rPr lang="en-US" sz="1200" b="0" baseline="0" dirty="0"/>
              <a:t> </a:t>
            </a:r>
            <a:r>
              <a:rPr lang="en-US" sz="1200" b="0" dirty="0"/>
              <a:t>Recommend an approximate range of 0-14 cases. Remember</a:t>
            </a:r>
            <a:r>
              <a:rPr lang="en-US" sz="1200" b="0" baseline="0" dirty="0"/>
              <a:t> to add labels and an axis title for clarity</a:t>
            </a:r>
            <a:endParaRPr lang="en-US" sz="12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dirty="0"/>
              <a:t>Add the data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/>
              <a:t>TIP: Each box</a:t>
            </a:r>
            <a:r>
              <a:rPr lang="en-US" sz="1200" b="0" baseline="0" dirty="0"/>
              <a:t> in the hard copy graph represents one case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b="0" dirty="0"/>
              <a:t>Add a graph title including</a:t>
            </a:r>
            <a:r>
              <a:rPr lang="en-US" sz="1200" b="0" baseline="0" dirty="0"/>
              <a:t> disease, time and location</a:t>
            </a:r>
            <a:endParaRPr lang="en-US" sz="12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952053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0" dirty="0"/>
              <a:t>Participants can use their </a:t>
            </a:r>
            <a:r>
              <a:rPr lang="en-US" b="0" dirty="0" err="1"/>
              <a:t>epicurves</a:t>
            </a:r>
            <a:r>
              <a:rPr lang="en-US" b="0" baseline="0" dirty="0"/>
              <a:t> to determine the number of cases reporting symptom onset each day.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973076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Completed Epidemic Curve</a:t>
            </a:r>
            <a:br>
              <a:rPr lang="en-US" sz="1200" dirty="0"/>
            </a:br>
            <a:r>
              <a:rPr lang="en-US" sz="1200" dirty="0"/>
              <a:t>(axes, data, labels, title)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56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003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CDC Field Epidemiology Training Program- Frontline training slides, December 2015 &amp; February 2016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https://www.cdc.gov/publichealth101/epidemiology.html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3- 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www.cdc.gov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/training/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quicklearns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createepi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284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75755B6B-4830-E941-9ED3-0C17975F8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13500"/>
            <a:ext cx="9144000" cy="4445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SEARO – CSR Training on Outbreak Investigation</a:t>
            </a:r>
            <a:endParaRPr lang="en-US" altLang="en-US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5EA7916-98A5-9848-A13D-7F2EAF2F8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th-TH" altLang="en-US" sz="2400">
              <a:latin typeface="Times New Roman" panose="02020603050405020304" pitchFamily="18" charset="0"/>
            </a:endParaRPr>
          </a:p>
        </p:txBody>
      </p:sp>
      <p:pic>
        <p:nvPicPr>
          <p:cNvPr id="6" name="Picture 6" descr="WHO-EN-white-H">
            <a:extLst>
              <a:ext uri="{FF2B5EF4-FFF2-40B4-BE49-F238E27FC236}">
                <a16:creationId xmlns:a16="http://schemas.microsoft.com/office/drawing/2014/main" id="{FC9767E5-009C-8546-A180-CD9A70874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448425"/>
            <a:ext cx="13271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WHO-EN-white-H">
            <a:extLst>
              <a:ext uri="{FF2B5EF4-FFF2-40B4-BE49-F238E27FC236}">
                <a16:creationId xmlns:a16="http://schemas.microsoft.com/office/drawing/2014/main" id="{8ACA6B57-A8F5-F947-A3B7-4AAE08F07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3476625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19113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AEE5F0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0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42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378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378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823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4613" y="1524000"/>
            <a:ext cx="90693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49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613" y="1524000"/>
            <a:ext cx="4457700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84713" y="1524000"/>
            <a:ext cx="44592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02890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4613" y="1524000"/>
            <a:ext cx="90693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90725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>
            <a:extLst>
              <a:ext uri="{FF2B5EF4-FFF2-40B4-BE49-F238E27FC236}">
                <a16:creationId xmlns:a16="http://schemas.microsoft.com/office/drawing/2014/main" id="{A8C9EEE9-91FF-4149-9558-0242055561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grpSp>
        <p:nvGrpSpPr>
          <p:cNvPr id="5" name="Group 147">
            <a:extLst>
              <a:ext uri="{FF2B5EF4-FFF2-40B4-BE49-F238E27FC236}">
                <a16:creationId xmlns:a16="http://schemas.microsoft.com/office/drawing/2014/main" id="{6A727A6F-EB5F-CF4A-BA98-013F194DA33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>
              <a:extLst>
                <a:ext uri="{FF2B5EF4-FFF2-40B4-BE49-F238E27FC236}">
                  <a16:creationId xmlns:a16="http://schemas.microsoft.com/office/drawing/2014/main" id="{B47F706D-0D60-8F42-AB7B-DF7A54FBF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7" name="image1.png">
              <a:extLst>
                <a:ext uri="{FF2B5EF4-FFF2-40B4-BE49-F238E27FC236}">
                  <a16:creationId xmlns:a16="http://schemas.microsoft.com/office/drawing/2014/main" id="{EF298A3A-1DB6-8A4E-9114-E002F118B1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3DA23D5-B93B-F242-8A84-3A5976B75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2987D-015C-5C4D-B436-09BEE2CD30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3381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3CFA8A-A363-C044-AF5F-13ED49AA2C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59D7A-0048-7240-B822-CE9CACF642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53D0E-A777-D04B-BB8E-F825C8E77C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201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247A085-3716-464F-97C7-0AF015DEE1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BA67F95-6963-D746-9320-37BA6A4F92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474D0-76DB-3D41-A17C-CF09FE3073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71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75B15-3EC9-C24A-B0B6-9A2EB3611E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178EC-E705-9E47-A893-53157FBA2C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7AC1-C708-EB46-860F-EB33625C8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271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AC2FF2C-667C-5F46-AB44-BC48131471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CE355D1-B7D8-6E48-8887-35D4A2A846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2B6E-0936-C740-95B1-9924592F0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21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3498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8DC88B4-90E1-274E-94D1-B22994864E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B64DEC6-ED79-D548-9777-BC8F1B9BDB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8A5CB-1289-E549-ABCE-074D959C46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883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A4ED59A-4028-1B4F-98AD-7F23BF455B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D00166-356B-A046-8F1E-1C7AAF5D79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0D0BD-E9E0-074C-9123-079C9870E6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10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635FE1D-70E8-494A-BC3C-3216C999E5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9FC9752-E7EC-3448-B6A2-CC889D1D26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A4A35-BF0A-994A-B8B9-C14737AA37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295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B4EF3-DF76-BD41-94E8-3E1AF1FBA0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3AAAF-34A3-EF42-874A-C7FABC397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D48D0-90E0-664D-A1CA-DA7B0AB1F3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6527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B4444-2801-6B48-B643-FBADD66775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143B6-C154-874D-B938-21E05616A3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B8A6-330E-1743-9BF6-A797435FD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6952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1C9290-5E83-CB4B-8CC0-E2C58F66BB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9F869D-E4AA-AF49-B9D4-86C411F56E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40BC-C0F8-E34D-9DD5-EA9AC82F98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92C34D-A0EB-EB47-B2B7-A9442026F1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C1E8AC7-F5E9-EC4E-A658-D8B973068F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F0A7F-5C3A-6D4C-931B-20C14F6176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899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FA03C5E-B42E-B34F-B552-14211196D6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A0D407-AA51-F342-92F9-FA21F07AD1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DB001B-35ED-B148-BE6F-5D6BFB23E4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32E6-8B9B-8547-A093-6793F320A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632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1067E3-9BC3-CE42-B4F2-3308E3EB0D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F5132E-84D6-FF40-9447-D991D0D0E5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57C6D8-DF23-9C41-BB01-BA98CE525C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BB8A3-7186-554F-96E9-EFE6E6379F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0484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65C73F-4F1F-3649-AC76-3632FE1A45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DCE505-F227-214A-8DC4-FA2D5FDB9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8A7D04-CF92-D544-BE0C-0276758D85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08262-F256-394D-9808-5FBEB26014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59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5467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3C1D94-FB5D-1043-AF17-0392AFB0F7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2940FE-7379-BC4B-9A9D-BF5C881D72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D9D8A4-D45D-7945-A4BC-767E9015E6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ABEFB-A48A-9847-90F6-2AF451F6BB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4540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DB65E67-8750-744B-B7B1-36866AF017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3CD6354-C44A-5A43-B703-E4AFCD0155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E16F1E5-8655-6440-8898-0BAF1B4F2F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E5D6B-1B24-1F4F-875E-39E7B0DBA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1119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71D6655-B202-5241-9B6F-B514E00174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6F47929-DDFB-7940-9B78-2E2AEE892C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AD326-5B58-9D48-993E-3A89067B8C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5F3EE-E942-0F40-9262-66BD3F117F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7678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4943265-DDD8-434E-82A3-D78154209E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5DFFE85-A5B9-584D-82C7-2105B363F2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0AB67A6-3802-CB40-B65F-686EE507A5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7F79-36A7-6844-A09C-7A6551F5F2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98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AD21AD-167F-FE44-B373-B0F956D3F6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3F5AD9-909A-ED44-8178-65FD67499E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CFD846-015D-0140-8938-5339979806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1B1A-69EE-9A4F-A874-33EC535FDB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363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54078A-E041-6440-9030-A7528318E5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C8581E-26BC-B546-925C-D146EC3FBA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97170B-0DC1-094A-8A7A-A1CC10EEE7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A0307-AC8E-144D-B8D9-576D8CE031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9445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9B9E3A-4132-F840-B064-2674AC7718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EA45FC-E4DB-334A-A5FA-FF17BB518D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D4D847-8FF3-5F4F-92C4-CC747F4F5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8359F-54C9-3A4B-9874-F7CE487884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5655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6E1AB1-0143-0743-8A28-1DA4D05CA1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B6048A-6016-4449-9D8F-E355A4A3D2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D66F8D-4208-134A-9325-4020FEE62C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8B9E-95A5-6242-AC8D-130DE55DB3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2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613" y="1524000"/>
            <a:ext cx="4457700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1524000"/>
            <a:ext cx="4459287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212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695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8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96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72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376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24CC511-8485-A946-9F37-0537753E9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44000" tIns="144000" rIns="144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AC231F6-B1BB-F34C-903A-732835B0BF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3" y="1524000"/>
            <a:ext cx="9069387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altLang="en-US"/>
              <a:t>Click to edit Master text styles</a:t>
            </a:r>
          </a:p>
          <a:p>
            <a:pPr lvl="1"/>
            <a:r>
              <a:rPr lang="en-AU" altLang="en-US"/>
              <a:t>Second level</a:t>
            </a:r>
          </a:p>
          <a:p>
            <a:pPr lvl="2"/>
            <a:r>
              <a:rPr lang="en-AU" altLang="en-US"/>
              <a:t>Third level</a:t>
            </a:r>
          </a:p>
          <a:p>
            <a:pPr lvl="3"/>
            <a:r>
              <a:rPr lang="en-AU" altLang="en-US"/>
              <a:t>Fourth level</a:t>
            </a:r>
          </a:p>
          <a:p>
            <a:pPr lvl="4"/>
            <a:r>
              <a:rPr lang="en-AU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A9E147D-360E-1847-B691-F8EDFD6DF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Outbreak Investigation – Best Practices/ Methods   </a:t>
            </a:r>
          </a:p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SEARO – CSR Training on Outbreak Investigation</a:t>
            </a:r>
            <a:endParaRPr lang="en-US" altLang="en-US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9" name="Text Box 5">
            <a:extLst>
              <a:ext uri="{FF2B5EF4-FFF2-40B4-BE49-F238E27FC236}">
                <a16:creationId xmlns:a16="http://schemas.microsoft.com/office/drawing/2014/main" id="{6C8C2299-4868-4840-92E7-9FD497A1B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th-TH" altLang="en-US" sz="2400">
              <a:latin typeface="Times New Roman" panose="02020603050405020304" pitchFamily="18" charset="0"/>
            </a:endParaRPr>
          </a:p>
        </p:txBody>
      </p:sp>
      <p:pic>
        <p:nvPicPr>
          <p:cNvPr id="1030" name="Picture 6" descr="WHO-EN-white-H">
            <a:extLst>
              <a:ext uri="{FF2B5EF4-FFF2-40B4-BE49-F238E27FC236}">
                <a16:creationId xmlns:a16="http://schemas.microsoft.com/office/drawing/2014/main" id="{EA8ED6A4-99E1-8D48-A178-D6D800216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400800"/>
            <a:ext cx="13271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2F499A8C-F7FE-104F-AF0C-2AB620C7E2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67738" y="5876925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7B1A78B-6CAF-134D-A317-E2DCB4615518}" type="slidenum">
              <a:rPr lang="en-US" altLang="en-US" sz="1600" smtClean="0">
                <a:solidFill>
                  <a:srgbClr val="0099FF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600">
              <a:solidFill>
                <a:srgbClr val="0099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261" r:id="rId12"/>
    <p:sldLayoutId id="2147484262" r:id="rId13"/>
    <p:sldLayoutId id="214748426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accent2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rgbClr val="333399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rgbClr val="3333CC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rgbClr val="0066FF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rgbClr val="0066CC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rgbClr val="0099CC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4F16AF06-2A71-FB4E-A053-F6217A9AE57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7764107B-0DFB-E04C-A949-753A1ADC84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27684-B272-5E48-9E29-5487E94610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2C7CF-C2A1-0147-A623-327C403A9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DF14395-911F-5645-B556-ABB2315614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E1D8F43-0941-CB40-9995-1852C7780403}"/>
              </a:ext>
            </a:extLst>
          </p:cNvPr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2055" name="Shape 148">
            <a:extLst>
              <a:ext uri="{FF2B5EF4-FFF2-40B4-BE49-F238E27FC236}">
                <a16:creationId xmlns:a16="http://schemas.microsoft.com/office/drawing/2014/main" id="{39394D4B-29C7-144C-A95C-1DFF97205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8E0091C-0851-FD4F-AA0E-FA499539C953}"/>
              </a:ext>
            </a:extLst>
          </p:cNvPr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FB2F6D8-943E-6E42-895E-D49035D431A0}" type="slidenum">
              <a:rPr lang="en-US" alt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>
                <a:defRPr/>
              </a:pPr>
              <a:t>‹#›</a:t>
            </a:fld>
            <a:endParaRPr lang="en-US" alt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057" name="Group 147">
            <a:extLst>
              <a:ext uri="{FF2B5EF4-FFF2-40B4-BE49-F238E27FC236}">
                <a16:creationId xmlns:a16="http://schemas.microsoft.com/office/drawing/2014/main" id="{EBB45EED-F119-4247-9162-5C0DD53A37F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2059" name="Shape 145">
              <a:extLst>
                <a:ext uri="{FF2B5EF4-FFF2-40B4-BE49-F238E27FC236}">
                  <a16:creationId xmlns:a16="http://schemas.microsoft.com/office/drawing/2014/main" id="{CFE11B6B-8DAD-6645-A7E9-B6119BDA7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2060" name="image1.png">
              <a:extLst>
                <a:ext uri="{FF2B5EF4-FFF2-40B4-BE49-F238E27FC236}">
                  <a16:creationId xmlns:a16="http://schemas.microsoft.com/office/drawing/2014/main" id="{169CFECD-F4D8-A445-95E8-AF27A262C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>
            <a:extLst>
              <a:ext uri="{FF2B5EF4-FFF2-40B4-BE49-F238E27FC236}">
                <a16:creationId xmlns:a16="http://schemas.microsoft.com/office/drawing/2014/main" id="{57A71995-CDBB-A242-9C39-790C798C0B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Formação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 de Equipas de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Resposta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Rápida</a:t>
            </a:r>
            <a:endParaRPr lang="en-GB" alt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64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  <p:sldLayoutId id="214748428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4957BBA-671C-6443-861D-ED493245FD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86F8A10-9218-1142-9FCF-D1F8D193E4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59428" name="Rectangle 4">
            <a:extLst>
              <a:ext uri="{FF2B5EF4-FFF2-40B4-BE49-F238E27FC236}">
                <a16:creationId xmlns:a16="http://schemas.microsoft.com/office/drawing/2014/main" id="{E1429C3D-DF7F-D649-A0F5-D21810C8C43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dirty="0"/>
              <a:t>Lyon, </a:t>
            </a:r>
            <a:r>
              <a:rPr lang="en-US" altLang="en-US" dirty="0" err="1"/>
              <a:t>mardi</a:t>
            </a:r>
            <a:r>
              <a:rPr lang="en-US" altLang="en-US" dirty="0"/>
              <a:t> 30 </a:t>
            </a:r>
            <a:r>
              <a:rPr lang="en-US" altLang="en-US" dirty="0" err="1"/>
              <a:t>Out.obre</a:t>
            </a:r>
            <a:r>
              <a:rPr lang="en-US" altLang="en-US" dirty="0"/>
              <a:t> </a:t>
            </a:r>
          </a:p>
        </p:txBody>
      </p:sp>
      <p:sp>
        <p:nvSpPr>
          <p:cNvPr id="359429" name="Rectangle 5">
            <a:extLst>
              <a:ext uri="{FF2B5EF4-FFF2-40B4-BE49-F238E27FC236}">
                <a16:creationId xmlns:a16="http://schemas.microsoft.com/office/drawing/2014/main" id="{0FB8505B-0455-004B-8C15-176B049D612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9430" name="Rectangle 6">
            <a:extLst>
              <a:ext uri="{FF2B5EF4-FFF2-40B4-BE49-F238E27FC236}">
                <a16:creationId xmlns:a16="http://schemas.microsoft.com/office/drawing/2014/main" id="{BA171FAA-AC47-7344-9EE9-E3E623F03B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1E16FC2-71CD-924C-9369-6B1DD3C6AF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3079" name="Picture 7">
            <a:extLst>
              <a:ext uri="{FF2B5EF4-FFF2-40B4-BE49-F238E27FC236}">
                <a16:creationId xmlns:a16="http://schemas.microsoft.com/office/drawing/2014/main" id="{656E6910-2AC7-FB40-86A0-CF7F937BF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cdc.gov/training/quicklearns/createepi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hyperlink" Target="mailto:ihrhrt@who.in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2">
            <a:extLst>
              <a:ext uri="{FF2B5EF4-FFF2-40B4-BE49-F238E27FC236}">
                <a16:creationId xmlns:a16="http://schemas.microsoft.com/office/drawing/2014/main" id="{1D0AC1D9-BD34-D643-B12C-123785615122}"/>
              </a:ext>
            </a:extLst>
          </p:cNvPr>
          <p:cNvSpPr txBox="1">
            <a:spLocks/>
          </p:cNvSpPr>
          <p:nvPr/>
        </p:nvSpPr>
        <p:spPr bwMode="auto">
          <a:xfrm>
            <a:off x="28575" y="4331369"/>
            <a:ext cx="9144000" cy="1185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None/>
            </a:pPr>
            <a:r>
              <a:rPr lang="pt-PT" altLang="en-US" b="1">
                <a:solidFill>
                  <a:srgbClr val="002060"/>
                </a:solidFill>
              </a:rPr>
              <a:t>B4.2 </a:t>
            </a:r>
            <a:r>
              <a:rPr lang="pt-PT" altLang="en-US" b="1">
                <a:ea typeface="ＭＳ Ｐゴシック" pitchFamily="34" charset="-128"/>
              </a:rPr>
              <a:t>Desenhar uma curva epidémica</a:t>
            </a:r>
          </a:p>
          <a:p>
            <a:pPr eaLnBrk="1" hangingPunct="1">
              <a:buNone/>
            </a:pPr>
            <a:r>
              <a:rPr lang="pt-PT" altLang="en-US" sz="1800" b="1">
                <a:solidFill>
                  <a:srgbClr val="002060"/>
                </a:solidFill>
              </a:rPr>
              <a:t>Duração</a:t>
            </a:r>
            <a:r>
              <a:rPr lang="pt-PT" altLang="en-US" sz="1800" b="1">
                <a:ea typeface="ＭＳ Ｐゴシック" pitchFamily="34" charset="-128"/>
              </a:rPr>
              <a:t>: 30’</a:t>
            </a:r>
          </a:p>
          <a:p>
            <a:pPr eaLnBrk="1" hangingPunct="1">
              <a:buNone/>
            </a:pPr>
            <a:endParaRPr lang="pt-PT" altLang="en-US" b="1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None/>
            </a:pPr>
            <a:endParaRPr lang="pt-PT" altLang="en-US" sz="1600" b="1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None/>
            </a:pPr>
            <a:br>
              <a:rPr lang="pt-PT" altLang="en-US" b="1">
                <a:solidFill>
                  <a:srgbClr val="002060"/>
                </a:solidFill>
              </a:rPr>
            </a:br>
            <a:endParaRPr lang="pt-PT" altLang="en-US" b="1">
              <a:solidFill>
                <a:srgbClr val="00206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A5B544-C37A-FF4E-AE38-5F7398F80748}"/>
              </a:ext>
            </a:extLst>
          </p:cNvPr>
          <p:cNvSpPr txBox="1">
            <a:spLocks/>
          </p:cNvSpPr>
          <p:nvPr/>
        </p:nvSpPr>
        <p:spPr bwMode="auto">
          <a:xfrm>
            <a:off x="3635375" y="332656"/>
            <a:ext cx="5401121" cy="1320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  <a:br>
              <a:rPr lang="pt-PT" altLang="en-US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  <a:endParaRPr lang="en-US" altLang="en-US" sz="3200" b="1" kern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EF06B5-714A-4DCB-8AE2-008FCC051A5B}"/>
              </a:ext>
            </a:extLst>
          </p:cNvPr>
          <p:cNvSpPr txBox="1"/>
          <p:nvPr/>
        </p:nvSpPr>
        <p:spPr>
          <a:xfrm>
            <a:off x="35496" y="5661248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002060"/>
                </a:solidFill>
              </a:rPr>
              <a:t>Actualizado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em</a:t>
            </a:r>
            <a:r>
              <a:rPr lang="fr-FR" sz="1400" dirty="0"/>
              <a:t>: 16/05/2018</a:t>
            </a:r>
            <a:endParaRPr lang="en-US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Fontes e recursos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lvl="0" indent="0">
              <a:spcBef>
                <a:spcPct val="30000"/>
              </a:spcBef>
              <a:buNone/>
              <a:defRPr/>
            </a:pPr>
            <a:endParaRPr lang="en-US" sz="1600" dirty="0"/>
          </a:p>
          <a:p>
            <a:pPr marL="0" indent="0">
              <a:spcBef>
                <a:spcPct val="30000"/>
              </a:spcBef>
              <a:buNone/>
              <a:defRPr/>
            </a:pP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Este </a:t>
            </a: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exercício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foi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adaptado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 dos </a:t>
            </a: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materiais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 de </a:t>
            </a:r>
            <a:r>
              <a:rPr lang="en-US" altLang="en-US" sz="2000" b="1" dirty="0" err="1">
                <a:solidFill>
                  <a:srgbClr val="002060"/>
                </a:solidFill>
                <a:cs typeface="Arial" charset="0"/>
              </a:rPr>
              <a:t>formção</a:t>
            </a:r>
            <a:r>
              <a:rPr lang="en-US" altLang="en-US" sz="2000" b="1" dirty="0">
                <a:solidFill>
                  <a:srgbClr val="002060"/>
                </a:solidFill>
                <a:cs typeface="Arial" charset="0"/>
              </a:rPr>
              <a:t> da FETP Frontline</a:t>
            </a:r>
          </a:p>
          <a:p>
            <a:pPr marL="0" lvl="0" indent="0">
              <a:spcBef>
                <a:spcPct val="30000"/>
              </a:spcBef>
              <a:buNone/>
              <a:defRPr/>
            </a:pPr>
            <a:endParaRPr lang="en-US" sz="2000" dirty="0"/>
          </a:p>
          <a:p>
            <a:pPr lvl="0">
              <a:spcBef>
                <a:spcPct val="30000"/>
              </a:spcBef>
              <a:defRPr/>
            </a:pPr>
            <a:r>
              <a:rPr lang="en-US" sz="2000" dirty="0"/>
              <a:t>CDC Field Epidemiology Training Program- Frontline training slides, December 2015 &amp; February 2016</a:t>
            </a:r>
          </a:p>
          <a:p>
            <a:pPr lvl="0">
              <a:spcBef>
                <a:spcPct val="30000"/>
              </a:spcBef>
              <a:defRPr/>
            </a:pPr>
            <a:r>
              <a:rPr lang="en-US" sz="2000" dirty="0">
                <a:solidFill>
                  <a:schemeClr val="tx1"/>
                </a:solidFill>
                <a:latin typeface="Arial" charset="0"/>
              </a:rPr>
              <a:t>Centers for Disease Control and Prevention (CDC). Introduction to Public Health. In: Public Health 101 Series. Atlanta, GA: U.S. Department of Health and Human Services, CDC; 2014. Available at: </a:t>
            </a:r>
            <a:r>
              <a:rPr lang="en-US" sz="2000" u="sng" dirty="0">
                <a:solidFill>
                  <a:schemeClr val="tx1"/>
                </a:solidFill>
                <a:latin typeface="Arial" charset="0"/>
                <a:hlinkClick r:id="rId3"/>
              </a:rPr>
              <a:t>https://www.cdc.gov/publichealth101/epidemiology.html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pPr lvl="0">
              <a:spcBef>
                <a:spcPct val="30000"/>
              </a:spcBef>
              <a:defRPr/>
            </a:pPr>
            <a:r>
              <a:rPr lang="en-US" sz="2000" dirty="0">
                <a:solidFill>
                  <a:schemeClr val="tx1"/>
                </a:solidFill>
                <a:latin typeface="Arial" charset="0"/>
                <a:hlinkClick r:id="rId4"/>
              </a:rPr>
              <a:t>https://www.cdc.gov/training/quicklearns/createepi/</a:t>
            </a:r>
            <a:r>
              <a:rPr lang="en-US" sz="20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09283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90066"/>
          </a:xfrm>
        </p:spPr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504056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16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 sua utilização destes materiais está sujeita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</a:t>
            </a:r>
          </a:p>
          <a:p>
            <a:pPr marL="0" indent="0">
              <a:buFont typeface="Arial" charset="0"/>
              <a:buNone/>
            </a:pPr>
            <a:r>
              <a:rPr lang="pt-PT" sz="1600" dirty="0">
                <a:solidFill>
                  <a:srgbClr val="0000FF"/>
                </a:solidFill>
              </a:rPr>
              <a:t>de Formação da Plataforma da OMS para a Aprendizagem sobre Segurança Sanitária</a:t>
            </a:r>
            <a:r>
              <a:rPr lang="pt-PT" sz="1600" dirty="0"/>
              <a:t>”, que aceitou ao descarregá-los e que estão disponíveis na Plataforma da OMS para a Aprendizagem sobre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endParaRPr lang="pt-PT" sz="1600" dirty="0"/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  </a:t>
            </a:r>
          </a:p>
          <a:p>
            <a:pPr marL="0" indent="0">
              <a:buFont typeface="Arial" charset="0"/>
              <a:buNone/>
            </a:pPr>
            <a:endParaRPr lang="pt-PT" sz="1600" dirty="0"/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hlinkClick r:id="rId4"/>
              </a:rPr>
              <a:t>ihrhrt@who.int</a:t>
            </a:r>
            <a:r>
              <a:rPr lang="pt-PT" sz="1600" u="sng" dirty="0"/>
              <a:t> 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691972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en-US" sz="4800" b="1" i="1" dirty="0" err="1">
                <a:solidFill>
                  <a:srgbClr val="002060"/>
                </a:solidFill>
              </a:rPr>
              <a:t>Obrigado</a:t>
            </a:r>
            <a:r>
              <a:rPr lang="en-US" sz="4800" b="1" i="1" dirty="0">
                <a:solidFill>
                  <a:srgbClr val="00206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8653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GB" sz="3600" dirty="0"/>
            </a:br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Objectivos</a:t>
            </a:r>
            <a:r>
              <a:rPr lang="en-US" altLang="en-US" sz="3600" b="1" dirty="0">
                <a:solidFill>
                  <a:srgbClr val="002060"/>
                </a:solidFill>
                <a:cs typeface="Times New Roman" pitchFamily="18" charset="0"/>
              </a:rPr>
              <a:t> da </a:t>
            </a:r>
            <a:r>
              <a:rPr lang="en-US" altLang="en-US" sz="3600" b="1" dirty="0" err="1">
                <a:solidFill>
                  <a:srgbClr val="002060"/>
                </a:solidFill>
                <a:cs typeface="Times New Roman" pitchFamily="18" charset="0"/>
              </a:rPr>
              <a:t>aprendizagem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569325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pt-PT" altLang="en-US" sz="2400" dirty="0"/>
              <a:t>No final desta actividade, o participante deverá ser capaz de</a:t>
            </a:r>
            <a:r>
              <a:rPr lang="en-GB" sz="2400" dirty="0"/>
              <a:t>: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US" sz="2400" dirty="0" err="1"/>
              <a:t>Criar</a:t>
            </a:r>
            <a:r>
              <a:rPr lang="en-US" sz="2400" dirty="0"/>
              <a:t> </a:t>
            </a:r>
            <a:r>
              <a:rPr lang="en-US" sz="2400" dirty="0" err="1"/>
              <a:t>uma</a:t>
            </a:r>
            <a:r>
              <a:rPr lang="en-US" sz="2400" dirty="0"/>
              <a:t> </a:t>
            </a:r>
            <a:r>
              <a:rPr lang="en-US" sz="2400" dirty="0" err="1"/>
              <a:t>curva</a:t>
            </a:r>
            <a:r>
              <a:rPr lang="en-US" sz="2400" dirty="0"/>
              <a:t> </a:t>
            </a:r>
            <a:r>
              <a:rPr lang="en-US" sz="2400" dirty="0" err="1"/>
              <a:t>epidémica</a:t>
            </a:r>
            <a:r>
              <a:rPr lang="en-US" sz="2400" dirty="0"/>
              <a:t> (</a:t>
            </a:r>
            <a:r>
              <a:rPr lang="en-US" sz="2400" dirty="0" err="1"/>
              <a:t>epicurva</a:t>
            </a:r>
            <a:r>
              <a:rPr lang="en-US" sz="2400" dirty="0"/>
              <a:t>) a </a:t>
            </a:r>
            <a:r>
              <a:rPr lang="en-US" sz="2400" dirty="0" err="1"/>
              <a:t>partir</a:t>
            </a:r>
            <a:r>
              <a:rPr lang="en-US" sz="2400" dirty="0"/>
              <a:t> dos dados da </a:t>
            </a:r>
            <a:r>
              <a:rPr lang="en-US" sz="2400" dirty="0" err="1"/>
              <a:t>investigação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8996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Autofit/>
          </a:bodyPr>
          <a:lstStyle/>
          <a:p>
            <a:br>
              <a:rPr lang="en-GB" sz="3600" dirty="0"/>
            </a:br>
            <a:r>
              <a:rPr lang="pt-PT" altLang="en-US" sz="3600" b="1" dirty="0">
                <a:solidFill>
                  <a:srgbClr val="002060"/>
                </a:solidFill>
                <a:cs typeface="Times New Roman" pitchFamily="18" charset="0"/>
              </a:rPr>
              <a:t>Instruções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323528" y="1412776"/>
            <a:ext cx="8496944" cy="5689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2800" dirty="0"/>
              <a:t>Usando papel para gráficos, cada grupo irá criar uma </a:t>
            </a:r>
            <a:r>
              <a:rPr lang="pt-PT" sz="2800" dirty="0" err="1"/>
              <a:t>epicurva</a:t>
            </a:r>
            <a:r>
              <a:rPr lang="pt-PT" sz="2800" dirty="0"/>
              <a:t> com base nos dados do surto (diapositivo seguinte).</a:t>
            </a:r>
          </a:p>
          <a:p>
            <a:pPr marL="0" indent="0">
              <a:buNone/>
            </a:pPr>
            <a:endParaRPr lang="pt-PT" sz="2800" dirty="0"/>
          </a:p>
          <a:p>
            <a:pPr marL="0" indent="0">
              <a:buNone/>
            </a:pPr>
            <a:r>
              <a:rPr lang="pt-PT" sz="2800" dirty="0"/>
              <a:t>As </a:t>
            </a:r>
            <a:r>
              <a:rPr lang="pt-PT" sz="2800" dirty="0" err="1"/>
              <a:t>epicurvas</a:t>
            </a:r>
            <a:r>
              <a:rPr lang="pt-PT" sz="2800" dirty="0"/>
              <a:t> devem incluir: </a:t>
            </a:r>
          </a:p>
          <a:p>
            <a:r>
              <a:rPr lang="pt-PT" sz="2800" dirty="0"/>
              <a:t>Título do gráfico</a:t>
            </a:r>
          </a:p>
          <a:p>
            <a:r>
              <a:rPr lang="pt-PT" sz="2800" dirty="0"/>
              <a:t>Títulos do eixo das abcissas (horizontal) e eixo das coordenadas (vertical)</a:t>
            </a:r>
          </a:p>
          <a:p>
            <a:r>
              <a:rPr lang="pt-PT" sz="2800" dirty="0"/>
              <a:t>Legendas de valores para ambos os eixos</a:t>
            </a:r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sz="2000" dirty="0"/>
          </a:p>
          <a:p>
            <a:pPr marL="0" indent="0">
              <a:buNone/>
            </a:pP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484966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40B4502C-2D1D-5640-8667-4216D0055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07217"/>
              </p:ext>
            </p:extLst>
          </p:nvPr>
        </p:nvGraphicFramePr>
        <p:xfrm>
          <a:off x="1079613" y="1556792"/>
          <a:ext cx="6984774" cy="4367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1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1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1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4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41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70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Datas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2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início</a:t>
                      </a: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(n=57)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>
                        <a:tabLst>
                          <a:tab pos="1317625" algn="l"/>
                        </a:tabLst>
                      </a:pPr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7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itle 1">
            <a:extLst>
              <a:ext uri="{FF2B5EF4-FFF2-40B4-BE49-F238E27FC236}">
                <a16:creationId xmlns:a16="http://schemas.microsoft.com/office/drawing/2014/main" id="{ADE570BB-EF91-8142-9377-6C25C0E01342}"/>
              </a:ext>
            </a:extLst>
          </p:cNvPr>
          <p:cNvSpPr txBox="1">
            <a:spLocks/>
          </p:cNvSpPr>
          <p:nvPr/>
        </p:nvSpPr>
        <p:spPr>
          <a:xfrm>
            <a:off x="464948" y="274638"/>
            <a:ext cx="8221851" cy="67023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b="1" dirty="0" err="1">
                <a:solidFill>
                  <a:srgbClr val="002060"/>
                </a:solidFill>
              </a:rPr>
              <a:t>Datas</a:t>
            </a:r>
            <a:r>
              <a:rPr lang="en-US" sz="3600" b="1" dirty="0">
                <a:solidFill>
                  <a:srgbClr val="002060"/>
                </a:solidFill>
              </a:rPr>
              <a:t> do </a:t>
            </a:r>
            <a:r>
              <a:rPr lang="en-US" sz="3600" b="1" dirty="0" err="1">
                <a:solidFill>
                  <a:srgbClr val="002060"/>
                </a:solidFill>
              </a:rPr>
              <a:t>início</a:t>
            </a:r>
            <a:r>
              <a:rPr lang="en-US" sz="3600" b="1" dirty="0">
                <a:solidFill>
                  <a:srgbClr val="002060"/>
                </a:solidFill>
              </a:rPr>
              <a:t> da </a:t>
            </a:r>
            <a:r>
              <a:rPr lang="en-US" sz="3600" b="1" dirty="0" err="1">
                <a:solidFill>
                  <a:srgbClr val="002060"/>
                </a:solidFill>
              </a:rPr>
              <a:t>doença</a:t>
            </a:r>
            <a:r>
              <a:rPr lang="en-US" sz="3600" b="1" dirty="0">
                <a:solidFill>
                  <a:srgbClr val="002060"/>
                </a:solidFill>
              </a:rPr>
              <a:t> X, </a:t>
            </a:r>
          </a:p>
          <a:p>
            <a:r>
              <a:rPr lang="en-US" sz="3600" b="1" dirty="0">
                <a:solidFill>
                  <a:srgbClr val="002060"/>
                </a:solidFill>
              </a:rPr>
              <a:t>Distrito Y, </a:t>
            </a:r>
            <a:r>
              <a:rPr lang="en-US" sz="3600" b="1" dirty="0" err="1">
                <a:solidFill>
                  <a:srgbClr val="002060"/>
                </a:solidFill>
              </a:rPr>
              <a:t>Outubro</a:t>
            </a:r>
            <a:r>
              <a:rPr lang="en-US" sz="3600" b="1" dirty="0">
                <a:solidFill>
                  <a:srgbClr val="002060"/>
                </a:solidFill>
              </a:rPr>
              <a:t> de 2015</a:t>
            </a:r>
          </a:p>
        </p:txBody>
      </p:sp>
    </p:spTree>
    <p:extLst>
      <p:ext uri="{BB962C8B-B14F-4D97-AF65-F5344CB8AC3E}">
        <p14:creationId xmlns:p14="http://schemas.microsoft.com/office/powerpoint/2010/main" val="402745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40B4502C-2D1D-5640-8667-4216D0055C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8020116"/>
              </p:ext>
            </p:extLst>
          </p:nvPr>
        </p:nvGraphicFramePr>
        <p:xfrm>
          <a:off x="357188" y="1726024"/>
          <a:ext cx="6348414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Datas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início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(n=57)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>
                        <a:tabLst>
                          <a:tab pos="1317625" algn="l"/>
                        </a:tabLs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Out.</a:t>
                      </a:r>
                    </a:p>
                  </a:txBody>
                  <a:tcPr marL="13466" marR="13466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Out.</a:t>
                      </a:r>
                    </a:p>
                  </a:txBody>
                  <a:tcPr marL="13466" marR="13466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9C885CF2-451E-F940-8D9D-2F0E85A151ED}"/>
              </a:ext>
            </a:extLst>
          </p:cNvPr>
          <p:cNvSpPr txBox="1">
            <a:spLocks/>
          </p:cNvSpPr>
          <p:nvPr/>
        </p:nvSpPr>
        <p:spPr>
          <a:xfrm>
            <a:off x="340359" y="1372326"/>
            <a:ext cx="8385048" cy="37105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1800" dirty="0" err="1"/>
              <a:t>Datas</a:t>
            </a:r>
            <a:r>
              <a:rPr lang="en-US" sz="1800" dirty="0"/>
              <a:t> de </a:t>
            </a:r>
            <a:r>
              <a:rPr lang="en-US" sz="1800" dirty="0" err="1"/>
              <a:t>início</a:t>
            </a:r>
            <a:r>
              <a:rPr lang="en-US" sz="1800" dirty="0"/>
              <a:t> da </a:t>
            </a:r>
            <a:r>
              <a:rPr lang="en-US" sz="1800" dirty="0" err="1"/>
              <a:t>doença</a:t>
            </a:r>
            <a:r>
              <a:rPr lang="en-US" sz="1800" dirty="0"/>
              <a:t> X, Distrito Y, </a:t>
            </a:r>
            <a:r>
              <a:rPr lang="en-US" sz="1800" dirty="0" err="1"/>
              <a:t>Outubro</a:t>
            </a:r>
            <a:r>
              <a:rPr lang="en-US" sz="1800" dirty="0"/>
              <a:t> de 2015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5311DD4-D254-9942-9128-77C3A3CA9B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406246"/>
              </p:ext>
            </p:extLst>
          </p:nvPr>
        </p:nvGraphicFramePr>
        <p:xfrm>
          <a:off x="6781800" y="1219200"/>
          <a:ext cx="2110680" cy="53930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2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Out..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N.º de 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1–8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29EBAC3-36D1-CA48-B8B2-0C57E98B8E5F}"/>
              </a:ext>
            </a:extLst>
          </p:cNvPr>
          <p:cNvSpPr txBox="1"/>
          <p:nvPr/>
        </p:nvSpPr>
        <p:spPr>
          <a:xfrm>
            <a:off x="7772400" y="1447800"/>
            <a:ext cx="457200" cy="5296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"/>
              </a:spcAft>
            </a:pPr>
            <a:r>
              <a:rPr lang="en-US" dirty="0"/>
              <a:t>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3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13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11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7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3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2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2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0</a:t>
            </a:r>
          </a:p>
          <a:p>
            <a:pPr algn="ctr">
              <a:spcAft>
                <a:spcPts val="80"/>
              </a:spcAft>
            </a:pPr>
            <a:r>
              <a:rPr lang="en-US" dirty="0"/>
              <a:t>1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DE570BB-EF91-8142-9377-6C25C0E0134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67023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altLang="en-US" sz="3600" b="1" dirty="0">
                <a:solidFill>
                  <a:srgbClr val="002060"/>
                </a:solidFill>
              </a:rPr>
              <a:t>: </a:t>
            </a:r>
            <a:r>
              <a:rPr lang="en-US" altLang="en-US" sz="3600" b="1" dirty="0" err="1">
                <a:solidFill>
                  <a:srgbClr val="002060"/>
                </a:solidFill>
              </a:rPr>
              <a:t>Organizar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</a:rPr>
              <a:t>os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</a:rPr>
              <a:t>casos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8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23F70EFD-7024-4C46-8FE7-7C5CFA4ACB3D}"/>
              </a:ext>
            </a:extLst>
          </p:cNvPr>
          <p:cNvSpPr txBox="1">
            <a:spLocks/>
          </p:cNvSpPr>
          <p:nvPr/>
        </p:nvSpPr>
        <p:spPr>
          <a:xfrm>
            <a:off x="323528" y="497232"/>
            <a:ext cx="8445568" cy="98755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sz="3600" b="1">
                <a:solidFill>
                  <a:srgbClr val="002060"/>
                </a:solidFill>
              </a:rPr>
              <a:t>Balanço: Criar eixo X e eixo Y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C5169A0-64C8-1D4B-ABB5-B9F9085F62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18112"/>
              </p:ext>
            </p:extLst>
          </p:nvPr>
        </p:nvGraphicFramePr>
        <p:xfrm>
          <a:off x="990600" y="1973997"/>
          <a:ext cx="7467600" cy="419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679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02844AC8-3155-4A45-9BC3-B0A134AD8798}"/>
              </a:ext>
            </a:extLst>
          </p:cNvPr>
          <p:cNvSpPr txBox="1">
            <a:spLocks/>
          </p:cNvSpPr>
          <p:nvPr/>
        </p:nvSpPr>
        <p:spPr>
          <a:xfrm>
            <a:off x="384048" y="497232"/>
            <a:ext cx="8385048" cy="98755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en-US" sz="3600" b="1" dirty="0" err="1">
                <a:solidFill>
                  <a:srgbClr val="002060"/>
                </a:solidFill>
              </a:rPr>
              <a:t>Adicionar</a:t>
            </a:r>
            <a:r>
              <a:rPr lang="en-US" sz="3600" b="1" dirty="0">
                <a:solidFill>
                  <a:srgbClr val="002060"/>
                </a:solidFill>
              </a:rPr>
              <a:t> dados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B85E235-F879-4D40-B2CC-9E11535A5C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2574949"/>
              </p:ext>
            </p:extLst>
          </p:nvPr>
        </p:nvGraphicFramePr>
        <p:xfrm>
          <a:off x="609600" y="1973997"/>
          <a:ext cx="7848600" cy="419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225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46F1939-96A6-984D-876E-A519A1A47404}"/>
              </a:ext>
            </a:extLst>
          </p:cNvPr>
          <p:cNvSpPr txBox="1">
            <a:spLocks/>
          </p:cNvSpPr>
          <p:nvPr/>
        </p:nvSpPr>
        <p:spPr>
          <a:xfrm>
            <a:off x="323528" y="497232"/>
            <a:ext cx="8820472" cy="98755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en-US" sz="3600" b="1" dirty="0" err="1">
                <a:solidFill>
                  <a:srgbClr val="002060"/>
                </a:solidFill>
              </a:rPr>
              <a:t>Adicionar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legendas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aos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eixos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D461764-BACD-C342-9766-0C0E077103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5237341"/>
              </p:ext>
            </p:extLst>
          </p:nvPr>
        </p:nvGraphicFramePr>
        <p:xfrm>
          <a:off x="652272" y="1844824"/>
          <a:ext cx="7848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720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57EBC0C6-0906-8243-B80C-510A9D24D613}"/>
              </a:ext>
            </a:extLst>
          </p:cNvPr>
          <p:cNvSpPr txBox="1">
            <a:spLocks/>
          </p:cNvSpPr>
          <p:nvPr/>
        </p:nvSpPr>
        <p:spPr>
          <a:xfrm>
            <a:off x="384048" y="497232"/>
            <a:ext cx="8385048" cy="9875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b="1" dirty="0" err="1">
                <a:solidFill>
                  <a:srgbClr val="002060"/>
                </a:solidFill>
              </a:rPr>
              <a:t>Balanço</a:t>
            </a:r>
            <a:r>
              <a:rPr lang="en-US" sz="3600" b="1" dirty="0">
                <a:solidFill>
                  <a:srgbClr val="002060"/>
                </a:solidFill>
              </a:rPr>
              <a:t>: </a:t>
            </a:r>
            <a:r>
              <a:rPr lang="en-US" sz="3600" b="1" dirty="0" err="1">
                <a:solidFill>
                  <a:srgbClr val="002060"/>
                </a:solidFill>
              </a:rPr>
              <a:t>Adicionar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título</a:t>
            </a:r>
            <a:r>
              <a:rPr lang="en-US" sz="3600" b="1" dirty="0">
                <a:solidFill>
                  <a:srgbClr val="002060"/>
                </a:solidFill>
              </a:rPr>
              <a:t> do </a:t>
            </a:r>
            <a:r>
              <a:rPr lang="en-US" sz="3600" b="1" dirty="0" err="1">
                <a:solidFill>
                  <a:srgbClr val="002060"/>
                </a:solidFill>
              </a:rPr>
              <a:t>gráfico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6AAF2B-2939-9344-B489-9E6CA4A422C6}"/>
              </a:ext>
            </a:extLst>
          </p:cNvPr>
          <p:cNvSpPr txBox="1"/>
          <p:nvPr/>
        </p:nvSpPr>
        <p:spPr>
          <a:xfrm>
            <a:off x="1752600" y="1373867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err="1"/>
              <a:t>Número</a:t>
            </a:r>
            <a:r>
              <a:rPr lang="en-US" sz="2400" dirty="0"/>
              <a:t> de </a:t>
            </a:r>
            <a:r>
              <a:rPr lang="en-US" sz="2400" dirty="0" err="1"/>
              <a:t>casos</a:t>
            </a:r>
            <a:r>
              <a:rPr lang="en-US" sz="2400" dirty="0"/>
              <a:t> da </a:t>
            </a:r>
            <a:r>
              <a:rPr lang="en-US" sz="2400" dirty="0" err="1"/>
              <a:t>doença</a:t>
            </a:r>
            <a:r>
              <a:rPr lang="en-US" sz="2400" dirty="0"/>
              <a:t> X</a:t>
            </a:r>
          </a:p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 err="1"/>
              <a:t>Por</a:t>
            </a:r>
            <a:r>
              <a:rPr lang="en-US" sz="2400" dirty="0"/>
              <a:t> data  de </a:t>
            </a:r>
            <a:r>
              <a:rPr lang="en-US" sz="2400" dirty="0" err="1"/>
              <a:t>início</a:t>
            </a:r>
            <a:r>
              <a:rPr lang="en-US" sz="2400" dirty="0"/>
              <a:t>, </a:t>
            </a:r>
            <a:r>
              <a:rPr lang="en-US" sz="2400" dirty="0" err="1"/>
              <a:t>distrito</a:t>
            </a:r>
            <a:r>
              <a:rPr lang="en-US" sz="2400" dirty="0"/>
              <a:t> Y, </a:t>
            </a:r>
            <a:r>
              <a:rPr lang="en-US" sz="2400" dirty="0" err="1"/>
              <a:t>Outubro</a:t>
            </a:r>
            <a:r>
              <a:rPr lang="en-US" sz="2400" dirty="0"/>
              <a:t> de 2015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7538E2C-6BED-B948-AD70-84D583E771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8631286"/>
              </p:ext>
            </p:extLst>
          </p:nvPr>
        </p:nvGraphicFramePr>
        <p:xfrm>
          <a:off x="609600" y="1973997"/>
          <a:ext cx="7848600" cy="4263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29825055"/>
      </p:ext>
    </p:extLst>
  </p:cSld>
  <p:clrMapOvr>
    <a:masterClrMapping/>
  </p:clrMapOvr>
</p:sld>
</file>

<file path=ppt/theme/theme1.xml><?xml version="1.0" encoding="utf-8"?>
<a:theme xmlns:a="http://schemas.openxmlformats.org/drawingml/2006/main" name="WHO_Formal2">
  <a:themeElements>
    <a:clrScheme name="WHO_Formal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_Formal2">
      <a:majorFont>
        <a:latin typeface="Arial Rounded MT Bold"/>
        <a:ea typeface=""/>
        <a:cs typeface="Arial"/>
      </a:majorFont>
      <a:minorFont>
        <a:latin typeface="Arial Rounded MT Bol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WHO_Formal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3693A-BA3F-4FCD-877A-AFDA7E1AB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WHO_Formal2</Template>
  <TotalTime>46328377</TotalTime>
  <Pages>38</Pages>
  <Words>1109</Words>
  <Application>Microsoft Office PowerPoint</Application>
  <PresentationFormat>On-screen Show (4:3)</PresentationFormat>
  <Paragraphs>240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ＭＳ Ｐゴシック</vt:lpstr>
      <vt:lpstr>Arial</vt:lpstr>
      <vt:lpstr>Arial Narrow</vt:lpstr>
      <vt:lpstr>Arial Rounded MT Bold</vt:lpstr>
      <vt:lpstr>Arial Unicode MS</vt:lpstr>
      <vt:lpstr>Calibri</vt:lpstr>
      <vt:lpstr>Times New Roman</vt:lpstr>
      <vt:lpstr>WHO_Formal2</vt:lpstr>
      <vt:lpstr>RC 59 Template EN</vt:lpstr>
      <vt:lpstr>Custom Design</vt:lpstr>
      <vt:lpstr>PowerPoint Presentation</vt:lpstr>
      <vt:lpstr> Objectivos da aprendizagem</vt:lpstr>
      <vt:lpstr> Instruções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Fontes e recursos</vt:lpstr>
      <vt:lpstr>Exoneração de responsabilidade</vt:lpstr>
      <vt:lpstr>Obrigado!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Outbreak Investigation</dc:title>
  <dc:subject>outbreak investigation</dc:subject>
  <dc:creator>Pinto, A;Bayugo, Y;WHO SEARO CSR Subunit Bangkok</dc:creator>
  <dc:description/>
  <cp:lastModifiedBy>GOMEZ, Paula</cp:lastModifiedBy>
  <cp:revision>313</cp:revision>
  <cp:lastPrinted>2008-08-29T05:35:37Z</cp:lastPrinted>
  <dcterms:created xsi:type="dcterms:W3CDTF">1997-08-12T12:44:46Z</dcterms:created>
  <dcterms:modified xsi:type="dcterms:W3CDTF">2019-06-28T11:55:09Z</dcterms:modified>
</cp:coreProperties>
</file>