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2"/>
    <p:sldMasterId id="2147483834" r:id="rId3"/>
    <p:sldMasterId id="2147483653" r:id="rId4"/>
  </p:sldMasterIdLst>
  <p:notesMasterIdLst>
    <p:notesMasterId r:id="rId75"/>
  </p:notesMasterIdLst>
  <p:handoutMasterIdLst>
    <p:handoutMasterId r:id="rId76"/>
  </p:handoutMasterIdLst>
  <p:sldIdLst>
    <p:sldId id="327" r:id="rId5"/>
    <p:sldId id="319" r:id="rId6"/>
    <p:sldId id="554" r:id="rId7"/>
    <p:sldId id="555" r:id="rId8"/>
    <p:sldId id="382" r:id="rId9"/>
    <p:sldId id="381" r:id="rId10"/>
    <p:sldId id="447" r:id="rId11"/>
    <p:sldId id="451" r:id="rId12"/>
    <p:sldId id="449" r:id="rId13"/>
    <p:sldId id="478" r:id="rId14"/>
    <p:sldId id="479" r:id="rId15"/>
    <p:sldId id="556" r:id="rId16"/>
    <p:sldId id="557" r:id="rId17"/>
    <p:sldId id="450" r:id="rId18"/>
    <p:sldId id="405" r:id="rId19"/>
    <p:sldId id="384" r:id="rId20"/>
    <p:sldId id="538" r:id="rId21"/>
    <p:sldId id="453" r:id="rId22"/>
    <p:sldId id="455" r:id="rId23"/>
    <p:sldId id="540" r:id="rId24"/>
    <p:sldId id="541" r:id="rId25"/>
    <p:sldId id="366" r:id="rId26"/>
    <p:sldId id="542" r:id="rId27"/>
    <p:sldId id="487" r:id="rId28"/>
    <p:sldId id="543" r:id="rId29"/>
    <p:sldId id="544" r:id="rId30"/>
    <p:sldId id="485" r:id="rId31"/>
    <p:sldId id="390" r:id="rId32"/>
    <p:sldId id="393" r:id="rId33"/>
    <p:sldId id="396" r:id="rId34"/>
    <p:sldId id="551" r:id="rId35"/>
    <p:sldId id="552" r:id="rId36"/>
    <p:sldId id="553" r:id="rId37"/>
    <p:sldId id="831" r:id="rId38"/>
    <p:sldId id="399" r:id="rId39"/>
    <p:sldId id="560" r:id="rId40"/>
    <p:sldId id="407" r:id="rId41"/>
    <p:sldId id="566" r:id="rId42"/>
    <p:sldId id="402" r:id="rId43"/>
    <p:sldId id="562" r:id="rId44"/>
    <p:sldId id="408" r:id="rId45"/>
    <p:sldId id="802" r:id="rId46"/>
    <p:sldId id="568" r:id="rId47"/>
    <p:sldId id="833" r:id="rId48"/>
    <p:sldId id="832" r:id="rId49"/>
    <p:sldId id="404" r:id="rId50"/>
    <p:sldId id="830" r:id="rId51"/>
    <p:sldId id="564" r:id="rId52"/>
    <p:sldId id="410" r:id="rId53"/>
    <p:sldId id="570" r:id="rId54"/>
    <p:sldId id="571" r:id="rId55"/>
    <p:sldId id="834" r:id="rId56"/>
    <p:sldId id="411" r:id="rId57"/>
    <p:sldId id="414" r:id="rId58"/>
    <p:sldId id="415" r:id="rId59"/>
    <p:sldId id="416" r:id="rId60"/>
    <p:sldId id="417" r:id="rId61"/>
    <p:sldId id="418" r:id="rId62"/>
    <p:sldId id="419" r:id="rId63"/>
    <p:sldId id="423" r:id="rId64"/>
    <p:sldId id="473" r:id="rId65"/>
    <p:sldId id="573" r:id="rId66"/>
    <p:sldId id="471" r:id="rId67"/>
    <p:sldId id="472" r:id="rId68"/>
    <p:sldId id="476" r:id="rId69"/>
    <p:sldId id="477" r:id="rId70"/>
    <p:sldId id="442" r:id="rId71"/>
    <p:sldId id="575" r:id="rId72"/>
    <p:sldId id="428" r:id="rId73"/>
    <p:sldId id="429" r:id="rId74"/>
  </p:sldIdLst>
  <p:sldSz cx="9144000" cy="6858000" type="screen4x3"/>
  <p:notesSz cx="6797675" cy="99266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Secção Predefinida" id="{65AAE81A-5E82-4076-8659-6EE53D1FB2D0}">
          <p14:sldIdLst>
            <p14:sldId id="327"/>
            <p14:sldId id="319"/>
            <p14:sldId id="554"/>
            <p14:sldId id="555"/>
            <p14:sldId id="382"/>
            <p14:sldId id="381"/>
            <p14:sldId id="447"/>
            <p14:sldId id="451"/>
            <p14:sldId id="449"/>
            <p14:sldId id="478"/>
            <p14:sldId id="479"/>
            <p14:sldId id="556"/>
            <p14:sldId id="557"/>
            <p14:sldId id="450"/>
            <p14:sldId id="405"/>
            <p14:sldId id="384"/>
            <p14:sldId id="538"/>
            <p14:sldId id="453"/>
            <p14:sldId id="455"/>
            <p14:sldId id="540"/>
            <p14:sldId id="541"/>
            <p14:sldId id="366"/>
            <p14:sldId id="542"/>
            <p14:sldId id="487"/>
            <p14:sldId id="543"/>
            <p14:sldId id="544"/>
            <p14:sldId id="485"/>
            <p14:sldId id="390"/>
            <p14:sldId id="393"/>
            <p14:sldId id="396"/>
            <p14:sldId id="551"/>
            <p14:sldId id="552"/>
            <p14:sldId id="553"/>
            <p14:sldId id="831"/>
            <p14:sldId id="399"/>
            <p14:sldId id="560"/>
            <p14:sldId id="407"/>
            <p14:sldId id="566"/>
            <p14:sldId id="402"/>
            <p14:sldId id="562"/>
            <p14:sldId id="408"/>
            <p14:sldId id="802"/>
            <p14:sldId id="568"/>
            <p14:sldId id="833"/>
            <p14:sldId id="832"/>
            <p14:sldId id="404"/>
            <p14:sldId id="830"/>
            <p14:sldId id="564"/>
            <p14:sldId id="410"/>
            <p14:sldId id="570"/>
            <p14:sldId id="571"/>
            <p14:sldId id="834"/>
            <p14:sldId id="411"/>
            <p14:sldId id="414"/>
            <p14:sldId id="415"/>
            <p14:sldId id="416"/>
            <p14:sldId id="417"/>
            <p14:sldId id="418"/>
            <p14:sldId id="419"/>
            <p14:sldId id="423"/>
            <p14:sldId id="473"/>
            <p14:sldId id="573"/>
            <p14:sldId id="471"/>
            <p14:sldId id="472"/>
            <p14:sldId id="476"/>
            <p14:sldId id="477"/>
            <p14:sldId id="442"/>
            <p14:sldId id="575"/>
            <p14:sldId id="428"/>
            <p14:sldId id="429"/>
          </p14:sldIdLst>
        </p14:section>
        <p14:section name="Secção Sem Título" id="{2B67D2AE-F9C6-4AE3-A7B5-66D6701261F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DC User" initials="CU" lastIdx="3" clrIdx="0"/>
  <p:cmAuthor id="2" name="Nora Hellman" initials="NH" lastIdx="3" clrIdx="1">
    <p:extLst/>
  </p:cmAuthor>
  <p:cmAuthor id="3" name="Neatherlin, John" initials="NJ" lastIdx="21" clrIdx="2">
    <p:extLst/>
  </p:cmAuthor>
  <p:cmAuthor id="4" name="nmq1" initials="nmq1" lastIdx="20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65" autoAdjust="0"/>
    <p:restoredTop sz="89324" autoAdjust="0"/>
  </p:normalViewPr>
  <p:slideViewPr>
    <p:cSldViewPr>
      <p:cViewPr varScale="1">
        <p:scale>
          <a:sx n="90" d="100"/>
          <a:sy n="90" d="100"/>
        </p:scale>
        <p:origin x="732" y="90"/>
      </p:cViewPr>
      <p:guideLst>
        <p:guide orient="horz" pos="220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-2256"/>
    </p:cViewPr>
  </p:sorterViewPr>
  <p:notesViewPr>
    <p:cSldViewPr>
      <p:cViewPr varScale="1">
        <p:scale>
          <a:sx n="49" d="100"/>
          <a:sy n="49" d="100"/>
        </p:scale>
        <p:origin x="-2022" y="-102"/>
      </p:cViewPr>
      <p:guideLst>
        <p:guide orient="horz" pos="3126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viewProps" Target="view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commentAuthors" Target="commentAuthor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theme" Target="theme/theme1.xml"/><Relationship Id="rId3" Type="http://schemas.openxmlformats.org/officeDocument/2006/relationships/slideMaster" Target="slideMasters/slideMaster2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Diagrama de Controlo do Sarampo, </a:t>
            </a:r>
            <a:r>
              <a:rPr lang="pt-BR" sz="2000" dirty="0" err="1">
                <a:latin typeface="Arial" panose="020B0604020202020204" pitchFamily="34" charset="0"/>
                <a:cs typeface="Arial" panose="020B0604020202020204" pitchFamily="34" charset="0"/>
              </a:rPr>
              <a:t>Epicity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(1975-1982)</a:t>
            </a:r>
          </a:p>
        </c:rich>
      </c:tx>
      <c:layout>
        <c:manualLayout>
          <c:xMode val="edge"/>
          <c:yMode val="edge"/>
          <c:x val="0.188178217453389"/>
          <c:y val="6.8546720677256395E-2"/>
        </c:manualLayout>
      </c:layout>
      <c:overlay val="0"/>
      <c:spPr>
        <a:noFill/>
        <a:ln w="25389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6.1202185792349699E-2"/>
          <c:y val="0.20538720538720601"/>
          <c:w val="0.92786885245901796"/>
          <c:h val="0.632996632996634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Limite Superior</c:v>
                </c:pt>
              </c:strCache>
            </c:strRef>
          </c:tx>
          <c:spPr>
            <a:ln w="38083">
              <a:solidFill>
                <a:srgbClr val="008000"/>
              </a:solidFill>
              <a:prstDash val="solid"/>
            </a:ln>
          </c:spPr>
          <c:marker>
            <c:symbol val="diamond"/>
            <c:size val="6"/>
            <c:spPr>
              <a:solidFill>
                <a:srgbClr val="008000"/>
              </a:solidFill>
              <a:ln>
                <a:solidFill>
                  <a:srgbClr val="008000"/>
                </a:solidFill>
                <a:prstDash val="solid"/>
              </a:ln>
            </c:spPr>
          </c:marker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12"/>
                <c:pt idx="0">
                  <c:v>20</c:v>
                </c:pt>
                <c:pt idx="1">
                  <c:v>15</c:v>
                </c:pt>
                <c:pt idx="2">
                  <c:v>15</c:v>
                </c:pt>
                <c:pt idx="3">
                  <c:v>17</c:v>
                </c:pt>
                <c:pt idx="4">
                  <c:v>19</c:v>
                </c:pt>
                <c:pt idx="5">
                  <c:v>22</c:v>
                </c:pt>
                <c:pt idx="6">
                  <c:v>40</c:v>
                </c:pt>
                <c:pt idx="7">
                  <c:v>30</c:v>
                </c:pt>
                <c:pt idx="8">
                  <c:v>22</c:v>
                </c:pt>
                <c:pt idx="9">
                  <c:v>19</c:v>
                </c:pt>
                <c:pt idx="10">
                  <c:v>15</c:v>
                </c:pt>
                <c:pt idx="11">
                  <c:v>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640-49D2-B5EA-EC7C3BC20A89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Média</c:v>
                </c:pt>
              </c:strCache>
            </c:strRef>
          </c:tx>
          <c:spPr>
            <a:ln w="38083">
              <a:solidFill>
                <a:srgbClr val="000000"/>
              </a:solidFill>
              <a:prstDash val="solid"/>
            </a:ln>
          </c:spPr>
          <c:marker>
            <c:symbol val="square"/>
            <c:size val="4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Sheet1!$B$3:$M$3</c:f>
              <c:numCache>
                <c:formatCode>General</c:formatCode>
                <c:ptCount val="12"/>
                <c:pt idx="0">
                  <c:v>10</c:v>
                </c:pt>
                <c:pt idx="1">
                  <c:v>8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15</c:v>
                </c:pt>
                <c:pt idx="7">
                  <c:v>13</c:v>
                </c:pt>
                <c:pt idx="8">
                  <c:v>12</c:v>
                </c:pt>
                <c:pt idx="9">
                  <c:v>10</c:v>
                </c:pt>
                <c:pt idx="10">
                  <c:v>9</c:v>
                </c:pt>
                <c:pt idx="11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640-49D2-B5EA-EC7C3BC20A89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Incidencia 1983</c:v>
                </c:pt>
              </c:strCache>
            </c:strRef>
          </c:tx>
          <c:spPr>
            <a:ln w="38083">
              <a:solidFill>
                <a:srgbClr val="FF0000"/>
              </a:solidFill>
              <a:prstDash val="lgDashDotDot"/>
            </a:ln>
          </c:spPr>
          <c:marker>
            <c:symbol val="triangle"/>
            <c:size val="8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strRef>
              <c:f>Sheet1!$B$1:$M$1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Sheet1!$B$4:$M$4</c:f>
              <c:numCache>
                <c:formatCode>General</c:formatCode>
                <c:ptCount val="12"/>
                <c:pt idx="0">
                  <c:v>12</c:v>
                </c:pt>
                <c:pt idx="1">
                  <c:v>10</c:v>
                </c:pt>
                <c:pt idx="2">
                  <c:v>17</c:v>
                </c:pt>
                <c:pt idx="3">
                  <c:v>42</c:v>
                </c:pt>
                <c:pt idx="4">
                  <c:v>58</c:v>
                </c:pt>
                <c:pt idx="5">
                  <c:v>60</c:v>
                </c:pt>
                <c:pt idx="6">
                  <c:v>38</c:v>
                </c:pt>
                <c:pt idx="7">
                  <c:v>20</c:v>
                </c:pt>
                <c:pt idx="8">
                  <c:v>9</c:v>
                </c:pt>
                <c:pt idx="9">
                  <c:v>4</c:v>
                </c:pt>
                <c:pt idx="10">
                  <c:v>2</c:v>
                </c:pt>
                <c:pt idx="11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640-49D2-B5EA-EC7C3BC20A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17904168"/>
        <c:axId val="-2118199880"/>
      </c:lineChart>
      <c:catAx>
        <c:axId val="-2117904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-211819988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118199880"/>
        <c:scaling>
          <c:orientation val="minMax"/>
        </c:scaling>
        <c:delete val="0"/>
        <c:axPos val="l"/>
        <c:majorGridlines>
          <c:spPr>
            <a:ln w="3174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4">
            <a:solidFill>
              <a:schemeClr val="bg1">
                <a:lumMod val="75000"/>
              </a:schemeClr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-2117904168"/>
        <c:crosses val="autoZero"/>
        <c:crossBetween val="between"/>
      </c:valAx>
      <c:spPr>
        <a:noFill/>
        <a:ln w="12694">
          <a:noFill/>
          <a:prstDash val="solid"/>
        </a:ln>
      </c:spPr>
    </c:plotArea>
    <c:legend>
      <c:legendPos val="b"/>
      <c:layout>
        <c:manualLayout>
          <c:xMode val="edge"/>
          <c:yMode val="edge"/>
          <c:x val="0.16174867333723"/>
          <c:y val="0.93266000403795701"/>
          <c:w val="0.72568304507788095"/>
          <c:h val="6.22895215021202E-2"/>
        </c:manualLayout>
      </c:layout>
      <c:overlay val="0"/>
      <c:spPr>
        <a:noFill/>
        <a:ln w="3174">
          <a:solidFill>
            <a:schemeClr val="tx1"/>
          </a:solidFill>
          <a:prstDash val="solid"/>
        </a:ln>
      </c:sp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525" b="1" i="0" u="none" strike="noStrike" baseline="0">
          <a:solidFill>
            <a:schemeClr val="tx1"/>
          </a:solidFill>
          <a:latin typeface="+mn-lt"/>
          <a:ea typeface="Tahoma"/>
          <a:cs typeface="Tahoma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47783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>
            <a:extLst>
              <a:ext uri="{FF2B5EF4-FFF2-40B4-BE49-F238E27FC236}">
                <a16:creationId xmlns:a16="http://schemas.microsoft.com/office/drawing/2014/main" id="{284ED001-BC38-124F-B8CE-0C38D72AF91B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84263" y="869950"/>
            <a:ext cx="4629150" cy="3470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8105EBB8-85A6-474F-BC63-262D55829D3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9638"/>
            <a:ext cx="4984750" cy="417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Cliquez pour modifier les styles de texte du masque</a:t>
            </a:r>
          </a:p>
          <a:p>
            <a:pPr lvl="1"/>
            <a:r>
              <a:rPr lang="en-GB" altLang="en-US" noProof="0"/>
              <a:t>Second niveau</a:t>
            </a:r>
          </a:p>
          <a:p>
            <a:pPr lvl="2"/>
            <a:r>
              <a:rPr lang="en-GB" altLang="en-US" noProof="0"/>
              <a:t>Troisième niveau</a:t>
            </a:r>
          </a:p>
          <a:p>
            <a:pPr lvl="3"/>
            <a:r>
              <a:rPr lang="en-GB" altLang="en-US" noProof="0"/>
              <a:t>Quatrième niveau</a:t>
            </a:r>
          </a:p>
          <a:p>
            <a:pPr lvl="4"/>
            <a:r>
              <a:rPr lang="en-GB" altLang="en-US" noProof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38188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04C7B95E-2DA3-1842-B5A5-D041F7C7700E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21" tIns="45661" rIns="91321" bIns="45661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4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225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1425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8625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5825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3025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E6D85F9-0730-4C46-9478-86FB51760680}" type="slidenum">
              <a:rPr lang="en-US" altLang="en-US"/>
              <a:pPr eaLnBrk="1" hangingPunct="1"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53251" name="Rectangle 2">
            <a:extLst>
              <a:ext uri="{FF2B5EF4-FFF2-40B4-BE49-F238E27FC236}">
                <a16:creationId xmlns:a16="http://schemas.microsoft.com/office/drawing/2014/main" id="{0EBC3786-AEFC-F04D-AB9C-BE213C019D1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5850" y="869950"/>
            <a:ext cx="4625975" cy="3470275"/>
          </a:xfrm>
          <a:ln/>
        </p:spPr>
      </p:sp>
      <p:sp>
        <p:nvSpPr>
          <p:cNvPr id="53252" name="Rectangle 3">
            <a:extLst>
              <a:ext uri="{FF2B5EF4-FFF2-40B4-BE49-F238E27FC236}">
                <a16:creationId xmlns:a16="http://schemas.microsoft.com/office/drawing/2014/main" id="{4BA3FD2C-EBA7-B849-97E9-DA69B9079E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 altLang="en-US" b="1" dirty="0"/>
          </a:p>
        </p:txBody>
      </p:sp>
    </p:spTree>
    <p:extLst>
      <p:ext uri="{BB962C8B-B14F-4D97-AF65-F5344CB8AC3E}">
        <p14:creationId xmlns:p14="http://schemas.microsoft.com/office/powerpoint/2010/main" val="26216821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85850" y="869950"/>
            <a:ext cx="4625975" cy="3470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Infomação</a:t>
            </a:r>
            <a:r>
              <a:rPr lang="en-US" dirty="0"/>
              <a:t> </a:t>
            </a:r>
            <a:r>
              <a:rPr lang="en-US" dirty="0" err="1"/>
              <a:t>adicional</a:t>
            </a:r>
            <a:r>
              <a:rPr lang="en-US" dirty="0"/>
              <a:t> a </a:t>
            </a:r>
            <a:r>
              <a:rPr lang="en-US" dirty="0" err="1"/>
              <a:t>considerar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lista</a:t>
            </a:r>
            <a:r>
              <a:rPr lang="en-US" dirty="0"/>
              <a:t> de </a:t>
            </a:r>
            <a:r>
              <a:rPr lang="en-US" dirty="0" err="1"/>
              <a:t>linha</a:t>
            </a:r>
            <a:r>
              <a:rPr lang="en-US" dirty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Local</a:t>
            </a:r>
            <a:r>
              <a:rPr lang="en-US" baseline="0" dirty="0"/>
              <a:t>: </a:t>
            </a:r>
            <a:r>
              <a:rPr lang="en-US" baseline="0" dirty="0" err="1"/>
              <a:t>residência</a:t>
            </a:r>
            <a:r>
              <a:rPr lang="en-US" baseline="0" dirty="0"/>
              <a:t>, </a:t>
            </a:r>
            <a:r>
              <a:rPr lang="en-US" baseline="0" dirty="0" err="1"/>
              <a:t>posto</a:t>
            </a:r>
            <a:r>
              <a:rPr lang="en-US" baseline="0" dirty="0"/>
              <a:t> de </a:t>
            </a:r>
            <a:r>
              <a:rPr lang="en-US" baseline="0" dirty="0" err="1"/>
              <a:t>sa</a:t>
            </a:r>
            <a:r>
              <a:rPr lang="en-US" baseline="0" dirty="0" err="1">
                <a:latin typeface="Arial" panose="020B0604020202020204" pitchFamily="34" charset="0"/>
                <a:cs typeface="Arial" panose="020B0604020202020204" pitchFamily="34" charset="0"/>
              </a:rPr>
              <a:t>úde</a:t>
            </a:r>
            <a:r>
              <a:rPr lang="en-US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>
                <a:latin typeface="Arial" panose="020B0604020202020204" pitchFamily="34" charset="0"/>
                <a:cs typeface="Arial" panose="020B0604020202020204" pitchFamily="34" charset="0"/>
              </a:rPr>
              <a:t>Estado do </a:t>
            </a:r>
            <a:r>
              <a:rPr lang="en-US" baseline="0" dirty="0" err="1">
                <a:latin typeface="Arial" panose="020B0604020202020204" pitchFamily="34" charset="0"/>
                <a:cs typeface="Arial" panose="020B0604020202020204" pitchFamily="34" charset="0"/>
              </a:rPr>
              <a:t>paciente</a:t>
            </a:r>
            <a:r>
              <a:rPr lang="en-US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aseline="0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aseline="0" dirty="0" err="1">
                <a:latin typeface="Arial" panose="020B0604020202020204" pitchFamily="34" charset="0"/>
                <a:cs typeface="Arial" panose="020B0604020202020204" pitchFamily="34" charset="0"/>
              </a:rPr>
              <a:t>resultado</a:t>
            </a:r>
            <a:r>
              <a:rPr lang="en-US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err="1">
                <a:latin typeface="Arial" panose="020B0604020202020204" pitchFamily="34" charset="0"/>
                <a:cs typeface="Arial" panose="020B0604020202020204" pitchFamily="34" charset="0"/>
              </a:rPr>
              <a:t>Categoria</a:t>
            </a:r>
            <a:r>
              <a:rPr lang="en-US" baseline="0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aseline="0" dirty="0" err="1">
                <a:latin typeface="Arial" panose="020B0604020202020204" pitchFamily="34" charset="0"/>
                <a:cs typeface="Arial" panose="020B0604020202020204" pitchFamily="34" charset="0"/>
              </a:rPr>
              <a:t>caso</a:t>
            </a:r>
            <a:r>
              <a:rPr lang="en-US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baseline="0" dirty="0">
              <a:latin typeface="Arial" panose="020B0604020202020204" pitchFamily="34" charset="0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err="1"/>
              <a:t>Relaç</a:t>
            </a:r>
            <a:r>
              <a:rPr lang="en-US" baseline="0" dirty="0" err="1">
                <a:latin typeface="Arial" panose="020B0604020202020204" pitchFamily="34" charset="0"/>
                <a:cs typeface="Arial" panose="020B0604020202020204" pitchFamily="34" charset="0"/>
              </a:rPr>
              <a:t>ões</a:t>
            </a:r>
            <a:r>
              <a:rPr lang="en-US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aseline="0" dirty="0" err="1">
                <a:latin typeface="Arial" panose="020B0604020202020204" pitchFamily="34" charset="0"/>
                <a:cs typeface="Arial" panose="020B0604020202020204" pitchFamily="34" charset="0"/>
              </a:rPr>
              <a:t>epidemiológicas</a:t>
            </a:r>
            <a:r>
              <a:rPr lang="en-US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err="1">
                <a:latin typeface="Arial" panose="020B0604020202020204" pitchFamily="34" charset="0"/>
                <a:cs typeface="Arial" panose="020B0604020202020204" pitchFamily="34" charset="0"/>
              </a:rPr>
              <a:t>Outras</a:t>
            </a:r>
            <a:r>
              <a:rPr lang="en-US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aseline="0" dirty="0" err="1">
                <a:latin typeface="Arial" panose="020B0604020202020204" pitchFamily="34" charset="0"/>
                <a:cs typeface="Arial" panose="020B0604020202020204" pitchFamily="34" charset="0"/>
              </a:rPr>
              <a:t>condições</a:t>
            </a:r>
            <a:r>
              <a:rPr lang="en-US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aseline="0" dirty="0" err="1">
                <a:latin typeface="Arial" panose="020B0604020202020204" pitchFamily="34" charset="0"/>
                <a:cs typeface="Arial" panose="020B0604020202020204" pitchFamily="34" charset="0"/>
              </a:rPr>
              <a:t>médicas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0894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Espaço Reservado para Imagem de Slide 1">
            <a:extLst>
              <a:ext uri="{FF2B5EF4-FFF2-40B4-BE49-F238E27FC236}">
                <a16:creationId xmlns:a16="http://schemas.microsoft.com/office/drawing/2014/main" id="{92713BCB-BA41-4B1E-96E3-1DF45C7F905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085850" y="869950"/>
            <a:ext cx="4625975" cy="3470275"/>
          </a:xfrm>
          <a:ln/>
        </p:spPr>
      </p:sp>
      <p:sp>
        <p:nvSpPr>
          <p:cNvPr id="296963" name="Espaço Reservado para Anotações 2">
            <a:extLst>
              <a:ext uri="{FF2B5EF4-FFF2-40B4-BE49-F238E27FC236}">
                <a16:creationId xmlns:a16="http://schemas.microsoft.com/office/drawing/2014/main" id="{A756A670-9912-42F6-B447-AE2FC7505A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/>
          </a:p>
        </p:txBody>
      </p:sp>
      <p:sp>
        <p:nvSpPr>
          <p:cNvPr id="296964" name="Espaço Reservado para Número de Slide 3">
            <a:extLst>
              <a:ext uri="{FF2B5EF4-FFF2-40B4-BE49-F238E27FC236}">
                <a16:creationId xmlns:a16="http://schemas.microsoft.com/office/drawing/2014/main" id="{6DA9B2A5-D357-4A71-A0D8-FE180BDD204D}"/>
              </a:ext>
            </a:extLst>
          </p:cNvPr>
          <p:cNvSpPr txBox="1">
            <a:spLocks noGrp="1"/>
          </p:cNvSpPr>
          <p:nvPr/>
        </p:nvSpPr>
        <p:spPr bwMode="auto">
          <a:xfrm>
            <a:off x="3779838" y="9390063"/>
            <a:ext cx="288925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ADEB588D-E575-417B-8977-3997D236AF51}" type="slidenum">
              <a:rPr lang="pt-BR" altLang="pt-BR" sz="1200">
                <a:latin typeface="Times New Roman" panose="02020603050405020304" pitchFamily="18" charset="0"/>
              </a:rPr>
              <a:pPr algn="r"/>
              <a:t>23</a:t>
            </a:fld>
            <a:endParaRPr lang="pt-BR" altLang="pt-BR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85850" y="869950"/>
            <a:ext cx="4625975" cy="3470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noProof="0" dirty="0"/>
              <a:t>Pode haver hierarquias diferentes na definiç</a:t>
            </a:r>
            <a:r>
              <a:rPr lang="pt-PT" noProof="0" dirty="0">
                <a:latin typeface="Arial"/>
                <a:cs typeface="Arial"/>
              </a:rPr>
              <a:t>ão</a:t>
            </a:r>
            <a:r>
              <a:rPr lang="pt-PT" noProof="0" dirty="0">
                <a:latin typeface="Arial" panose="020B0604020202020204" pitchFamily="34" charset="0"/>
                <a:cs typeface="Arial" panose="020B0604020202020204" pitchFamily="34" charset="0"/>
              </a:rPr>
              <a:t> de casos. Frequentemente, a definição de casos suspeitos</a:t>
            </a:r>
            <a:r>
              <a:rPr lang="pt-PT" baseline="0" noProof="0" dirty="0">
                <a:latin typeface="Arial" panose="020B0604020202020204" pitchFamily="34" charset="0"/>
                <a:cs typeface="Arial" panose="020B0604020202020204" pitchFamily="34" charset="0"/>
              </a:rPr>
              <a:t> ou possíveis é o mais inclusivo, mas menos certo</a:t>
            </a:r>
            <a:r>
              <a:rPr lang="pt-PT" baseline="0" noProof="0" dirty="0"/>
              <a:t>. </a:t>
            </a:r>
          </a:p>
          <a:p>
            <a:endParaRPr lang="pt-PT" baseline="0" noProof="0" dirty="0"/>
          </a:p>
          <a:p>
            <a:r>
              <a:rPr lang="pt-PT" baseline="0" noProof="0" dirty="0"/>
              <a:t>A definição de casos confirmados </a:t>
            </a:r>
            <a:r>
              <a:rPr lang="pt-PT" baseline="0" noProof="0" dirty="0">
                <a:latin typeface="Arial"/>
                <a:cs typeface="Arial"/>
              </a:rPr>
              <a:t>é</a:t>
            </a:r>
            <a:r>
              <a:rPr lang="pt-PT" baseline="0" noProof="0" dirty="0"/>
              <a:t> a definição mais rigorosa e oferece um alto n</a:t>
            </a:r>
            <a:r>
              <a:rPr lang="pt-PT" baseline="0" noProof="0" dirty="0">
                <a:latin typeface="Arial" panose="020B0604020202020204" pitchFamily="34" charset="0"/>
                <a:cs typeface="Arial" panose="020B0604020202020204" pitchFamily="34" charset="0"/>
              </a:rPr>
              <a:t>ível de certeza de diagnóstico correcto, mas arrisca-se a perder casos que não obedecem aos critérios de forma mais rigorosa</a:t>
            </a:r>
            <a:r>
              <a:rPr lang="pt-PT" baseline="0" noProof="0" dirty="0"/>
              <a:t>.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6325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85850" y="869950"/>
            <a:ext cx="4625975" cy="3470275"/>
          </a:xfrm>
          <a:ln/>
        </p:spPr>
      </p:sp>
      <p:sp>
        <p:nvSpPr>
          <p:cNvPr id="6963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/>
          </a:p>
        </p:txBody>
      </p:sp>
      <p:sp>
        <p:nvSpPr>
          <p:cNvPr id="69636" name="Espaço Reservado para Número de Slide 3"/>
          <p:cNvSpPr txBox="1">
            <a:spLocks noGrp="1"/>
          </p:cNvSpPr>
          <p:nvPr/>
        </p:nvSpPr>
        <p:spPr bwMode="auto">
          <a:xfrm>
            <a:off x="3779838" y="9390063"/>
            <a:ext cx="28892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90EF0A3-A455-4513-B34C-99BD9F64E9CB}" type="slidenum">
              <a:rPr lang="pt-BR" sz="1200">
                <a:latin typeface="Times New Roman" pitchFamily="18" charset="0"/>
              </a:rPr>
              <a:pPr algn="r"/>
              <a:t>31</a:t>
            </a:fld>
            <a:endParaRPr lang="pt-BR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85850" y="869950"/>
            <a:ext cx="4625975" cy="3470275"/>
          </a:xfrm>
          <a:ln/>
        </p:spPr>
      </p:sp>
      <p:sp>
        <p:nvSpPr>
          <p:cNvPr id="70659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/>
          </a:p>
        </p:txBody>
      </p:sp>
      <p:sp>
        <p:nvSpPr>
          <p:cNvPr id="70660" name="Espaço Reservado para Número de Slide 3"/>
          <p:cNvSpPr txBox="1">
            <a:spLocks noGrp="1"/>
          </p:cNvSpPr>
          <p:nvPr/>
        </p:nvSpPr>
        <p:spPr bwMode="auto">
          <a:xfrm>
            <a:off x="3779838" y="9390063"/>
            <a:ext cx="28892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69F4484-8319-4298-BE55-BBFA382A0884}" type="slidenum">
              <a:rPr lang="pt-BR" sz="1200">
                <a:latin typeface="Times New Roman" pitchFamily="18" charset="0"/>
              </a:rPr>
              <a:pPr algn="r"/>
              <a:t>32</a:t>
            </a:fld>
            <a:endParaRPr lang="pt-BR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85850" y="869950"/>
            <a:ext cx="4625975" cy="3470275"/>
          </a:xfrm>
          <a:ln/>
        </p:spPr>
      </p:sp>
      <p:sp>
        <p:nvSpPr>
          <p:cNvPr id="71683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t-BR"/>
          </a:p>
        </p:txBody>
      </p:sp>
      <p:sp>
        <p:nvSpPr>
          <p:cNvPr id="71684" name="Espaço Reservado para Número de Slide 3"/>
          <p:cNvSpPr txBox="1">
            <a:spLocks noGrp="1"/>
          </p:cNvSpPr>
          <p:nvPr/>
        </p:nvSpPr>
        <p:spPr bwMode="auto">
          <a:xfrm>
            <a:off x="3779838" y="9390063"/>
            <a:ext cx="28892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EEA8A75-CD4B-4C08-9D44-344E4FB0D2A1}" type="slidenum">
              <a:rPr lang="pt-BR" sz="1200">
                <a:latin typeface="Times New Roman" pitchFamily="18" charset="0"/>
              </a:rPr>
              <a:pPr algn="r"/>
              <a:t>33</a:t>
            </a:fld>
            <a:endParaRPr lang="pt-BR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Espaço Reservado para Imagem de Slide 1">
            <a:extLst>
              <a:ext uri="{FF2B5EF4-FFF2-40B4-BE49-F238E27FC236}">
                <a16:creationId xmlns:a16="http://schemas.microsoft.com/office/drawing/2014/main" id="{68AF8E45-06CE-4999-856F-F8281EFF238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085850" y="869950"/>
            <a:ext cx="4625975" cy="3470275"/>
          </a:xfrm>
          <a:ln/>
        </p:spPr>
      </p:sp>
      <p:sp>
        <p:nvSpPr>
          <p:cNvPr id="324611" name="Espaço Reservado para Anotações 2">
            <a:extLst>
              <a:ext uri="{FF2B5EF4-FFF2-40B4-BE49-F238E27FC236}">
                <a16:creationId xmlns:a16="http://schemas.microsoft.com/office/drawing/2014/main" id="{FECFB127-B8EC-4AD5-9AAE-7F926AB067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/>
          </a:p>
        </p:txBody>
      </p:sp>
      <p:sp>
        <p:nvSpPr>
          <p:cNvPr id="324612" name="Espaço Reservado para Número de Slide 3">
            <a:extLst>
              <a:ext uri="{FF2B5EF4-FFF2-40B4-BE49-F238E27FC236}">
                <a16:creationId xmlns:a16="http://schemas.microsoft.com/office/drawing/2014/main" id="{93D8C6F3-538E-47B0-9642-3D7FE4E7C498}"/>
              </a:ext>
            </a:extLst>
          </p:cNvPr>
          <p:cNvSpPr txBox="1">
            <a:spLocks noGrp="1"/>
          </p:cNvSpPr>
          <p:nvPr/>
        </p:nvSpPr>
        <p:spPr bwMode="auto">
          <a:xfrm>
            <a:off x="3779838" y="9390063"/>
            <a:ext cx="288925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F226B9B6-65C8-4CA4-958E-544887E8CD50}" type="slidenum">
              <a:rPr lang="pt-BR" altLang="pt-BR" sz="1200">
                <a:latin typeface="Times New Roman" panose="02020603050405020304" pitchFamily="18" charset="0"/>
              </a:rPr>
              <a:pPr algn="r"/>
              <a:t>36</a:t>
            </a:fld>
            <a:endParaRPr lang="pt-BR" altLang="pt-BR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Espaço Reservado para Imagem de Slide 1">
            <a:extLst>
              <a:ext uri="{FF2B5EF4-FFF2-40B4-BE49-F238E27FC236}">
                <a16:creationId xmlns:a16="http://schemas.microsoft.com/office/drawing/2014/main" id="{71A1C1A7-B398-43D2-86E7-E60634CC873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085850" y="869950"/>
            <a:ext cx="4625975" cy="3470275"/>
          </a:xfrm>
          <a:ln/>
        </p:spPr>
      </p:sp>
      <p:sp>
        <p:nvSpPr>
          <p:cNvPr id="327683" name="Espaço Reservado para Anotações 2">
            <a:extLst>
              <a:ext uri="{FF2B5EF4-FFF2-40B4-BE49-F238E27FC236}">
                <a16:creationId xmlns:a16="http://schemas.microsoft.com/office/drawing/2014/main" id="{131D5F68-F7D0-42F9-92EA-7FF5BEC6A4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/>
          </a:p>
        </p:txBody>
      </p:sp>
      <p:sp>
        <p:nvSpPr>
          <p:cNvPr id="327684" name="Espaço Reservado para Número de Slide 3">
            <a:extLst>
              <a:ext uri="{FF2B5EF4-FFF2-40B4-BE49-F238E27FC236}">
                <a16:creationId xmlns:a16="http://schemas.microsoft.com/office/drawing/2014/main" id="{72B65C2F-E045-420F-B9A2-3BA2D0C693EF}"/>
              </a:ext>
            </a:extLst>
          </p:cNvPr>
          <p:cNvSpPr txBox="1">
            <a:spLocks noGrp="1"/>
          </p:cNvSpPr>
          <p:nvPr/>
        </p:nvSpPr>
        <p:spPr bwMode="auto">
          <a:xfrm>
            <a:off x="3779838" y="9390063"/>
            <a:ext cx="288925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D7A970D9-480A-42A0-B2CA-C95BAF9BCC6D}" type="slidenum">
              <a:rPr lang="pt-BR" altLang="pt-BR" sz="1200">
                <a:latin typeface="Times New Roman" panose="02020603050405020304" pitchFamily="18" charset="0"/>
              </a:rPr>
              <a:pPr algn="r"/>
              <a:t>40</a:t>
            </a:fld>
            <a:endParaRPr lang="pt-BR" altLang="pt-BR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Espaço Reservado para Imagem de Slide 1">
            <a:extLst>
              <a:ext uri="{FF2B5EF4-FFF2-40B4-BE49-F238E27FC236}">
                <a16:creationId xmlns:a16="http://schemas.microsoft.com/office/drawing/2014/main" id="{896CE0BA-2F6C-44B2-BD1F-C3B116F6A74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085850" y="869950"/>
            <a:ext cx="4625975" cy="3470275"/>
          </a:xfrm>
          <a:ln/>
        </p:spPr>
      </p:sp>
      <p:sp>
        <p:nvSpPr>
          <p:cNvPr id="330755" name="Espaço Reservado para Anotações 2">
            <a:extLst>
              <a:ext uri="{FF2B5EF4-FFF2-40B4-BE49-F238E27FC236}">
                <a16:creationId xmlns:a16="http://schemas.microsoft.com/office/drawing/2014/main" id="{682A0B09-3AA2-4153-AFFF-18A25747F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/>
          </a:p>
        </p:txBody>
      </p:sp>
      <p:sp>
        <p:nvSpPr>
          <p:cNvPr id="330756" name="Espaço Reservado para Número de Slide 3">
            <a:extLst>
              <a:ext uri="{FF2B5EF4-FFF2-40B4-BE49-F238E27FC236}">
                <a16:creationId xmlns:a16="http://schemas.microsoft.com/office/drawing/2014/main" id="{059E78D0-1FBC-428E-8928-8B5DE7B8629C}"/>
              </a:ext>
            </a:extLst>
          </p:cNvPr>
          <p:cNvSpPr txBox="1">
            <a:spLocks noGrp="1"/>
          </p:cNvSpPr>
          <p:nvPr/>
        </p:nvSpPr>
        <p:spPr bwMode="auto">
          <a:xfrm>
            <a:off x="3779838" y="9390063"/>
            <a:ext cx="288925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3443A1D8-5176-466F-B62B-C7E7A1B4A4BD}" type="slidenum">
              <a:rPr lang="pt-BR" altLang="pt-BR" sz="1200">
                <a:latin typeface="Times New Roman" panose="02020603050405020304" pitchFamily="18" charset="0"/>
              </a:rPr>
              <a:pPr algn="r"/>
              <a:t>48</a:t>
            </a:fld>
            <a:endParaRPr lang="pt-BR" altLang="pt-BR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Espaço Reservado para Imagem de Slide 1">
            <a:extLst>
              <a:ext uri="{FF2B5EF4-FFF2-40B4-BE49-F238E27FC236}">
                <a16:creationId xmlns:a16="http://schemas.microsoft.com/office/drawing/2014/main" id="{A3F96648-69BD-442E-AE8A-C08D3E649ED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085850" y="869950"/>
            <a:ext cx="4625975" cy="3470275"/>
          </a:xfrm>
          <a:ln/>
        </p:spPr>
      </p:sp>
      <p:sp>
        <p:nvSpPr>
          <p:cNvPr id="338947" name="Espaço Reservado para Anotações 2">
            <a:extLst>
              <a:ext uri="{FF2B5EF4-FFF2-40B4-BE49-F238E27FC236}">
                <a16:creationId xmlns:a16="http://schemas.microsoft.com/office/drawing/2014/main" id="{30F70CE7-FEB8-483D-9E3B-45D634D8E2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/>
          </a:p>
        </p:txBody>
      </p:sp>
      <p:sp>
        <p:nvSpPr>
          <p:cNvPr id="338948" name="Espaço Reservado para Número de Slide 3">
            <a:extLst>
              <a:ext uri="{FF2B5EF4-FFF2-40B4-BE49-F238E27FC236}">
                <a16:creationId xmlns:a16="http://schemas.microsoft.com/office/drawing/2014/main" id="{A11981C0-D2C7-4A03-9AE0-7AAE9ABAA9D7}"/>
              </a:ext>
            </a:extLst>
          </p:cNvPr>
          <p:cNvSpPr txBox="1">
            <a:spLocks noGrp="1"/>
          </p:cNvSpPr>
          <p:nvPr/>
        </p:nvSpPr>
        <p:spPr bwMode="auto">
          <a:xfrm>
            <a:off x="3779838" y="9390063"/>
            <a:ext cx="288925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A80B7F01-CA35-4840-A2C7-4B7B452A0073}" type="slidenum">
              <a:rPr lang="pt-BR" altLang="pt-BR" sz="1200">
                <a:latin typeface="Times New Roman" panose="02020603050405020304" pitchFamily="18" charset="0"/>
              </a:rPr>
              <a:pPr algn="r"/>
              <a:t>50</a:t>
            </a:fld>
            <a:endParaRPr lang="pt-BR" altLang="pt-BR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>
            <a:extLst>
              <a:ext uri="{FF2B5EF4-FFF2-40B4-BE49-F238E27FC236}">
                <a16:creationId xmlns:a16="http://schemas.microsoft.com/office/drawing/2014/main" id="{F18D501B-7404-4A44-9B71-E1CCE51489C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5850" y="869950"/>
            <a:ext cx="4625975" cy="3470275"/>
          </a:xfrm>
          <a:ln/>
        </p:spPr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049F3BF0-6327-8448-B1E2-BC3600D70E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18006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Espaço Reservado para Imagem de Slide 1">
            <a:extLst>
              <a:ext uri="{FF2B5EF4-FFF2-40B4-BE49-F238E27FC236}">
                <a16:creationId xmlns:a16="http://schemas.microsoft.com/office/drawing/2014/main" id="{D00B5D2A-D51C-4F0A-BA68-B66808967BC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085850" y="869950"/>
            <a:ext cx="4625975" cy="3470275"/>
          </a:xfrm>
          <a:ln/>
        </p:spPr>
      </p:sp>
      <p:sp>
        <p:nvSpPr>
          <p:cNvPr id="343043" name="Espaço Reservado para Anotações 2">
            <a:extLst>
              <a:ext uri="{FF2B5EF4-FFF2-40B4-BE49-F238E27FC236}">
                <a16:creationId xmlns:a16="http://schemas.microsoft.com/office/drawing/2014/main" id="{8E712F9E-5855-4EE3-A2B9-7FCC1224A3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/>
          </a:p>
        </p:txBody>
      </p:sp>
      <p:sp>
        <p:nvSpPr>
          <p:cNvPr id="343044" name="Espaço Reservado para Número de Slide 3">
            <a:extLst>
              <a:ext uri="{FF2B5EF4-FFF2-40B4-BE49-F238E27FC236}">
                <a16:creationId xmlns:a16="http://schemas.microsoft.com/office/drawing/2014/main" id="{DD67AB87-DA26-49B5-9791-4BB9847E3552}"/>
              </a:ext>
            </a:extLst>
          </p:cNvPr>
          <p:cNvSpPr txBox="1">
            <a:spLocks noGrp="1"/>
          </p:cNvSpPr>
          <p:nvPr/>
        </p:nvSpPr>
        <p:spPr bwMode="auto">
          <a:xfrm>
            <a:off x="3779838" y="9390063"/>
            <a:ext cx="288925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6F35F788-1A58-4745-871D-C7B4171A1097}" type="slidenum">
              <a:rPr lang="pt-BR" altLang="pt-BR" sz="1200">
                <a:latin typeface="Times New Roman" panose="02020603050405020304" pitchFamily="18" charset="0"/>
              </a:rPr>
              <a:pPr algn="r"/>
              <a:t>62</a:t>
            </a:fld>
            <a:endParaRPr lang="pt-BR" altLang="pt-BR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Espaço Reservado para Imagem de Slide 1">
            <a:extLst>
              <a:ext uri="{FF2B5EF4-FFF2-40B4-BE49-F238E27FC236}">
                <a16:creationId xmlns:a16="http://schemas.microsoft.com/office/drawing/2014/main" id="{BCD158EF-9B97-46B3-BDF2-BC4844CF9A7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085850" y="869950"/>
            <a:ext cx="4625975" cy="3470275"/>
          </a:xfrm>
          <a:ln/>
        </p:spPr>
      </p:sp>
      <p:sp>
        <p:nvSpPr>
          <p:cNvPr id="347139" name="Espaço Reservado para Anotações 2">
            <a:extLst>
              <a:ext uri="{FF2B5EF4-FFF2-40B4-BE49-F238E27FC236}">
                <a16:creationId xmlns:a16="http://schemas.microsoft.com/office/drawing/2014/main" id="{04FD2B0B-42B1-46F9-A0FE-378A5A318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/>
          </a:p>
        </p:txBody>
      </p:sp>
      <p:sp>
        <p:nvSpPr>
          <p:cNvPr id="347140" name="Espaço Reservado para Número de Slide 3">
            <a:extLst>
              <a:ext uri="{FF2B5EF4-FFF2-40B4-BE49-F238E27FC236}">
                <a16:creationId xmlns:a16="http://schemas.microsoft.com/office/drawing/2014/main" id="{9275D076-A6A2-4D8D-80BC-332C28CC0496}"/>
              </a:ext>
            </a:extLst>
          </p:cNvPr>
          <p:cNvSpPr txBox="1">
            <a:spLocks noGrp="1"/>
          </p:cNvSpPr>
          <p:nvPr/>
        </p:nvSpPr>
        <p:spPr bwMode="auto">
          <a:xfrm>
            <a:off x="3779838" y="9390063"/>
            <a:ext cx="288925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153D06B2-818B-493D-9E2C-F4739FBEBFA8}" type="slidenum">
              <a:rPr lang="pt-BR" altLang="pt-BR" sz="1200">
                <a:latin typeface="Times New Roman" panose="02020603050405020304" pitchFamily="18" charset="0"/>
              </a:rPr>
              <a:pPr algn="r"/>
              <a:t>68</a:t>
            </a:fld>
            <a:endParaRPr lang="pt-BR" altLang="pt-BR" sz="12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3369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85850" y="869950"/>
            <a:ext cx="4625975" cy="3470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US" altLang="en-US" dirty="0">
                <a:ea typeface="ＭＳ Ｐゴシック" pitchFamily="34" charset="-128"/>
              </a:rPr>
            </a:br>
            <a:endParaRPr lang="en-US" altLang="en-US" dirty="0">
              <a:ea typeface="ＭＳ Ｐゴシック" pitchFamily="34" charset="-12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69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25119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85850" y="869950"/>
            <a:ext cx="4625975" cy="3470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70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003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085850" y="869950"/>
            <a:ext cx="4625975" cy="347027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952B7-6651-45D9-AE2B-57B4839B3EDD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3052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085850" y="869950"/>
            <a:ext cx="4625975" cy="347027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85800" lvl="1" indent="-228600">
              <a:buAutoNum type="arabicPeriod"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952B7-6651-45D9-AE2B-57B4839B3EDD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558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Espaço Reservado para Imagem de Slide 1">
            <a:extLst>
              <a:ext uri="{FF2B5EF4-FFF2-40B4-BE49-F238E27FC236}">
                <a16:creationId xmlns:a16="http://schemas.microsoft.com/office/drawing/2014/main" id="{812C6380-9411-4B63-A39A-FDA2E41BAB7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085850" y="869950"/>
            <a:ext cx="4625975" cy="3470275"/>
          </a:xfrm>
          <a:ln/>
        </p:spPr>
      </p:sp>
      <p:sp>
        <p:nvSpPr>
          <p:cNvPr id="287747" name="Espaço Reservado para Anotações 2">
            <a:extLst>
              <a:ext uri="{FF2B5EF4-FFF2-40B4-BE49-F238E27FC236}">
                <a16:creationId xmlns:a16="http://schemas.microsoft.com/office/drawing/2014/main" id="{76BAC760-F8ED-4E66-BDBA-9F2F6D413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/>
          </a:p>
        </p:txBody>
      </p:sp>
      <p:sp>
        <p:nvSpPr>
          <p:cNvPr id="287748" name="Espaço Reservado para Número de Slide 3">
            <a:extLst>
              <a:ext uri="{FF2B5EF4-FFF2-40B4-BE49-F238E27FC236}">
                <a16:creationId xmlns:a16="http://schemas.microsoft.com/office/drawing/2014/main" id="{4A017D85-E87E-4089-9056-C989E4F60567}"/>
              </a:ext>
            </a:extLst>
          </p:cNvPr>
          <p:cNvSpPr txBox="1">
            <a:spLocks noGrp="1"/>
          </p:cNvSpPr>
          <p:nvPr/>
        </p:nvSpPr>
        <p:spPr bwMode="auto">
          <a:xfrm>
            <a:off x="3779838" y="9390063"/>
            <a:ext cx="288925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1ABC89E0-8FE3-4962-A0F6-F172006431BB}" type="slidenum">
              <a:rPr lang="pt-BR" altLang="pt-BR" sz="1200">
                <a:latin typeface="Times New Roman" panose="02020603050405020304" pitchFamily="18" charset="0"/>
              </a:rPr>
              <a:pPr algn="r"/>
              <a:t>13</a:t>
            </a:fld>
            <a:endParaRPr lang="pt-BR" altLang="pt-BR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Espaço Reservado para Imagem de Slide 1">
            <a:extLst>
              <a:ext uri="{FF2B5EF4-FFF2-40B4-BE49-F238E27FC236}">
                <a16:creationId xmlns:a16="http://schemas.microsoft.com/office/drawing/2014/main" id="{6C367E0E-F7A5-4899-8EA9-B1640FFC059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085850" y="869950"/>
            <a:ext cx="4625975" cy="3470275"/>
          </a:xfrm>
          <a:ln/>
        </p:spPr>
      </p:sp>
      <p:sp>
        <p:nvSpPr>
          <p:cNvPr id="289795" name="Espaço Reservado para Anotações 2">
            <a:extLst>
              <a:ext uri="{FF2B5EF4-FFF2-40B4-BE49-F238E27FC236}">
                <a16:creationId xmlns:a16="http://schemas.microsoft.com/office/drawing/2014/main" id="{48B40AC0-4B72-4AED-9051-222C7341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/>
          </a:p>
        </p:txBody>
      </p:sp>
      <p:sp>
        <p:nvSpPr>
          <p:cNvPr id="289796" name="Espaço Reservado para Número de Slide 3">
            <a:extLst>
              <a:ext uri="{FF2B5EF4-FFF2-40B4-BE49-F238E27FC236}">
                <a16:creationId xmlns:a16="http://schemas.microsoft.com/office/drawing/2014/main" id="{56C84EF3-086E-4BB7-8D1A-9BBF8DC4A8EF}"/>
              </a:ext>
            </a:extLst>
          </p:cNvPr>
          <p:cNvSpPr txBox="1">
            <a:spLocks noGrp="1"/>
          </p:cNvSpPr>
          <p:nvPr/>
        </p:nvSpPr>
        <p:spPr bwMode="auto">
          <a:xfrm>
            <a:off x="3779838" y="9390063"/>
            <a:ext cx="288925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F7E41BDA-B376-4B33-B4CF-B79F93A1C1C9}" type="slidenum">
              <a:rPr lang="pt-BR" altLang="pt-BR" sz="1200">
                <a:latin typeface="Times New Roman" panose="02020603050405020304" pitchFamily="18" charset="0"/>
              </a:rPr>
              <a:pPr algn="r"/>
              <a:t>17</a:t>
            </a:fld>
            <a:endParaRPr lang="pt-BR" altLang="pt-BR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085850" y="869950"/>
            <a:ext cx="4625975" cy="3470275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pt-BR" dirty="0"/>
          </a:p>
          <a:p>
            <a:pPr marL="685800" lvl="1" indent="-228600">
              <a:buAutoNum type="arabicPeriod"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952B7-6651-45D9-AE2B-57B4839B3EDD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80228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Espaço Reservado para Imagem de Slide 1">
            <a:extLst>
              <a:ext uri="{FF2B5EF4-FFF2-40B4-BE49-F238E27FC236}">
                <a16:creationId xmlns:a16="http://schemas.microsoft.com/office/drawing/2014/main" id="{675707F7-A61D-4C3A-A49E-66DB34586D4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085850" y="869950"/>
            <a:ext cx="4625975" cy="3470275"/>
          </a:xfrm>
          <a:ln/>
        </p:spPr>
      </p:sp>
      <p:sp>
        <p:nvSpPr>
          <p:cNvPr id="292867" name="Espaço Reservado para Anotações 2">
            <a:extLst>
              <a:ext uri="{FF2B5EF4-FFF2-40B4-BE49-F238E27FC236}">
                <a16:creationId xmlns:a16="http://schemas.microsoft.com/office/drawing/2014/main" id="{4E4A9409-26B2-4B65-A158-5948958BB5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/>
          </a:p>
        </p:txBody>
      </p:sp>
      <p:sp>
        <p:nvSpPr>
          <p:cNvPr id="292868" name="Espaço Reservado para Número de Slide 3">
            <a:extLst>
              <a:ext uri="{FF2B5EF4-FFF2-40B4-BE49-F238E27FC236}">
                <a16:creationId xmlns:a16="http://schemas.microsoft.com/office/drawing/2014/main" id="{F1AE9DA6-8EAA-4F92-BF6D-E4FE02CEB013}"/>
              </a:ext>
            </a:extLst>
          </p:cNvPr>
          <p:cNvSpPr txBox="1">
            <a:spLocks noGrp="1"/>
          </p:cNvSpPr>
          <p:nvPr/>
        </p:nvSpPr>
        <p:spPr bwMode="auto">
          <a:xfrm>
            <a:off x="3779838" y="9390063"/>
            <a:ext cx="288925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CACFF981-E9F4-4138-B2FD-FD2E93C5A0E0}" type="slidenum">
              <a:rPr lang="pt-BR" altLang="pt-BR" sz="1200">
                <a:latin typeface="Times New Roman" panose="02020603050405020304" pitchFamily="18" charset="0"/>
              </a:rPr>
              <a:pPr algn="r"/>
              <a:t>20</a:t>
            </a:fld>
            <a:endParaRPr lang="pt-BR" altLang="pt-BR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Espaço Reservado para Imagem de Slide 1">
            <a:extLst>
              <a:ext uri="{FF2B5EF4-FFF2-40B4-BE49-F238E27FC236}">
                <a16:creationId xmlns:a16="http://schemas.microsoft.com/office/drawing/2014/main" id="{ADBCF47E-6CD5-483B-A301-CBE622C3216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085850" y="869950"/>
            <a:ext cx="4625975" cy="3470275"/>
          </a:xfrm>
          <a:ln/>
        </p:spPr>
      </p:sp>
      <p:sp>
        <p:nvSpPr>
          <p:cNvPr id="294915" name="Espaço Reservado para Anotações 2">
            <a:extLst>
              <a:ext uri="{FF2B5EF4-FFF2-40B4-BE49-F238E27FC236}">
                <a16:creationId xmlns:a16="http://schemas.microsoft.com/office/drawing/2014/main" id="{4FAD3E8A-0E64-490E-AE2B-E4C97365F9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altLang="pt-BR"/>
          </a:p>
        </p:txBody>
      </p:sp>
      <p:sp>
        <p:nvSpPr>
          <p:cNvPr id="294916" name="Espaço Reservado para Número de Slide 3">
            <a:extLst>
              <a:ext uri="{FF2B5EF4-FFF2-40B4-BE49-F238E27FC236}">
                <a16:creationId xmlns:a16="http://schemas.microsoft.com/office/drawing/2014/main" id="{E3B0EFFF-FA2D-4CD0-9A52-FFE49CD1F201}"/>
              </a:ext>
            </a:extLst>
          </p:cNvPr>
          <p:cNvSpPr txBox="1">
            <a:spLocks noGrp="1"/>
          </p:cNvSpPr>
          <p:nvPr/>
        </p:nvSpPr>
        <p:spPr bwMode="auto">
          <a:xfrm>
            <a:off x="3779838" y="9390063"/>
            <a:ext cx="288925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7CA9730E-56C8-42D1-B627-04F543A16BB6}" type="slidenum">
              <a:rPr lang="pt-BR" altLang="pt-BR" sz="1200">
                <a:latin typeface="Times New Roman" panose="02020603050405020304" pitchFamily="18" charset="0"/>
              </a:rPr>
              <a:pPr algn="r"/>
              <a:t>21</a:t>
            </a:fld>
            <a:endParaRPr lang="pt-BR" altLang="pt-BR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75755B6B-4830-E941-9ED3-0C17975F8F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13500"/>
            <a:ext cx="9144000" cy="444500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dist">
              <a:defRPr/>
            </a:pPr>
            <a:r>
              <a:rPr lang="en-GB" altLang="en-US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SEARO – CSR Training on Outbreak Investigation</a:t>
            </a:r>
            <a:endParaRPr lang="en-US" altLang="en-US">
              <a:solidFill>
                <a:schemeClr val="bg1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75EA7916-98A5-9848-A13D-7F2EAF2F8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400800"/>
            <a:ext cx="436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th-TH" altLang="en-US" sz="2400">
              <a:latin typeface="Times New Roman" panose="02020603050405020304" pitchFamily="18" charset="0"/>
            </a:endParaRPr>
          </a:p>
        </p:txBody>
      </p:sp>
      <p:pic>
        <p:nvPicPr>
          <p:cNvPr id="6" name="Picture 6" descr="WHO-EN-white-H">
            <a:extLst>
              <a:ext uri="{FF2B5EF4-FFF2-40B4-BE49-F238E27FC236}">
                <a16:creationId xmlns:a16="http://schemas.microsoft.com/office/drawing/2014/main" id="{FC9767E5-009C-8546-A180-CD9A70874C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448425"/>
            <a:ext cx="132715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WHO-EN-white-H">
            <a:extLst>
              <a:ext uri="{FF2B5EF4-FFF2-40B4-BE49-F238E27FC236}">
                <a16:creationId xmlns:a16="http://schemas.microsoft.com/office/drawing/2014/main" id="{8ACA6B57-A8F5-F947-A3B7-4AAE08F07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724400"/>
            <a:ext cx="3476625" cy="106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519113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rgbClr val="AEE5F0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9206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1429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3784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3784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6823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4613" y="1524000"/>
            <a:ext cx="9069387" cy="22606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249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4613" y="1524000"/>
            <a:ext cx="4457700" cy="2260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Online Image Placeholder 3"/>
          <p:cNvSpPr>
            <a:spLocks noGrp="1"/>
          </p:cNvSpPr>
          <p:nvPr>
            <p:ph type="clipArt" sz="half" idx="2"/>
          </p:nvPr>
        </p:nvSpPr>
        <p:spPr>
          <a:xfrm>
            <a:off x="4684713" y="1524000"/>
            <a:ext cx="4459287" cy="22606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02890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74613" y="1524000"/>
            <a:ext cx="9069387" cy="22606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3907252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>
            <a:extLst>
              <a:ext uri="{FF2B5EF4-FFF2-40B4-BE49-F238E27FC236}">
                <a16:creationId xmlns:a16="http://schemas.microsoft.com/office/drawing/2014/main" id="{A8C9EEE9-91FF-4149-9558-0242055561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400">
              <a:solidFill>
                <a:srgbClr val="FFFFFF"/>
              </a:solidFill>
              <a:sym typeface="Calibri" panose="020F0502020204030204" pitchFamily="34" charset="0"/>
            </a:endParaRPr>
          </a:p>
        </p:txBody>
      </p:sp>
      <p:grpSp>
        <p:nvGrpSpPr>
          <p:cNvPr id="5" name="Group 147">
            <a:extLst>
              <a:ext uri="{FF2B5EF4-FFF2-40B4-BE49-F238E27FC236}">
                <a16:creationId xmlns:a16="http://schemas.microsoft.com/office/drawing/2014/main" id="{6A727A6F-EB5F-CF4A-BA98-013F194DA338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>
              <a:extLst>
                <a:ext uri="{FF2B5EF4-FFF2-40B4-BE49-F238E27FC236}">
                  <a16:creationId xmlns:a16="http://schemas.microsoft.com/office/drawing/2014/main" id="{B47F706D-0D60-8F42-AB7B-DF7A54FBF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838178" cy="92369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sym typeface="Calibri" panose="020F0502020204030204" pitchFamily="34" charset="0"/>
              </a:endParaRPr>
            </a:p>
          </p:txBody>
        </p:sp>
        <p:pic>
          <p:nvPicPr>
            <p:cNvPr id="7" name="image1.png">
              <a:extLst>
                <a:ext uri="{FF2B5EF4-FFF2-40B4-BE49-F238E27FC236}">
                  <a16:creationId xmlns:a16="http://schemas.microsoft.com/office/drawing/2014/main" id="{EF298A3A-1DB6-8A4E-9114-E002F118B1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3DA23D5-B93B-F242-8A84-3A5976B75B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2987D-015C-5C4D-B436-09BEE2CD30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33815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3CFA8A-A363-C044-AF5F-13ED49AA2C6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F59D7A-0048-7240-B822-CE9CACF642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53D0E-A777-D04B-BB8E-F825C8E77C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12014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247A085-3716-464F-97C7-0AF015DEE18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BA67F95-6963-D746-9320-37BA6A4F920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474D0-76DB-3D41-A17C-CF09FE3073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22715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D75B15-3EC9-C24A-B0B6-9A2EB3611E6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1178EC-E705-9E47-A893-53157FBA2C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27AC1-C708-EB46-860F-EB33625C85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02711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AC2FF2C-667C-5F46-AB44-BC48131471C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CE355D1-B7D8-6E48-8887-35D4A2A846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C2B6E-0936-C740-95B1-9924592F04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5218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34987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8DC88B4-90E1-274E-94D1-B22994864E8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B64DEC6-ED79-D548-9777-BC8F1B9BDB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8A5CB-1289-E549-ABCE-074D959C46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28832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A4ED59A-4028-1B4F-98AD-7F23BF455B7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9D00166-356B-A046-8F1E-1C7AAF5D79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0D0BD-E9E0-074C-9123-079C9870E6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8109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635FE1D-70E8-494A-BC3C-3216C999E5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19FC9752-E7EC-3448-B6A2-CC889D1D26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A4A35-BF0A-994A-B8B9-C14737AA37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92950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1B4EF3-DF76-BD41-94E8-3E1AF1FBA0E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3AAAF-34A3-EF42-874A-C7FABC3976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D48D0-90E0-664D-A1CA-DA7B0AB1F3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66527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5B4444-2801-6B48-B643-FBADD66775A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1143B6-C154-874D-B938-21E05616A3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2B8A6-330E-1743-9BF6-A797435FDA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69525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31C9290-5E83-CB4B-8CC0-E2C58F66BB3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79F869D-E4AA-AF49-B9D4-86C411F56E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F40BC-C0F8-E34D-9DD5-EA9AC82F98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70702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492C34D-A0EB-EB47-B2B7-A9442026F1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C1E8AC7-F5E9-EC4E-A658-D8B973068F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F0A7F-5C3A-6D4C-931B-20C14F6176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7899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01661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 userDrawn="1"/>
        </p:nvSpPr>
        <p:spPr>
          <a:xfrm>
            <a:off x="251520" y="1988840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sz="24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0290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797173"/>
            <a:ext cx="7886700" cy="543595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rgbClr val="C00000"/>
                </a:solidFill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68313" y="1989162"/>
            <a:ext cx="8351837" cy="4248150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spcBef>
                <a:spcPts val="0"/>
              </a:spcBef>
              <a:defRPr sz="2200" b="1">
                <a:ln>
                  <a:noFill/>
                </a:ln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200" b="1">
                <a:ln>
                  <a:noFill/>
                </a:ln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2200" b="1">
                <a:ln>
                  <a:noFill/>
                </a:ln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2200" b="1">
                <a:ln>
                  <a:noFill/>
                </a:ln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2200" b="1">
                <a:ln>
                  <a:noFill/>
                </a:ln>
              </a:defRPr>
            </a:lvl5pPr>
          </a:lstStyle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442390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54673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FA03C5E-B42E-B34F-B552-14211196D6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Lyon, mardi 30 Octobre 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AA0D407-AA51-F342-92F9-FA21F07AD1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4DB001B-35ED-B148-BE6F-5D6BFB23E4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632E6-8B9B-8547-A093-6793F320AE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45632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11067E3-9BC3-CE42-B4F2-3308E3EB0D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Lyon, mardi 30 Octobre 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2F5132E-84D6-FF40-9447-D991D0D0E5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457C6D8-DF23-9C41-BB01-BA98CE525C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BB8A3-7186-554F-96E9-EFE6E6379F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80484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565C73F-4F1F-3649-AC76-3632FE1A45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Lyon, mardi 30 Octobre 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8DCE505-F227-214A-8DC4-FA2D5FDB93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E8A7D04-CF92-D544-BE0C-0276758D85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08262-F256-394D-9808-5FBEB26014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85991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3C1D94-FB5D-1043-AF17-0392AFB0F7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Lyon, mardi 30 Octobre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32940FE-7379-BC4B-9A9D-BF5C881D72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AD9D8A4-D45D-7945-A4BC-767E9015E6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ABEFB-A48A-9847-90F6-2AF451F6BB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74540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DB65E67-8750-744B-B7B1-36866AF0173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Lyon, mardi 30 Octobre 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3CD6354-C44A-5A43-B703-E4AFCD0155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E16F1E5-8655-6440-8898-0BAF1B4F2FE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E5D6B-1B24-1F4F-875E-39E7B0DBAA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51119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71D6655-B202-5241-9B6F-B514E001747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Lyon, mardi 30 Octobre 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6F47929-DDFB-7940-9B78-2E2AEE892C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19AD326-5B58-9D48-993E-3A89067B8C1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5F3EE-E942-0F40-9262-66BD3F117F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37678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94943265-DDD8-434E-82A3-D78154209E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Lyon, mardi 30 Octobre 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15DFFE85-A5B9-584D-82C7-2105B363F2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0AB67A6-3802-CB40-B65F-686EE507A5A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67F79-36A7-6844-A09C-7A6551F5F2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0989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7AD21AD-167F-FE44-B373-B0F956D3F66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Lyon, mardi 30 Octobre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63F5AD9-909A-ED44-8178-65FD67499E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CFD846-015D-0140-8938-5339979806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1B1A-69EE-9A4F-A874-33EC535FDB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5363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54078A-E041-6440-9030-A7528318E5E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Lyon, mardi 30 Octobre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C8581E-26BC-B546-925C-D146EC3FBA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A97170B-0DC1-094A-8A7A-A1CC10EEE7C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A0307-AC8E-144D-B8D9-576D8CE031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894456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89B9E3A-4132-F840-B064-2674AC7718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Lyon, mardi 30 Octobre 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2EA45FC-E4DB-334A-A5FA-FF17BB518D0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CD4D847-8FF3-5F4F-92C4-CC747F4F57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8359F-54C9-3A4B-9874-F7CE487884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0565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613" y="1524000"/>
            <a:ext cx="4457700" cy="2260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4713" y="1524000"/>
            <a:ext cx="4459287" cy="2260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212344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36E1AB1-0143-0743-8A28-1DA4D05CA1E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Lyon, mardi 30 Octobre 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EB6048A-6016-4449-9D8F-E355A4A3D2B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8D66F8D-4208-134A-9325-4020FEE62C3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E8B9E-95A5-6242-AC8D-130DE55DB3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125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76953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8084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8966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172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3766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16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24CC511-8485-A946-9F37-0537753E9F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144000" tIns="144000" rIns="144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AC231F6-B1BB-F34C-903A-732835B0BF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4613" y="1524000"/>
            <a:ext cx="9069387" cy="226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altLang="en-US"/>
              <a:t>Click to edit Master text styles</a:t>
            </a:r>
          </a:p>
          <a:p>
            <a:pPr lvl="1"/>
            <a:r>
              <a:rPr lang="en-AU" altLang="en-US"/>
              <a:t>Second level</a:t>
            </a:r>
          </a:p>
          <a:p>
            <a:pPr lvl="2"/>
            <a:r>
              <a:rPr lang="en-AU" altLang="en-US"/>
              <a:t>Third level</a:t>
            </a:r>
          </a:p>
          <a:p>
            <a:pPr lvl="3"/>
            <a:r>
              <a:rPr lang="en-AU" altLang="en-US"/>
              <a:t>Fourth level</a:t>
            </a:r>
          </a:p>
          <a:p>
            <a:pPr lvl="4"/>
            <a:r>
              <a:rPr lang="en-AU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A9E147D-360E-1847-B691-F8EDFD6DF1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48400"/>
            <a:ext cx="9144000" cy="609600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0">
                <a:solidFill>
                  <a:srgbClr val="0000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dist">
              <a:defRPr/>
            </a:pPr>
            <a:r>
              <a:rPr lang="en-GB" altLang="en-US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Outbreak Investigation – Best Practices/ Methods   </a:t>
            </a:r>
          </a:p>
          <a:p>
            <a:pPr algn="dist">
              <a:defRPr/>
            </a:pPr>
            <a:r>
              <a:rPr lang="en-GB" altLang="en-US">
                <a:solidFill>
                  <a:schemeClr val="bg1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SEARO – CSR Training on Outbreak Investigation</a:t>
            </a:r>
            <a:endParaRPr lang="en-US" altLang="en-US">
              <a:solidFill>
                <a:schemeClr val="bg1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29" name="Text Box 5">
            <a:extLst>
              <a:ext uri="{FF2B5EF4-FFF2-40B4-BE49-F238E27FC236}">
                <a16:creationId xmlns:a16="http://schemas.microsoft.com/office/drawing/2014/main" id="{6C8C2299-4868-4840-92E7-9FD497A1B7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400800"/>
            <a:ext cx="436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th-TH" altLang="en-US" sz="2400">
              <a:latin typeface="Times New Roman" panose="02020603050405020304" pitchFamily="18" charset="0"/>
            </a:endParaRPr>
          </a:p>
        </p:txBody>
      </p:sp>
      <p:pic>
        <p:nvPicPr>
          <p:cNvPr id="1030" name="Picture 6" descr="WHO-EN-white-H">
            <a:extLst>
              <a:ext uri="{FF2B5EF4-FFF2-40B4-BE49-F238E27FC236}">
                <a16:creationId xmlns:a16="http://schemas.microsoft.com/office/drawing/2014/main" id="{EA8ED6A4-99E1-8D48-A178-D6D800216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400800"/>
            <a:ext cx="132715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 Box 7">
            <a:extLst>
              <a:ext uri="{FF2B5EF4-FFF2-40B4-BE49-F238E27FC236}">
                <a16:creationId xmlns:a16="http://schemas.microsoft.com/office/drawing/2014/main" id="{2F499A8C-F7FE-104F-AF0C-2AB620C7E23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567738" y="5876925"/>
            <a:ext cx="5762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A7B1A78B-6CAF-134D-A317-E2DCB4615518}" type="slidenum">
              <a:rPr lang="en-US" altLang="en-US" sz="1600" smtClean="0">
                <a:solidFill>
                  <a:srgbClr val="0099FF"/>
                </a:solidFill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600">
              <a:solidFill>
                <a:srgbClr val="0099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6" r:id="rId1"/>
    <p:sldLayoutId id="2147484251" r:id="rId2"/>
    <p:sldLayoutId id="2147484252" r:id="rId3"/>
    <p:sldLayoutId id="2147484253" r:id="rId4"/>
    <p:sldLayoutId id="2147484254" r:id="rId5"/>
    <p:sldLayoutId id="2147484255" r:id="rId6"/>
    <p:sldLayoutId id="2147484256" r:id="rId7"/>
    <p:sldLayoutId id="2147484257" r:id="rId8"/>
    <p:sldLayoutId id="2147484258" r:id="rId9"/>
    <p:sldLayoutId id="2147484259" r:id="rId10"/>
    <p:sldLayoutId id="2147484260" r:id="rId11"/>
    <p:sldLayoutId id="2147484261" r:id="rId12"/>
    <p:sldLayoutId id="2147484262" r:id="rId13"/>
    <p:sldLayoutId id="2147484263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accent2"/>
          </a:solidFill>
          <a:latin typeface="+mj-lt"/>
          <a:ea typeface="Arial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 Rounded MT Bold" panose="020F0704030504030204" pitchFamily="34" charset="0"/>
          <a:ea typeface="Arial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 Rounded MT Bold" panose="020F0704030504030204" pitchFamily="34" charset="0"/>
          <a:ea typeface="Arial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 Rounded MT Bold" panose="020F0704030504030204" pitchFamily="34" charset="0"/>
          <a:ea typeface="Arial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 Rounded MT Bold" panose="020F0704030504030204" pitchFamily="34" charset="0"/>
          <a:ea typeface="Arial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 Rounded MT Bold" panose="020F070403050403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 Rounded MT Bold" panose="020F070403050403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 Rounded MT Bold" panose="020F070403050403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 Rounded MT Bold" panose="020F070403050403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rgbClr val="333399"/>
          </a:solidFill>
          <a:latin typeface="+mn-lt"/>
          <a:ea typeface="Arial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rgbClr val="3333CC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rgbClr val="0066FF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rgbClr val="0066CC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rgbClr val="0099CC"/>
          </a:solidFill>
          <a:latin typeface="+mn-lt"/>
          <a:ea typeface="Arial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4F16AF06-2A71-FB4E-A053-F6217A9AE57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7764107B-0DFB-E04C-A949-753A1ADC846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27684-B272-5E48-9E29-5487E94610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C2C7CF-C2A1-0147-A623-327C403A9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DF14395-911F-5645-B556-ABB2315614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E1D8F43-0941-CB40-9995-1852C7780403}"/>
              </a:ext>
            </a:extLst>
          </p:cNvPr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2055" name="Shape 148">
            <a:extLst>
              <a:ext uri="{FF2B5EF4-FFF2-40B4-BE49-F238E27FC236}">
                <a16:creationId xmlns:a16="http://schemas.microsoft.com/office/drawing/2014/main" id="{39394D4B-29C7-144C-A95C-1DFF972057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400">
              <a:solidFill>
                <a:srgbClr val="FFFFFF"/>
              </a:solidFill>
              <a:sym typeface="Calibri" panose="020F0502020204030204" pitchFamily="34" charset="0"/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8E0091C-0851-FD4F-AA0E-FA499539C953}"/>
              </a:ext>
            </a:extLst>
          </p:cNvPr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fld id="{AFB2F6D8-943E-6E42-895E-D49035D431A0}" type="slidenum">
              <a:rPr lang="en-US" altLang="en-US" sz="1600" smtClean="0">
                <a:solidFill>
                  <a:schemeClr val="bg1"/>
                </a:solidFill>
                <a:latin typeface="Calibri" panose="020F0502020204030204" pitchFamily="34" charset="0"/>
              </a:rPr>
              <a:pPr eaLnBrk="1" hangingPunct="1">
                <a:defRPr/>
              </a:pPr>
              <a:t>‹#›</a:t>
            </a:fld>
            <a:endParaRPr lang="en-US" altLang="en-US" sz="16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2057" name="Group 147">
            <a:extLst>
              <a:ext uri="{FF2B5EF4-FFF2-40B4-BE49-F238E27FC236}">
                <a16:creationId xmlns:a16="http://schemas.microsoft.com/office/drawing/2014/main" id="{EBB45EED-F119-4247-9162-5C0DD53A37F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2059" name="Shape 145">
              <a:extLst>
                <a:ext uri="{FF2B5EF4-FFF2-40B4-BE49-F238E27FC236}">
                  <a16:creationId xmlns:a16="http://schemas.microsoft.com/office/drawing/2014/main" id="{CFE11B6B-8DAD-6645-A7E9-B6119BDA7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838178" cy="92369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>
                <a:sym typeface="Calibri" panose="020F0502020204030204" pitchFamily="34" charset="0"/>
              </a:endParaRPr>
            </a:p>
          </p:txBody>
        </p:sp>
        <p:pic>
          <p:nvPicPr>
            <p:cNvPr id="2060" name="image1.png">
              <a:extLst>
                <a:ext uri="{FF2B5EF4-FFF2-40B4-BE49-F238E27FC236}">
                  <a16:creationId xmlns:a16="http://schemas.microsoft.com/office/drawing/2014/main" id="{169CFECD-F4D8-A445-95E8-AF27A262C2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>
            <a:extLst>
              <a:ext uri="{FF2B5EF4-FFF2-40B4-BE49-F238E27FC236}">
                <a16:creationId xmlns:a16="http://schemas.microsoft.com/office/drawing/2014/main" id="{57A71995-CDBB-A242-9C39-790C798C0B7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en-US" sz="1200" dirty="0" err="1">
                <a:solidFill>
                  <a:schemeClr val="bg1"/>
                </a:solidFill>
                <a:latin typeface="Arial Narrow" panose="020B0606020202030204" pitchFamily="34" charset="0"/>
              </a:rPr>
              <a:t>Formação</a:t>
            </a:r>
            <a:r>
              <a:rPr lang="fr-FR" altLang="en-US" sz="1200" dirty="0">
                <a:solidFill>
                  <a:schemeClr val="bg1"/>
                </a:solidFill>
                <a:latin typeface="Arial Narrow" panose="020B0606020202030204" pitchFamily="34" charset="0"/>
              </a:rPr>
              <a:t> de Equipas de </a:t>
            </a:r>
            <a:r>
              <a:rPr lang="fr-FR" altLang="en-US" sz="1200" dirty="0" err="1">
                <a:solidFill>
                  <a:schemeClr val="bg1"/>
                </a:solidFill>
                <a:latin typeface="Arial Narrow" panose="020B0606020202030204" pitchFamily="34" charset="0"/>
              </a:rPr>
              <a:t>Resposta</a:t>
            </a:r>
            <a:r>
              <a:rPr lang="fr-FR" altLang="en-US" sz="1200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fr-FR" altLang="en-US" sz="1200" dirty="0" err="1">
                <a:solidFill>
                  <a:schemeClr val="bg1"/>
                </a:solidFill>
                <a:latin typeface="Arial Narrow" panose="020B0606020202030204" pitchFamily="34" charset="0"/>
              </a:rPr>
              <a:t>Rápida</a:t>
            </a:r>
            <a:endParaRPr lang="en-GB" altLang="en-US" sz="1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7" r:id="rId1"/>
    <p:sldLayoutId id="2147484278" r:id="rId2"/>
    <p:sldLayoutId id="2147484279" r:id="rId3"/>
    <p:sldLayoutId id="2147484280" r:id="rId4"/>
    <p:sldLayoutId id="2147484264" r:id="rId5"/>
    <p:sldLayoutId id="2147484281" r:id="rId6"/>
    <p:sldLayoutId id="2147484282" r:id="rId7"/>
    <p:sldLayoutId id="2147484283" r:id="rId8"/>
    <p:sldLayoutId id="2147484284" r:id="rId9"/>
    <p:sldLayoutId id="2147484285" r:id="rId10"/>
    <p:sldLayoutId id="2147484286" r:id="rId11"/>
    <p:sldLayoutId id="2147484287" r:id="rId12"/>
    <p:sldLayoutId id="2147484288" r:id="rId13"/>
    <p:sldLayoutId id="2147484289" r:id="rId14"/>
    <p:sldLayoutId id="2147484290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Arial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0253F"/>
          </a:solidFill>
          <a:latin typeface="Arial" pitchFamily="34" charset="0"/>
          <a:ea typeface="Arial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0253F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0253F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0253F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0253F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E4957BBA-671C-6443-861D-ED493245FD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A86F8A10-9218-1142-9FCF-D1F8D193E4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59428" name="Rectangle 4">
            <a:extLst>
              <a:ext uri="{FF2B5EF4-FFF2-40B4-BE49-F238E27FC236}">
                <a16:creationId xmlns:a16="http://schemas.microsoft.com/office/drawing/2014/main" id="{E1429C3D-DF7F-D649-A0F5-D21810C8C43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Lyon, mardi 30 Octobre </a:t>
            </a:r>
          </a:p>
        </p:txBody>
      </p:sp>
      <p:sp>
        <p:nvSpPr>
          <p:cNvPr id="359429" name="Rectangle 5">
            <a:extLst>
              <a:ext uri="{FF2B5EF4-FFF2-40B4-BE49-F238E27FC236}">
                <a16:creationId xmlns:a16="http://schemas.microsoft.com/office/drawing/2014/main" id="{0FB8505B-0455-004B-8C15-176B049D612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59430" name="Rectangle 6">
            <a:extLst>
              <a:ext uri="{FF2B5EF4-FFF2-40B4-BE49-F238E27FC236}">
                <a16:creationId xmlns:a16="http://schemas.microsoft.com/office/drawing/2014/main" id="{BA171FAA-AC47-7344-9EE9-E3E623F03B4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11E16FC2-71CD-924C-9369-6B1DD3C6AF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3079" name="Picture 7">
            <a:extLst>
              <a:ext uri="{FF2B5EF4-FFF2-40B4-BE49-F238E27FC236}">
                <a16:creationId xmlns:a16="http://schemas.microsoft.com/office/drawing/2014/main" id="{656E6910-2AC7-FB40-86A0-CF7F937BF8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65" r:id="rId1"/>
    <p:sldLayoutId id="2147484266" r:id="rId2"/>
    <p:sldLayoutId id="2147484267" r:id="rId3"/>
    <p:sldLayoutId id="2147484268" r:id="rId4"/>
    <p:sldLayoutId id="2147484269" r:id="rId5"/>
    <p:sldLayoutId id="2147484270" r:id="rId6"/>
    <p:sldLayoutId id="2147484271" r:id="rId7"/>
    <p:sldLayoutId id="2147484272" r:id="rId8"/>
    <p:sldLayoutId id="2147484273" r:id="rId9"/>
    <p:sldLayoutId id="2147484274" r:id="rId10"/>
    <p:sldLayoutId id="214748427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ahoo.com/news/ap-investigation-1-million-vaccines-182120610.html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9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publichealth101/epidemiology.html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www.cdc.gov/training/quicklearns/createepi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ubtitle 2">
            <a:extLst>
              <a:ext uri="{FF2B5EF4-FFF2-40B4-BE49-F238E27FC236}">
                <a16:creationId xmlns:a16="http://schemas.microsoft.com/office/drawing/2014/main" id="{1D0AC1D9-BD34-D643-B12C-123785615122}"/>
              </a:ext>
            </a:extLst>
          </p:cNvPr>
          <p:cNvSpPr txBox="1">
            <a:spLocks/>
          </p:cNvSpPr>
          <p:nvPr/>
        </p:nvSpPr>
        <p:spPr bwMode="auto">
          <a:xfrm>
            <a:off x="0" y="4475385"/>
            <a:ext cx="9144000" cy="11858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10253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None/>
            </a:pPr>
            <a:r>
              <a:rPr lang="pt-PT" altLang="en-US" b="1" dirty="0">
                <a:solidFill>
                  <a:srgbClr val="002060"/>
                </a:solidFill>
              </a:rPr>
              <a:t>B4.1 Investigação de Surtos </a:t>
            </a:r>
            <a:endParaRPr lang="pt-PT" altLang="en-US" b="1" dirty="0">
              <a:solidFill>
                <a:srgbClr val="002060"/>
              </a:solidFill>
              <a:cs typeface="Arial" charset="0"/>
            </a:endParaRPr>
          </a:p>
          <a:p>
            <a:pPr eaLnBrk="1" hangingPunct="1">
              <a:buNone/>
            </a:pPr>
            <a:endParaRPr lang="pt-PT" altLang="en-US" sz="1600" b="1" dirty="0">
              <a:solidFill>
                <a:srgbClr val="002060"/>
              </a:solidFill>
              <a:cs typeface="Arial" charset="0"/>
            </a:endParaRPr>
          </a:p>
          <a:p>
            <a:pPr eaLnBrk="1" hangingPunct="1">
              <a:buNone/>
            </a:pPr>
            <a:br>
              <a:rPr lang="pt-PT" altLang="en-US" b="1" dirty="0">
                <a:solidFill>
                  <a:srgbClr val="002060"/>
                </a:solidFill>
              </a:rPr>
            </a:br>
            <a:endParaRPr lang="pt-PT" altLang="en-US" b="1" dirty="0">
              <a:solidFill>
                <a:srgbClr val="00206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5A5B544-C37A-FF4E-AE38-5F7398F80748}"/>
              </a:ext>
            </a:extLst>
          </p:cNvPr>
          <p:cNvSpPr txBox="1">
            <a:spLocks/>
          </p:cNvSpPr>
          <p:nvPr/>
        </p:nvSpPr>
        <p:spPr bwMode="auto">
          <a:xfrm>
            <a:off x="1835696" y="332656"/>
            <a:ext cx="7200801" cy="1320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pt-PT" altLang="en-US" sz="3200" b="1" ker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 </a:t>
            </a:r>
          </a:p>
          <a:p>
            <a:pPr algn="r" eaLnBrk="1" hangingPunct="1">
              <a:defRPr/>
            </a:pPr>
            <a:r>
              <a:rPr lang="pt-PT" altLang="en-US" sz="3200" b="1" ker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</a:t>
            </a:r>
            <a:r>
              <a:rPr lang="pt-PT" altLang="en-US" sz="3200" b="1" kern="0">
                <a:solidFill>
                  <a:srgbClr val="0070C0"/>
                </a:solidFill>
                <a:latin typeface="Arial"/>
                <a:cs typeface="Arial"/>
              </a:rPr>
              <a:t>ção</a:t>
            </a:r>
            <a:endParaRPr lang="pt-PT" altLang="en-US" sz="3200" b="1" ker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809425-CB87-4227-863D-84C41BF7D6B9}"/>
              </a:ext>
            </a:extLst>
          </p:cNvPr>
          <p:cNvSpPr txBox="1"/>
          <p:nvPr/>
        </p:nvSpPr>
        <p:spPr>
          <a:xfrm>
            <a:off x="107504" y="5661248"/>
            <a:ext cx="3042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>
                <a:solidFill>
                  <a:srgbClr val="002060"/>
                </a:solidFill>
              </a:rPr>
              <a:t>Actualizado em: 26/11/2018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Text Box 2">
            <a:extLst>
              <a:ext uri="{FF2B5EF4-FFF2-40B4-BE49-F238E27FC236}">
                <a16:creationId xmlns:a16="http://schemas.microsoft.com/office/drawing/2014/main" id="{1FA08A94-195D-499F-9896-AC56FE9455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263" y="1298575"/>
            <a:ext cx="8642350" cy="429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12788" indent="-255588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538288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2174875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811463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3268663" indent="-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3725863" indent="-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4183063" indent="-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4640263" indent="-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lvl="1">
              <a:lnSpc>
                <a:spcPct val="190000"/>
              </a:lnSpc>
              <a:spcBef>
                <a:spcPct val="50000"/>
              </a:spcBef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Doença endémica ou emergente</a:t>
            </a:r>
          </a:p>
          <a:p>
            <a:pPr lvl="1">
              <a:lnSpc>
                <a:spcPct val="190000"/>
              </a:lnSpc>
              <a:spcBef>
                <a:spcPct val="50000"/>
              </a:spcBef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Mudança no sistema de saúde (lab., vig., sazonal)</a:t>
            </a:r>
          </a:p>
          <a:p>
            <a:pPr lvl="1">
              <a:lnSpc>
                <a:spcPct val="190000"/>
              </a:lnSpc>
              <a:spcBef>
                <a:spcPct val="50000"/>
              </a:spcBef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Determinar o número de casos esperados</a:t>
            </a:r>
          </a:p>
          <a:p>
            <a:pPr lvl="1">
              <a:lnSpc>
                <a:spcPct val="190000"/>
              </a:lnSpc>
              <a:spcBef>
                <a:spcPct val="50000"/>
              </a:spcBef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Comparar com o número de casos observados</a:t>
            </a:r>
          </a:p>
          <a:p>
            <a:pPr lvl="1">
              <a:lnSpc>
                <a:spcPct val="190000"/>
              </a:lnSpc>
              <a:spcBef>
                <a:spcPct val="50000"/>
              </a:spcBef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Calcular taxas</a:t>
            </a:r>
          </a:p>
        </p:txBody>
      </p:sp>
      <p:sp>
        <p:nvSpPr>
          <p:cNvPr id="221187" name="Text Box 3">
            <a:extLst>
              <a:ext uri="{FF2B5EF4-FFF2-40B4-BE49-F238E27FC236}">
                <a16:creationId xmlns:a16="http://schemas.microsoft.com/office/drawing/2014/main" id="{514BE870-B488-4D6C-A43F-10593676E4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620713"/>
            <a:ext cx="8423275" cy="529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pt-BR" altLang="pt-B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Determinar a existência de um surto</a:t>
            </a:r>
            <a:endParaRPr lang="en-US" altLang="pt-BR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Text Box 2">
            <a:extLst>
              <a:ext uri="{FF2B5EF4-FFF2-40B4-BE49-F238E27FC236}">
                <a16:creationId xmlns:a16="http://schemas.microsoft.com/office/drawing/2014/main" id="{E605BD21-D75E-4B66-ACD0-E674CE967F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341438"/>
            <a:ext cx="8642350" cy="2850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282575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1093788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730375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2366963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3003550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3460750" indent="-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3917950" indent="-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4375150" indent="-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4832350" indent="-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 eaLnBrk="1" hangingPunct="1">
              <a:lnSpc>
                <a:spcPct val="220000"/>
              </a:lnSpc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pt-BR" altLang="pt-BR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Se o número de casos notificados ultrapassar 	o esperado, isso indica necessariamente a 	ocorrência de um surto?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>
            <a:extLst>
              <a:ext uri="{FF2B5EF4-FFF2-40B4-BE49-F238E27FC236}">
                <a16:creationId xmlns:a16="http://schemas.microsoft.com/office/drawing/2014/main" id="{34356BCC-F130-4B26-AF39-519C57BD84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12875"/>
            <a:ext cx="8534400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tabLst>
                <a:tab pos="622300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622300" algn="l"/>
              </a:tabLst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622300" algn="l"/>
              </a:tabLs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62230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62230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2230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2230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2230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2230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pt-BR" altLang="pt-BR" sz="2400" dirty="0">
                <a:latin typeface="Arial" panose="020B0604020202020204" pitchFamily="34" charset="0"/>
              </a:rPr>
              <a:t>Mudanças na nomenclatura da doença</a:t>
            </a:r>
          </a:p>
          <a:p>
            <a:pPr>
              <a:lnSpc>
                <a:spcPct val="150000"/>
              </a:lnSpc>
            </a:pPr>
            <a:r>
              <a:rPr lang="pt-BR" altLang="pt-BR" sz="2400" dirty="0">
                <a:latin typeface="Arial" panose="020B0604020202020204" pitchFamily="34" charset="0"/>
              </a:rPr>
              <a:t>Mudanças no conhecimento da doença que resulte no aumento da sensibilidade do diagnóstico</a:t>
            </a:r>
          </a:p>
          <a:p>
            <a:pPr>
              <a:lnSpc>
                <a:spcPct val="150000"/>
              </a:lnSpc>
            </a:pPr>
            <a:r>
              <a:rPr lang="pt-BR" altLang="pt-BR" sz="2400" dirty="0">
                <a:latin typeface="Arial" panose="020B0604020202020204" pitchFamily="34" charset="0"/>
              </a:rPr>
              <a:t>Melhoria do sistema de notificação</a:t>
            </a:r>
          </a:p>
          <a:p>
            <a:pPr>
              <a:lnSpc>
                <a:spcPct val="150000"/>
              </a:lnSpc>
            </a:pPr>
            <a:r>
              <a:rPr lang="pt-BR" altLang="pt-BR" sz="2400" dirty="0">
                <a:latin typeface="Arial" panose="020B0604020202020204" pitchFamily="34" charset="0"/>
              </a:rPr>
              <a:t>Variação sazonal</a:t>
            </a:r>
          </a:p>
          <a:p>
            <a:pPr>
              <a:lnSpc>
                <a:spcPct val="150000"/>
              </a:lnSpc>
            </a:pPr>
            <a:r>
              <a:rPr lang="pt-BR" altLang="pt-BR" sz="2400" dirty="0">
                <a:latin typeface="Arial" panose="020B0604020202020204" pitchFamily="34" charset="0"/>
              </a:rPr>
              <a:t>Implantação/implementação de programa de saúde 	que resulte no aumento da sensibilidade da 	detecção de casos</a:t>
            </a:r>
            <a:endParaRPr lang="en-US" altLang="pt-BR" sz="2400" dirty="0">
              <a:latin typeface="Arial" panose="020B0604020202020204" pitchFamily="34" charset="0"/>
            </a:endParaRPr>
          </a:p>
        </p:txBody>
      </p:sp>
      <p:sp>
        <p:nvSpPr>
          <p:cNvPr id="223235" name="Text Box 3">
            <a:extLst>
              <a:ext uri="{FF2B5EF4-FFF2-40B4-BE49-F238E27FC236}">
                <a16:creationId xmlns:a16="http://schemas.microsoft.com/office/drawing/2014/main" id="{10442132-4FB2-43E3-AEDB-18805FC910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519113"/>
            <a:ext cx="2185988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pt-BR" altLang="pt-BR" sz="2800" b="1">
                <a:solidFill>
                  <a:srgbClr val="000099"/>
                </a:solidFill>
                <a:latin typeface="Arial" panose="020B0604020202020204" pitchFamily="34" charset="0"/>
              </a:rPr>
              <a:t>Atenção!!!!!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4" name="Line 24">
            <a:extLst>
              <a:ext uri="{FF2B5EF4-FFF2-40B4-BE49-F238E27FC236}">
                <a16:creationId xmlns:a16="http://schemas.microsoft.com/office/drawing/2014/main" id="{C067E3EB-52E3-4AE4-8C5D-50F6C5FC279E}"/>
              </a:ext>
            </a:extLst>
          </p:cNvPr>
          <p:cNvSpPr>
            <a:spLocks noChangeShapeType="1"/>
          </p:cNvSpPr>
          <p:nvPr/>
        </p:nvSpPr>
        <p:spPr bwMode="auto">
          <a:xfrm>
            <a:off x="4965700" y="3213100"/>
            <a:ext cx="15906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286735" name="Line 25">
            <a:extLst>
              <a:ext uri="{FF2B5EF4-FFF2-40B4-BE49-F238E27FC236}">
                <a16:creationId xmlns:a16="http://schemas.microsoft.com/office/drawing/2014/main" id="{4790B9E7-232D-452B-9605-E83BBD0AE77A}"/>
              </a:ext>
            </a:extLst>
          </p:cNvPr>
          <p:cNvSpPr>
            <a:spLocks noChangeShapeType="1"/>
          </p:cNvSpPr>
          <p:nvPr/>
        </p:nvSpPr>
        <p:spPr bwMode="auto">
          <a:xfrm>
            <a:off x="6656388" y="3213100"/>
            <a:ext cx="21558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286736" name="Line 27">
            <a:extLst>
              <a:ext uri="{FF2B5EF4-FFF2-40B4-BE49-F238E27FC236}">
                <a16:creationId xmlns:a16="http://schemas.microsoft.com/office/drawing/2014/main" id="{372A8812-52E6-4E56-ABD3-9CD13F531475}"/>
              </a:ext>
            </a:extLst>
          </p:cNvPr>
          <p:cNvSpPr>
            <a:spLocks noChangeShapeType="1"/>
          </p:cNvSpPr>
          <p:nvPr/>
        </p:nvSpPr>
        <p:spPr bwMode="auto">
          <a:xfrm>
            <a:off x="7885113" y="1970088"/>
            <a:ext cx="152400" cy="1587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286737" name="Line 28">
            <a:extLst>
              <a:ext uri="{FF2B5EF4-FFF2-40B4-BE49-F238E27FC236}">
                <a16:creationId xmlns:a16="http://schemas.microsoft.com/office/drawing/2014/main" id="{DA043348-6CE8-480A-B91E-9B544EB646E1}"/>
              </a:ext>
            </a:extLst>
          </p:cNvPr>
          <p:cNvSpPr>
            <a:spLocks noChangeShapeType="1"/>
          </p:cNvSpPr>
          <p:nvPr/>
        </p:nvSpPr>
        <p:spPr bwMode="auto">
          <a:xfrm>
            <a:off x="7885113" y="2130425"/>
            <a:ext cx="152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286738" name="Text Box 29">
            <a:extLst>
              <a:ext uri="{FF2B5EF4-FFF2-40B4-BE49-F238E27FC236}">
                <a16:creationId xmlns:a16="http://schemas.microsoft.com/office/drawing/2014/main" id="{82BBFC2C-3330-4C15-92AA-35C8B4552B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5288" y="1898650"/>
            <a:ext cx="145256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BR" altLang="pt-BR" sz="800" b="1">
                <a:latin typeface="Arial" panose="020B0604020202020204" pitchFamily="34" charset="0"/>
                <a:cs typeface="Arial" panose="020B0604020202020204" pitchFamily="34" charset="0"/>
              </a:rPr>
              <a:t>Casos Notificados</a:t>
            </a:r>
            <a:endParaRPr lang="en-US" altLang="pt-BR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39" name="Text Box 30">
            <a:extLst>
              <a:ext uri="{FF2B5EF4-FFF2-40B4-BE49-F238E27FC236}">
                <a16:creationId xmlns:a16="http://schemas.microsoft.com/office/drawing/2014/main" id="{B7FBCC57-8FCF-4693-ADD4-386E6D2753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5288" y="2054225"/>
            <a:ext cx="130968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BR" altLang="pt-BR" sz="800" b="1">
                <a:latin typeface="Arial" panose="020B0604020202020204" pitchFamily="34" charset="0"/>
                <a:cs typeface="Arial" panose="020B0604020202020204" pitchFamily="34" charset="0"/>
              </a:rPr>
              <a:t>Casos Confirmados</a:t>
            </a:r>
            <a:endParaRPr lang="en-US" altLang="pt-BR" sz="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id="{EF7CFCE1-520C-4509-8162-1B963875FC2B}"/>
              </a:ext>
            </a:extLst>
          </p:cNvPr>
          <p:cNvGrpSpPr/>
          <p:nvPr/>
        </p:nvGrpSpPr>
        <p:grpSpPr>
          <a:xfrm>
            <a:off x="35371" y="404664"/>
            <a:ext cx="9001125" cy="5624513"/>
            <a:chOff x="-36512" y="764704"/>
            <a:chExt cx="9001125" cy="5624513"/>
          </a:xfrm>
        </p:grpSpPr>
        <p:sp>
          <p:nvSpPr>
            <p:cNvPr id="286740" name="Text Box 31">
              <a:extLst>
                <a:ext uri="{FF2B5EF4-FFF2-40B4-BE49-F238E27FC236}">
                  <a16:creationId xmlns:a16="http://schemas.microsoft.com/office/drawing/2014/main" id="{C5BBBA22-5F0D-4658-AF55-78E05F6834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9700" y="1004888"/>
              <a:ext cx="3673475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pt-BR" altLang="pt-B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Dengue em Rondônia, 2004 -- 2005</a:t>
              </a:r>
              <a:endParaRPr lang="en-US" altLang="pt-BR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86844" name="Group 124">
              <a:extLst>
                <a:ext uri="{FF2B5EF4-FFF2-40B4-BE49-F238E27FC236}">
                  <a16:creationId xmlns:a16="http://schemas.microsoft.com/office/drawing/2014/main" id="{1BA8B90F-EB67-4B8D-AC73-F0FE2A0F0E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36512" y="764704"/>
              <a:ext cx="9001125" cy="5624513"/>
              <a:chOff x="68" y="436"/>
              <a:chExt cx="5670" cy="3543"/>
            </a:xfrm>
          </p:grpSpPr>
          <p:grpSp>
            <p:nvGrpSpPr>
              <p:cNvPr id="286722" name="Group 12">
                <a:extLst>
                  <a:ext uri="{FF2B5EF4-FFF2-40B4-BE49-F238E27FC236}">
                    <a16:creationId xmlns:a16="http://schemas.microsoft.com/office/drawing/2014/main" id="{98353769-239B-4B51-AF7B-91798882D2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" y="436"/>
                <a:ext cx="3266" cy="1625"/>
                <a:chOff x="2925" y="2341"/>
                <a:chExt cx="3266" cy="1625"/>
              </a:xfrm>
            </p:grpSpPr>
            <p:sp>
              <p:nvSpPr>
                <p:cNvPr id="286723" name="Text Box 13">
                  <a:extLst>
                    <a:ext uri="{FF2B5EF4-FFF2-40B4-BE49-F238E27FC236}">
                      <a16:creationId xmlns:a16="http://schemas.microsoft.com/office/drawing/2014/main" id="{2C1BD192-03A7-40A9-A4C9-42946033D0F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243" y="2568"/>
                  <a:ext cx="2355" cy="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1pPr>
                  <a:lvl2pPr marL="742950" indent="-28575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2pPr>
                  <a:lvl3pPr marL="11430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3pPr>
                  <a:lvl4pPr marL="16002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4pPr>
                  <a:lvl5pPr marL="20574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9pPr>
                </a:lstStyle>
                <a:p>
                  <a:pPr algn="ctr">
                    <a:lnSpc>
                      <a:spcPct val="70000"/>
                    </a:lnSpc>
                    <a:spcBef>
                      <a:spcPct val="50000"/>
                    </a:spcBef>
                  </a:pPr>
                  <a:r>
                    <a:rPr lang="pt-BR" altLang="pt-BR" sz="1200" b="1">
                      <a:latin typeface="Arial" panose="020B0604020202020204" pitchFamily="34" charset="0"/>
                      <a:cs typeface="Arial" panose="020B0604020202020204" pitchFamily="34" charset="0"/>
                    </a:rPr>
                    <a:t>Casos de Botulismo, Goiás, 2002 </a:t>
                  </a:r>
                </a:p>
              </p:txBody>
            </p:sp>
            <p:sp>
              <p:nvSpPr>
                <p:cNvPr id="286724" name="Text Box 14">
                  <a:extLst>
                    <a:ext uri="{FF2B5EF4-FFF2-40B4-BE49-F238E27FC236}">
                      <a16:creationId xmlns:a16="http://schemas.microsoft.com/office/drawing/2014/main" id="{6332E994-EC9B-40AC-8719-A07CAAA7E9C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925" y="2341"/>
                  <a:ext cx="499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1pPr>
                  <a:lvl2pPr marL="742950" indent="-28575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2pPr>
                  <a:lvl3pPr marL="11430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3pPr>
                  <a:lvl4pPr marL="16002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4pPr>
                  <a:lvl5pPr marL="20574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pt-BR" altLang="pt-BR" sz="1200" b="1">
                      <a:latin typeface="Arial" panose="020B0604020202020204" pitchFamily="34" charset="0"/>
                      <a:cs typeface="Arial" panose="020B0604020202020204" pitchFamily="34" charset="0"/>
                    </a:rPr>
                    <a:t>Nº casos </a:t>
                  </a:r>
                </a:p>
              </p:txBody>
            </p:sp>
            <p:sp>
              <p:nvSpPr>
                <p:cNvPr id="286725" name="Text Box 15">
                  <a:extLst>
                    <a:ext uri="{FF2B5EF4-FFF2-40B4-BE49-F238E27FC236}">
                      <a16:creationId xmlns:a16="http://schemas.microsoft.com/office/drawing/2014/main" id="{0A3EDA6F-CD4F-43DB-A29C-9D70B774A66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279" y="3793"/>
                  <a:ext cx="912" cy="1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1pPr>
                  <a:lvl2pPr marL="742950" indent="-28575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2pPr>
                  <a:lvl3pPr marL="11430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3pPr>
                  <a:lvl4pPr marL="16002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4pPr>
                  <a:lvl5pPr marL="20574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pt-BR" altLang="pt-BR" sz="1200" b="1">
                      <a:latin typeface="Arial" panose="020B0604020202020204" pitchFamily="34" charset="0"/>
                      <a:cs typeface="Arial" panose="020B0604020202020204" pitchFamily="34" charset="0"/>
                    </a:rPr>
                    <a:t>Data</a:t>
                  </a:r>
                </a:p>
              </p:txBody>
            </p:sp>
            <p:graphicFrame>
              <p:nvGraphicFramePr>
                <p:cNvPr id="286726" name="Object 16">
                  <a:extLst>
                    <a:ext uri="{FF2B5EF4-FFF2-40B4-BE49-F238E27FC236}">
                      <a16:creationId xmlns:a16="http://schemas.microsoft.com/office/drawing/2014/main" id="{03C7DE2B-AB06-4EB7-9F60-D021B3D1B4DF}"/>
                    </a:ext>
                  </a:extLst>
                </p:cNvPr>
                <p:cNvGraphicFramePr>
                  <a:graphicFrameLocks noChangeAspect="1"/>
                </p:cNvGraphicFramePr>
                <p:nvPr/>
              </p:nvGraphicFramePr>
              <p:xfrm>
                <a:off x="3061" y="2517"/>
                <a:ext cx="2603" cy="137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51598" name="Gráfico" r:id="rId4" imgW="8458090" imgH="4448318" progId="MSGraph.Chart.8">
                        <p:embed followColorScheme="full"/>
                      </p:oleObj>
                    </mc:Choice>
                    <mc:Fallback>
                      <p:oleObj name="Gráfico" r:id="rId4" imgW="8458090" imgH="4448318" progId="MSGraph.Chart.8">
                        <p:embed followColorScheme="full"/>
                        <p:pic>
                          <p:nvPicPr>
                            <p:cNvPr id="286726" name="Object 16">
                              <a:extLst>
                                <a:ext uri="{FF2B5EF4-FFF2-40B4-BE49-F238E27FC236}">
                                  <a16:creationId xmlns:a16="http://schemas.microsoft.com/office/drawing/2014/main" id="{03C7DE2B-AB06-4EB7-9F60-D021B3D1B4DF}"/>
                                </a:ext>
                              </a:extLst>
                            </p:cNvPr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61" y="2517"/>
                              <a:ext cx="2603" cy="1371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 xmlns="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xmlns="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 xmlns="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86727" name="Text Box 17">
                  <a:extLst>
                    <a:ext uri="{FF2B5EF4-FFF2-40B4-BE49-F238E27FC236}">
                      <a16:creationId xmlns:a16="http://schemas.microsoft.com/office/drawing/2014/main" id="{23B0223E-8B83-4B2C-9C02-11C4DD86CD0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52" y="3793"/>
                  <a:ext cx="912" cy="1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1pPr>
                  <a:lvl2pPr marL="742950" indent="-28575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2pPr>
                  <a:lvl3pPr marL="11430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3pPr>
                  <a:lvl4pPr marL="16002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4pPr>
                  <a:lvl5pPr marL="20574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pt-BR" altLang="pt-BR" sz="1200" b="1">
                      <a:latin typeface="Arial" panose="020B0604020202020204" pitchFamily="34" charset="0"/>
                      <a:cs typeface="Arial" panose="020B0604020202020204" pitchFamily="34" charset="0"/>
                    </a:rPr>
                    <a:t>janeiro</a:t>
                  </a:r>
                </a:p>
              </p:txBody>
            </p:sp>
            <p:sp>
              <p:nvSpPr>
                <p:cNvPr id="286728" name="Text Box 18">
                  <a:extLst>
                    <a:ext uri="{FF2B5EF4-FFF2-40B4-BE49-F238E27FC236}">
                      <a16:creationId xmlns:a16="http://schemas.microsoft.com/office/drawing/2014/main" id="{7F215289-6A4C-47FF-8623-6EE78CE61C1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150" y="3793"/>
                  <a:ext cx="912" cy="1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1pPr>
                  <a:lvl2pPr marL="742950" indent="-28575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2pPr>
                  <a:lvl3pPr marL="11430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3pPr>
                  <a:lvl4pPr marL="16002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4pPr>
                  <a:lvl5pPr marL="20574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pt-BR" altLang="pt-BR" sz="1200" b="1">
                      <a:latin typeface="Arial" panose="020B0604020202020204" pitchFamily="34" charset="0"/>
                      <a:cs typeface="Arial" panose="020B0604020202020204" pitchFamily="34" charset="0"/>
                    </a:rPr>
                    <a:t>fevereiro</a:t>
                  </a:r>
                </a:p>
              </p:txBody>
            </p:sp>
          </p:grpSp>
          <p:grpSp>
            <p:nvGrpSpPr>
              <p:cNvPr id="286729" name="Group 135">
                <a:extLst>
                  <a:ext uri="{FF2B5EF4-FFF2-40B4-BE49-F238E27FC236}">
                    <a16:creationId xmlns:a16="http://schemas.microsoft.com/office/drawing/2014/main" id="{326EBF56-CB89-4D74-8F14-19761FB3FC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8" y="2296"/>
                <a:ext cx="5580" cy="1683"/>
                <a:chOff x="295" y="2478"/>
                <a:chExt cx="5580" cy="1683"/>
              </a:xfrm>
            </p:grpSpPr>
            <p:pic>
              <p:nvPicPr>
                <p:cNvPr id="286730" name="Picture 19">
                  <a:extLst>
                    <a:ext uri="{FF2B5EF4-FFF2-40B4-BE49-F238E27FC236}">
                      <a16:creationId xmlns:a16="http://schemas.microsoft.com/office/drawing/2014/main" id="{00161A24-C2E4-47BE-AED6-61106BE7906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16" y="2627"/>
                  <a:ext cx="2598" cy="14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86731" name="Text Box 20">
                  <a:extLst>
                    <a:ext uri="{FF2B5EF4-FFF2-40B4-BE49-F238E27FC236}">
                      <a16:creationId xmlns:a16="http://schemas.microsoft.com/office/drawing/2014/main" id="{C42E0E89-6227-4AA0-B4EA-15143FC3FBB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98" y="2478"/>
                  <a:ext cx="2677" cy="1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1pPr>
                  <a:lvl2pPr marL="742950" indent="-28575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2pPr>
                  <a:lvl3pPr marL="11430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3pPr>
                  <a:lvl4pPr marL="16002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4pPr>
                  <a:lvl5pPr marL="20574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pt-BR" altLang="pt-BR" sz="1200" b="1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Times New Roman" panose="02020603050405020304" pitchFamily="18" charset="0"/>
                    </a:rPr>
                    <a:t>Casos de diarreia aguda (MDDA)  São Bento do Una/PE</a:t>
                  </a:r>
                  <a:r>
                    <a:rPr lang="en-US" altLang="pt-BR" sz="12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</a:p>
              </p:txBody>
            </p:sp>
            <p:pic>
              <p:nvPicPr>
                <p:cNvPr id="286732" name="Picture 21">
                  <a:extLst>
                    <a:ext uri="{FF2B5EF4-FFF2-40B4-BE49-F238E27FC236}">
                      <a16:creationId xmlns:a16="http://schemas.microsoft.com/office/drawing/2014/main" id="{8366F6DD-0BF3-44B2-805A-02206C14805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5" y="2704"/>
                  <a:ext cx="2576" cy="14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86733" name="Text Box 22">
                  <a:extLst>
                    <a:ext uri="{FF2B5EF4-FFF2-40B4-BE49-F238E27FC236}">
                      <a16:creationId xmlns:a16="http://schemas.microsoft.com/office/drawing/2014/main" id="{6EE86C1E-CBC9-4059-BC26-5B03CD21B45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95" y="2523"/>
                  <a:ext cx="2677" cy="1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1pPr>
                  <a:lvl2pPr marL="742950" indent="-28575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2pPr>
                  <a:lvl3pPr marL="11430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3pPr>
                  <a:lvl4pPr marL="16002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4pPr>
                  <a:lvl5pPr marL="20574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pt-BR" altLang="pt-BR" sz="1200" b="1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Times New Roman" panose="02020603050405020304" pitchFamily="18" charset="0"/>
                    </a:rPr>
                    <a:t>Casos de diarreia aguda (MDDA)  São Bento do Una/PE</a:t>
                  </a:r>
                  <a:r>
                    <a:rPr lang="en-US" altLang="pt-BR" sz="12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</a:p>
              </p:txBody>
            </p:sp>
          </p:grpSp>
          <p:grpSp>
            <p:nvGrpSpPr>
              <p:cNvPr id="286742" name="Group 134">
                <a:extLst>
                  <a:ext uri="{FF2B5EF4-FFF2-40B4-BE49-F238E27FC236}">
                    <a16:creationId xmlns:a16="http://schemas.microsoft.com/office/drawing/2014/main" id="{4427CAB9-4EFC-448A-AFCA-9316534808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71" y="709"/>
                <a:ext cx="2653" cy="1451"/>
                <a:chOff x="2971" y="709"/>
                <a:chExt cx="2653" cy="1451"/>
              </a:xfrm>
            </p:grpSpPr>
            <p:sp>
              <p:nvSpPr>
                <p:cNvPr id="286743" name="Text Box 26">
                  <a:extLst>
                    <a:ext uri="{FF2B5EF4-FFF2-40B4-BE49-F238E27FC236}">
                      <a16:creationId xmlns:a16="http://schemas.microsoft.com/office/drawing/2014/main" id="{5345312B-8281-42D9-85A6-3DDFF07CBA8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195" y="2025"/>
                  <a:ext cx="2361" cy="1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1pPr>
                  <a:lvl2pPr marL="742950" indent="-28575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2pPr>
                  <a:lvl3pPr marL="11430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3pPr>
                  <a:lvl4pPr marL="16002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4pPr>
                  <a:lvl5pPr marL="2057400" indent="-228600"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3200">
                      <a:solidFill>
                        <a:schemeClr val="tx1"/>
                      </a:solidFill>
                      <a:latin typeface="Times" panose="02020603050405020304" pitchFamily="18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lang="pt-BR" altLang="pt-BR" sz="800" b="1">
                      <a:latin typeface="Arial" panose="020B0604020202020204" pitchFamily="34" charset="0"/>
                      <a:cs typeface="Arial" panose="020B0604020202020204" pitchFamily="34" charset="0"/>
                    </a:rPr>
                    <a:t>2004                               Semana Epidemiológica                       2005</a:t>
                  </a:r>
                  <a:endParaRPr lang="en-US" altLang="pt-BR" sz="800" b="1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86744" name="Group 133">
                  <a:extLst>
                    <a:ext uri="{FF2B5EF4-FFF2-40B4-BE49-F238E27FC236}">
                      <a16:creationId xmlns:a16="http://schemas.microsoft.com/office/drawing/2014/main" id="{337E8D7C-2291-494B-B555-986A6575D47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971" y="709"/>
                  <a:ext cx="2653" cy="1331"/>
                  <a:chOff x="2971" y="798"/>
                  <a:chExt cx="2653" cy="1331"/>
                </a:xfrm>
              </p:grpSpPr>
              <p:sp>
                <p:nvSpPr>
                  <p:cNvPr id="286745" name="AutoShape 34">
                    <a:extLst>
                      <a:ext uri="{FF2B5EF4-FFF2-40B4-BE49-F238E27FC236}">
                        <a16:creationId xmlns:a16="http://schemas.microsoft.com/office/drawing/2014/main" id="{35173B86-805F-433E-A6FB-59695EB7DC91}"/>
                      </a:ext>
                    </a:extLst>
                  </p:cNvPr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2971" y="798"/>
                    <a:ext cx="2653" cy="13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46" name="Freeform 100">
                    <a:extLst>
                      <a:ext uri="{FF2B5EF4-FFF2-40B4-BE49-F238E27FC236}">
                        <a16:creationId xmlns:a16="http://schemas.microsoft.com/office/drawing/2014/main" id="{9335E233-5445-4A4D-BA84-E113531E473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54" y="951"/>
                    <a:ext cx="2399" cy="954"/>
                  </a:xfrm>
                  <a:custGeom>
                    <a:avLst/>
                    <a:gdLst>
                      <a:gd name="T0" fmla="*/ 0 w 814"/>
                      <a:gd name="T1" fmla="*/ 21840 h 336"/>
                      <a:gd name="T2" fmla="*/ 1432 w 814"/>
                      <a:gd name="T3" fmla="*/ 21701 h 336"/>
                      <a:gd name="T4" fmla="*/ 2868 w 814"/>
                      <a:gd name="T5" fmla="*/ 21192 h 336"/>
                      <a:gd name="T6" fmla="*/ 4300 w 814"/>
                      <a:gd name="T7" fmla="*/ 21445 h 336"/>
                      <a:gd name="T8" fmla="*/ 5732 w 814"/>
                      <a:gd name="T9" fmla="*/ 21244 h 336"/>
                      <a:gd name="T10" fmla="*/ 7165 w 814"/>
                      <a:gd name="T11" fmla="*/ 21130 h 336"/>
                      <a:gd name="T12" fmla="*/ 8600 w 814"/>
                      <a:gd name="T13" fmla="*/ 20460 h 336"/>
                      <a:gd name="T14" fmla="*/ 10032 w 814"/>
                      <a:gd name="T15" fmla="*/ 20346 h 336"/>
                      <a:gd name="T16" fmla="*/ 11465 w 814"/>
                      <a:gd name="T17" fmla="*/ 20025 h 336"/>
                      <a:gd name="T18" fmla="*/ 12900 w 814"/>
                      <a:gd name="T19" fmla="*/ 18978 h 336"/>
                      <a:gd name="T20" fmla="*/ 14332 w 814"/>
                      <a:gd name="T21" fmla="*/ 16116 h 336"/>
                      <a:gd name="T22" fmla="*/ 15697 w 814"/>
                      <a:gd name="T23" fmla="*/ 12158 h 336"/>
                      <a:gd name="T24" fmla="*/ 17129 w 814"/>
                      <a:gd name="T25" fmla="*/ 11374 h 336"/>
                      <a:gd name="T26" fmla="*/ 18561 w 814"/>
                      <a:gd name="T27" fmla="*/ 8311 h 336"/>
                      <a:gd name="T28" fmla="*/ 19994 w 814"/>
                      <a:gd name="T29" fmla="*/ 6045 h 336"/>
                      <a:gd name="T30" fmla="*/ 21429 w 814"/>
                      <a:gd name="T31" fmla="*/ 8052 h 336"/>
                      <a:gd name="T32" fmla="*/ 22861 w 814"/>
                      <a:gd name="T33" fmla="*/ 13180 h 336"/>
                      <a:gd name="T34" fmla="*/ 24294 w 814"/>
                      <a:gd name="T35" fmla="*/ 20025 h 336"/>
                      <a:gd name="T36" fmla="*/ 25729 w 814"/>
                      <a:gd name="T37" fmla="*/ 20284 h 336"/>
                      <a:gd name="T38" fmla="*/ 27161 w 814"/>
                      <a:gd name="T39" fmla="*/ 6570 h 336"/>
                      <a:gd name="T40" fmla="*/ 28593 w 814"/>
                      <a:gd name="T41" fmla="*/ 3322 h 336"/>
                      <a:gd name="T42" fmla="*/ 30026 w 814"/>
                      <a:gd name="T43" fmla="*/ 0 h 336"/>
                      <a:gd name="T44" fmla="*/ 31382 w 814"/>
                      <a:gd name="T45" fmla="*/ 4168 h 336"/>
                      <a:gd name="T46" fmla="*/ 32814 w 814"/>
                      <a:gd name="T47" fmla="*/ 8311 h 336"/>
                      <a:gd name="T48" fmla="*/ 34249 w 814"/>
                      <a:gd name="T49" fmla="*/ 9108 h 336"/>
                      <a:gd name="T50" fmla="*/ 35681 w 814"/>
                      <a:gd name="T51" fmla="*/ 8836 h 336"/>
                      <a:gd name="T52" fmla="*/ 37114 w 814"/>
                      <a:gd name="T53" fmla="*/ 7206 h 336"/>
                      <a:gd name="T54" fmla="*/ 38549 w 814"/>
                      <a:gd name="T55" fmla="*/ 6755 h 336"/>
                      <a:gd name="T56" fmla="*/ 39981 w 814"/>
                      <a:gd name="T57" fmla="*/ 8586 h 336"/>
                      <a:gd name="T58" fmla="*/ 41423 w 814"/>
                      <a:gd name="T59" fmla="*/ 12729 h 336"/>
                      <a:gd name="T60" fmla="*/ 42855 w 814"/>
                      <a:gd name="T61" fmla="*/ 13776 h 336"/>
                      <a:gd name="T62" fmla="*/ 44290 w 814"/>
                      <a:gd name="T63" fmla="*/ 14696 h 336"/>
                      <a:gd name="T64" fmla="*/ 45722 w 814"/>
                      <a:gd name="T65" fmla="*/ 16712 h 336"/>
                      <a:gd name="T66" fmla="*/ 47078 w 814"/>
                      <a:gd name="T67" fmla="*/ 16826 h 336"/>
                      <a:gd name="T68" fmla="*/ 48510 w 814"/>
                      <a:gd name="T69" fmla="*/ 19299 h 336"/>
                      <a:gd name="T70" fmla="*/ 49943 w 814"/>
                      <a:gd name="T71" fmla="*/ 19824 h 336"/>
                      <a:gd name="T72" fmla="*/ 51378 w 814"/>
                      <a:gd name="T73" fmla="*/ 20074 h 336"/>
                      <a:gd name="T74" fmla="*/ 52810 w 814"/>
                      <a:gd name="T75" fmla="*/ 20210 h 336"/>
                      <a:gd name="T76" fmla="*/ 54243 w 814"/>
                      <a:gd name="T77" fmla="*/ 20670 h 336"/>
                      <a:gd name="T78" fmla="*/ 55675 w 814"/>
                      <a:gd name="T79" fmla="*/ 21056 h 336"/>
                      <a:gd name="T80" fmla="*/ 57110 w 814"/>
                      <a:gd name="T81" fmla="*/ 21130 h 336"/>
                      <a:gd name="T82" fmla="*/ 58543 w 814"/>
                      <a:gd name="T83" fmla="*/ 20670 h 336"/>
                      <a:gd name="T84" fmla="*/ 59975 w 814"/>
                      <a:gd name="T85" fmla="*/ 20994 h 336"/>
                      <a:gd name="T86" fmla="*/ 61410 w 814"/>
                      <a:gd name="T87" fmla="*/ 21516 h 3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814"/>
                      <a:gd name="T133" fmla="*/ 0 h 336"/>
                      <a:gd name="T134" fmla="*/ 814 w 814"/>
                      <a:gd name="T135" fmla="*/ 336 h 336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814" h="336">
                        <a:moveTo>
                          <a:pt x="0" y="336"/>
                        </a:moveTo>
                        <a:lnTo>
                          <a:pt x="19" y="334"/>
                        </a:lnTo>
                        <a:lnTo>
                          <a:pt x="38" y="326"/>
                        </a:lnTo>
                        <a:lnTo>
                          <a:pt x="57" y="330"/>
                        </a:lnTo>
                        <a:lnTo>
                          <a:pt x="76" y="327"/>
                        </a:lnTo>
                        <a:lnTo>
                          <a:pt x="95" y="325"/>
                        </a:lnTo>
                        <a:lnTo>
                          <a:pt x="114" y="315"/>
                        </a:lnTo>
                        <a:lnTo>
                          <a:pt x="133" y="313"/>
                        </a:lnTo>
                        <a:lnTo>
                          <a:pt x="152" y="308"/>
                        </a:lnTo>
                        <a:lnTo>
                          <a:pt x="171" y="292"/>
                        </a:lnTo>
                        <a:lnTo>
                          <a:pt x="190" y="248"/>
                        </a:lnTo>
                        <a:lnTo>
                          <a:pt x="208" y="187"/>
                        </a:lnTo>
                        <a:lnTo>
                          <a:pt x="227" y="175"/>
                        </a:lnTo>
                        <a:lnTo>
                          <a:pt x="246" y="128"/>
                        </a:lnTo>
                        <a:lnTo>
                          <a:pt x="265" y="93"/>
                        </a:lnTo>
                        <a:lnTo>
                          <a:pt x="284" y="124"/>
                        </a:lnTo>
                        <a:lnTo>
                          <a:pt x="303" y="203"/>
                        </a:lnTo>
                        <a:lnTo>
                          <a:pt x="322" y="308"/>
                        </a:lnTo>
                        <a:lnTo>
                          <a:pt x="341" y="312"/>
                        </a:lnTo>
                        <a:lnTo>
                          <a:pt x="360" y="101"/>
                        </a:lnTo>
                        <a:lnTo>
                          <a:pt x="379" y="51"/>
                        </a:lnTo>
                        <a:lnTo>
                          <a:pt x="398" y="0"/>
                        </a:lnTo>
                        <a:lnTo>
                          <a:pt x="416" y="64"/>
                        </a:lnTo>
                        <a:lnTo>
                          <a:pt x="435" y="128"/>
                        </a:lnTo>
                        <a:lnTo>
                          <a:pt x="454" y="140"/>
                        </a:lnTo>
                        <a:lnTo>
                          <a:pt x="473" y="136"/>
                        </a:lnTo>
                        <a:lnTo>
                          <a:pt x="492" y="111"/>
                        </a:lnTo>
                        <a:lnTo>
                          <a:pt x="511" y="104"/>
                        </a:lnTo>
                        <a:lnTo>
                          <a:pt x="530" y="132"/>
                        </a:lnTo>
                        <a:lnTo>
                          <a:pt x="549" y="196"/>
                        </a:lnTo>
                        <a:lnTo>
                          <a:pt x="568" y="212"/>
                        </a:lnTo>
                        <a:lnTo>
                          <a:pt x="587" y="226"/>
                        </a:lnTo>
                        <a:lnTo>
                          <a:pt x="606" y="257"/>
                        </a:lnTo>
                        <a:lnTo>
                          <a:pt x="624" y="259"/>
                        </a:lnTo>
                        <a:lnTo>
                          <a:pt x="643" y="297"/>
                        </a:lnTo>
                        <a:lnTo>
                          <a:pt x="662" y="305"/>
                        </a:lnTo>
                        <a:lnTo>
                          <a:pt x="681" y="309"/>
                        </a:lnTo>
                        <a:lnTo>
                          <a:pt x="700" y="311"/>
                        </a:lnTo>
                        <a:lnTo>
                          <a:pt x="719" y="318"/>
                        </a:lnTo>
                        <a:lnTo>
                          <a:pt x="738" y="324"/>
                        </a:lnTo>
                        <a:lnTo>
                          <a:pt x="757" y="325"/>
                        </a:lnTo>
                        <a:lnTo>
                          <a:pt x="776" y="318"/>
                        </a:lnTo>
                        <a:lnTo>
                          <a:pt x="795" y="323"/>
                        </a:lnTo>
                        <a:lnTo>
                          <a:pt x="814" y="331"/>
                        </a:lnTo>
                      </a:path>
                    </a:pathLst>
                  </a:custGeom>
                  <a:noFill/>
                  <a:ln w="14288">
                    <a:solidFill>
                      <a:srgbClr val="00008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endParaRPr lang="pt-BR" altLang="pt-BR"/>
                  </a:p>
                </p:txBody>
              </p:sp>
              <p:sp>
                <p:nvSpPr>
                  <p:cNvPr id="286747" name="Line 36">
                    <a:extLst>
                      <a:ext uri="{FF2B5EF4-FFF2-40B4-BE49-F238E27FC236}">
                        <a16:creationId xmlns:a16="http://schemas.microsoft.com/office/drawing/2014/main" id="{18CC3810-01EF-48E4-92F2-96A3C94ADDD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27" y="1786"/>
                    <a:ext cx="2453" cy="0"/>
                  </a:xfrm>
                  <a:prstGeom prst="line">
                    <a:avLst/>
                  </a:prstGeom>
                  <a:noFill/>
                  <a:ln w="0">
                    <a:solidFill>
                      <a:srgbClr val="C0C0C0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48" name="Line 37">
                    <a:extLst>
                      <a:ext uri="{FF2B5EF4-FFF2-40B4-BE49-F238E27FC236}">
                        <a16:creationId xmlns:a16="http://schemas.microsoft.com/office/drawing/2014/main" id="{B47CB75A-0AAD-4180-948F-113793BCEC1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27" y="1658"/>
                    <a:ext cx="2453" cy="0"/>
                  </a:xfrm>
                  <a:prstGeom prst="line">
                    <a:avLst/>
                  </a:prstGeom>
                  <a:noFill/>
                  <a:ln w="0">
                    <a:solidFill>
                      <a:srgbClr val="C0C0C0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49" name="Line 38">
                    <a:extLst>
                      <a:ext uri="{FF2B5EF4-FFF2-40B4-BE49-F238E27FC236}">
                        <a16:creationId xmlns:a16="http://schemas.microsoft.com/office/drawing/2014/main" id="{A87B6552-3687-40DC-812A-A3F1A36DAAA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27" y="1527"/>
                    <a:ext cx="2453" cy="0"/>
                  </a:xfrm>
                  <a:prstGeom prst="line">
                    <a:avLst/>
                  </a:prstGeom>
                  <a:noFill/>
                  <a:ln w="0">
                    <a:solidFill>
                      <a:srgbClr val="C0C0C0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50" name="Line 39">
                    <a:extLst>
                      <a:ext uri="{FF2B5EF4-FFF2-40B4-BE49-F238E27FC236}">
                        <a16:creationId xmlns:a16="http://schemas.microsoft.com/office/drawing/2014/main" id="{204791F9-7032-4792-AD79-C75E0DB0371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27" y="1400"/>
                    <a:ext cx="2453" cy="0"/>
                  </a:xfrm>
                  <a:prstGeom prst="line">
                    <a:avLst/>
                  </a:prstGeom>
                  <a:noFill/>
                  <a:ln w="0">
                    <a:solidFill>
                      <a:srgbClr val="C0C0C0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51" name="Line 40">
                    <a:extLst>
                      <a:ext uri="{FF2B5EF4-FFF2-40B4-BE49-F238E27FC236}">
                        <a16:creationId xmlns:a16="http://schemas.microsoft.com/office/drawing/2014/main" id="{36571F44-3558-4618-BF20-08FCEF2331C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27" y="1269"/>
                    <a:ext cx="2453" cy="0"/>
                  </a:xfrm>
                  <a:prstGeom prst="line">
                    <a:avLst/>
                  </a:prstGeom>
                  <a:noFill/>
                  <a:ln w="0">
                    <a:solidFill>
                      <a:srgbClr val="C0C0C0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52" name="Line 41">
                    <a:extLst>
                      <a:ext uri="{FF2B5EF4-FFF2-40B4-BE49-F238E27FC236}">
                        <a16:creationId xmlns:a16="http://schemas.microsoft.com/office/drawing/2014/main" id="{F6542569-6E6E-4B88-AEE9-40CB18B7966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27" y="1139"/>
                    <a:ext cx="2453" cy="0"/>
                  </a:xfrm>
                  <a:prstGeom prst="line">
                    <a:avLst/>
                  </a:prstGeom>
                  <a:noFill/>
                  <a:ln w="0">
                    <a:solidFill>
                      <a:srgbClr val="C0C0C0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53" name="Line 42">
                    <a:extLst>
                      <a:ext uri="{FF2B5EF4-FFF2-40B4-BE49-F238E27FC236}">
                        <a16:creationId xmlns:a16="http://schemas.microsoft.com/office/drawing/2014/main" id="{B3FDB6C7-E166-4166-990F-1135B8B1B4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27" y="1011"/>
                    <a:ext cx="2453" cy="0"/>
                  </a:xfrm>
                  <a:prstGeom prst="line">
                    <a:avLst/>
                  </a:prstGeom>
                  <a:noFill/>
                  <a:ln w="0">
                    <a:solidFill>
                      <a:srgbClr val="C0C0C0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54" name="Line 43">
                    <a:extLst>
                      <a:ext uri="{FF2B5EF4-FFF2-40B4-BE49-F238E27FC236}">
                        <a16:creationId xmlns:a16="http://schemas.microsoft.com/office/drawing/2014/main" id="{51BF7D6F-6B2B-47A9-841D-C763C7F851B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27" y="880"/>
                    <a:ext cx="2453" cy="0"/>
                  </a:xfrm>
                  <a:prstGeom prst="line">
                    <a:avLst/>
                  </a:prstGeom>
                  <a:noFill/>
                  <a:ln w="0">
                    <a:solidFill>
                      <a:srgbClr val="C0C0C0"/>
                    </a:solidFill>
                    <a:prstDash val="sysDot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55" name="Line 44">
                    <a:extLst>
                      <a:ext uri="{FF2B5EF4-FFF2-40B4-BE49-F238E27FC236}">
                        <a16:creationId xmlns:a16="http://schemas.microsoft.com/office/drawing/2014/main" id="{093D61C7-A48D-424E-8001-47200FC2950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27" y="880"/>
                    <a:ext cx="0" cy="1036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56" name="Line 45">
                    <a:extLst>
                      <a:ext uri="{FF2B5EF4-FFF2-40B4-BE49-F238E27FC236}">
                        <a16:creationId xmlns:a16="http://schemas.microsoft.com/office/drawing/2014/main" id="{4E1068F2-C5F9-46BB-AD77-104664C5E47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12" y="1916"/>
                    <a:ext cx="15" cy="0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57" name="Line 46">
                    <a:extLst>
                      <a:ext uri="{FF2B5EF4-FFF2-40B4-BE49-F238E27FC236}">
                        <a16:creationId xmlns:a16="http://schemas.microsoft.com/office/drawing/2014/main" id="{EA283CC8-F2B2-4086-BA6A-4D769FE886E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12" y="1786"/>
                    <a:ext cx="15" cy="0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58" name="Line 47">
                    <a:extLst>
                      <a:ext uri="{FF2B5EF4-FFF2-40B4-BE49-F238E27FC236}">
                        <a16:creationId xmlns:a16="http://schemas.microsoft.com/office/drawing/2014/main" id="{97E36A9E-A980-4023-9512-F25C8E1C360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12" y="1658"/>
                    <a:ext cx="15" cy="0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59" name="Line 48">
                    <a:extLst>
                      <a:ext uri="{FF2B5EF4-FFF2-40B4-BE49-F238E27FC236}">
                        <a16:creationId xmlns:a16="http://schemas.microsoft.com/office/drawing/2014/main" id="{987BDBF9-2F34-4195-BFDF-48FAAEDA7B2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12" y="1527"/>
                    <a:ext cx="15" cy="0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60" name="Line 49">
                    <a:extLst>
                      <a:ext uri="{FF2B5EF4-FFF2-40B4-BE49-F238E27FC236}">
                        <a16:creationId xmlns:a16="http://schemas.microsoft.com/office/drawing/2014/main" id="{987B3BB7-1798-4A4A-A6E4-3FA252263C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12" y="1400"/>
                    <a:ext cx="15" cy="0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61" name="Line 50">
                    <a:extLst>
                      <a:ext uri="{FF2B5EF4-FFF2-40B4-BE49-F238E27FC236}">
                        <a16:creationId xmlns:a16="http://schemas.microsoft.com/office/drawing/2014/main" id="{A62344BD-FB9C-483B-839B-4AB8221CCE4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12" y="1269"/>
                    <a:ext cx="15" cy="0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62" name="Line 51">
                    <a:extLst>
                      <a:ext uri="{FF2B5EF4-FFF2-40B4-BE49-F238E27FC236}">
                        <a16:creationId xmlns:a16="http://schemas.microsoft.com/office/drawing/2014/main" id="{F2849D8A-F982-48EA-B76C-BA0810600DF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12" y="1139"/>
                    <a:ext cx="15" cy="0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63" name="Line 52">
                    <a:extLst>
                      <a:ext uri="{FF2B5EF4-FFF2-40B4-BE49-F238E27FC236}">
                        <a16:creationId xmlns:a16="http://schemas.microsoft.com/office/drawing/2014/main" id="{6870ADE4-AE4F-4A5D-A521-B316B793B37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12" y="1011"/>
                    <a:ext cx="15" cy="0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64" name="Line 53">
                    <a:extLst>
                      <a:ext uri="{FF2B5EF4-FFF2-40B4-BE49-F238E27FC236}">
                        <a16:creationId xmlns:a16="http://schemas.microsoft.com/office/drawing/2014/main" id="{9B0355FC-4796-457F-9B46-047F9EFB691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12" y="880"/>
                    <a:ext cx="15" cy="0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65" name="Line 54">
                    <a:extLst>
                      <a:ext uri="{FF2B5EF4-FFF2-40B4-BE49-F238E27FC236}">
                        <a16:creationId xmlns:a16="http://schemas.microsoft.com/office/drawing/2014/main" id="{6E4D17A7-1A9A-4362-A24C-9597197DD80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27" y="1916"/>
                    <a:ext cx="2453" cy="0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66" name="Line 55">
                    <a:extLst>
                      <a:ext uri="{FF2B5EF4-FFF2-40B4-BE49-F238E27FC236}">
                        <a16:creationId xmlns:a16="http://schemas.microsoft.com/office/drawing/2014/main" id="{475C09AB-1176-438B-AEFF-BFFAD1169F7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27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67" name="Line 56">
                    <a:extLst>
                      <a:ext uri="{FF2B5EF4-FFF2-40B4-BE49-F238E27FC236}">
                        <a16:creationId xmlns:a16="http://schemas.microsoft.com/office/drawing/2014/main" id="{368D424B-6AFA-4121-A78C-60769B9E956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83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68" name="Line 57">
                    <a:extLst>
                      <a:ext uri="{FF2B5EF4-FFF2-40B4-BE49-F238E27FC236}">
                        <a16:creationId xmlns:a16="http://schemas.microsoft.com/office/drawing/2014/main" id="{727219B4-0E97-4CB9-A2DB-7A2F728C25E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39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69" name="Line 58">
                    <a:extLst>
                      <a:ext uri="{FF2B5EF4-FFF2-40B4-BE49-F238E27FC236}">
                        <a16:creationId xmlns:a16="http://schemas.microsoft.com/office/drawing/2014/main" id="{9EFAEAEA-0CBF-4EF3-A5DC-3E9F0BF72DE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95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70" name="Line 59">
                    <a:extLst>
                      <a:ext uri="{FF2B5EF4-FFF2-40B4-BE49-F238E27FC236}">
                        <a16:creationId xmlns:a16="http://schemas.microsoft.com/office/drawing/2014/main" id="{ED3F8E37-C2D6-4A5A-905B-84A5870156D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51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71" name="Line 60">
                    <a:extLst>
                      <a:ext uri="{FF2B5EF4-FFF2-40B4-BE49-F238E27FC236}">
                        <a16:creationId xmlns:a16="http://schemas.microsoft.com/office/drawing/2014/main" id="{19E4D08F-9BA1-4F94-832F-5F6A65CB560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07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72" name="Line 61">
                    <a:extLst>
                      <a:ext uri="{FF2B5EF4-FFF2-40B4-BE49-F238E27FC236}">
                        <a16:creationId xmlns:a16="http://schemas.microsoft.com/office/drawing/2014/main" id="{E79B0B4D-46EE-4997-885C-AAF60E5A9EE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60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73" name="Line 62">
                    <a:extLst>
                      <a:ext uri="{FF2B5EF4-FFF2-40B4-BE49-F238E27FC236}">
                        <a16:creationId xmlns:a16="http://schemas.microsoft.com/office/drawing/2014/main" id="{B4ADF393-4BB9-45F3-86DA-9572AEC2D15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16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74" name="Line 63">
                    <a:extLst>
                      <a:ext uri="{FF2B5EF4-FFF2-40B4-BE49-F238E27FC236}">
                        <a16:creationId xmlns:a16="http://schemas.microsoft.com/office/drawing/2014/main" id="{FBE5C14C-DA94-4AD9-BFB2-4FC506F0B5A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572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75" name="Line 64">
                    <a:extLst>
                      <a:ext uri="{FF2B5EF4-FFF2-40B4-BE49-F238E27FC236}">
                        <a16:creationId xmlns:a16="http://schemas.microsoft.com/office/drawing/2014/main" id="{C3FE9FAF-EC0E-49D4-9154-6435ECBCE45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28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76" name="Line 65">
                    <a:extLst>
                      <a:ext uri="{FF2B5EF4-FFF2-40B4-BE49-F238E27FC236}">
                        <a16:creationId xmlns:a16="http://schemas.microsoft.com/office/drawing/2014/main" id="{A49E281D-2257-46AF-BA22-D771D54887F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84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77" name="Line 66">
                    <a:extLst>
                      <a:ext uri="{FF2B5EF4-FFF2-40B4-BE49-F238E27FC236}">
                        <a16:creationId xmlns:a16="http://schemas.microsoft.com/office/drawing/2014/main" id="{91760614-6F29-4AD2-B1C5-77A68BAB162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40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78" name="Line 67">
                    <a:extLst>
                      <a:ext uri="{FF2B5EF4-FFF2-40B4-BE49-F238E27FC236}">
                        <a16:creationId xmlns:a16="http://schemas.microsoft.com/office/drawing/2014/main" id="{A61C3478-C34A-45DD-81EE-9CBBBD977BA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96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79" name="Line 68">
                    <a:extLst>
                      <a:ext uri="{FF2B5EF4-FFF2-40B4-BE49-F238E27FC236}">
                        <a16:creationId xmlns:a16="http://schemas.microsoft.com/office/drawing/2014/main" id="{C79AB9D5-D165-4005-ABA8-834A6D71C92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52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80" name="Line 69">
                    <a:extLst>
                      <a:ext uri="{FF2B5EF4-FFF2-40B4-BE49-F238E27FC236}">
                        <a16:creationId xmlns:a16="http://schemas.microsoft.com/office/drawing/2014/main" id="{C7E45B7F-C8F3-41C5-997B-A2C43B5AE9B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08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81" name="Line 70">
                    <a:extLst>
                      <a:ext uri="{FF2B5EF4-FFF2-40B4-BE49-F238E27FC236}">
                        <a16:creationId xmlns:a16="http://schemas.microsoft.com/office/drawing/2014/main" id="{4DAEC48C-B766-492B-8FF3-0B130A24DBD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64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82" name="Line 71">
                    <a:extLst>
                      <a:ext uri="{FF2B5EF4-FFF2-40B4-BE49-F238E27FC236}">
                        <a16:creationId xmlns:a16="http://schemas.microsoft.com/office/drawing/2014/main" id="{1CC749C6-2383-4EE9-8530-FFE08F16AA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20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83" name="Line 72">
                    <a:extLst>
                      <a:ext uri="{FF2B5EF4-FFF2-40B4-BE49-F238E27FC236}">
                        <a16:creationId xmlns:a16="http://schemas.microsoft.com/office/drawing/2014/main" id="{14416645-1172-409C-8EFD-1ECC96E8661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73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84" name="Line 73">
                    <a:extLst>
                      <a:ext uri="{FF2B5EF4-FFF2-40B4-BE49-F238E27FC236}">
                        <a16:creationId xmlns:a16="http://schemas.microsoft.com/office/drawing/2014/main" id="{D757AA8C-8275-4262-A676-987A2BAA0EF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29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85" name="Line 74">
                    <a:extLst>
                      <a:ext uri="{FF2B5EF4-FFF2-40B4-BE49-F238E27FC236}">
                        <a16:creationId xmlns:a16="http://schemas.microsoft.com/office/drawing/2014/main" id="{28BDAC1C-BE97-452F-BDF5-AF1E37DB6F8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86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86" name="Line 75">
                    <a:extLst>
                      <a:ext uri="{FF2B5EF4-FFF2-40B4-BE49-F238E27FC236}">
                        <a16:creationId xmlns:a16="http://schemas.microsoft.com/office/drawing/2014/main" id="{4BFF67EB-6FF6-47BF-B8C8-513AA774B71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42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87" name="Line 76">
                    <a:extLst>
                      <a:ext uri="{FF2B5EF4-FFF2-40B4-BE49-F238E27FC236}">
                        <a16:creationId xmlns:a16="http://schemas.microsoft.com/office/drawing/2014/main" id="{29044DB2-CEE7-40DC-A845-F429D54EF71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98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88" name="Line 77">
                    <a:extLst>
                      <a:ext uri="{FF2B5EF4-FFF2-40B4-BE49-F238E27FC236}">
                        <a16:creationId xmlns:a16="http://schemas.microsoft.com/office/drawing/2014/main" id="{49488EAC-F6F2-4D4A-831C-70ED2AE1CBA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354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89" name="Line 78">
                    <a:extLst>
                      <a:ext uri="{FF2B5EF4-FFF2-40B4-BE49-F238E27FC236}">
                        <a16:creationId xmlns:a16="http://schemas.microsoft.com/office/drawing/2014/main" id="{29F52A98-0FC1-4980-84C3-A6B791BB44C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10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90" name="Line 79">
                    <a:extLst>
                      <a:ext uri="{FF2B5EF4-FFF2-40B4-BE49-F238E27FC236}">
                        <a16:creationId xmlns:a16="http://schemas.microsoft.com/office/drawing/2014/main" id="{D5CFD661-9634-4DEC-966C-FFFEF2E6708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66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91" name="Line 80">
                    <a:extLst>
                      <a:ext uri="{FF2B5EF4-FFF2-40B4-BE49-F238E27FC236}">
                        <a16:creationId xmlns:a16="http://schemas.microsoft.com/office/drawing/2014/main" id="{C18DD30B-E32D-4113-A46E-F684A4EDF4E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22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92" name="Line 81">
                    <a:extLst>
                      <a:ext uri="{FF2B5EF4-FFF2-40B4-BE49-F238E27FC236}">
                        <a16:creationId xmlns:a16="http://schemas.microsoft.com/office/drawing/2014/main" id="{95C4F7EC-5098-4DF8-8D55-2D39961BDB0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78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93" name="Line 82">
                    <a:extLst>
                      <a:ext uri="{FF2B5EF4-FFF2-40B4-BE49-F238E27FC236}">
                        <a16:creationId xmlns:a16="http://schemas.microsoft.com/office/drawing/2014/main" id="{2E3B0050-D70F-4A26-8C5D-43CDA774C34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634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94" name="Line 83">
                    <a:extLst>
                      <a:ext uri="{FF2B5EF4-FFF2-40B4-BE49-F238E27FC236}">
                        <a16:creationId xmlns:a16="http://schemas.microsoft.com/office/drawing/2014/main" id="{27B3E49F-A852-4040-8460-00826A2BC45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687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95" name="Line 84">
                    <a:extLst>
                      <a:ext uri="{FF2B5EF4-FFF2-40B4-BE49-F238E27FC236}">
                        <a16:creationId xmlns:a16="http://schemas.microsoft.com/office/drawing/2014/main" id="{F4715839-0D52-4983-A777-939DBE0C85D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43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96" name="Line 85">
                    <a:extLst>
                      <a:ext uri="{FF2B5EF4-FFF2-40B4-BE49-F238E27FC236}">
                        <a16:creationId xmlns:a16="http://schemas.microsoft.com/office/drawing/2014/main" id="{EE944639-4D73-4935-9005-740D3E65FE4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99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97" name="Line 86">
                    <a:extLst>
                      <a:ext uri="{FF2B5EF4-FFF2-40B4-BE49-F238E27FC236}">
                        <a16:creationId xmlns:a16="http://schemas.microsoft.com/office/drawing/2014/main" id="{670CADF1-042C-4DF2-9D3B-6FE1FFBB238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855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98" name="Line 87">
                    <a:extLst>
                      <a:ext uri="{FF2B5EF4-FFF2-40B4-BE49-F238E27FC236}">
                        <a16:creationId xmlns:a16="http://schemas.microsoft.com/office/drawing/2014/main" id="{26222E72-1E1F-4ABD-A27D-43A3C8896DB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11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799" name="Line 88">
                    <a:extLst>
                      <a:ext uri="{FF2B5EF4-FFF2-40B4-BE49-F238E27FC236}">
                        <a16:creationId xmlns:a16="http://schemas.microsoft.com/office/drawing/2014/main" id="{FCD8EF02-12B4-44BC-97DD-94BF33E0EFA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967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800" name="Line 89">
                    <a:extLst>
                      <a:ext uri="{FF2B5EF4-FFF2-40B4-BE49-F238E27FC236}">
                        <a16:creationId xmlns:a16="http://schemas.microsoft.com/office/drawing/2014/main" id="{CBF30F10-C00D-49CA-BFA5-9BE47865283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023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801" name="Line 90">
                    <a:extLst>
                      <a:ext uri="{FF2B5EF4-FFF2-40B4-BE49-F238E27FC236}">
                        <a16:creationId xmlns:a16="http://schemas.microsoft.com/office/drawing/2014/main" id="{DB9CD0EB-B29C-493B-AF81-0F0C59B5CD0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079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802" name="Line 91">
                    <a:extLst>
                      <a:ext uri="{FF2B5EF4-FFF2-40B4-BE49-F238E27FC236}">
                        <a16:creationId xmlns:a16="http://schemas.microsoft.com/office/drawing/2014/main" id="{587157F6-9B04-4CB8-88A3-79BCB0C495E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135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803" name="Line 92">
                    <a:extLst>
                      <a:ext uri="{FF2B5EF4-FFF2-40B4-BE49-F238E27FC236}">
                        <a16:creationId xmlns:a16="http://schemas.microsoft.com/office/drawing/2014/main" id="{2489BC15-3434-4707-8502-9499AC18BC0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191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804" name="Line 93">
                    <a:extLst>
                      <a:ext uri="{FF2B5EF4-FFF2-40B4-BE49-F238E27FC236}">
                        <a16:creationId xmlns:a16="http://schemas.microsoft.com/office/drawing/2014/main" id="{81400DAE-4C5F-4AC9-B2BA-C01B2166616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247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805" name="Line 94">
                    <a:extLst>
                      <a:ext uri="{FF2B5EF4-FFF2-40B4-BE49-F238E27FC236}">
                        <a16:creationId xmlns:a16="http://schemas.microsoft.com/office/drawing/2014/main" id="{B678233D-7A1D-4731-B000-BD67BC12DBF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300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806" name="Line 95">
                    <a:extLst>
                      <a:ext uri="{FF2B5EF4-FFF2-40B4-BE49-F238E27FC236}">
                        <a16:creationId xmlns:a16="http://schemas.microsoft.com/office/drawing/2014/main" id="{E8603ECA-F53D-41AA-B6D3-A59FC13A207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356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807" name="Line 96">
                    <a:extLst>
                      <a:ext uri="{FF2B5EF4-FFF2-40B4-BE49-F238E27FC236}">
                        <a16:creationId xmlns:a16="http://schemas.microsoft.com/office/drawing/2014/main" id="{92E4965D-BD40-4EF1-B2AA-F45630E1169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412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808" name="Line 97">
                    <a:extLst>
                      <a:ext uri="{FF2B5EF4-FFF2-40B4-BE49-F238E27FC236}">
                        <a16:creationId xmlns:a16="http://schemas.microsoft.com/office/drawing/2014/main" id="{D3BCB48D-A5C6-415F-BF9A-DD0B36E7F6A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468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809" name="Line 98">
                    <a:extLst>
                      <a:ext uri="{FF2B5EF4-FFF2-40B4-BE49-F238E27FC236}">
                        <a16:creationId xmlns:a16="http://schemas.microsoft.com/office/drawing/2014/main" id="{99E2172F-12FF-46B9-A6A3-840A76BB3B9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524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810" name="Line 99">
                    <a:extLst>
                      <a:ext uri="{FF2B5EF4-FFF2-40B4-BE49-F238E27FC236}">
                        <a16:creationId xmlns:a16="http://schemas.microsoft.com/office/drawing/2014/main" id="{E127BE8A-14FC-4A08-819D-14763655357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580" y="1916"/>
                    <a:ext cx="0" cy="1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  <p:sp>
                <p:nvSpPr>
                  <p:cNvPr id="286811" name="Freeform 101">
                    <a:extLst>
                      <a:ext uri="{FF2B5EF4-FFF2-40B4-BE49-F238E27FC236}">
                        <a16:creationId xmlns:a16="http://schemas.microsoft.com/office/drawing/2014/main" id="{FEEEFF84-C251-43C6-AC4B-7F15C259A8B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54" y="1400"/>
                    <a:ext cx="2399" cy="513"/>
                  </a:xfrm>
                  <a:custGeom>
                    <a:avLst/>
                    <a:gdLst>
                      <a:gd name="T0" fmla="*/ 0 w 814"/>
                      <a:gd name="T1" fmla="*/ 11606 h 181"/>
                      <a:gd name="T2" fmla="*/ 1432 w 814"/>
                      <a:gd name="T3" fmla="*/ 11544 h 181"/>
                      <a:gd name="T4" fmla="*/ 2868 w 814"/>
                      <a:gd name="T5" fmla="*/ 11295 h 181"/>
                      <a:gd name="T6" fmla="*/ 4300 w 814"/>
                      <a:gd name="T7" fmla="*/ 11680 h 181"/>
                      <a:gd name="T8" fmla="*/ 5732 w 814"/>
                      <a:gd name="T9" fmla="*/ 11544 h 181"/>
                      <a:gd name="T10" fmla="*/ 7165 w 814"/>
                      <a:gd name="T11" fmla="*/ 11431 h 181"/>
                      <a:gd name="T12" fmla="*/ 8600 w 814"/>
                      <a:gd name="T13" fmla="*/ 10974 h 181"/>
                      <a:gd name="T14" fmla="*/ 10032 w 814"/>
                      <a:gd name="T15" fmla="*/ 11045 h 181"/>
                      <a:gd name="T16" fmla="*/ 11465 w 814"/>
                      <a:gd name="T17" fmla="*/ 10773 h 181"/>
                      <a:gd name="T18" fmla="*/ 12900 w 814"/>
                      <a:gd name="T19" fmla="*/ 10266 h 181"/>
                      <a:gd name="T20" fmla="*/ 14332 w 814"/>
                      <a:gd name="T21" fmla="*/ 8452 h 181"/>
                      <a:gd name="T22" fmla="*/ 15697 w 814"/>
                      <a:gd name="T23" fmla="*/ 6394 h 181"/>
                      <a:gd name="T24" fmla="*/ 17129 w 814"/>
                      <a:gd name="T25" fmla="*/ 5238 h 181"/>
                      <a:gd name="T26" fmla="*/ 18561 w 814"/>
                      <a:gd name="T27" fmla="*/ 3937 h 181"/>
                      <a:gd name="T28" fmla="*/ 19994 w 814"/>
                      <a:gd name="T29" fmla="*/ 2642 h 181"/>
                      <a:gd name="T30" fmla="*/ 21429 w 814"/>
                      <a:gd name="T31" fmla="*/ 3687 h 181"/>
                      <a:gd name="T32" fmla="*/ 22861 w 814"/>
                      <a:gd name="T33" fmla="*/ 6788 h 181"/>
                      <a:gd name="T34" fmla="*/ 24294 w 814"/>
                      <a:gd name="T35" fmla="*/ 10589 h 181"/>
                      <a:gd name="T36" fmla="*/ 25729 w 814"/>
                      <a:gd name="T37" fmla="*/ 10909 h 181"/>
                      <a:gd name="T38" fmla="*/ 27161 w 814"/>
                      <a:gd name="T39" fmla="*/ 5028 h 181"/>
                      <a:gd name="T40" fmla="*/ 28593 w 814"/>
                      <a:gd name="T41" fmla="*/ 2916 h 181"/>
                      <a:gd name="T42" fmla="*/ 30026 w 814"/>
                      <a:gd name="T43" fmla="*/ 0 h 181"/>
                      <a:gd name="T44" fmla="*/ 31382 w 814"/>
                      <a:gd name="T45" fmla="*/ 1301 h 181"/>
                      <a:gd name="T46" fmla="*/ 32814 w 814"/>
                      <a:gd name="T47" fmla="*/ 4716 h 181"/>
                      <a:gd name="T48" fmla="*/ 34249 w 814"/>
                      <a:gd name="T49" fmla="*/ 5351 h 181"/>
                      <a:gd name="T50" fmla="*/ 35681 w 814"/>
                      <a:gd name="T51" fmla="*/ 6057 h 181"/>
                      <a:gd name="T52" fmla="*/ 37114 w 814"/>
                      <a:gd name="T53" fmla="*/ 6009 h 181"/>
                      <a:gd name="T54" fmla="*/ 38549 w 814"/>
                      <a:gd name="T55" fmla="*/ 5238 h 181"/>
                      <a:gd name="T56" fmla="*/ 39981 w 814"/>
                      <a:gd name="T57" fmla="*/ 5943 h 181"/>
                      <a:gd name="T58" fmla="*/ 41423 w 814"/>
                      <a:gd name="T59" fmla="*/ 7808 h 181"/>
                      <a:gd name="T60" fmla="*/ 42855 w 814"/>
                      <a:gd name="T61" fmla="*/ 8514 h 181"/>
                      <a:gd name="T62" fmla="*/ 44290 w 814"/>
                      <a:gd name="T63" fmla="*/ 8764 h 181"/>
                      <a:gd name="T64" fmla="*/ 45722 w 814"/>
                      <a:gd name="T65" fmla="*/ 9880 h 181"/>
                      <a:gd name="T66" fmla="*/ 47078 w 814"/>
                      <a:gd name="T67" fmla="*/ 9679 h 181"/>
                      <a:gd name="T68" fmla="*/ 48510 w 814"/>
                      <a:gd name="T69" fmla="*/ 10651 h 181"/>
                      <a:gd name="T70" fmla="*/ 49943 w 814"/>
                      <a:gd name="T71" fmla="*/ 10699 h 181"/>
                      <a:gd name="T72" fmla="*/ 51378 w 814"/>
                      <a:gd name="T73" fmla="*/ 11045 h 181"/>
                      <a:gd name="T74" fmla="*/ 52810 w 814"/>
                      <a:gd name="T75" fmla="*/ 11085 h 181"/>
                      <a:gd name="T76" fmla="*/ 54243 w 814"/>
                      <a:gd name="T77" fmla="*/ 11158 h 181"/>
                      <a:gd name="T78" fmla="*/ 55675 w 814"/>
                      <a:gd name="T79" fmla="*/ 11221 h 181"/>
                      <a:gd name="T80" fmla="*/ 57110 w 814"/>
                      <a:gd name="T81" fmla="*/ 11221 h 181"/>
                      <a:gd name="T82" fmla="*/ 58543 w 814"/>
                      <a:gd name="T83" fmla="*/ 10974 h 181"/>
                      <a:gd name="T84" fmla="*/ 59975 w 814"/>
                      <a:gd name="T85" fmla="*/ 11360 h 181"/>
                      <a:gd name="T86" fmla="*/ 61410 w 814"/>
                      <a:gd name="T87" fmla="*/ 11544 h 181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814"/>
                      <a:gd name="T133" fmla="*/ 0 h 181"/>
                      <a:gd name="T134" fmla="*/ 814 w 814"/>
                      <a:gd name="T135" fmla="*/ 181 h 181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814" h="181">
                        <a:moveTo>
                          <a:pt x="0" y="180"/>
                        </a:moveTo>
                        <a:lnTo>
                          <a:pt x="19" y="179"/>
                        </a:lnTo>
                        <a:lnTo>
                          <a:pt x="38" y="175"/>
                        </a:lnTo>
                        <a:lnTo>
                          <a:pt x="57" y="181"/>
                        </a:lnTo>
                        <a:lnTo>
                          <a:pt x="76" y="179"/>
                        </a:lnTo>
                        <a:lnTo>
                          <a:pt x="95" y="177"/>
                        </a:lnTo>
                        <a:lnTo>
                          <a:pt x="114" y="170"/>
                        </a:lnTo>
                        <a:lnTo>
                          <a:pt x="133" y="171"/>
                        </a:lnTo>
                        <a:lnTo>
                          <a:pt x="152" y="167"/>
                        </a:lnTo>
                        <a:lnTo>
                          <a:pt x="171" y="159"/>
                        </a:lnTo>
                        <a:lnTo>
                          <a:pt x="190" y="131"/>
                        </a:lnTo>
                        <a:lnTo>
                          <a:pt x="208" y="99"/>
                        </a:lnTo>
                        <a:lnTo>
                          <a:pt x="227" y="81"/>
                        </a:lnTo>
                        <a:lnTo>
                          <a:pt x="246" y="61"/>
                        </a:lnTo>
                        <a:lnTo>
                          <a:pt x="265" y="41"/>
                        </a:lnTo>
                        <a:lnTo>
                          <a:pt x="284" y="57"/>
                        </a:lnTo>
                        <a:lnTo>
                          <a:pt x="303" y="105"/>
                        </a:lnTo>
                        <a:lnTo>
                          <a:pt x="322" y="164"/>
                        </a:lnTo>
                        <a:lnTo>
                          <a:pt x="341" y="169"/>
                        </a:lnTo>
                        <a:lnTo>
                          <a:pt x="360" y="78"/>
                        </a:lnTo>
                        <a:lnTo>
                          <a:pt x="379" y="45"/>
                        </a:lnTo>
                        <a:lnTo>
                          <a:pt x="398" y="0"/>
                        </a:lnTo>
                        <a:lnTo>
                          <a:pt x="416" y="20"/>
                        </a:lnTo>
                        <a:lnTo>
                          <a:pt x="435" y="73"/>
                        </a:lnTo>
                        <a:lnTo>
                          <a:pt x="454" y="83"/>
                        </a:lnTo>
                        <a:lnTo>
                          <a:pt x="473" y="94"/>
                        </a:lnTo>
                        <a:lnTo>
                          <a:pt x="492" y="93"/>
                        </a:lnTo>
                        <a:lnTo>
                          <a:pt x="511" y="81"/>
                        </a:lnTo>
                        <a:lnTo>
                          <a:pt x="530" y="92"/>
                        </a:lnTo>
                        <a:lnTo>
                          <a:pt x="549" y="121"/>
                        </a:lnTo>
                        <a:lnTo>
                          <a:pt x="568" y="132"/>
                        </a:lnTo>
                        <a:lnTo>
                          <a:pt x="587" y="136"/>
                        </a:lnTo>
                        <a:lnTo>
                          <a:pt x="606" y="153"/>
                        </a:lnTo>
                        <a:lnTo>
                          <a:pt x="624" y="150"/>
                        </a:lnTo>
                        <a:lnTo>
                          <a:pt x="643" y="165"/>
                        </a:lnTo>
                        <a:lnTo>
                          <a:pt x="662" y="166"/>
                        </a:lnTo>
                        <a:lnTo>
                          <a:pt x="681" y="171"/>
                        </a:lnTo>
                        <a:lnTo>
                          <a:pt x="700" y="172"/>
                        </a:lnTo>
                        <a:lnTo>
                          <a:pt x="719" y="173"/>
                        </a:lnTo>
                        <a:lnTo>
                          <a:pt x="738" y="174"/>
                        </a:lnTo>
                        <a:lnTo>
                          <a:pt x="757" y="174"/>
                        </a:lnTo>
                        <a:lnTo>
                          <a:pt x="776" y="170"/>
                        </a:lnTo>
                        <a:lnTo>
                          <a:pt x="795" y="176"/>
                        </a:lnTo>
                        <a:lnTo>
                          <a:pt x="814" y="179"/>
                        </a:lnTo>
                      </a:path>
                    </a:pathLst>
                  </a:custGeom>
                  <a:noFill/>
                  <a:ln w="14288">
                    <a:solidFill>
                      <a:srgbClr val="FF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endParaRPr lang="pt-BR" altLang="pt-BR"/>
                  </a:p>
                </p:txBody>
              </p:sp>
              <p:sp>
                <p:nvSpPr>
                  <p:cNvPr id="286812" name="Rectangle 102">
                    <a:extLst>
                      <a:ext uri="{FF2B5EF4-FFF2-40B4-BE49-F238E27FC236}">
                        <a16:creationId xmlns:a16="http://schemas.microsoft.com/office/drawing/2014/main" id="{BBECC983-37CD-4A38-80D7-83CEE9541F8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68" y="1891"/>
                    <a:ext cx="27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0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13" name="Rectangle 103">
                    <a:extLst>
                      <a:ext uri="{FF2B5EF4-FFF2-40B4-BE49-F238E27FC236}">
                        <a16:creationId xmlns:a16="http://schemas.microsoft.com/office/drawing/2014/main" id="{0C320442-219D-4DF7-B9FE-2085702553C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21" y="1760"/>
                    <a:ext cx="8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100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14" name="Rectangle 104">
                    <a:extLst>
                      <a:ext uri="{FF2B5EF4-FFF2-40B4-BE49-F238E27FC236}">
                        <a16:creationId xmlns:a16="http://schemas.microsoft.com/office/drawing/2014/main" id="{2CF6825A-A782-48C0-B9AB-5078E5C994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21" y="1632"/>
                    <a:ext cx="8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200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15" name="Rectangle 105">
                    <a:extLst>
                      <a:ext uri="{FF2B5EF4-FFF2-40B4-BE49-F238E27FC236}">
                        <a16:creationId xmlns:a16="http://schemas.microsoft.com/office/drawing/2014/main" id="{890DFF57-6B1B-4CBC-A458-5A00777F4AC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21" y="1502"/>
                    <a:ext cx="8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300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16" name="Rectangle 106">
                    <a:extLst>
                      <a:ext uri="{FF2B5EF4-FFF2-40B4-BE49-F238E27FC236}">
                        <a16:creationId xmlns:a16="http://schemas.microsoft.com/office/drawing/2014/main" id="{C931B393-448E-4A7E-8761-EC637D480C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21" y="1374"/>
                    <a:ext cx="8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400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17" name="Rectangle 107">
                    <a:extLst>
                      <a:ext uri="{FF2B5EF4-FFF2-40B4-BE49-F238E27FC236}">
                        <a16:creationId xmlns:a16="http://schemas.microsoft.com/office/drawing/2014/main" id="{DA06164B-7D0B-4C1B-BC77-8C67C62AD90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21" y="1244"/>
                    <a:ext cx="8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500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18" name="Rectangle 108">
                    <a:extLst>
                      <a:ext uri="{FF2B5EF4-FFF2-40B4-BE49-F238E27FC236}">
                        <a16:creationId xmlns:a16="http://schemas.microsoft.com/office/drawing/2014/main" id="{9F0DD3C7-92A0-485D-AF02-E10F019D1DA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21" y="1113"/>
                    <a:ext cx="8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600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19" name="Rectangle 109">
                    <a:extLst>
                      <a:ext uri="{FF2B5EF4-FFF2-40B4-BE49-F238E27FC236}">
                        <a16:creationId xmlns:a16="http://schemas.microsoft.com/office/drawing/2014/main" id="{C1139B3A-74FB-4DF9-BD19-1FA32AFF058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21" y="985"/>
                    <a:ext cx="8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700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20" name="Rectangle 110">
                    <a:extLst>
                      <a:ext uri="{FF2B5EF4-FFF2-40B4-BE49-F238E27FC236}">
                        <a16:creationId xmlns:a16="http://schemas.microsoft.com/office/drawing/2014/main" id="{46D3CE5D-8DE9-4F74-96F0-160E9841B8C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21" y="855"/>
                    <a:ext cx="8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800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21" name="Rectangle 111">
                    <a:extLst>
                      <a:ext uri="{FF2B5EF4-FFF2-40B4-BE49-F238E27FC236}">
                        <a16:creationId xmlns:a16="http://schemas.microsoft.com/office/drawing/2014/main" id="{FB356420-B1A0-4CBF-BB5B-DCFA30E722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3024" y="1982"/>
                    <a:ext cx="13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SE 35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22" name="Rectangle 112">
                    <a:extLst>
                      <a:ext uri="{FF2B5EF4-FFF2-40B4-BE49-F238E27FC236}">
                        <a16:creationId xmlns:a16="http://schemas.microsoft.com/office/drawing/2014/main" id="{D2462522-D093-47E1-86F0-2B57D91226A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3136" y="1982"/>
                    <a:ext cx="13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SE 37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23" name="Rectangle 113">
                    <a:extLst>
                      <a:ext uri="{FF2B5EF4-FFF2-40B4-BE49-F238E27FC236}">
                        <a16:creationId xmlns:a16="http://schemas.microsoft.com/office/drawing/2014/main" id="{58FF4F63-24F7-4B27-A18E-0125137928C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3248" y="1982"/>
                    <a:ext cx="13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SE 39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24" name="Rectangle 114">
                    <a:extLst>
                      <a:ext uri="{FF2B5EF4-FFF2-40B4-BE49-F238E27FC236}">
                        <a16:creationId xmlns:a16="http://schemas.microsoft.com/office/drawing/2014/main" id="{9697AD31-315A-4811-9E90-2E367CA3C9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3360" y="1982"/>
                    <a:ext cx="13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SE 41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25" name="Rectangle 115">
                    <a:extLst>
                      <a:ext uri="{FF2B5EF4-FFF2-40B4-BE49-F238E27FC236}">
                        <a16:creationId xmlns:a16="http://schemas.microsoft.com/office/drawing/2014/main" id="{24953273-0392-4EE7-98EB-FCB22F9D9BC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3472" y="1982"/>
                    <a:ext cx="13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SE 43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26" name="Rectangle 116">
                    <a:extLst>
                      <a:ext uri="{FF2B5EF4-FFF2-40B4-BE49-F238E27FC236}">
                        <a16:creationId xmlns:a16="http://schemas.microsoft.com/office/drawing/2014/main" id="{18E2B609-CBA1-4998-A3CE-4B3B69943AE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3584" y="1982"/>
                    <a:ext cx="13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SE 45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27" name="Rectangle 117">
                    <a:extLst>
                      <a:ext uri="{FF2B5EF4-FFF2-40B4-BE49-F238E27FC236}">
                        <a16:creationId xmlns:a16="http://schemas.microsoft.com/office/drawing/2014/main" id="{A5C45984-B038-4D08-88B3-6BD1B68E7DC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3693" y="1982"/>
                    <a:ext cx="13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SE 47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28" name="Rectangle 118">
                    <a:extLst>
                      <a:ext uri="{FF2B5EF4-FFF2-40B4-BE49-F238E27FC236}">
                        <a16:creationId xmlns:a16="http://schemas.microsoft.com/office/drawing/2014/main" id="{F53D324C-B73C-4E4A-9D84-6ADA683479A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3805" y="1982"/>
                    <a:ext cx="13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SE 49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29" name="Rectangle 119">
                    <a:extLst>
                      <a:ext uri="{FF2B5EF4-FFF2-40B4-BE49-F238E27FC236}">
                        <a16:creationId xmlns:a16="http://schemas.microsoft.com/office/drawing/2014/main" id="{EC62A812-A474-46D9-8282-4162450491C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3917" y="1982"/>
                    <a:ext cx="13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SE 51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30" name="Rectangle 120">
                    <a:extLst>
                      <a:ext uri="{FF2B5EF4-FFF2-40B4-BE49-F238E27FC236}">
                        <a16:creationId xmlns:a16="http://schemas.microsoft.com/office/drawing/2014/main" id="{92B31218-A518-4AA9-9053-B057C44B7B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4029" y="1982"/>
                    <a:ext cx="13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SE 53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31" name="Rectangle 121">
                    <a:extLst>
                      <a:ext uri="{FF2B5EF4-FFF2-40B4-BE49-F238E27FC236}">
                        <a16:creationId xmlns:a16="http://schemas.microsoft.com/office/drawing/2014/main" id="{8F335967-C99E-4BC3-816C-4B8D293DA17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4141" y="1982"/>
                    <a:ext cx="13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SE 02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32" name="Rectangle 122">
                    <a:extLst>
                      <a:ext uri="{FF2B5EF4-FFF2-40B4-BE49-F238E27FC236}">
                        <a16:creationId xmlns:a16="http://schemas.microsoft.com/office/drawing/2014/main" id="{7F11D106-1466-4115-90C5-E53978F310B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4250" y="1982"/>
                    <a:ext cx="13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SE 04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33" name="Rectangle 123">
                    <a:extLst>
                      <a:ext uri="{FF2B5EF4-FFF2-40B4-BE49-F238E27FC236}">
                        <a16:creationId xmlns:a16="http://schemas.microsoft.com/office/drawing/2014/main" id="{C1871406-9EB7-420F-8A34-EE7CCAB7ED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4362" y="1982"/>
                    <a:ext cx="13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SE 06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34" name="Rectangle 124">
                    <a:extLst>
                      <a:ext uri="{FF2B5EF4-FFF2-40B4-BE49-F238E27FC236}">
                        <a16:creationId xmlns:a16="http://schemas.microsoft.com/office/drawing/2014/main" id="{2F85CBB2-60E8-4015-BFF4-5710ECD5A2C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4474" y="1982"/>
                    <a:ext cx="13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SE 08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35" name="Rectangle 125">
                    <a:extLst>
                      <a:ext uri="{FF2B5EF4-FFF2-40B4-BE49-F238E27FC236}">
                        <a16:creationId xmlns:a16="http://schemas.microsoft.com/office/drawing/2014/main" id="{FA5B04FC-0CD8-4C02-ACB3-A58478E731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4586" y="1982"/>
                    <a:ext cx="13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SE 10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36" name="Rectangle 126">
                    <a:extLst>
                      <a:ext uri="{FF2B5EF4-FFF2-40B4-BE49-F238E27FC236}">
                        <a16:creationId xmlns:a16="http://schemas.microsoft.com/office/drawing/2014/main" id="{08B0E686-5E38-406D-BBED-FA2441F375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4698" y="1982"/>
                    <a:ext cx="13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SE 12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37" name="Rectangle 127">
                    <a:extLst>
                      <a:ext uri="{FF2B5EF4-FFF2-40B4-BE49-F238E27FC236}">
                        <a16:creationId xmlns:a16="http://schemas.microsoft.com/office/drawing/2014/main" id="{51028D33-7F53-4CDC-91F7-2F97861C33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4810" y="1982"/>
                    <a:ext cx="13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SE 14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38" name="Rectangle 128">
                    <a:extLst>
                      <a:ext uri="{FF2B5EF4-FFF2-40B4-BE49-F238E27FC236}">
                        <a16:creationId xmlns:a16="http://schemas.microsoft.com/office/drawing/2014/main" id="{5D7CA359-678B-4006-9DBD-FF5883F11DA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4920" y="1982"/>
                    <a:ext cx="13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SE 16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39" name="Rectangle 129">
                    <a:extLst>
                      <a:ext uri="{FF2B5EF4-FFF2-40B4-BE49-F238E27FC236}">
                        <a16:creationId xmlns:a16="http://schemas.microsoft.com/office/drawing/2014/main" id="{F72B53EA-C9A5-4FA5-B9B9-4405FBA4B9E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5032" y="1982"/>
                    <a:ext cx="13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SE 18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40" name="Rectangle 130">
                    <a:extLst>
                      <a:ext uri="{FF2B5EF4-FFF2-40B4-BE49-F238E27FC236}">
                        <a16:creationId xmlns:a16="http://schemas.microsoft.com/office/drawing/2014/main" id="{E5BB6D70-6CF9-452F-B13A-644EE6A64A8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5144" y="1982"/>
                    <a:ext cx="13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SE 20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41" name="Rectangle 131">
                    <a:extLst>
                      <a:ext uri="{FF2B5EF4-FFF2-40B4-BE49-F238E27FC236}">
                        <a16:creationId xmlns:a16="http://schemas.microsoft.com/office/drawing/2014/main" id="{9D127649-43B8-444A-9FE0-824A6D0EAF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5256" y="1982"/>
                    <a:ext cx="13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SE 22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86842" name="Rectangle 132">
                    <a:extLst>
                      <a:ext uri="{FF2B5EF4-FFF2-40B4-BE49-F238E27FC236}">
                        <a16:creationId xmlns:a16="http://schemas.microsoft.com/office/drawing/2014/main" id="{2B335652-3857-4F9C-94DE-E4C67C7FFDE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5368" y="1982"/>
                    <a:ext cx="131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1pPr>
                    <a:lvl2pPr marL="742950" indent="-28575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2pPr>
                    <a:lvl3pPr marL="11430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3pPr>
                    <a:lvl4pPr marL="16002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4pPr>
                    <a:lvl5pPr marL="2057400" indent="-228600"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3200">
                        <a:solidFill>
                          <a:schemeClr val="tx1"/>
                        </a:solidFill>
                        <a:latin typeface="Times" panose="02020603050405020304" pitchFamily="18" charset="0"/>
                      </a:defRPr>
                    </a:lvl9pPr>
                  </a:lstStyle>
                  <a:p>
                    <a:r>
                      <a:rPr lang="pt-BR" altLang="pt-BR" sz="600">
                        <a:solidFill>
                          <a:srgbClr val="000000"/>
                        </a:solidFill>
                        <a:latin typeface="Arial" panose="020B0604020202020204" pitchFamily="34" charset="0"/>
                      </a:rPr>
                      <a:t>SE 24</a:t>
                    </a:r>
                    <a:endParaRPr lang="pt-BR" altLang="pt-BR" sz="600">
                      <a:latin typeface="Arial" panose="020B0604020202020204" pitchFamily="34" charset="0"/>
                    </a:endParaRPr>
                  </a:p>
                </p:txBody>
              </p:sp>
            </p:grpSp>
          </p:grpSp>
        </p:grpSp>
      </p:grpSp>
      <p:sp>
        <p:nvSpPr>
          <p:cNvPr id="286843" name="Text Box 123">
            <a:extLst>
              <a:ext uri="{FF2B5EF4-FFF2-40B4-BE49-F238E27FC236}">
                <a16:creationId xmlns:a16="http://schemas.microsoft.com/office/drawing/2014/main" id="{9512B8B8-4574-4B0C-9D69-F810260504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44624"/>
            <a:ext cx="2259013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pt-BR" altLang="pt-BR" sz="2800" b="1" dirty="0">
                <a:solidFill>
                  <a:srgbClr val="000099"/>
                </a:solidFill>
                <a:latin typeface="Arial" panose="020B0604020202020204" pitchFamily="34" charset="0"/>
              </a:rPr>
              <a:t>É um surto?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9211360"/>
              </p:ext>
            </p:extLst>
          </p:nvPr>
        </p:nvGraphicFramePr>
        <p:xfrm>
          <a:off x="107504" y="-20737"/>
          <a:ext cx="8815388" cy="6042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014708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323528" y="620688"/>
            <a:ext cx="86764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pt-BR" sz="2000" b="1" dirty="0"/>
              <a:t>Casos de rubéola por semana epidemiológica a partir da data de início dos sintomas. Belo Horizonte, 2006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0314F77A-9E12-4300-A166-CFFCA9337E1E}"/>
              </a:ext>
            </a:extLst>
          </p:cNvPr>
          <p:cNvSpPr txBox="1"/>
          <p:nvPr/>
        </p:nvSpPr>
        <p:spPr>
          <a:xfrm>
            <a:off x="1485293" y="44624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b="1" dirty="0">
                <a:latin typeface="Trebuchet MS" panose="020B0603020202020204" pitchFamily="34" charset="0"/>
              </a:rPr>
              <a:t>HISTOGRAMA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8A11BC4-3E96-4669-9D90-6090EB256E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556792"/>
            <a:ext cx="8185263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7556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3689FA0C-B367-46F3-983D-56E6EEC2AA9B}"/>
              </a:ext>
            </a:extLst>
          </p:cNvPr>
          <p:cNvSpPr txBox="1"/>
          <p:nvPr/>
        </p:nvSpPr>
        <p:spPr>
          <a:xfrm>
            <a:off x="3671248" y="1340768"/>
            <a:ext cx="522123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altLang="pt-BR" sz="3400" b="1" dirty="0"/>
              <a:t>Passo 3</a:t>
            </a:r>
          </a:p>
          <a:p>
            <a:pPr algn="r"/>
            <a:r>
              <a:rPr lang="pt-BR" altLang="pt-BR" sz="3400" b="1" dirty="0"/>
              <a:t>Verificar o diagnóstico</a:t>
            </a:r>
          </a:p>
          <a:p>
            <a:pPr algn="r"/>
            <a:endParaRPr lang="pt-BR" altLang="pt-BR" sz="3400" b="1" dirty="0"/>
          </a:p>
        </p:txBody>
      </p:sp>
    </p:spTree>
    <p:extLst>
      <p:ext uri="{BB962C8B-B14F-4D97-AF65-F5344CB8AC3E}">
        <p14:creationId xmlns:p14="http://schemas.microsoft.com/office/powerpoint/2010/main" val="16196790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14">
            <a:extLst>
              <a:ext uri="{FF2B5EF4-FFF2-40B4-BE49-F238E27FC236}">
                <a16:creationId xmlns:a16="http://schemas.microsoft.com/office/drawing/2014/main" id="{F5C29840-E119-4C1A-A462-96E73397DA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88640"/>
            <a:ext cx="40211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pt-BR" altLang="pt-BR" sz="2800" b="1" dirty="0">
                <a:solidFill>
                  <a:srgbClr val="002060"/>
                </a:solidFill>
                <a:latin typeface="Arial" panose="020B0604020202020204" pitchFamily="34" charset="0"/>
              </a:rPr>
              <a:t>Verificar o diagnóstico</a:t>
            </a:r>
          </a:p>
        </p:txBody>
      </p:sp>
      <p:sp>
        <p:nvSpPr>
          <p:cNvPr id="288771" name="Text Box 16">
            <a:extLst>
              <a:ext uri="{FF2B5EF4-FFF2-40B4-BE49-F238E27FC236}">
                <a16:creationId xmlns:a16="http://schemas.microsoft.com/office/drawing/2014/main" id="{D7F01A6B-B971-46AA-8862-4630FE12C8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764704"/>
            <a:ext cx="8389937" cy="534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ts val="4600"/>
              </a:lnSpc>
            </a:pPr>
            <a:r>
              <a:rPr lang="pt-BR" altLang="pt-BR" sz="2800" dirty="0" err="1">
                <a:solidFill>
                  <a:srgbClr val="003399"/>
                </a:solidFill>
                <a:latin typeface="Arial" panose="020B0604020202020204" pitchFamily="34" charset="0"/>
              </a:rPr>
              <a:t>Objectivos</a:t>
            </a:r>
            <a:endParaRPr lang="pt-BR" altLang="pt-BR" sz="2800" dirty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 lvl="1">
              <a:lnSpc>
                <a:spcPts val="46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Garantir que o problema foi adequadamente </a:t>
            </a:r>
          </a:p>
          <a:p>
            <a:pPr>
              <a:lnSpc>
                <a:spcPts val="4600"/>
              </a:lnSpc>
            </a:pPr>
            <a:r>
              <a:rPr lang="pt-BR" altLang="pt-BR" sz="2400" dirty="0">
                <a:latin typeface="Arial" panose="020B0604020202020204" pitchFamily="34" charset="0"/>
              </a:rPr>
              <a:t>        diagnosticado</a:t>
            </a:r>
          </a:p>
          <a:p>
            <a:pPr lvl="1">
              <a:lnSpc>
                <a:spcPts val="46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Eliminar a possibilidade de erros laboratoriais </a:t>
            </a:r>
          </a:p>
          <a:p>
            <a:pPr>
              <a:lnSpc>
                <a:spcPts val="4600"/>
              </a:lnSpc>
            </a:pPr>
            <a:r>
              <a:rPr lang="pt-BR" altLang="pt-BR" sz="2400" dirty="0">
                <a:latin typeface="Arial" panose="020B0604020202020204" pitchFamily="34" charset="0"/>
              </a:rPr>
              <a:t>        aumentarem o número de casos</a:t>
            </a:r>
            <a:endParaRPr lang="pt-BR" altLang="pt-BR" sz="2400" dirty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>
              <a:lnSpc>
                <a:spcPts val="4600"/>
              </a:lnSpc>
            </a:pPr>
            <a:r>
              <a:rPr lang="pt-BR" altLang="pt-BR" sz="2800" dirty="0">
                <a:solidFill>
                  <a:srgbClr val="003399"/>
                </a:solidFill>
                <a:latin typeface="Arial" panose="020B0604020202020204" pitchFamily="34" charset="0"/>
              </a:rPr>
              <a:t>Actividades</a:t>
            </a:r>
            <a:r>
              <a:rPr lang="pt-BR" altLang="pt-BR" sz="2400" dirty="0">
                <a:solidFill>
                  <a:srgbClr val="003399"/>
                </a:solidFill>
                <a:latin typeface="Arial" panose="020B0604020202020204" pitchFamily="34" charset="0"/>
              </a:rPr>
              <a:t>  </a:t>
            </a:r>
          </a:p>
          <a:p>
            <a:pPr lvl="1">
              <a:lnSpc>
                <a:spcPts val="46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Entrevistar profissionais de saúde e doentes</a:t>
            </a:r>
          </a:p>
          <a:p>
            <a:pPr lvl="1">
              <a:lnSpc>
                <a:spcPts val="46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Rever anotações médicas</a:t>
            </a:r>
          </a:p>
          <a:p>
            <a:pPr lvl="1">
              <a:lnSpc>
                <a:spcPts val="46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Caracterizar o quadro clínico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251520" y="404664"/>
            <a:ext cx="8640960" cy="7652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pt-BR" sz="2000" b="1" dirty="0">
                <a:solidFill>
                  <a:srgbClr val="002060"/>
                </a:solidFill>
              </a:rPr>
              <a:t>Verificar o diagnóstico envolve:</a:t>
            </a:r>
          </a:p>
          <a:p>
            <a:pPr marL="800100" lvl="1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</a:rPr>
              <a:t>Diagnóstico clínico e laboratorial</a:t>
            </a:r>
          </a:p>
          <a:p>
            <a:pPr marL="800100" lvl="1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</a:rPr>
              <a:t>Evitar falhas no diagnóstico</a:t>
            </a:r>
          </a:p>
          <a:p>
            <a:pPr marL="800100" lvl="1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</a:rPr>
              <a:t>Identificar </a:t>
            </a:r>
            <a:r>
              <a:rPr lang="pt-BR" sz="2000" dirty="0" err="1">
                <a:solidFill>
                  <a:srgbClr val="002060"/>
                </a:solidFill>
              </a:rPr>
              <a:t>factores</a:t>
            </a:r>
            <a:r>
              <a:rPr lang="pt-BR" sz="2000" dirty="0">
                <a:solidFill>
                  <a:srgbClr val="002060"/>
                </a:solidFill>
              </a:rPr>
              <a:t> internos e externos que possam interferir no diagnóstico (recursos humanos, reagentes, laboratórios terceirizados, equipamentos novos)</a:t>
            </a:r>
          </a:p>
          <a:p>
            <a:pPr marL="800100" lvl="1" indent="-342900">
              <a:lnSpc>
                <a:spcPct val="250000"/>
              </a:lnSpc>
              <a:buFont typeface="Wingdings" panose="05000000000000000000" pitchFamily="2" charset="2"/>
              <a:buChar char="ü"/>
            </a:pPr>
            <a:endParaRPr lang="pt-BR" sz="2000" dirty="0">
              <a:solidFill>
                <a:srgbClr val="002060"/>
              </a:solidFill>
            </a:endParaRPr>
          </a:p>
          <a:p>
            <a:pPr marL="342900" indent="-342900">
              <a:lnSpc>
                <a:spcPct val="250000"/>
              </a:lnSpc>
              <a:buFont typeface="Wingdings" panose="05000000000000000000" pitchFamily="2" charset="2"/>
              <a:buChar char="ü"/>
            </a:pPr>
            <a:endParaRPr lang="pt-BR" sz="2000" dirty="0">
              <a:solidFill>
                <a:srgbClr val="002060"/>
              </a:solidFill>
            </a:endParaRPr>
          </a:p>
          <a:p>
            <a:pPr>
              <a:lnSpc>
                <a:spcPct val="250000"/>
              </a:lnSpc>
            </a:pPr>
            <a:endParaRPr lang="pt-BR" sz="2000" dirty="0">
              <a:solidFill>
                <a:srgbClr val="002060"/>
              </a:solidFill>
            </a:endParaRPr>
          </a:p>
          <a:p>
            <a:pPr>
              <a:lnSpc>
                <a:spcPct val="250000"/>
              </a:lnSpc>
            </a:pPr>
            <a:endParaRPr lang="pt-BR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9422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3689FA0C-B367-46F3-983D-56E6EEC2AA9B}"/>
              </a:ext>
            </a:extLst>
          </p:cNvPr>
          <p:cNvSpPr txBox="1"/>
          <p:nvPr/>
        </p:nvSpPr>
        <p:spPr>
          <a:xfrm>
            <a:off x="3671248" y="1340768"/>
            <a:ext cx="5221231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altLang="pt-BR" sz="3400" b="1" dirty="0"/>
              <a:t>Passo 4</a:t>
            </a:r>
          </a:p>
          <a:p>
            <a:pPr algn="r"/>
            <a:r>
              <a:rPr lang="pt-BR" altLang="pt-BR" sz="3400" b="1" dirty="0"/>
              <a:t>Identificar e definir os casos</a:t>
            </a:r>
          </a:p>
          <a:p>
            <a:pPr algn="r"/>
            <a:endParaRPr lang="pt-BR" altLang="pt-BR" sz="3400" b="1" dirty="0"/>
          </a:p>
        </p:txBody>
      </p:sp>
    </p:spTree>
    <p:extLst>
      <p:ext uri="{BB962C8B-B14F-4D97-AF65-F5344CB8AC3E}">
        <p14:creationId xmlns:p14="http://schemas.microsoft.com/office/powerpoint/2010/main" val="2735780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BA8D1F18-5719-4745-9765-CE3FE21129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 altLang="en-US" sz="3600" b="1">
                <a:solidFill>
                  <a:srgbClr val="002060"/>
                </a:solidFill>
              </a:rPr>
              <a:t>Objectivos da aprendizagem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16CC64D2-9B3A-C841-A89F-981D55D9BA5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268760"/>
            <a:ext cx="8229600" cy="4896544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pt-PT" sz="2800" dirty="0"/>
              <a:t>No final desta sessão, os participantes deverão ser capazes de:</a:t>
            </a:r>
            <a:endParaRPr lang="pt-PT" altLang="en-US" sz="2800" dirty="0"/>
          </a:p>
          <a:p>
            <a:pPr lvl="0"/>
            <a:r>
              <a:rPr lang="pt-PT" sz="2600" dirty="0"/>
              <a:t>Saber quando é que a investigação de um  surto deve ser realizada</a:t>
            </a:r>
          </a:p>
          <a:p>
            <a:pPr lvl="0"/>
            <a:r>
              <a:rPr lang="pt-PT" sz="2600" dirty="0"/>
              <a:t>Definir de forma clara os objectivos da investigação</a:t>
            </a:r>
          </a:p>
          <a:p>
            <a:pPr lvl="0"/>
            <a:r>
              <a:rPr lang="pt-PT" sz="2600" dirty="0"/>
              <a:t>Realizar sistematicamente investigação de surtos </a:t>
            </a:r>
          </a:p>
          <a:p>
            <a:pPr lvl="0"/>
            <a:r>
              <a:rPr lang="pt-PT" sz="2600" dirty="0"/>
              <a:t>Fazer o resumo de casos por tempo, local e pessoa  </a:t>
            </a:r>
          </a:p>
          <a:p>
            <a:pPr lvl="0"/>
            <a:r>
              <a:rPr lang="pt-PT" sz="2600" dirty="0"/>
              <a:t>Definir os passos subsequentes da resposta a um evento de surto </a:t>
            </a:r>
            <a:endParaRPr lang="pt-PT" altLang="en-US" sz="2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4">
            <a:extLst>
              <a:ext uri="{FF2B5EF4-FFF2-40B4-BE49-F238E27FC236}">
                <a16:creationId xmlns:a16="http://schemas.microsoft.com/office/drawing/2014/main" id="{196C4926-B460-41F4-9070-A6BB562389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49275"/>
            <a:ext cx="49926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pt-BR" altLang="pt-BR" sz="2800" b="1" dirty="0">
                <a:solidFill>
                  <a:srgbClr val="002060"/>
                </a:solidFill>
                <a:latin typeface="Arial" panose="020B0604020202020204" pitchFamily="34" charset="0"/>
              </a:rPr>
              <a:t>Identificar e definir os casos</a:t>
            </a:r>
          </a:p>
        </p:txBody>
      </p:sp>
      <p:sp>
        <p:nvSpPr>
          <p:cNvPr id="291843" name="Text Box 5">
            <a:extLst>
              <a:ext uri="{FF2B5EF4-FFF2-40B4-BE49-F238E27FC236}">
                <a16:creationId xmlns:a16="http://schemas.microsoft.com/office/drawing/2014/main" id="{8F1BF718-B3D1-4B79-B989-2DB174FF53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120775"/>
            <a:ext cx="8353176" cy="4548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pt-BR" altLang="pt-BR" sz="2800" b="1" dirty="0" err="1">
                <a:solidFill>
                  <a:srgbClr val="003399"/>
                </a:solidFill>
                <a:latin typeface="Arial" panose="020B0604020202020204" pitchFamily="34" charset="0"/>
              </a:rPr>
              <a:t>Objectivo</a:t>
            </a:r>
            <a:endParaRPr lang="pt-BR" altLang="pt-BR" sz="2800" b="1" dirty="0">
              <a:solidFill>
                <a:srgbClr val="003399"/>
              </a:solidFill>
              <a:latin typeface="Arial" panose="020B0604020202020204" pitchFamily="34" charset="0"/>
            </a:endParaRPr>
          </a:p>
          <a:p>
            <a:pPr lvl="1">
              <a:lnSpc>
                <a:spcPct val="150000"/>
              </a:lnSpc>
              <a:spcBef>
                <a:spcPts val="600"/>
              </a:spcBef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Identificar o maior número de casos suspeitos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Excluir aqueles que não são casos</a:t>
            </a:r>
          </a:p>
          <a:p>
            <a:pPr lvl="2">
              <a:lnSpc>
                <a:spcPct val="150000"/>
              </a:lnSpc>
              <a:spcBef>
                <a:spcPts val="600"/>
              </a:spcBef>
              <a:buFontTx/>
              <a:buChar char="•"/>
            </a:pPr>
            <a:r>
              <a:rPr lang="pt-BR" altLang="pt-BR" sz="2400" dirty="0">
                <a:solidFill>
                  <a:srgbClr val="003399"/>
                </a:solidFill>
                <a:latin typeface="Arial" panose="020B0604020202020204" pitchFamily="34" charset="0"/>
              </a:rPr>
              <a:t> </a:t>
            </a:r>
            <a:r>
              <a:rPr lang="pt-BR" altLang="pt-BR" sz="2400" dirty="0">
                <a:latin typeface="Arial" panose="020B0604020202020204" pitchFamily="34" charset="0"/>
              </a:rPr>
              <a:t>Porquê?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pt-BR" altLang="pt-BR" sz="2800" b="1" dirty="0">
                <a:solidFill>
                  <a:srgbClr val="003399"/>
                </a:solidFill>
                <a:latin typeface="Arial" panose="020B0604020202020204" pitchFamily="34" charset="0"/>
              </a:rPr>
              <a:t>Actividades</a:t>
            </a:r>
            <a:r>
              <a:rPr lang="pt-BR" altLang="pt-BR" sz="2400" b="1" dirty="0">
                <a:solidFill>
                  <a:srgbClr val="003399"/>
                </a:solidFill>
                <a:latin typeface="Arial" panose="020B0604020202020204" pitchFamily="34" charset="0"/>
              </a:rPr>
              <a:t>  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Registrar e listar os casos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Verificar as características comuns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Text Box 12">
            <a:extLst>
              <a:ext uri="{FF2B5EF4-FFF2-40B4-BE49-F238E27FC236}">
                <a16:creationId xmlns:a16="http://schemas.microsoft.com/office/drawing/2014/main" id="{D893504B-C57E-4814-89F2-2042F83C07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700" y="1222375"/>
            <a:ext cx="8642350" cy="4640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150000"/>
              </a:lnSpc>
              <a:buFontTx/>
              <a:buChar char="•"/>
            </a:pPr>
            <a:r>
              <a:rPr lang="pt-BR" altLang="pt-BR" sz="28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Busca sistemática</a:t>
            </a:r>
          </a:p>
          <a:p>
            <a:pPr lvl="2">
              <a:lnSpc>
                <a:spcPct val="15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Retrospectiva (prontuários, registos)</a:t>
            </a:r>
          </a:p>
          <a:p>
            <a:pPr lvl="2">
              <a:lnSpc>
                <a:spcPct val="15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Prospectiva (vigilância sentinela, busca ativa)  </a:t>
            </a:r>
          </a:p>
          <a:p>
            <a:pPr>
              <a:lnSpc>
                <a:spcPct val="150000"/>
              </a:lnSpc>
              <a:buClr>
                <a:srgbClr val="000099"/>
              </a:buClr>
              <a:buFontTx/>
              <a:buChar char="•"/>
            </a:pPr>
            <a:r>
              <a:rPr lang="pt-BR" altLang="pt-BR" sz="2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altLang="pt-BR" sz="28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Outras fontes</a:t>
            </a:r>
          </a:p>
          <a:p>
            <a:pPr lvl="2">
              <a:lnSpc>
                <a:spcPct val="15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Comunidade</a:t>
            </a:r>
          </a:p>
          <a:p>
            <a:pPr lvl="2">
              <a:lnSpc>
                <a:spcPct val="15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Hospitais</a:t>
            </a:r>
          </a:p>
          <a:p>
            <a:pPr lvl="2">
              <a:lnSpc>
                <a:spcPct val="15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Laboratório</a:t>
            </a:r>
          </a:p>
          <a:p>
            <a:pPr lvl="2">
              <a:lnSpc>
                <a:spcPct val="15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Imprensa</a:t>
            </a:r>
            <a:endParaRPr lang="pt-BR" altLang="pt-BR" sz="2800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293892" name="Text Box 4">
            <a:extLst>
              <a:ext uri="{FF2B5EF4-FFF2-40B4-BE49-F238E27FC236}">
                <a16:creationId xmlns:a16="http://schemas.microsoft.com/office/drawing/2014/main" id="{88A361CD-6554-4B0B-81C6-C8A44E3DC2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5375" y="38100"/>
            <a:ext cx="184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pt-BR" altLang="pt-BR"/>
          </a:p>
        </p:txBody>
      </p:sp>
      <p:sp>
        <p:nvSpPr>
          <p:cNvPr id="293893" name="Rectangle 4">
            <a:extLst>
              <a:ext uri="{FF2B5EF4-FFF2-40B4-BE49-F238E27FC236}">
                <a16:creationId xmlns:a16="http://schemas.microsoft.com/office/drawing/2014/main" id="{9B856EDE-BC65-4FCA-8CF5-CC15BE64A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49275"/>
            <a:ext cx="35099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pt-BR" altLang="pt-BR" sz="2800" b="1" dirty="0">
                <a:solidFill>
                  <a:srgbClr val="002060"/>
                </a:solidFill>
                <a:latin typeface="Arial" panose="020B0604020202020204" pitchFamily="34" charset="0"/>
              </a:rPr>
              <a:t>Identificar os casos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3">
            <a:extLst>
              <a:ext uri="{FF2B5EF4-FFF2-40B4-BE49-F238E27FC236}">
                <a16:creationId xmlns:a16="http://schemas.microsoft.com/office/drawing/2014/main" id="{5BCCD14C-46B8-BD44-AFB1-ADA4F51368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8538571"/>
              </p:ext>
            </p:extLst>
          </p:nvPr>
        </p:nvGraphicFramePr>
        <p:xfrm>
          <a:off x="357188" y="1598488"/>
          <a:ext cx="8402638" cy="4422800"/>
        </p:xfrm>
        <a:graphic>
          <a:graphicData uri="http://schemas.openxmlformats.org/drawingml/2006/table">
            <a:tbl>
              <a:tblPr/>
              <a:tblGrid>
                <a:gridCol w="8353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6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44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0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43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90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27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9994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572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PT" sz="16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91822" marR="91822"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pt-PT" sz="16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91822" marR="91822"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30196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Sinais/Sintomas</a:t>
                      </a:r>
                    </a:p>
                  </a:txBody>
                  <a:tcPr marL="91822" marR="91822" marT="45725" marB="45725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30196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Laborat</a:t>
                      </a: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órios</a:t>
                      </a:r>
                      <a:endParaRPr kumimoji="0" lang="pt-PT" sz="16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91822" marR="91822" marT="45725" marB="45725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30196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Demografia</a:t>
                      </a:r>
                    </a:p>
                  </a:txBody>
                  <a:tcPr marL="91822" marR="91822" marT="45725" marB="45725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30196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18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Caso n.º</a:t>
                      </a:r>
                    </a:p>
                  </a:txBody>
                  <a:tcPr marL="91822" marR="91822" marT="45725" marB="45725" anchor="b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Data do In</a:t>
                      </a: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ício dos sintomas</a:t>
                      </a:r>
                      <a:endParaRPr kumimoji="0" lang="pt-PT" sz="16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91822" marR="91822" marT="45725" marB="45725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Diarreia</a:t>
                      </a:r>
                    </a:p>
                  </a:txBody>
                  <a:tcPr marL="91822" marR="91822" marT="45725" marB="45725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ómitos</a:t>
                      </a:r>
                      <a:endParaRPr kumimoji="0" lang="pt-PT" sz="16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91822" marR="91822" marT="45725" marB="45725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Febre &gt;37</a:t>
                      </a:r>
                      <a:r>
                        <a:rPr kumimoji="0" lang="pt-PT" sz="1600" b="0" i="0" u="none" strike="noStrike" cap="none" normalizeH="0" baseline="3000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</a:t>
                      </a: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C</a:t>
                      </a:r>
                    </a:p>
                  </a:txBody>
                  <a:tcPr marL="91822" marR="91822" marT="45725" marB="45725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Resultado da amostra de fezes</a:t>
                      </a:r>
                    </a:p>
                  </a:txBody>
                  <a:tcPr marL="91822" marR="91822" marT="45725" marB="45725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Idade</a:t>
                      </a:r>
                    </a:p>
                  </a:txBody>
                  <a:tcPr marL="91822" marR="91822" marT="45725" marB="45725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3019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Sexo</a:t>
                      </a:r>
                    </a:p>
                  </a:txBody>
                  <a:tcPr marL="91822" marR="91822" marT="45725" marB="45725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  <a:alpha val="3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822" marR="91822" marT="45725" marB="45725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22/10/14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Não feito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Positivo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822" marR="91822" marT="45725" marB="45725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25/10/14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Negativo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822" marR="91822" marT="45725" marB="45725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22/10/14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Positivo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F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822" marR="91822" marT="45725" marB="45725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27/10/14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?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?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Pendente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?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822" marR="91822" marT="45725" marB="45725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23/10/14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Positivo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2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1822" marR="91822" marT="45725" marB="45725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21/10/14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S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Não feito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6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F</a:t>
                      </a:r>
                    </a:p>
                  </a:txBody>
                  <a:tcPr marL="91822" marR="91822" marT="45725" marB="4572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A4A9ACB2-609A-CB41-9A01-FC38F13F9132}"/>
              </a:ext>
            </a:extLst>
          </p:cNvPr>
          <p:cNvSpPr txBox="1">
            <a:spLocks noChangeArrowheads="1"/>
          </p:cNvSpPr>
          <p:nvPr/>
        </p:nvSpPr>
        <p:spPr>
          <a:xfrm>
            <a:off x="384048" y="404664"/>
            <a:ext cx="8385048" cy="987552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Arial" charset="0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pt-PT" altLang="en-US" sz="3200" b="1" dirty="0">
                <a:solidFill>
                  <a:srgbClr val="002060"/>
                </a:solidFill>
              </a:rPr>
              <a:t>Registo Sistem</a:t>
            </a:r>
            <a:r>
              <a:rPr lang="pt-PT" altLang="en-US" sz="3200" b="1" dirty="0">
                <a:solidFill>
                  <a:srgbClr val="002060"/>
                </a:solidFill>
                <a:latin typeface="Arial"/>
                <a:cs typeface="Arial"/>
              </a:rPr>
              <a:t>á</a:t>
            </a:r>
            <a:r>
              <a:rPr lang="pt-PT" altLang="en-US" sz="3200" b="1" dirty="0">
                <a:solidFill>
                  <a:srgbClr val="002060"/>
                </a:solidFill>
              </a:rPr>
              <a:t>tico da Informação </a:t>
            </a:r>
            <a:r>
              <a:rPr lang="pt-PT" altLang="en-US" sz="3200" b="1" dirty="0">
                <a:solidFill>
                  <a:srgbClr val="002060"/>
                </a:solidFill>
                <a:ea typeface="ＭＳ Ｐゴシック" pitchFamily="34" charset="-128"/>
              </a:rPr>
              <a:t>—</a:t>
            </a:r>
            <a:r>
              <a:rPr lang="pt-PT" altLang="en-US" sz="3200" b="1" dirty="0">
                <a:solidFill>
                  <a:srgbClr val="002060"/>
                </a:solidFill>
              </a:rPr>
              <a:t> Listagem de casos</a:t>
            </a:r>
          </a:p>
        </p:txBody>
      </p:sp>
    </p:spTree>
    <p:extLst>
      <p:ext uri="{BB962C8B-B14F-4D97-AF65-F5344CB8AC3E}">
        <p14:creationId xmlns:p14="http://schemas.microsoft.com/office/powerpoint/2010/main" val="11866194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Text Box 12">
            <a:extLst>
              <a:ext uri="{FF2B5EF4-FFF2-40B4-BE49-F238E27FC236}">
                <a16:creationId xmlns:a16="http://schemas.microsoft.com/office/drawing/2014/main" id="{DCF6668C-3241-4A90-B1A8-805E9D5FF6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412875"/>
            <a:ext cx="864235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9144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1371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1828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22860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2743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200000"/>
              </a:lnSpc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	É um conjunto de critérios </a:t>
            </a:r>
            <a:r>
              <a:rPr lang="pt-BR" altLang="pt-BR" sz="2400" dirty="0">
                <a:latin typeface="Arial" panose="020B0604020202020204" pitchFamily="34" charset="0"/>
              </a:rPr>
              <a:t>padrão para </a:t>
            </a: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decidir se um indivíduo deve ser classificado como tendo o evento de saúde em causa</a:t>
            </a:r>
          </a:p>
          <a:p>
            <a:pPr lvl="4">
              <a:lnSpc>
                <a:spcPct val="20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Inclui  </a:t>
            </a:r>
            <a:r>
              <a:rPr lang="pt-BR" altLang="pt-BR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QUEM, QUANDO</a:t>
            </a: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pt-BR" altLang="pt-BR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ONDE</a:t>
            </a: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4">
              <a:lnSpc>
                <a:spcPct val="20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Simples e fácil de aplicar </a:t>
            </a:r>
          </a:p>
          <a:p>
            <a:pPr lvl="4">
              <a:lnSpc>
                <a:spcPct val="20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Pode incluir critérios clínicos ou laboratoriais</a:t>
            </a:r>
          </a:p>
        </p:txBody>
      </p:sp>
      <p:sp>
        <p:nvSpPr>
          <p:cNvPr id="295940" name="Text Box 15">
            <a:extLst>
              <a:ext uri="{FF2B5EF4-FFF2-40B4-BE49-F238E27FC236}">
                <a16:creationId xmlns:a16="http://schemas.microsoft.com/office/drawing/2014/main" id="{A537AA4D-ED01-4FE4-AC00-651441D831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" y="765175"/>
            <a:ext cx="32131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pt-BR" altLang="pt-BR" sz="2800" b="1" dirty="0">
                <a:solidFill>
                  <a:srgbClr val="002060"/>
                </a:solidFill>
                <a:latin typeface="Arial" panose="020B0604020202020204" pitchFamily="34" charset="0"/>
              </a:rPr>
              <a:t>Definição de caso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8" name="Rectangle 8">
            <a:extLst>
              <a:ext uri="{FF2B5EF4-FFF2-40B4-BE49-F238E27FC236}">
                <a16:creationId xmlns:a16="http://schemas.microsoft.com/office/drawing/2014/main" id="{1825C0E9-12C4-429D-AB69-732A70BA1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476672"/>
            <a:ext cx="8497887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tabLst>
                <a:tab pos="533400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533400" algn="l"/>
              </a:tabLst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533400" algn="l"/>
              </a:tabLs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53340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53340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3340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3340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3340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53340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110000"/>
              </a:lnSpc>
              <a:buFontTx/>
              <a:buNone/>
            </a:pPr>
            <a:r>
              <a:rPr lang="pt-PT" altLang="pt-BR" sz="2800" dirty="0">
                <a:solidFill>
                  <a:schemeClr val="accent2"/>
                </a:solidFill>
                <a:latin typeface="Arial" panose="020B0604020202020204" pitchFamily="34" charset="0"/>
              </a:rPr>
              <a:t>Problema</a:t>
            </a:r>
            <a:r>
              <a:rPr lang="pt-PT" altLang="pt-BR" sz="2400" dirty="0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pt-PT" altLang="pt-BR" sz="2400" dirty="0">
                <a:latin typeface="Arial" panose="020B0604020202020204" pitchFamily="34" charset="0"/>
              </a:rPr>
              <a:t>	Surto de rubéola em Belo Horizonte/MG</a:t>
            </a:r>
          </a:p>
          <a:p>
            <a:pPr>
              <a:lnSpc>
                <a:spcPct val="110000"/>
              </a:lnSpc>
              <a:buFontTx/>
              <a:buNone/>
            </a:pPr>
            <a:endParaRPr lang="pt-PT" altLang="pt-BR" sz="2400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lang="pt-PT" altLang="pt-BR" sz="2800" dirty="0">
                <a:solidFill>
                  <a:schemeClr val="accent2"/>
                </a:solidFill>
                <a:latin typeface="Arial" panose="020B0604020202020204" pitchFamily="34" charset="0"/>
              </a:rPr>
              <a:t>Definição de caso suspeito</a:t>
            </a:r>
            <a:r>
              <a:rPr lang="pt-PT" altLang="pt-BR" sz="2400" dirty="0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</a:p>
          <a:p>
            <a:pPr>
              <a:lnSpc>
                <a:spcPct val="190000"/>
              </a:lnSpc>
              <a:buFontTx/>
              <a:buNone/>
            </a:pPr>
            <a:r>
              <a:rPr lang="pt-PT" altLang="pt-BR" sz="2400" dirty="0">
                <a:latin typeface="Arial" panose="020B0604020202020204" pitchFamily="34" charset="0"/>
              </a:rPr>
              <a:t>	Todo paciente, residente em Belo Horizonte, que apresente febre e exantema </a:t>
            </a:r>
            <a:r>
              <a:rPr lang="pt-PT" altLang="pt-BR" sz="2400" dirty="0" err="1">
                <a:latin typeface="Arial" panose="020B0604020202020204" pitchFamily="34" charset="0"/>
              </a:rPr>
              <a:t>maculopapular</a:t>
            </a:r>
            <a:r>
              <a:rPr lang="pt-PT" altLang="pt-BR" sz="2400" dirty="0">
                <a:latin typeface="Arial" panose="020B0604020202020204" pitchFamily="34" charset="0"/>
              </a:rPr>
              <a:t>, acompanhado de </a:t>
            </a:r>
            <a:r>
              <a:rPr lang="pt-PT" altLang="pt-BR" sz="2400" dirty="0" err="1">
                <a:latin typeface="Arial" panose="020B0604020202020204" pitchFamily="34" charset="0"/>
              </a:rPr>
              <a:t>linfoadenopatia</a:t>
            </a:r>
            <a:r>
              <a:rPr lang="pt-PT" altLang="pt-BR" sz="2400" dirty="0">
                <a:latin typeface="Arial" panose="020B0604020202020204" pitchFamily="34" charset="0"/>
              </a:rPr>
              <a:t> </a:t>
            </a:r>
            <a:r>
              <a:rPr lang="pt-PT" altLang="pt-BR" sz="2400" dirty="0" err="1">
                <a:latin typeface="Arial" panose="020B0604020202020204" pitchFamily="34" charset="0"/>
              </a:rPr>
              <a:t>retroauricular</a:t>
            </a:r>
            <a:r>
              <a:rPr lang="pt-PT" altLang="pt-BR" sz="2400" dirty="0">
                <a:latin typeface="Arial" panose="020B0604020202020204" pitchFamily="34" charset="0"/>
              </a:rPr>
              <a:t>, occipital e cervical, independentemente da idade e situação vacinal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90" name="Rectangle 6">
            <a:extLst>
              <a:ext uri="{FF2B5EF4-FFF2-40B4-BE49-F238E27FC236}">
                <a16:creationId xmlns:a16="http://schemas.microsoft.com/office/drawing/2014/main" id="{EB42D4D4-F105-403D-B55D-E67EE8D0A1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260648"/>
            <a:ext cx="8569325" cy="583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170000"/>
              </a:lnSpc>
              <a:spcBef>
                <a:spcPct val="0"/>
              </a:spcBef>
              <a:buFontTx/>
              <a:buNone/>
            </a:pPr>
            <a:r>
              <a:rPr lang="pt-BR" altLang="pt-BR" sz="2800" b="1" dirty="0">
                <a:solidFill>
                  <a:srgbClr val="002060"/>
                </a:solidFill>
                <a:latin typeface="Arial" panose="020B0604020202020204" pitchFamily="34" charset="0"/>
              </a:rPr>
              <a:t>Definição de caso confirmado</a:t>
            </a:r>
          </a:p>
          <a:p>
            <a:pPr algn="just">
              <a:lnSpc>
                <a:spcPct val="17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pt-BR" altLang="pt-BR" sz="2400" dirty="0">
                <a:solidFill>
                  <a:srgbClr val="000099"/>
                </a:solidFill>
                <a:latin typeface="Arial" panose="020B0604020202020204" pitchFamily="34" charset="0"/>
              </a:rPr>
              <a:t>Laboratorial:</a:t>
            </a:r>
            <a:r>
              <a:rPr lang="pt-BR" altLang="pt-BR" sz="2400" dirty="0">
                <a:latin typeface="Arial" panose="020B0604020202020204" pitchFamily="34" charset="0"/>
              </a:rPr>
              <a:t> </a:t>
            </a:r>
            <a:r>
              <a:rPr lang="pt-BR" altLang="pt-BR" sz="2000" dirty="0">
                <a:latin typeface="Arial" panose="020B0604020202020204" pitchFamily="34" charset="0"/>
              </a:rPr>
              <a:t>todos os doentes com resultado laboratorial </a:t>
            </a:r>
            <a:r>
              <a:rPr lang="pt-BR" altLang="pt-BR" sz="2000" dirty="0" err="1">
                <a:latin typeface="Arial" panose="020B0604020202020204" pitchFamily="34" charset="0"/>
              </a:rPr>
              <a:t>IgM</a:t>
            </a:r>
            <a:r>
              <a:rPr lang="pt-BR" altLang="pt-BR" sz="2000" dirty="0">
                <a:latin typeface="Arial" panose="020B0604020202020204" pitchFamily="34" charset="0"/>
              </a:rPr>
              <a:t> reagente específico para rubéola ou isolamento viral positivo</a:t>
            </a:r>
          </a:p>
          <a:p>
            <a:pPr algn="just">
              <a:lnSpc>
                <a:spcPct val="17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pt-BR" altLang="pt-BR" sz="2400" dirty="0">
                <a:solidFill>
                  <a:srgbClr val="000099"/>
                </a:solidFill>
                <a:latin typeface="Arial" panose="020B0604020202020204" pitchFamily="34" charset="0"/>
              </a:rPr>
              <a:t>Vínculo Epidemiológico:</a:t>
            </a:r>
            <a:r>
              <a:rPr lang="pt-BR" altLang="pt-BR" sz="2400" dirty="0">
                <a:latin typeface="Arial" panose="020B0604020202020204" pitchFamily="34" charset="0"/>
              </a:rPr>
              <a:t> </a:t>
            </a:r>
            <a:r>
              <a:rPr lang="pt-BR" altLang="pt-BR" sz="2000" dirty="0">
                <a:latin typeface="Arial" panose="020B0604020202020204" pitchFamily="34" charset="0"/>
              </a:rPr>
              <a:t>caso suspeito que teve </a:t>
            </a:r>
            <a:r>
              <a:rPr lang="pt-BR" altLang="pt-BR" sz="2000" dirty="0" err="1">
                <a:latin typeface="Arial" panose="020B0604020202020204" pitchFamily="34" charset="0"/>
              </a:rPr>
              <a:t>contacto</a:t>
            </a:r>
            <a:r>
              <a:rPr lang="pt-BR" altLang="pt-BR" sz="2000" dirty="0">
                <a:latin typeface="Arial" panose="020B0604020202020204" pitchFamily="34" charset="0"/>
              </a:rPr>
              <a:t> com um ou mais casos de rubéola confirmados por exame laboratorial e que apresentou os primeiros sintomas da doença entre 12 a 23 dias de exposição ao caso</a:t>
            </a:r>
          </a:p>
          <a:p>
            <a:pPr algn="just">
              <a:lnSpc>
                <a:spcPct val="17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pt-BR" altLang="pt-BR" sz="2400" dirty="0">
                <a:solidFill>
                  <a:srgbClr val="000099"/>
                </a:solidFill>
                <a:latin typeface="Arial" panose="020B0604020202020204" pitchFamily="34" charset="0"/>
              </a:rPr>
              <a:t>Clínico:</a:t>
            </a:r>
            <a:r>
              <a:rPr lang="pt-BR" altLang="pt-BR" sz="2400" dirty="0">
                <a:latin typeface="Arial" panose="020B0604020202020204" pitchFamily="34" charset="0"/>
              </a:rPr>
              <a:t> </a:t>
            </a:r>
            <a:r>
              <a:rPr lang="pt-BR" altLang="pt-BR" sz="2000" dirty="0">
                <a:latin typeface="Arial" panose="020B0604020202020204" pitchFamily="34" charset="0"/>
              </a:rPr>
              <a:t>caso suspeito com quadro clínico compatível com rubéola mas cuja investigação epidemiológica e laboratorial não foi realizada ou concluída</a:t>
            </a:r>
            <a:endParaRPr lang="pt-BR" altLang="pt-BR" sz="2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4" name="Rectangle 6">
            <a:extLst>
              <a:ext uri="{FF2B5EF4-FFF2-40B4-BE49-F238E27FC236}">
                <a16:creationId xmlns:a16="http://schemas.microsoft.com/office/drawing/2014/main" id="{11E0A908-F331-47FB-8230-D7EA880A7F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260648"/>
            <a:ext cx="8569325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pt-BR" altLang="pt-BR" sz="2800" b="1" dirty="0">
                <a:solidFill>
                  <a:srgbClr val="002060"/>
                </a:solidFill>
                <a:latin typeface="Arial" panose="020B0604020202020204" pitchFamily="34" charset="0"/>
              </a:rPr>
              <a:t>Definição de caso descartado</a:t>
            </a:r>
          </a:p>
          <a:p>
            <a:pPr algn="just">
              <a:lnSpc>
                <a:spcPct val="13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pt-BR" altLang="pt-BR" sz="2400" dirty="0">
                <a:solidFill>
                  <a:srgbClr val="000099"/>
                </a:solidFill>
                <a:latin typeface="Arial" panose="020B0604020202020204" pitchFamily="34" charset="0"/>
              </a:rPr>
              <a:t>Laboratorial:</a:t>
            </a:r>
            <a:r>
              <a:rPr lang="pt-BR" altLang="pt-BR" sz="2400" dirty="0">
                <a:latin typeface="Arial" panose="020B0604020202020204" pitchFamily="34" charset="0"/>
              </a:rPr>
              <a:t> </a:t>
            </a:r>
            <a:r>
              <a:rPr lang="pt-BR" altLang="pt-BR" sz="2000" dirty="0">
                <a:latin typeface="Arial" panose="020B0604020202020204" pitchFamily="34" charset="0"/>
              </a:rPr>
              <a:t>resultado do exame laboratorial foi negativo para  </a:t>
            </a:r>
            <a:r>
              <a:rPr lang="pt-BR" altLang="pt-BR" sz="2000" dirty="0" err="1">
                <a:latin typeface="Arial" panose="020B0604020202020204" pitchFamily="34" charset="0"/>
              </a:rPr>
              <a:t>IgM</a:t>
            </a:r>
            <a:r>
              <a:rPr lang="pt-BR" altLang="pt-BR" sz="2000" dirty="0">
                <a:latin typeface="Arial" panose="020B0604020202020204" pitchFamily="34" charset="0"/>
              </a:rPr>
              <a:t> específica para rubéola ou foi positivo para outra doença</a:t>
            </a:r>
          </a:p>
          <a:p>
            <a:pPr algn="just">
              <a:lnSpc>
                <a:spcPct val="13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pt-BR" altLang="pt-BR" sz="2400" dirty="0">
                <a:solidFill>
                  <a:srgbClr val="000099"/>
                </a:solidFill>
                <a:latin typeface="Arial" panose="020B0604020202020204" pitchFamily="34" charset="0"/>
              </a:rPr>
              <a:t>Vínculo Epidemiológico:</a:t>
            </a:r>
            <a:r>
              <a:rPr lang="pt-BR" altLang="pt-BR" sz="2400" dirty="0">
                <a:latin typeface="Arial" panose="020B0604020202020204" pitchFamily="34" charset="0"/>
              </a:rPr>
              <a:t> </a:t>
            </a:r>
            <a:r>
              <a:rPr lang="pt-BR" altLang="pt-BR" sz="2000" dirty="0">
                <a:latin typeface="Arial" panose="020B0604020202020204" pitchFamily="34" charset="0"/>
              </a:rPr>
              <a:t>quando o caso suspeito tiver como fonte de infecção um ou mais casos descartados pelo critério laboratorial</a:t>
            </a:r>
          </a:p>
          <a:p>
            <a:pPr algn="just">
              <a:lnSpc>
                <a:spcPct val="13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pt-BR" altLang="pt-BR" sz="2400" dirty="0">
                <a:solidFill>
                  <a:srgbClr val="000099"/>
                </a:solidFill>
                <a:latin typeface="Arial" panose="020B0604020202020204" pitchFamily="34" charset="0"/>
              </a:rPr>
              <a:t>Clínico:</a:t>
            </a:r>
            <a:r>
              <a:rPr lang="pt-BR" altLang="pt-BR" sz="2400" dirty="0">
                <a:latin typeface="Arial" panose="020B0604020202020204" pitchFamily="34" charset="0"/>
              </a:rPr>
              <a:t> </a:t>
            </a:r>
            <a:r>
              <a:rPr lang="pt-BR" altLang="pt-BR" sz="2000" dirty="0">
                <a:latin typeface="Arial" panose="020B0604020202020204" pitchFamily="34" charset="0"/>
              </a:rPr>
              <a:t>caso suspeito de rubéola em que não houve colheita de amostra para exame laboratorial, mas a avaliação clínica e epidemiológica detectou sinais e sintomas compatíveis com outro diagnóstico diferente da rubéola</a:t>
            </a:r>
          </a:p>
          <a:p>
            <a:pPr algn="just">
              <a:lnSpc>
                <a:spcPct val="13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pt-BR" altLang="pt-BR" sz="2400" dirty="0">
                <a:solidFill>
                  <a:srgbClr val="000099"/>
                </a:solidFill>
                <a:latin typeface="Arial" panose="020B0604020202020204" pitchFamily="34" charset="0"/>
              </a:rPr>
              <a:t>Associação temporal à vacina:</a:t>
            </a:r>
            <a:r>
              <a:rPr lang="pt-BR" altLang="pt-BR" sz="2400" dirty="0">
                <a:latin typeface="Arial" panose="020B0604020202020204" pitchFamily="34" charset="0"/>
              </a:rPr>
              <a:t> </a:t>
            </a:r>
            <a:r>
              <a:rPr lang="pt-BR" altLang="pt-BR" sz="2000" dirty="0">
                <a:latin typeface="Arial" panose="020B0604020202020204" pitchFamily="34" charset="0"/>
              </a:rPr>
              <a:t>a avaliação clínica e epidemiológica indica uma associação temporal entre a data do inicio do sintomas e a data do recebimento da última dose da vacina com o componente contra a rubéola</a:t>
            </a:r>
            <a:endParaRPr lang="pt-BR" altLang="pt-BR" sz="2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Agrupar 10">
            <a:extLst>
              <a:ext uri="{FF2B5EF4-FFF2-40B4-BE49-F238E27FC236}">
                <a16:creationId xmlns:a16="http://schemas.microsoft.com/office/drawing/2014/main" id="{6C7B9FE7-3888-4CF1-8BDA-FD83A07D53F8}"/>
              </a:ext>
            </a:extLst>
          </p:cNvPr>
          <p:cNvGrpSpPr/>
          <p:nvPr/>
        </p:nvGrpSpPr>
        <p:grpSpPr>
          <a:xfrm>
            <a:off x="975624" y="908720"/>
            <a:ext cx="7349505" cy="3534072"/>
            <a:chOff x="975624" y="1839144"/>
            <a:chExt cx="7349505" cy="3534072"/>
          </a:xfrm>
        </p:grpSpPr>
        <p:sp>
          <p:nvSpPr>
            <p:cNvPr id="2" name="Rectangle 2">
              <a:extLst>
                <a:ext uri="{FF2B5EF4-FFF2-40B4-BE49-F238E27FC236}">
                  <a16:creationId xmlns:a16="http://schemas.microsoft.com/office/drawing/2014/main" id="{9FA3FE79-8FB0-C44A-9B45-837E55F84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6875" y="4542219"/>
              <a:ext cx="5030250" cy="83099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C00000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C00000"/>
                </a:buClr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00000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pt-PT" altLang="en-US" b="1" dirty="0">
                  <a:latin typeface="Tahoma" pitchFamily="34" charset="0"/>
                  <a:cs typeface="Tahoma" pitchFamily="34" charset="0"/>
                </a:rPr>
                <a:t>Suspeito ou Poss</a:t>
              </a:r>
              <a:r>
                <a:rPr lang="pt-PT" altLang="en-US" b="1" dirty="0">
                  <a:latin typeface="Arial" panose="020B0604020202020204" pitchFamily="34" charset="0"/>
                </a:rPr>
                <a:t>ível </a:t>
              </a:r>
            </a:p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pt-PT" altLang="en-US" sz="2000" dirty="0">
                  <a:latin typeface="Tahoma" pitchFamily="34" charset="0"/>
                  <a:cs typeface="Tahoma" pitchFamily="34" charset="0"/>
                </a:rPr>
                <a:t>Sintomas compat</a:t>
              </a:r>
              <a:r>
                <a:rPr lang="pt-PT" altLang="en-US" sz="2000" dirty="0">
                  <a:latin typeface="Arial" panose="020B0604020202020204" pitchFamily="34" charset="0"/>
                </a:rPr>
                <a:t>íveis</a:t>
              </a:r>
              <a:endParaRPr lang="pt-PT" altLang="en-US" sz="20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" name="Rectangle 3">
              <a:extLst>
                <a:ext uri="{FF2B5EF4-FFF2-40B4-BE49-F238E27FC236}">
                  <a16:creationId xmlns:a16="http://schemas.microsoft.com/office/drawing/2014/main" id="{7D089142-20BD-364D-9B9C-C133C462C3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64408" y="3285694"/>
              <a:ext cx="4215184" cy="113877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C00000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C00000"/>
                </a:buClr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00000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pt-PT" altLang="en-US" b="1">
                  <a:latin typeface="Tahoma" pitchFamily="34" charset="0"/>
                  <a:cs typeface="Tahoma" pitchFamily="34" charset="0"/>
                </a:rPr>
                <a:t>Provável</a:t>
              </a:r>
            </a:p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pt-PT" altLang="en-US" sz="2000">
                  <a:latin typeface="Tahoma" pitchFamily="34" charset="0"/>
                  <a:cs typeface="Tahoma" pitchFamily="34" charset="0"/>
                </a:rPr>
                <a:t>Com relação epidemiol</a:t>
              </a:r>
              <a:r>
                <a:rPr lang="pt-PT" altLang="en-US" sz="2000">
                  <a:latin typeface="Arial" panose="020B0604020202020204" pitchFamily="34" charset="0"/>
                </a:rPr>
                <a:t>ógica</a:t>
              </a:r>
              <a:endParaRPr lang="pt-PT" altLang="en-US" sz="2000">
                <a:latin typeface="Tahoma" pitchFamily="34" charset="0"/>
                <a:cs typeface="Tahoma" pitchFamily="34" charset="0"/>
              </a:endParaRPr>
            </a:p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pt-PT" altLang="en-US" sz="2000">
                  <a:latin typeface="Tahoma" pitchFamily="34" charset="0"/>
                  <a:cs typeface="Tahoma" pitchFamily="34" charset="0"/>
                </a:rPr>
                <a:t>Sintomas compat</a:t>
              </a:r>
              <a:r>
                <a:rPr lang="pt-PT" altLang="en-US" sz="2000">
                  <a:latin typeface="Arial" panose="020B0604020202020204" pitchFamily="34" charset="0"/>
                </a:rPr>
                <a:t>íveis</a:t>
              </a:r>
              <a:endParaRPr lang="pt-PT" altLang="en-US" sz="20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" name="Rectangle 4">
              <a:extLst>
                <a:ext uri="{FF2B5EF4-FFF2-40B4-BE49-F238E27FC236}">
                  <a16:creationId xmlns:a16="http://schemas.microsoft.com/office/drawing/2014/main" id="{62D0335E-8658-544E-AC60-D6A5A6262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4563" y="1839144"/>
              <a:ext cx="2750299" cy="144655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C00000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C00000"/>
                </a:buClr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00000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pt-PT" altLang="en-US" b="1">
                  <a:latin typeface="Tahoma" pitchFamily="34" charset="0"/>
                  <a:cs typeface="Tahoma" pitchFamily="34" charset="0"/>
                </a:rPr>
                <a:t>Confirmado</a:t>
              </a:r>
            </a:p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pt-PT" altLang="en-US" sz="2000">
                  <a:latin typeface="Tahoma" pitchFamily="34" charset="0"/>
                  <a:cs typeface="Tahoma" pitchFamily="34" charset="0"/>
                </a:rPr>
                <a:t>Confirmado no laborat</a:t>
              </a:r>
              <a:r>
                <a:rPr lang="pt-PT" altLang="en-US" sz="2000">
                  <a:latin typeface="Arial" panose="020B0604020202020204" pitchFamily="34" charset="0"/>
                </a:rPr>
                <a:t>ório, sintomas compatíveis</a:t>
              </a:r>
              <a:endParaRPr lang="pt-PT" altLang="en-US" sz="200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" name="Line 6">
              <a:extLst>
                <a:ext uri="{FF2B5EF4-FFF2-40B4-BE49-F238E27FC236}">
                  <a16:creationId xmlns:a16="http://schemas.microsoft.com/office/drawing/2014/main" id="{06581E85-7326-594C-B3FA-4C2E48E9BF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5624" y="2216267"/>
              <a:ext cx="2075305" cy="2919412"/>
            </a:xfrm>
            <a:prstGeom prst="line">
              <a:avLst/>
            </a:prstGeom>
            <a:noFill/>
            <a:ln w="63500">
              <a:solidFill>
                <a:srgbClr val="006600"/>
              </a:solidFill>
              <a:round/>
              <a:headEnd w="lg" len="lg"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7" name="Line 7">
              <a:extLst>
                <a:ext uri="{FF2B5EF4-FFF2-40B4-BE49-F238E27FC236}">
                  <a16:creationId xmlns:a16="http://schemas.microsoft.com/office/drawing/2014/main" id="{CA038C46-EE51-9F4D-BC0B-58CDAFCC86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62627" y="2174835"/>
              <a:ext cx="2162502" cy="2994624"/>
            </a:xfrm>
            <a:prstGeom prst="line">
              <a:avLst/>
            </a:prstGeom>
            <a:noFill/>
            <a:ln w="63500">
              <a:solidFill>
                <a:srgbClr val="006600"/>
              </a:solidFill>
              <a:round/>
              <a:headEnd w="lg" len="lg"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8" name="Rectangle 8">
            <a:extLst>
              <a:ext uri="{FF2B5EF4-FFF2-40B4-BE49-F238E27FC236}">
                <a16:creationId xmlns:a16="http://schemas.microsoft.com/office/drawing/2014/main" id="{18CE1527-6B6D-DB42-B55D-E30FB93B4733}"/>
              </a:ext>
            </a:extLst>
          </p:cNvPr>
          <p:cNvSpPr>
            <a:spLocks noChangeArrowheads="1"/>
          </p:cNvSpPr>
          <p:nvPr/>
        </p:nvSpPr>
        <p:spPr bwMode="auto">
          <a:xfrm rot="-8640000">
            <a:off x="1338927" y="1480714"/>
            <a:ext cx="431800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00000"/>
              </a:buClr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00000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pt-PT" altLang="en-US">
                <a:latin typeface="Tahoma" pitchFamily="34" charset="0"/>
                <a:cs typeface="Tahoma" pitchFamily="34" charset="0"/>
              </a:rPr>
              <a:t>Com mais certeza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D8A92714-9FAA-BE47-B9A7-0FFE67BD5268}"/>
              </a:ext>
            </a:extLst>
          </p:cNvPr>
          <p:cNvSpPr>
            <a:spLocks noChangeArrowheads="1"/>
          </p:cNvSpPr>
          <p:nvPr/>
        </p:nvSpPr>
        <p:spPr bwMode="auto">
          <a:xfrm rot="19458870">
            <a:off x="7135422" y="1044326"/>
            <a:ext cx="72072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00000"/>
              </a:buClr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00000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pt-PT" altLang="en-US">
                <a:latin typeface="Tahoma" pitchFamily="34" charset="0"/>
                <a:cs typeface="Tahoma" pitchFamily="34" charset="0"/>
              </a:rPr>
              <a:t>Mais inclusivo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B6A4D3D6-509A-4BE9-871B-71B3799E078D}"/>
              </a:ext>
            </a:extLst>
          </p:cNvPr>
          <p:cNvSpPr txBox="1"/>
          <p:nvPr/>
        </p:nvSpPr>
        <p:spPr>
          <a:xfrm>
            <a:off x="1475656" y="11663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b="1" dirty="0"/>
              <a:t>DEFINIÇÃO HIERÁRQUICA DE CASOS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B18CCD57-4524-4B13-93C3-A5F0580A67D1}"/>
              </a:ext>
            </a:extLst>
          </p:cNvPr>
          <p:cNvSpPr txBox="1"/>
          <p:nvPr/>
        </p:nvSpPr>
        <p:spPr>
          <a:xfrm>
            <a:off x="812664" y="5005238"/>
            <a:ext cx="7575760" cy="872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Tx/>
              <a:buChar char="•"/>
            </a:pPr>
            <a:r>
              <a:rPr lang="pt-BR" dirty="0">
                <a:solidFill>
                  <a:srgbClr val="000000"/>
                </a:solidFill>
              </a:rPr>
              <a:t>Deve ser aplicada a TODAS as pessoas investigadas</a:t>
            </a:r>
          </a:p>
          <a:p>
            <a:pPr marL="355600" indent="-355600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Tx/>
              <a:buChar char="•"/>
            </a:pPr>
            <a:r>
              <a:rPr lang="pt-BR" dirty="0">
                <a:solidFill>
                  <a:srgbClr val="000000"/>
                </a:solidFill>
              </a:rPr>
              <a:t>É mais sensível no início da investigação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702955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0BB57D4-9866-4545-987B-2D4872E4101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6627" y="836712"/>
            <a:ext cx="8351837" cy="4248150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pt-BR" sz="2800" b="0" dirty="0">
                <a:solidFill>
                  <a:schemeClr val="tx1"/>
                </a:solidFill>
              </a:rPr>
              <a:t>Considerar as informações já recolhidas...</a:t>
            </a:r>
          </a:p>
          <a:p>
            <a:pPr>
              <a:lnSpc>
                <a:spcPct val="200000"/>
              </a:lnSpc>
            </a:pPr>
            <a:r>
              <a:rPr lang="pt-BR" sz="2800" b="0" dirty="0">
                <a:solidFill>
                  <a:schemeClr val="tx1"/>
                </a:solidFill>
              </a:rPr>
              <a:t>O que não pode faltar num questionário?</a:t>
            </a:r>
          </a:p>
          <a:p>
            <a:pPr lvl="1">
              <a:lnSpc>
                <a:spcPct val="200000"/>
              </a:lnSpc>
            </a:pPr>
            <a:r>
              <a:rPr lang="pt-BR" sz="2800" b="0" dirty="0">
                <a:solidFill>
                  <a:schemeClr val="tx1"/>
                </a:solidFill>
              </a:rPr>
              <a:t>Roda de socialização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E74BB178-815D-4200-AEDE-E33C9D8E63FE}"/>
              </a:ext>
            </a:extLst>
          </p:cNvPr>
          <p:cNvSpPr txBox="1"/>
          <p:nvPr/>
        </p:nvSpPr>
        <p:spPr>
          <a:xfrm>
            <a:off x="1475656" y="9746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b="1" dirty="0">
                <a:latin typeface="Trebuchet MS" panose="020B0603020202020204" pitchFamily="34" charset="0"/>
              </a:rPr>
              <a:t>CONSTRUINDO UM QUESTIONÁRIO</a:t>
            </a:r>
          </a:p>
        </p:txBody>
      </p:sp>
    </p:spTree>
    <p:extLst>
      <p:ext uri="{BB962C8B-B14F-4D97-AF65-F5344CB8AC3E}">
        <p14:creationId xmlns:p14="http://schemas.microsoft.com/office/powerpoint/2010/main" val="12867688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3689FA0C-B367-46F3-983D-56E6EEC2AA9B}"/>
              </a:ext>
            </a:extLst>
          </p:cNvPr>
          <p:cNvSpPr txBox="1"/>
          <p:nvPr/>
        </p:nvSpPr>
        <p:spPr>
          <a:xfrm>
            <a:off x="3671248" y="1340768"/>
            <a:ext cx="5221231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altLang="pt-BR" sz="3400" b="1" dirty="0"/>
              <a:t>Passo 5</a:t>
            </a:r>
          </a:p>
          <a:p>
            <a:pPr algn="r"/>
            <a:r>
              <a:rPr lang="pt-BR" altLang="pt-BR" sz="3400" b="1" dirty="0"/>
              <a:t>Organizar os dados por tempo, lugar e pessoa</a:t>
            </a:r>
          </a:p>
          <a:p>
            <a:pPr algn="r"/>
            <a:endParaRPr lang="pt-BR" altLang="pt-BR" sz="3400" b="1" dirty="0"/>
          </a:p>
        </p:txBody>
      </p:sp>
    </p:spTree>
    <p:extLst>
      <p:ext uri="{BB962C8B-B14F-4D97-AF65-F5344CB8AC3E}">
        <p14:creationId xmlns:p14="http://schemas.microsoft.com/office/powerpoint/2010/main" val="464530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Text Box 2">
            <a:extLst>
              <a:ext uri="{FF2B5EF4-FFF2-40B4-BE49-F238E27FC236}">
                <a16:creationId xmlns:a16="http://schemas.microsoft.com/office/drawing/2014/main" id="{6868BA51-A798-4409-A793-0977C6658B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1412776"/>
            <a:ext cx="7748587" cy="4628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pt-BR" altLang="pt-BR" sz="2400" u="sng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Controlar</a:t>
            </a: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o surto e </a:t>
            </a:r>
            <a:r>
              <a:rPr lang="pt-BR" altLang="pt-BR" sz="2400" u="sng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identificar</a:t>
            </a: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2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 etiologia da doença</a:t>
            </a:r>
          </a:p>
          <a:p>
            <a:pPr lvl="2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 fonte de infecção</a:t>
            </a:r>
          </a:p>
          <a:p>
            <a:pPr lvl="2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 modo de transmissão</a:t>
            </a:r>
          </a:p>
          <a:p>
            <a:pPr lvl="2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 grupos e </a:t>
            </a:r>
            <a:r>
              <a:rPr lang="pt-BR" alt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factores</a:t>
            </a: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associados ao risco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Prevenir novos surtos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Reduzir a </a:t>
            </a:r>
            <a:r>
              <a:rPr lang="pt-BR" alt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morbilidade</a:t>
            </a: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ou mortalidade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Interesse público, legal ou político</a:t>
            </a:r>
          </a:p>
        </p:txBody>
      </p:sp>
      <p:sp>
        <p:nvSpPr>
          <p:cNvPr id="210947" name="Text Box 3">
            <a:extLst>
              <a:ext uri="{FF2B5EF4-FFF2-40B4-BE49-F238E27FC236}">
                <a16:creationId xmlns:a16="http://schemas.microsoft.com/office/drawing/2014/main" id="{8B80C4FC-A746-4EB1-BB70-BC1F63BA9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86147" y="551480"/>
            <a:ext cx="9144000" cy="529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ct val="50000"/>
              </a:spcBef>
            </a:pPr>
            <a:r>
              <a:rPr lang="pt-BR" altLang="pt-B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Quais os motivos da investigação de um surto?</a:t>
            </a:r>
            <a:endParaRPr lang="en-US" altLang="pt-BR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411F7ADA-D842-44D8-BD86-352393E1C04B}"/>
              </a:ext>
            </a:extLst>
          </p:cNvPr>
          <p:cNvGrpSpPr/>
          <p:nvPr/>
        </p:nvGrpSpPr>
        <p:grpSpPr>
          <a:xfrm>
            <a:off x="251520" y="2132856"/>
            <a:ext cx="8646367" cy="3191669"/>
            <a:chOff x="546100" y="2348880"/>
            <a:chExt cx="8646367" cy="3191669"/>
          </a:xfrm>
        </p:grpSpPr>
        <p:sp>
          <p:nvSpPr>
            <p:cNvPr id="5" name="Text Box 11"/>
            <p:cNvSpPr txBox="1">
              <a:spLocks noChangeArrowheads="1"/>
            </p:cNvSpPr>
            <p:nvPr/>
          </p:nvSpPr>
          <p:spPr bwMode="auto">
            <a:xfrm>
              <a:off x="7109846" y="2498810"/>
              <a:ext cx="2082621" cy="21390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457200" indent="-457200" eaLnBrk="1" hangingPunct="1">
                <a:lnSpc>
                  <a:spcPct val="250000"/>
                </a:lnSpc>
                <a:buClr>
                  <a:schemeClr val="tx2"/>
                </a:buClr>
                <a:buFont typeface="Arial" panose="020B0604020202020204" pitchFamily="34" charset="0"/>
                <a:buChar char="•"/>
              </a:pPr>
              <a:r>
                <a:rPr lang="pt-BR" sz="2800" b="1" dirty="0"/>
                <a:t>Como?</a:t>
              </a:r>
            </a:p>
            <a:p>
              <a:pPr marL="457200" indent="-457200" eaLnBrk="1" hangingPunct="1">
                <a:lnSpc>
                  <a:spcPct val="250000"/>
                </a:lnSpc>
                <a:buClr>
                  <a:schemeClr val="tx2"/>
                </a:buClr>
                <a:buFont typeface="Arial" panose="020B0604020202020204" pitchFamily="34" charset="0"/>
                <a:buChar char="•"/>
              </a:pPr>
              <a:r>
                <a:rPr lang="pt-BR" sz="2800" b="1" dirty="0"/>
                <a:t>Porquê?</a:t>
              </a:r>
              <a:endParaRPr lang="en-US" sz="2800" b="1" dirty="0"/>
            </a:p>
          </p:txBody>
        </p:sp>
        <p:grpSp>
          <p:nvGrpSpPr>
            <p:cNvPr id="2" name="Agrupar 1">
              <a:extLst>
                <a:ext uri="{FF2B5EF4-FFF2-40B4-BE49-F238E27FC236}">
                  <a16:creationId xmlns:a16="http://schemas.microsoft.com/office/drawing/2014/main" id="{1A86BA94-CBA0-4B2C-A961-F07FFA9419BF}"/>
                </a:ext>
              </a:extLst>
            </p:cNvPr>
            <p:cNvGrpSpPr/>
            <p:nvPr/>
          </p:nvGrpSpPr>
          <p:grpSpPr>
            <a:xfrm>
              <a:off x="546100" y="2348880"/>
              <a:ext cx="6505915" cy="3191669"/>
              <a:chOff x="546100" y="2348880"/>
              <a:chExt cx="6505915" cy="3191669"/>
            </a:xfrm>
          </p:grpSpPr>
          <p:sp>
            <p:nvSpPr>
              <p:cNvPr id="4" name="Rectangle 9"/>
              <p:cNvSpPr>
                <a:spLocks noChangeArrowheads="1"/>
              </p:cNvSpPr>
              <p:nvPr/>
            </p:nvSpPr>
            <p:spPr bwMode="auto">
              <a:xfrm>
                <a:off x="546100" y="2615542"/>
                <a:ext cx="6477000" cy="26776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342900" indent="-342900" eaLnBrk="1" hangingPunct="1">
                  <a:spcBef>
                    <a:spcPct val="50000"/>
                  </a:spcBef>
                  <a:buClr>
                    <a:schemeClr val="tx2"/>
                  </a:buClr>
                  <a:buFont typeface="Arial" panose="020B0604020202020204" pitchFamily="34" charset="0"/>
                  <a:buChar char="•"/>
                </a:pPr>
                <a:r>
                  <a:rPr lang="pt-BR" sz="2400" dirty="0"/>
                  <a:t>  Quem foi </a:t>
                </a:r>
                <a:r>
                  <a:rPr lang="pt-BR" sz="2400" dirty="0" err="1"/>
                  <a:t>afectado</a:t>
                </a:r>
                <a:r>
                  <a:rPr lang="pt-BR" sz="2400" dirty="0"/>
                  <a:t>?    	  </a:t>
                </a:r>
                <a:r>
                  <a:rPr lang="pt-BR" sz="2400" b="1" dirty="0"/>
                  <a:t>PESSOA</a:t>
                </a:r>
              </a:p>
              <a:p>
                <a:pPr marL="342900" indent="-342900" eaLnBrk="1" hangingPunct="1">
                  <a:spcBef>
                    <a:spcPct val="50000"/>
                  </a:spcBef>
                  <a:buClr>
                    <a:schemeClr val="tx2"/>
                  </a:buClr>
                  <a:buFont typeface="Arial" panose="020B0604020202020204" pitchFamily="34" charset="0"/>
                  <a:buChar char="•"/>
                </a:pPr>
                <a:endParaRPr lang="pt-BR" sz="2400" b="1" dirty="0"/>
              </a:p>
              <a:p>
                <a:pPr marL="342900" indent="-342900" eaLnBrk="1" hangingPunct="1">
                  <a:spcBef>
                    <a:spcPct val="50000"/>
                  </a:spcBef>
                  <a:buClr>
                    <a:schemeClr val="tx2"/>
                  </a:buClr>
                  <a:buFont typeface="Arial" panose="020B0604020202020204" pitchFamily="34" charset="0"/>
                  <a:buChar char="•"/>
                </a:pPr>
                <a:r>
                  <a:rPr lang="pt-BR" sz="2400" dirty="0"/>
                  <a:t>  Quando foi </a:t>
                </a:r>
                <a:r>
                  <a:rPr lang="pt-BR" sz="2400" dirty="0" err="1"/>
                  <a:t>afectado</a:t>
                </a:r>
                <a:r>
                  <a:rPr lang="pt-BR" sz="2400" dirty="0"/>
                  <a:t>?    </a:t>
                </a:r>
                <a:r>
                  <a:rPr lang="pt-BR" sz="2400" b="1" dirty="0"/>
                  <a:t>TEMPO</a:t>
                </a:r>
              </a:p>
              <a:p>
                <a:pPr marL="342900" indent="-342900" eaLnBrk="1" hangingPunct="1">
                  <a:spcBef>
                    <a:spcPct val="50000"/>
                  </a:spcBef>
                  <a:buClr>
                    <a:schemeClr val="tx2"/>
                  </a:buClr>
                  <a:buFont typeface="Arial" panose="020B0604020202020204" pitchFamily="34" charset="0"/>
                  <a:buChar char="•"/>
                </a:pPr>
                <a:endParaRPr lang="pt-BR" sz="2400" dirty="0"/>
              </a:p>
              <a:p>
                <a:pPr marL="342900" indent="-342900" eaLnBrk="1" hangingPunct="1">
                  <a:spcBef>
                    <a:spcPct val="50000"/>
                  </a:spcBef>
                  <a:buClr>
                    <a:schemeClr val="tx2"/>
                  </a:buClr>
                  <a:buFont typeface="Arial" panose="020B0604020202020204" pitchFamily="34" charset="0"/>
                  <a:buChar char="•"/>
                </a:pPr>
                <a:r>
                  <a:rPr lang="pt-BR" sz="2400" dirty="0"/>
                  <a:t> Onde foi </a:t>
                </a:r>
                <a:r>
                  <a:rPr lang="pt-BR" sz="2400" dirty="0" err="1"/>
                  <a:t>afectado</a:t>
                </a:r>
                <a:r>
                  <a:rPr lang="pt-BR" sz="2400" dirty="0"/>
                  <a:t>?  	   </a:t>
                </a:r>
                <a:r>
                  <a:rPr lang="pt-BR" sz="2400" b="1" dirty="0"/>
                  <a:t>LUGAR</a:t>
                </a:r>
                <a:endParaRPr lang="pt-BR" sz="2400" dirty="0"/>
              </a:p>
            </p:txBody>
          </p:sp>
          <p:sp>
            <p:nvSpPr>
              <p:cNvPr id="6" name="Colchete direito 5"/>
              <p:cNvSpPr/>
              <p:nvPr/>
            </p:nvSpPr>
            <p:spPr>
              <a:xfrm>
                <a:off x="5565094" y="2348880"/>
                <a:ext cx="466725" cy="3191669"/>
              </a:xfrm>
              <a:prstGeom prst="rightBracket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285750" indent="-285750" algn="ctr">
                  <a:buClr>
                    <a:schemeClr val="tx2"/>
                  </a:buClr>
                  <a:buFont typeface="Arial" panose="020B0604020202020204" pitchFamily="34" charset="0"/>
                  <a:buChar char="•"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Seta para a direita 7"/>
              <p:cNvSpPr/>
              <p:nvPr/>
            </p:nvSpPr>
            <p:spPr>
              <a:xfrm>
                <a:off x="6118565" y="3227220"/>
                <a:ext cx="933450" cy="1257300"/>
              </a:xfrm>
              <a:prstGeom prst="rightArrow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Clr>
                    <a:schemeClr val="tx2"/>
                  </a:buClr>
                  <a:buFont typeface="Arial" panose="020B0604020202020204" pitchFamily="34" charset="0"/>
                  <a:buChar char="•"/>
                </a:pPr>
                <a:endParaRPr lang="pt-BR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7" name="CaixaDeTexto 6">
            <a:extLst>
              <a:ext uri="{FF2B5EF4-FFF2-40B4-BE49-F238E27FC236}">
                <a16:creationId xmlns:a16="http://schemas.microsoft.com/office/drawing/2014/main" id="{98EC5722-3A4C-43CA-B363-416206051D3F}"/>
              </a:ext>
            </a:extLst>
          </p:cNvPr>
          <p:cNvSpPr txBox="1"/>
          <p:nvPr/>
        </p:nvSpPr>
        <p:spPr>
          <a:xfrm>
            <a:off x="1547664" y="9746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b="1" dirty="0"/>
              <a:t>RESUMO PASSO 5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ACB91BD-6348-4A21-A58B-253D1A772500}"/>
              </a:ext>
            </a:extLst>
          </p:cNvPr>
          <p:cNvSpPr txBox="1"/>
          <p:nvPr/>
        </p:nvSpPr>
        <p:spPr>
          <a:xfrm flipH="1">
            <a:off x="434650" y="908720"/>
            <a:ext cx="7437871" cy="612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t-BR" sz="2000" b="1" dirty="0"/>
              <a:t>Base para uma epidemiologia descritiva bem feita </a:t>
            </a:r>
          </a:p>
        </p:txBody>
      </p:sp>
    </p:spTree>
    <p:extLst>
      <p:ext uri="{BB962C8B-B14F-4D97-AF65-F5344CB8AC3E}">
        <p14:creationId xmlns:p14="http://schemas.microsoft.com/office/powerpoint/2010/main" val="35142043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13"/>
          <p:cNvSpPr txBox="1">
            <a:spLocks noChangeArrowheads="1"/>
          </p:cNvSpPr>
          <p:nvPr/>
        </p:nvSpPr>
        <p:spPr bwMode="auto">
          <a:xfrm>
            <a:off x="323850" y="692150"/>
            <a:ext cx="2016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800" b="1" dirty="0">
                <a:solidFill>
                  <a:srgbClr val="002060"/>
                </a:solidFill>
                <a:latin typeface="Arial" charset="0"/>
                <a:cs typeface="Arial" charset="0"/>
              </a:rPr>
              <a:t>Pessoa</a:t>
            </a:r>
          </a:p>
        </p:txBody>
      </p:sp>
      <p:sp>
        <p:nvSpPr>
          <p:cNvPr id="36867" name="Text Box 19"/>
          <p:cNvSpPr txBox="1">
            <a:spLocks noChangeArrowheads="1"/>
          </p:cNvSpPr>
          <p:nvPr/>
        </p:nvSpPr>
        <p:spPr bwMode="auto">
          <a:xfrm>
            <a:off x="323850" y="1077913"/>
            <a:ext cx="8413750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>
              <a:lnSpc>
                <a:spcPct val="220000"/>
              </a:lnSpc>
              <a:buFontTx/>
              <a:buChar char="•"/>
            </a:pPr>
            <a:r>
              <a:rPr lang="pt-BR" sz="2400" dirty="0">
                <a:latin typeface="Arial" charset="0"/>
              </a:rPr>
              <a:t> Descrever os casos detalhadamente</a:t>
            </a:r>
          </a:p>
          <a:p>
            <a:pPr lvl="1">
              <a:lnSpc>
                <a:spcPct val="220000"/>
              </a:lnSpc>
              <a:buFontTx/>
              <a:buChar char="•"/>
            </a:pPr>
            <a:r>
              <a:rPr lang="pt-BR" sz="2400" dirty="0">
                <a:latin typeface="Arial" charset="0"/>
              </a:rPr>
              <a:t> Identificar </a:t>
            </a:r>
            <a:r>
              <a:rPr lang="pt-BR" sz="2400" dirty="0" err="1">
                <a:latin typeface="Arial" charset="0"/>
              </a:rPr>
              <a:t>factores</a:t>
            </a:r>
            <a:r>
              <a:rPr lang="pt-BR" sz="2400" dirty="0">
                <a:latin typeface="Arial" charset="0"/>
              </a:rPr>
              <a:t> comuns</a:t>
            </a:r>
          </a:p>
          <a:p>
            <a:pPr lvl="1">
              <a:lnSpc>
                <a:spcPct val="220000"/>
              </a:lnSpc>
              <a:buFontTx/>
              <a:buChar char="•"/>
            </a:pPr>
            <a:r>
              <a:rPr lang="pt-BR" sz="2400" dirty="0">
                <a:latin typeface="Arial" charset="0"/>
              </a:rPr>
              <a:t> Obter denominadores para calcular taxas</a:t>
            </a:r>
          </a:p>
          <a:p>
            <a:pPr lvl="1">
              <a:lnSpc>
                <a:spcPct val="220000"/>
              </a:lnSpc>
              <a:buFontTx/>
              <a:buChar char="•"/>
            </a:pPr>
            <a:r>
              <a:rPr lang="pt-BR" sz="2400" dirty="0">
                <a:latin typeface="Arial" charset="0"/>
              </a:rPr>
              <a:t> Comparar grupos</a:t>
            </a:r>
          </a:p>
          <a:p>
            <a:pPr lvl="1">
              <a:lnSpc>
                <a:spcPct val="220000"/>
              </a:lnSpc>
              <a:buFontTx/>
              <a:buChar char="•"/>
            </a:pPr>
            <a:r>
              <a:rPr lang="pt-BR" sz="2400" dirty="0">
                <a:latin typeface="Arial" charset="0"/>
              </a:rPr>
              <a:t> Idade, sexo, raça, estado conjugal e familiar, ocupação,</a:t>
            </a:r>
          </a:p>
          <a:p>
            <a:pPr lvl="1">
              <a:lnSpc>
                <a:spcPct val="120000"/>
              </a:lnSpc>
            </a:pPr>
            <a:r>
              <a:rPr lang="pt-BR" sz="2400" dirty="0">
                <a:latin typeface="Arial" charset="0"/>
              </a:rPr>
              <a:t>	educação, uso de drogas/medicamentos/tabaco,</a:t>
            </a:r>
          </a:p>
          <a:p>
            <a:pPr lvl="1">
              <a:lnSpc>
                <a:spcPct val="140000"/>
              </a:lnSpc>
            </a:pPr>
            <a:r>
              <a:rPr lang="pt-BR" sz="2400" dirty="0">
                <a:latin typeface="Arial" charset="0"/>
              </a:rPr>
              <a:t>	actividades de lazer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13"/>
          <p:cNvSpPr txBox="1">
            <a:spLocks noChangeArrowheads="1"/>
          </p:cNvSpPr>
          <p:nvPr/>
        </p:nvSpPr>
        <p:spPr bwMode="auto">
          <a:xfrm>
            <a:off x="179512" y="692150"/>
            <a:ext cx="1512763" cy="529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pt-BR" sz="2800" b="1" dirty="0">
                <a:solidFill>
                  <a:srgbClr val="000099"/>
                </a:solidFill>
                <a:latin typeface="Arial" charset="0"/>
                <a:cs typeface="Arial" charset="0"/>
              </a:rPr>
              <a:t>Tempo</a:t>
            </a:r>
          </a:p>
        </p:txBody>
      </p:sp>
      <p:sp>
        <p:nvSpPr>
          <p:cNvPr id="38915" name="Text Box 16"/>
          <p:cNvSpPr txBox="1">
            <a:spLocks noChangeArrowheads="1"/>
          </p:cNvSpPr>
          <p:nvPr/>
        </p:nvSpPr>
        <p:spPr bwMode="auto">
          <a:xfrm>
            <a:off x="323850" y="996950"/>
            <a:ext cx="8114722" cy="5120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230000"/>
              </a:lnSpc>
              <a:buFontTx/>
              <a:buChar char="•"/>
              <a:tabLst>
                <a:tab pos="812800" algn="l"/>
              </a:tabLst>
            </a:pPr>
            <a:r>
              <a:rPr lang="pt-BR" sz="2400" dirty="0">
                <a:latin typeface="Arial" charset="0"/>
              </a:rPr>
              <a:t> Curva Epidémica</a:t>
            </a:r>
          </a:p>
          <a:p>
            <a:pPr lvl="1">
              <a:lnSpc>
                <a:spcPct val="230000"/>
              </a:lnSpc>
              <a:buFontTx/>
              <a:buChar char="•"/>
              <a:tabLst>
                <a:tab pos="812800" algn="l"/>
              </a:tabLst>
            </a:pPr>
            <a:r>
              <a:rPr lang="pt-BR" sz="2400" dirty="0">
                <a:latin typeface="Arial" charset="0"/>
              </a:rPr>
              <a:t> Distribuição de casos por data de início dos sintomas</a:t>
            </a:r>
          </a:p>
          <a:p>
            <a:pPr lvl="1">
              <a:lnSpc>
                <a:spcPct val="230000"/>
              </a:lnSpc>
              <a:buFontTx/>
              <a:buChar char="•"/>
              <a:tabLst>
                <a:tab pos="812800" algn="l"/>
              </a:tabLst>
            </a:pPr>
            <a:r>
              <a:rPr lang="pt-BR" sz="2400" dirty="0">
                <a:latin typeface="Arial" charset="0"/>
              </a:rPr>
              <a:t> Histograma</a:t>
            </a:r>
          </a:p>
          <a:p>
            <a:pPr lvl="1">
              <a:lnSpc>
                <a:spcPct val="230000"/>
              </a:lnSpc>
              <a:buFontTx/>
              <a:buChar char="•"/>
              <a:tabLst>
                <a:tab pos="812800" algn="l"/>
              </a:tabLst>
            </a:pPr>
            <a:r>
              <a:rPr lang="pt-BR" sz="2400" dirty="0">
                <a:latin typeface="Arial" charset="0"/>
              </a:rPr>
              <a:t> Magnitude do surto e tendência temporal</a:t>
            </a:r>
          </a:p>
          <a:p>
            <a:pPr lvl="1">
              <a:lnSpc>
                <a:spcPct val="230000"/>
              </a:lnSpc>
              <a:buFontTx/>
              <a:buChar char="•"/>
              <a:tabLst>
                <a:tab pos="812800" algn="l"/>
              </a:tabLst>
            </a:pPr>
            <a:r>
              <a:rPr lang="pt-BR" sz="2400" dirty="0">
                <a:latin typeface="Arial" charset="0"/>
              </a:rPr>
              <a:t> Intervalos de tempo: de acordo com o período de </a:t>
            </a:r>
          </a:p>
          <a:p>
            <a:pPr lvl="1">
              <a:lnSpc>
                <a:spcPct val="110000"/>
              </a:lnSpc>
              <a:tabLst>
                <a:tab pos="812800" algn="l"/>
              </a:tabLst>
            </a:pPr>
            <a:r>
              <a:rPr lang="pt-BR" sz="2400" dirty="0">
                <a:latin typeface="Arial" charset="0"/>
              </a:rPr>
              <a:t>	incubação conhecido/suspeito (</a:t>
            </a:r>
            <a:r>
              <a:rPr lang="pt-BR" sz="2400" dirty="0" err="1">
                <a:latin typeface="Arial" charset="0"/>
              </a:rPr>
              <a:t>ex</a:t>
            </a:r>
            <a:r>
              <a:rPr lang="pt-BR" sz="2400" dirty="0">
                <a:latin typeface="Arial" charset="0"/>
              </a:rPr>
              <a:t>: horas, dias,</a:t>
            </a:r>
          </a:p>
          <a:p>
            <a:pPr lvl="1">
              <a:lnSpc>
                <a:spcPct val="110000"/>
              </a:lnSpc>
              <a:tabLst>
                <a:tab pos="812800" algn="l"/>
              </a:tabLst>
            </a:pPr>
            <a:r>
              <a:rPr lang="pt-BR" sz="2400" dirty="0">
                <a:latin typeface="Arial" charset="0"/>
              </a:rPr>
              <a:t>	semanas, meses)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13"/>
          <p:cNvSpPr txBox="1">
            <a:spLocks noChangeArrowheads="1"/>
          </p:cNvSpPr>
          <p:nvPr/>
        </p:nvSpPr>
        <p:spPr bwMode="auto">
          <a:xfrm>
            <a:off x="250825" y="620713"/>
            <a:ext cx="12969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800" b="1" dirty="0">
                <a:solidFill>
                  <a:srgbClr val="002060"/>
                </a:solidFill>
                <a:latin typeface="Arial" charset="0"/>
                <a:cs typeface="Arial" charset="0"/>
              </a:rPr>
              <a:t>Lugar</a:t>
            </a:r>
          </a:p>
        </p:txBody>
      </p:sp>
      <p:sp>
        <p:nvSpPr>
          <p:cNvPr id="39939" name="Text Box 19"/>
          <p:cNvSpPr txBox="1">
            <a:spLocks noChangeArrowheads="1"/>
          </p:cNvSpPr>
          <p:nvPr/>
        </p:nvSpPr>
        <p:spPr bwMode="auto">
          <a:xfrm>
            <a:off x="-142875" y="1111250"/>
            <a:ext cx="8879354" cy="3939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>
              <a:lnSpc>
                <a:spcPct val="250000"/>
              </a:lnSpc>
              <a:buFontTx/>
              <a:buChar char="•"/>
            </a:pPr>
            <a:r>
              <a:rPr lang="pt-BR" sz="2400" dirty="0">
                <a:latin typeface="Arial" charset="0"/>
              </a:rPr>
              <a:t> Residentes, visitantes, grupos étnicos ou hábitos comuns</a:t>
            </a:r>
          </a:p>
          <a:p>
            <a:pPr lvl="1">
              <a:lnSpc>
                <a:spcPct val="250000"/>
              </a:lnSpc>
              <a:buFontTx/>
              <a:buChar char="•"/>
            </a:pPr>
            <a:r>
              <a:rPr lang="pt-BR" sz="2400" dirty="0">
                <a:latin typeface="Arial" charset="0"/>
              </a:rPr>
              <a:t> Mapas, figuras, cartograma, GPS</a:t>
            </a:r>
          </a:p>
          <a:p>
            <a:pPr lvl="1">
              <a:lnSpc>
                <a:spcPct val="250000"/>
              </a:lnSpc>
              <a:buFontTx/>
              <a:buChar char="•"/>
            </a:pPr>
            <a:r>
              <a:rPr lang="pt-BR" sz="2400" dirty="0">
                <a:latin typeface="Arial" charset="0"/>
              </a:rPr>
              <a:t> País, estado, município, bairro, quarteirão, endereço de</a:t>
            </a:r>
          </a:p>
          <a:p>
            <a:pPr lvl="1">
              <a:lnSpc>
                <a:spcPct val="150000"/>
              </a:lnSpc>
            </a:pPr>
            <a:r>
              <a:rPr lang="pt-BR" sz="2400" dirty="0">
                <a:latin typeface="Arial" charset="0"/>
              </a:rPr>
              <a:t>  residência, local de nascimento ou de exposição, 	</a:t>
            </a:r>
          </a:p>
          <a:p>
            <a:pPr lvl="1">
              <a:lnSpc>
                <a:spcPct val="150000"/>
              </a:lnSpc>
            </a:pPr>
            <a:r>
              <a:rPr lang="pt-BR" sz="2400" dirty="0">
                <a:latin typeface="Arial" charset="0"/>
              </a:rPr>
              <a:t>  endereço de emprego, escola, unidade hospitalar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E948C27A-08A0-406F-B51D-FB16BCD9DE2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12776"/>
            <a:ext cx="5616624" cy="4392488"/>
          </a:xfrm>
          <a:prstGeom prst="rect">
            <a:avLst/>
          </a:prstGeom>
          <a:noFill/>
        </p:spPr>
      </p:pic>
      <p:sp>
        <p:nvSpPr>
          <p:cNvPr id="3" name="Text Box 11">
            <a:extLst>
              <a:ext uri="{FF2B5EF4-FFF2-40B4-BE49-F238E27FC236}">
                <a16:creationId xmlns:a16="http://schemas.microsoft.com/office/drawing/2014/main" id="{A4357306-2D7F-4654-AFBB-19BC9DAA40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260648"/>
            <a:ext cx="86764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pt-BR" sz="2000" b="1" dirty="0"/>
              <a:t>Distribuição dos casos de rubéola por local de residência. Belo Horizonte/MG, 2006</a:t>
            </a:r>
          </a:p>
        </p:txBody>
      </p:sp>
    </p:spTree>
    <p:extLst>
      <p:ext uri="{BB962C8B-B14F-4D97-AF65-F5344CB8AC3E}">
        <p14:creationId xmlns:p14="http://schemas.microsoft.com/office/powerpoint/2010/main" val="25950059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3689FA0C-B367-46F3-983D-56E6EEC2AA9B}"/>
              </a:ext>
            </a:extLst>
          </p:cNvPr>
          <p:cNvSpPr txBox="1"/>
          <p:nvPr/>
        </p:nvSpPr>
        <p:spPr>
          <a:xfrm>
            <a:off x="3671248" y="1340768"/>
            <a:ext cx="522123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altLang="pt-BR" sz="3400" b="1" dirty="0"/>
              <a:t>Passo 6</a:t>
            </a:r>
          </a:p>
          <a:p>
            <a:pPr algn="r"/>
            <a:r>
              <a:rPr lang="pt-BR" altLang="pt-BR" sz="3400" b="1" dirty="0"/>
              <a:t>Formular hipóteses</a:t>
            </a:r>
          </a:p>
          <a:p>
            <a:pPr algn="r"/>
            <a:endParaRPr lang="pt-BR" altLang="pt-BR" sz="3400" b="1" dirty="0"/>
          </a:p>
        </p:txBody>
      </p:sp>
    </p:spTree>
    <p:extLst>
      <p:ext uri="{BB962C8B-B14F-4D97-AF65-F5344CB8AC3E}">
        <p14:creationId xmlns:p14="http://schemas.microsoft.com/office/powerpoint/2010/main" val="29606830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7" name="Text Box 15">
            <a:extLst>
              <a:ext uri="{FF2B5EF4-FFF2-40B4-BE49-F238E27FC236}">
                <a16:creationId xmlns:a16="http://schemas.microsoft.com/office/drawing/2014/main" id="{0FE4B815-0E55-4A6F-BEFD-6B072428D6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362075"/>
            <a:ext cx="7922362" cy="467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180000"/>
              </a:lnSpc>
            </a:pPr>
            <a:r>
              <a:rPr lang="pt-BR" altLang="pt-BR" sz="2800" b="1" dirty="0" err="1">
                <a:solidFill>
                  <a:srgbClr val="003399"/>
                </a:solidFill>
                <a:latin typeface="Arial" panose="020B0604020202020204" pitchFamily="34" charset="0"/>
              </a:rPr>
              <a:t>Objectivo</a:t>
            </a:r>
            <a:endParaRPr lang="pt-BR" altLang="pt-BR" sz="2400" b="1" dirty="0">
              <a:latin typeface="Arial" panose="020B0604020202020204" pitchFamily="34" charset="0"/>
            </a:endParaRPr>
          </a:p>
          <a:p>
            <a:pPr lvl="1">
              <a:lnSpc>
                <a:spcPct val="18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Explicar o problema, mecanismo e causa</a:t>
            </a:r>
          </a:p>
          <a:p>
            <a:pPr>
              <a:lnSpc>
                <a:spcPct val="180000"/>
              </a:lnSpc>
            </a:pPr>
            <a:r>
              <a:rPr lang="pt-BR" altLang="pt-BR" sz="2800" b="1" dirty="0">
                <a:solidFill>
                  <a:srgbClr val="003399"/>
                </a:solidFill>
                <a:latin typeface="Arial" panose="020B0604020202020204" pitchFamily="34" charset="0"/>
              </a:rPr>
              <a:t>Considerações</a:t>
            </a:r>
          </a:p>
          <a:p>
            <a:pPr lvl="1">
              <a:lnSpc>
                <a:spcPct val="18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Abordar possíveis </a:t>
            </a:r>
            <a:r>
              <a:rPr lang="pt-BR" altLang="pt-BR" sz="2400" dirty="0" err="1">
                <a:latin typeface="Arial" panose="020B0604020202020204" pitchFamily="34" charset="0"/>
              </a:rPr>
              <a:t>factores</a:t>
            </a:r>
            <a:r>
              <a:rPr lang="pt-BR" altLang="pt-BR" sz="2400" dirty="0">
                <a:latin typeface="Arial" panose="020B0604020202020204" pitchFamily="34" charset="0"/>
              </a:rPr>
              <a:t> associados </a:t>
            </a:r>
          </a:p>
          <a:p>
            <a:pPr lvl="1">
              <a:lnSpc>
                <a:spcPct val="18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Modo de transmissão e fonte de infecção</a:t>
            </a:r>
          </a:p>
          <a:p>
            <a:pPr lvl="1">
              <a:lnSpc>
                <a:spcPct val="18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Ser consistente com factos, conhecimento científico</a:t>
            </a:r>
          </a:p>
          <a:p>
            <a:pPr lvl="1">
              <a:lnSpc>
                <a:spcPct val="110000"/>
              </a:lnSpc>
            </a:pPr>
            <a:r>
              <a:rPr lang="pt-BR" altLang="pt-BR" sz="2400" dirty="0">
                <a:latin typeface="Arial" panose="020B0604020202020204" pitchFamily="34" charset="0"/>
              </a:rPr>
              <a:t> 	e análises</a:t>
            </a:r>
          </a:p>
        </p:txBody>
      </p:sp>
      <p:sp>
        <p:nvSpPr>
          <p:cNvPr id="323588" name="Text Box 4">
            <a:extLst>
              <a:ext uri="{FF2B5EF4-FFF2-40B4-BE49-F238E27FC236}">
                <a16:creationId xmlns:a16="http://schemas.microsoft.com/office/drawing/2014/main" id="{651E6BFC-F71F-49E2-9DE1-D31C9A2C81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606425"/>
            <a:ext cx="34877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t-BR" altLang="pt-BR" sz="2800" b="1" dirty="0">
                <a:solidFill>
                  <a:srgbClr val="002060"/>
                </a:solidFill>
                <a:latin typeface="Arial" panose="020B0604020202020204" pitchFamily="34" charset="0"/>
              </a:rPr>
              <a:t>Formular hipóteses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07677" y="2996952"/>
            <a:ext cx="1223963" cy="6413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1800" b="1" dirty="0">
                <a:solidFill>
                  <a:schemeClr val="bg1"/>
                </a:solidFill>
                <a:latin typeface="Arial" charset="0"/>
              </a:rPr>
              <a:t>Relatos de casos</a:t>
            </a:r>
          </a:p>
        </p:txBody>
      </p:sp>
      <p:grpSp>
        <p:nvGrpSpPr>
          <p:cNvPr id="22" name="Agrupar 21">
            <a:extLst>
              <a:ext uri="{FF2B5EF4-FFF2-40B4-BE49-F238E27FC236}">
                <a16:creationId xmlns:a16="http://schemas.microsoft.com/office/drawing/2014/main" id="{6186BCF0-7624-4027-97E8-BC0DF2FCA4DB}"/>
              </a:ext>
            </a:extLst>
          </p:cNvPr>
          <p:cNvGrpSpPr/>
          <p:nvPr/>
        </p:nvGrpSpPr>
        <p:grpSpPr>
          <a:xfrm>
            <a:off x="2445205" y="1556792"/>
            <a:ext cx="3529013" cy="641350"/>
            <a:chOff x="2771775" y="1628800"/>
            <a:chExt cx="3529013" cy="641350"/>
          </a:xfrm>
        </p:grpSpPr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2771775" y="1628800"/>
              <a:ext cx="1800225" cy="36671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t-BR" sz="1800" b="1" dirty="0">
                  <a:solidFill>
                    <a:schemeClr val="bg1"/>
                  </a:solidFill>
                  <a:latin typeface="Arial" charset="0"/>
                </a:rPr>
                <a:t>Epidemiologia</a:t>
              </a:r>
            </a:p>
          </p:txBody>
        </p:sp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4787900" y="1628800"/>
              <a:ext cx="1512888" cy="64135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t-BR" sz="1800" b="1" dirty="0">
                  <a:solidFill>
                    <a:schemeClr val="bg1"/>
                  </a:solidFill>
                  <a:latin typeface="Arial" charset="0"/>
                </a:rPr>
                <a:t>Observação clínica</a:t>
              </a:r>
            </a:p>
          </p:txBody>
        </p:sp>
      </p:grp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1076780" y="2143410"/>
            <a:ext cx="1223963" cy="36671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1800" b="1" dirty="0">
                <a:solidFill>
                  <a:schemeClr val="bg1"/>
                </a:solidFill>
                <a:latin typeface="Arial" charset="0"/>
              </a:rPr>
              <a:t>Biologia</a:t>
            </a: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6188530" y="2135472"/>
            <a:ext cx="1512888" cy="3667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1800" b="1" dirty="0">
                <a:solidFill>
                  <a:schemeClr val="bg1"/>
                </a:solidFill>
                <a:latin typeface="Arial" charset="0"/>
              </a:rPr>
              <a:t>Imaginação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7125155" y="2856197"/>
            <a:ext cx="1512888" cy="3667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1800" b="1">
                <a:solidFill>
                  <a:schemeClr val="bg1"/>
                </a:solidFill>
                <a:latin typeface="Arial" charset="0"/>
              </a:rPr>
              <a:t>Raciocínio</a:t>
            </a: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3488193" y="2575210"/>
            <a:ext cx="15128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b="1" dirty="0">
                <a:latin typeface="Arial" charset="0"/>
              </a:rPr>
              <a:t>IDEIAS!</a:t>
            </a:r>
          </a:p>
        </p:txBody>
      </p:sp>
      <p:sp>
        <p:nvSpPr>
          <p:cNvPr id="14" name="Litebulb"/>
          <p:cNvSpPr>
            <a:spLocks noEditPoints="1" noChangeArrowheads="1"/>
          </p:cNvSpPr>
          <p:nvPr/>
        </p:nvSpPr>
        <p:spPr bwMode="auto">
          <a:xfrm>
            <a:off x="3885068" y="3007010"/>
            <a:ext cx="719137" cy="103505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Line 20"/>
          <p:cNvSpPr>
            <a:spLocks noChangeShapeType="1"/>
          </p:cNvSpPr>
          <p:nvPr/>
        </p:nvSpPr>
        <p:spPr bwMode="auto">
          <a:xfrm>
            <a:off x="1221243" y="3078447"/>
            <a:ext cx="2016125" cy="288925"/>
          </a:xfrm>
          <a:prstGeom prst="line">
            <a:avLst/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21"/>
          <p:cNvSpPr>
            <a:spLocks noChangeShapeType="1"/>
          </p:cNvSpPr>
          <p:nvPr/>
        </p:nvSpPr>
        <p:spPr bwMode="auto">
          <a:xfrm>
            <a:off x="2229305" y="2430747"/>
            <a:ext cx="1223963" cy="431800"/>
          </a:xfrm>
          <a:prstGeom prst="line">
            <a:avLst/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22"/>
          <p:cNvSpPr>
            <a:spLocks noChangeShapeType="1"/>
          </p:cNvSpPr>
          <p:nvPr/>
        </p:nvSpPr>
        <p:spPr bwMode="auto">
          <a:xfrm>
            <a:off x="3597730" y="1923506"/>
            <a:ext cx="215900" cy="578680"/>
          </a:xfrm>
          <a:prstGeom prst="line">
            <a:avLst/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Line 23"/>
          <p:cNvSpPr>
            <a:spLocks noChangeShapeType="1"/>
          </p:cNvSpPr>
          <p:nvPr/>
        </p:nvSpPr>
        <p:spPr bwMode="auto">
          <a:xfrm flipH="1">
            <a:off x="4932039" y="2276673"/>
            <a:ext cx="250015" cy="576263"/>
          </a:xfrm>
          <a:prstGeom prst="line">
            <a:avLst/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Line 24"/>
          <p:cNvSpPr>
            <a:spLocks noChangeShapeType="1"/>
          </p:cNvSpPr>
          <p:nvPr/>
        </p:nvSpPr>
        <p:spPr bwMode="auto">
          <a:xfrm flipH="1">
            <a:off x="5109030" y="2430747"/>
            <a:ext cx="1152525" cy="576263"/>
          </a:xfrm>
          <a:prstGeom prst="line">
            <a:avLst/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" name="Line 25"/>
          <p:cNvSpPr>
            <a:spLocks noChangeShapeType="1"/>
          </p:cNvSpPr>
          <p:nvPr/>
        </p:nvSpPr>
        <p:spPr bwMode="auto">
          <a:xfrm flipH="1">
            <a:off x="5182055" y="3078447"/>
            <a:ext cx="1944688" cy="288925"/>
          </a:xfrm>
          <a:prstGeom prst="line">
            <a:avLst/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Oval 26"/>
          <p:cNvSpPr>
            <a:spLocks noChangeArrowheads="1"/>
          </p:cNvSpPr>
          <p:nvPr/>
        </p:nvSpPr>
        <p:spPr bwMode="auto">
          <a:xfrm>
            <a:off x="2984955" y="4230972"/>
            <a:ext cx="2520950" cy="129698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sz="2000">
                <a:solidFill>
                  <a:schemeClr val="bg1"/>
                </a:solidFill>
                <a:latin typeface="Arial" charset="0"/>
              </a:rPr>
              <a:t>Hipóteses</a:t>
            </a:r>
          </a:p>
          <a:p>
            <a:pPr algn="ctr"/>
            <a:r>
              <a:rPr lang="pt-BR" sz="2000">
                <a:solidFill>
                  <a:schemeClr val="bg1"/>
                </a:solidFill>
                <a:latin typeface="Arial" charset="0"/>
              </a:rPr>
              <a:t>(proposição de </a:t>
            </a:r>
          </a:p>
          <a:p>
            <a:pPr algn="ctr"/>
            <a:r>
              <a:rPr lang="pt-BR" sz="2000">
                <a:solidFill>
                  <a:schemeClr val="bg1"/>
                </a:solidFill>
                <a:latin typeface="Arial" charset="0"/>
              </a:rPr>
              <a:t>respostas)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C64B56E0-ABC5-4DC8-A31B-974C0F9EAD1C}"/>
              </a:ext>
            </a:extLst>
          </p:cNvPr>
          <p:cNvSpPr txBox="1"/>
          <p:nvPr/>
        </p:nvSpPr>
        <p:spPr>
          <a:xfrm>
            <a:off x="1475656" y="11663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b="1" dirty="0">
                <a:latin typeface="Trebuchet MS" panose="020B0603020202020204" pitchFamily="34" charset="0"/>
              </a:rPr>
              <a:t>FORMULANDO HIPÓTESES</a:t>
            </a:r>
          </a:p>
        </p:txBody>
      </p:sp>
    </p:spTree>
    <p:extLst>
      <p:ext uri="{BB962C8B-B14F-4D97-AF65-F5344CB8AC3E}">
        <p14:creationId xmlns:p14="http://schemas.microsoft.com/office/powerpoint/2010/main" val="2347996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12" name="Text Box 12">
            <a:extLst>
              <a:ext uri="{FF2B5EF4-FFF2-40B4-BE49-F238E27FC236}">
                <a16:creationId xmlns:a16="http://schemas.microsoft.com/office/drawing/2014/main" id="{05DB75CA-874E-40E4-B046-AB62A3062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692150"/>
            <a:ext cx="864235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914400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346200" indent="-252413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2162175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798763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3255963" indent="-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3713163" indent="-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4170363" indent="-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4627563" indent="-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210000"/>
              </a:lnSpc>
              <a:buFont typeface="Wingdings" panose="05000000000000000000" pitchFamily="2" charset="2"/>
              <a:buNone/>
            </a:pPr>
            <a:r>
              <a:rPr lang="pt-BR" altLang="pt-BR" sz="2800" dirty="0">
                <a:solidFill>
                  <a:schemeClr val="accent2"/>
                </a:solidFill>
                <a:latin typeface="Arial" panose="020B0604020202020204" pitchFamily="34" charset="0"/>
              </a:rPr>
              <a:t>Problema</a:t>
            </a:r>
          </a:p>
          <a:p>
            <a:pPr>
              <a:lnSpc>
                <a:spcPct val="210000"/>
              </a:lnSpc>
            </a:pPr>
            <a:r>
              <a:rPr lang="pt-BR" altLang="pt-BR" sz="2400" dirty="0">
                <a:latin typeface="Arial" panose="020B0604020202020204" pitchFamily="34" charset="0"/>
              </a:rPr>
              <a:t>	Surto de rubéola em Belo Horizonte/MG</a:t>
            </a:r>
          </a:p>
          <a:p>
            <a:pPr>
              <a:lnSpc>
                <a:spcPct val="210000"/>
              </a:lnSpc>
              <a:buFont typeface="Wingdings" panose="05000000000000000000" pitchFamily="2" charset="2"/>
              <a:buNone/>
            </a:pPr>
            <a:r>
              <a:rPr lang="pt-BR" altLang="pt-BR" sz="2800" dirty="0">
                <a:solidFill>
                  <a:schemeClr val="accent2"/>
                </a:solidFill>
                <a:latin typeface="Arial" panose="020B0604020202020204" pitchFamily="34" charset="0"/>
              </a:rPr>
              <a:t>Hipótese epidemiológica</a:t>
            </a:r>
          </a:p>
          <a:p>
            <a:pPr lvl="2">
              <a:lnSpc>
                <a:spcPct val="21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Baixa cobertura vacinal? </a:t>
            </a:r>
          </a:p>
          <a:p>
            <a:pPr lvl="2">
              <a:lnSpc>
                <a:spcPct val="21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Eficácia da vacina?</a:t>
            </a:r>
          </a:p>
          <a:p>
            <a:pPr lvl="2">
              <a:lnSpc>
                <a:spcPct val="21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Estratégia de vacinação?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3689FA0C-B367-46F3-983D-56E6EEC2AA9B}"/>
              </a:ext>
            </a:extLst>
          </p:cNvPr>
          <p:cNvSpPr txBox="1"/>
          <p:nvPr/>
        </p:nvSpPr>
        <p:spPr>
          <a:xfrm>
            <a:off x="3671248" y="1340768"/>
            <a:ext cx="522123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altLang="pt-BR" sz="3400" b="1" dirty="0"/>
              <a:t>Passo 7</a:t>
            </a:r>
          </a:p>
          <a:p>
            <a:pPr algn="r"/>
            <a:r>
              <a:rPr lang="pt-BR" altLang="pt-BR" sz="3400" b="1" dirty="0"/>
              <a:t>Testar hipóteses</a:t>
            </a:r>
          </a:p>
          <a:p>
            <a:pPr algn="r"/>
            <a:endParaRPr lang="pt-BR" altLang="pt-BR" sz="3400" b="1" dirty="0"/>
          </a:p>
        </p:txBody>
      </p:sp>
    </p:spTree>
    <p:extLst>
      <p:ext uri="{BB962C8B-B14F-4D97-AF65-F5344CB8AC3E}">
        <p14:creationId xmlns:p14="http://schemas.microsoft.com/office/powerpoint/2010/main" val="1853612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Text Box 2">
            <a:extLst>
              <a:ext uri="{FF2B5EF4-FFF2-40B4-BE49-F238E27FC236}">
                <a16:creationId xmlns:a16="http://schemas.microsoft.com/office/drawing/2014/main" id="{7E8763A0-75E6-4627-BDBA-039419285A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620713"/>
            <a:ext cx="9144000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pt-BR" altLang="pt-BR" sz="2800" b="1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Fases da investigação de surto</a:t>
            </a:r>
            <a:endParaRPr lang="en-US" altLang="pt-BR" sz="2800" b="1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1971" name="Group 3">
            <a:extLst>
              <a:ext uri="{FF2B5EF4-FFF2-40B4-BE49-F238E27FC236}">
                <a16:creationId xmlns:a16="http://schemas.microsoft.com/office/drawing/2014/main" id="{BB626728-7D0E-426E-9C0B-B01E7D85C9B9}"/>
              </a:ext>
            </a:extLst>
          </p:cNvPr>
          <p:cNvGrpSpPr>
            <a:grpSpLocks/>
          </p:cNvGrpSpPr>
          <p:nvPr/>
        </p:nvGrpSpPr>
        <p:grpSpPr bwMode="auto">
          <a:xfrm>
            <a:off x="1331640" y="1632003"/>
            <a:ext cx="6481142" cy="3741213"/>
            <a:chOff x="1111" y="1434"/>
            <a:chExt cx="3810" cy="2100"/>
          </a:xfrm>
        </p:grpSpPr>
        <p:sp>
          <p:nvSpPr>
            <p:cNvPr id="211972" name="Text Box 4">
              <a:extLst>
                <a:ext uri="{FF2B5EF4-FFF2-40B4-BE49-F238E27FC236}">
                  <a16:creationId xmlns:a16="http://schemas.microsoft.com/office/drawing/2014/main" id="{5A9BFD70-F901-4DA8-9E07-42760E4FBF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1" y="1434"/>
              <a:ext cx="3810" cy="242"/>
            </a:xfrm>
            <a:prstGeom prst="rect">
              <a:avLst/>
            </a:prstGeom>
            <a:solidFill>
              <a:srgbClr val="3333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A5002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Wingdings" panose="05000000000000000000" pitchFamily="2" charset="2"/>
                <a:buNone/>
              </a:pPr>
              <a:r>
                <a:rPr lang="pt-BR" altLang="pt-BR" sz="2200" b="1" dirty="0">
                  <a:latin typeface="Arial" panose="020B0604020202020204" pitchFamily="34" charset="0"/>
                  <a:cs typeface="Arial" panose="020B0604020202020204" pitchFamily="34" charset="0"/>
                </a:rPr>
                <a:t>1 -  Preparação da investigação</a:t>
              </a:r>
            </a:p>
          </p:txBody>
        </p:sp>
        <p:sp>
          <p:nvSpPr>
            <p:cNvPr id="211973" name="Text Box 5">
              <a:extLst>
                <a:ext uri="{FF2B5EF4-FFF2-40B4-BE49-F238E27FC236}">
                  <a16:creationId xmlns:a16="http://schemas.microsoft.com/office/drawing/2014/main" id="{71403511-F858-4B4E-8489-58607ABE8F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1" y="2384"/>
              <a:ext cx="3810" cy="242"/>
            </a:xfrm>
            <a:prstGeom prst="rect">
              <a:avLst/>
            </a:prstGeom>
            <a:solidFill>
              <a:srgbClr val="3333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A5002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Wingdings" panose="05000000000000000000" pitchFamily="2" charset="2"/>
                <a:buNone/>
              </a:pPr>
              <a:r>
                <a:rPr lang="pt-BR" altLang="pt-BR" sz="2200" b="1">
                  <a:latin typeface="Arial" panose="020B0604020202020204" pitchFamily="34" charset="0"/>
                  <a:cs typeface="Arial" panose="020B0604020202020204" pitchFamily="34" charset="0"/>
                </a:rPr>
                <a:t>2 -  Métodos da investigação </a:t>
              </a:r>
            </a:p>
          </p:txBody>
        </p:sp>
        <p:sp>
          <p:nvSpPr>
            <p:cNvPr id="211974" name="Text Box 6">
              <a:extLst>
                <a:ext uri="{FF2B5EF4-FFF2-40B4-BE49-F238E27FC236}">
                  <a16:creationId xmlns:a16="http://schemas.microsoft.com/office/drawing/2014/main" id="{AEC3720A-6A0D-4FD4-9CBB-2EBACD82F5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1" y="3292"/>
              <a:ext cx="3810" cy="242"/>
            </a:xfrm>
            <a:prstGeom prst="rect">
              <a:avLst/>
            </a:prstGeom>
            <a:solidFill>
              <a:srgbClr val="333399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A5002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Wingdings" panose="05000000000000000000" pitchFamily="2" charset="2"/>
                <a:buNone/>
              </a:pPr>
              <a:r>
                <a:rPr lang="pt-BR" altLang="pt-BR" sz="2200" b="1">
                  <a:latin typeface="Arial" panose="020B0604020202020204" pitchFamily="34" charset="0"/>
                  <a:cs typeface="Arial" panose="020B0604020202020204" pitchFamily="34" charset="0"/>
                </a:rPr>
                <a:t>3 -  Análise e comunicação </a:t>
              </a:r>
            </a:p>
          </p:txBody>
        </p:sp>
        <p:sp>
          <p:nvSpPr>
            <p:cNvPr id="211975" name="AutoShape 7">
              <a:extLst>
                <a:ext uri="{FF2B5EF4-FFF2-40B4-BE49-F238E27FC236}">
                  <a16:creationId xmlns:a16="http://schemas.microsoft.com/office/drawing/2014/main" id="{018DC9BF-3CE3-494F-B06A-DEE171807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0" y="1934"/>
              <a:ext cx="307" cy="316"/>
            </a:xfrm>
            <a:prstGeom prst="downArrow">
              <a:avLst>
                <a:gd name="adj1" fmla="val 50000"/>
                <a:gd name="adj2" fmla="val 25733"/>
              </a:avLst>
            </a:prstGeom>
            <a:solidFill>
              <a:srgbClr val="A500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635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 sz="2200"/>
            </a:p>
          </p:txBody>
        </p:sp>
        <p:sp>
          <p:nvSpPr>
            <p:cNvPr id="211976" name="AutoShape 8">
              <a:extLst>
                <a:ext uri="{FF2B5EF4-FFF2-40B4-BE49-F238E27FC236}">
                  <a16:creationId xmlns:a16="http://schemas.microsoft.com/office/drawing/2014/main" id="{15669F9D-7623-40D7-89FD-04AA34A1B1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9" y="2887"/>
              <a:ext cx="307" cy="316"/>
            </a:xfrm>
            <a:prstGeom prst="downArrow">
              <a:avLst>
                <a:gd name="adj1" fmla="val 50000"/>
                <a:gd name="adj2" fmla="val 25733"/>
              </a:avLst>
            </a:prstGeom>
            <a:solidFill>
              <a:srgbClr val="A500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6350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 sz="2200"/>
            </a:p>
          </p:txBody>
        </p: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6661" name="Group 21">
            <a:extLst>
              <a:ext uri="{FF2B5EF4-FFF2-40B4-BE49-F238E27FC236}">
                <a16:creationId xmlns:a16="http://schemas.microsoft.com/office/drawing/2014/main" id="{9B99082D-0436-495F-851C-D292B2F77FA0}"/>
              </a:ext>
            </a:extLst>
          </p:cNvPr>
          <p:cNvGrpSpPr>
            <a:grpSpLocks/>
          </p:cNvGrpSpPr>
          <p:nvPr/>
        </p:nvGrpSpPr>
        <p:grpSpPr bwMode="auto">
          <a:xfrm>
            <a:off x="179512" y="3284984"/>
            <a:ext cx="8820150" cy="2830512"/>
            <a:chOff x="182" y="2327"/>
            <a:chExt cx="5556" cy="1783"/>
          </a:xfrm>
        </p:grpSpPr>
        <p:sp>
          <p:nvSpPr>
            <p:cNvPr id="326662" name="Text Box 17">
              <a:extLst>
                <a:ext uri="{FF2B5EF4-FFF2-40B4-BE49-F238E27FC236}">
                  <a16:creationId xmlns:a16="http://schemas.microsoft.com/office/drawing/2014/main" id="{BFC8842D-06D2-40C7-B098-CB4854FF10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" y="2327"/>
              <a:ext cx="5556" cy="1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371600"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50000"/>
                </a:spcBef>
                <a:buFontTx/>
                <a:buChar char="•"/>
              </a:pPr>
              <a:r>
                <a:rPr lang="pt-BR" altLang="pt-BR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 Epidemiologia analítica</a:t>
              </a:r>
            </a:p>
            <a:p>
              <a:pPr lvl="2">
                <a:lnSpc>
                  <a:spcPct val="150000"/>
                </a:lnSpc>
                <a:spcBef>
                  <a:spcPct val="50000"/>
                </a:spcBef>
                <a:buFontTx/>
                <a:buChar char="•"/>
              </a:pPr>
              <a:r>
                <a:rPr lang="pt-BR" altLang="pt-BR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 Estudo de coorte </a:t>
              </a:r>
            </a:p>
            <a:p>
              <a:pPr lvl="2">
                <a:lnSpc>
                  <a:spcPct val="150000"/>
                </a:lnSpc>
                <a:spcBef>
                  <a:spcPct val="50000"/>
                </a:spcBef>
                <a:buFontTx/>
                <a:buChar char="•"/>
              </a:pPr>
              <a:r>
                <a:rPr lang="pt-BR" altLang="pt-BR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 Estudo de caso-controlo</a:t>
              </a:r>
            </a:p>
            <a:p>
              <a:pPr lvl="2">
                <a:lnSpc>
                  <a:spcPct val="150000"/>
                </a:lnSpc>
                <a:spcBef>
                  <a:spcPct val="50000"/>
                </a:spcBef>
                <a:buFontTx/>
                <a:buChar char="•"/>
              </a:pPr>
              <a:r>
                <a:rPr lang="pt-BR" altLang="pt-BR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 Outros					</a:t>
              </a:r>
              <a:endParaRPr lang="pt-BR" altLang="pt-BR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663" name="AutoShape 18">
              <a:extLst>
                <a:ext uri="{FF2B5EF4-FFF2-40B4-BE49-F238E27FC236}">
                  <a16:creationId xmlns:a16="http://schemas.microsoft.com/office/drawing/2014/main" id="{DE79BCEF-4F07-40E4-A445-996E5E955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2" y="3009"/>
              <a:ext cx="551" cy="630"/>
            </a:xfrm>
            <a:prstGeom prst="downArrow">
              <a:avLst>
                <a:gd name="adj1" fmla="val 50000"/>
                <a:gd name="adj2" fmla="val 28584"/>
              </a:avLst>
            </a:prstGeom>
            <a:solidFill>
              <a:srgbClr val="A500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/>
              <a:r>
                <a:rPr lang="pt-BR" altLang="pt-BR" sz="2400"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326664" name="AutoShape 19">
              <a:extLst>
                <a:ext uri="{FF2B5EF4-FFF2-40B4-BE49-F238E27FC236}">
                  <a16:creationId xmlns:a16="http://schemas.microsoft.com/office/drawing/2014/main" id="{14F6E80C-B1EA-4464-90F6-1EDB70C9A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6" y="2641"/>
              <a:ext cx="363" cy="1361"/>
            </a:xfrm>
            <a:prstGeom prst="rightBrace">
              <a:avLst>
                <a:gd name="adj1" fmla="val 31244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endParaRPr lang="pt-BR" altLang="pt-BR"/>
            </a:p>
          </p:txBody>
        </p:sp>
      </p:grpSp>
      <p:sp>
        <p:nvSpPr>
          <p:cNvPr id="326658" name="Text Box 20">
            <a:extLst>
              <a:ext uri="{FF2B5EF4-FFF2-40B4-BE49-F238E27FC236}">
                <a16:creationId xmlns:a16="http://schemas.microsoft.com/office/drawing/2014/main" id="{70D346B7-74FC-48C1-9022-F424957A9D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425" y="2348880"/>
            <a:ext cx="3455988" cy="418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lvl="3">
              <a:lnSpc>
                <a:spcPct val="160000"/>
              </a:lnSpc>
            </a:pPr>
            <a:endParaRPr lang="pt-BR" alt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60000"/>
              </a:lnSpc>
            </a:pPr>
            <a:endParaRPr lang="pt-BR" alt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60000"/>
              </a:lnSpc>
            </a:pPr>
            <a:r>
              <a:rPr lang="en-US" altLang="pt-BR" sz="24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Estatística</a:t>
            </a:r>
            <a:endParaRPr lang="en-US" altLang="pt-BR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60000"/>
              </a:lnSpc>
            </a:pPr>
            <a:endParaRPr lang="en-US" altLang="pt-BR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60000"/>
              </a:lnSpc>
            </a:pPr>
            <a:r>
              <a:rPr lang="en-US" altLang="pt-BR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lnSpc>
                <a:spcPct val="160000"/>
              </a:lnSpc>
            </a:pPr>
            <a:r>
              <a:rPr lang="en-US" altLang="pt-BR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Ferramenta</a:t>
            </a:r>
          </a:p>
          <a:p>
            <a:pPr lvl="1">
              <a:lnSpc>
                <a:spcPct val="160000"/>
              </a:lnSpc>
            </a:pPr>
            <a:endParaRPr lang="en-US" altLang="pt-BR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6659" name="Text Box 12">
            <a:extLst>
              <a:ext uri="{FF2B5EF4-FFF2-40B4-BE49-F238E27FC236}">
                <a16:creationId xmlns:a16="http://schemas.microsoft.com/office/drawing/2014/main" id="{7CA10CD6-947D-4EFA-9966-2A5D87A10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692696"/>
            <a:ext cx="8713788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>
              <a:tabLst>
                <a:tab pos="901700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tabLst>
                <a:tab pos="901700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tabLst>
                <a:tab pos="901700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tabLst>
                <a:tab pos="901700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tabLst>
                <a:tab pos="901700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01700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01700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01700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01700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17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Processo de inferir os achados dos dados e 	demonstrar se as diferenças observadas 	representam associação 	com o evento ou se é mero 	evento ocasional</a:t>
            </a:r>
          </a:p>
        </p:txBody>
      </p:sp>
      <p:sp>
        <p:nvSpPr>
          <p:cNvPr id="326665" name="Text Box 9">
            <a:extLst>
              <a:ext uri="{FF2B5EF4-FFF2-40B4-BE49-F238E27FC236}">
                <a16:creationId xmlns:a16="http://schemas.microsoft.com/office/drawing/2014/main" id="{348FF5C5-9870-4418-A8F9-EC71408249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44624"/>
            <a:ext cx="30162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t-BR" altLang="pt-BR" sz="2800" b="1" dirty="0">
                <a:solidFill>
                  <a:srgbClr val="002060"/>
                </a:solidFill>
                <a:latin typeface="Arial" panose="020B0604020202020204" pitchFamily="34" charset="0"/>
              </a:rPr>
              <a:t>Testar hipóteses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pt-BR" altLang="pt-BR" sz="2000" i="1" dirty="0">
                <a:solidFill>
                  <a:srgbClr val="003300"/>
                </a:solidFill>
                <a:latin typeface="Arial Black" panose="020B0A04020102020204" pitchFamily="34" charset="0"/>
              </a:rPr>
            </a:br>
            <a:br>
              <a:rPr lang="pt-BR" altLang="pt-BR" sz="2000" i="1" dirty="0">
                <a:solidFill>
                  <a:srgbClr val="003300"/>
                </a:solidFill>
                <a:latin typeface="Arial Black" panose="020B0A04020102020204" pitchFamily="34" charset="0"/>
              </a:rPr>
            </a:br>
            <a:br>
              <a:rPr lang="pt-BR" altLang="pt-BR" sz="2000" i="1" dirty="0">
                <a:solidFill>
                  <a:srgbClr val="003300"/>
                </a:solidFill>
                <a:latin typeface="Arial Black" panose="020B0A04020102020204" pitchFamily="34" charset="0"/>
              </a:rPr>
            </a:br>
            <a:br>
              <a:rPr lang="pt-BR" altLang="pt-BR" sz="2000" i="1" dirty="0">
                <a:solidFill>
                  <a:srgbClr val="003300"/>
                </a:solidFill>
                <a:latin typeface="Arial Black" panose="020B0A04020102020204" pitchFamily="34" charset="0"/>
              </a:rPr>
            </a:br>
            <a:endParaRPr lang="pt-BR" altLang="pt-BR" sz="2400" b="1" dirty="0">
              <a:solidFill>
                <a:srgbClr val="C00000"/>
              </a:solidFill>
              <a:latin typeface="Trebuchet MS" panose="020B0603020202020204" pitchFamily="34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114800"/>
          </a:xfrm>
        </p:spPr>
        <p:txBody>
          <a:bodyPr>
            <a:normAutofit/>
          </a:bodyPr>
          <a:lstStyle/>
          <a:p>
            <a:pPr marL="457200" lvl="1" indent="0">
              <a:lnSpc>
                <a:spcPct val="200000"/>
              </a:lnSpc>
              <a:buNone/>
              <a:defRPr/>
            </a:pPr>
            <a:r>
              <a:rPr lang="pt-BR" altLang="pt-BR" sz="2000" b="1" dirty="0"/>
              <a:t>1. Estudo de Caso/Série de Casos (Descritivo)</a:t>
            </a:r>
          </a:p>
          <a:p>
            <a:pPr marL="457200" lvl="1" indent="0">
              <a:lnSpc>
                <a:spcPct val="200000"/>
              </a:lnSpc>
              <a:buNone/>
              <a:defRPr/>
            </a:pPr>
            <a:r>
              <a:rPr lang="pt-BR" altLang="pt-BR" sz="2000" b="1" dirty="0"/>
              <a:t>2. Transversal</a:t>
            </a:r>
          </a:p>
          <a:p>
            <a:pPr marL="457200" lvl="1" indent="0">
              <a:lnSpc>
                <a:spcPct val="200000"/>
              </a:lnSpc>
              <a:buNone/>
              <a:defRPr/>
            </a:pPr>
            <a:r>
              <a:rPr lang="pt-BR" altLang="pt-BR" sz="2000" b="1" dirty="0"/>
              <a:t>3. Ecológico</a:t>
            </a:r>
          </a:p>
          <a:p>
            <a:pPr marL="457200" lvl="1" indent="0">
              <a:lnSpc>
                <a:spcPct val="200000"/>
              </a:lnSpc>
              <a:buNone/>
              <a:defRPr/>
            </a:pPr>
            <a:r>
              <a:rPr lang="pt-BR" altLang="pt-BR" sz="2000" b="1" dirty="0"/>
              <a:t>4. Caso-controlo</a:t>
            </a:r>
          </a:p>
          <a:p>
            <a:pPr marL="457200" lvl="1" indent="0">
              <a:lnSpc>
                <a:spcPct val="200000"/>
              </a:lnSpc>
              <a:buNone/>
              <a:defRPr/>
            </a:pPr>
            <a:r>
              <a:rPr lang="pt-BR" altLang="pt-BR" sz="2000" b="1" dirty="0"/>
              <a:t>5. Coorte</a:t>
            </a:r>
          </a:p>
          <a:p>
            <a:pPr marL="457200" lvl="1" indent="0">
              <a:lnSpc>
                <a:spcPct val="200000"/>
              </a:lnSpc>
              <a:buNone/>
              <a:defRPr/>
            </a:pPr>
            <a:r>
              <a:rPr lang="pt-BR" altLang="pt-BR" sz="2000" b="1" dirty="0"/>
              <a:t>6. Ensaio Clínico Aleatório</a:t>
            </a:r>
          </a:p>
        </p:txBody>
      </p:sp>
      <p:grpSp>
        <p:nvGrpSpPr>
          <p:cNvPr id="3" name="Agrupar 2"/>
          <p:cNvGrpSpPr/>
          <p:nvPr/>
        </p:nvGrpSpPr>
        <p:grpSpPr>
          <a:xfrm>
            <a:off x="3275856" y="2323728"/>
            <a:ext cx="4731026" cy="3157899"/>
            <a:chOff x="3563888" y="2780928"/>
            <a:chExt cx="4495800" cy="3157899"/>
          </a:xfrm>
        </p:grpSpPr>
        <p:sp>
          <p:nvSpPr>
            <p:cNvPr id="18437" name="AutoShape 4"/>
            <p:cNvSpPr>
              <a:spLocks/>
            </p:cNvSpPr>
            <p:nvPr/>
          </p:nvSpPr>
          <p:spPr bwMode="auto">
            <a:xfrm>
              <a:off x="3563888" y="2780928"/>
              <a:ext cx="914400" cy="2238747"/>
            </a:xfrm>
            <a:prstGeom prst="rightBrace">
              <a:avLst>
                <a:gd name="adj1" fmla="val 15972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BR" altLang="pt-BR" sz="2000">
                <a:latin typeface="Arial" panose="020B0604020202020204" pitchFamily="34" charset="0"/>
              </a:endParaRPr>
            </a:p>
          </p:txBody>
        </p:sp>
        <p:sp>
          <p:nvSpPr>
            <p:cNvPr id="18438" name="Text Box 5"/>
            <p:cNvSpPr txBox="1">
              <a:spLocks noChangeArrowheads="1"/>
            </p:cNvSpPr>
            <p:nvPr/>
          </p:nvSpPr>
          <p:spPr bwMode="auto">
            <a:xfrm>
              <a:off x="4478288" y="3645024"/>
              <a:ext cx="2028189" cy="707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pt-BR" altLang="pt-BR" sz="2000" b="1" dirty="0">
                  <a:latin typeface="Arial" panose="020B0604020202020204" pitchFamily="34" charset="0"/>
                </a:rPr>
                <a:t>Estudos Observacionais</a:t>
              </a:r>
              <a:endParaRPr lang="pt-BR" altLang="pt-BR" sz="2000" dirty="0">
                <a:latin typeface="Arial" panose="020B0604020202020204" pitchFamily="34" charset="0"/>
              </a:endParaRPr>
            </a:p>
          </p:txBody>
        </p:sp>
        <p:sp>
          <p:nvSpPr>
            <p:cNvPr id="18439" name="Text Box 6"/>
            <p:cNvSpPr txBox="1">
              <a:spLocks noChangeArrowheads="1"/>
            </p:cNvSpPr>
            <p:nvPr/>
          </p:nvSpPr>
          <p:spPr bwMode="auto">
            <a:xfrm>
              <a:off x="5364088" y="5230941"/>
              <a:ext cx="1676400" cy="707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pt-BR" altLang="pt-BR" sz="2000" b="1" dirty="0">
                  <a:latin typeface="Arial" panose="020B0604020202020204" pitchFamily="34" charset="0"/>
                </a:rPr>
                <a:t>Estudos de intervenção</a:t>
              </a:r>
            </a:p>
          </p:txBody>
        </p:sp>
        <p:sp>
          <p:nvSpPr>
            <p:cNvPr id="18440" name="AutoShape 7"/>
            <p:cNvSpPr>
              <a:spLocks/>
            </p:cNvSpPr>
            <p:nvPr/>
          </p:nvSpPr>
          <p:spPr bwMode="auto">
            <a:xfrm>
              <a:off x="5220072" y="5271864"/>
              <a:ext cx="76200" cy="533400"/>
            </a:xfrm>
            <a:prstGeom prst="rightBrace">
              <a:avLst>
                <a:gd name="adj1" fmla="val 58333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BR" altLang="pt-BR" sz="2000">
                <a:latin typeface="Arial" panose="020B0604020202020204" pitchFamily="34" charset="0"/>
              </a:endParaRPr>
            </a:p>
          </p:txBody>
        </p:sp>
        <p:sp>
          <p:nvSpPr>
            <p:cNvPr id="18441" name="AutoShape 8"/>
            <p:cNvSpPr>
              <a:spLocks/>
            </p:cNvSpPr>
            <p:nvPr/>
          </p:nvSpPr>
          <p:spPr bwMode="auto">
            <a:xfrm>
              <a:off x="6992888" y="2780928"/>
              <a:ext cx="1066800" cy="2848347"/>
            </a:xfrm>
            <a:prstGeom prst="rightBrace">
              <a:avLst>
                <a:gd name="adj1" fmla="val 18452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pt-BR" altLang="pt-BR" sz="2000">
                <a:latin typeface="Arial" panose="020B0604020202020204" pitchFamily="34" charset="0"/>
              </a:endParaRPr>
            </a:p>
          </p:txBody>
        </p:sp>
      </p:grpSp>
      <p:sp>
        <p:nvSpPr>
          <p:cNvPr id="18442" name="Text Box 9"/>
          <p:cNvSpPr txBox="1">
            <a:spLocks noChangeArrowheads="1"/>
          </p:cNvSpPr>
          <p:nvPr/>
        </p:nvSpPr>
        <p:spPr bwMode="auto">
          <a:xfrm>
            <a:off x="7740352" y="3331867"/>
            <a:ext cx="143204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pt-BR" altLang="pt-BR" sz="2000" b="1" dirty="0">
                <a:latin typeface="Arial" panose="020B0604020202020204" pitchFamily="34" charset="0"/>
              </a:rPr>
              <a:t>Estudos Analíticos</a:t>
            </a:r>
            <a:endParaRPr lang="pt-BR" altLang="pt-BR" sz="2000" dirty="0">
              <a:latin typeface="Arial" panose="020B0604020202020204" pitchFamily="34" charset="0"/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945580AA-D007-455E-8DD9-BE4370ABE8F1}"/>
              </a:ext>
            </a:extLst>
          </p:cNvPr>
          <p:cNvSpPr txBox="1"/>
          <p:nvPr/>
        </p:nvSpPr>
        <p:spPr>
          <a:xfrm>
            <a:off x="1547664" y="9746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b="1" dirty="0"/>
              <a:t>TIPOS DE ESTUDOS</a:t>
            </a:r>
          </a:p>
        </p:txBody>
      </p:sp>
    </p:spTree>
    <p:extLst>
      <p:ext uri="{BB962C8B-B14F-4D97-AF65-F5344CB8AC3E}">
        <p14:creationId xmlns:p14="http://schemas.microsoft.com/office/powerpoint/2010/main" val="217590412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8628" name="Picture 4" descr="t-3">
            <a:extLst>
              <a:ext uri="{FF2B5EF4-FFF2-40B4-BE49-F238E27FC236}">
                <a16:creationId xmlns:a16="http://schemas.microsoft.com/office/drawing/2014/main" id="{C6C44E96-5897-4A15-88A0-406712A3C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933" y="1412776"/>
            <a:ext cx="3365259" cy="457709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8161B944-871E-410E-9C57-756FB0271EB7}"/>
              </a:ext>
            </a:extLst>
          </p:cNvPr>
          <p:cNvSpPr txBox="1"/>
          <p:nvPr/>
        </p:nvSpPr>
        <p:spPr>
          <a:xfrm>
            <a:off x="1547664" y="9746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b="1" dirty="0"/>
              <a:t>TIPOS DE ESTUDOS</a:t>
            </a: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597A7D68-DA49-4006-852F-E25C8072E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04" y="673532"/>
            <a:ext cx="870142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t-BR" altLang="pt-BR" sz="2800" b="1" dirty="0">
                <a:solidFill>
                  <a:srgbClr val="000099"/>
                </a:solidFill>
                <a:latin typeface="Arial" panose="020B0604020202020204" pitchFamily="34" charset="0"/>
              </a:rPr>
              <a:t>Ferramentas diferentes para diferentes situações 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Text Box 2">
            <a:extLst>
              <a:ext uri="{FF2B5EF4-FFF2-40B4-BE49-F238E27FC236}">
                <a16:creationId xmlns:a16="http://schemas.microsoft.com/office/drawing/2014/main" id="{C5ADDBF2-90A8-4173-9C12-95C7B73A48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692150"/>
            <a:ext cx="8642350" cy="444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914400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371600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828800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286000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pt-BR" altLang="pt-BR" sz="2800" dirty="0">
                <a:solidFill>
                  <a:schemeClr val="accent2"/>
                </a:solidFill>
                <a:latin typeface="Arial" panose="020B0604020202020204" pitchFamily="34" charset="0"/>
              </a:rPr>
              <a:t>Problema</a:t>
            </a:r>
          </a:p>
          <a:p>
            <a:pPr>
              <a:lnSpc>
                <a:spcPct val="140000"/>
              </a:lnSpc>
            </a:pPr>
            <a:r>
              <a:rPr lang="pt-BR" altLang="pt-BR" sz="2400" dirty="0">
                <a:latin typeface="Arial" panose="020B0604020202020204" pitchFamily="34" charset="0"/>
              </a:rPr>
              <a:t>	Surto de rubéola em Belo Horizonte/MG</a:t>
            </a:r>
          </a:p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endParaRPr lang="pt-BR" altLang="pt-BR" sz="2800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pPr>
              <a:lnSpc>
                <a:spcPct val="140000"/>
              </a:lnSpc>
              <a:buFont typeface="Wingdings" panose="05000000000000000000" pitchFamily="2" charset="2"/>
              <a:buNone/>
            </a:pPr>
            <a:r>
              <a:rPr lang="pt-BR" altLang="pt-BR" sz="2800" dirty="0">
                <a:solidFill>
                  <a:schemeClr val="accent2"/>
                </a:solidFill>
                <a:latin typeface="Arial" panose="020B0604020202020204" pitchFamily="34" charset="0"/>
              </a:rPr>
              <a:t>Após testar a hipótese epidemiológica</a:t>
            </a:r>
          </a:p>
          <a:p>
            <a:pPr>
              <a:lnSpc>
                <a:spcPct val="140000"/>
              </a:lnSpc>
            </a:pPr>
            <a:r>
              <a:rPr lang="pt-BR" altLang="pt-BR" sz="2400" dirty="0">
                <a:latin typeface="Arial" panose="020B0604020202020204" pitchFamily="34" charset="0"/>
              </a:rPr>
              <a:t>Homens adultos jovens foram os mais acometidos pela  infecção por rubéola</a:t>
            </a:r>
          </a:p>
          <a:p>
            <a:pPr>
              <a:lnSpc>
                <a:spcPct val="140000"/>
              </a:lnSpc>
            </a:pPr>
            <a:r>
              <a:rPr lang="pt-BR" altLang="pt-BR" sz="2400" dirty="0">
                <a:latin typeface="Arial" panose="020B0604020202020204" pitchFamily="34" charset="0"/>
              </a:rPr>
              <a:t>A eficácia estimada da vacina tríplice viral foi acima da esperada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4E606120-91B8-40A6-9440-4B7C11CDE2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376" t="28990" r="27162" b="19185"/>
          <a:stretch/>
        </p:blipFill>
        <p:spPr>
          <a:xfrm>
            <a:off x="467544" y="545019"/>
            <a:ext cx="8158312" cy="511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6881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D9B43E31-A295-4805-9BD7-0454B6C8480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40768"/>
            <a:ext cx="7200800" cy="4536504"/>
          </a:xfrm>
          <a:prstGeom prst="rect">
            <a:avLst/>
          </a:prstGeom>
          <a:noFill/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F7F5C27D-05F0-4DD3-A178-494CAF76DE79}"/>
              </a:ext>
            </a:extLst>
          </p:cNvPr>
          <p:cNvSpPr/>
          <p:nvPr/>
        </p:nvSpPr>
        <p:spPr>
          <a:xfrm>
            <a:off x="611560" y="260648"/>
            <a:ext cx="7992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85" indent="-6985" algn="just">
              <a:spcAft>
                <a:spcPts val="1000"/>
              </a:spcAft>
            </a:pPr>
            <a:r>
              <a:rPr lang="pt-BR" sz="2000" b="1" dirty="0">
                <a:solidFill>
                  <a:srgbClr val="44546A"/>
                </a:solidFill>
                <a:ea typeface="Times New Roman" panose="02020603050405020304" pitchFamily="18" charset="0"/>
              </a:rPr>
              <a:t>Eficácia da vacina tríplice viral. Belo Horizonte, 2006.</a:t>
            </a:r>
            <a:endParaRPr lang="pt-BR" sz="2000" b="1" i="1" dirty="0">
              <a:solidFill>
                <a:srgbClr val="44546A"/>
              </a:solidFill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26417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3689FA0C-B367-46F3-983D-56E6EEC2AA9B}"/>
              </a:ext>
            </a:extLst>
          </p:cNvPr>
          <p:cNvSpPr txBox="1"/>
          <p:nvPr/>
        </p:nvSpPr>
        <p:spPr>
          <a:xfrm>
            <a:off x="3671248" y="1340768"/>
            <a:ext cx="5221231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altLang="pt-BR" sz="3400" b="1" dirty="0"/>
              <a:t>Passo 8</a:t>
            </a:r>
          </a:p>
          <a:p>
            <a:pPr algn="r"/>
            <a:r>
              <a:rPr lang="pt-BR" altLang="pt-BR" sz="3400" b="1" dirty="0"/>
              <a:t>Refinar hipóteses e/ou estudos adicionais</a:t>
            </a:r>
          </a:p>
          <a:p>
            <a:pPr algn="r"/>
            <a:endParaRPr lang="pt-BR" altLang="pt-BR" sz="3400" b="1" dirty="0"/>
          </a:p>
        </p:txBody>
      </p:sp>
    </p:spTree>
    <p:extLst>
      <p:ext uri="{BB962C8B-B14F-4D97-AF65-F5344CB8AC3E}">
        <p14:creationId xmlns:p14="http://schemas.microsoft.com/office/powerpoint/2010/main" val="294552441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9349" name="Picture 5" descr="t-17">
            <a:extLst>
              <a:ext uri="{FF2B5EF4-FFF2-40B4-BE49-F238E27FC236}">
                <a16:creationId xmlns:a16="http://schemas.microsoft.com/office/drawing/2014/main" id="{AA2DB023-6B36-4E43-AD03-45B7545166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876641" cy="536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Text Box 12">
            <a:extLst>
              <a:ext uri="{FF2B5EF4-FFF2-40B4-BE49-F238E27FC236}">
                <a16:creationId xmlns:a16="http://schemas.microsoft.com/office/drawing/2014/main" id="{A2F7D2AA-E92F-4CF0-AA2A-2271738F7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977230"/>
            <a:ext cx="8820150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9144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14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pt-BR" altLang="pt-BR" sz="28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Estudo epidemiológico</a:t>
            </a:r>
          </a:p>
          <a:p>
            <a:pPr lvl="1">
              <a:lnSpc>
                <a:spcPct val="14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Nenhuma associação estatística - novas hipóteses</a:t>
            </a:r>
          </a:p>
          <a:p>
            <a:pPr lvl="1">
              <a:lnSpc>
                <a:spcPct val="14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Associação estatística - refinar hipóteses </a:t>
            </a:r>
          </a:p>
          <a:p>
            <a:pPr>
              <a:lnSpc>
                <a:spcPct val="140000"/>
              </a:lnSpc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pt-BR" altLang="pt-BR" sz="28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Estudos adicionais</a:t>
            </a:r>
            <a:r>
              <a:rPr lang="pt-BR" altLang="pt-BR" sz="24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lnSpc>
                <a:spcPct val="14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Laboratorial</a:t>
            </a:r>
          </a:p>
          <a:p>
            <a:pPr lvl="1">
              <a:lnSpc>
                <a:spcPct val="14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Ambiental:  </a:t>
            </a:r>
            <a:r>
              <a:rPr lang="pt-BR" alt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Eco-epidemiológicos</a:t>
            </a:r>
            <a:endParaRPr lang="pt-BR" alt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4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Conhecimentos, atitudes e práticas			</a:t>
            </a:r>
          </a:p>
        </p:txBody>
      </p:sp>
      <p:sp>
        <p:nvSpPr>
          <p:cNvPr id="329731" name="Text Box 13">
            <a:extLst>
              <a:ext uri="{FF2B5EF4-FFF2-40B4-BE49-F238E27FC236}">
                <a16:creationId xmlns:a16="http://schemas.microsoft.com/office/drawing/2014/main" id="{7ABEF3A9-2760-4E28-8F00-17D0743048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063" y="260648"/>
            <a:ext cx="31734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pt-BR" altLang="pt-B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Refinar hipóteses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3689FA0C-B367-46F3-983D-56E6EEC2AA9B}"/>
              </a:ext>
            </a:extLst>
          </p:cNvPr>
          <p:cNvSpPr txBox="1"/>
          <p:nvPr/>
        </p:nvSpPr>
        <p:spPr>
          <a:xfrm>
            <a:off x="3671248" y="1340768"/>
            <a:ext cx="5221231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altLang="pt-BR" sz="3400" b="1" dirty="0"/>
              <a:t>Passo 9</a:t>
            </a:r>
          </a:p>
          <a:p>
            <a:pPr algn="r"/>
            <a:r>
              <a:rPr lang="pt-BR" altLang="pt-BR" sz="3400" b="1" dirty="0"/>
              <a:t>Implementar e avaliar medidas de prevenção e controlo</a:t>
            </a:r>
          </a:p>
        </p:txBody>
      </p:sp>
    </p:spTree>
    <p:extLst>
      <p:ext uri="{BB962C8B-B14F-4D97-AF65-F5344CB8AC3E}">
        <p14:creationId xmlns:p14="http://schemas.microsoft.com/office/powerpoint/2010/main" val="4152191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12098DA3-E072-4547-AA2B-FACCB3E612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88"/>
          <a:stretch/>
        </p:blipFill>
        <p:spPr>
          <a:xfrm>
            <a:off x="3559058" y="44624"/>
            <a:ext cx="2021054" cy="65739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Seta: Quádrupla 1">
            <a:extLst>
              <a:ext uri="{FF2B5EF4-FFF2-40B4-BE49-F238E27FC236}">
                <a16:creationId xmlns:a16="http://schemas.microsoft.com/office/drawing/2014/main" id="{87F5AC70-3DDE-49E3-9A34-D7CF94584D64}"/>
              </a:ext>
            </a:extLst>
          </p:cNvPr>
          <p:cNvSpPr/>
          <p:nvPr/>
        </p:nvSpPr>
        <p:spPr>
          <a:xfrm rot="1922909">
            <a:off x="6078179" y="2650885"/>
            <a:ext cx="1216152" cy="1216152"/>
          </a:xfrm>
          <a:prstGeom prst="quad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Seta: Quádrupla 4">
            <a:extLst>
              <a:ext uri="{FF2B5EF4-FFF2-40B4-BE49-F238E27FC236}">
                <a16:creationId xmlns:a16="http://schemas.microsoft.com/office/drawing/2014/main" id="{53E0D4EF-9C4D-4571-AE6B-4D97392F6FF2}"/>
              </a:ext>
            </a:extLst>
          </p:cNvPr>
          <p:cNvSpPr/>
          <p:nvPr/>
        </p:nvSpPr>
        <p:spPr>
          <a:xfrm>
            <a:off x="7223942" y="764704"/>
            <a:ext cx="1216152" cy="1216152"/>
          </a:xfrm>
          <a:prstGeom prst="quad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Seta: Quádrupla 5">
            <a:extLst>
              <a:ext uri="{FF2B5EF4-FFF2-40B4-BE49-F238E27FC236}">
                <a16:creationId xmlns:a16="http://schemas.microsoft.com/office/drawing/2014/main" id="{75E900C1-4873-49D9-ABA2-FD3B3EF722CF}"/>
              </a:ext>
            </a:extLst>
          </p:cNvPr>
          <p:cNvSpPr/>
          <p:nvPr/>
        </p:nvSpPr>
        <p:spPr>
          <a:xfrm rot="2569206">
            <a:off x="7350649" y="5142371"/>
            <a:ext cx="1216152" cy="1216152"/>
          </a:xfrm>
          <a:prstGeom prst="quad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Seta: Quádrupla 6">
            <a:extLst>
              <a:ext uri="{FF2B5EF4-FFF2-40B4-BE49-F238E27FC236}">
                <a16:creationId xmlns:a16="http://schemas.microsoft.com/office/drawing/2014/main" id="{5D79E1B2-E71C-4130-92B2-64A3CF2FCB91}"/>
              </a:ext>
            </a:extLst>
          </p:cNvPr>
          <p:cNvSpPr/>
          <p:nvPr/>
        </p:nvSpPr>
        <p:spPr>
          <a:xfrm rot="2654676">
            <a:off x="6490774" y="5150538"/>
            <a:ext cx="1216152" cy="1216152"/>
          </a:xfrm>
          <a:prstGeom prst="quad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449165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3" name="Text Box 14">
            <a:extLst>
              <a:ext uri="{FF2B5EF4-FFF2-40B4-BE49-F238E27FC236}">
                <a16:creationId xmlns:a16="http://schemas.microsoft.com/office/drawing/2014/main" id="{10C623CE-34D1-42D8-99BC-DA4B830231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475" y="1397000"/>
            <a:ext cx="20233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pt-BR" altLang="pt-BR" sz="2800" b="1" dirty="0">
                <a:solidFill>
                  <a:srgbClr val="000099"/>
                </a:solidFill>
                <a:latin typeface="Arial" panose="020B0604020202020204" pitchFamily="34" charset="0"/>
              </a:rPr>
              <a:t>Objectivos</a:t>
            </a:r>
          </a:p>
        </p:txBody>
      </p:sp>
      <p:sp>
        <p:nvSpPr>
          <p:cNvPr id="337924" name="Text Box 15">
            <a:extLst>
              <a:ext uri="{FF2B5EF4-FFF2-40B4-BE49-F238E27FC236}">
                <a16:creationId xmlns:a16="http://schemas.microsoft.com/office/drawing/2014/main" id="{440F5807-E15C-44E1-B374-38968B158D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809750"/>
            <a:ext cx="4793300" cy="2101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lvl="1">
              <a:lnSpc>
                <a:spcPct val="30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Controlar a fonte de infecção</a:t>
            </a:r>
          </a:p>
          <a:p>
            <a:pPr lvl="1">
              <a:lnSpc>
                <a:spcPct val="30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Interromper a transmissão</a:t>
            </a:r>
          </a:p>
        </p:txBody>
      </p:sp>
      <p:sp>
        <p:nvSpPr>
          <p:cNvPr id="337926" name="Text Box 6">
            <a:extLst>
              <a:ext uri="{FF2B5EF4-FFF2-40B4-BE49-F238E27FC236}">
                <a16:creationId xmlns:a16="http://schemas.microsoft.com/office/drawing/2014/main" id="{64C89525-1508-4A0F-A5DD-1890B1562E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592138"/>
            <a:ext cx="59362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t-BR" altLang="pt-BR" sz="2800" b="1" dirty="0">
                <a:solidFill>
                  <a:srgbClr val="002060"/>
                </a:solidFill>
                <a:latin typeface="Arial" panose="020B0604020202020204" pitchFamily="34" charset="0"/>
              </a:rPr>
              <a:t>Implementar medidas de controlo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Text Box 2">
            <a:extLst>
              <a:ext uri="{FF2B5EF4-FFF2-40B4-BE49-F238E27FC236}">
                <a16:creationId xmlns:a16="http://schemas.microsoft.com/office/drawing/2014/main" id="{8826CD4F-5FA0-41B2-B60E-BB0279A53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692150"/>
            <a:ext cx="864235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914400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371600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828800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286000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210000"/>
              </a:lnSpc>
              <a:buFont typeface="Wingdings" panose="05000000000000000000" pitchFamily="2" charset="2"/>
              <a:buNone/>
            </a:pPr>
            <a:r>
              <a:rPr lang="pt-BR" altLang="pt-BR" sz="2800" dirty="0">
                <a:solidFill>
                  <a:srgbClr val="000099"/>
                </a:solidFill>
                <a:latin typeface="Arial" panose="020B0604020202020204" pitchFamily="34" charset="0"/>
              </a:rPr>
              <a:t>Problema</a:t>
            </a:r>
          </a:p>
          <a:p>
            <a:pPr>
              <a:lnSpc>
                <a:spcPct val="210000"/>
              </a:lnSpc>
            </a:pPr>
            <a:r>
              <a:rPr lang="pt-BR" altLang="pt-BR" sz="2400" dirty="0">
                <a:latin typeface="Arial" panose="020B0604020202020204" pitchFamily="34" charset="0"/>
              </a:rPr>
              <a:t>	Surto de rubéola</a:t>
            </a:r>
          </a:p>
          <a:p>
            <a:pPr>
              <a:lnSpc>
                <a:spcPct val="210000"/>
              </a:lnSpc>
              <a:buFont typeface="Wingdings" panose="05000000000000000000" pitchFamily="2" charset="2"/>
              <a:buNone/>
            </a:pPr>
            <a:r>
              <a:rPr lang="pt-BR" altLang="pt-BR" sz="2800" dirty="0">
                <a:solidFill>
                  <a:srgbClr val="000099"/>
                </a:solidFill>
                <a:latin typeface="Arial" panose="020B0604020202020204" pitchFamily="34" charset="0"/>
              </a:rPr>
              <a:t>Medida de controlo e acção de prevenção</a:t>
            </a:r>
          </a:p>
          <a:p>
            <a:pPr lvl="1">
              <a:lnSpc>
                <a:spcPct val="210000"/>
              </a:lnSpc>
              <a:buFont typeface="Wingdings" panose="05000000000000000000" pitchFamily="2" charset="2"/>
              <a:buNone/>
            </a:pPr>
            <a:r>
              <a:rPr lang="pt-BR" altLang="pt-BR" sz="2400" dirty="0">
                <a:latin typeface="Arial" panose="020B0604020202020204" pitchFamily="34" charset="0"/>
              </a:rPr>
              <a:t>Bloqueio vacinal dos </a:t>
            </a:r>
            <a:r>
              <a:rPr lang="pt-BR" altLang="pt-BR" sz="2400" dirty="0" err="1">
                <a:latin typeface="Arial" panose="020B0604020202020204" pitchFamily="34" charset="0"/>
              </a:rPr>
              <a:t>contactos</a:t>
            </a:r>
            <a:r>
              <a:rPr lang="pt-BR" altLang="pt-BR" sz="2400" dirty="0">
                <a:latin typeface="Arial" panose="020B0604020202020204" pitchFamily="34" charset="0"/>
              </a:rPr>
              <a:t> durante o surto</a:t>
            </a:r>
          </a:p>
          <a:p>
            <a:pPr lvl="1">
              <a:lnSpc>
                <a:spcPct val="210000"/>
              </a:lnSpc>
              <a:buFont typeface="Wingdings" panose="05000000000000000000" pitchFamily="2" charset="2"/>
              <a:buNone/>
            </a:pPr>
            <a:r>
              <a:rPr lang="pt-BR" altLang="pt-BR" sz="2400" dirty="0">
                <a:latin typeface="Arial" panose="020B0604020202020204" pitchFamily="34" charset="0"/>
              </a:rPr>
              <a:t>Intensificação da vacinação de rotina</a:t>
            </a:r>
          </a:p>
          <a:p>
            <a:pPr lvl="1">
              <a:lnSpc>
                <a:spcPct val="210000"/>
              </a:lnSpc>
              <a:buFont typeface="Wingdings" panose="05000000000000000000" pitchFamily="2" charset="2"/>
              <a:buNone/>
            </a:pPr>
            <a:r>
              <a:rPr lang="pt-BR" altLang="pt-BR" sz="2400" dirty="0">
                <a:latin typeface="Arial" panose="020B0604020202020204" pitchFamily="34" charset="0"/>
              </a:rPr>
              <a:t>Campanha nacional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BF4DF690-9D50-48C3-8510-41DBA502F1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404664"/>
            <a:ext cx="7848872" cy="523258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020122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8ACDF338-49C5-48C2-A69C-8130604D79E4}"/>
              </a:ext>
            </a:extLst>
          </p:cNvPr>
          <p:cNvSpPr txBox="1"/>
          <p:nvPr/>
        </p:nvSpPr>
        <p:spPr>
          <a:xfrm flipH="1">
            <a:off x="251520" y="716498"/>
            <a:ext cx="68677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t-BR" sz="2000" dirty="0"/>
              <a:t>Individuais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t-BR" sz="2000" dirty="0" err="1"/>
              <a:t>Colectivas</a:t>
            </a:r>
            <a:endParaRPr lang="pt-BR" sz="2000" dirty="0"/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t-BR" sz="2000" dirty="0"/>
              <a:t>Comunidade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t-BR" sz="2000" dirty="0"/>
              <a:t>Profissionais de saúde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t-BR" sz="2000" dirty="0"/>
              <a:t>Doentes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t-BR" sz="2000" dirty="0"/>
              <a:t>Situações específicas (acompanhante do paciente)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t-BR" sz="2000" dirty="0"/>
              <a:t>Gestão dos casos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t-BR" sz="2000" dirty="0"/>
              <a:t>Avaliação dos riscos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6869DAE-AFD4-4CFA-AB93-BC99CD434055}"/>
              </a:ext>
            </a:extLst>
          </p:cNvPr>
          <p:cNvSpPr txBox="1"/>
          <p:nvPr/>
        </p:nvSpPr>
        <p:spPr>
          <a:xfrm>
            <a:off x="1475656" y="11663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b="1" dirty="0"/>
              <a:t>MEDIDAS DE PREVENÇÃO E CONTROLO</a:t>
            </a:r>
          </a:p>
        </p:txBody>
      </p:sp>
    </p:spTree>
    <p:extLst>
      <p:ext uri="{BB962C8B-B14F-4D97-AF65-F5344CB8AC3E}">
        <p14:creationId xmlns:p14="http://schemas.microsoft.com/office/powerpoint/2010/main" val="58819822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6A3E843C-B1F6-4FD4-B6BE-1A0015797F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606" r="16212"/>
          <a:stretch/>
        </p:blipFill>
        <p:spPr>
          <a:xfrm>
            <a:off x="1475656" y="836712"/>
            <a:ext cx="6234546" cy="514099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DC321FFB-D3C8-4FE2-8F96-32460F421EFF}"/>
              </a:ext>
            </a:extLst>
          </p:cNvPr>
          <p:cNvSpPr txBox="1"/>
          <p:nvPr/>
        </p:nvSpPr>
        <p:spPr>
          <a:xfrm>
            <a:off x="1475656" y="11663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b="1" dirty="0">
                <a:latin typeface="Trebuchet MS" panose="020B0603020202020204" pitchFamily="34" charset="0"/>
              </a:rPr>
              <a:t>MEDIDAS DE PREVENÇÃO E CONTROLO</a:t>
            </a:r>
          </a:p>
        </p:txBody>
      </p:sp>
    </p:spTree>
    <p:extLst>
      <p:ext uri="{BB962C8B-B14F-4D97-AF65-F5344CB8AC3E}">
        <p14:creationId xmlns:p14="http://schemas.microsoft.com/office/powerpoint/2010/main" val="42704105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DC6EF6BA-B06A-4FDA-A99B-28A8E1C51C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182" r="14243"/>
          <a:stretch/>
        </p:blipFill>
        <p:spPr>
          <a:xfrm>
            <a:off x="1248040" y="908720"/>
            <a:ext cx="6636328" cy="514099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1F36BF1B-ED61-4F33-A96B-CCD5AD1FB6BE}"/>
              </a:ext>
            </a:extLst>
          </p:cNvPr>
          <p:cNvSpPr txBox="1"/>
          <p:nvPr/>
        </p:nvSpPr>
        <p:spPr>
          <a:xfrm>
            <a:off x="1475656" y="11663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b="1" dirty="0">
                <a:latin typeface="Trebuchet MS" panose="020B0603020202020204" pitchFamily="34" charset="0"/>
              </a:rPr>
              <a:t>MEDIDAS DE PREVENÇÃO E CONTROLO</a:t>
            </a:r>
          </a:p>
        </p:txBody>
      </p:sp>
    </p:spTree>
    <p:extLst>
      <p:ext uri="{BB962C8B-B14F-4D97-AF65-F5344CB8AC3E}">
        <p14:creationId xmlns:p14="http://schemas.microsoft.com/office/powerpoint/2010/main" val="6640941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F2072880-E4E3-4720-BE40-9EB39F05AB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303" r="15606"/>
          <a:stretch/>
        </p:blipFill>
        <p:spPr>
          <a:xfrm>
            <a:off x="1427017" y="908720"/>
            <a:ext cx="6317673" cy="514099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CA37E1E2-FA3D-4E17-BA3C-FC42B95AB283}"/>
              </a:ext>
            </a:extLst>
          </p:cNvPr>
          <p:cNvSpPr txBox="1"/>
          <p:nvPr/>
        </p:nvSpPr>
        <p:spPr>
          <a:xfrm>
            <a:off x="1475656" y="11663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b="1" dirty="0">
                <a:latin typeface="Trebuchet MS" panose="020B0603020202020204" pitchFamily="34" charset="0"/>
              </a:rPr>
              <a:t>MEDIDAS DE PREVENÇÃO E CONTROLO</a:t>
            </a:r>
          </a:p>
        </p:txBody>
      </p:sp>
    </p:spTree>
    <p:extLst>
      <p:ext uri="{BB962C8B-B14F-4D97-AF65-F5344CB8AC3E}">
        <p14:creationId xmlns:p14="http://schemas.microsoft.com/office/powerpoint/2010/main" val="235408323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AA78BD62-BADE-4667-98AB-4E93362378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04" t="11597" r="6060"/>
          <a:stretch/>
        </p:blipFill>
        <p:spPr>
          <a:xfrm>
            <a:off x="539552" y="1196752"/>
            <a:ext cx="8104910" cy="4544768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D10B639F-2731-4331-B4BB-61C53C189F8C}"/>
              </a:ext>
            </a:extLst>
          </p:cNvPr>
          <p:cNvSpPr txBox="1"/>
          <p:nvPr/>
        </p:nvSpPr>
        <p:spPr>
          <a:xfrm>
            <a:off x="1475656" y="11663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b="1" dirty="0">
                <a:latin typeface="Trebuchet MS" panose="020B0603020202020204" pitchFamily="34" charset="0"/>
              </a:rPr>
              <a:t>MEDIDAS DE PREVENÇÃO E CONTROLO</a:t>
            </a:r>
          </a:p>
        </p:txBody>
      </p:sp>
    </p:spTree>
    <p:extLst>
      <p:ext uri="{BB962C8B-B14F-4D97-AF65-F5344CB8AC3E}">
        <p14:creationId xmlns:p14="http://schemas.microsoft.com/office/powerpoint/2010/main" val="410903761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99B80C4D-C91D-4881-A2BE-25772C53F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96752"/>
            <a:ext cx="7786255" cy="43776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CF0879E1-1EF8-4415-80E5-7F800FBE3E3D}"/>
              </a:ext>
            </a:extLst>
          </p:cNvPr>
          <p:cNvSpPr txBox="1"/>
          <p:nvPr/>
        </p:nvSpPr>
        <p:spPr>
          <a:xfrm>
            <a:off x="1475656" y="11663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b="1" dirty="0">
                <a:latin typeface="Trebuchet MS" panose="020B0603020202020204" pitchFamily="34" charset="0"/>
              </a:rPr>
              <a:t>MEDIDAS DE PREVENÇÃO E CONTROLO</a:t>
            </a:r>
          </a:p>
        </p:txBody>
      </p:sp>
    </p:spTree>
    <p:extLst>
      <p:ext uri="{BB962C8B-B14F-4D97-AF65-F5344CB8AC3E}">
        <p14:creationId xmlns:p14="http://schemas.microsoft.com/office/powerpoint/2010/main" val="109631309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62054032-264C-4986-BBDF-58E0CF8E04FB}"/>
              </a:ext>
            </a:extLst>
          </p:cNvPr>
          <p:cNvSpPr txBox="1"/>
          <p:nvPr/>
        </p:nvSpPr>
        <p:spPr>
          <a:xfrm>
            <a:off x="1475656" y="11663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b="1" dirty="0">
                <a:latin typeface="Trebuchet MS" panose="020B0603020202020204" pitchFamily="34" charset="0"/>
              </a:rPr>
              <a:t>MEDIDAS DE PREVENÇÃO E CONTROLO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6B0A9D0D-C55D-4975-9E03-2667F3A732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303" t="2889" r="30758" b="3099"/>
          <a:stretch/>
        </p:blipFill>
        <p:spPr>
          <a:xfrm>
            <a:off x="2295691" y="44624"/>
            <a:ext cx="4796589" cy="6510835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4058362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3689FA0C-B367-46F3-983D-56E6EEC2AA9B}"/>
              </a:ext>
            </a:extLst>
          </p:cNvPr>
          <p:cNvSpPr txBox="1"/>
          <p:nvPr/>
        </p:nvSpPr>
        <p:spPr>
          <a:xfrm>
            <a:off x="3671248" y="1340768"/>
            <a:ext cx="522123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altLang="pt-BR" sz="3400" b="1" dirty="0"/>
              <a:t>Passo 1</a:t>
            </a:r>
          </a:p>
          <a:p>
            <a:pPr algn="r"/>
            <a:r>
              <a:rPr lang="pt-BR" altLang="pt-BR" sz="3400" b="1" dirty="0"/>
              <a:t>Preparar-se para o trabalho de campo</a:t>
            </a:r>
          </a:p>
        </p:txBody>
      </p:sp>
    </p:spTree>
    <p:extLst>
      <p:ext uri="{BB962C8B-B14F-4D97-AF65-F5344CB8AC3E}">
        <p14:creationId xmlns:p14="http://schemas.microsoft.com/office/powerpoint/2010/main" val="141066467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3BA1D15D-8CE2-4242-8300-D20E70962F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8030"/>
          <a:stretch/>
        </p:blipFill>
        <p:spPr>
          <a:xfrm>
            <a:off x="1303459" y="764704"/>
            <a:ext cx="6580909" cy="514099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E26C3865-B43D-4289-BF2F-A2A39950F7C6}"/>
              </a:ext>
            </a:extLst>
          </p:cNvPr>
          <p:cNvSpPr txBox="1"/>
          <p:nvPr/>
        </p:nvSpPr>
        <p:spPr>
          <a:xfrm>
            <a:off x="1475656" y="11663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b="1" dirty="0">
                <a:latin typeface="Trebuchet MS" panose="020B0603020202020204" pitchFamily="34" charset="0"/>
              </a:rPr>
              <a:t>MEDIDAS DE PREVENÇÃO E CONTROLO</a:t>
            </a:r>
          </a:p>
        </p:txBody>
      </p:sp>
    </p:spTree>
    <p:extLst>
      <p:ext uri="{BB962C8B-B14F-4D97-AF65-F5344CB8AC3E}">
        <p14:creationId xmlns:p14="http://schemas.microsoft.com/office/powerpoint/2010/main" val="15630737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3689FA0C-B367-46F3-983D-56E6EEC2AA9B}"/>
              </a:ext>
            </a:extLst>
          </p:cNvPr>
          <p:cNvSpPr txBox="1"/>
          <p:nvPr/>
        </p:nvSpPr>
        <p:spPr>
          <a:xfrm>
            <a:off x="3671248" y="1340768"/>
            <a:ext cx="522123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altLang="pt-BR" sz="3400" b="1" dirty="0"/>
              <a:t>Passo 10</a:t>
            </a:r>
          </a:p>
          <a:p>
            <a:pPr algn="r"/>
            <a:r>
              <a:rPr lang="pt-BR" altLang="pt-BR" sz="3400" b="1" dirty="0"/>
              <a:t>Comunicar os resultados</a:t>
            </a:r>
          </a:p>
        </p:txBody>
      </p:sp>
    </p:spTree>
    <p:extLst>
      <p:ext uri="{BB962C8B-B14F-4D97-AF65-F5344CB8AC3E}">
        <p14:creationId xmlns:p14="http://schemas.microsoft.com/office/powerpoint/2010/main" val="63558538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Text Box 13">
            <a:extLst>
              <a:ext uri="{FF2B5EF4-FFF2-40B4-BE49-F238E27FC236}">
                <a16:creationId xmlns:a16="http://schemas.microsoft.com/office/drawing/2014/main" id="{1DF97047-B2CB-4021-A4E2-6FBD23B7C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73075"/>
            <a:ext cx="44577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pt-BR" altLang="pt-B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Comunicar os resultados</a:t>
            </a:r>
          </a:p>
        </p:txBody>
      </p:sp>
      <p:sp>
        <p:nvSpPr>
          <p:cNvPr id="342019" name="Text Box 14">
            <a:extLst>
              <a:ext uri="{FF2B5EF4-FFF2-40B4-BE49-F238E27FC236}">
                <a16:creationId xmlns:a16="http://schemas.microsoft.com/office/drawing/2014/main" id="{4E947BA0-1317-4450-9C61-20E13936F8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196752"/>
            <a:ext cx="202053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pt-BR" altLang="pt-BR" sz="2800" b="1" dirty="0" err="1">
                <a:solidFill>
                  <a:srgbClr val="000099"/>
                </a:solidFill>
                <a:latin typeface="Arial" panose="020B0604020202020204" pitchFamily="34" charset="0"/>
              </a:rPr>
              <a:t>Objectivos</a:t>
            </a:r>
            <a:endParaRPr lang="pt-BR" altLang="pt-BR" sz="28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342020" name="Text Box 15">
            <a:extLst>
              <a:ext uri="{FF2B5EF4-FFF2-40B4-BE49-F238E27FC236}">
                <a16:creationId xmlns:a16="http://schemas.microsoft.com/office/drawing/2014/main" id="{093E13B5-A52A-4DFB-B064-84BC057A8B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1628800"/>
            <a:ext cx="5908028" cy="2655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18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Apresentar resultados e recomendações</a:t>
            </a:r>
          </a:p>
          <a:p>
            <a:pPr>
              <a:lnSpc>
                <a:spcPct val="18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Documentar experiências (referências) </a:t>
            </a:r>
          </a:p>
          <a:p>
            <a:pPr>
              <a:lnSpc>
                <a:spcPct val="18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Compartilhar experiências</a:t>
            </a:r>
          </a:p>
          <a:p>
            <a:pPr>
              <a:lnSpc>
                <a:spcPct val="18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Disseminar informação</a:t>
            </a:r>
          </a:p>
        </p:txBody>
      </p:sp>
      <p:sp>
        <p:nvSpPr>
          <p:cNvPr id="342021" name="Text Box 16">
            <a:extLst>
              <a:ext uri="{FF2B5EF4-FFF2-40B4-BE49-F238E27FC236}">
                <a16:creationId xmlns:a16="http://schemas.microsoft.com/office/drawing/2014/main" id="{3EBDCCE4-8440-49F5-B9A1-3734F7E51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4437112"/>
            <a:ext cx="208915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pt-BR" altLang="pt-BR" sz="28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Vantagem</a:t>
            </a:r>
            <a:r>
              <a:rPr lang="pt-BR" altLang="pt-BR" sz="24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</p:txBody>
      </p:sp>
      <p:sp>
        <p:nvSpPr>
          <p:cNvPr id="342022" name="Text Box 17">
            <a:extLst>
              <a:ext uri="{FF2B5EF4-FFF2-40B4-BE49-F238E27FC236}">
                <a16:creationId xmlns:a16="http://schemas.microsoft.com/office/drawing/2014/main" id="{19CDEE99-12FF-40C4-AC75-B8F1E4CA39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4941168"/>
            <a:ext cx="4006225" cy="113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15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Interface com a população</a:t>
            </a:r>
          </a:p>
          <a:p>
            <a:pPr>
              <a:lnSpc>
                <a:spcPct val="15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Orientação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692696"/>
            <a:ext cx="7920558" cy="527752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42067437-36E8-48CC-8584-881B5148CE85}"/>
              </a:ext>
            </a:extLst>
          </p:cNvPr>
          <p:cNvSpPr txBox="1"/>
          <p:nvPr/>
        </p:nvSpPr>
        <p:spPr>
          <a:xfrm>
            <a:off x="1475656" y="11663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b="1" dirty="0">
                <a:latin typeface="Trebuchet MS" panose="020B0603020202020204" pitchFamily="34" charset="0"/>
              </a:rPr>
              <a:t>COMUNICAÇÃO</a:t>
            </a:r>
          </a:p>
        </p:txBody>
      </p:sp>
    </p:spTree>
    <p:extLst>
      <p:ext uri="{BB962C8B-B14F-4D97-AF65-F5344CB8AC3E}">
        <p14:creationId xmlns:p14="http://schemas.microsoft.com/office/powerpoint/2010/main" val="248715643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/>
          <a:srcRect r="23226" b="12182"/>
          <a:stretch/>
        </p:blipFill>
        <p:spPr>
          <a:xfrm>
            <a:off x="827584" y="692696"/>
            <a:ext cx="7613724" cy="48963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Retângulo 3"/>
          <p:cNvSpPr/>
          <p:nvPr/>
        </p:nvSpPr>
        <p:spPr>
          <a:xfrm>
            <a:off x="489857" y="5661248"/>
            <a:ext cx="86541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>
                <a:hlinkClick r:id="rId3"/>
              </a:rPr>
              <a:t>https://www.yahoo.com/news/ap-investigation-1-million-vaccines-182120610.html</a:t>
            </a:r>
            <a:r>
              <a:rPr lang="pt-BR" sz="1600" dirty="0"/>
              <a:t> 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D112FDD-B486-4E43-B52D-4F851CC1A235}"/>
              </a:ext>
            </a:extLst>
          </p:cNvPr>
          <p:cNvSpPr txBox="1"/>
          <p:nvPr/>
        </p:nvSpPr>
        <p:spPr>
          <a:xfrm>
            <a:off x="1475656" y="11663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b="1" dirty="0">
                <a:latin typeface="Trebuchet MS" panose="020B0603020202020204" pitchFamily="34" charset="0"/>
              </a:rPr>
              <a:t>COMUNICAÇÃO</a:t>
            </a:r>
          </a:p>
        </p:txBody>
      </p:sp>
    </p:spTree>
    <p:extLst>
      <p:ext uri="{BB962C8B-B14F-4D97-AF65-F5344CB8AC3E}">
        <p14:creationId xmlns:p14="http://schemas.microsoft.com/office/powerpoint/2010/main" val="290385984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FF37319-C830-459A-A04A-9B74BE9E4E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8" y="980728"/>
            <a:ext cx="8351837" cy="424815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pt-BR" b="0" dirty="0"/>
              <a:t>Destinatário principal e CC</a:t>
            </a:r>
          </a:p>
          <a:p>
            <a:pPr lvl="1">
              <a:lnSpc>
                <a:spcPct val="200000"/>
              </a:lnSpc>
            </a:pPr>
            <a:r>
              <a:rPr lang="pt-BR" b="0" dirty="0"/>
              <a:t>Acções a serem tomadas ou para conhecimento</a:t>
            </a:r>
          </a:p>
          <a:p>
            <a:pPr>
              <a:lnSpc>
                <a:spcPct val="200000"/>
              </a:lnSpc>
            </a:pPr>
            <a:r>
              <a:rPr lang="pt-BR" b="0" dirty="0"/>
              <a:t>Responder à todos</a:t>
            </a:r>
          </a:p>
          <a:p>
            <a:pPr>
              <a:lnSpc>
                <a:spcPct val="200000"/>
              </a:lnSpc>
            </a:pPr>
            <a:r>
              <a:rPr lang="pt-BR" b="0" dirty="0"/>
              <a:t>Linha assunto</a:t>
            </a:r>
          </a:p>
          <a:p>
            <a:pPr>
              <a:lnSpc>
                <a:spcPct val="200000"/>
              </a:lnSpc>
            </a:pPr>
            <a:r>
              <a:rPr lang="pt-BR" b="0" dirty="0" err="1"/>
              <a:t>WhatsApp</a:t>
            </a:r>
            <a:r>
              <a:rPr lang="pt-BR" b="0" dirty="0"/>
              <a:t> não é meio de comunicação oficial</a:t>
            </a:r>
          </a:p>
          <a:p>
            <a:pPr>
              <a:lnSpc>
                <a:spcPct val="200000"/>
              </a:lnSpc>
            </a:pPr>
            <a:endParaRPr lang="pt-BR" b="0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65B4B6A-DBB5-40E6-A37C-B5AED93EBE1B}"/>
              </a:ext>
            </a:extLst>
          </p:cNvPr>
          <p:cNvSpPr txBox="1"/>
          <p:nvPr/>
        </p:nvSpPr>
        <p:spPr>
          <a:xfrm>
            <a:off x="1475656" y="9746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b="1" dirty="0"/>
              <a:t>PROTOCOLOS DE COMUNICAÇÃO</a:t>
            </a:r>
          </a:p>
        </p:txBody>
      </p:sp>
    </p:spTree>
    <p:extLst>
      <p:ext uri="{BB962C8B-B14F-4D97-AF65-F5344CB8AC3E}">
        <p14:creationId xmlns:p14="http://schemas.microsoft.com/office/powerpoint/2010/main" val="84408307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FF37319-C830-459A-A04A-9B74BE9E4E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5536" y="980728"/>
            <a:ext cx="8351837" cy="424815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pt-BR" b="0" dirty="0"/>
              <a:t>Lista de </a:t>
            </a:r>
            <a:r>
              <a:rPr lang="pt-BR" b="0" dirty="0" err="1"/>
              <a:t>contactos</a:t>
            </a:r>
            <a:r>
              <a:rPr lang="pt-BR" b="0" dirty="0"/>
              <a:t> da equipa de investigação</a:t>
            </a:r>
          </a:p>
          <a:p>
            <a:pPr lvl="1">
              <a:lnSpc>
                <a:spcPct val="200000"/>
              </a:lnSpc>
            </a:pPr>
            <a:r>
              <a:rPr lang="pt-BR" b="0" dirty="0"/>
              <a:t>Nome, instituição, função na investigação, email, telefone</a:t>
            </a:r>
          </a:p>
          <a:p>
            <a:pPr>
              <a:lnSpc>
                <a:spcPct val="200000"/>
              </a:lnSpc>
            </a:pPr>
            <a:r>
              <a:rPr lang="pt-BR" b="0" dirty="0"/>
              <a:t>Profissionalismo da comunicação</a:t>
            </a:r>
          </a:p>
          <a:p>
            <a:pPr lvl="1">
              <a:lnSpc>
                <a:spcPct val="200000"/>
              </a:lnSpc>
            </a:pPr>
            <a:r>
              <a:rPr lang="pt-BR" b="0" dirty="0"/>
              <a:t>Mantenha sempre o carácter e assegure-se de que a comunicação por e-mail e telefone reflecte isso</a:t>
            </a:r>
          </a:p>
          <a:p>
            <a:pPr>
              <a:lnSpc>
                <a:spcPct val="200000"/>
              </a:lnSpc>
            </a:pPr>
            <a:r>
              <a:rPr lang="pt-BR" b="0" dirty="0"/>
              <a:t>Alfabeto fonético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3DC5441-F44F-48E2-874E-C96F5134BA6C}"/>
              </a:ext>
            </a:extLst>
          </p:cNvPr>
          <p:cNvSpPr txBox="1"/>
          <p:nvPr/>
        </p:nvSpPr>
        <p:spPr>
          <a:xfrm>
            <a:off x="1475656" y="9746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b="1" dirty="0"/>
              <a:t>PROTOCOLOS DE COMUNICAÇÃO</a:t>
            </a:r>
          </a:p>
        </p:txBody>
      </p:sp>
    </p:spTree>
    <p:extLst>
      <p:ext uri="{BB962C8B-B14F-4D97-AF65-F5344CB8AC3E}">
        <p14:creationId xmlns:p14="http://schemas.microsoft.com/office/powerpoint/2010/main" val="392026938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C50AFA98-F2A0-4DF8-9CE5-24E1DC6221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185" y="1052736"/>
            <a:ext cx="6976207" cy="48068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33F97DCA-2446-4A73-BC2B-8497B4679F0E}"/>
              </a:ext>
            </a:extLst>
          </p:cNvPr>
          <p:cNvSpPr txBox="1"/>
          <p:nvPr/>
        </p:nvSpPr>
        <p:spPr>
          <a:xfrm>
            <a:off x="1475656" y="9746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b="1" dirty="0"/>
              <a:t>PROTOCOLOS DE COMUNICAÇÃO</a:t>
            </a:r>
          </a:p>
        </p:txBody>
      </p:sp>
    </p:spTree>
    <p:extLst>
      <p:ext uri="{BB962C8B-B14F-4D97-AF65-F5344CB8AC3E}">
        <p14:creationId xmlns:p14="http://schemas.microsoft.com/office/powerpoint/2010/main" val="280210258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Text Box 10">
            <a:extLst>
              <a:ext uri="{FF2B5EF4-FFF2-40B4-BE49-F238E27FC236}">
                <a16:creationId xmlns:a16="http://schemas.microsoft.com/office/drawing/2014/main" id="{D85BEAE6-DB96-48AC-B693-FCDEEED355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88640"/>
            <a:ext cx="38481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pt-BR" altLang="pt-BR" sz="2800" b="1" dirty="0">
                <a:solidFill>
                  <a:srgbClr val="002060"/>
                </a:solidFill>
                <a:latin typeface="Arial" panose="020B0604020202020204" pitchFamily="34" charset="0"/>
              </a:rPr>
              <a:t>Considerações éticas</a:t>
            </a:r>
          </a:p>
        </p:txBody>
      </p:sp>
      <p:sp>
        <p:nvSpPr>
          <p:cNvPr id="346115" name="Text Box 18">
            <a:extLst>
              <a:ext uri="{FF2B5EF4-FFF2-40B4-BE49-F238E27FC236}">
                <a16:creationId xmlns:a16="http://schemas.microsoft.com/office/drawing/2014/main" id="{74749DB2-4A0F-4909-BD3B-52E834D844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764704"/>
            <a:ext cx="8598829" cy="5369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>
              <a:lnSpc>
                <a:spcPct val="22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Orientar os participantes do estudo (</a:t>
            </a:r>
            <a:r>
              <a:rPr lang="pt-BR" altLang="pt-BR" sz="2400" dirty="0" err="1">
                <a:latin typeface="Arial" panose="020B0604020202020204" pitchFamily="34" charset="0"/>
              </a:rPr>
              <a:t>objectivos</a:t>
            </a:r>
            <a:r>
              <a:rPr lang="pt-BR" altLang="pt-BR" sz="2400" dirty="0">
                <a:latin typeface="Arial" panose="020B0604020202020204" pitchFamily="34" charset="0"/>
              </a:rPr>
              <a:t>, riscos)</a:t>
            </a:r>
          </a:p>
          <a:p>
            <a:pPr>
              <a:lnSpc>
                <a:spcPct val="22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Participação voluntária</a:t>
            </a:r>
          </a:p>
          <a:p>
            <a:pPr>
              <a:lnSpc>
                <a:spcPct val="22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Garantia de confidencialidade</a:t>
            </a:r>
          </a:p>
          <a:p>
            <a:pPr>
              <a:lnSpc>
                <a:spcPct val="22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Respeitar as diferenças (linguagem, cultura)</a:t>
            </a:r>
          </a:p>
          <a:p>
            <a:pPr>
              <a:lnSpc>
                <a:spcPct val="22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Compreensão, compaixão e paciência, quando houver óbito</a:t>
            </a:r>
          </a:p>
          <a:p>
            <a:pPr>
              <a:lnSpc>
                <a:spcPct val="220000"/>
              </a:lnSpc>
              <a:buFontTx/>
              <a:buChar char="•"/>
            </a:pPr>
            <a:r>
              <a:rPr lang="pt-BR" altLang="pt-BR" sz="2400" dirty="0">
                <a:latin typeface="Arial" panose="020B0604020202020204" pitchFamily="34" charset="0"/>
              </a:rPr>
              <a:t> Não utilizar as informações ou as amostras colhidas </a:t>
            </a:r>
          </a:p>
          <a:p>
            <a:pPr>
              <a:lnSpc>
                <a:spcPct val="120000"/>
              </a:lnSpc>
            </a:pPr>
            <a:r>
              <a:rPr lang="pt-BR" altLang="pt-BR" sz="2400" dirty="0">
                <a:latin typeface="Arial" panose="020B0604020202020204" pitchFamily="34" charset="0"/>
              </a:rPr>
              <a:t>  para outras finalidades que não as da investigação</a:t>
            </a:r>
          </a:p>
        </p:txBody>
      </p:sp>
    </p:spTree>
    <p:extLst>
      <p:ext uri="{BB962C8B-B14F-4D97-AF65-F5344CB8AC3E}">
        <p14:creationId xmlns:p14="http://schemas.microsoft.com/office/powerpoint/2010/main" val="206577625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46646"/>
            <a:ext cx="8568952" cy="922114"/>
          </a:xfrm>
        </p:spPr>
        <p:txBody>
          <a:bodyPr/>
          <a:lstStyle/>
          <a:p>
            <a:pPr>
              <a:defRPr/>
            </a:pPr>
            <a:r>
              <a:rPr lang="fr-FR" sz="3600" b="1" dirty="0">
                <a:solidFill>
                  <a:srgbClr val="002060"/>
                </a:solidFill>
              </a:rPr>
              <a:t>Mensagens-chave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107504" y="1412776"/>
            <a:ext cx="8928992" cy="4392488"/>
          </a:xfrm>
        </p:spPr>
        <p:txBody>
          <a:bodyPr/>
          <a:lstStyle/>
          <a:p>
            <a:pPr marL="457200" indent="-457200">
              <a:spcBef>
                <a:spcPct val="0"/>
              </a:spcBef>
              <a:spcAft>
                <a:spcPts val="1200"/>
              </a:spcAft>
              <a:buAutoNum type="arabicPeriod"/>
            </a:pPr>
            <a:r>
              <a:rPr lang="pt-PT" sz="2800"/>
              <a:t>As investigações de surtos têm muitas funções, sobretudo, prevenir e controlar a propagação da doença </a:t>
            </a:r>
          </a:p>
          <a:p>
            <a:pPr marL="457200" indent="-45720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AutoNum type="arabicPeriod"/>
            </a:pPr>
            <a:r>
              <a:rPr lang="pt-PT" sz="2800"/>
              <a:t>Baixo índice de suspeita na tomada de decis</a:t>
            </a:r>
            <a:r>
              <a:rPr lang="pt-PT" sz="2800">
                <a:latin typeface="Arial"/>
                <a:cs typeface="Arial"/>
              </a:rPr>
              <a:t>ão </a:t>
            </a:r>
            <a:r>
              <a:rPr lang="pt-PT" sz="2800"/>
              <a:t>sobre o in</a:t>
            </a:r>
            <a:r>
              <a:rPr lang="pt-PT" sz="2800">
                <a:latin typeface="Arial"/>
                <a:cs typeface="Arial"/>
              </a:rPr>
              <a:t>ício ou </a:t>
            </a:r>
            <a:r>
              <a:rPr lang="pt-PT" sz="2800"/>
              <a:t>não da investigação</a:t>
            </a:r>
          </a:p>
          <a:p>
            <a:pPr marL="457200" indent="-457200">
              <a:spcBef>
                <a:spcPct val="0"/>
              </a:spcBef>
              <a:spcAft>
                <a:spcPts val="1200"/>
              </a:spcAft>
              <a:buAutoNum type="arabicPeriod"/>
            </a:pPr>
            <a:r>
              <a:rPr lang="pt-PT" sz="2800"/>
              <a:t>As pesquisas de surtos devem ser sistemáticas e obedecer aos 10 passos </a:t>
            </a:r>
          </a:p>
          <a:p>
            <a:pPr marL="457200" indent="-457200">
              <a:spcBef>
                <a:spcPct val="0"/>
              </a:spcBef>
              <a:spcAft>
                <a:spcPts val="1200"/>
              </a:spcAft>
              <a:buAutoNum type="arabicPeriod"/>
            </a:pPr>
            <a:r>
              <a:rPr lang="pt-PT" sz="2800"/>
              <a:t>Ferramentas como listas e gráficos são muito importantes na pesquisa de surtos</a:t>
            </a:r>
            <a:endParaRPr lang="pt-PT" sz="2400"/>
          </a:p>
        </p:txBody>
      </p:sp>
    </p:spTree>
    <p:extLst>
      <p:ext uri="{BB962C8B-B14F-4D97-AF65-F5344CB8AC3E}">
        <p14:creationId xmlns:p14="http://schemas.microsoft.com/office/powerpoint/2010/main" val="1251320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107504" y="44624"/>
            <a:ext cx="8783767" cy="6067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800" b="1" dirty="0">
                <a:solidFill>
                  <a:srgbClr val="002060"/>
                </a:solidFill>
              </a:rPr>
              <a:t>Preparar-se para o trabalho de campo é garantir:</a:t>
            </a:r>
          </a:p>
          <a:p>
            <a:pPr marL="800100" lvl="1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/>
              <a:t>Evitar preocupações externas</a:t>
            </a:r>
          </a:p>
          <a:p>
            <a:pPr marL="1257300" lvl="2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/>
              <a:t>Quem vai dar comida para o gato</a:t>
            </a:r>
          </a:p>
          <a:p>
            <a:pPr marL="1257300" lvl="2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/>
              <a:t>Pagar as contas</a:t>
            </a:r>
          </a:p>
          <a:p>
            <a:pPr marL="800100" lvl="1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/>
              <a:t>Formação de equipa</a:t>
            </a:r>
          </a:p>
          <a:p>
            <a:pPr marL="1257300" lvl="2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/>
              <a:t>Coordenação com as agências parceiras e </a:t>
            </a:r>
            <a:r>
              <a:rPr lang="pt-BR" sz="2000" dirty="0" err="1"/>
              <a:t>contactos</a:t>
            </a:r>
            <a:r>
              <a:rPr lang="pt-BR" sz="2000" dirty="0"/>
              <a:t> locais</a:t>
            </a:r>
          </a:p>
          <a:p>
            <a:pPr marL="800100" lvl="1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/>
              <a:t>Preparação de aspectos administrativos, recursos humanos e logísticos necessários </a:t>
            </a:r>
          </a:p>
          <a:p>
            <a:pPr marL="1257300" lvl="2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/>
              <a:t>Transportes, alojamento, equipamentos, medicamentos</a:t>
            </a:r>
          </a:p>
          <a:p>
            <a:pPr marL="800100" lvl="1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/>
              <a:t>Informar-se sobre a doença sob suspeita</a:t>
            </a:r>
          </a:p>
        </p:txBody>
      </p:sp>
    </p:spTree>
    <p:extLst>
      <p:ext uri="{BB962C8B-B14F-4D97-AF65-F5344CB8AC3E}">
        <p14:creationId xmlns:p14="http://schemas.microsoft.com/office/powerpoint/2010/main" val="138557397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solidFill>
                  <a:srgbClr val="002060"/>
                </a:solidFill>
              </a:rPr>
              <a:t>Fontes e </a:t>
            </a:r>
            <a:r>
              <a:rPr lang="fr-FR" sz="3600" b="1" dirty="0" err="1">
                <a:solidFill>
                  <a:srgbClr val="002060"/>
                </a:solidFill>
              </a:rPr>
              <a:t>materiais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pt-PT" altLang="en-US" sz="1600" b="1" dirty="0">
                <a:solidFill>
                  <a:srgbClr val="002060"/>
                </a:solidFill>
                <a:cs typeface="Arial" charset="0"/>
              </a:rPr>
              <a:t>Esta apresentação foi adaptada a partir de diversos materiais da linha de frente da FETP</a:t>
            </a:r>
            <a:endParaRPr lang="pt-PT" altLang="en-US" sz="1600" b="1" dirty="0">
              <a:solidFill>
                <a:schemeClr val="tx1"/>
              </a:solidFill>
              <a:cs typeface="Arial" charset="0"/>
            </a:endParaRPr>
          </a:p>
          <a:p>
            <a:pPr lvl="0">
              <a:spcBef>
                <a:spcPct val="30000"/>
              </a:spcBef>
              <a:defRPr/>
            </a:pPr>
            <a:r>
              <a:rPr lang="pt-PT" sz="2000" dirty="0">
                <a:solidFill>
                  <a:schemeClr val="tx1"/>
                </a:solidFill>
              </a:rPr>
              <a:t>Programa de Forma</a:t>
            </a:r>
            <a:r>
              <a:rPr lang="pt-PT" sz="2000" dirty="0">
                <a:solidFill>
                  <a:schemeClr val="tx1"/>
                </a:solidFill>
                <a:latin typeface="Arial"/>
                <a:cs typeface="Arial"/>
              </a:rPr>
              <a:t>ção</a:t>
            </a:r>
            <a:r>
              <a:rPr lang="pt-PT" sz="2000" dirty="0">
                <a:solidFill>
                  <a:schemeClr val="tx1"/>
                </a:solidFill>
              </a:rPr>
              <a:t> em Epidemiologia de Campo CDC – apresentações de forma</a:t>
            </a:r>
            <a:r>
              <a:rPr lang="pt-PT" sz="2000" dirty="0">
                <a:solidFill>
                  <a:schemeClr val="tx1"/>
                </a:solidFill>
                <a:latin typeface="Arial"/>
                <a:cs typeface="Arial"/>
              </a:rPr>
              <a:t>ção</a:t>
            </a:r>
            <a:r>
              <a:rPr lang="pt-PT" sz="2000" dirty="0">
                <a:solidFill>
                  <a:schemeClr val="tx1"/>
                </a:solidFill>
              </a:rPr>
              <a:t> da Linha de Frente, Dezembro de 2015 &amp; Fevereiro de 2016.</a:t>
            </a:r>
          </a:p>
          <a:p>
            <a:pPr lvl="0">
              <a:spcBef>
                <a:spcPct val="30000"/>
              </a:spcBef>
              <a:defRPr/>
            </a:pPr>
            <a:r>
              <a:rPr lang="pt-PT" sz="2000" dirty="0">
                <a:solidFill>
                  <a:schemeClr val="tx1"/>
                </a:solidFill>
                <a:latin typeface="Arial" charset="0"/>
              </a:rPr>
              <a:t>Centro para o Controlo e Prevenção de Doenças (CDC). Introdução à Sa</a:t>
            </a:r>
            <a:r>
              <a:rPr lang="pt-PT" sz="2000" dirty="0">
                <a:solidFill>
                  <a:schemeClr val="tx1"/>
                </a:solidFill>
              </a:rPr>
              <a:t>úde Pública. Em: Saúde Pública, Série 101</a:t>
            </a:r>
            <a:r>
              <a:rPr lang="pt-PT" sz="2000" dirty="0">
                <a:solidFill>
                  <a:schemeClr val="tx1"/>
                </a:solidFill>
                <a:latin typeface="Arial" charset="0"/>
              </a:rPr>
              <a:t>. Atlanta, GA: Minist</a:t>
            </a:r>
            <a:r>
              <a:rPr lang="pt-PT" sz="2000" dirty="0">
                <a:solidFill>
                  <a:schemeClr val="tx1"/>
                </a:solidFill>
                <a:latin typeface="Arial"/>
                <a:cs typeface="Arial"/>
              </a:rPr>
              <a:t>ério</a:t>
            </a:r>
            <a:r>
              <a:rPr lang="pt-PT" sz="2000" dirty="0">
                <a:solidFill>
                  <a:schemeClr val="tx1"/>
                </a:solidFill>
                <a:latin typeface="Arial" charset="0"/>
              </a:rPr>
              <a:t> de Sa</a:t>
            </a:r>
            <a:r>
              <a:rPr lang="pt-PT" sz="2000" dirty="0">
                <a:solidFill>
                  <a:schemeClr val="tx1"/>
                </a:solidFill>
              </a:rPr>
              <a:t>úde e Serviços Humanos dos EUA</a:t>
            </a:r>
            <a:r>
              <a:rPr lang="pt-PT" sz="2000" dirty="0">
                <a:solidFill>
                  <a:schemeClr val="tx1"/>
                </a:solidFill>
                <a:latin typeface="Arial" charset="0"/>
              </a:rPr>
              <a:t>, CDC; 2014. Dispon</a:t>
            </a:r>
            <a:r>
              <a:rPr lang="pt-PT" sz="2000" dirty="0">
                <a:solidFill>
                  <a:schemeClr val="tx1"/>
                </a:solidFill>
              </a:rPr>
              <a:t>ível em</a:t>
            </a:r>
            <a:r>
              <a:rPr lang="pt-PT" sz="2000" dirty="0">
                <a:solidFill>
                  <a:schemeClr val="tx1"/>
                </a:solidFill>
                <a:latin typeface="Arial" charset="0"/>
              </a:rPr>
              <a:t>: </a:t>
            </a:r>
            <a:r>
              <a:rPr lang="pt-PT" sz="2000" u="sng" dirty="0">
                <a:solidFill>
                  <a:schemeClr val="tx1"/>
                </a:solidFill>
                <a:latin typeface="Arial" charset="0"/>
                <a:hlinkClick r:id="rId3"/>
              </a:rPr>
              <a:t>https://www.cdc.gov/publichealth101/epidemiology.html</a:t>
            </a:r>
            <a:r>
              <a:rPr lang="pt-PT" sz="2000" dirty="0">
                <a:solidFill>
                  <a:schemeClr val="tx1"/>
                </a:solidFill>
                <a:latin typeface="Arial" charset="0"/>
              </a:rPr>
              <a:t>.</a:t>
            </a:r>
          </a:p>
          <a:p>
            <a:pPr lvl="0">
              <a:spcBef>
                <a:spcPct val="30000"/>
              </a:spcBef>
              <a:defRPr/>
            </a:pPr>
            <a:r>
              <a:rPr lang="pt-PT" sz="2000" dirty="0">
                <a:solidFill>
                  <a:schemeClr val="tx1"/>
                </a:solidFill>
                <a:latin typeface="Arial" charset="0"/>
              </a:rPr>
              <a:t>Centro para o Controlo e Prevenção de Doenças (CDC). Aula de rápida aprendizagem – Cria</a:t>
            </a:r>
            <a:r>
              <a:rPr lang="pt-PT" sz="2000" dirty="0">
                <a:solidFill>
                  <a:schemeClr val="tx1"/>
                </a:solidFill>
                <a:latin typeface="Arial"/>
                <a:cs typeface="Arial"/>
              </a:rPr>
              <a:t>ção de</a:t>
            </a:r>
            <a:r>
              <a:rPr lang="pt-PT" sz="2000" dirty="0">
                <a:solidFill>
                  <a:schemeClr val="tx1"/>
                </a:solidFill>
                <a:latin typeface="Arial" charset="0"/>
              </a:rPr>
              <a:t> um gráfico epidemiol</a:t>
            </a:r>
            <a:r>
              <a:rPr lang="pt-PT" sz="2000" dirty="0">
                <a:solidFill>
                  <a:schemeClr val="tx1"/>
                </a:solidFill>
              </a:rPr>
              <a:t>ógico. Em</a:t>
            </a:r>
            <a:r>
              <a:rPr lang="pt-PT" sz="2000" dirty="0">
                <a:solidFill>
                  <a:schemeClr val="tx1"/>
                </a:solidFill>
                <a:latin typeface="Arial" charset="0"/>
              </a:rPr>
              <a:t>: </a:t>
            </a:r>
            <a:r>
              <a:rPr lang="pt-PT" sz="2000" dirty="0">
                <a:solidFill>
                  <a:schemeClr val="tx1"/>
                </a:solidFill>
                <a:latin typeface="Arial" charset="0"/>
                <a:hlinkClick r:id="rId4"/>
              </a:rPr>
              <a:t>https://www.cdc.gov/training/quicklearns/createepi/</a:t>
            </a:r>
            <a:r>
              <a:rPr lang="pt-PT" sz="2000" dirty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09283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1475656" y="11663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b="1" dirty="0">
                <a:latin typeface="Trebuchet MS" panose="020B0603020202020204" pitchFamily="34" charset="0"/>
              </a:rPr>
              <a:t>REUNIÃO DE CHEGADA</a:t>
            </a:r>
          </a:p>
        </p:txBody>
      </p:sp>
      <p:sp>
        <p:nvSpPr>
          <p:cNvPr id="4" name="Espaço Reservado para Texto 2">
            <a:extLst>
              <a:ext uri="{FF2B5EF4-FFF2-40B4-BE49-F238E27FC236}">
                <a16:creationId xmlns:a16="http://schemas.microsoft.com/office/drawing/2014/main" id="{EF455135-9018-46CF-A807-C7013AB9E787}"/>
              </a:ext>
            </a:extLst>
          </p:cNvPr>
          <p:cNvSpPr txBox="1">
            <a:spLocks/>
          </p:cNvSpPr>
          <p:nvPr/>
        </p:nvSpPr>
        <p:spPr>
          <a:xfrm>
            <a:off x="323528" y="837034"/>
            <a:ext cx="8424936" cy="42481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Arial" charset="0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Arial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Arial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Arial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Arial" charset="0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BR" sz="2600" dirty="0">
                <a:solidFill>
                  <a:schemeClr val="tx1"/>
                </a:solidFill>
              </a:rPr>
              <a:t>Representação da instituição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BR" sz="2600" dirty="0" err="1">
                <a:solidFill>
                  <a:schemeClr val="tx1"/>
                </a:solidFill>
              </a:rPr>
              <a:t>Pessoas-chave</a:t>
            </a:r>
            <a:endParaRPr lang="pt-BR" sz="260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BR" sz="2600" dirty="0">
                <a:solidFill>
                  <a:schemeClr val="tx1"/>
                </a:solidFill>
              </a:rPr>
              <a:t>Perguntar o quê e para quem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pt-BR" sz="2600" dirty="0">
                <a:solidFill>
                  <a:schemeClr val="tx1"/>
                </a:solidFill>
              </a:rPr>
              <a:t>Papéis técnicos e políticos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BR" sz="2600" dirty="0">
                <a:solidFill>
                  <a:schemeClr val="tx1"/>
                </a:solidFill>
              </a:rPr>
              <a:t>Hierarquia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BR" sz="2600" dirty="0">
                <a:solidFill>
                  <a:schemeClr val="tx1"/>
                </a:solidFill>
              </a:rPr>
              <a:t>Liderança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BR" sz="2600" dirty="0">
                <a:solidFill>
                  <a:schemeClr val="tx1"/>
                </a:solidFill>
              </a:rPr>
              <a:t>Protocolos de comunicação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BR" sz="2600" dirty="0">
                <a:solidFill>
                  <a:schemeClr val="tx1"/>
                </a:solidFill>
              </a:rPr>
              <a:t>Gestão da saúde da equipa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BR" sz="2600" dirty="0">
                <a:solidFill>
                  <a:schemeClr val="tx1"/>
                </a:solidFill>
              </a:rPr>
              <a:t>Ética</a:t>
            </a:r>
          </a:p>
        </p:txBody>
      </p:sp>
    </p:spTree>
    <p:extLst>
      <p:ext uri="{BB962C8B-B14F-4D97-AF65-F5344CB8AC3E}">
        <p14:creationId xmlns:p14="http://schemas.microsoft.com/office/powerpoint/2010/main" val="3438273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3689FA0C-B367-46F3-983D-56E6EEC2AA9B}"/>
              </a:ext>
            </a:extLst>
          </p:cNvPr>
          <p:cNvSpPr txBox="1"/>
          <p:nvPr/>
        </p:nvSpPr>
        <p:spPr>
          <a:xfrm>
            <a:off x="3671248" y="1340768"/>
            <a:ext cx="522123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altLang="pt-BR" sz="3400" b="1" dirty="0"/>
              <a:t>Passo 2</a:t>
            </a:r>
          </a:p>
          <a:p>
            <a:pPr algn="r"/>
            <a:r>
              <a:rPr lang="pt-BR" altLang="pt-BR" sz="3400" b="1" dirty="0"/>
              <a:t>Determinar a existência de um surto</a:t>
            </a:r>
          </a:p>
        </p:txBody>
      </p:sp>
    </p:spTree>
    <p:extLst>
      <p:ext uri="{BB962C8B-B14F-4D97-AF65-F5344CB8AC3E}">
        <p14:creationId xmlns:p14="http://schemas.microsoft.com/office/powerpoint/2010/main" val="3034424246"/>
      </p:ext>
    </p:extLst>
  </p:cSld>
  <p:clrMapOvr>
    <a:masterClrMapping/>
  </p:clrMapOvr>
</p:sld>
</file>

<file path=ppt/theme/theme1.xml><?xml version="1.0" encoding="utf-8"?>
<a:theme xmlns:a="http://schemas.openxmlformats.org/drawingml/2006/main" name="WHO_Formal2">
  <a:themeElements>
    <a:clrScheme name="WHO_Formal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HO_Formal2">
      <a:majorFont>
        <a:latin typeface="Arial Rounded MT Bold"/>
        <a:ea typeface=""/>
        <a:cs typeface="Arial"/>
      </a:majorFont>
      <a:minorFont>
        <a:latin typeface="Arial Rounded MT Bol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WHO_Formal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_Formal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_Formal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_Formal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_Formal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_Formal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_Formal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_Formal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_Formal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_Formal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_Formal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_Formal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DE593A36A6874285991743F2BE28E9" ma:contentTypeVersion="0" ma:contentTypeDescription="Create a new document." ma:contentTypeScope="" ma:versionID="c4cae042d4c79ee54905f63930fcba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33693A-BA3F-4FCD-877A-AFDA7E1AB8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WHO_Formal2</Template>
  <TotalTime>46330158</TotalTime>
  <Pages>38</Pages>
  <Words>1823</Words>
  <Application>Microsoft Office PowerPoint</Application>
  <PresentationFormat>On-screen Show (4:3)</PresentationFormat>
  <Paragraphs>453</Paragraphs>
  <Slides>70</Slides>
  <Notes>23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86" baseType="lpstr">
      <vt:lpstr>ＭＳ Ｐゴシック</vt:lpstr>
      <vt:lpstr>Arial</vt:lpstr>
      <vt:lpstr>Arial Black</vt:lpstr>
      <vt:lpstr>Arial Narrow</vt:lpstr>
      <vt:lpstr>Arial Rounded MT Bold</vt:lpstr>
      <vt:lpstr>Arial Unicode MS</vt:lpstr>
      <vt:lpstr>Calibri</vt:lpstr>
      <vt:lpstr>Tahoma</vt:lpstr>
      <vt:lpstr>Times</vt:lpstr>
      <vt:lpstr>Times New Roman</vt:lpstr>
      <vt:lpstr>Trebuchet MS</vt:lpstr>
      <vt:lpstr>Wingdings</vt:lpstr>
      <vt:lpstr>WHO_Formal2</vt:lpstr>
      <vt:lpstr>RC 59 Template EN</vt:lpstr>
      <vt:lpstr>Custom Design</vt:lpstr>
      <vt:lpstr>Gráfico</vt:lpstr>
      <vt:lpstr>PowerPoint Presentation</vt:lpstr>
      <vt:lpstr>Objectivos da aprendizagem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Mensagens-chave</vt:lpstr>
      <vt:lpstr>Fontes e materiais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Outbreak Investigation</dc:title>
  <dc:subject>outbreak investigation</dc:subject>
  <dc:creator>Pinto, A;Bayugo, Y;WHO SEARO CSR Subunit Bangkok</dc:creator>
  <cp:lastModifiedBy>GOMEZ, Paula</cp:lastModifiedBy>
  <cp:revision>614</cp:revision>
  <cp:lastPrinted>2008-08-29T05:35:37Z</cp:lastPrinted>
  <dcterms:created xsi:type="dcterms:W3CDTF">1997-08-12T12:44:46Z</dcterms:created>
  <dcterms:modified xsi:type="dcterms:W3CDTF">2019-06-28T11:53:49Z</dcterms:modified>
</cp:coreProperties>
</file>