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  <p:sldMasterId id="2147483948" r:id="rId2"/>
  </p:sldMasterIdLst>
  <p:notesMasterIdLst>
    <p:notesMasterId r:id="rId10"/>
  </p:notesMasterIdLst>
  <p:handoutMasterIdLst>
    <p:handoutMasterId r:id="rId11"/>
  </p:handoutMasterIdLst>
  <p:sldIdLst>
    <p:sldId id="391" r:id="rId3"/>
    <p:sldId id="426" r:id="rId4"/>
    <p:sldId id="428" r:id="rId5"/>
    <p:sldId id="427" r:id="rId6"/>
    <p:sldId id="409" r:id="rId7"/>
    <p:sldId id="429" r:id="rId8"/>
    <p:sldId id="398" r:id="rId9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E7FB8"/>
    <a:srgbClr val="000099"/>
    <a:srgbClr val="9999FF"/>
    <a:srgbClr val="6666FF"/>
    <a:srgbClr val="FF9966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65" autoAdjust="0"/>
    <p:restoredTop sz="98856" autoAdjust="0"/>
  </p:normalViewPr>
  <p:slideViewPr>
    <p:cSldViewPr>
      <p:cViewPr varScale="1">
        <p:scale>
          <a:sx n="101" d="100"/>
          <a:sy n="101" d="100"/>
        </p:scale>
        <p:origin x="8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072A0C-A2E6-4C50-B864-7EBF183A47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153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48527E-B021-4B1F-B679-A8A83EF59C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2484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BB059D1-56EA-4E5D-8895-84099915A816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Sources: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 </a:t>
            </a:r>
            <a:r>
              <a:rPr lang="en-US" i="1" dirty="0"/>
              <a:t>Epidemiology</a:t>
            </a:r>
            <a:r>
              <a:rPr lang="en-US" dirty="0"/>
              <a:t> (5</a:t>
            </a:r>
            <a:r>
              <a:rPr lang="en-US" baseline="30000" dirty="0"/>
              <a:t>th</a:t>
            </a:r>
            <a:r>
              <a:rPr lang="en-US" dirty="0"/>
              <a:t> edition),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algn="l"/>
            <a:r>
              <a:rPr lang="en-US" dirty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757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78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4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8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27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0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28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242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548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57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804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17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89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620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7907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059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039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16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7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6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5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91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7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4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8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58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9AAE0-E200-435C-A560-8015ACE753D6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2B44-E639-470A-9E74-4EAB7F0B10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83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hrhrt@who.in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 idx="4294967295"/>
          </p:nvPr>
        </p:nvSpPr>
        <p:spPr>
          <a:xfrm>
            <a:off x="3236913" y="84138"/>
            <a:ext cx="5907087" cy="1752600"/>
          </a:xfrm>
        </p:spPr>
        <p:txBody>
          <a:bodyPr/>
          <a:lstStyle/>
          <a:p>
            <a:pPr algn="r" eaLnBrk="1" hangingPunct="1"/>
            <a:r>
              <a:rPr lang="pt-PT" altLang="en-US" sz="3600" b="1" dirty="0">
                <a:solidFill>
                  <a:srgbClr val="002060"/>
                </a:solidFill>
                <a:cs typeface="Arial" charset="0"/>
              </a:rPr>
              <a:t>Equipas de Resposta Rápida</a:t>
            </a:r>
            <a:r>
              <a:rPr lang="pt-PT" altLang="en-US" sz="3600" b="1" dirty="0">
                <a:solidFill>
                  <a:srgbClr val="0070C0"/>
                </a:solidFill>
                <a:cs typeface="Arial" charset="0"/>
              </a:rPr>
              <a:t> Formação</a:t>
            </a:r>
          </a:p>
        </p:txBody>
      </p:sp>
      <p:sp>
        <p:nvSpPr>
          <p:cNvPr id="15363" name="Subtitle 2"/>
          <p:cNvSpPr>
            <a:spLocks noGrp="1"/>
          </p:cNvSpPr>
          <p:nvPr>
            <p:ph type="subTitle" idx="4294967295"/>
          </p:nvPr>
        </p:nvSpPr>
        <p:spPr>
          <a:xfrm>
            <a:off x="35496" y="4725144"/>
            <a:ext cx="8496944" cy="609600"/>
          </a:xfrm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pt-PT" altLang="en-US" b="1" dirty="0">
                <a:solidFill>
                  <a:srgbClr val="002060"/>
                </a:solidFill>
                <a:cs typeface="Arial" charset="0"/>
              </a:rPr>
              <a:t>B2.4 Exercício: Composição, papéis e desafios de uma equipa de localização de contactos</a:t>
            </a:r>
          </a:p>
          <a:p>
            <a:pPr marL="0" indent="0" algn="l" eaLnBrk="1" hangingPunct="1">
              <a:buNone/>
            </a:pPr>
            <a:r>
              <a:rPr lang="pt-PT" altLang="en-US" sz="2000" b="1" dirty="0">
                <a:solidFill>
                  <a:srgbClr val="002060"/>
                </a:solidFill>
                <a:cs typeface="Arial" charset="0"/>
              </a:rPr>
              <a:t>Duração: 60’</a:t>
            </a:r>
            <a:br>
              <a:rPr lang="pt-PT" altLang="en-US" b="1" dirty="0">
                <a:solidFill>
                  <a:srgbClr val="002060"/>
                </a:solidFill>
                <a:cs typeface="Arial" charset="0"/>
              </a:rPr>
            </a:br>
            <a:endParaRPr lang="pt-PT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B53983-680A-427E-8C31-4DC3A80BC6DF}"/>
              </a:ext>
            </a:extLst>
          </p:cNvPr>
          <p:cNvSpPr txBox="1"/>
          <p:nvPr/>
        </p:nvSpPr>
        <p:spPr>
          <a:xfrm>
            <a:off x="107504" y="6453336"/>
            <a:ext cx="2410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16/05/2018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PT" altLang="en-US" sz="3600" b="1" dirty="0">
                <a:solidFill>
                  <a:srgbClr val="002060"/>
                </a:solidFill>
                <a:cs typeface="Times New Roman" pitchFamily="18" charset="0"/>
              </a:rPr>
              <a:t>Objectivos da aprendizagem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352928" cy="4525963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2800" dirty="0"/>
              <a:t>No final desta actividade, o participante será capaz de:</a:t>
            </a:r>
          </a:p>
          <a:p>
            <a:pPr marL="0" indent="0">
              <a:buNone/>
            </a:pPr>
            <a:endParaRPr lang="pt-PT" altLang="en-US" sz="800" dirty="0"/>
          </a:p>
          <a:p>
            <a:pPr lvl="0"/>
            <a:r>
              <a:rPr lang="pt-PT" sz="2800" dirty="0"/>
              <a:t>Conhecer a composição de uma equipa de localização de contactos no contexto de um potencial surto </a:t>
            </a:r>
          </a:p>
          <a:p>
            <a:pPr lvl="0"/>
            <a:r>
              <a:rPr lang="pt-PT" sz="2800" dirty="0"/>
              <a:t>Descrever o papel específico de cada membro da equipa de localização de contactos</a:t>
            </a:r>
          </a:p>
          <a:p>
            <a:pPr lvl="0"/>
            <a:r>
              <a:rPr lang="pt-PT" sz="2800" dirty="0"/>
              <a:t>Identificar os principais desafios que se colocam a uma eficaz localização de contactos no contexto de um potencial surto </a:t>
            </a:r>
            <a:r>
              <a:rPr lang="pt-PT" altLang="en-US" sz="2800" dirty="0"/>
              <a:t>.</a:t>
            </a:r>
          </a:p>
          <a:p>
            <a:pPr marL="0" indent="0">
              <a:buNone/>
            </a:pPr>
            <a:endParaRPr lang="pt-PT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54208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pt-PT" altLang="en-US" sz="4000" b="1" dirty="0">
                <a:solidFill>
                  <a:srgbClr val="002060"/>
                </a:solidFill>
                <a:cs typeface="Times New Roman" pitchFamily="18" charset="0"/>
              </a:rPr>
              <a:t>Instruções (1)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2400" b="1" u="sng" dirty="0"/>
              <a:t>Tarefa 1 (35’)</a:t>
            </a:r>
          </a:p>
          <a:p>
            <a:pPr marL="0" indent="0">
              <a:buNone/>
            </a:pPr>
            <a:endParaRPr lang="pt-PT" altLang="en-US" sz="1000" b="1" u="sng" dirty="0"/>
          </a:p>
          <a:p>
            <a:r>
              <a:rPr lang="pt-PT" altLang="en-US" sz="2300" dirty="0"/>
              <a:t>Os participantes trabalharão em grupos.</a:t>
            </a:r>
          </a:p>
          <a:p>
            <a:r>
              <a:rPr lang="pt-PT" sz="2300" dirty="0"/>
              <a:t>Cada grupo receberá bocados de papel e em cada um deles estará escrita uma </a:t>
            </a:r>
            <a:r>
              <a:rPr lang="pt-PT" altLang="en-US" sz="2300" dirty="0"/>
              <a:t>tarefa que deve ser desempenhada por um membro da equipa de localização de contactos.</a:t>
            </a:r>
          </a:p>
          <a:p>
            <a:r>
              <a:rPr lang="pt-PT" altLang="en-US" sz="2300" dirty="0"/>
              <a:t>Os grupos utilizarão um quadro de folhas dividido em 2 colunas (ver diapositivo seguinte). Na 1.ª será apresentada a lista de profissionais que constituem uma equipa de localização de contactos. A 2.ª coluna mostrará as tarefas atribuídas a cada membro da equipa (25’).</a:t>
            </a:r>
          </a:p>
          <a:p>
            <a:r>
              <a:rPr lang="pt-PT" altLang="en-US" sz="2300" dirty="0"/>
              <a:t>Cada grupo fará a apresentação em plenário (10’)</a:t>
            </a:r>
          </a:p>
          <a:p>
            <a:pPr>
              <a:buFontTx/>
              <a:buNone/>
            </a:pPr>
            <a:endParaRPr lang="pt-PT" altLang="en-US" dirty="0"/>
          </a:p>
        </p:txBody>
      </p:sp>
    </p:spTree>
    <p:extLst>
      <p:ext uri="{BB962C8B-B14F-4D97-AF65-F5344CB8AC3E}">
        <p14:creationId xmlns:p14="http://schemas.microsoft.com/office/powerpoint/2010/main" val="2398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/>
          <a:lstStyle/>
          <a:p>
            <a:r>
              <a:rPr lang="pt-PT" altLang="en-US" sz="4000" b="1">
                <a:solidFill>
                  <a:srgbClr val="002060"/>
                </a:solidFill>
                <a:cs typeface="Times New Roman" pitchFamily="18" charset="0"/>
              </a:rPr>
              <a:t>Instruções (1)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pt-PT" altLang="en-US" sz="2400" b="1" u="sng"/>
              <a:t>Modelo para o balanço/apresentação</a:t>
            </a:r>
          </a:p>
          <a:p>
            <a:pPr>
              <a:buFontTx/>
              <a:buNone/>
            </a:pPr>
            <a:endParaRPr lang="pt-PT" altLang="en-US" sz="2400"/>
          </a:p>
          <a:p>
            <a:pPr>
              <a:buFontTx/>
              <a:buNone/>
            </a:pPr>
            <a:endParaRPr lang="pt-PT" altLang="en-US" sz="240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720884"/>
              </p:ext>
            </p:extLst>
          </p:nvPr>
        </p:nvGraphicFramePr>
        <p:xfrm>
          <a:off x="539552" y="1988840"/>
          <a:ext cx="7992888" cy="398814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880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4867">
                <a:tc>
                  <a:txBody>
                    <a:bodyPr/>
                    <a:lstStyle/>
                    <a:p>
                      <a:pPr algn="ctr"/>
                      <a:r>
                        <a:rPr lang="pt-PT" baseline="0" noProof="0">
                          <a:solidFill>
                            <a:srgbClr val="002060"/>
                          </a:solidFill>
                        </a:rPr>
                        <a:t>Membros da equipa de localização de contactos</a:t>
                      </a:r>
                      <a:endParaRPr lang="pt-PT" noProof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noProof="0" dirty="0">
                          <a:solidFill>
                            <a:srgbClr val="002060"/>
                          </a:solidFill>
                        </a:rPr>
                        <a:t>Tarefas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pt-PT" baseline="0" noProof="0">
                          <a:solidFill>
                            <a:srgbClr val="002060"/>
                          </a:solidFill>
                        </a:rPr>
                        <a:t>Membro da equipa </a:t>
                      </a:r>
                      <a:r>
                        <a:rPr lang="pt-PT" noProof="0">
                          <a:solidFill>
                            <a:srgbClr val="00206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noProof="0"/>
                        <a:t>-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noProof="0"/>
                        <a:t>-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pt-PT" noProof="0"/>
                        <a:t>-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pt-PT" baseline="0" noProof="0">
                          <a:solidFill>
                            <a:srgbClr val="002060"/>
                          </a:solidFill>
                        </a:rPr>
                        <a:t>Membro da equipa </a:t>
                      </a:r>
                      <a:r>
                        <a:rPr lang="pt-PT" noProof="0">
                          <a:solidFill>
                            <a:srgbClr val="00206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noProof="0"/>
                        <a:t>-</a:t>
                      </a:r>
                    </a:p>
                    <a:p>
                      <a:r>
                        <a:rPr lang="pt-PT" noProof="0"/>
                        <a:t>-</a:t>
                      </a:r>
                    </a:p>
                    <a:p>
                      <a:r>
                        <a:rPr lang="pt-PT" noProof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pt-PT" baseline="0" noProof="0">
                          <a:solidFill>
                            <a:srgbClr val="002060"/>
                          </a:solidFill>
                        </a:rPr>
                        <a:t>Membro da equipa </a:t>
                      </a:r>
                      <a:r>
                        <a:rPr lang="pt-PT" noProof="0">
                          <a:solidFill>
                            <a:srgbClr val="002060"/>
                          </a:solidFill>
                        </a:rPr>
                        <a:t> 3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PT" noProof="0"/>
                        <a:t>-</a:t>
                      </a:r>
                    </a:p>
                    <a:p>
                      <a:r>
                        <a:rPr lang="pt-PT" noProof="0"/>
                        <a:t>-</a:t>
                      </a:r>
                    </a:p>
                    <a:p>
                      <a:r>
                        <a:rPr lang="pt-PT" noProof="0"/>
                        <a:t>-</a:t>
                      </a:r>
                    </a:p>
                  </a:txBody>
                  <a:tcPr>
                    <a:solidFill>
                      <a:schemeClr val="accent5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r>
                        <a:rPr lang="pt-PT" baseline="0" noProof="0">
                          <a:solidFill>
                            <a:srgbClr val="002060"/>
                          </a:solidFill>
                        </a:rPr>
                        <a:t>Membro da equipa </a:t>
                      </a:r>
                      <a:r>
                        <a:rPr lang="pt-PT" noProof="0">
                          <a:solidFill>
                            <a:srgbClr val="002060"/>
                          </a:solidFill>
                        </a:rPr>
                        <a:t> 4…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784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en-US" altLang="en-US" sz="4000" b="1" dirty="0" err="1">
                <a:solidFill>
                  <a:srgbClr val="002060"/>
                </a:solidFill>
                <a:cs typeface="Times New Roman" pitchFamily="18" charset="0"/>
              </a:rPr>
              <a:t>Instruções</a:t>
            </a:r>
            <a:r>
              <a:rPr lang="en-US" altLang="en-US" sz="4000" b="1" dirty="0">
                <a:solidFill>
                  <a:srgbClr val="002060"/>
                </a:solidFill>
                <a:cs typeface="Times New Roman" pitchFamily="18" charset="0"/>
              </a:rPr>
              <a:t> (2)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708525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err="1"/>
              <a:t>Tarefa</a:t>
            </a:r>
            <a:r>
              <a:rPr lang="en-US" sz="2400" b="1" u="sng" dirty="0"/>
              <a:t> 2 (10’ + 10’ </a:t>
            </a:r>
            <a:r>
              <a:rPr lang="en-US" sz="2400" b="1" u="sng" dirty="0" err="1"/>
              <a:t>para</a:t>
            </a:r>
            <a:r>
              <a:rPr lang="en-US" sz="2400" b="1" u="sng" dirty="0"/>
              <a:t> </a:t>
            </a:r>
            <a:r>
              <a:rPr lang="en-US" sz="2400" b="1" u="sng" dirty="0" err="1"/>
              <a:t>balanço</a:t>
            </a:r>
            <a:r>
              <a:rPr lang="en-US" sz="2400" b="1" u="sng" dirty="0"/>
              <a:t>): </a:t>
            </a:r>
          </a:p>
          <a:p>
            <a:pPr marL="0" indent="0">
              <a:buNone/>
            </a:pPr>
            <a:endParaRPr lang="en-US" sz="1000" u="sng" dirty="0"/>
          </a:p>
          <a:p>
            <a:pPr marL="0" indent="0">
              <a:buNone/>
            </a:pP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grupos</a:t>
            </a:r>
            <a:r>
              <a:rPr lang="en-US" sz="2400" dirty="0"/>
              <a:t>, </a:t>
            </a:r>
            <a:r>
              <a:rPr lang="pt-PT" sz="2400" dirty="0"/>
              <a:t>os participantes deverão discutir e </a:t>
            </a:r>
            <a:r>
              <a:rPr lang="en-US" sz="2400" dirty="0"/>
              <a:t>:</a:t>
            </a:r>
            <a:endParaRPr lang="en-GB" sz="2400" dirty="0"/>
          </a:p>
          <a:p>
            <a:pPr lvl="0"/>
            <a:r>
              <a:rPr lang="pt-PT" sz="2400" dirty="0"/>
              <a:t>Fazer a lista dos 3 principais desafios que uma equipa de localização de contactos terá de enfrentar</a:t>
            </a:r>
          </a:p>
          <a:p>
            <a:r>
              <a:rPr lang="pt-PT" sz="2400" dirty="0"/>
              <a:t>Pensar em potenciais surtos de doenças que possam ocorrer nos respectivos países e para os quais as equipas de localização de contactos podem ser muito úteis. Existem desafios que sejam específicos de determinadas doenças?</a:t>
            </a:r>
            <a:endParaRPr lang="en-US" sz="2400" dirty="0"/>
          </a:p>
          <a:p>
            <a:pPr marL="0" lvl="0" indent="0">
              <a:buNone/>
            </a:pPr>
            <a:r>
              <a:rPr lang="pt-PT" sz="2400" dirty="0"/>
              <a:t>Em plenário: trocar ideias, para identificar formas de superar os referidos desafios</a:t>
            </a:r>
            <a:r>
              <a:rPr lang="en-US" sz="2400" dirty="0"/>
              <a:t>.</a:t>
            </a:r>
            <a:endParaRPr lang="en-GB" sz="2400" dirty="0"/>
          </a:p>
          <a:p>
            <a:pPr>
              <a:buFontTx/>
              <a:buNone/>
            </a:pPr>
            <a:endParaRPr lang="en-ZA" alt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>
                <a:solidFill>
                  <a:srgbClr val="002060"/>
                </a:solidFill>
              </a:rPr>
              <a:t>Exoneração</a:t>
            </a:r>
            <a:r>
              <a:rPr lang="en-US" sz="3200" b="1" dirty="0">
                <a:solidFill>
                  <a:srgbClr val="002060"/>
                </a:solidFill>
              </a:rPr>
              <a:t> de </a:t>
            </a:r>
            <a:r>
              <a:rPr lang="en-US" sz="3200" b="1" dirty="0" err="1">
                <a:solidFill>
                  <a:srgbClr val="002060"/>
                </a:solidFill>
              </a:rPr>
              <a:t>responsabilidade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39552" y="112474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1600" b="1" dirty="0"/>
              <a:t>Plataforma da OMS para a Aprendizagem sobre Segurança Sanitária – </a:t>
            </a:r>
          </a:p>
          <a:p>
            <a:pPr marL="0" indent="0">
              <a:buFont typeface="Arial" charset="0"/>
              <a:buNone/>
            </a:pPr>
            <a:r>
              <a:rPr lang="pt-PT" sz="1600" b="1" dirty="0"/>
              <a:t>Materiais de Formação</a:t>
            </a:r>
            <a:endParaRPr lang="pt-PT" sz="1600" dirty="0"/>
          </a:p>
          <a:p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O uso que fizer destes materiais está sujeito aos “</a:t>
            </a:r>
            <a:r>
              <a:rPr lang="pt-PT" sz="1600" dirty="0">
                <a:solidFill>
                  <a:srgbClr val="0000FF"/>
                </a:solidFill>
              </a:rPr>
              <a:t>Termos de Utilização dos Materiais de Formação da Plataforma da OMS para a Aprendizagem da Segurança Sanitária</a:t>
            </a:r>
            <a:r>
              <a:rPr lang="pt-PT" sz="1600" dirty="0"/>
              <a:t>”, que aceitou ao descarregá-los e que estão disponíveis na Plataforma da OMS para a Aprendizagem da Segurança Sanitária em: </a:t>
            </a:r>
            <a:r>
              <a:rPr lang="pt-PT" sz="1600" u="sng" dirty="0">
                <a:hlinkClick r:id="rId3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 </a:t>
            </a:r>
          </a:p>
          <a:p>
            <a:pPr marL="0" indent="0">
              <a:buFont typeface="Arial" charset="0"/>
              <a:buNone/>
            </a:pPr>
            <a:r>
              <a:rPr lang="pt-PT" sz="1600" dirty="0"/>
              <a:t>Na eventualidade de adaptar, modificar, traduzir ou, de qualquer outra forma, rever o conteúdo destes materiais, não poderá sugerir que a OMS concorda, seja de que forma for, com essas modificações, nem poderá usar o nome ou o emblema da OMS nesses materiais modificados.  </a:t>
            </a:r>
          </a:p>
          <a:p>
            <a:pPr marL="0" indent="0">
              <a:buFont typeface="Arial" charset="0"/>
              <a:buNone/>
            </a:pPr>
            <a:endParaRPr lang="pt-PT" sz="800" dirty="0"/>
          </a:p>
          <a:p>
            <a:pPr marL="0" indent="0">
              <a:buFont typeface="Arial" charset="0"/>
              <a:buNone/>
            </a:pPr>
            <a:r>
              <a:rPr lang="pt-PT" sz="1600" dirty="0"/>
              <a:t>Além disso, a OMS deve ser informada sobre as modificações neles introduzidas e que irão ser usadas publicamente, para fins de registo e desenvolvimento contínuo, através de correio electrónico para </a:t>
            </a:r>
            <a:r>
              <a:rPr lang="pt-PT" sz="1600" u="sng" dirty="0">
                <a:hlinkClick r:id="rId4"/>
              </a:rPr>
              <a:t>ihrhrt@who.int</a:t>
            </a:r>
            <a:r>
              <a:rPr lang="pt-P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64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ZW" altLang="en-US" sz="6000" b="1" i="1">
                <a:solidFill>
                  <a:srgbClr val="002060"/>
                </a:solidFill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3108</TotalTime>
  <Words>463</Words>
  <Application>Microsoft Office PowerPoint</Application>
  <PresentationFormat>On-screen Show (4:3)</PresentationFormat>
  <Paragraphs>61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Times New Roman</vt:lpstr>
      <vt:lpstr>RC 59 Template EN</vt:lpstr>
      <vt:lpstr>Custom Design</vt:lpstr>
      <vt:lpstr>Equipas de Resposta Rápida Formação</vt:lpstr>
      <vt:lpstr>Objectivos da aprendizagem</vt:lpstr>
      <vt:lpstr>Instruções (1)</vt:lpstr>
      <vt:lpstr>Instruções (1)</vt:lpstr>
      <vt:lpstr>Instruções (2)</vt:lpstr>
      <vt:lpstr>Exoneração de responsabilidade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222</cp:revision>
  <cp:lastPrinted>2013-10-01T07:19:12Z</cp:lastPrinted>
  <dcterms:created xsi:type="dcterms:W3CDTF">2006-12-04T14:06:57Z</dcterms:created>
  <dcterms:modified xsi:type="dcterms:W3CDTF">2019-06-28T11:42:25Z</dcterms:modified>
</cp:coreProperties>
</file>