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tags/tag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3676" r:id="rId5"/>
    <p:sldMasterId id="2147483690" r:id="rId6"/>
  </p:sldMasterIdLst>
  <p:notesMasterIdLst>
    <p:notesMasterId r:id="rId35"/>
  </p:notesMasterIdLst>
  <p:handoutMasterIdLst>
    <p:handoutMasterId r:id="rId36"/>
  </p:handoutMasterIdLst>
  <p:sldIdLst>
    <p:sldId id="374" r:id="rId7"/>
    <p:sldId id="342" r:id="rId8"/>
    <p:sldId id="467" r:id="rId9"/>
    <p:sldId id="451" r:id="rId10"/>
    <p:sldId id="471" r:id="rId11"/>
    <p:sldId id="452" r:id="rId12"/>
    <p:sldId id="453" r:id="rId13"/>
    <p:sldId id="412" r:id="rId14"/>
    <p:sldId id="475" r:id="rId15"/>
    <p:sldId id="473" r:id="rId16"/>
    <p:sldId id="476" r:id="rId17"/>
    <p:sldId id="477" r:id="rId18"/>
    <p:sldId id="478" r:id="rId19"/>
    <p:sldId id="479" r:id="rId20"/>
    <p:sldId id="480" r:id="rId21"/>
    <p:sldId id="481" r:id="rId22"/>
    <p:sldId id="459" r:id="rId23"/>
    <p:sldId id="460" r:id="rId24"/>
    <p:sldId id="463" r:id="rId25"/>
    <p:sldId id="464" r:id="rId26"/>
    <p:sldId id="465" r:id="rId27"/>
    <p:sldId id="469" r:id="rId28"/>
    <p:sldId id="436" r:id="rId29"/>
    <p:sldId id="424" r:id="rId30"/>
    <p:sldId id="446" r:id="rId31"/>
    <p:sldId id="430" r:id="rId32"/>
    <p:sldId id="466" r:id="rId33"/>
    <p:sldId id="470" r:id="rId34"/>
  </p:sldIdLst>
  <p:sldSz cx="10693400" cy="7561263"/>
  <p:notesSz cx="6797675" cy="9874250"/>
  <p:defaultTextStyle>
    <a:defPPr>
      <a:defRPr lang="en-GB"/>
    </a:defPPr>
    <a:lvl1pPr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1pPr>
    <a:lvl2pPr marL="4572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2pPr>
    <a:lvl3pPr marL="9144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3pPr>
    <a:lvl4pPr marL="13716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4pPr>
    <a:lvl5pPr marL="1828800" algn="l" rtl="1" fontAlgn="base">
      <a:spcBef>
        <a:spcPct val="0"/>
      </a:spcBef>
      <a:spcAft>
        <a:spcPct val="0"/>
      </a:spcAft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900" b="1" kern="1200">
        <a:solidFill>
          <a:srgbClr val="000066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a Hellman" initials="NH" lastIdx="1" clrIdx="0">
    <p:extLst/>
  </p:cmAuthor>
  <p:cmAuthor id="2" name="Neatherlin, John" initials="NJ" lastIdx="3" clrIdx="1">
    <p:extLst/>
  </p:cmAuthor>
  <p:cmAuthor id="3" name="nmq1" initials="nmq1" lastIdx="2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000066"/>
    <a:srgbClr val="2C17A9"/>
    <a:srgbClr val="96CCEE"/>
    <a:srgbClr val="C4DAF4"/>
    <a:srgbClr val="66FF33"/>
    <a:srgbClr val="72BBE8"/>
    <a:srgbClr val="1E7FB8"/>
    <a:srgbClr val="4189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24" autoAdjust="0"/>
    <p:restoredTop sz="88543" autoAdjust="0"/>
  </p:normalViewPr>
  <p:slideViewPr>
    <p:cSldViewPr snapToGrid="0">
      <p:cViewPr varScale="1">
        <p:scale>
          <a:sx n="81" d="100"/>
          <a:sy n="81" d="100"/>
        </p:scale>
        <p:origin x="840" y="96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41"/>
    </p:cViewPr>
  </p:sorterViewPr>
  <p:notesViewPr>
    <p:cSldViewPr snapToGrid="0">
      <p:cViewPr varScale="1">
        <p:scale>
          <a:sx n="55" d="100"/>
          <a:sy n="55" d="100"/>
        </p:scale>
        <p:origin x="-2682" y="-90"/>
      </p:cViewPr>
      <p:guideLst>
        <p:guide orient="horz" pos="3110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8465BC-DEC0-4AEB-BD33-1956C2AA9A2B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2AC3895-129E-4347-8289-210036EBA49C}">
      <dgm:prSet phldrT="[Text]"/>
      <dgm:spPr/>
      <dgm:t>
        <a:bodyPr/>
        <a:lstStyle/>
        <a:p>
          <a:r>
            <a:rPr lang="pt-PT" b="1" noProof="0">
              <a:solidFill>
                <a:schemeClr val="bg1"/>
              </a:solidFill>
            </a:rPr>
            <a:t>Controlo da transmissão</a:t>
          </a:r>
        </a:p>
      </dgm:t>
    </dgm:pt>
    <dgm:pt modelId="{11D1C5C2-FF0B-4162-A765-30C2ACF69BFF}" type="parTrans" cxnId="{CADF296D-EF5E-4D42-8DDC-59EBF418181F}">
      <dgm:prSet/>
      <dgm:spPr/>
      <dgm:t>
        <a:bodyPr/>
        <a:lstStyle/>
        <a:p>
          <a:endParaRPr lang="en-GB"/>
        </a:p>
      </dgm:t>
    </dgm:pt>
    <dgm:pt modelId="{117B4B3C-91F3-4CA6-96D8-2FC6BA0DC694}" type="sibTrans" cxnId="{CADF296D-EF5E-4D42-8DDC-59EBF418181F}">
      <dgm:prSet/>
      <dgm:spPr/>
      <dgm:t>
        <a:bodyPr/>
        <a:lstStyle/>
        <a:p>
          <a:endParaRPr lang="en-GB"/>
        </a:p>
      </dgm:t>
    </dgm:pt>
    <dgm:pt modelId="{E10AF9EF-919B-4DE6-9547-BE274477AF54}">
      <dgm:prSet phldrT="[Text]"/>
      <dgm:spPr/>
      <dgm:t>
        <a:bodyPr/>
        <a:lstStyle/>
        <a:p>
          <a:r>
            <a:rPr lang="pt-PT" noProof="0" dirty="0">
              <a:solidFill>
                <a:schemeClr val="tx1"/>
              </a:solidFill>
            </a:rPr>
            <a:t>Detecção de casos</a:t>
          </a:r>
        </a:p>
      </dgm:t>
    </dgm:pt>
    <dgm:pt modelId="{BA23DF31-A675-4B70-8E26-78CC1FA9E5F0}" type="parTrans" cxnId="{E4EB6B4A-20A3-4BAB-B93D-5B8359DEA1C9}">
      <dgm:prSet/>
      <dgm:spPr/>
      <dgm:t>
        <a:bodyPr/>
        <a:lstStyle/>
        <a:p>
          <a:endParaRPr lang="en-GB"/>
        </a:p>
      </dgm:t>
    </dgm:pt>
    <dgm:pt modelId="{28EEB98F-66E4-423C-AA3A-C0C245AE3E4A}" type="sibTrans" cxnId="{E4EB6B4A-20A3-4BAB-B93D-5B8359DEA1C9}">
      <dgm:prSet/>
      <dgm:spPr/>
      <dgm:t>
        <a:bodyPr/>
        <a:lstStyle/>
        <a:p>
          <a:endParaRPr lang="en-GB"/>
        </a:p>
      </dgm:t>
    </dgm:pt>
    <dgm:pt modelId="{C5F46BFF-9B6C-49C0-91ED-3FF61AF61F13}">
      <dgm:prSet phldrT="[Text]"/>
      <dgm:spPr/>
      <dgm:t>
        <a:bodyPr/>
        <a:lstStyle/>
        <a:p>
          <a:r>
            <a:rPr lang="pt-PT" b="1" noProof="0">
              <a:solidFill>
                <a:srgbClr val="FFFF00"/>
              </a:solidFill>
            </a:rPr>
            <a:t>Localização de contactos (21 dias)</a:t>
          </a:r>
        </a:p>
      </dgm:t>
    </dgm:pt>
    <dgm:pt modelId="{E456891A-FD4F-4D29-9A36-FE74D2B8A858}" type="parTrans" cxnId="{ECFB2D00-196F-4892-9C7A-7296870C9001}">
      <dgm:prSet/>
      <dgm:spPr/>
      <dgm:t>
        <a:bodyPr/>
        <a:lstStyle/>
        <a:p>
          <a:endParaRPr lang="en-GB"/>
        </a:p>
      </dgm:t>
    </dgm:pt>
    <dgm:pt modelId="{C1723056-E5D1-4350-A69F-9AD0193F416C}" type="sibTrans" cxnId="{ECFB2D00-196F-4892-9C7A-7296870C9001}">
      <dgm:prSet/>
      <dgm:spPr/>
      <dgm:t>
        <a:bodyPr/>
        <a:lstStyle/>
        <a:p>
          <a:endParaRPr lang="en-GB"/>
        </a:p>
      </dgm:t>
    </dgm:pt>
    <dgm:pt modelId="{41ED0E65-15CE-46FB-A61A-0691E5FB9A03}">
      <dgm:prSet phldrT="[Text]"/>
      <dgm:spPr/>
      <dgm:t>
        <a:bodyPr/>
        <a:lstStyle/>
        <a:p>
          <a:r>
            <a:rPr lang="pt-PT" b="1" noProof="0">
              <a:solidFill>
                <a:schemeClr val="bg1"/>
              </a:solidFill>
            </a:rPr>
            <a:t>Gestão dos casos</a:t>
          </a:r>
        </a:p>
      </dgm:t>
    </dgm:pt>
    <dgm:pt modelId="{16AB3F12-8BA3-4580-8313-EB75CC734EBF}" type="parTrans" cxnId="{D34DC082-1BD9-4E5C-B29A-5EF7468D0885}">
      <dgm:prSet/>
      <dgm:spPr/>
      <dgm:t>
        <a:bodyPr/>
        <a:lstStyle/>
        <a:p>
          <a:endParaRPr lang="en-GB"/>
        </a:p>
      </dgm:t>
    </dgm:pt>
    <dgm:pt modelId="{88FDA13E-21ED-4F70-9D1A-436965A9E61C}" type="sibTrans" cxnId="{D34DC082-1BD9-4E5C-B29A-5EF7468D0885}">
      <dgm:prSet/>
      <dgm:spPr/>
      <dgm:t>
        <a:bodyPr/>
        <a:lstStyle/>
        <a:p>
          <a:endParaRPr lang="en-GB"/>
        </a:p>
      </dgm:t>
    </dgm:pt>
    <dgm:pt modelId="{2F68E751-91B2-4784-A59A-E9793E1B2EC2}">
      <dgm:prSet phldrT="[Text]"/>
      <dgm:spPr/>
      <dgm:t>
        <a:bodyPr/>
        <a:lstStyle/>
        <a:p>
          <a:r>
            <a:rPr lang="pt-PT" noProof="0">
              <a:solidFill>
                <a:schemeClr val="tx1"/>
              </a:solidFill>
            </a:rPr>
            <a:t>Isolamento</a:t>
          </a:r>
        </a:p>
      </dgm:t>
    </dgm:pt>
    <dgm:pt modelId="{C63A67C3-3B11-4637-A8BA-766A41EBE414}" type="parTrans" cxnId="{EACF70E8-125D-4C69-9359-BBCE66BA8483}">
      <dgm:prSet/>
      <dgm:spPr/>
      <dgm:t>
        <a:bodyPr/>
        <a:lstStyle/>
        <a:p>
          <a:endParaRPr lang="en-GB"/>
        </a:p>
      </dgm:t>
    </dgm:pt>
    <dgm:pt modelId="{AA110184-D365-41A1-8831-4E0482D82ECE}" type="sibTrans" cxnId="{EACF70E8-125D-4C69-9359-BBCE66BA8483}">
      <dgm:prSet/>
      <dgm:spPr/>
      <dgm:t>
        <a:bodyPr/>
        <a:lstStyle/>
        <a:p>
          <a:endParaRPr lang="en-GB"/>
        </a:p>
      </dgm:t>
    </dgm:pt>
    <dgm:pt modelId="{CAE29954-5E60-4BF6-88E8-DBA13CF3966D}">
      <dgm:prSet phldrT="[Text]"/>
      <dgm:spPr/>
      <dgm:t>
        <a:bodyPr/>
        <a:lstStyle/>
        <a:p>
          <a:r>
            <a:rPr lang="pt-PT" noProof="0">
              <a:solidFill>
                <a:schemeClr val="tx1"/>
              </a:solidFill>
            </a:rPr>
            <a:t>Interrupção da transmissão nosocomial</a:t>
          </a:r>
        </a:p>
      </dgm:t>
    </dgm:pt>
    <dgm:pt modelId="{8D6EF15C-2A35-48EC-8BAB-36219C25A748}" type="parTrans" cxnId="{CBF5DBFE-FAA9-4242-A545-8A4F542F8729}">
      <dgm:prSet/>
      <dgm:spPr/>
      <dgm:t>
        <a:bodyPr/>
        <a:lstStyle/>
        <a:p>
          <a:endParaRPr lang="en-GB"/>
        </a:p>
      </dgm:t>
    </dgm:pt>
    <dgm:pt modelId="{E5D13AEB-19E8-4B34-8430-F96F6BF37495}" type="sibTrans" cxnId="{CBF5DBFE-FAA9-4242-A545-8A4F542F8729}">
      <dgm:prSet/>
      <dgm:spPr/>
      <dgm:t>
        <a:bodyPr/>
        <a:lstStyle/>
        <a:p>
          <a:endParaRPr lang="en-GB"/>
        </a:p>
      </dgm:t>
    </dgm:pt>
    <dgm:pt modelId="{CCF89E46-DA8C-4633-95A5-D7BF7CD8302F}">
      <dgm:prSet phldrT="[Text]"/>
      <dgm:spPr/>
      <dgm:t>
        <a:bodyPr/>
        <a:lstStyle/>
        <a:p>
          <a:r>
            <a:rPr lang="pt-PT" noProof="0">
              <a:solidFill>
                <a:schemeClr val="tx1"/>
              </a:solidFill>
            </a:rPr>
            <a:t>Investigação de casos</a:t>
          </a:r>
        </a:p>
      </dgm:t>
    </dgm:pt>
    <dgm:pt modelId="{52F5E85A-4855-4093-8B59-5E1673DED445}" type="parTrans" cxnId="{3F6784CC-7813-4F17-BB5B-4194E5E6CCDC}">
      <dgm:prSet/>
      <dgm:spPr/>
      <dgm:t>
        <a:bodyPr/>
        <a:lstStyle/>
        <a:p>
          <a:endParaRPr lang="fr-FR"/>
        </a:p>
      </dgm:t>
    </dgm:pt>
    <dgm:pt modelId="{8919D861-8EAB-4245-BA25-23929CF16EF1}" type="sibTrans" cxnId="{3F6784CC-7813-4F17-BB5B-4194E5E6CCDC}">
      <dgm:prSet/>
      <dgm:spPr/>
      <dgm:t>
        <a:bodyPr/>
        <a:lstStyle/>
        <a:p>
          <a:endParaRPr lang="fr-FR"/>
        </a:p>
      </dgm:t>
    </dgm:pt>
    <dgm:pt modelId="{F69AF993-C0CD-4E07-BA9D-CA519306C88E}">
      <dgm:prSet/>
      <dgm:spPr/>
      <dgm:t>
        <a:bodyPr/>
        <a:lstStyle/>
        <a:p>
          <a:r>
            <a:rPr lang="pt-PT" noProof="0">
              <a:solidFill>
                <a:schemeClr val="tx1"/>
              </a:solidFill>
            </a:rPr>
            <a:t>Tratamento e recuperação</a:t>
          </a:r>
        </a:p>
      </dgm:t>
    </dgm:pt>
    <dgm:pt modelId="{D9372E34-F951-4ACA-803E-56F9BE7F8BA2}" type="parTrans" cxnId="{EA5165CD-5530-4FD1-B09F-B4D2BCF1E1F9}">
      <dgm:prSet/>
      <dgm:spPr/>
      <dgm:t>
        <a:bodyPr/>
        <a:lstStyle/>
        <a:p>
          <a:endParaRPr lang="fr-FR"/>
        </a:p>
      </dgm:t>
    </dgm:pt>
    <dgm:pt modelId="{2BCEFC0A-8AB3-4BD8-B21A-3544FBF7FF74}" type="sibTrans" cxnId="{EA5165CD-5530-4FD1-B09F-B4D2BCF1E1F9}">
      <dgm:prSet/>
      <dgm:spPr/>
      <dgm:t>
        <a:bodyPr/>
        <a:lstStyle/>
        <a:p>
          <a:endParaRPr lang="fr-FR"/>
        </a:p>
      </dgm:t>
    </dgm:pt>
    <dgm:pt modelId="{0C6A9C99-02D6-4A8D-9DFE-B1F51F588EC1}">
      <dgm:prSet/>
      <dgm:spPr/>
      <dgm:t>
        <a:bodyPr/>
        <a:lstStyle/>
        <a:p>
          <a:r>
            <a:rPr lang="pt-PT" noProof="0">
              <a:solidFill>
                <a:schemeClr val="tx1"/>
              </a:solidFill>
            </a:rPr>
            <a:t>PCI e segurança</a:t>
          </a:r>
        </a:p>
      </dgm:t>
    </dgm:pt>
    <dgm:pt modelId="{376B8FD1-71F2-401F-8B91-EE13436C5393}" type="parTrans" cxnId="{951FE7C3-CE45-4FFB-BBCE-96C9EDB1A0A7}">
      <dgm:prSet/>
      <dgm:spPr/>
      <dgm:t>
        <a:bodyPr/>
        <a:lstStyle/>
        <a:p>
          <a:endParaRPr lang="fr-FR"/>
        </a:p>
      </dgm:t>
    </dgm:pt>
    <dgm:pt modelId="{81646C8B-9A38-43BA-8818-1DA4E24AE1E2}" type="sibTrans" cxnId="{951FE7C3-CE45-4FFB-BBCE-96C9EDB1A0A7}">
      <dgm:prSet/>
      <dgm:spPr/>
      <dgm:t>
        <a:bodyPr/>
        <a:lstStyle/>
        <a:p>
          <a:endParaRPr lang="fr-FR"/>
        </a:p>
      </dgm:t>
    </dgm:pt>
    <dgm:pt modelId="{CEABBC19-3B15-094E-9977-98B35D318D6C}">
      <dgm:prSet/>
      <dgm:spPr/>
      <dgm:t>
        <a:bodyPr/>
        <a:lstStyle/>
        <a:p>
          <a:r>
            <a:rPr lang="pt-PT" noProof="0">
              <a:solidFill>
                <a:schemeClr val="tx1"/>
              </a:solidFill>
            </a:rPr>
            <a:t>Tratamento do lixo e dessinfecção</a:t>
          </a:r>
        </a:p>
      </dgm:t>
    </dgm:pt>
    <dgm:pt modelId="{24F56C64-1AD5-4B94-8971-D95342085FF5}">
      <dgm:prSet/>
      <dgm:spPr/>
      <dgm:t>
        <a:bodyPr/>
        <a:lstStyle/>
        <a:p>
          <a:r>
            <a:rPr lang="pt-PT" noProof="0">
              <a:solidFill>
                <a:schemeClr val="tx1"/>
              </a:solidFill>
            </a:rPr>
            <a:t>Envolvimento das famílias e das comunidades</a:t>
          </a:r>
        </a:p>
      </dgm:t>
    </dgm:pt>
    <dgm:pt modelId="{8C3DD81A-6B0B-4852-BB35-380BBE43B4E2}">
      <dgm:prSet phldrT="[Text]"/>
      <dgm:spPr/>
      <dgm:t>
        <a:bodyPr/>
        <a:lstStyle/>
        <a:p>
          <a:r>
            <a:rPr lang="pt-PT" noProof="0">
              <a:solidFill>
                <a:schemeClr val="tx1"/>
              </a:solidFill>
            </a:rPr>
            <a:t>Práticas cultural e religiosamente aceitáveis </a:t>
          </a:r>
        </a:p>
      </dgm:t>
    </dgm:pt>
    <dgm:pt modelId="{5314FE37-0620-4114-B833-87B9C7DF3630}">
      <dgm:prSet phldrT="[Text]"/>
      <dgm:spPr/>
      <dgm:t>
        <a:bodyPr/>
        <a:lstStyle/>
        <a:p>
          <a:r>
            <a:rPr lang="pt-PT" b="1" noProof="0" dirty="0">
              <a:solidFill>
                <a:schemeClr val="bg1"/>
              </a:solidFill>
            </a:rPr>
            <a:t>Funerais seguros e dignos</a:t>
          </a:r>
        </a:p>
      </dgm:t>
    </dgm:pt>
    <dgm:pt modelId="{AAEBAC65-6DCE-48D7-AF6D-719E42E0F1D3}" type="sibTrans" cxnId="{94E0ACD8-DA84-4DB9-A2E1-0578942E6D66}">
      <dgm:prSet/>
      <dgm:spPr/>
      <dgm:t>
        <a:bodyPr/>
        <a:lstStyle/>
        <a:p>
          <a:endParaRPr lang="en-GB"/>
        </a:p>
      </dgm:t>
    </dgm:pt>
    <dgm:pt modelId="{59860DDB-BF2D-49ED-A1A1-E1D751CA29CC}" type="parTrans" cxnId="{94E0ACD8-DA84-4DB9-A2E1-0578942E6D66}">
      <dgm:prSet/>
      <dgm:spPr/>
      <dgm:t>
        <a:bodyPr/>
        <a:lstStyle/>
        <a:p>
          <a:endParaRPr lang="en-GB"/>
        </a:p>
      </dgm:t>
    </dgm:pt>
    <dgm:pt modelId="{0879A786-2C56-CD4B-9A83-491CEA16595B}" type="sibTrans" cxnId="{BA1CCA48-DA6F-6C4E-ACEC-0CFE6BEBDBC0}">
      <dgm:prSet/>
      <dgm:spPr/>
      <dgm:t>
        <a:bodyPr/>
        <a:lstStyle/>
        <a:p>
          <a:endParaRPr lang="pt-PT"/>
        </a:p>
      </dgm:t>
    </dgm:pt>
    <dgm:pt modelId="{418791E1-8466-764F-8DA9-F0A2464A3442}" type="parTrans" cxnId="{BA1CCA48-DA6F-6C4E-ACEC-0CFE6BEBDBC0}">
      <dgm:prSet/>
      <dgm:spPr/>
      <dgm:t>
        <a:bodyPr/>
        <a:lstStyle/>
        <a:p>
          <a:endParaRPr lang="pt-PT"/>
        </a:p>
      </dgm:t>
    </dgm:pt>
    <dgm:pt modelId="{9963E897-6BCB-4B29-9FA7-6493F93968F0}" type="sibTrans" cxnId="{100FBDC9-7EA1-437E-B1A8-511ACE55F21D}">
      <dgm:prSet/>
      <dgm:spPr/>
      <dgm:t>
        <a:bodyPr/>
        <a:lstStyle/>
        <a:p>
          <a:endParaRPr lang="fr-FR"/>
        </a:p>
      </dgm:t>
    </dgm:pt>
    <dgm:pt modelId="{433B4BC2-CBD3-40BD-B406-868BB2C52F86}" type="parTrans" cxnId="{100FBDC9-7EA1-437E-B1A8-511ACE55F21D}">
      <dgm:prSet/>
      <dgm:spPr/>
      <dgm:t>
        <a:bodyPr/>
        <a:lstStyle/>
        <a:p>
          <a:endParaRPr lang="fr-FR"/>
        </a:p>
      </dgm:t>
    </dgm:pt>
    <dgm:pt modelId="{78569617-1EB2-4863-AE69-A855EE1CD1DB}" type="sibTrans" cxnId="{5B9BA533-63C1-412A-94D9-7F130C66D961}">
      <dgm:prSet/>
      <dgm:spPr/>
      <dgm:t>
        <a:bodyPr/>
        <a:lstStyle/>
        <a:p>
          <a:endParaRPr lang="en-GB"/>
        </a:p>
      </dgm:t>
    </dgm:pt>
    <dgm:pt modelId="{ED9250C8-2260-4B13-84A1-4C5994F2BC66}" type="parTrans" cxnId="{5B9BA533-63C1-412A-94D9-7F130C66D961}">
      <dgm:prSet/>
      <dgm:spPr/>
      <dgm:t>
        <a:bodyPr/>
        <a:lstStyle/>
        <a:p>
          <a:endParaRPr lang="en-GB"/>
        </a:p>
      </dgm:t>
    </dgm:pt>
    <dgm:pt modelId="{1F748913-DBF5-483F-BA01-D34820234D75}" type="pres">
      <dgm:prSet presAssocID="{FC8465BC-DEC0-4AEB-BD33-1956C2AA9A2B}" presName="linear" presStyleCnt="0">
        <dgm:presLayoutVars>
          <dgm:dir/>
          <dgm:resizeHandles val="exact"/>
        </dgm:presLayoutVars>
      </dgm:prSet>
      <dgm:spPr/>
    </dgm:pt>
    <dgm:pt modelId="{B5A9CE0F-499A-45D1-ABAD-09665E2F17AB}" type="pres">
      <dgm:prSet presAssocID="{C2AC3895-129E-4347-8289-210036EBA49C}" presName="comp" presStyleCnt="0"/>
      <dgm:spPr/>
    </dgm:pt>
    <dgm:pt modelId="{5778D019-09C3-495B-ADB7-BE3DF581C8C9}" type="pres">
      <dgm:prSet presAssocID="{C2AC3895-129E-4347-8289-210036EBA49C}" presName="box" presStyleLbl="node1" presStyleIdx="0" presStyleCnt="3" custLinFactNeighborX="-5183" custLinFactNeighborY="-6428"/>
      <dgm:spPr/>
    </dgm:pt>
    <dgm:pt modelId="{DD0A6FDB-4984-4D41-B39A-FE00AB567142}" type="pres">
      <dgm:prSet presAssocID="{C2AC3895-129E-4347-8289-210036EBA49C}" presName="img" presStyleLbl="fgImgPlace1" presStyleIdx="0" presStyleCnt="3"/>
      <dgm:spPr>
        <a:blipFill>
          <a:blip xmlns:r="http://schemas.openxmlformats.org/officeDocument/2006/relationships" r:embed="rId1" cstate="print">
            <a:extLst/>
          </a:blip>
          <a:srcRect/>
          <a:stretch>
            <a:fillRect l="-15000" r="-15000"/>
          </a:stretch>
        </a:blipFill>
      </dgm:spPr>
    </dgm:pt>
    <dgm:pt modelId="{DAD847A9-69E3-4184-AF3F-1BAA05983872}" type="pres">
      <dgm:prSet presAssocID="{C2AC3895-129E-4347-8289-210036EBA49C}" presName="text" presStyleLbl="node1" presStyleIdx="0" presStyleCnt="3">
        <dgm:presLayoutVars>
          <dgm:bulletEnabled val="1"/>
        </dgm:presLayoutVars>
      </dgm:prSet>
      <dgm:spPr/>
    </dgm:pt>
    <dgm:pt modelId="{D6BE0841-00DF-4222-AAA4-402ECF346927}" type="pres">
      <dgm:prSet presAssocID="{117B4B3C-91F3-4CA6-96D8-2FC6BA0DC694}" presName="spacer" presStyleCnt="0"/>
      <dgm:spPr/>
    </dgm:pt>
    <dgm:pt modelId="{A3E5DA72-2FDF-45A2-9099-F40D7C49BD48}" type="pres">
      <dgm:prSet presAssocID="{5314FE37-0620-4114-B833-87B9C7DF3630}" presName="comp" presStyleCnt="0"/>
      <dgm:spPr/>
    </dgm:pt>
    <dgm:pt modelId="{C3898E74-5244-40A5-A18A-1AD47034A660}" type="pres">
      <dgm:prSet presAssocID="{5314FE37-0620-4114-B833-87B9C7DF3630}" presName="box" presStyleLbl="node1" presStyleIdx="1" presStyleCnt="3" custLinFactNeighborX="-1783" custLinFactNeighborY="-2424"/>
      <dgm:spPr/>
    </dgm:pt>
    <dgm:pt modelId="{05C0DE1A-387D-4D49-9C3A-1CB5ACC8BC8C}" type="pres">
      <dgm:prSet presAssocID="{5314FE37-0620-4114-B833-87B9C7DF3630}" presName="img" presStyleLbl="fgImgPlace1" presStyleIdx="1" presStyleCnt="3"/>
      <dgm:spPr>
        <a:blipFill>
          <a:blip xmlns:r="http://schemas.openxmlformats.org/officeDocument/2006/relationships" r:embed="rId2" cstate="print">
            <a:extLst/>
          </a:blip>
          <a:srcRect/>
          <a:stretch>
            <a:fillRect t="-16000" b="-16000"/>
          </a:stretch>
        </a:blipFill>
      </dgm:spPr>
    </dgm:pt>
    <dgm:pt modelId="{7B52263E-3EBD-49A4-9EA0-C8794B78DDDD}" type="pres">
      <dgm:prSet presAssocID="{5314FE37-0620-4114-B833-87B9C7DF3630}" presName="text" presStyleLbl="node1" presStyleIdx="1" presStyleCnt="3">
        <dgm:presLayoutVars>
          <dgm:bulletEnabled val="1"/>
        </dgm:presLayoutVars>
      </dgm:prSet>
      <dgm:spPr/>
    </dgm:pt>
    <dgm:pt modelId="{121241EE-841D-427D-A0A1-0B62C5248DE2}" type="pres">
      <dgm:prSet presAssocID="{AAEBAC65-6DCE-48D7-AF6D-719E42E0F1D3}" presName="spacer" presStyleCnt="0"/>
      <dgm:spPr/>
    </dgm:pt>
    <dgm:pt modelId="{36A3797C-F3CE-41CC-90F2-1ED1BB402C95}" type="pres">
      <dgm:prSet presAssocID="{41ED0E65-15CE-46FB-A61A-0691E5FB9A03}" presName="comp" presStyleCnt="0"/>
      <dgm:spPr/>
    </dgm:pt>
    <dgm:pt modelId="{96259CDD-058B-43B3-943B-5F5E288F96B7}" type="pres">
      <dgm:prSet presAssocID="{41ED0E65-15CE-46FB-A61A-0691E5FB9A03}" presName="box" presStyleLbl="node1" presStyleIdx="2" presStyleCnt="3"/>
      <dgm:spPr/>
    </dgm:pt>
    <dgm:pt modelId="{8575A082-E31B-4D2A-8B49-7D4ADC834B65}" type="pres">
      <dgm:prSet presAssocID="{41ED0E65-15CE-46FB-A61A-0691E5FB9A03}" presName="img" presStyleLbl="fgImgPlace1" presStyleIdx="2" presStyleCnt="3"/>
      <dgm:spPr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</dgm:spPr>
    </dgm:pt>
    <dgm:pt modelId="{B59BA8AE-DEFF-4670-AF13-54461E2A8FEF}" type="pres">
      <dgm:prSet presAssocID="{41ED0E65-15CE-46FB-A61A-0691E5FB9A03}" presName="text" presStyleLbl="node1" presStyleIdx="2" presStyleCnt="3">
        <dgm:presLayoutVars>
          <dgm:bulletEnabled val="1"/>
        </dgm:presLayoutVars>
      </dgm:prSet>
      <dgm:spPr/>
    </dgm:pt>
  </dgm:ptLst>
  <dgm:cxnLst>
    <dgm:cxn modelId="{ECFB2D00-196F-4892-9C7A-7296870C9001}" srcId="{C2AC3895-129E-4347-8289-210036EBA49C}" destId="{C5F46BFF-9B6C-49C0-91ED-3FF61AF61F13}" srcOrd="2" destOrd="0" parTransId="{E456891A-FD4F-4D29-9A36-FE74D2B8A858}" sibTransId="{C1723056-E5D1-4350-A69F-9AD0193F416C}"/>
    <dgm:cxn modelId="{CD393D03-17CB-5F44-8192-BEF1F00FE14F}" type="presOf" srcId="{F69AF993-C0CD-4E07-BA9D-CA519306C88E}" destId="{96259CDD-058B-43B3-943B-5F5E288F96B7}" srcOrd="0" destOrd="2" presId="urn:microsoft.com/office/officeart/2005/8/layout/vList4#1"/>
    <dgm:cxn modelId="{72CEB80F-3E66-3941-9181-598D576247F8}" type="presOf" srcId="{8C3DD81A-6B0B-4852-BB35-380BBE43B4E2}" destId="{7B52263E-3EBD-49A4-9EA0-C8794B78DDDD}" srcOrd="1" destOrd="1" presId="urn:microsoft.com/office/officeart/2005/8/layout/vList4#1"/>
    <dgm:cxn modelId="{4E963815-5004-C547-9D92-36F6B60B011D}" type="presOf" srcId="{C2AC3895-129E-4347-8289-210036EBA49C}" destId="{5778D019-09C3-495B-ADB7-BE3DF581C8C9}" srcOrd="0" destOrd="0" presId="urn:microsoft.com/office/officeart/2005/8/layout/vList4#1"/>
    <dgm:cxn modelId="{B2608C2A-F75C-1B46-AC80-643F152784F6}" type="presOf" srcId="{F69AF993-C0CD-4E07-BA9D-CA519306C88E}" destId="{B59BA8AE-DEFF-4670-AF13-54461E2A8FEF}" srcOrd="1" destOrd="2" presId="urn:microsoft.com/office/officeart/2005/8/layout/vList4#1"/>
    <dgm:cxn modelId="{5B9BA533-63C1-412A-94D9-7F130C66D961}" srcId="{5314FE37-0620-4114-B833-87B9C7DF3630}" destId="{8C3DD81A-6B0B-4852-BB35-380BBE43B4E2}" srcOrd="0" destOrd="0" parTransId="{ED9250C8-2260-4B13-84A1-4C5994F2BC66}" sibTransId="{78569617-1EB2-4863-AE69-A855EE1CD1DB}"/>
    <dgm:cxn modelId="{C749AB34-BB9A-B440-BE72-BB523473DA48}" type="presOf" srcId="{E10AF9EF-919B-4DE6-9547-BE274477AF54}" destId="{DAD847A9-69E3-4184-AF3F-1BAA05983872}" srcOrd="1" destOrd="1" presId="urn:microsoft.com/office/officeart/2005/8/layout/vList4#1"/>
    <dgm:cxn modelId="{A9227536-271F-D548-A266-97F32E8819F4}" type="presOf" srcId="{CAE29954-5E60-4BF6-88E8-DBA13CF3966D}" destId="{5778D019-09C3-495B-ADB7-BE3DF581C8C9}" srcOrd="0" destOrd="4" presId="urn:microsoft.com/office/officeart/2005/8/layout/vList4#1"/>
    <dgm:cxn modelId="{57D3D13A-D6AA-9248-AC6F-6A2E4E1F97C9}" type="presOf" srcId="{5314FE37-0620-4114-B833-87B9C7DF3630}" destId="{C3898E74-5244-40A5-A18A-1AD47034A660}" srcOrd="0" destOrd="0" presId="urn:microsoft.com/office/officeart/2005/8/layout/vList4#1"/>
    <dgm:cxn modelId="{5446D23B-7FBB-C040-A528-13C8DD1CD8B1}" type="presOf" srcId="{CEABBC19-3B15-094E-9977-98B35D318D6C}" destId="{7B52263E-3EBD-49A4-9EA0-C8794B78DDDD}" srcOrd="1" destOrd="3" presId="urn:microsoft.com/office/officeart/2005/8/layout/vList4#1"/>
    <dgm:cxn modelId="{B9E94040-089A-CD4D-8B0D-F21723849C97}" type="presOf" srcId="{2F68E751-91B2-4784-A59A-E9793E1B2EC2}" destId="{B59BA8AE-DEFF-4670-AF13-54461E2A8FEF}" srcOrd="1" destOrd="1" presId="urn:microsoft.com/office/officeart/2005/8/layout/vList4#1"/>
    <dgm:cxn modelId="{60427F5D-70C9-5541-AE70-852D1A877F5A}" type="presOf" srcId="{CCF89E46-DA8C-4633-95A5-D7BF7CD8302F}" destId="{DAD847A9-69E3-4184-AF3F-1BAA05983872}" srcOrd="1" destOrd="2" presId="urn:microsoft.com/office/officeart/2005/8/layout/vList4#1"/>
    <dgm:cxn modelId="{D23DA75E-ABF1-614E-BBB0-0473A1D6016A}" type="presOf" srcId="{C2AC3895-129E-4347-8289-210036EBA49C}" destId="{DAD847A9-69E3-4184-AF3F-1BAA05983872}" srcOrd="1" destOrd="0" presId="urn:microsoft.com/office/officeart/2005/8/layout/vList4#1"/>
    <dgm:cxn modelId="{BA1CCA48-DA6F-6C4E-ACEC-0CFE6BEBDBC0}" srcId="{5314FE37-0620-4114-B833-87B9C7DF3630}" destId="{CEABBC19-3B15-094E-9977-98B35D318D6C}" srcOrd="2" destOrd="0" parTransId="{418791E1-8466-764F-8DA9-F0A2464A3442}" sibTransId="{0879A786-2C56-CD4B-9A83-491CEA16595B}"/>
    <dgm:cxn modelId="{E4EB6B4A-20A3-4BAB-B93D-5B8359DEA1C9}" srcId="{C2AC3895-129E-4347-8289-210036EBA49C}" destId="{E10AF9EF-919B-4DE6-9547-BE274477AF54}" srcOrd="0" destOrd="0" parTransId="{BA23DF31-A675-4B70-8E26-78CC1FA9E5F0}" sibTransId="{28EEB98F-66E4-423C-AA3A-C0C245AE3E4A}"/>
    <dgm:cxn modelId="{CADF296D-EF5E-4D42-8DDC-59EBF418181F}" srcId="{FC8465BC-DEC0-4AEB-BD33-1956C2AA9A2B}" destId="{C2AC3895-129E-4347-8289-210036EBA49C}" srcOrd="0" destOrd="0" parTransId="{11D1C5C2-FF0B-4162-A765-30C2ACF69BFF}" sibTransId="{117B4B3C-91F3-4CA6-96D8-2FC6BA0DC694}"/>
    <dgm:cxn modelId="{6668A251-E553-2D4A-8C04-0A44CC7D19E4}" type="presOf" srcId="{CEABBC19-3B15-094E-9977-98B35D318D6C}" destId="{C3898E74-5244-40A5-A18A-1AD47034A660}" srcOrd="0" destOrd="3" presId="urn:microsoft.com/office/officeart/2005/8/layout/vList4#1"/>
    <dgm:cxn modelId="{4E86A855-7EC5-3D44-BAE3-1441B7DF6808}" type="presOf" srcId="{C5F46BFF-9B6C-49C0-91ED-3FF61AF61F13}" destId="{5778D019-09C3-495B-ADB7-BE3DF581C8C9}" srcOrd="0" destOrd="3" presId="urn:microsoft.com/office/officeart/2005/8/layout/vList4#1"/>
    <dgm:cxn modelId="{F0728B78-328F-464D-8102-83ECDD0FB9E1}" type="presOf" srcId="{5314FE37-0620-4114-B833-87B9C7DF3630}" destId="{7B52263E-3EBD-49A4-9EA0-C8794B78DDDD}" srcOrd="1" destOrd="0" presId="urn:microsoft.com/office/officeart/2005/8/layout/vList4#1"/>
    <dgm:cxn modelId="{D34DC082-1BD9-4E5C-B29A-5EF7468D0885}" srcId="{FC8465BC-DEC0-4AEB-BD33-1956C2AA9A2B}" destId="{41ED0E65-15CE-46FB-A61A-0691E5FB9A03}" srcOrd="2" destOrd="0" parTransId="{16AB3F12-8BA3-4580-8313-EB75CC734EBF}" sibTransId="{88FDA13E-21ED-4F70-9D1A-436965A9E61C}"/>
    <dgm:cxn modelId="{309CAF87-80BA-C641-87DE-3F2BF4B4D011}" type="presOf" srcId="{C5F46BFF-9B6C-49C0-91ED-3FF61AF61F13}" destId="{DAD847A9-69E3-4184-AF3F-1BAA05983872}" srcOrd="1" destOrd="3" presId="urn:microsoft.com/office/officeart/2005/8/layout/vList4#1"/>
    <dgm:cxn modelId="{5D5D0A89-CDFD-8F42-8332-A4831DEED16C}" type="presOf" srcId="{E10AF9EF-919B-4DE6-9547-BE274477AF54}" destId="{5778D019-09C3-495B-ADB7-BE3DF581C8C9}" srcOrd="0" destOrd="1" presId="urn:microsoft.com/office/officeart/2005/8/layout/vList4#1"/>
    <dgm:cxn modelId="{8897E98B-AE9B-DB44-8434-9392552681A9}" type="presOf" srcId="{8C3DD81A-6B0B-4852-BB35-380BBE43B4E2}" destId="{C3898E74-5244-40A5-A18A-1AD47034A660}" srcOrd="0" destOrd="1" presId="urn:microsoft.com/office/officeart/2005/8/layout/vList4#1"/>
    <dgm:cxn modelId="{AC9C2A8E-0053-DD49-9461-B336C1A10D42}" type="presOf" srcId="{CAE29954-5E60-4BF6-88E8-DBA13CF3966D}" destId="{DAD847A9-69E3-4184-AF3F-1BAA05983872}" srcOrd="1" destOrd="4" presId="urn:microsoft.com/office/officeart/2005/8/layout/vList4#1"/>
    <dgm:cxn modelId="{1DA22F94-6A83-7E43-8B4F-D0B90EBD976A}" type="presOf" srcId="{24F56C64-1AD5-4B94-8971-D95342085FF5}" destId="{C3898E74-5244-40A5-A18A-1AD47034A660}" srcOrd="0" destOrd="2" presId="urn:microsoft.com/office/officeart/2005/8/layout/vList4#1"/>
    <dgm:cxn modelId="{5E752EA7-7D22-1B4D-82F6-06BE7911FAC5}" type="presOf" srcId="{41ED0E65-15CE-46FB-A61A-0691E5FB9A03}" destId="{96259CDD-058B-43B3-943B-5F5E288F96B7}" srcOrd="0" destOrd="0" presId="urn:microsoft.com/office/officeart/2005/8/layout/vList4#1"/>
    <dgm:cxn modelId="{2046ECB0-494F-7C49-9F9E-7090A6D7D3F5}" type="presOf" srcId="{0C6A9C99-02D6-4A8D-9DFE-B1F51F588EC1}" destId="{96259CDD-058B-43B3-943B-5F5E288F96B7}" srcOrd="0" destOrd="3" presId="urn:microsoft.com/office/officeart/2005/8/layout/vList4#1"/>
    <dgm:cxn modelId="{BC198AB1-F6F7-FF4E-8F11-5E5E2CD9166A}" type="presOf" srcId="{24F56C64-1AD5-4B94-8971-D95342085FF5}" destId="{7B52263E-3EBD-49A4-9EA0-C8794B78DDDD}" srcOrd="1" destOrd="2" presId="urn:microsoft.com/office/officeart/2005/8/layout/vList4#1"/>
    <dgm:cxn modelId="{08ABD6BB-1B33-F849-9E83-80378AFD5FE8}" type="presOf" srcId="{0C6A9C99-02D6-4A8D-9DFE-B1F51F588EC1}" destId="{B59BA8AE-DEFF-4670-AF13-54461E2A8FEF}" srcOrd="1" destOrd="3" presId="urn:microsoft.com/office/officeart/2005/8/layout/vList4#1"/>
    <dgm:cxn modelId="{951FE7C3-CE45-4FFB-BBCE-96C9EDB1A0A7}" srcId="{41ED0E65-15CE-46FB-A61A-0691E5FB9A03}" destId="{0C6A9C99-02D6-4A8D-9DFE-B1F51F588EC1}" srcOrd="2" destOrd="0" parTransId="{376B8FD1-71F2-401F-8B91-EE13436C5393}" sibTransId="{81646C8B-9A38-43BA-8818-1DA4E24AE1E2}"/>
    <dgm:cxn modelId="{100FBDC9-7EA1-437E-B1A8-511ACE55F21D}" srcId="{5314FE37-0620-4114-B833-87B9C7DF3630}" destId="{24F56C64-1AD5-4B94-8971-D95342085FF5}" srcOrd="1" destOrd="0" parTransId="{433B4BC2-CBD3-40BD-B406-868BB2C52F86}" sibTransId="{9963E897-6BCB-4B29-9FA7-6493F93968F0}"/>
    <dgm:cxn modelId="{3F6784CC-7813-4F17-BB5B-4194E5E6CCDC}" srcId="{C2AC3895-129E-4347-8289-210036EBA49C}" destId="{CCF89E46-DA8C-4633-95A5-D7BF7CD8302F}" srcOrd="1" destOrd="0" parTransId="{52F5E85A-4855-4093-8B59-5E1673DED445}" sibTransId="{8919D861-8EAB-4245-BA25-23929CF16EF1}"/>
    <dgm:cxn modelId="{EA5165CD-5530-4FD1-B09F-B4D2BCF1E1F9}" srcId="{41ED0E65-15CE-46FB-A61A-0691E5FB9A03}" destId="{F69AF993-C0CD-4E07-BA9D-CA519306C88E}" srcOrd="1" destOrd="0" parTransId="{D9372E34-F951-4ACA-803E-56F9BE7F8BA2}" sibTransId="{2BCEFC0A-8AB3-4BD8-B21A-3544FBF7FF74}"/>
    <dgm:cxn modelId="{94E0ACD8-DA84-4DB9-A2E1-0578942E6D66}" srcId="{FC8465BC-DEC0-4AEB-BD33-1956C2AA9A2B}" destId="{5314FE37-0620-4114-B833-87B9C7DF3630}" srcOrd="1" destOrd="0" parTransId="{59860DDB-BF2D-49ED-A1A1-E1D751CA29CC}" sibTransId="{AAEBAC65-6DCE-48D7-AF6D-719E42E0F1D3}"/>
    <dgm:cxn modelId="{994EDADB-CF4E-B74A-9509-1AE03E483569}" type="presOf" srcId="{41ED0E65-15CE-46FB-A61A-0691E5FB9A03}" destId="{B59BA8AE-DEFF-4670-AF13-54461E2A8FEF}" srcOrd="1" destOrd="0" presId="urn:microsoft.com/office/officeart/2005/8/layout/vList4#1"/>
    <dgm:cxn modelId="{323870E1-E008-364C-972F-C67D6DD45666}" type="presOf" srcId="{CCF89E46-DA8C-4633-95A5-D7BF7CD8302F}" destId="{5778D019-09C3-495B-ADB7-BE3DF581C8C9}" srcOrd="0" destOrd="2" presId="urn:microsoft.com/office/officeart/2005/8/layout/vList4#1"/>
    <dgm:cxn modelId="{EACF70E8-125D-4C69-9359-BBCE66BA8483}" srcId="{41ED0E65-15CE-46FB-A61A-0691E5FB9A03}" destId="{2F68E751-91B2-4784-A59A-E9793E1B2EC2}" srcOrd="0" destOrd="0" parTransId="{C63A67C3-3B11-4637-A8BA-766A41EBE414}" sibTransId="{AA110184-D365-41A1-8831-4E0482D82ECE}"/>
    <dgm:cxn modelId="{306EC8EE-9B94-494A-B735-674D9123B664}" type="presOf" srcId="{FC8465BC-DEC0-4AEB-BD33-1956C2AA9A2B}" destId="{1F748913-DBF5-483F-BA01-D34820234D75}" srcOrd="0" destOrd="0" presId="urn:microsoft.com/office/officeart/2005/8/layout/vList4#1"/>
    <dgm:cxn modelId="{0F6A4EF7-7832-734F-A8E9-3E1A182615AA}" type="presOf" srcId="{2F68E751-91B2-4784-A59A-E9793E1B2EC2}" destId="{96259CDD-058B-43B3-943B-5F5E288F96B7}" srcOrd="0" destOrd="1" presId="urn:microsoft.com/office/officeart/2005/8/layout/vList4#1"/>
    <dgm:cxn modelId="{CBF5DBFE-FAA9-4242-A545-8A4F542F8729}" srcId="{C2AC3895-129E-4347-8289-210036EBA49C}" destId="{CAE29954-5E60-4BF6-88E8-DBA13CF3966D}" srcOrd="3" destOrd="0" parTransId="{8D6EF15C-2A35-48EC-8BAB-36219C25A748}" sibTransId="{E5D13AEB-19E8-4B34-8430-F96F6BF37495}"/>
    <dgm:cxn modelId="{C0BBF2C2-F450-FF44-9C4A-89E79CF83F60}" type="presParOf" srcId="{1F748913-DBF5-483F-BA01-D34820234D75}" destId="{B5A9CE0F-499A-45D1-ABAD-09665E2F17AB}" srcOrd="0" destOrd="0" presId="urn:microsoft.com/office/officeart/2005/8/layout/vList4#1"/>
    <dgm:cxn modelId="{4344E02F-231E-7444-B649-4B4BF418A6B8}" type="presParOf" srcId="{B5A9CE0F-499A-45D1-ABAD-09665E2F17AB}" destId="{5778D019-09C3-495B-ADB7-BE3DF581C8C9}" srcOrd="0" destOrd="0" presId="urn:microsoft.com/office/officeart/2005/8/layout/vList4#1"/>
    <dgm:cxn modelId="{13A1F138-629A-2840-A089-2F3CA9CF379B}" type="presParOf" srcId="{B5A9CE0F-499A-45D1-ABAD-09665E2F17AB}" destId="{DD0A6FDB-4984-4D41-B39A-FE00AB567142}" srcOrd="1" destOrd="0" presId="urn:microsoft.com/office/officeart/2005/8/layout/vList4#1"/>
    <dgm:cxn modelId="{EC460C2D-C091-D743-82C4-6ED468D59E48}" type="presParOf" srcId="{B5A9CE0F-499A-45D1-ABAD-09665E2F17AB}" destId="{DAD847A9-69E3-4184-AF3F-1BAA05983872}" srcOrd="2" destOrd="0" presId="urn:microsoft.com/office/officeart/2005/8/layout/vList4#1"/>
    <dgm:cxn modelId="{0B903F08-D000-D848-AD15-F862063429B7}" type="presParOf" srcId="{1F748913-DBF5-483F-BA01-D34820234D75}" destId="{D6BE0841-00DF-4222-AAA4-402ECF346927}" srcOrd="1" destOrd="0" presId="urn:microsoft.com/office/officeart/2005/8/layout/vList4#1"/>
    <dgm:cxn modelId="{71827260-2B9E-094C-99E6-41BDBE02CA62}" type="presParOf" srcId="{1F748913-DBF5-483F-BA01-D34820234D75}" destId="{A3E5DA72-2FDF-45A2-9099-F40D7C49BD48}" srcOrd="2" destOrd="0" presId="urn:microsoft.com/office/officeart/2005/8/layout/vList4#1"/>
    <dgm:cxn modelId="{808542ED-39D7-374E-BC2B-B41C66EDDE20}" type="presParOf" srcId="{A3E5DA72-2FDF-45A2-9099-F40D7C49BD48}" destId="{C3898E74-5244-40A5-A18A-1AD47034A660}" srcOrd="0" destOrd="0" presId="urn:microsoft.com/office/officeart/2005/8/layout/vList4#1"/>
    <dgm:cxn modelId="{29EC4887-1106-5B4E-98CD-6D355F34381F}" type="presParOf" srcId="{A3E5DA72-2FDF-45A2-9099-F40D7C49BD48}" destId="{05C0DE1A-387D-4D49-9C3A-1CB5ACC8BC8C}" srcOrd="1" destOrd="0" presId="urn:microsoft.com/office/officeart/2005/8/layout/vList4#1"/>
    <dgm:cxn modelId="{FD5AB684-3875-2145-8033-E8E6A14F125B}" type="presParOf" srcId="{A3E5DA72-2FDF-45A2-9099-F40D7C49BD48}" destId="{7B52263E-3EBD-49A4-9EA0-C8794B78DDDD}" srcOrd="2" destOrd="0" presId="urn:microsoft.com/office/officeart/2005/8/layout/vList4#1"/>
    <dgm:cxn modelId="{24A8C278-F03B-5342-8979-C752B28AD565}" type="presParOf" srcId="{1F748913-DBF5-483F-BA01-D34820234D75}" destId="{121241EE-841D-427D-A0A1-0B62C5248DE2}" srcOrd="3" destOrd="0" presId="urn:microsoft.com/office/officeart/2005/8/layout/vList4#1"/>
    <dgm:cxn modelId="{47BE2670-1087-EF4A-8A19-61CBCC1270E0}" type="presParOf" srcId="{1F748913-DBF5-483F-BA01-D34820234D75}" destId="{36A3797C-F3CE-41CC-90F2-1ED1BB402C95}" srcOrd="4" destOrd="0" presId="urn:microsoft.com/office/officeart/2005/8/layout/vList4#1"/>
    <dgm:cxn modelId="{4F558F63-3389-684B-8857-1CEFFC22EA72}" type="presParOf" srcId="{36A3797C-F3CE-41CC-90F2-1ED1BB402C95}" destId="{96259CDD-058B-43B3-943B-5F5E288F96B7}" srcOrd="0" destOrd="0" presId="urn:microsoft.com/office/officeart/2005/8/layout/vList4#1"/>
    <dgm:cxn modelId="{22BF9189-9930-6246-863F-BDFC3D395F99}" type="presParOf" srcId="{36A3797C-F3CE-41CC-90F2-1ED1BB402C95}" destId="{8575A082-E31B-4D2A-8B49-7D4ADC834B65}" srcOrd="1" destOrd="0" presId="urn:microsoft.com/office/officeart/2005/8/layout/vList4#1"/>
    <dgm:cxn modelId="{4A6882BB-5D50-6F45-874C-6ADCAC41E982}" type="presParOf" srcId="{36A3797C-F3CE-41CC-90F2-1ED1BB402C95}" destId="{B59BA8AE-DEFF-4670-AF13-54461E2A8FEF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EB027D-314D-4365-A9DC-43263BFF07E6}" type="doc">
      <dgm:prSet loTypeId="urn:microsoft.com/office/officeart/2005/8/layout/vProcess5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6FAF5AAC-9BE7-4D09-85BE-E173FB02B61D}">
      <dgm:prSet phldrT="[Text]" custT="1"/>
      <dgm:spPr/>
      <dgm:t>
        <a:bodyPr/>
        <a:lstStyle/>
        <a:p>
          <a:r>
            <a:rPr lang="pt-PT" sz="2400" b="1" noProof="0"/>
            <a:t>1. Alerta </a:t>
          </a:r>
          <a:r>
            <a:rPr lang="pt-PT" sz="1800" noProof="0"/>
            <a:t>(e.g. linhas de atendimento, eventos, mortes, rumores)</a:t>
          </a:r>
        </a:p>
      </dgm:t>
    </dgm:pt>
    <dgm:pt modelId="{D8988CD7-199B-4440-994F-680D8C64B0AA}" type="parTrans" cxnId="{7D408361-0022-4AB5-B6A7-B791D023C953}">
      <dgm:prSet/>
      <dgm:spPr/>
      <dgm:t>
        <a:bodyPr/>
        <a:lstStyle/>
        <a:p>
          <a:endParaRPr lang="en-GB" sz="2400"/>
        </a:p>
      </dgm:t>
    </dgm:pt>
    <dgm:pt modelId="{172A9F27-4284-4290-AA21-F7251E3CE613}" type="sibTrans" cxnId="{7D408361-0022-4AB5-B6A7-B791D023C953}">
      <dgm:prSet custT="1"/>
      <dgm:spPr/>
      <dgm:t>
        <a:bodyPr/>
        <a:lstStyle/>
        <a:p>
          <a:endParaRPr lang="en-GB" sz="2400" dirty="0"/>
        </a:p>
      </dgm:t>
    </dgm:pt>
    <dgm:pt modelId="{3167FA0F-9028-41D8-A538-AE70E4C58FB8}">
      <dgm:prSet phldrT="[Text]" custT="1"/>
      <dgm:spPr/>
      <dgm:t>
        <a:bodyPr/>
        <a:lstStyle/>
        <a:p>
          <a:r>
            <a:rPr lang="pt-PT" sz="2400" b="1" noProof="0">
              <a:solidFill>
                <a:srgbClr val="EA0000"/>
              </a:solidFill>
            </a:rPr>
            <a:t>3. Localização de contactos</a:t>
          </a:r>
        </a:p>
      </dgm:t>
    </dgm:pt>
    <dgm:pt modelId="{E220218A-0FF5-4A1B-9383-D2939021DEBE}" type="parTrans" cxnId="{2E8E3A74-3159-4574-911C-CFEA24AED4D1}">
      <dgm:prSet/>
      <dgm:spPr/>
      <dgm:t>
        <a:bodyPr/>
        <a:lstStyle/>
        <a:p>
          <a:endParaRPr lang="en-GB" sz="2400"/>
        </a:p>
      </dgm:t>
    </dgm:pt>
    <dgm:pt modelId="{44220F30-77FC-4A09-96D1-1EBE68983B48}" type="sibTrans" cxnId="{2E8E3A74-3159-4574-911C-CFEA24AED4D1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endParaRPr lang="en-GB" sz="2400" dirty="0"/>
        </a:p>
      </dgm:t>
    </dgm:pt>
    <dgm:pt modelId="{E7A29CFF-8DA6-4688-9077-C19C4E8B530F}">
      <dgm:prSet custT="1"/>
      <dgm:spPr/>
      <dgm:t>
        <a:bodyPr/>
        <a:lstStyle/>
        <a:p>
          <a:r>
            <a:rPr lang="pt-PT" sz="2400" b="1" noProof="0">
              <a:solidFill>
                <a:srgbClr val="EA0000"/>
              </a:solidFill>
            </a:rPr>
            <a:t>4. Monitorização de contactos durante 21 dias</a:t>
          </a:r>
        </a:p>
      </dgm:t>
    </dgm:pt>
    <dgm:pt modelId="{78327E47-43A9-4440-8B32-540A9363D165}" type="parTrans" cxnId="{8F736ECA-AC57-4A3E-927E-32FB5A01FDFC}">
      <dgm:prSet/>
      <dgm:spPr/>
      <dgm:t>
        <a:bodyPr/>
        <a:lstStyle/>
        <a:p>
          <a:endParaRPr lang="en-GB"/>
        </a:p>
      </dgm:t>
    </dgm:pt>
    <dgm:pt modelId="{33D2F2F0-D00D-4870-9811-1835F539873B}" type="sibTrans" cxnId="{8F736ECA-AC57-4A3E-927E-32FB5A01FDFC}">
      <dgm:prSet/>
      <dgm:spPr/>
      <dgm:t>
        <a:bodyPr/>
        <a:lstStyle/>
        <a:p>
          <a:endParaRPr lang="en-GB"/>
        </a:p>
      </dgm:t>
    </dgm:pt>
    <dgm:pt modelId="{8EE8B4FA-40C9-40E6-B2C8-FCC063659897}">
      <dgm:prSet phldrT="[Text]" custT="1"/>
      <dgm:spPr/>
      <dgm:t>
        <a:bodyPr/>
        <a:lstStyle/>
        <a:p>
          <a:r>
            <a:rPr lang="pt-PT" sz="2400" b="1" noProof="0"/>
            <a:t>2. Investigação dos casos</a:t>
          </a:r>
        </a:p>
        <a:p>
          <a:r>
            <a:rPr lang="pt-PT" sz="1800" noProof="0"/>
            <a:t>Definição de casos, confirmação laboratorial, exposição de documentos, identificação de contactos (lista tabelada de contactos)</a:t>
          </a:r>
        </a:p>
      </dgm:t>
    </dgm:pt>
    <dgm:pt modelId="{A821F72B-742A-4374-9925-71D98C00D54F}" type="sibTrans" cxnId="{F38D22D3-3F6A-4058-86D6-243F32471C50}">
      <dgm:prSet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endParaRPr lang="en-GB" sz="2400" dirty="0"/>
        </a:p>
      </dgm:t>
    </dgm:pt>
    <dgm:pt modelId="{61E0B14D-E575-4808-A149-BA970CEEB17C}" type="parTrans" cxnId="{F38D22D3-3F6A-4058-86D6-243F32471C50}">
      <dgm:prSet/>
      <dgm:spPr/>
      <dgm:t>
        <a:bodyPr/>
        <a:lstStyle/>
        <a:p>
          <a:endParaRPr lang="en-GB" sz="2400"/>
        </a:p>
      </dgm:t>
    </dgm:pt>
    <dgm:pt modelId="{F896EB6A-AD03-447D-8479-C05EF5CBC554}" type="pres">
      <dgm:prSet presAssocID="{CEEB027D-314D-4365-A9DC-43263BFF07E6}" presName="outerComposite" presStyleCnt="0">
        <dgm:presLayoutVars>
          <dgm:chMax val="5"/>
          <dgm:dir/>
          <dgm:resizeHandles val="exact"/>
        </dgm:presLayoutVars>
      </dgm:prSet>
      <dgm:spPr/>
    </dgm:pt>
    <dgm:pt modelId="{9EC6D6D4-3609-4D4F-A251-780C6420EC8D}" type="pres">
      <dgm:prSet presAssocID="{CEEB027D-314D-4365-A9DC-43263BFF07E6}" presName="dummyMaxCanvas" presStyleCnt="0">
        <dgm:presLayoutVars/>
      </dgm:prSet>
      <dgm:spPr/>
    </dgm:pt>
    <dgm:pt modelId="{688C594B-C9E6-41AD-98AA-CF566E92B289}" type="pres">
      <dgm:prSet presAssocID="{CEEB027D-314D-4365-A9DC-43263BFF07E6}" presName="FourNodes_1" presStyleLbl="node1" presStyleIdx="0" presStyleCnt="4" custScaleX="108580">
        <dgm:presLayoutVars>
          <dgm:bulletEnabled val="1"/>
        </dgm:presLayoutVars>
      </dgm:prSet>
      <dgm:spPr/>
    </dgm:pt>
    <dgm:pt modelId="{47AC77E2-AFE7-4A51-A538-FA63BDE33062}" type="pres">
      <dgm:prSet presAssocID="{CEEB027D-314D-4365-A9DC-43263BFF07E6}" presName="FourNodes_2" presStyleLbl="node1" presStyleIdx="1" presStyleCnt="4" custScaleX="106156" custScaleY="126784" custLinFactNeighborX="835" custLinFactNeighborY="8847">
        <dgm:presLayoutVars>
          <dgm:bulletEnabled val="1"/>
        </dgm:presLayoutVars>
      </dgm:prSet>
      <dgm:spPr/>
    </dgm:pt>
    <dgm:pt modelId="{C3523B7A-E4FB-4800-8E5B-AC99507F3E17}" type="pres">
      <dgm:prSet presAssocID="{CEEB027D-314D-4365-A9DC-43263BFF07E6}" presName="FourNodes_3" presStyleLbl="node1" presStyleIdx="2" presStyleCnt="4" custLinFactNeighborY="10963">
        <dgm:presLayoutVars>
          <dgm:bulletEnabled val="1"/>
        </dgm:presLayoutVars>
      </dgm:prSet>
      <dgm:spPr/>
    </dgm:pt>
    <dgm:pt modelId="{948A469B-1F8C-472C-9B43-545D49D358CD}" type="pres">
      <dgm:prSet presAssocID="{CEEB027D-314D-4365-A9DC-43263BFF07E6}" presName="FourNodes_4" presStyleLbl="node1" presStyleIdx="3" presStyleCnt="4" custLinFactNeighborY="2690">
        <dgm:presLayoutVars>
          <dgm:bulletEnabled val="1"/>
        </dgm:presLayoutVars>
      </dgm:prSet>
      <dgm:spPr/>
    </dgm:pt>
    <dgm:pt modelId="{35540769-E2C4-43AC-81C8-9DDD1EB47D6B}" type="pres">
      <dgm:prSet presAssocID="{CEEB027D-314D-4365-A9DC-43263BFF07E6}" presName="FourConn_1-2" presStyleLbl="fgAccFollowNode1" presStyleIdx="0" presStyleCnt="3">
        <dgm:presLayoutVars>
          <dgm:bulletEnabled val="1"/>
        </dgm:presLayoutVars>
      </dgm:prSet>
      <dgm:spPr/>
    </dgm:pt>
    <dgm:pt modelId="{16CD70DF-F899-4447-8B6D-1C9336678444}" type="pres">
      <dgm:prSet presAssocID="{CEEB027D-314D-4365-A9DC-43263BFF07E6}" presName="FourConn_2-3" presStyleLbl="fgAccFollowNode1" presStyleIdx="1" presStyleCnt="3" custScaleY="163605" custLinFactNeighborX="-23515" custLinFactNeighborY="16249">
        <dgm:presLayoutVars>
          <dgm:bulletEnabled val="1"/>
        </dgm:presLayoutVars>
      </dgm:prSet>
      <dgm:spPr>
        <a:prstGeom prst="upDownArrow">
          <a:avLst/>
        </a:prstGeom>
      </dgm:spPr>
    </dgm:pt>
    <dgm:pt modelId="{99AD8C1C-30A3-4941-B685-F152A4372980}" type="pres">
      <dgm:prSet presAssocID="{CEEB027D-314D-4365-A9DC-43263BFF07E6}" presName="FourConn_3-4" presStyleLbl="fgAccFollowNode1" presStyleIdx="2" presStyleCnt="3" custScaleY="150785">
        <dgm:presLayoutVars>
          <dgm:bulletEnabled val="1"/>
        </dgm:presLayoutVars>
      </dgm:prSet>
      <dgm:spPr>
        <a:prstGeom prst="upDownArrow">
          <a:avLst/>
        </a:prstGeom>
      </dgm:spPr>
    </dgm:pt>
    <dgm:pt modelId="{71E3753F-C421-4EB4-B506-C3B46BC97FB1}" type="pres">
      <dgm:prSet presAssocID="{CEEB027D-314D-4365-A9DC-43263BFF07E6}" presName="FourNodes_1_text" presStyleLbl="node1" presStyleIdx="3" presStyleCnt="4">
        <dgm:presLayoutVars>
          <dgm:bulletEnabled val="1"/>
        </dgm:presLayoutVars>
      </dgm:prSet>
      <dgm:spPr/>
    </dgm:pt>
    <dgm:pt modelId="{79895162-F203-42A3-A351-DDA8C2BCC2CB}" type="pres">
      <dgm:prSet presAssocID="{CEEB027D-314D-4365-A9DC-43263BFF07E6}" presName="FourNodes_2_text" presStyleLbl="node1" presStyleIdx="3" presStyleCnt="4">
        <dgm:presLayoutVars>
          <dgm:bulletEnabled val="1"/>
        </dgm:presLayoutVars>
      </dgm:prSet>
      <dgm:spPr/>
    </dgm:pt>
    <dgm:pt modelId="{1E1B5850-FEFF-4B8A-880C-234E15002CE5}" type="pres">
      <dgm:prSet presAssocID="{CEEB027D-314D-4365-A9DC-43263BFF07E6}" presName="FourNodes_3_text" presStyleLbl="node1" presStyleIdx="3" presStyleCnt="4">
        <dgm:presLayoutVars>
          <dgm:bulletEnabled val="1"/>
        </dgm:presLayoutVars>
      </dgm:prSet>
      <dgm:spPr/>
    </dgm:pt>
    <dgm:pt modelId="{DB1BE6D4-CF7D-4167-8135-B17F98318762}" type="pres">
      <dgm:prSet presAssocID="{CEEB027D-314D-4365-A9DC-43263BFF07E6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69B2B40F-E0BD-0B4E-94B7-875438DD671D}" type="presOf" srcId="{44220F30-77FC-4A09-96D1-1EBE68983B48}" destId="{99AD8C1C-30A3-4941-B685-F152A4372980}" srcOrd="0" destOrd="0" presId="urn:microsoft.com/office/officeart/2005/8/layout/vProcess5"/>
    <dgm:cxn modelId="{BD5D501F-02BA-5C44-AE5C-A9EA732EE11B}" type="presOf" srcId="{3167FA0F-9028-41D8-A538-AE70E4C58FB8}" destId="{1E1B5850-FEFF-4B8A-880C-234E15002CE5}" srcOrd="1" destOrd="0" presId="urn:microsoft.com/office/officeart/2005/8/layout/vProcess5"/>
    <dgm:cxn modelId="{FBD8C436-CFAC-CD4E-B618-8ECABD0629C4}" type="presOf" srcId="{6FAF5AAC-9BE7-4D09-85BE-E173FB02B61D}" destId="{71E3753F-C421-4EB4-B506-C3B46BC97FB1}" srcOrd="1" destOrd="0" presId="urn:microsoft.com/office/officeart/2005/8/layout/vProcess5"/>
    <dgm:cxn modelId="{96D18F5E-97BB-4C4C-BE1C-B83C03473A9E}" type="presOf" srcId="{8EE8B4FA-40C9-40E6-B2C8-FCC063659897}" destId="{79895162-F203-42A3-A351-DDA8C2BCC2CB}" srcOrd="1" destOrd="0" presId="urn:microsoft.com/office/officeart/2005/8/layout/vProcess5"/>
    <dgm:cxn modelId="{7D408361-0022-4AB5-B6A7-B791D023C953}" srcId="{CEEB027D-314D-4365-A9DC-43263BFF07E6}" destId="{6FAF5AAC-9BE7-4D09-85BE-E173FB02B61D}" srcOrd="0" destOrd="0" parTransId="{D8988CD7-199B-4440-994F-680D8C64B0AA}" sibTransId="{172A9F27-4284-4290-AA21-F7251E3CE613}"/>
    <dgm:cxn modelId="{32960E4D-1632-9344-96D5-820F36BC20A5}" type="presOf" srcId="{172A9F27-4284-4290-AA21-F7251E3CE613}" destId="{35540769-E2C4-43AC-81C8-9DDD1EB47D6B}" srcOrd="0" destOrd="0" presId="urn:microsoft.com/office/officeart/2005/8/layout/vProcess5"/>
    <dgm:cxn modelId="{B7E17372-6289-EC41-ABA5-2ABAF32F2E46}" type="presOf" srcId="{3167FA0F-9028-41D8-A538-AE70E4C58FB8}" destId="{C3523B7A-E4FB-4800-8E5B-AC99507F3E17}" srcOrd="0" destOrd="0" presId="urn:microsoft.com/office/officeart/2005/8/layout/vProcess5"/>
    <dgm:cxn modelId="{2E8E3A74-3159-4574-911C-CFEA24AED4D1}" srcId="{CEEB027D-314D-4365-A9DC-43263BFF07E6}" destId="{3167FA0F-9028-41D8-A538-AE70E4C58FB8}" srcOrd="2" destOrd="0" parTransId="{E220218A-0FF5-4A1B-9383-D2939021DEBE}" sibTransId="{44220F30-77FC-4A09-96D1-1EBE68983B48}"/>
    <dgm:cxn modelId="{FF6206AC-2725-9141-B305-7BE8FBD932D6}" type="presOf" srcId="{8EE8B4FA-40C9-40E6-B2C8-FCC063659897}" destId="{47AC77E2-AFE7-4A51-A538-FA63BDE33062}" srcOrd="0" destOrd="0" presId="urn:microsoft.com/office/officeart/2005/8/layout/vProcess5"/>
    <dgm:cxn modelId="{E5E5DDBE-74D4-EC4C-8075-64FB30BA7077}" type="presOf" srcId="{A821F72B-742A-4374-9925-71D98C00D54F}" destId="{16CD70DF-F899-4447-8B6D-1C9336678444}" srcOrd="0" destOrd="0" presId="urn:microsoft.com/office/officeart/2005/8/layout/vProcess5"/>
    <dgm:cxn modelId="{FBC252C5-33DB-BA40-99E9-63B634160FB6}" type="presOf" srcId="{E7A29CFF-8DA6-4688-9077-C19C4E8B530F}" destId="{948A469B-1F8C-472C-9B43-545D49D358CD}" srcOrd="0" destOrd="0" presId="urn:microsoft.com/office/officeart/2005/8/layout/vProcess5"/>
    <dgm:cxn modelId="{8F736ECA-AC57-4A3E-927E-32FB5A01FDFC}" srcId="{CEEB027D-314D-4365-A9DC-43263BFF07E6}" destId="{E7A29CFF-8DA6-4688-9077-C19C4E8B530F}" srcOrd="3" destOrd="0" parTransId="{78327E47-43A9-4440-8B32-540A9363D165}" sibTransId="{33D2F2F0-D00D-4870-9811-1835F539873B}"/>
    <dgm:cxn modelId="{771C1DD2-F3D3-574B-BB91-418002C1B4C8}" type="presOf" srcId="{CEEB027D-314D-4365-A9DC-43263BFF07E6}" destId="{F896EB6A-AD03-447D-8479-C05EF5CBC554}" srcOrd="0" destOrd="0" presId="urn:microsoft.com/office/officeart/2005/8/layout/vProcess5"/>
    <dgm:cxn modelId="{F38D22D3-3F6A-4058-86D6-243F32471C50}" srcId="{CEEB027D-314D-4365-A9DC-43263BFF07E6}" destId="{8EE8B4FA-40C9-40E6-B2C8-FCC063659897}" srcOrd="1" destOrd="0" parTransId="{61E0B14D-E575-4808-A149-BA970CEEB17C}" sibTransId="{A821F72B-742A-4374-9925-71D98C00D54F}"/>
    <dgm:cxn modelId="{05AF39D6-011D-464C-89CC-0E79D08FA95C}" type="presOf" srcId="{E7A29CFF-8DA6-4688-9077-C19C4E8B530F}" destId="{DB1BE6D4-CF7D-4167-8135-B17F98318762}" srcOrd="1" destOrd="0" presId="urn:microsoft.com/office/officeart/2005/8/layout/vProcess5"/>
    <dgm:cxn modelId="{DC7456EE-FEED-3D4E-B98A-FFFA9AE278DE}" type="presOf" srcId="{6FAF5AAC-9BE7-4D09-85BE-E173FB02B61D}" destId="{688C594B-C9E6-41AD-98AA-CF566E92B289}" srcOrd="0" destOrd="0" presId="urn:microsoft.com/office/officeart/2005/8/layout/vProcess5"/>
    <dgm:cxn modelId="{D453F079-84E9-5149-A8E7-26EB2E1EC066}" type="presParOf" srcId="{F896EB6A-AD03-447D-8479-C05EF5CBC554}" destId="{9EC6D6D4-3609-4D4F-A251-780C6420EC8D}" srcOrd="0" destOrd="0" presId="urn:microsoft.com/office/officeart/2005/8/layout/vProcess5"/>
    <dgm:cxn modelId="{3F86E437-7C0C-4144-B651-1442B0B2909D}" type="presParOf" srcId="{F896EB6A-AD03-447D-8479-C05EF5CBC554}" destId="{688C594B-C9E6-41AD-98AA-CF566E92B289}" srcOrd="1" destOrd="0" presId="urn:microsoft.com/office/officeart/2005/8/layout/vProcess5"/>
    <dgm:cxn modelId="{C497641F-7CC7-C242-903D-FFD62AB1205D}" type="presParOf" srcId="{F896EB6A-AD03-447D-8479-C05EF5CBC554}" destId="{47AC77E2-AFE7-4A51-A538-FA63BDE33062}" srcOrd="2" destOrd="0" presId="urn:microsoft.com/office/officeart/2005/8/layout/vProcess5"/>
    <dgm:cxn modelId="{D142D456-AE4F-0F43-B965-28F9250053BA}" type="presParOf" srcId="{F896EB6A-AD03-447D-8479-C05EF5CBC554}" destId="{C3523B7A-E4FB-4800-8E5B-AC99507F3E17}" srcOrd="3" destOrd="0" presId="urn:microsoft.com/office/officeart/2005/8/layout/vProcess5"/>
    <dgm:cxn modelId="{E87C777D-EFDD-3D45-A014-8D0E6D5BAFE3}" type="presParOf" srcId="{F896EB6A-AD03-447D-8479-C05EF5CBC554}" destId="{948A469B-1F8C-472C-9B43-545D49D358CD}" srcOrd="4" destOrd="0" presId="urn:microsoft.com/office/officeart/2005/8/layout/vProcess5"/>
    <dgm:cxn modelId="{F05F25B9-EC8C-F947-A4F0-A5E57957E2E4}" type="presParOf" srcId="{F896EB6A-AD03-447D-8479-C05EF5CBC554}" destId="{35540769-E2C4-43AC-81C8-9DDD1EB47D6B}" srcOrd="5" destOrd="0" presId="urn:microsoft.com/office/officeart/2005/8/layout/vProcess5"/>
    <dgm:cxn modelId="{8FD0EFCB-789E-7A41-B9DB-59C8C33FDBBB}" type="presParOf" srcId="{F896EB6A-AD03-447D-8479-C05EF5CBC554}" destId="{16CD70DF-F899-4447-8B6D-1C9336678444}" srcOrd="6" destOrd="0" presId="urn:microsoft.com/office/officeart/2005/8/layout/vProcess5"/>
    <dgm:cxn modelId="{A7980DAD-9146-0147-B8D9-64D8F5E9A38C}" type="presParOf" srcId="{F896EB6A-AD03-447D-8479-C05EF5CBC554}" destId="{99AD8C1C-30A3-4941-B685-F152A4372980}" srcOrd="7" destOrd="0" presId="urn:microsoft.com/office/officeart/2005/8/layout/vProcess5"/>
    <dgm:cxn modelId="{D22E84C0-F010-924D-9029-6E92499A7C59}" type="presParOf" srcId="{F896EB6A-AD03-447D-8479-C05EF5CBC554}" destId="{71E3753F-C421-4EB4-B506-C3B46BC97FB1}" srcOrd="8" destOrd="0" presId="urn:microsoft.com/office/officeart/2005/8/layout/vProcess5"/>
    <dgm:cxn modelId="{FE36BBE1-B5CF-9D4D-BFAD-5FDFC09E8071}" type="presParOf" srcId="{F896EB6A-AD03-447D-8479-C05EF5CBC554}" destId="{79895162-F203-42A3-A351-DDA8C2BCC2CB}" srcOrd="9" destOrd="0" presId="urn:microsoft.com/office/officeart/2005/8/layout/vProcess5"/>
    <dgm:cxn modelId="{F29F56D5-605E-7449-A41C-021D2E336E8C}" type="presParOf" srcId="{F896EB6A-AD03-447D-8479-C05EF5CBC554}" destId="{1E1B5850-FEFF-4B8A-880C-234E15002CE5}" srcOrd="10" destOrd="0" presId="urn:microsoft.com/office/officeart/2005/8/layout/vProcess5"/>
    <dgm:cxn modelId="{A34C616C-E0AD-AE49-827B-96AE9C595ED6}" type="presParOf" srcId="{F896EB6A-AD03-447D-8479-C05EF5CBC554}" destId="{DB1BE6D4-CF7D-4167-8135-B17F98318762}" srcOrd="11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78D019-09C3-495B-ADB7-BE3DF581C8C9}">
      <dsp:nvSpPr>
        <dsp:cNvPr id="0" name=""/>
        <dsp:cNvSpPr/>
      </dsp:nvSpPr>
      <dsp:spPr>
        <a:xfrm>
          <a:off x="0" y="0"/>
          <a:ext cx="9698828" cy="15597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noProof="0">
              <a:solidFill>
                <a:schemeClr val="bg1"/>
              </a:solidFill>
            </a:rPr>
            <a:t>Controlo da transmissão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 dirty="0">
              <a:solidFill>
                <a:schemeClr val="tx1"/>
              </a:solidFill>
            </a:rPr>
            <a:t>Detecção de casos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solidFill>
                <a:schemeClr val="tx1"/>
              </a:solidFill>
            </a:rPr>
            <a:t>Investigação de casos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b="1" kern="1200" noProof="0">
              <a:solidFill>
                <a:srgbClr val="FFFF00"/>
              </a:solidFill>
            </a:rPr>
            <a:t>Localização de contactos (21 dias)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solidFill>
                <a:schemeClr val="tx1"/>
              </a:solidFill>
            </a:rPr>
            <a:t>Interrupção da transmissão nosocomial</a:t>
          </a:r>
        </a:p>
      </dsp:txBody>
      <dsp:txXfrm>
        <a:off x="2095737" y="0"/>
        <a:ext cx="7603090" cy="1559718"/>
      </dsp:txXfrm>
    </dsp:sp>
    <dsp:sp modelId="{DD0A6FDB-4984-4D41-B39A-FE00AB567142}">
      <dsp:nvSpPr>
        <dsp:cNvPr id="0" name=""/>
        <dsp:cNvSpPr/>
      </dsp:nvSpPr>
      <dsp:spPr>
        <a:xfrm>
          <a:off x="155971" y="155971"/>
          <a:ext cx="1939765" cy="12477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/>
          </a:blip>
          <a:srcRect/>
          <a:stretch>
            <a:fillRect l="-15000" r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898E74-5244-40A5-A18A-1AD47034A660}">
      <dsp:nvSpPr>
        <dsp:cNvPr id="0" name=""/>
        <dsp:cNvSpPr/>
      </dsp:nvSpPr>
      <dsp:spPr>
        <a:xfrm>
          <a:off x="0" y="1677883"/>
          <a:ext cx="9698828" cy="15597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noProof="0" dirty="0">
              <a:solidFill>
                <a:schemeClr val="bg1"/>
              </a:solidFill>
            </a:rPr>
            <a:t>Funerais seguros e dignos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solidFill>
                <a:schemeClr val="tx1"/>
              </a:solidFill>
            </a:rPr>
            <a:t>Práticas cultural e religiosamente aceitáveis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solidFill>
                <a:schemeClr val="tx1"/>
              </a:solidFill>
            </a:rPr>
            <a:t>Envolvimento das famílias e das comunidades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solidFill>
                <a:schemeClr val="tx1"/>
              </a:solidFill>
            </a:rPr>
            <a:t>Tratamento do lixo e dessinfecção</a:t>
          </a:r>
        </a:p>
      </dsp:txBody>
      <dsp:txXfrm>
        <a:off x="2095737" y="1677883"/>
        <a:ext cx="7603090" cy="1559718"/>
      </dsp:txXfrm>
    </dsp:sp>
    <dsp:sp modelId="{05C0DE1A-387D-4D49-9C3A-1CB5ACC8BC8C}">
      <dsp:nvSpPr>
        <dsp:cNvPr id="0" name=""/>
        <dsp:cNvSpPr/>
      </dsp:nvSpPr>
      <dsp:spPr>
        <a:xfrm>
          <a:off x="155971" y="1871662"/>
          <a:ext cx="1939765" cy="12477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/>
          </a:blip>
          <a:srcRect/>
          <a:stretch>
            <a:fillRect t="-16000" b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259CDD-058B-43B3-943B-5F5E288F96B7}">
      <dsp:nvSpPr>
        <dsp:cNvPr id="0" name=""/>
        <dsp:cNvSpPr/>
      </dsp:nvSpPr>
      <dsp:spPr>
        <a:xfrm>
          <a:off x="0" y="3431381"/>
          <a:ext cx="9698828" cy="15597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b="1" kern="1200" noProof="0">
              <a:solidFill>
                <a:schemeClr val="bg1"/>
              </a:solidFill>
            </a:rPr>
            <a:t>Gestão dos casos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solidFill>
                <a:schemeClr val="tx1"/>
              </a:solidFill>
            </a:rPr>
            <a:t>Isolamento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solidFill>
                <a:schemeClr val="tx1"/>
              </a:solidFill>
            </a:rPr>
            <a:t>Tratamento e recuperação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PT" sz="1600" kern="1200" noProof="0">
              <a:solidFill>
                <a:schemeClr val="tx1"/>
              </a:solidFill>
            </a:rPr>
            <a:t>PCI e segurança</a:t>
          </a:r>
        </a:p>
      </dsp:txBody>
      <dsp:txXfrm>
        <a:off x="2095737" y="3431381"/>
        <a:ext cx="7603090" cy="1559718"/>
      </dsp:txXfrm>
    </dsp:sp>
    <dsp:sp modelId="{8575A082-E31B-4D2A-8B49-7D4ADC834B65}">
      <dsp:nvSpPr>
        <dsp:cNvPr id="0" name=""/>
        <dsp:cNvSpPr/>
      </dsp:nvSpPr>
      <dsp:spPr>
        <a:xfrm>
          <a:off x="155971" y="3587353"/>
          <a:ext cx="1939765" cy="12477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/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8C594B-C9E6-41AD-98AA-CF566E92B289}">
      <dsp:nvSpPr>
        <dsp:cNvPr id="0" name=""/>
        <dsp:cNvSpPr/>
      </dsp:nvSpPr>
      <dsp:spPr>
        <a:xfrm>
          <a:off x="-165137" y="0"/>
          <a:ext cx="8359291" cy="10980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noProof="0"/>
            <a:t>1. Alerta </a:t>
          </a:r>
          <a:r>
            <a:rPr lang="pt-PT" sz="1800" kern="1200" noProof="0"/>
            <a:t>(e.g. linhas de atendimento, eventos, mortes, rumores)</a:t>
          </a:r>
        </a:p>
      </dsp:txBody>
      <dsp:txXfrm>
        <a:off x="-132976" y="32161"/>
        <a:ext cx="6977529" cy="1033720"/>
      </dsp:txXfrm>
    </dsp:sp>
    <dsp:sp modelId="{47AC77E2-AFE7-4A51-A538-FA63BDE33062}">
      <dsp:nvSpPr>
        <dsp:cNvPr id="0" name=""/>
        <dsp:cNvSpPr/>
      </dsp:nvSpPr>
      <dsp:spPr>
        <a:xfrm>
          <a:off x="637224" y="1247779"/>
          <a:ext cx="8172674" cy="13921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560506"/>
                <a:satOff val="-1946"/>
                <a:lumOff val="458"/>
                <a:alphaOff val="0"/>
                <a:tint val="50000"/>
                <a:satMod val="300000"/>
              </a:schemeClr>
            </a:gs>
            <a:gs pos="35000">
              <a:schemeClr val="accent2">
                <a:hueOff val="1560506"/>
                <a:satOff val="-1946"/>
                <a:lumOff val="458"/>
                <a:alphaOff val="0"/>
                <a:tint val="37000"/>
                <a:satMod val="300000"/>
              </a:schemeClr>
            </a:gs>
            <a:gs pos="100000">
              <a:schemeClr val="accent2">
                <a:hueOff val="1560506"/>
                <a:satOff val="-1946"/>
                <a:lumOff val="45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noProof="0"/>
            <a:t>2. Investigação dos casos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kern="1200" noProof="0"/>
            <a:t>Definição de casos, confirmação laboratorial, exposição de documentos, identificação de contactos (lista tabelada de contactos)</a:t>
          </a:r>
        </a:p>
      </dsp:txBody>
      <dsp:txXfrm>
        <a:off x="677998" y="1288553"/>
        <a:ext cx="6649000" cy="1310593"/>
      </dsp:txXfrm>
    </dsp:sp>
    <dsp:sp modelId="{C3523B7A-E4FB-4800-8E5B-AC99507F3E17}">
      <dsp:nvSpPr>
        <dsp:cNvPr id="0" name=""/>
        <dsp:cNvSpPr/>
      </dsp:nvSpPr>
      <dsp:spPr>
        <a:xfrm>
          <a:off x="1445053" y="2715750"/>
          <a:ext cx="7698740" cy="10980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121013"/>
                <a:satOff val="-3893"/>
                <a:lumOff val="915"/>
                <a:alphaOff val="0"/>
                <a:tint val="50000"/>
                <a:satMod val="300000"/>
              </a:schemeClr>
            </a:gs>
            <a:gs pos="35000">
              <a:schemeClr val="accent2">
                <a:hueOff val="3121013"/>
                <a:satOff val="-3893"/>
                <a:lumOff val="915"/>
                <a:alphaOff val="0"/>
                <a:tint val="37000"/>
                <a:satMod val="300000"/>
              </a:schemeClr>
            </a:gs>
            <a:gs pos="100000">
              <a:schemeClr val="accent2">
                <a:hueOff val="3121013"/>
                <a:satOff val="-3893"/>
                <a:lumOff val="9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noProof="0">
              <a:solidFill>
                <a:srgbClr val="EA0000"/>
              </a:solidFill>
            </a:rPr>
            <a:t>3. Localização de contactos</a:t>
          </a:r>
        </a:p>
      </dsp:txBody>
      <dsp:txXfrm>
        <a:off x="1477214" y="2747911"/>
        <a:ext cx="6285544" cy="1033720"/>
      </dsp:txXfrm>
    </dsp:sp>
    <dsp:sp modelId="{948A469B-1F8C-472C-9B43-545D49D358CD}">
      <dsp:nvSpPr>
        <dsp:cNvPr id="0" name=""/>
        <dsp:cNvSpPr/>
      </dsp:nvSpPr>
      <dsp:spPr>
        <a:xfrm>
          <a:off x="2089822" y="3893058"/>
          <a:ext cx="7698740" cy="109804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400" b="1" kern="1200" noProof="0">
              <a:solidFill>
                <a:srgbClr val="EA0000"/>
              </a:solidFill>
            </a:rPr>
            <a:t>4. Monitorização de contactos durante 21 dias</a:t>
          </a:r>
        </a:p>
      </dsp:txBody>
      <dsp:txXfrm>
        <a:off x="2121983" y="3925219"/>
        <a:ext cx="6275921" cy="1033720"/>
      </dsp:txXfrm>
    </dsp:sp>
    <dsp:sp modelId="{35540769-E2C4-43AC-81C8-9DDD1EB47D6B}">
      <dsp:nvSpPr>
        <dsp:cNvPr id="0" name=""/>
        <dsp:cNvSpPr/>
      </dsp:nvSpPr>
      <dsp:spPr>
        <a:xfrm>
          <a:off x="7150150" y="841000"/>
          <a:ext cx="713727" cy="71372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</dsp:txBody>
      <dsp:txXfrm>
        <a:off x="7310739" y="841000"/>
        <a:ext cx="392549" cy="537080"/>
      </dsp:txXfrm>
    </dsp:sp>
    <dsp:sp modelId="{16CD70DF-F899-4447-8B6D-1C9336678444}">
      <dsp:nvSpPr>
        <dsp:cNvPr id="0" name=""/>
        <dsp:cNvSpPr/>
      </dsp:nvSpPr>
      <dsp:spPr>
        <a:xfrm>
          <a:off x="7627087" y="2027676"/>
          <a:ext cx="713727" cy="1167693"/>
        </a:xfrm>
        <a:prstGeom prst="upDownArrow">
          <a:avLst/>
        </a:prstGeom>
        <a:solidFill>
          <a:schemeClr val="accent1">
            <a:lumMod val="60000"/>
            <a:lumOff val="4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</dsp:txBody>
      <dsp:txXfrm>
        <a:off x="7805519" y="2206108"/>
        <a:ext cx="356863" cy="810829"/>
      </dsp:txXfrm>
    </dsp:sp>
    <dsp:sp modelId="{99AD8C1C-30A3-4941-B685-F152A4372980}">
      <dsp:nvSpPr>
        <dsp:cNvPr id="0" name=""/>
        <dsp:cNvSpPr/>
      </dsp:nvSpPr>
      <dsp:spPr>
        <a:xfrm>
          <a:off x="8430066" y="3255139"/>
          <a:ext cx="713727" cy="1076193"/>
        </a:xfrm>
        <a:prstGeom prst="upDownArrow">
          <a:avLst/>
        </a:prstGeom>
        <a:solidFill>
          <a:schemeClr val="accent1">
            <a:lumMod val="60000"/>
            <a:lumOff val="4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400" kern="1200" dirty="0"/>
        </a:p>
      </dsp:txBody>
      <dsp:txXfrm>
        <a:off x="8608498" y="3433571"/>
        <a:ext cx="356863" cy="719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GO Training on Contact Tracing</a:t>
            </a:r>
            <a:endParaRPr lang="en-GB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11" y="0"/>
            <a:ext cx="2946144" cy="49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412E210-B398-4788-A4EF-35FAF649011F}" type="datetime1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8466"/>
            <a:ext cx="2946145" cy="49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09" tIns="46205" rIns="92409" bIns="46205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11" y="9378466"/>
            <a:ext cx="2946144" cy="49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09" tIns="46205" rIns="92409" bIns="4620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6ECA5D92-32B9-4691-8234-1E88B4D68756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913548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409" tIns="46205" rIns="92409" bIns="4620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GO Training on Contact Tracing</a:t>
            </a:r>
            <a:endParaRPr lang="en-GB" dirty="0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782638" y="741363"/>
            <a:ext cx="52339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09" tIns="46205" rIns="92409" bIns="46205" rtlCol="0" anchor="ctr"/>
          <a:lstStyle/>
          <a:p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"/>
          </p:nvPr>
        </p:nvSpPr>
        <p:spPr>
          <a:xfrm>
            <a:off x="1" y="9378466"/>
            <a:ext cx="2946145" cy="494191"/>
          </a:xfrm>
          <a:prstGeom prst="rect">
            <a:avLst/>
          </a:prstGeom>
        </p:spPr>
        <p:txBody>
          <a:bodyPr vert="horz" lIns="92409" tIns="46205" rIns="92409" bIns="46205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4" name="Notes Placeholder 3"/>
          <p:cNvSpPr>
            <a:spLocks noGrp="1"/>
          </p:cNvSpPr>
          <p:nvPr>
            <p:ph type="body" sz="quarter" idx="3"/>
          </p:nvPr>
        </p:nvSpPr>
        <p:spPr>
          <a:xfrm>
            <a:off x="680254" y="4690030"/>
            <a:ext cx="5437168" cy="4442935"/>
          </a:xfrm>
          <a:prstGeom prst="rect">
            <a:avLst/>
          </a:prstGeom>
        </p:spPr>
        <p:txBody>
          <a:bodyPr vert="horz" lIns="92409" tIns="46205" rIns="92409" bIns="4620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>
          <a:xfrm>
            <a:off x="3849911" y="0"/>
            <a:ext cx="2946144" cy="494191"/>
          </a:xfrm>
          <a:prstGeom prst="rect">
            <a:avLst/>
          </a:prstGeom>
        </p:spPr>
        <p:txBody>
          <a:bodyPr vert="horz" lIns="92409" tIns="46205" rIns="92409" bIns="46205" rtlCol="0"/>
          <a:lstStyle>
            <a:lvl1pPr algn="r">
              <a:defRPr sz="1200"/>
            </a:lvl1pPr>
          </a:lstStyle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>
          <a:xfrm>
            <a:off x="3849911" y="9378466"/>
            <a:ext cx="2946144" cy="494191"/>
          </a:xfrm>
          <a:prstGeom prst="rect">
            <a:avLst/>
          </a:prstGeom>
        </p:spPr>
        <p:txBody>
          <a:bodyPr vert="horz" lIns="92409" tIns="46205" rIns="92409" bIns="46205" rtlCol="0" anchor="b"/>
          <a:lstStyle>
            <a:lvl1pPr algn="r">
              <a:defRPr sz="1200"/>
            </a:lvl1pPr>
          </a:lstStyle>
          <a:p>
            <a:fld id="{9457A5B8-55FF-4161-AE6F-58BC79376119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5320069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fr-FR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F3B9C0-65E3-4BFF-87AF-19089B62EC54}" type="datetime1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7134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2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Existem várias componentes importantes</a:t>
            </a:r>
            <a:r>
              <a:rPr lang="pt-PT" sz="1200" kern="1200" baseline="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que permitem controlar e prevenir o Ébola. Este diagrama ilustra 4 grandes áreas de controlo do Ébola. Nesta apresentação, não vou falar muito sobre funerais seguros e dignos, nem sobre a gestão dos casos, mas sim dos passos necessários para controlar a transmissão. Note-se que o envolvimento das comunidades é um assunto que se sobrepõe a todas as áreas da resposta e, por essa razão, falaremos disso adiante nesta apresentação</a:t>
            </a:r>
            <a:r>
              <a:rPr lang="en-GB" sz="1200" kern="1200" baseline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 </a:t>
            </a:r>
            <a:endParaRPr lang="en-GB" sz="12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endParaRPr lang="pt-PT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17549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62046" lvl="1" algn="l">
              <a:defRPr/>
            </a:pP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Este é um diagrama que sintetiza as principais funções da vigilância de</a:t>
            </a:r>
            <a:r>
              <a:rPr lang="pt-PT" sz="1100" kern="1200" baseline="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um surto de Ébola. Nos próximos diapositivos, iremos descrever oque acontece em cada asso.</a:t>
            </a:r>
          </a:p>
          <a:p>
            <a:pPr marL="462046" lvl="1" algn="l">
              <a:defRPr/>
            </a:pPr>
            <a:endParaRPr lang="pt-PT" sz="1100" kern="1200" noProof="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pPr marL="462046" lvl="1" algn="l">
              <a:defRPr/>
            </a:pP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A equipa de vigilância é responsável</a:t>
            </a:r>
            <a:r>
              <a:rPr lang="pt-PT" sz="1100" kern="1200" baseline="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por responder a um potencial caso que, frequentemente, é conhecido através de um alerta</a:t>
            </a: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</a:t>
            </a:r>
            <a:r>
              <a:rPr lang="pt-PT" sz="1100" kern="1200" baseline="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Faz-se então a investigação do caso, para </a:t>
            </a: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determinar se a pessoa corresponde à definição de caso e para determinar uma exposição. Se a pessoa corresponder à definição de caso, terá de ser submetida a um teste para confirmar se tem Ébola ou não. Durante a investigação do caso, terão de ser identificados contactos, que são registados na chamada “lista tabelada de contactos”. A lista de contactos é importante porque sem ela não é possível iniciar a</a:t>
            </a:r>
            <a:r>
              <a:rPr lang="pt-PT" sz="1100" kern="1200" baseline="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localização do contactos</a:t>
            </a: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</a:t>
            </a:r>
          </a:p>
          <a:p>
            <a:pPr marL="462046" lvl="1" algn="l">
              <a:defRPr/>
            </a:pPr>
            <a:endParaRPr lang="pt-PT" sz="1100" kern="1200" noProof="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pPr marL="462046" lvl="1" algn="l">
              <a:defRPr/>
            </a:pP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Antes de prosseguirmos com a localização de contactos</a:t>
            </a:r>
            <a:r>
              <a:rPr lang="pt-PT" sz="1100" kern="1200" baseline="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note-se que algumas pessoas se referem à localização de contactos como incluindo a monitorização</a:t>
            </a: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 Para fins desta apresentação, iremos distinguir as duas. Os contactos identificados durante a investigação do caso terão de ser notificados e informados sobre a sua situação. São novamente entrevistados para s determinar qual o seu risco de infecção. Se já tiverem sintomas, terão de ser isolados. Estas actividades fazem todas parte da localização de contactos,</a:t>
            </a:r>
            <a:r>
              <a:rPr lang="pt-PT" sz="1100" kern="1200" baseline="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que é o passo 3 deste diagrama. </a:t>
            </a: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Se os contactos não tiverem sintomas, terão de ser monitorizados durante</a:t>
            </a:r>
            <a:r>
              <a:rPr lang="pt-PT" sz="1100" kern="1200" baseline="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21 dias, pois este é o período máximo de incubação do Ébola, A este passo chama-se monitorização</a:t>
            </a:r>
            <a:r>
              <a:rPr lang="en-GB" sz="11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 </a:t>
            </a:r>
          </a:p>
          <a:p>
            <a:pPr marL="924093" lvl="2" algn="l">
              <a:defRPr/>
            </a:pPr>
            <a:endParaRPr lang="en-GB" sz="11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pPr lvl="1" algn="l">
              <a:defRPr/>
            </a:pPr>
            <a:r>
              <a:rPr lang="pt-PT" sz="1100" kern="1200" noProof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Nos próximos diapositivos, apresentaremos cada uma dessas componentes.</a:t>
            </a:r>
          </a:p>
          <a:p>
            <a:endParaRPr lang="pt-PT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30672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noProof="0" dirty="0"/>
              <a:t>É preciso estabelecer uma definição padrão de caso</a:t>
            </a:r>
          </a:p>
          <a:p>
            <a:pPr algn="l"/>
            <a:endParaRPr lang="pt-PT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9223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pt-PT" noProof="0" dirty="0"/>
              <a:t>Este é um fluxograma que mostra o modo como os casos são identificados e tratados. Do mesmo modo, ilustra o que acontece aos contactos quando são gerados.</a:t>
            </a:r>
          </a:p>
          <a:p>
            <a:pPr algn="l"/>
            <a:endParaRPr lang="pt-PT" noProof="0" dirty="0"/>
          </a:p>
          <a:p>
            <a:pPr algn="l"/>
            <a:r>
              <a:rPr lang="pt-PT" noProof="0" dirty="0"/>
              <a:t> A Figura apresenta também as responsabilidades dos agentes da vigilância. Uma vez concluída a investigação dos casos, com identificação de todos os casos relevantes pela equipa de investigação, a informação sobre contactos (identificadores</a:t>
            </a:r>
            <a:r>
              <a:rPr lang="pt-PT" baseline="0" noProof="0" dirty="0"/>
              <a:t> pessoais, como o nome</a:t>
            </a:r>
            <a:r>
              <a:rPr lang="pt-PT" noProof="0" dirty="0"/>
              <a:t>, idade, morada, e relação com o caso) é transmitida ao coordenador da localização de contactos ou ao supervisor do nível distrital. A monitorização é feita pelos membros da comunidade (familiaridade com a geografia, as pessoas e</a:t>
            </a:r>
            <a:r>
              <a:rPr lang="pt-PT" baseline="0" noProof="0" dirty="0"/>
              <a:t> a língua</a:t>
            </a:r>
            <a:r>
              <a:rPr lang="pt-PT" noProof="0" dirty="0"/>
              <a:t>).</a:t>
            </a:r>
          </a:p>
          <a:p>
            <a:endParaRPr lang="pt-PT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80255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Cabeçalho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53CABAF-3AE3-4F4A-AFE1-BBF3DC6CCBB1}" type="datetime1">
              <a:rPr lang="fr-FR" smtClean="0"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9092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http://</a:t>
            </a:r>
            <a:r>
              <a:rPr lang="en-US" dirty="0" err="1"/>
              <a:t>www.who.int</a:t>
            </a:r>
            <a:r>
              <a:rPr lang="en-US" dirty="0"/>
              <a:t>/features/2017/plague-tracing-preventing/</a:t>
            </a:r>
            <a:r>
              <a:rPr lang="en-US" dirty="0" err="1"/>
              <a:t>en</a:t>
            </a:r>
            <a:r>
              <a:rPr lang="en-US" dirty="0"/>
              <a:t>/</a:t>
            </a:r>
          </a:p>
          <a:p>
            <a:pPr algn="l"/>
            <a:r>
              <a:rPr lang="en-US" dirty="0"/>
              <a:t>http://</a:t>
            </a:r>
            <a:r>
              <a:rPr lang="en-US" dirty="0" err="1"/>
              <a:t>www.who.int</a:t>
            </a:r>
            <a:r>
              <a:rPr lang="en-US" dirty="0"/>
              <a:t>/</a:t>
            </a:r>
            <a:r>
              <a:rPr lang="en-US" dirty="0" err="1"/>
              <a:t>mediacentre</a:t>
            </a:r>
            <a:r>
              <a:rPr lang="en-US" dirty="0"/>
              <a:t>/factsheets/fs267/</a:t>
            </a:r>
            <a:r>
              <a:rPr lang="en-US" dirty="0" err="1"/>
              <a:t>en</a:t>
            </a:r>
            <a:r>
              <a:rPr lang="en-US" dirty="0"/>
              <a:t>/</a:t>
            </a:r>
          </a:p>
          <a:p>
            <a:pPr algn="l"/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6610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aseline="0" dirty="0" err="1"/>
              <a:t>Sem</a:t>
            </a:r>
            <a:r>
              <a:rPr lang="en-US" baseline="0" dirty="0"/>
              <a:t> </a:t>
            </a:r>
            <a:r>
              <a:rPr lang="en-US" baseline="0" dirty="0" err="1"/>
              <a:t>necessidade</a:t>
            </a:r>
            <a:r>
              <a:rPr lang="en-US" baseline="0" dirty="0"/>
              <a:t> de </a:t>
            </a:r>
            <a:r>
              <a:rPr lang="en-US" baseline="0" dirty="0" err="1"/>
              <a:t>estabelecer</a:t>
            </a:r>
            <a:r>
              <a:rPr lang="en-US" baseline="0" dirty="0"/>
              <a:t> </a:t>
            </a:r>
            <a:r>
              <a:rPr lang="en-US" baseline="0" dirty="0" err="1"/>
              <a:t>uma</a:t>
            </a:r>
            <a:r>
              <a:rPr lang="en-US" baseline="0" dirty="0"/>
              <a:t> </a:t>
            </a:r>
            <a:r>
              <a:rPr lang="en-US" baseline="0" dirty="0" err="1"/>
              <a:t>definição</a:t>
            </a:r>
            <a:r>
              <a:rPr lang="en-US" baseline="0" dirty="0"/>
              <a:t> </a:t>
            </a:r>
            <a:r>
              <a:rPr lang="en-US" baseline="0" dirty="0" err="1"/>
              <a:t>padrão</a:t>
            </a:r>
            <a:r>
              <a:rPr lang="en-US" baseline="0" dirty="0"/>
              <a:t> do </a:t>
            </a:r>
            <a:r>
              <a:rPr lang="en-US" baseline="0" dirty="0" err="1"/>
              <a:t>caso</a:t>
            </a:r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78681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http://</a:t>
            </a:r>
            <a:r>
              <a:rPr lang="en-US" dirty="0" err="1"/>
              <a:t>www.who.int</a:t>
            </a:r>
            <a:r>
              <a:rPr lang="en-US" dirty="0"/>
              <a:t>/features/2017/plague-tracing-preventing/</a:t>
            </a:r>
            <a:r>
              <a:rPr lang="en-US" dirty="0" err="1"/>
              <a:t>en</a:t>
            </a:r>
            <a:r>
              <a:rPr lang="en-US" dirty="0"/>
              <a:t>/</a:t>
            </a:r>
          </a:p>
          <a:p>
            <a:pPr algn="l"/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55177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http://</a:t>
            </a:r>
            <a:r>
              <a:rPr lang="en-US" dirty="0" err="1"/>
              <a:t>www.who.int</a:t>
            </a:r>
            <a:r>
              <a:rPr lang="en-US" dirty="0"/>
              <a:t>/features/2017/plague-tracing-preventing/</a:t>
            </a:r>
            <a:r>
              <a:rPr lang="en-US" dirty="0" err="1"/>
              <a:t>en</a:t>
            </a:r>
            <a:r>
              <a:rPr lang="en-US" dirty="0"/>
              <a:t>/</a:t>
            </a:r>
          </a:p>
          <a:p>
            <a:pPr algn="l"/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29257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Cabeçalho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58B00D1-6B25-49F1-B4EF-A239BA9CDD0D}" type="datetime1">
              <a:rPr lang="fr-FR" smtClean="0"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3482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03140C-EFC6-4E0B-BDAA-90B338BF5093}" type="datetime1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01253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2638" y="741363"/>
            <a:ext cx="5233987" cy="3702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pt-PT" noProof="0" dirty="0">
                <a:cs typeface="+mn-cs"/>
              </a:rPr>
              <a:t>A composição da equipa pode variar, mas geralmente é composta por epidemiologistas, médicos</a:t>
            </a:r>
            <a:r>
              <a:rPr lang="pt-PT" noProof="0" dirty="0">
                <a:latin typeface="Arial" panose="020B0604020202020204" pitchFamily="34" charset="0"/>
                <a:cs typeface="Arial" panose="020B0604020202020204" pitchFamily="34" charset="0"/>
              </a:rPr>
              <a:t>, especialistas psicossociais (no caso da saúde mental ou problemas de estigma)</a:t>
            </a:r>
            <a:r>
              <a:rPr lang="pt-PT" baseline="0" noProof="0" dirty="0">
                <a:latin typeface="Arial" panose="020B0604020202020204" pitchFamily="34" charset="0"/>
                <a:cs typeface="Arial" panose="020B0604020202020204" pitchFamily="34" charset="0"/>
              </a:rPr>
              <a:t> e especialistas em comunicação da saúde (para assuntos de educação ou trabalho em rede). A equipa deve ter experiência e formação própria para fazer perguntas pertinentes sobre a localização de contactos. A Equipa de Investigação pode criar uma equipa menor de investigadores que esteja disponível 24 horas por dia, quando for notificado um caso</a:t>
            </a:r>
            <a:r>
              <a:rPr lang="pt-PT" noProof="0" dirty="0">
                <a:cs typeface="+mn-cs"/>
              </a:rPr>
              <a:t>. </a:t>
            </a:r>
          </a:p>
          <a:p>
            <a:pPr algn="l"/>
            <a:endParaRPr lang="pt-PT" b="1" noProof="0" dirty="0">
              <a:cs typeface="+mn-cs"/>
            </a:endParaRPr>
          </a:p>
          <a:p>
            <a:pPr algn="l"/>
            <a:r>
              <a:rPr lang="pt-PT" b="1" noProof="0" dirty="0">
                <a:cs typeface="+mn-cs"/>
              </a:rPr>
              <a:t>Responsabilidades: </a:t>
            </a:r>
            <a:r>
              <a:rPr lang="pt-PT" b="0" noProof="0" dirty="0">
                <a:cs typeface="+mn-cs"/>
              </a:rPr>
              <a:t>A Equipa de Investigação </a:t>
            </a:r>
            <a:r>
              <a:rPr lang="pt-PT" b="0" baseline="0" noProof="0" dirty="0">
                <a:cs typeface="+mn-cs"/>
              </a:rPr>
              <a:t>é responsável por</a:t>
            </a:r>
            <a:r>
              <a:rPr lang="pt-PT" noProof="0" dirty="0">
                <a:cs typeface="+mn-cs"/>
              </a:rPr>
              <a:t>:</a:t>
            </a:r>
            <a:r>
              <a:rPr lang="pt-PT" b="1" noProof="0" dirty="0">
                <a:cs typeface="+mn-cs"/>
              </a:rPr>
              <a:t> </a:t>
            </a:r>
          </a:p>
          <a:p>
            <a:pPr lvl="0" algn="l"/>
            <a:r>
              <a:rPr lang="pt-PT" noProof="0" dirty="0">
                <a:cs typeface="+mn-cs"/>
              </a:rPr>
              <a:t>Entrevistar qualquer alerta ou potencial caso (ou seus pr</a:t>
            </a:r>
            <a:r>
              <a:rPr lang="pt-PT" noProof="0" dirty="0">
                <a:latin typeface="Arial" panose="020B0604020202020204" pitchFamily="34" charset="0"/>
                <a:cs typeface="Arial" panose="020B0604020202020204" pitchFamily="34" charset="0"/>
              </a:rPr>
              <a:t>óximos, se a pessoa tiver morrido) e determinar se a pessoa corresponde à</a:t>
            </a:r>
            <a:r>
              <a:rPr lang="pt-PT" baseline="0" noProof="0" dirty="0">
                <a:latin typeface="Arial" panose="020B0604020202020204" pitchFamily="34" charset="0"/>
                <a:cs typeface="Arial" panose="020B0604020202020204" pitchFamily="34" charset="0"/>
              </a:rPr>
              <a:t> definição do caso de </a:t>
            </a:r>
            <a:r>
              <a:rPr lang="pt-PT" noProof="0" dirty="0">
                <a:cs typeface="+mn-cs"/>
              </a:rPr>
              <a:t>DVE, bem como criar uma lista inicial de contactos a partir deste caso. O</a:t>
            </a:r>
            <a:r>
              <a:rPr lang="pt-PT" baseline="0" noProof="0" dirty="0">
                <a:cs typeface="+mn-cs"/>
              </a:rPr>
              <a:t> cl</a:t>
            </a:r>
            <a:r>
              <a:rPr lang="pt-PT" baseline="0" noProof="0" dirty="0">
                <a:latin typeface="Arial" panose="020B0604020202020204" pitchFamily="34" charset="0"/>
                <a:cs typeface="Arial" panose="020B0604020202020204" pitchFamily="34" charset="0"/>
              </a:rPr>
              <a:t>ínico tem a função de determinar se a pessoa corresponde às definições do caso ou não</a:t>
            </a:r>
            <a:r>
              <a:rPr lang="pt-PT" noProof="0" dirty="0">
                <a:cs typeface="+mn-cs"/>
              </a:rPr>
              <a:t>.</a:t>
            </a:r>
          </a:p>
          <a:p>
            <a:pPr lvl="0" algn="l"/>
            <a:r>
              <a:rPr lang="pt-PT" noProof="0" dirty="0">
                <a:cs typeface="+mn-cs"/>
              </a:rPr>
              <a:t>Interrogar todos</a:t>
            </a:r>
            <a:r>
              <a:rPr lang="pt-PT" baseline="0" noProof="0" dirty="0">
                <a:cs typeface="+mn-cs"/>
              </a:rPr>
              <a:t> os contactos poss</a:t>
            </a:r>
            <a:r>
              <a:rPr lang="pt-PT" baseline="0" noProof="0" dirty="0">
                <a:latin typeface="Arial" panose="020B0604020202020204" pitchFamily="34" charset="0"/>
                <a:cs typeface="Arial" panose="020B0604020202020204" pitchFamily="34" charset="0"/>
              </a:rPr>
              <a:t>íveis de um caso (suspeito, provável ou confirmado)</a:t>
            </a:r>
            <a:r>
              <a:rPr lang="pt-PT" noProof="0" dirty="0">
                <a:cs typeface="+mn-cs"/>
              </a:rPr>
              <a:t>. </a:t>
            </a:r>
          </a:p>
          <a:p>
            <a:pPr lvl="0" algn="l"/>
            <a:r>
              <a:rPr lang="pt-PT" noProof="0" dirty="0">
                <a:cs typeface="+mn-cs"/>
              </a:rPr>
              <a:t>Avaliar um contacto sintomático, para determinar</a:t>
            </a:r>
            <a:r>
              <a:rPr lang="pt-PT" baseline="0" noProof="0" dirty="0">
                <a:cs typeface="+mn-cs"/>
              </a:rPr>
              <a:t> se o contacto deve ser considerado um caso ou não</a:t>
            </a:r>
            <a:r>
              <a:rPr lang="pt-PT" noProof="0" dirty="0">
                <a:cs typeface="+mn-cs"/>
              </a:rPr>
              <a:t>. </a:t>
            </a:r>
          </a:p>
          <a:p>
            <a:pPr lvl="0" algn="l"/>
            <a:r>
              <a:rPr lang="pt-PT" noProof="0" dirty="0">
                <a:cs typeface="+mn-cs"/>
              </a:rPr>
              <a:t>Identificar todos os contactos e entrevistá-los. </a:t>
            </a:r>
          </a:p>
          <a:p>
            <a:pPr lvl="0" algn="l"/>
            <a:r>
              <a:rPr lang="pt-PT" noProof="0" dirty="0">
                <a:cs typeface="+mn-cs"/>
              </a:rPr>
              <a:t>Alertar os contactos</a:t>
            </a:r>
            <a:r>
              <a:rPr lang="pt-PT" baseline="0" noProof="0" dirty="0">
                <a:cs typeface="+mn-cs"/>
              </a:rPr>
              <a:t> sobre o seu estado, informá-los sobre os procedimentos de localização de contactos e prestar apoio</a:t>
            </a:r>
            <a:r>
              <a:rPr lang="pt-PT" noProof="0" dirty="0">
                <a:cs typeface="+mn-cs"/>
              </a:rPr>
              <a:t>. </a:t>
            </a:r>
          </a:p>
          <a:p>
            <a:pPr lvl="0" algn="l"/>
            <a:r>
              <a:rPr lang="pt-PT" noProof="0" dirty="0">
                <a:cs typeface="+mn-cs"/>
              </a:rPr>
              <a:t>Incluir</a:t>
            </a:r>
            <a:r>
              <a:rPr lang="pt-PT" baseline="0" noProof="0" dirty="0">
                <a:cs typeface="+mn-cs"/>
              </a:rPr>
              <a:t> todos os contactos no Formulário da Lista de Contactos</a:t>
            </a:r>
            <a:r>
              <a:rPr lang="pt-PT" noProof="0" dirty="0">
                <a:cs typeface="+mn-cs"/>
              </a:rPr>
              <a:t>. </a:t>
            </a:r>
          </a:p>
          <a:p>
            <a:pPr algn="l"/>
            <a:r>
              <a:rPr lang="pt-PT" b="1" noProof="0" dirty="0">
                <a:cs typeface="+mn-cs"/>
              </a:rPr>
              <a:t>Quantidade:</a:t>
            </a:r>
            <a:r>
              <a:rPr lang="pt-PT" noProof="0" dirty="0">
                <a:cs typeface="+mn-cs"/>
              </a:rPr>
              <a:t> pelo menos, duas pessoas para cada Equipa de Investigação</a:t>
            </a:r>
            <a:r>
              <a:rPr lang="en-US" noProof="0" dirty="0">
                <a:cs typeface="+mn-cs"/>
              </a:rPr>
              <a:t>. </a:t>
            </a:r>
          </a:p>
          <a:p>
            <a:pPr algn="l"/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C7A031-F4DE-45E8-A03E-4BC363497DD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347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pt-PT" noProof="0" dirty="0"/>
              <a:t>O per</a:t>
            </a:r>
            <a:r>
              <a:rPr lang="pt-PT" noProof="0" dirty="0">
                <a:latin typeface="Arial" panose="020B0604020202020204" pitchFamily="34" charset="0"/>
                <a:cs typeface="Arial" panose="020B0604020202020204" pitchFamily="34" charset="0"/>
              </a:rPr>
              <a:t>íodo de sintomas e de monitorização depende especificamente da doença. Por exemplo, a monitorização de contactos para a DVE é de 21 dias, porque este é o período máximo de incubação d</a:t>
            </a:r>
            <a:r>
              <a:rPr lang="pt-PT" baseline="0" noProof="0" dirty="0"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pt-PT" noProof="0" dirty="0">
                <a:latin typeface="Arial" panose="020B0604020202020204" pitchFamily="34" charset="0"/>
                <a:cs typeface="Arial" panose="020B0604020202020204" pitchFamily="34" charset="0"/>
              </a:rPr>
              <a:t> doença</a:t>
            </a:r>
            <a:r>
              <a:rPr lang="pt-PT" baseline="0" noProof="0" dirty="0"/>
              <a:t>.</a:t>
            </a:r>
            <a:endParaRPr lang="pt-PT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11159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pt-PT" noProof="0" dirty="0">
                <a:latin typeface="Arial" charset="0"/>
                <a:cs typeface="Arial" charset="0"/>
              </a:rPr>
              <a:t>O</a:t>
            </a:r>
            <a:r>
              <a:rPr lang="pt-PT" baseline="0" noProof="0" dirty="0">
                <a:latin typeface="Arial" charset="0"/>
                <a:cs typeface="Arial" charset="0"/>
              </a:rPr>
              <a:t> n</a:t>
            </a:r>
            <a:r>
              <a:rPr lang="pt-PT" noProof="0" dirty="0">
                <a:latin typeface="Arial" panose="020B0604020202020204" pitchFamily="34" charset="0"/>
                <a:cs typeface="Arial" panose="020B0604020202020204" pitchFamily="34" charset="0"/>
              </a:rPr>
              <a:t>ível de EPP </a:t>
            </a:r>
            <a:r>
              <a:rPr lang="pt-PT" noProof="0" dirty="0"/>
              <a:t>e o tipo de equipamento dependem da doença específica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73754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CD24AE7-599D-4299-92E5-B0EAB3160789}" type="datetime1">
              <a:rPr lang="fr-FR" smtClean="0"/>
              <a:pPr/>
              <a:t>28/06/2019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8730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6150" y="869950"/>
            <a:ext cx="49053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Fontes</a:t>
            </a:r>
            <a:r>
              <a:rPr lang="en-US" dirty="0"/>
              <a:t>: 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1- http://</a:t>
            </a:r>
            <a:r>
              <a:rPr lang="en-US" dirty="0" err="1"/>
              <a:t>www.who.int</a:t>
            </a:r>
            <a:r>
              <a:rPr lang="en-US" dirty="0"/>
              <a:t>/features/2017/plague-tracing-preventing/</a:t>
            </a:r>
            <a:r>
              <a:rPr lang="en-US" dirty="0" err="1"/>
              <a:t>en</a:t>
            </a:r>
            <a:r>
              <a:rPr lang="en-US" dirty="0"/>
              <a:t>/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2- </a:t>
            </a:r>
            <a:r>
              <a:rPr lang="en-US" i="1" dirty="0" err="1"/>
              <a:t>Epidemiologia</a:t>
            </a:r>
            <a:r>
              <a:rPr lang="en-US" dirty="0"/>
              <a:t> (5</a:t>
            </a:r>
            <a:r>
              <a:rPr lang="en-US" baseline="30000" dirty="0"/>
              <a:t>ª</a:t>
            </a:r>
            <a:r>
              <a:rPr lang="en-US" dirty="0"/>
              <a:t> </a:t>
            </a:r>
            <a:r>
              <a:rPr lang="en-US" dirty="0" err="1"/>
              <a:t>edição</a:t>
            </a:r>
            <a:r>
              <a:rPr lang="en-US" dirty="0"/>
              <a:t>),</a:t>
            </a:r>
            <a:r>
              <a:rPr lang="en-US" baseline="0" dirty="0"/>
              <a:t> </a:t>
            </a:r>
            <a:r>
              <a:rPr lang="en-US" dirty="0" err="1"/>
              <a:t>Gordis</a:t>
            </a:r>
            <a:r>
              <a:rPr lang="en-US" dirty="0"/>
              <a:t>, 2014</a:t>
            </a:r>
          </a:p>
          <a:p>
            <a:pPr algn="l"/>
            <a:r>
              <a:rPr lang="en-US" dirty="0"/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0508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CD24AE7-599D-4299-92E5-B0EAB3160789}" type="datetime1">
              <a:rPr lang="fr-FR" smtClean="0"/>
              <a:pPr/>
              <a:t>28/06/2019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664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Cabeçalho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70F22D-6113-4828-A555-D3576C894760}" type="datetime1">
              <a:rPr lang="fr-FR" smtClean="0"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1456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Fonte: </a:t>
            </a:r>
            <a:r>
              <a:rPr lang="en-US" i="1" dirty="0" err="1"/>
              <a:t>Epidemiologia</a:t>
            </a:r>
            <a:r>
              <a:rPr lang="en-US" i="1" baseline="0" dirty="0"/>
              <a:t> </a:t>
            </a:r>
            <a:r>
              <a:rPr lang="en-US" dirty="0"/>
              <a:t>(5</a:t>
            </a:r>
            <a:r>
              <a:rPr lang="en-US" baseline="30000" dirty="0"/>
              <a:t>ª</a:t>
            </a:r>
            <a:r>
              <a:rPr lang="en-US" dirty="0"/>
              <a:t> </a:t>
            </a:r>
            <a:r>
              <a:rPr lang="en-US" dirty="0" err="1"/>
              <a:t>edição</a:t>
            </a:r>
            <a:r>
              <a:rPr lang="en-US" dirty="0"/>
              <a:t>),</a:t>
            </a:r>
            <a:r>
              <a:rPr lang="en-US" baseline="0" dirty="0"/>
              <a:t> </a:t>
            </a:r>
            <a:r>
              <a:rPr lang="en-US" dirty="0" err="1"/>
              <a:t>Gordis</a:t>
            </a:r>
            <a:r>
              <a:rPr lang="en-US" dirty="0"/>
              <a:t>, 2014</a:t>
            </a:r>
          </a:p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Primeiro</a:t>
            </a:r>
            <a:r>
              <a:rPr lang="en-US" dirty="0"/>
              <a:t>- </a:t>
            </a:r>
            <a:r>
              <a:rPr lang="en-US" dirty="0" err="1"/>
              <a:t>revisão</a:t>
            </a:r>
            <a:r>
              <a:rPr lang="en-US" dirty="0"/>
              <a:t> da </a:t>
            </a:r>
            <a:r>
              <a:rPr lang="en-US" dirty="0" err="1"/>
              <a:t>vigilância</a:t>
            </a:r>
            <a:r>
              <a:rPr lang="en-US" dirty="0"/>
              <a:t>, </a:t>
            </a:r>
            <a:r>
              <a:rPr lang="en-US" dirty="0" err="1"/>
              <a:t>activa</a:t>
            </a:r>
            <a:r>
              <a:rPr lang="en-US" baseline="0" dirty="0"/>
              <a:t> e </a:t>
            </a:r>
            <a:r>
              <a:rPr lang="en-US" baseline="0" dirty="0" err="1"/>
              <a:t>passiva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2498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Fonte: </a:t>
            </a:r>
            <a:r>
              <a:rPr lang="en-US" i="1" dirty="0" err="1"/>
              <a:t>Epidemiologia</a:t>
            </a:r>
            <a:r>
              <a:rPr lang="en-US" dirty="0"/>
              <a:t>(5</a:t>
            </a:r>
            <a:r>
              <a:rPr lang="en-US" baseline="30000" dirty="0"/>
              <a:t>ª</a:t>
            </a:r>
            <a:r>
              <a:rPr lang="en-US" dirty="0"/>
              <a:t> </a:t>
            </a:r>
            <a:r>
              <a:rPr lang="en-US" dirty="0" err="1"/>
              <a:t>edição</a:t>
            </a:r>
            <a:r>
              <a:rPr lang="en-US" dirty="0"/>
              <a:t>),</a:t>
            </a:r>
            <a:r>
              <a:rPr lang="en-US" baseline="0" dirty="0"/>
              <a:t> </a:t>
            </a:r>
            <a:r>
              <a:rPr lang="en-US" dirty="0" err="1"/>
              <a:t>Gordis</a:t>
            </a:r>
            <a:r>
              <a:rPr lang="en-US" dirty="0"/>
              <a:t>, 2014</a:t>
            </a:r>
          </a:p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Primeira</a:t>
            </a:r>
            <a:r>
              <a:rPr lang="en-US" dirty="0"/>
              <a:t>- </a:t>
            </a:r>
            <a:r>
              <a:rPr lang="en-US" dirty="0" err="1"/>
              <a:t>revisão</a:t>
            </a:r>
            <a:r>
              <a:rPr lang="en-US" dirty="0"/>
              <a:t> da </a:t>
            </a:r>
            <a:r>
              <a:rPr lang="en-US" dirty="0" err="1"/>
              <a:t>vigilância</a:t>
            </a:r>
            <a:r>
              <a:rPr lang="en-US" dirty="0"/>
              <a:t>, </a:t>
            </a:r>
            <a:r>
              <a:rPr lang="en-US" dirty="0" err="1"/>
              <a:t>activa</a:t>
            </a:r>
            <a:r>
              <a:rPr lang="en-US" baseline="0" dirty="0"/>
              <a:t> e </a:t>
            </a:r>
            <a:r>
              <a:rPr lang="en-US" baseline="0" dirty="0" err="1"/>
              <a:t>passiva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0357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Fonte: </a:t>
            </a:r>
            <a:r>
              <a:rPr lang="en-US" i="1" dirty="0" err="1"/>
              <a:t>Epidemiologia</a:t>
            </a:r>
            <a:r>
              <a:rPr lang="en-US" dirty="0"/>
              <a:t> (5</a:t>
            </a:r>
            <a:r>
              <a:rPr lang="en-US" baseline="30000" dirty="0"/>
              <a:t>ª</a:t>
            </a:r>
            <a:r>
              <a:rPr lang="en-US" dirty="0"/>
              <a:t> edition),</a:t>
            </a:r>
            <a:r>
              <a:rPr lang="en-US" baseline="0" dirty="0"/>
              <a:t> </a:t>
            </a:r>
            <a:r>
              <a:rPr lang="en-US" dirty="0" err="1"/>
              <a:t>Gordis</a:t>
            </a:r>
            <a:r>
              <a:rPr lang="en-US" dirty="0"/>
              <a:t>, 2014</a:t>
            </a:r>
          </a:p>
          <a:p>
            <a:pPr algn="l"/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8554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objectivo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do Sistema 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vigilância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é de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promover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a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identificação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precoce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de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novos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casos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. 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identificação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precoce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novos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casos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é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importante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por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dois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motivos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principais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: 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1)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Faciliata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isolamento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de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casos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na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comunidade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, e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assim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minimizar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a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exposição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aos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outros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; e 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2)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Maximiza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sobrevivência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do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paciente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come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ando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com o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tratamento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cedo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. 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Repetir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este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processo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poderá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eventualmente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conduzir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à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redução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da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transmissão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. O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localizaçãoto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de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contactos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é crucial para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alcançar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estes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objectivos</a:t>
            </a:r>
            <a:r>
              <a:rPr lang="en-GB" sz="1200" kern="1200" baseline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http://www.who.int/csr/resources/publications/ebola/contact-tracing-guidelines/en/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9906E3-BFC0-4697-A1D7-61F462F9B352}" type="datetimeFigureOut">
              <a:rPr lang="fr-FR" smtClean="0"/>
              <a:pPr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730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O localização de contactos é</a:t>
            </a:r>
            <a:r>
              <a:rPr lang="pt-PT" sz="1400" kern="1200" baseline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o processo de identificação de contactos da pessoa com a doença em causa para garantir que esta esteja ciente do seu estado e para comunicar expectativas sobre o que fazer no caso de começar a sentir-se mal</a:t>
            </a:r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 </a:t>
            </a:r>
          </a:p>
          <a:p>
            <a:pPr algn="l"/>
            <a:endParaRPr lang="pt-PT" sz="14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pPr algn="l"/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Uma vez identificados os contactos, a monitorização</a:t>
            </a:r>
            <a:r>
              <a:rPr lang="pt-PT" sz="1400" kern="1200" baseline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de contactos é seguida até</a:t>
            </a:r>
            <a:r>
              <a:rPr lang="pt-PT" sz="1400" kern="1200" baseline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o per</a:t>
            </a:r>
            <a:r>
              <a:rPr lang="pt-PT" sz="140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íodo</a:t>
            </a:r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máximo da incubação da doença a partir do </a:t>
            </a:r>
            <a:r>
              <a:rPr lang="pt-P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último dia de contacto com o caso, de modo a observar o desenvolvimento de quaisquer sintomas que estão a ser</a:t>
            </a:r>
            <a:r>
              <a:rPr lang="pt-PT" sz="140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pt-P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monitorizados</a:t>
            </a:r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 </a:t>
            </a:r>
          </a:p>
          <a:p>
            <a:pPr algn="l"/>
            <a:endParaRPr lang="pt-PT" sz="14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pPr algn="l"/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Enquanto o principal objectivo</a:t>
            </a:r>
            <a:r>
              <a:rPr lang="pt-PT" sz="1400" kern="1200" baseline="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de localização de contactos é identificar contactos relevantes de um caso de forma a criar oportunidades para a monitorização, o objectivo de monitorização dos contactos é detectar quaisquer casos novos que possam surgir dentro dos contactos conhecidos que estão a ser seguidos e, tratá-los/isolá-los o mais cedo poss</a:t>
            </a:r>
            <a:r>
              <a:rPr lang="pt-PT" sz="140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ível</a:t>
            </a:r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 </a:t>
            </a:r>
          </a:p>
          <a:p>
            <a:pPr algn="l"/>
            <a:endParaRPr lang="pt-PT" sz="1400" kern="1200" dirty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pPr algn="l"/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O tratamento atempado de novos casos é crucial, não apenas porque previne mais transmiss</a:t>
            </a:r>
            <a:r>
              <a:rPr lang="pt-PT" sz="14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ões, mas também porque aumenta a possibilidade </a:t>
            </a:r>
            <a:r>
              <a:rPr lang="pt-PT" sz="140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 sobrevivência das pessoas</a:t>
            </a:r>
            <a:r>
              <a:rPr lang="pt-PT" sz="14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P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400" dirty="0"/>
              <a:t>É importante notar que a localização de contactos nem sempre é apropriado ou necessário. Por exemplo, a localização de contactos não é geralmente usado durante o</a:t>
            </a:r>
            <a:r>
              <a:rPr lang="pt-PT" sz="1400" baseline="0" dirty="0"/>
              <a:t> surto da cólera, devido à grande exigência de recursos para localizar e monitorizar todas as pessoas expostas.</a:t>
            </a:r>
            <a:endParaRPr kumimoji="0" lang="pt-P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PT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Lembrete: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Período de incubação</a:t>
            </a:r>
            <a:r>
              <a:rPr kumimoji="0" lang="pt-P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: Tempo entre a transmissão do agente e os primeiros sintomas da doença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Período latente</a:t>
            </a:r>
            <a:r>
              <a:rPr kumimoji="0" lang="pt-PT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: tempo entre a transmissão do agente e o início da </a:t>
            </a:r>
            <a:r>
              <a:rPr kumimoji="0" lang="pt-PT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infecciosidade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Período infeccioso</a:t>
            </a:r>
            <a:r>
              <a:rPr kumimoji="0" lang="pt-PT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charset="0"/>
              </a:rPr>
              <a:t>: Período em que o anfitrião infectado pode transmitir o agente a um outro anfitrião</a:t>
            </a: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Os diapositivos adicionais sobre a transmissão da doença estão em </a:t>
            </a:r>
            <a:r>
              <a:rPr kumimoji="0" lang="pt-PT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B1.1 Epidemiologia básica para as práticas de saúde pública</a:t>
            </a:r>
            <a:endParaRPr lang="pt-PT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8ED4A0C-FDF2-466F-93DA-6C385531E2DD}" type="datetime1">
              <a:rPr lang="fr-FR" smtClean="0"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7673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Cabeçalho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GO Training on Contact Tracing</a:t>
            </a:r>
            <a:endParaRPr lang="en-GB" dirty="0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53CABAF-3AE3-4F4A-AFE1-BBF3DC6CCBB1}" type="datetime1">
              <a:rPr lang="fr-FR" smtClean="0"/>
              <a:t>28/06/2019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9092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2" descr="C:\Documents and Settings\elhadaryk\Desktop\RC 59 footer\Presentation3 copy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693400" cy="756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7979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921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980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4465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721123"/>
            <a:ext cx="10693400" cy="84014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6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55945" y="6806889"/>
            <a:ext cx="1893623" cy="670361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005" y="2348894"/>
            <a:ext cx="9089390" cy="16207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4238" y="6810264"/>
            <a:ext cx="4990253" cy="336056"/>
          </a:xfrm>
        </p:spPr>
        <p:txBody>
          <a:bodyPr/>
          <a:lstStyle>
            <a:lvl1pPr marL="0" indent="0" algn="ctr">
              <a:buNone/>
              <a:defRPr sz="37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521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024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9891395" y="7146446"/>
            <a:ext cx="712893" cy="402567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94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802285" y="7146446"/>
            <a:ext cx="712893" cy="402567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31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17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75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101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101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359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5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4023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80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2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672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436" indent="0">
              <a:buNone/>
              <a:defRPr sz="1400"/>
            </a:lvl2pPr>
            <a:lvl3pPr marL="1042872" indent="0">
              <a:buNone/>
              <a:defRPr sz="1100"/>
            </a:lvl3pPr>
            <a:lvl4pPr marL="1564308" indent="0">
              <a:buNone/>
              <a:defRPr sz="1000"/>
            </a:lvl4pPr>
            <a:lvl5pPr marL="2085744" indent="0">
              <a:buNone/>
              <a:defRPr sz="1000"/>
            </a:lvl5pPr>
            <a:lvl6pPr marL="2607179" indent="0">
              <a:buNone/>
              <a:defRPr sz="1000"/>
            </a:lvl6pPr>
            <a:lvl7pPr marL="3128616" indent="0">
              <a:buNone/>
              <a:defRPr sz="1000"/>
            </a:lvl7pPr>
            <a:lvl8pPr marL="3650052" indent="0">
              <a:buNone/>
              <a:defRPr sz="1000"/>
            </a:lvl8pPr>
            <a:lvl9pPr marL="417148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48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21436" indent="0">
              <a:buNone/>
              <a:defRPr sz="3200"/>
            </a:lvl2pPr>
            <a:lvl3pPr marL="1042872" indent="0">
              <a:buNone/>
              <a:defRPr sz="2700"/>
            </a:lvl3pPr>
            <a:lvl4pPr marL="1564308" indent="0">
              <a:buNone/>
              <a:defRPr sz="2300"/>
            </a:lvl4pPr>
            <a:lvl5pPr marL="2085744" indent="0">
              <a:buNone/>
              <a:defRPr sz="2300"/>
            </a:lvl5pPr>
            <a:lvl6pPr marL="2607179" indent="0">
              <a:buNone/>
              <a:defRPr sz="2300"/>
            </a:lvl6pPr>
            <a:lvl7pPr marL="3128616" indent="0">
              <a:buNone/>
              <a:defRPr sz="2300"/>
            </a:lvl7pPr>
            <a:lvl8pPr marL="3650052" indent="0">
              <a:buNone/>
              <a:defRPr sz="2300"/>
            </a:lvl8pPr>
            <a:lvl9pPr marL="4171487" indent="0">
              <a:buNone/>
              <a:defRPr sz="23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436" indent="0">
              <a:buNone/>
              <a:defRPr sz="1400"/>
            </a:lvl2pPr>
            <a:lvl3pPr marL="1042872" indent="0">
              <a:buNone/>
              <a:defRPr sz="1100"/>
            </a:lvl3pPr>
            <a:lvl4pPr marL="1564308" indent="0">
              <a:buNone/>
              <a:defRPr sz="1000"/>
            </a:lvl4pPr>
            <a:lvl5pPr marL="2085744" indent="0">
              <a:buNone/>
              <a:defRPr sz="1000"/>
            </a:lvl5pPr>
            <a:lvl6pPr marL="2607179" indent="0">
              <a:buNone/>
              <a:defRPr sz="1000"/>
            </a:lvl6pPr>
            <a:lvl7pPr marL="3128616" indent="0">
              <a:buNone/>
              <a:defRPr sz="1000"/>
            </a:lvl7pPr>
            <a:lvl8pPr marL="3650052" indent="0">
              <a:buNone/>
              <a:defRPr sz="1000"/>
            </a:lvl8pPr>
            <a:lvl9pPr marL="4171487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771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15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101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101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350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832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3626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3227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4037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879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15662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2456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4067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8712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8051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7277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6901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0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0762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87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285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6517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489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403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F3B53-45D4-4F6B-954C-F062FEA4DB91}" type="datetimeFigureOut">
              <a:rPr lang="en-GB" smtClean="0"/>
              <a:pPr/>
              <a:t>28/06/2019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3910F-D22E-4820-91F6-AFD75ADC2E9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Content Placeholder 3"/>
          <p:cNvPicPr>
            <a:picLocks noGrp="1"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57"/>
          <a:stretch>
            <a:fillRect/>
          </a:stretch>
        </p:blipFill>
        <p:spPr bwMode="auto">
          <a:xfrm>
            <a:off x="0" y="6419520"/>
            <a:ext cx="10693400" cy="114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69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4670" y="302801"/>
            <a:ext cx="9624060" cy="126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670" y="1764295"/>
            <a:ext cx="9624060" cy="4990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5127" y="7008171"/>
            <a:ext cx="5435812" cy="402567"/>
          </a:xfrm>
          <a:prstGeom prst="rect">
            <a:avLst/>
          </a:prstGeom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43377" y="7146445"/>
            <a:ext cx="712893" cy="402567"/>
          </a:xfrm>
          <a:prstGeom prst="rect">
            <a:avLst/>
          </a:prstGeom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584238" y="6810388"/>
            <a:ext cx="4990253" cy="336056"/>
          </a:xfrm>
          <a:prstGeom prst="rect">
            <a:avLst/>
          </a:prstGeom>
        </p:spPr>
        <p:txBody>
          <a:bodyPr lIns="104306" tIns="52153" rIns="104306" bIns="52153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6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6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6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6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6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6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721123"/>
            <a:ext cx="10693400" cy="84014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6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0158730" y="7146445"/>
            <a:ext cx="712893" cy="402567"/>
          </a:xfrm>
          <a:prstGeom prst="rect">
            <a:avLst/>
          </a:prstGeom>
        </p:spPr>
        <p:txBody>
          <a:bodyPr lIns="104306" tIns="52153" rIns="104306" bIns="52153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8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8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55945" y="6806888"/>
            <a:ext cx="1893623" cy="670361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406015" y="7142944"/>
            <a:ext cx="3188778" cy="320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4306" tIns="52153" rIns="104306" bIns="5215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4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4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4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4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86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0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5pPr>
      <a:lvl6pPr marL="521528" algn="ctr" rtl="0" fontAlgn="base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6pPr>
      <a:lvl7pPr marL="1043056" algn="ctr" rtl="0" fontAlgn="base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7pPr>
      <a:lvl8pPr marL="1564584" algn="ctr" rtl="0" fontAlgn="base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8pPr>
      <a:lvl9pPr marL="2086112" algn="ctr" rtl="0" fontAlgn="base">
        <a:spcBef>
          <a:spcPct val="0"/>
        </a:spcBef>
        <a:spcAft>
          <a:spcPct val="0"/>
        </a:spcAft>
        <a:defRPr sz="50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91146" indent="-39114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847483" indent="-32595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303820" indent="-2607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825348" indent="-2607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346876" indent="-2607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24BB3-893E-4E7F-90B7-69C6A7DEAD9E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201D5-5623-4575-BAC1-1B1F9AA1D63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01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4" Type="http://schemas.openxmlformats.org/officeDocument/2006/relationships/hyperlink" Target="mailto:ihrhrt@who.int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148064" y="5689338"/>
            <a:ext cx="10212612" cy="6954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en-US" b="1" dirty="0">
                <a:solidFill>
                  <a:srgbClr val="002060"/>
                </a:solidFill>
                <a:latin typeface="Arial" charset="0"/>
                <a:cs typeface="Arial" charset="0"/>
              </a:rPr>
              <a:t>B2.3  </a:t>
            </a:r>
            <a:r>
              <a:rPr lang="en-US" altLang="en-US" dirty="0" err="1">
                <a:solidFill>
                  <a:srgbClr val="002060"/>
                </a:solidFill>
                <a:latin typeface="Arial" charset="0"/>
                <a:cs typeface="Arial" charset="0"/>
              </a:rPr>
              <a:t>Busca</a:t>
            </a:r>
            <a:r>
              <a:rPr lang="en-US" altLang="en-US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Activa</a:t>
            </a:r>
            <a:r>
              <a:rPr lang="en-US" altLang="en-US" b="1" dirty="0">
                <a:solidFill>
                  <a:srgbClr val="002060"/>
                </a:solidFill>
                <a:latin typeface="Arial" charset="0"/>
                <a:cs typeface="Arial" charset="0"/>
              </a:rPr>
              <a:t> de </a:t>
            </a:r>
            <a:r>
              <a:rPr lang="en-US" altLang="en-US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Casos</a:t>
            </a:r>
            <a:endParaRPr lang="en-US" altLang="en-US" sz="36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957944" y="827488"/>
            <a:ext cx="7211060" cy="1752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endParaRPr lang="en-US" altLang="en-US" sz="28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r" fontAlgn="auto">
              <a:spcAft>
                <a:spcPts val="0"/>
              </a:spcAft>
            </a:pPr>
            <a:r>
              <a:rPr lang="en-US" altLang="en-US" sz="36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Equipas</a:t>
            </a:r>
            <a:r>
              <a:rPr lang="en-US" alt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 de </a:t>
            </a:r>
            <a:r>
              <a:rPr lang="en-US" altLang="en-US" sz="36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Resposta</a:t>
            </a:r>
            <a:r>
              <a:rPr lang="en-US" alt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3600" b="1" dirty="0" err="1">
                <a:solidFill>
                  <a:srgbClr val="002060"/>
                </a:solidFill>
                <a:latin typeface="Arial" charset="0"/>
                <a:cs typeface="Arial" charset="0"/>
              </a:rPr>
              <a:t>Rápida</a:t>
            </a:r>
            <a:r>
              <a:rPr lang="en-US" altLang="en-US" sz="3600" b="1" dirty="0">
                <a:solidFill>
                  <a:srgbClr val="002060"/>
                </a:solidFill>
                <a:latin typeface="Arial" charset="0"/>
                <a:cs typeface="Arial" charset="0"/>
              </a:rPr>
              <a:t>  </a:t>
            </a:r>
          </a:p>
          <a:p>
            <a:pPr algn="r" fontAlgn="auto">
              <a:spcAft>
                <a:spcPts val="0"/>
              </a:spcAft>
            </a:pPr>
            <a:r>
              <a:rPr lang="en-US" altLang="en-US" sz="3600" dirty="0" err="1">
                <a:solidFill>
                  <a:srgbClr val="0070C0"/>
                </a:solidFill>
                <a:latin typeface="Arial" charset="0"/>
                <a:cs typeface="Arial" charset="0"/>
              </a:rPr>
              <a:t>Formação</a:t>
            </a:r>
            <a:endParaRPr lang="en-US" altLang="en-US" sz="36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algn="r" fontAlgn="auto">
              <a:spcAft>
                <a:spcPts val="0"/>
              </a:spcAft>
            </a:pPr>
            <a:endParaRPr lang="en-US" altLang="en-US" sz="3600" dirty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algn="r" fontAlgn="auto">
              <a:spcAft>
                <a:spcPts val="0"/>
              </a:spcAft>
            </a:pPr>
            <a:endParaRPr lang="en-US" altLang="en-US" sz="3600" b="1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2F6F6D-F9FB-4676-A5A0-C0BA6A18840B}"/>
              </a:ext>
            </a:extLst>
          </p:cNvPr>
          <p:cNvSpPr txBox="1"/>
          <p:nvPr/>
        </p:nvSpPr>
        <p:spPr>
          <a:xfrm>
            <a:off x="101604" y="7141026"/>
            <a:ext cx="2397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0" dirty="0" err="1"/>
              <a:t>Actualizado</a:t>
            </a:r>
            <a:r>
              <a:rPr lang="fr-FR" sz="1400" b="0" dirty="0"/>
              <a:t> </a:t>
            </a:r>
            <a:r>
              <a:rPr lang="fr-FR" sz="1400" b="0" dirty="0" err="1"/>
              <a:t>em</a:t>
            </a:r>
            <a:r>
              <a:rPr lang="fr-FR" sz="1400" b="0" dirty="0"/>
              <a:t>: 28/11/2018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4205754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Ébola: Princípios do controlo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605577"/>
              </p:ext>
            </p:extLst>
          </p:nvPr>
        </p:nvGraphicFramePr>
        <p:xfrm>
          <a:off x="534670" y="1492423"/>
          <a:ext cx="9698828" cy="499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8811795" y="1641565"/>
            <a:ext cx="1223430" cy="4800802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PT" sz="2000" dirty="0"/>
              <a:t>Envolvimento das comunidades</a:t>
            </a:r>
          </a:p>
        </p:txBody>
      </p:sp>
    </p:spTree>
    <p:extLst>
      <p:ext uri="{BB962C8B-B14F-4D97-AF65-F5344CB8AC3E}">
        <p14:creationId xmlns:p14="http://schemas.microsoft.com/office/powerpoint/2010/main" val="12198347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Componentes-chave da vigilância de um surto de Ébola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0285729"/>
              </p:ext>
            </p:extLst>
          </p:nvPr>
        </p:nvGraphicFramePr>
        <p:xfrm>
          <a:off x="534988" y="1647601"/>
          <a:ext cx="9623425" cy="499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54264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671584" y="362282"/>
            <a:ext cx="9624060" cy="126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521528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1043056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564584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2086112" algn="ctr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PT" sz="3600" dirty="0">
                <a:solidFill>
                  <a:srgbClr val="002060"/>
                </a:solidFill>
              </a:rPr>
              <a:t>É</a:t>
            </a:r>
            <a:r>
              <a:rPr lang="pt-PT" sz="3600" b="1" dirty="0">
                <a:solidFill>
                  <a:srgbClr val="002060"/>
                </a:solidFill>
              </a:rPr>
              <a:t>bola: QUEM é um contacto? (1)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7070" y="1916695"/>
            <a:ext cx="9624060" cy="4990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  <a:normAutofit fontScale="92500"/>
          </a:bodyPr>
          <a:lstStyle>
            <a:lvl1pPr marL="391146" indent="-391146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7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47483" indent="-32595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03820" indent="-26076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825348" indent="-26076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3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346876" indent="-26076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3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868404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9932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11460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2988" indent="-260764" algn="l" defTabSz="104305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pt-PT" sz="3200" dirty="0">
                <a:solidFill>
                  <a:schemeClr val="accent6">
                    <a:lumMod val="75000"/>
                  </a:schemeClr>
                </a:solidFill>
                <a:cs typeface="Arabic Typesetting" panose="03020402040406030203" pitchFamily="66" charset="-78"/>
              </a:rPr>
              <a:t>Qualquer pessoa </a:t>
            </a:r>
            <a:r>
              <a:rPr lang="pt-PT" sz="3200" dirty="0">
                <a:cs typeface="Arabic Typesetting" panose="03020402040406030203" pitchFamily="66" charset="-78"/>
              </a:rPr>
              <a:t>que tenha estado exposta a um caso suspeito, provável ou confirmado de DVE em, pelo menos, uma das seguintes formas: </a:t>
            </a:r>
          </a:p>
          <a:p>
            <a:pPr lvl="1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PT" dirty="0">
                <a:cs typeface="Arabic Typesetting" panose="03020402040406030203" pitchFamily="66" charset="-78"/>
              </a:rPr>
              <a:t>Tenha dormido na mesma casa que um caso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dirty="0">
                <a:cs typeface="Arabic Typesetting" panose="03020402040406030203" pitchFamily="66" charset="-78"/>
              </a:rPr>
              <a:t>Tenha tido contacto físico directo com o caso durante a doença</a:t>
            </a: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dirty="0">
                <a:cs typeface="Arabic Typesetting" panose="03020402040406030203" pitchFamily="66" charset="-78"/>
              </a:rPr>
              <a:t>Tenha tido contacto físico directo com </a:t>
            </a:r>
            <a:r>
              <a:rPr lang="pt-PT" dirty="0"/>
              <a:t>uma pessoa morta, inclusive num funeral ou durante os rituais de preparação do funeral</a:t>
            </a:r>
          </a:p>
        </p:txBody>
      </p:sp>
    </p:spTree>
    <p:extLst>
      <p:ext uri="{BB962C8B-B14F-4D97-AF65-F5344CB8AC3E}">
        <p14:creationId xmlns:p14="http://schemas.microsoft.com/office/powerpoint/2010/main" val="205970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>
                <a:solidFill>
                  <a:srgbClr val="002060"/>
                </a:solidFill>
              </a:rPr>
              <a:t>É</a:t>
            </a:r>
            <a:r>
              <a:rPr lang="pt-PT" sz="3600" b="1">
                <a:solidFill>
                  <a:srgbClr val="002060"/>
                </a:solidFill>
              </a:rPr>
              <a:t>bola: QUEM é um contacto? ? (2)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4670" y="1448995"/>
            <a:ext cx="9624060" cy="49900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PT" sz="3200" dirty="0">
                <a:solidFill>
                  <a:schemeClr val="accent6">
                    <a:lumMod val="75000"/>
                  </a:schemeClr>
                </a:solidFill>
                <a:cs typeface="Arabic Typesetting" panose="03020402040406030203" pitchFamily="66" charset="-78"/>
              </a:rPr>
              <a:t>Qualquer pessoa</a:t>
            </a:r>
            <a:endParaRPr lang="pt-PT" sz="3200" dirty="0">
              <a:cs typeface="Arabic Typesetting" panose="03020402040406030203" pitchFamily="66" charset="-78"/>
            </a:endParaRPr>
          </a:p>
          <a:p>
            <a:pPr>
              <a:buFont typeface="Arial" panose="020B0604020202020204" pitchFamily="34" charset="0"/>
              <a:buChar char="-"/>
            </a:pPr>
            <a:r>
              <a:rPr lang="pt-PT" sz="3200" dirty="0">
                <a:cs typeface="Arabic Typesetting" panose="03020402040406030203" pitchFamily="66" charset="-78"/>
              </a:rPr>
              <a:t>Que tenha tocado no sangue ou fluidos corporais (incluindo urina, fezes, vómito, lágrimas ou suor) de um caso durante a doença</a:t>
            </a:r>
          </a:p>
          <a:p>
            <a:pPr>
              <a:buFont typeface="Arial" panose="020B0604020202020204" pitchFamily="34" charset="0"/>
              <a:buChar char="-"/>
            </a:pPr>
            <a:r>
              <a:rPr lang="pt-PT" sz="3200" dirty="0">
                <a:cs typeface="Arabic Typesetting" panose="03020402040406030203" pitchFamily="66" charset="-78"/>
              </a:rPr>
              <a:t>Que tenha tocado no vestuário ou roupa de cama de um caso</a:t>
            </a:r>
          </a:p>
          <a:p>
            <a:pPr marL="0" indent="0">
              <a:buNone/>
            </a:pPr>
            <a:r>
              <a:rPr lang="pt-PT" sz="3200" dirty="0">
                <a:solidFill>
                  <a:schemeClr val="accent6">
                    <a:lumMod val="75000"/>
                  </a:schemeClr>
                </a:solidFill>
                <a:cs typeface="Arabic Typesetting" panose="03020402040406030203" pitchFamily="66" charset="-78"/>
              </a:rPr>
              <a:t>Um bebé </a:t>
            </a:r>
            <a:r>
              <a:rPr lang="pt-PT" sz="3200" dirty="0">
                <a:cs typeface="Arabic Typesetting" panose="03020402040406030203" pitchFamily="66" charset="-78"/>
              </a:rPr>
              <a:t>que tenha sido amamentado por um caso</a:t>
            </a:r>
          </a:p>
          <a:p>
            <a:pPr marL="0" indent="0">
              <a:buNone/>
            </a:pPr>
            <a:endParaRPr lang="pt-PT" sz="1000" dirty="0">
              <a:cs typeface="Arabic Typesetting" panose="03020402040406030203" pitchFamily="66" charset="-78"/>
            </a:endParaRPr>
          </a:p>
          <a:p>
            <a:pPr marL="0" indent="0">
              <a:buNone/>
            </a:pPr>
            <a:r>
              <a:rPr lang="pt-PT" sz="2400" i="1" dirty="0">
                <a:cs typeface="Arabic Typesetting" panose="03020402040406030203" pitchFamily="66" charset="-78"/>
              </a:rPr>
              <a:t>Observação</a:t>
            </a:r>
            <a:r>
              <a:rPr lang="pt-PT" sz="2400" dirty="0">
                <a:cs typeface="Arabic Typesetting" panose="03020402040406030203" pitchFamily="66" charset="-78"/>
              </a:rPr>
              <a:t>: </a:t>
            </a:r>
            <a:r>
              <a:rPr lang="pt-PT" sz="2400" i="1" dirty="0">
                <a:cs typeface="Arabic Typesetting" panose="03020402040406030203" pitchFamily="66" charset="-78"/>
              </a:rPr>
              <a:t>inclui agentes de saúde (limpeza, tratamento de resíduos, técnicos de laboratório, agentes de cuidados de saúde, etc.)</a:t>
            </a:r>
          </a:p>
        </p:txBody>
      </p:sp>
    </p:spTree>
    <p:extLst>
      <p:ext uri="{BB962C8B-B14F-4D97-AF65-F5344CB8AC3E}">
        <p14:creationId xmlns:p14="http://schemas.microsoft.com/office/powerpoint/2010/main" val="1094452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</p:spPr>
        <p:txBody>
          <a:bodyPr>
            <a:normAutofit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</a:rPr>
              <a:t>Localização de contactos do Ébola</a:t>
            </a:r>
            <a:r>
              <a:rPr lang="pt-PT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(1)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4670" y="1764295"/>
            <a:ext cx="9624060" cy="499008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2400"/>
              </a:spcBef>
            </a:pPr>
            <a:r>
              <a:rPr lang="pt-PT" sz="2900" dirty="0">
                <a:cs typeface="Arabic Typesetting" panose="03020402040406030203" pitchFamily="66" charset="-78"/>
              </a:rPr>
              <a:t>A localização de contactos terá de atingir, pelo menos, 80% dos contactos, para travar o surto.</a:t>
            </a:r>
          </a:p>
          <a:p>
            <a:pPr>
              <a:lnSpc>
                <a:spcPct val="120000"/>
              </a:lnSpc>
              <a:spcBef>
                <a:spcPts val="2400"/>
              </a:spcBef>
            </a:pPr>
            <a:r>
              <a:rPr lang="pt-PT" sz="3400" b="1" dirty="0">
                <a:solidFill>
                  <a:schemeClr val="accent6">
                    <a:lumMod val="75000"/>
                  </a:schemeClr>
                </a:solidFill>
                <a:cs typeface="Arabic Typesetting" panose="03020402040406030203" pitchFamily="66" charset="-78"/>
              </a:rPr>
              <a:t>Os contactos devem ser visitados todos os dias, durante o período de 21 dias após a exposição.</a:t>
            </a:r>
          </a:p>
          <a:p>
            <a:pPr>
              <a:lnSpc>
                <a:spcPct val="120000"/>
              </a:lnSpc>
              <a:spcBef>
                <a:spcPts val="2400"/>
              </a:spcBef>
            </a:pPr>
            <a:r>
              <a:rPr lang="pt-PT" sz="3200" dirty="0">
                <a:cs typeface="Arabic Typesetting" panose="03020402040406030203" pitchFamily="66" charset="-78"/>
              </a:rPr>
              <a:t>Se não for possível comunicar presencialmente, pode usar-se o telefone.</a:t>
            </a:r>
          </a:p>
          <a:p>
            <a:endParaRPr lang="pt-PT" dirty="0"/>
          </a:p>
          <a:p>
            <a:endParaRPr lang="pt-PT" sz="2900" dirty="0"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88566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2728" y="547562"/>
            <a:ext cx="84865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600">
                <a:solidFill>
                  <a:srgbClr val="002060"/>
                </a:solidFill>
              </a:rPr>
              <a:t>Localização de contactos do Ébola (2)</a:t>
            </a:r>
            <a:r>
              <a:rPr lang="pt-PT" sz="3600">
                <a:solidFill>
                  <a:srgbClr val="002060"/>
                </a:solidFill>
                <a:ea typeface="Arial" charset="0"/>
              </a:rPr>
              <a:t> </a:t>
            </a:r>
            <a:endParaRPr lang="pt-PT" sz="360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65643" y="1531998"/>
            <a:ext cx="9624060" cy="4990084"/>
          </a:xfrm>
        </p:spPr>
        <p:txBody>
          <a:bodyPr>
            <a:noAutofit/>
          </a:bodyPr>
          <a:lstStyle/>
          <a:p>
            <a:pPr algn="l"/>
            <a:r>
              <a:rPr lang="pt-PT" sz="2800" dirty="0">
                <a:cs typeface="Arabic Typesetting" panose="03020402040406030203" pitchFamily="66" charset="-78"/>
              </a:rPr>
              <a:t>Não é necessário medir a temperatura corporal do contacto.</a:t>
            </a:r>
          </a:p>
          <a:p>
            <a:pPr algn="l"/>
            <a:endParaRPr lang="pt-PT" sz="2800" dirty="0">
              <a:cs typeface="Arabic Typesetting" panose="03020402040406030203" pitchFamily="66" charset="-78"/>
            </a:endParaRPr>
          </a:p>
          <a:p>
            <a:pPr algn="l"/>
            <a:r>
              <a:rPr lang="pt-PT" sz="2800" dirty="0">
                <a:cs typeface="Arabic Typesetting" panose="03020402040406030203" pitchFamily="66" charset="-78"/>
              </a:rPr>
              <a:t>O agente de saúde púbica deve manter-se afastado, pelo menos, 2 metros do contacto, mas </a:t>
            </a:r>
            <a:r>
              <a:rPr lang="pt-PT" sz="2800" u="sng" dirty="0">
                <a:cs typeface="Arabic Typesetting" panose="03020402040406030203" pitchFamily="66" charset="-78"/>
              </a:rPr>
              <a:t>não é necessário usar EPP</a:t>
            </a:r>
            <a:r>
              <a:rPr lang="pt-PT" sz="2800" dirty="0">
                <a:cs typeface="Arabic Typesetting" panose="03020402040406030203" pitchFamily="66" charset="-78"/>
              </a:rPr>
              <a:t>.</a:t>
            </a:r>
          </a:p>
          <a:p>
            <a:pPr algn="l"/>
            <a:endParaRPr lang="pt-PT" sz="2800" dirty="0">
              <a:cs typeface="Arabic Typesetting" panose="03020402040406030203" pitchFamily="66" charset="-78"/>
            </a:endParaRPr>
          </a:p>
          <a:p>
            <a:r>
              <a:rPr lang="pt-PT" sz="2800" b="1" dirty="0">
                <a:solidFill>
                  <a:schemeClr val="accent6">
                    <a:lumMod val="75000"/>
                  </a:schemeClr>
                </a:solidFill>
                <a:cs typeface="Arabic Typesetting" panose="03020402040406030203" pitchFamily="66" charset="-78"/>
              </a:rPr>
              <a:t>Se o contacto tiver sintomas e não colaborar e, em caso de perigo, a equipa de localização de contactos deve chamar o supervisor, que enviará uma equipa de investigação.</a:t>
            </a:r>
          </a:p>
          <a:p>
            <a:pPr algn="r" rtl="1">
              <a:buNone/>
            </a:pPr>
            <a:endParaRPr lang="pt-PT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 marL="0" indent="0" algn="l">
              <a:buNone/>
            </a:pPr>
            <a:endParaRPr lang="pt-PT" sz="2800" dirty="0">
              <a:cs typeface="Arabic Typesetting" panose="03020402040406030203" pitchFamily="66" charset="-78"/>
            </a:endParaRPr>
          </a:p>
          <a:p>
            <a:pPr algn="r" rtl="1">
              <a:buNone/>
            </a:pPr>
            <a:endParaRPr lang="pt-PT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2154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08405" y="302801"/>
            <a:ext cx="10584995" cy="76576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t-PT" sz="3200" b="1">
                <a:solidFill>
                  <a:srgbClr val="002060"/>
                </a:solidFill>
              </a:rPr>
              <a:t>Ligação entre a gestão do caso e a localização de contactos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28771" y="1502185"/>
            <a:ext cx="5430794" cy="51612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10787" y="1502186"/>
            <a:ext cx="2746323" cy="51612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2107963" y="1982156"/>
            <a:ext cx="1639957" cy="805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/>
              <a:t>Caso identificado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167776" y="3900961"/>
            <a:ext cx="1639957" cy="805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/>
              <a:t>Unidade de isolamento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169908" y="5744523"/>
            <a:ext cx="1639957" cy="805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/>
              <a:t>Unidade de tratamento</a:t>
            </a:r>
          </a:p>
        </p:txBody>
      </p:sp>
      <p:cxnSp>
        <p:nvCxnSpPr>
          <p:cNvPr id="21" name="Straight Arrow Connector 20"/>
          <p:cNvCxnSpPr>
            <a:stCxn id="18" idx="2"/>
            <a:endCxn id="19" idx="0"/>
          </p:cNvCxnSpPr>
          <p:nvPr/>
        </p:nvCxnSpPr>
        <p:spPr>
          <a:xfrm>
            <a:off x="2927942" y="2787226"/>
            <a:ext cx="59813" cy="11137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669304" y="1551008"/>
            <a:ext cx="2482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0">
                <a:solidFill>
                  <a:schemeClr val="tx1"/>
                </a:solidFill>
              </a:rPr>
              <a:t>Gestão do caso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50574" y="4845566"/>
            <a:ext cx="1039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0">
                <a:solidFill>
                  <a:schemeClr val="tx1"/>
                </a:solidFill>
              </a:rPr>
              <a:t>Positivo para DVE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5528681" y="4167370"/>
            <a:ext cx="1639957" cy="805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/>
              <a:t>Contactos seguidos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5594343" y="5756226"/>
            <a:ext cx="1639957" cy="805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/>
              <a:t>Alta ao Dia 21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580733" y="2989918"/>
            <a:ext cx="1759849" cy="805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/>
              <a:t>Contactos entrevistados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544170" y="1796979"/>
            <a:ext cx="1639957" cy="8050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000"/>
              <a:t>Contactos Identificados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69830" y="1325286"/>
            <a:ext cx="2788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0">
                <a:solidFill>
                  <a:schemeClr val="tx1"/>
                </a:solidFill>
              </a:rPr>
              <a:t>Localiz. de contactos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68304" y="2911873"/>
            <a:ext cx="1317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0">
                <a:solidFill>
                  <a:schemeClr val="tx1"/>
                </a:solidFill>
              </a:rPr>
              <a:t>Sintomático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831954" y="4365570"/>
            <a:ext cx="1694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0">
                <a:solidFill>
                  <a:schemeClr val="tx1"/>
                </a:solidFill>
              </a:rPr>
              <a:t>Negativo para DVE*</a:t>
            </a:r>
          </a:p>
        </p:txBody>
      </p:sp>
      <p:sp>
        <p:nvSpPr>
          <p:cNvPr id="33" name="TextBox 32"/>
          <p:cNvSpPr txBox="1"/>
          <p:nvPr/>
        </p:nvSpPr>
        <p:spPr>
          <a:xfrm rot="5400000">
            <a:off x="7190093" y="2201805"/>
            <a:ext cx="1807068" cy="646331"/>
          </a:xfrm>
          <a:prstGeom prst="rect">
            <a:avLst/>
          </a:prstGeom>
          <a:noFill/>
          <a:ln w="38100">
            <a:solidFill>
              <a:srgbClr val="EA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800" b="0">
                <a:solidFill>
                  <a:schemeClr val="tx1"/>
                </a:solidFill>
              </a:rPr>
              <a:t>Equipa de investigação</a:t>
            </a:r>
          </a:p>
        </p:txBody>
      </p:sp>
      <p:sp>
        <p:nvSpPr>
          <p:cNvPr id="34" name="TextBox 33"/>
          <p:cNvSpPr txBox="1"/>
          <p:nvPr/>
        </p:nvSpPr>
        <p:spPr>
          <a:xfrm rot="5400000">
            <a:off x="6828418" y="4886715"/>
            <a:ext cx="2625581" cy="646331"/>
          </a:xfrm>
          <a:prstGeom prst="rect">
            <a:avLst/>
          </a:prstGeom>
          <a:noFill/>
          <a:ln w="38100">
            <a:solidFill>
              <a:srgbClr val="EA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800" b="0">
                <a:solidFill>
                  <a:schemeClr val="tx1"/>
                </a:solidFill>
              </a:rPr>
              <a:t>Supervisor no terreno/ Equipa de localização</a:t>
            </a:r>
          </a:p>
        </p:txBody>
      </p:sp>
      <p:sp>
        <p:nvSpPr>
          <p:cNvPr id="35" name="TextBox 34"/>
          <p:cNvSpPr txBox="1"/>
          <p:nvPr/>
        </p:nvSpPr>
        <p:spPr>
          <a:xfrm rot="5400000">
            <a:off x="7872010" y="3695193"/>
            <a:ext cx="2909660" cy="369332"/>
          </a:xfrm>
          <a:prstGeom prst="rect">
            <a:avLst/>
          </a:prstGeom>
          <a:noFill/>
          <a:ln w="38100">
            <a:solidFill>
              <a:srgbClr val="EA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800" b="0">
                <a:solidFill>
                  <a:schemeClr val="tx1"/>
                </a:solidFill>
              </a:rPr>
              <a:t>Epidemiologista-chefe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051613" y="6298948"/>
            <a:ext cx="16947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b="0">
                <a:solidFill>
                  <a:schemeClr val="tx1"/>
                </a:solidFill>
              </a:rPr>
              <a:t>*Se originalmente um contacto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381326" y="4055406"/>
            <a:ext cx="13171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0" dirty="0">
                <a:solidFill>
                  <a:schemeClr val="tx1"/>
                </a:solidFill>
              </a:rPr>
              <a:t>Sintomático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987755" y="4706031"/>
            <a:ext cx="2132" cy="10384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395121" y="2462671"/>
            <a:ext cx="0" cy="52724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6333174" y="3872420"/>
            <a:ext cx="0" cy="52724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395120" y="4693684"/>
            <a:ext cx="0" cy="10625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ight Brace 41"/>
          <p:cNvSpPr/>
          <p:nvPr/>
        </p:nvSpPr>
        <p:spPr>
          <a:xfrm>
            <a:off x="7335875" y="1641564"/>
            <a:ext cx="314436" cy="171980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Brace 42"/>
          <p:cNvSpPr/>
          <p:nvPr/>
        </p:nvSpPr>
        <p:spPr>
          <a:xfrm>
            <a:off x="8643614" y="1564132"/>
            <a:ext cx="369505" cy="499716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3778893" y="2307920"/>
            <a:ext cx="176527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4395137" y="3189502"/>
            <a:ext cx="1154623" cy="16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4413641" y="4336208"/>
            <a:ext cx="1027715" cy="9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4395137" y="2648184"/>
            <a:ext cx="18504" cy="16445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3764773" y="2684468"/>
            <a:ext cx="64008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ight Brace 56"/>
          <p:cNvSpPr/>
          <p:nvPr/>
        </p:nvSpPr>
        <p:spPr>
          <a:xfrm>
            <a:off x="7331141" y="4134884"/>
            <a:ext cx="241737" cy="242641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186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932399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2. Quando é que usamos a busca activa de casos e a localização de contactos?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670" y="2235199"/>
            <a:ext cx="9624060" cy="1947057"/>
          </a:xfrm>
        </p:spPr>
        <p:txBody>
          <a:bodyPr/>
          <a:lstStyle/>
          <a:p>
            <a:pPr marL="0" indent="0" algn="ctr">
              <a:buNone/>
            </a:pPr>
            <a:endParaRPr lang="pt-PT" b="1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pt-PT" b="1">
                <a:solidFill>
                  <a:srgbClr val="0070C0"/>
                </a:solidFill>
              </a:rPr>
              <a:t>Exemplo: Peste em Madagáscar, 2017</a:t>
            </a:r>
          </a:p>
        </p:txBody>
      </p:sp>
    </p:spTree>
    <p:extLst>
      <p:ext uri="{BB962C8B-B14F-4D97-AF65-F5344CB8AC3E}">
        <p14:creationId xmlns:p14="http://schemas.microsoft.com/office/powerpoint/2010/main" val="11525461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39" y="1"/>
            <a:ext cx="9624060" cy="88442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Peste Pneumónica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92" y="1154244"/>
            <a:ext cx="10403174" cy="5600136"/>
          </a:xfrm>
        </p:spPr>
        <p:txBody>
          <a:bodyPr/>
          <a:lstStyle/>
          <a:p>
            <a:r>
              <a:rPr lang="pt-PT" sz="2800"/>
              <a:t>Infecção bacteriana </a:t>
            </a:r>
          </a:p>
          <a:p>
            <a:pPr marL="0" indent="0">
              <a:buNone/>
            </a:pPr>
            <a:endParaRPr lang="pt-PT" sz="2000"/>
          </a:p>
          <a:p>
            <a:r>
              <a:rPr lang="pt-PT" sz="2800"/>
              <a:t>Altamente contagiosa com cerca de 100% de letalidade dos casos notificados, se não tratados</a:t>
            </a:r>
          </a:p>
          <a:p>
            <a:pPr marL="0" indent="0">
              <a:buNone/>
            </a:pPr>
            <a:endParaRPr lang="pt-PT" sz="2000"/>
          </a:p>
          <a:p>
            <a:r>
              <a:rPr lang="pt-PT" sz="2800"/>
              <a:t>Tratamento eficaz com antibióticos</a:t>
            </a:r>
          </a:p>
          <a:p>
            <a:pPr marL="0" indent="0">
              <a:buNone/>
            </a:pPr>
            <a:endParaRPr lang="pt-PT" sz="1800"/>
          </a:p>
          <a:p>
            <a:r>
              <a:rPr lang="pt-PT" sz="2800"/>
              <a:t>A epidemia em Madagáscar começou em Agosto de 2017</a:t>
            </a:r>
          </a:p>
          <a:p>
            <a:pPr marL="0" indent="0">
              <a:buNone/>
            </a:pPr>
            <a:endParaRPr lang="pt-PT" sz="2000"/>
          </a:p>
          <a:p>
            <a:r>
              <a:rPr lang="pt-PT" sz="2800">
                <a:solidFill>
                  <a:srgbClr val="000000"/>
                </a:solidFill>
              </a:rPr>
              <a:t>O sistema de vigilância activa</a:t>
            </a:r>
            <a:r>
              <a:rPr lang="pt-PT" sz="2800"/>
              <a:t>, com a localização de contactos, desempenhou um papel-chave no controlo da epidemia</a:t>
            </a:r>
          </a:p>
        </p:txBody>
      </p:sp>
    </p:spTree>
    <p:extLst>
      <p:ext uri="{BB962C8B-B14F-4D97-AF65-F5344CB8AC3E}">
        <p14:creationId xmlns:p14="http://schemas.microsoft.com/office/powerpoint/2010/main" val="150821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en-US" sz="3600" b="1" dirty="0" err="1">
                <a:solidFill>
                  <a:srgbClr val="002060"/>
                </a:solidFill>
              </a:rPr>
              <a:t>Peste</a:t>
            </a:r>
            <a:r>
              <a:rPr lang="en-US" sz="3600" b="1" dirty="0">
                <a:solidFill>
                  <a:srgbClr val="002060"/>
                </a:solidFill>
              </a:rPr>
              <a:t>: QUEM </a:t>
            </a:r>
            <a:r>
              <a:rPr lang="en-US" sz="3600" b="1" dirty="0" err="1">
                <a:solidFill>
                  <a:srgbClr val="002060"/>
                </a:solidFill>
              </a:rPr>
              <a:t>é</a:t>
            </a:r>
            <a:r>
              <a:rPr lang="en-US" sz="3600" b="1" dirty="0">
                <a:solidFill>
                  <a:srgbClr val="002060"/>
                </a:solidFill>
              </a:rPr>
              <a:t> um </a:t>
            </a:r>
            <a:r>
              <a:rPr lang="en-US" sz="3600" b="1" dirty="0" err="1">
                <a:solidFill>
                  <a:srgbClr val="002060"/>
                </a:solidFill>
              </a:rPr>
              <a:t>contacto</a:t>
            </a:r>
            <a:r>
              <a:rPr lang="en-US" sz="3600" b="1" dirty="0">
                <a:solidFill>
                  <a:srgbClr val="002060"/>
                </a:solidFill>
              </a:rPr>
              <a:t>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871" y="1764295"/>
            <a:ext cx="10298243" cy="29725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3200" dirty="0">
                <a:solidFill>
                  <a:schemeClr val="accent6">
                    <a:lumMod val="75000"/>
                  </a:schemeClr>
                </a:solidFill>
                <a:cs typeface="Arabic Typesetting" panose="03020402040406030203" pitchFamily="66" charset="-78"/>
              </a:rPr>
              <a:t>Qualquer pessoa </a:t>
            </a:r>
            <a:r>
              <a:rPr lang="pt-PT" sz="3200" dirty="0">
                <a:cs typeface="Arabic Typesetting" panose="03020402040406030203" pitchFamily="66" charset="-78"/>
              </a:rPr>
              <a:t>que tenha estado exposta a um caso suspeito, provável ou confirmado de peste.</a:t>
            </a:r>
          </a:p>
          <a:p>
            <a:pPr marL="0" indent="0">
              <a:buNone/>
            </a:pPr>
            <a:endParaRPr lang="pt-PT" sz="3200" dirty="0">
              <a:cs typeface="Arabic Typesetting" panose="03020402040406030203" pitchFamily="66" charset="-78"/>
            </a:endParaRPr>
          </a:p>
          <a:p>
            <a:pPr marL="0" indent="0">
              <a:buNone/>
            </a:pPr>
            <a:r>
              <a:rPr lang="pt-PT" sz="3200" dirty="0">
                <a:solidFill>
                  <a:srgbClr val="000000"/>
                </a:solidFill>
                <a:cs typeface="Arabic Typesetting" panose="03020402040406030203" pitchFamily="66" charset="-78"/>
              </a:rPr>
              <a:t>Exposição = </a:t>
            </a:r>
            <a:r>
              <a:rPr lang="pt-PT" sz="3200" dirty="0">
                <a:cs typeface="Arabic Typesetting" panose="03020402040406030203" pitchFamily="66" charset="-78"/>
              </a:rPr>
              <a:t>partilha do ar, dentro de 2 metros, com um caso sintomático</a:t>
            </a:r>
          </a:p>
        </p:txBody>
      </p:sp>
    </p:spTree>
    <p:extLst>
      <p:ext uri="{BB962C8B-B14F-4D97-AF65-F5344CB8AC3E}">
        <p14:creationId xmlns:p14="http://schemas.microsoft.com/office/powerpoint/2010/main" val="119626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4670" y="0"/>
            <a:ext cx="9624060" cy="671560"/>
          </a:xfrm>
        </p:spPr>
        <p:txBody>
          <a:bodyPr>
            <a:normAutofit/>
          </a:bodyPr>
          <a:lstStyle/>
          <a:p>
            <a:r>
              <a:rPr lang="en-GB" sz="3600" b="1" dirty="0" err="1">
                <a:solidFill>
                  <a:srgbClr val="002060"/>
                </a:solidFill>
              </a:rPr>
              <a:t>Objectivos</a:t>
            </a:r>
            <a:r>
              <a:rPr lang="en-GB" sz="3600" b="1" dirty="0">
                <a:solidFill>
                  <a:srgbClr val="002060"/>
                </a:solidFill>
              </a:rPr>
              <a:t> da </a:t>
            </a:r>
            <a:r>
              <a:rPr lang="en-GB" sz="3600" b="1" dirty="0" err="1">
                <a:solidFill>
                  <a:srgbClr val="002060"/>
                </a:solidFill>
              </a:rPr>
              <a:t>aprendizagem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9863" y="1049311"/>
            <a:ext cx="10283252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N</a:t>
            </a:r>
            <a:r>
              <a:rPr lang="en-US" sz="2800" dirty="0">
                <a:latin typeface="Arial"/>
                <a:cs typeface="Arial"/>
              </a:rPr>
              <a:t>o final </a:t>
            </a:r>
            <a:r>
              <a:rPr lang="en-US" sz="2800" dirty="0" err="1"/>
              <a:t>desta</a:t>
            </a:r>
            <a:r>
              <a:rPr lang="en-US" sz="2800" dirty="0"/>
              <a:t> </a:t>
            </a:r>
            <a:r>
              <a:rPr lang="en-US" sz="2800" dirty="0" err="1"/>
              <a:t>sessão</a:t>
            </a:r>
            <a:r>
              <a:rPr lang="en-US" sz="2800" dirty="0"/>
              <a:t>, </a:t>
            </a:r>
            <a:r>
              <a:rPr lang="en-US" sz="2800" dirty="0" err="1"/>
              <a:t>os</a:t>
            </a:r>
            <a:r>
              <a:rPr lang="en-US" sz="2800" dirty="0"/>
              <a:t> </a:t>
            </a:r>
            <a:r>
              <a:rPr lang="en-US" sz="2800" dirty="0" err="1"/>
              <a:t>participantes</a:t>
            </a:r>
            <a:r>
              <a:rPr lang="en-US" sz="2800" dirty="0"/>
              <a:t> </a:t>
            </a:r>
            <a:r>
              <a:rPr lang="en-US" sz="2800" dirty="0" err="1"/>
              <a:t>deverão</a:t>
            </a:r>
            <a:r>
              <a:rPr lang="en-US" sz="2800" dirty="0"/>
              <a:t> </a:t>
            </a:r>
            <a:r>
              <a:rPr lang="en-US" sz="2800" dirty="0" err="1"/>
              <a:t>ser</a:t>
            </a:r>
            <a:r>
              <a:rPr lang="en-US" sz="2800" dirty="0"/>
              <a:t> </a:t>
            </a:r>
            <a:r>
              <a:rPr lang="en-US" sz="2800" dirty="0" err="1"/>
              <a:t>capazes</a:t>
            </a:r>
            <a:r>
              <a:rPr lang="en-US" sz="2800" dirty="0"/>
              <a:t> de: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err="1"/>
              <a:t>Descrever</a:t>
            </a:r>
            <a:r>
              <a:rPr lang="en-US" sz="2800" dirty="0"/>
              <a:t> o </a:t>
            </a:r>
            <a:r>
              <a:rPr lang="en-US" sz="2800" dirty="0" err="1"/>
              <a:t>conceito</a:t>
            </a:r>
            <a:r>
              <a:rPr lang="en-US" sz="2800" dirty="0"/>
              <a:t> de </a:t>
            </a:r>
            <a:r>
              <a:rPr lang="en-US" sz="2800" dirty="0" err="1"/>
              <a:t>vigilância</a:t>
            </a:r>
            <a:r>
              <a:rPr lang="en-US" sz="2800" dirty="0"/>
              <a:t> </a:t>
            </a:r>
            <a:r>
              <a:rPr lang="en-US" sz="2800" dirty="0" err="1"/>
              <a:t>activa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err="1"/>
              <a:t>Explicar</a:t>
            </a:r>
            <a:r>
              <a:rPr lang="en-US" sz="2800" dirty="0"/>
              <a:t> </a:t>
            </a:r>
            <a:r>
              <a:rPr lang="en-US" sz="2800" dirty="0" err="1"/>
              <a:t>como</a:t>
            </a:r>
            <a:r>
              <a:rPr lang="en-US" sz="2800" dirty="0"/>
              <a:t> a </a:t>
            </a:r>
            <a:r>
              <a:rPr lang="en-US" sz="2800" dirty="0" err="1"/>
              <a:t>busca</a:t>
            </a:r>
            <a:r>
              <a:rPr lang="en-US" sz="2800" dirty="0"/>
              <a:t> </a:t>
            </a:r>
            <a:r>
              <a:rPr lang="en-US" sz="2800" dirty="0" err="1"/>
              <a:t>activa</a:t>
            </a:r>
            <a:r>
              <a:rPr lang="en-US" sz="2800" dirty="0"/>
              <a:t> de </a:t>
            </a:r>
            <a:r>
              <a:rPr lang="en-US" sz="2800" dirty="0" err="1"/>
              <a:t>casos</a:t>
            </a:r>
            <a:r>
              <a:rPr lang="en-US" sz="2800" dirty="0"/>
              <a:t> </a:t>
            </a:r>
            <a:r>
              <a:rPr lang="en-US" sz="2800" dirty="0" err="1"/>
              <a:t>pode</a:t>
            </a:r>
            <a:r>
              <a:rPr lang="en-US" sz="2800" dirty="0"/>
              <a:t> </a:t>
            </a:r>
            <a:r>
              <a:rPr lang="en-US" sz="2800" dirty="0" err="1"/>
              <a:t>estancar</a:t>
            </a:r>
            <a:r>
              <a:rPr lang="en-US" sz="2800" dirty="0"/>
              <a:t> a </a:t>
            </a:r>
            <a:r>
              <a:rPr lang="en-US" sz="2800" dirty="0" err="1"/>
              <a:t>transmissão</a:t>
            </a:r>
            <a:r>
              <a:rPr lang="en-US" sz="2800" dirty="0"/>
              <a:t> da </a:t>
            </a:r>
            <a:r>
              <a:rPr lang="en-US" sz="2800" dirty="0" err="1"/>
              <a:t>doença</a:t>
            </a:r>
            <a:r>
              <a:rPr lang="en-US" sz="2800" dirty="0"/>
              <a:t> e o </a:t>
            </a:r>
            <a:r>
              <a:rPr lang="en-US" sz="2800" dirty="0" err="1"/>
              <a:t>momento</a:t>
            </a:r>
            <a:r>
              <a:rPr lang="en-US" sz="2800" dirty="0"/>
              <a:t> </a:t>
            </a:r>
            <a:r>
              <a:rPr lang="en-US" sz="2800" dirty="0" err="1"/>
              <a:t>adequado</a:t>
            </a:r>
            <a:r>
              <a:rPr lang="en-US" sz="2800" dirty="0"/>
              <a:t> para </a:t>
            </a:r>
            <a:r>
              <a:rPr lang="en-US" sz="2800" dirty="0" err="1"/>
              <a:t>usá</a:t>
            </a:r>
            <a:r>
              <a:rPr lang="en-US" sz="2800" dirty="0"/>
              <a:t>-la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Explicar </a:t>
            </a:r>
            <a:r>
              <a:rPr lang="en-US" sz="2800" dirty="0" err="1"/>
              <a:t>como</a:t>
            </a:r>
            <a:r>
              <a:rPr lang="en-US" sz="2800" dirty="0"/>
              <a:t> </a:t>
            </a:r>
            <a:r>
              <a:rPr lang="en-US" sz="2800" dirty="0" err="1"/>
              <a:t>implementar</a:t>
            </a:r>
            <a:r>
              <a:rPr lang="en-US" sz="2800" dirty="0"/>
              <a:t> a </a:t>
            </a:r>
            <a:r>
              <a:rPr lang="en-US" sz="2800" dirty="0" err="1"/>
              <a:t>localização</a:t>
            </a:r>
            <a:r>
              <a:rPr lang="en-US" sz="2800" dirty="0"/>
              <a:t> de </a:t>
            </a:r>
            <a:r>
              <a:rPr lang="en-US" sz="2800" dirty="0" err="1"/>
              <a:t>contactos</a:t>
            </a:r>
            <a:r>
              <a:rPr lang="en-US" sz="2800" dirty="0"/>
              <a:t>, </a:t>
            </a:r>
            <a:r>
              <a:rPr lang="en-US" sz="2800" dirty="0" err="1"/>
              <a:t>incluindo</a:t>
            </a:r>
            <a:r>
              <a:rPr lang="en-US" sz="2800" dirty="0"/>
              <a:t> a </a:t>
            </a:r>
            <a:r>
              <a:rPr lang="en-US" sz="2800" dirty="0" err="1"/>
              <a:t>composição</a:t>
            </a:r>
            <a:r>
              <a:rPr lang="en-US" sz="2800" dirty="0"/>
              <a:t> da </a:t>
            </a:r>
            <a:r>
              <a:rPr lang="en-US" sz="2800" dirty="0" err="1"/>
              <a:t>equipa</a:t>
            </a:r>
            <a:r>
              <a:rPr lang="en-US" sz="2800" dirty="0"/>
              <a:t> e o material </a:t>
            </a:r>
            <a:r>
              <a:rPr lang="en-US" sz="2800" dirty="0" err="1"/>
              <a:t>necessário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59854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0"/>
            <a:ext cx="9624060" cy="11542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Peste: Tratamento dos contactos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073" y="1278199"/>
            <a:ext cx="10313233" cy="494271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sz="3200">
                <a:cs typeface="Arabic Typesetting" panose="03020402040406030203" pitchFamily="66" charset="-78"/>
              </a:rPr>
              <a:t>Os contactos próximos são:</a:t>
            </a:r>
          </a:p>
          <a:p>
            <a:pPr marL="0" indent="0">
              <a:buNone/>
            </a:pPr>
            <a:endParaRPr lang="pt-PT" sz="2800">
              <a:cs typeface="Arabic Typesetting" panose="03020402040406030203" pitchFamily="66" charset="-78"/>
            </a:endParaRPr>
          </a:p>
          <a:p>
            <a:r>
              <a:rPr lang="pt-PT" sz="2800">
                <a:cs typeface="Arabic Typesetting" panose="03020402040406030203" pitchFamily="66" charset="-78"/>
              </a:rPr>
              <a:t>Submetidos ao tratamento profiláctico para a peste (antibióticos)</a:t>
            </a:r>
          </a:p>
          <a:p>
            <a:pPr marL="0" indent="0">
              <a:buNone/>
            </a:pPr>
            <a:endParaRPr lang="pt-PT" sz="2800">
              <a:cs typeface="Arabic Typesetting" panose="03020402040406030203" pitchFamily="66" charset="-78"/>
            </a:endParaRPr>
          </a:p>
          <a:p>
            <a:r>
              <a:rPr lang="pt-PT" sz="2800">
                <a:cs typeface="Arabic Typesetting" panose="03020402040406030203" pitchFamily="66" charset="-78"/>
              </a:rPr>
              <a:t>Aconselhados sobre os sinais, sintomas, transmissão e tratamento </a:t>
            </a:r>
          </a:p>
          <a:p>
            <a:pPr marL="0" indent="0">
              <a:buNone/>
            </a:pPr>
            <a:endParaRPr lang="pt-PT" sz="2800">
              <a:cs typeface="Arabic Typesetting" panose="03020402040406030203" pitchFamily="66" charset="-78"/>
            </a:endParaRPr>
          </a:p>
          <a:p>
            <a:r>
              <a:rPr lang="pt-PT" sz="2800">
                <a:cs typeface="Arabic Typesetting" panose="03020402040406030203" pitchFamily="66" charset="-78"/>
              </a:rPr>
              <a:t>Visitados duas vezes por dia durante uma semana para verificar se se sentem bem, se tomam os medicamentos e para responder a eventuais perguntas</a:t>
            </a:r>
          </a:p>
        </p:txBody>
      </p:sp>
    </p:spTree>
    <p:extLst>
      <p:ext uri="{BB962C8B-B14F-4D97-AF65-F5344CB8AC3E}">
        <p14:creationId xmlns:p14="http://schemas.microsoft.com/office/powerpoint/2010/main" val="1195999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327" y="403123"/>
            <a:ext cx="10016490" cy="74950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Epidemia de peste em Madagáscar, em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131" y="1379874"/>
            <a:ext cx="9637137" cy="5600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Nove</a:t>
            </a:r>
            <a:r>
              <a:rPr lang="pt-PT" sz="2400" b="1" dirty="0">
                <a:solidFill>
                  <a:srgbClr val="FF0000"/>
                </a:solidFill>
              </a:rPr>
              <a:t> </a:t>
            </a:r>
            <a:r>
              <a:rPr lang="pt-PT" sz="2400" dirty="0"/>
              <a:t>equipas de localização de contactos trabalharam com os profissionais de saúde da comunidade local </a:t>
            </a:r>
          </a:p>
          <a:p>
            <a:endParaRPr lang="pt-PT" sz="2400" dirty="0"/>
          </a:p>
          <a:p>
            <a:r>
              <a:rPr lang="pt-PT" sz="2400" dirty="0"/>
              <a:t>Mais de </a:t>
            </a:r>
            <a:r>
              <a:rPr lang="pt-PT" sz="2400" b="1" dirty="0">
                <a:solidFill>
                  <a:srgbClr val="000000"/>
                </a:solidFill>
              </a:rPr>
              <a:t>7000</a:t>
            </a:r>
            <a:r>
              <a:rPr lang="pt-PT" sz="2400" dirty="0"/>
              <a:t> contactos identificados em todo o país</a:t>
            </a:r>
          </a:p>
          <a:p>
            <a:pPr marL="0" indent="0">
              <a:buNone/>
            </a:pPr>
            <a:endParaRPr lang="pt-PT" sz="2400" dirty="0"/>
          </a:p>
          <a:p>
            <a:r>
              <a:rPr lang="pt-PT" sz="2400" dirty="0"/>
              <a:t>Embora a peste pneumónica se possa transmitir entre pessoas que estão próximas umas das outras, </a:t>
            </a:r>
            <a:r>
              <a:rPr lang="pt-PT" sz="2400" u="sng" dirty="0"/>
              <a:t>apenas </a:t>
            </a:r>
            <a:r>
              <a:rPr lang="pt-PT" sz="2400" b="1" u="sng" dirty="0">
                <a:solidFill>
                  <a:srgbClr val="000000"/>
                </a:solidFill>
              </a:rPr>
              <a:t>11</a:t>
            </a:r>
            <a:r>
              <a:rPr lang="pt-PT" sz="2400" u="sng" dirty="0"/>
              <a:t> destes </a:t>
            </a:r>
            <a:r>
              <a:rPr lang="pt-PT" sz="2400" b="1" u="sng" dirty="0">
                <a:solidFill>
                  <a:srgbClr val="000000"/>
                </a:solidFill>
              </a:rPr>
              <a:t>7000</a:t>
            </a:r>
            <a:r>
              <a:rPr lang="pt-PT" sz="2400" u="sng" dirty="0"/>
              <a:t> contactos desenvolveram sintomas</a:t>
            </a:r>
          </a:p>
          <a:p>
            <a:pPr marL="0" indent="0">
              <a:buNone/>
            </a:pPr>
            <a:endParaRPr lang="pt-PT" sz="2400" dirty="0"/>
          </a:p>
          <a:p>
            <a:r>
              <a:rPr lang="pt-PT" sz="2400" dirty="0"/>
              <a:t>A epidemia foi controlada em grande parte porque as equipas de localização de contactos identificaram rapidamente os contactos, administrando tratamento preventivo e fazendo a respectiva monitorização</a:t>
            </a:r>
          </a:p>
        </p:txBody>
      </p:sp>
    </p:spTree>
    <p:extLst>
      <p:ext uri="{BB962C8B-B14F-4D97-AF65-F5344CB8AC3E}">
        <p14:creationId xmlns:p14="http://schemas.microsoft.com/office/powerpoint/2010/main" val="1445482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64029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3. Como é que usamos a busca activa de casos e a localização de contactos?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t-PT" b="1" dirty="0"/>
          </a:p>
          <a:p>
            <a:pPr marL="0" indent="0" algn="ctr">
              <a:buNone/>
            </a:pPr>
            <a:r>
              <a:rPr lang="pt-PT" b="1" dirty="0">
                <a:solidFill>
                  <a:srgbClr val="0070C0"/>
                </a:solidFill>
              </a:rPr>
              <a:t>Composição da equipa </a:t>
            </a:r>
          </a:p>
          <a:p>
            <a:pPr marL="0" indent="0" algn="ctr">
              <a:buNone/>
            </a:pPr>
            <a:r>
              <a:rPr lang="pt-PT" b="1" dirty="0">
                <a:solidFill>
                  <a:srgbClr val="0070C0"/>
                </a:solidFill>
              </a:rPr>
              <a:t>Instrumentos/Materiais</a:t>
            </a:r>
          </a:p>
        </p:txBody>
      </p:sp>
    </p:spTree>
    <p:extLst>
      <p:ext uri="{BB962C8B-B14F-4D97-AF65-F5344CB8AC3E}">
        <p14:creationId xmlns:p14="http://schemas.microsoft.com/office/powerpoint/2010/main" val="3346742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04930" y="261253"/>
            <a:ext cx="10463135" cy="85316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altLang="en-US" sz="3400" b="1" dirty="0">
                <a:solidFill>
                  <a:srgbClr val="002060"/>
                </a:solidFill>
              </a:rPr>
              <a:t>Composição da equipa de localização de contactos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52" y="1249243"/>
            <a:ext cx="10343213" cy="5501390"/>
          </a:xfrm>
        </p:spPr>
        <p:txBody>
          <a:bodyPr>
            <a:normAutofit fontScale="70000" lnSpcReduction="20000"/>
          </a:bodyPr>
          <a:lstStyle/>
          <a:p>
            <a:pPr marL="0" lvl="1" indent="0" algn="ctr">
              <a:lnSpc>
                <a:spcPct val="120000"/>
              </a:lnSpc>
              <a:buNone/>
              <a:defRPr/>
            </a:pPr>
            <a:r>
              <a:rPr lang="pt-PT" sz="3400" b="1" u="sng" dirty="0"/>
              <a:t>Equipa de localização de contactos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pt-PT" sz="3400" b="1" dirty="0"/>
              <a:t>Epidemiologista-chefe </a:t>
            </a:r>
            <a:r>
              <a:rPr lang="pt-PT" sz="3400" dirty="0"/>
              <a:t>(pode ser o mesmo da ERR)</a:t>
            </a:r>
          </a:p>
          <a:p>
            <a:pPr marL="521528" lvl="1" indent="0">
              <a:lnSpc>
                <a:spcPct val="120000"/>
              </a:lnSpc>
              <a:buNone/>
              <a:defRPr/>
            </a:pPr>
            <a:endParaRPr lang="pt-PT" sz="1700" b="1" dirty="0"/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pt-PT" sz="3400" b="1" dirty="0"/>
              <a:t>Epidemiologista no terreno </a:t>
            </a:r>
            <a:r>
              <a:rPr lang="pt-PT" sz="3400" dirty="0"/>
              <a:t>(nível nacional ou subnacional) </a:t>
            </a:r>
          </a:p>
          <a:p>
            <a:pPr marL="521528" lvl="1" indent="0">
              <a:lnSpc>
                <a:spcPct val="120000"/>
              </a:lnSpc>
              <a:buNone/>
              <a:defRPr/>
            </a:pPr>
            <a:endParaRPr lang="pt-PT" sz="1700" dirty="0"/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pt-PT" sz="3400" b="1" dirty="0"/>
              <a:t>Gestor de dados </a:t>
            </a:r>
            <a:r>
              <a:rPr lang="pt-PT" sz="3400" dirty="0"/>
              <a:t>(pode ser o mesmo da ERR)</a:t>
            </a:r>
          </a:p>
          <a:p>
            <a:pPr marL="521528" lvl="1" indent="0">
              <a:lnSpc>
                <a:spcPct val="120000"/>
              </a:lnSpc>
              <a:buNone/>
              <a:defRPr/>
            </a:pPr>
            <a:endParaRPr lang="pt-PT" sz="1700" dirty="0"/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pt-PT" sz="3400" b="1" dirty="0"/>
              <a:t>Equipa de investigação </a:t>
            </a:r>
          </a:p>
          <a:p>
            <a:pPr marL="521528" lvl="1" indent="0">
              <a:lnSpc>
                <a:spcPct val="120000"/>
              </a:lnSpc>
              <a:buNone/>
              <a:defRPr/>
            </a:pPr>
            <a:endParaRPr lang="pt-PT" sz="1700" b="1" dirty="0"/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pt-PT" sz="3400" b="1" dirty="0"/>
              <a:t>Supervisor </a:t>
            </a:r>
          </a:p>
          <a:p>
            <a:pPr marL="521528" lvl="1" indent="0">
              <a:lnSpc>
                <a:spcPct val="120000"/>
              </a:lnSpc>
              <a:buNone/>
              <a:defRPr/>
            </a:pPr>
            <a:endParaRPr lang="pt-PT" sz="1600" b="1" dirty="0"/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pt-PT" sz="3400" b="1" dirty="0"/>
              <a:t>Equipa de seguimento de contactos </a:t>
            </a:r>
            <a:r>
              <a:rPr lang="pt-PT" sz="3400" dirty="0"/>
              <a:t>(circula dentro da comunidade)</a:t>
            </a:r>
          </a:p>
          <a:p>
            <a:pPr marL="521528" lvl="1" indent="0">
              <a:lnSpc>
                <a:spcPct val="120000"/>
              </a:lnSpc>
              <a:buNone/>
              <a:defRPr/>
            </a:pPr>
            <a:endParaRPr lang="pt-PT" sz="1600" dirty="0"/>
          </a:p>
          <a:p>
            <a:pPr marL="65191" indent="0">
              <a:lnSpc>
                <a:spcPct val="120000"/>
              </a:lnSpc>
              <a:buNone/>
              <a:defRPr/>
            </a:pPr>
            <a:r>
              <a:rPr lang="pt-PT" sz="2900" i="1" dirty="0"/>
              <a:t>A composição da equipa deve ser ajustada de acordo com o contexto. Entretanto, todas as funções devem ser mantidas para garantir uma localização eficaz dos contactos. </a:t>
            </a:r>
            <a:endParaRPr lang="pt-PT" sz="2600" i="1" dirty="0"/>
          </a:p>
        </p:txBody>
      </p:sp>
    </p:spTree>
    <p:extLst>
      <p:ext uri="{BB962C8B-B14F-4D97-AF65-F5344CB8AC3E}">
        <p14:creationId xmlns:p14="http://schemas.microsoft.com/office/powerpoint/2010/main" val="1512307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520" y="-268699"/>
            <a:ext cx="9624060" cy="126021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Formulário de localização de contactos</a:t>
            </a:r>
          </a:p>
        </p:txBody>
      </p:sp>
      <p:pic>
        <p:nvPicPr>
          <p:cNvPr id="1079" name="Picture 5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79" t="29442" r="24709" b="25552"/>
          <a:stretch/>
        </p:blipFill>
        <p:spPr bwMode="auto">
          <a:xfrm>
            <a:off x="0" y="642906"/>
            <a:ext cx="7258049" cy="37337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80" name="Picture 5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04" t="40011" r="24453" b="13723"/>
          <a:stretch/>
        </p:blipFill>
        <p:spPr bwMode="auto">
          <a:xfrm>
            <a:off x="0" y="2976831"/>
            <a:ext cx="7867650" cy="4191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81" name="Picture 5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8" t="23554" r="34151" b="14826"/>
          <a:stretch/>
        </p:blipFill>
        <p:spPr bwMode="auto">
          <a:xfrm>
            <a:off x="6099338" y="1371601"/>
            <a:ext cx="4594062" cy="542766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53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17736" y="-118542"/>
            <a:ext cx="9624060" cy="65956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3600" b="1" dirty="0" err="1">
                <a:solidFill>
                  <a:srgbClr val="002060"/>
                </a:solidFill>
              </a:rPr>
              <a:t>Materiais</a:t>
            </a:r>
            <a:r>
              <a:rPr lang="en-US" altLang="en-US" sz="3600" b="1" dirty="0">
                <a:solidFill>
                  <a:srgbClr val="002060"/>
                </a:solidFill>
              </a:rPr>
              <a:t> 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957006"/>
              </p:ext>
            </p:extLst>
          </p:nvPr>
        </p:nvGraphicFramePr>
        <p:xfrm>
          <a:off x="137827" y="745028"/>
          <a:ext cx="10403173" cy="5877651"/>
        </p:xfrm>
        <a:graphic>
          <a:graphicData uri="http://schemas.openxmlformats.org/drawingml/2006/table">
            <a:tbl>
              <a:tblPr firstRow="1" firstCol="1" bandRow="1"/>
              <a:tblGrid>
                <a:gridCol w="3401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2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2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67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1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6783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3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Equipa de Localização de Contactos  </a:t>
                      </a:r>
                      <a:endParaRPr lang="pt-PT" sz="13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Epidemiologista</a:t>
                      </a:r>
                      <a:r>
                        <a:rPr lang="pt-PT" sz="1200" b="1" baseline="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 Chefe</a:t>
                      </a:r>
                      <a:endParaRPr lang="pt-PT" sz="1200" b="1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Supervisor</a:t>
                      </a:r>
                      <a:endParaRPr lang="pt-PT" sz="1200" b="1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Equipa</a:t>
                      </a:r>
                      <a:r>
                        <a:rPr lang="pt-PT" sz="1200" b="1" baseline="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 de Investigação</a:t>
                      </a:r>
                      <a:endParaRPr lang="pt-PT" sz="1200" b="1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Equipa</a:t>
                      </a:r>
                      <a:r>
                        <a:rPr lang="pt-PT" sz="1200" b="1" baseline="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 de Seguimento dos Contactos</a:t>
                      </a:r>
                      <a:endParaRPr lang="pt-PT" sz="1200" b="1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Gestor</a:t>
                      </a:r>
                      <a:r>
                        <a:rPr lang="pt-PT" sz="1200" b="1" baseline="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 de Dados</a:t>
                      </a:r>
                      <a:endParaRPr lang="pt-PT" sz="1200" b="1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Equipamento</a:t>
                      </a:r>
                      <a:r>
                        <a:rPr lang="pt-PT" sz="1200" b="1" baseline="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 de Protecção Pessoal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Luvas</a:t>
                      </a:r>
                      <a:r>
                        <a:rPr lang="pt-PT" sz="1200" baseline="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 descartáveis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pt-PT" sz="1200" noProof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PT" sz="1200" noProof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Batas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PT" sz="1200" noProof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Máscara (ou</a:t>
                      </a:r>
                      <a:r>
                        <a:rPr lang="pt-PT" sz="1200" baseline="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óculos de protecção</a:t>
                      </a: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)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Máscara  N95/FFP2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Máscara cirúrgica para o caso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Sacos de plástico para riscos biológicos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Tecnologias de Informação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632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Sistema de Posicionamento Global (GPS)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Telemóveis</a:t>
                      </a:r>
                      <a:r>
                        <a:rPr lang="pt-PT" sz="1200" baseline="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</a:t>
                      </a: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(com crédito)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Computadores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PT" sz="1200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PT" sz="1200" noProof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Acesso à internet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088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Ferramenta electrónica de </a:t>
                      </a:r>
                      <a:r>
                        <a:rPr lang="pt-PT" sz="1200" noProof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recollha</a:t>
                      </a: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 de dados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Equipamento</a:t>
                      </a:r>
                      <a:r>
                        <a:rPr lang="pt-PT" sz="1200" b="1" baseline="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SimSun"/>
                          <a:cs typeface="Arial" panose="020B0604020202020204" pitchFamily="34" charset="0"/>
                        </a:rPr>
                        <a:t> de trabalho no terreno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Termómetros</a:t>
                      </a:r>
                      <a:r>
                        <a:rPr lang="pt-PT" sz="1200" baseline="300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PT" sz="1200" noProof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Material de escritório</a:t>
                      </a:r>
                      <a:r>
                        <a:rPr lang="pt-PT" sz="1200" baseline="300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2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Equipamento apropriado  para o clima</a:t>
                      </a:r>
                      <a:r>
                        <a:rPr lang="pt-PT" sz="1200" baseline="300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3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Desinfectante de mãos ou  lixívia 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Formulários apropriados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36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b="1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Transportes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2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2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000000"/>
                      </a:fgClr>
                      <a:bgClr>
                        <a:srgbClr val="DFDFDF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6643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3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Motorista/carro </a:t>
                      </a:r>
                      <a:endParaRPr lang="pt-PT" sz="13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3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3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3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3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3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3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300" noProof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X</a:t>
                      </a:r>
                      <a:endParaRPr lang="pt-PT" sz="1300" noProof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pt-PT" sz="1300" noProof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 </a:t>
                      </a:r>
                      <a:endParaRPr lang="pt-PT" sz="1300" noProof="0" dirty="0">
                        <a:effectLst/>
                        <a:latin typeface="Arial" panose="020B0604020202020204" pitchFamily="34" charset="0"/>
                        <a:ea typeface="SimSun"/>
                        <a:cs typeface="Arial" panose="020B0604020202020204" pitchFamily="34" charset="0"/>
                      </a:endParaRPr>
                    </a:p>
                  </a:txBody>
                  <a:tcPr marL="85209" marR="8520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88478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4670" y="134911"/>
            <a:ext cx="9624060" cy="71952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Mensagens-Chave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4892" y="1034322"/>
            <a:ext cx="10418164" cy="5546360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pt-PT" sz="2800" dirty="0"/>
              <a:t>As técnicas de vigilância activa são cruciais para o rápido controlo de surtos</a:t>
            </a:r>
          </a:p>
          <a:p>
            <a:pPr marL="514350" indent="-514350">
              <a:buAutoNum type="arabicPeriod"/>
            </a:pPr>
            <a:endParaRPr lang="pt-PT" sz="1000" dirty="0"/>
          </a:p>
          <a:p>
            <a:pPr marL="514350" indent="-514350">
              <a:buAutoNum type="arabicPeriod"/>
            </a:pPr>
            <a:r>
              <a:rPr lang="pt-PT" sz="2800" dirty="0"/>
              <a:t>A localização de contactos é uma actividade de vigilância activa</a:t>
            </a:r>
          </a:p>
          <a:p>
            <a:pPr marL="514350" indent="-514350">
              <a:buAutoNum type="arabicPeriod"/>
            </a:pPr>
            <a:endParaRPr lang="pt-PT" sz="1000" dirty="0"/>
          </a:p>
          <a:p>
            <a:pPr marL="514350" indent="-514350">
              <a:buAutoNum type="arabicPeriod"/>
            </a:pPr>
            <a:r>
              <a:rPr lang="pt-PT" sz="2800" dirty="0"/>
              <a:t>O objectivo da localização de contactos </a:t>
            </a:r>
            <a:r>
              <a:rPr lang="pt-PT" sz="2800"/>
              <a:t>é impedir </a:t>
            </a:r>
            <a:r>
              <a:rPr lang="pt-PT" sz="2800" dirty="0"/>
              <a:t>a transmissão da doença</a:t>
            </a:r>
          </a:p>
          <a:p>
            <a:pPr marL="514350" indent="-514350">
              <a:buAutoNum type="arabicPeriod"/>
            </a:pPr>
            <a:endParaRPr lang="pt-PT" sz="1000" dirty="0"/>
          </a:p>
          <a:p>
            <a:pPr marL="514350" indent="-514350">
              <a:buAutoNum type="arabicPeriod"/>
            </a:pPr>
            <a:r>
              <a:rPr lang="pt-PT" sz="2800" dirty="0"/>
              <a:t>A localização de cada contacto é essencial para o controlo e interrupção da doença </a:t>
            </a:r>
          </a:p>
          <a:p>
            <a:pPr marL="514350" indent="-514350">
              <a:buAutoNum type="arabicPeriod"/>
            </a:pPr>
            <a:endParaRPr lang="pt-PT" sz="1000" dirty="0"/>
          </a:p>
          <a:p>
            <a:pPr marL="514350" indent="-514350">
              <a:buAutoNum type="arabicPeriod"/>
            </a:pPr>
            <a:r>
              <a:rPr lang="pt-PT" sz="2800" dirty="0"/>
              <a:t>Uma gestão de dados de alta qualidade é essencial para o sucesso do localização dos contactos</a:t>
            </a:r>
          </a:p>
        </p:txBody>
      </p:sp>
    </p:spTree>
    <p:extLst>
      <p:ext uri="{BB962C8B-B14F-4D97-AF65-F5344CB8AC3E}">
        <p14:creationId xmlns:p14="http://schemas.microsoft.com/office/powerpoint/2010/main" val="549802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 noGrp="1"/>
          </p:cNvSpPr>
          <p:nvPr/>
        </p:nvSpPr>
        <p:spPr bwMode="auto">
          <a:xfrm>
            <a:off x="650432" y="557513"/>
            <a:ext cx="9276388" cy="603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400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r>
              <a:rPr lang="pt-PT" sz="3200" b="1" kern="1200" dirty="0">
                <a:solidFill>
                  <a:srgbClr val="002060"/>
                </a:solidFill>
                <a:effectLst/>
                <a:latin typeface="Calibri"/>
                <a:ea typeface="ＭＳ 明朝"/>
                <a:cs typeface="Arial"/>
              </a:rPr>
              <a:t>Exoneração de responsabilidade</a:t>
            </a:r>
            <a:endParaRPr lang="pt-PT" sz="3200" dirty="0">
              <a:solidFill>
                <a:srgbClr val="002060"/>
              </a:solidFill>
              <a:effectLst/>
              <a:latin typeface="Times New Roman"/>
              <a:ea typeface="ＭＳ 明朝"/>
            </a:endParaRPr>
          </a:p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dirty="0">
                <a:effectLst/>
                <a:latin typeface="Times New Roman"/>
                <a:ea typeface="ＭＳ 明朝"/>
              </a:rPr>
              <a:t> </a:t>
            </a: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Plataforma da OMS para a Aprendizagem sobre Segurança Sanitária – Materiais de Formação</a:t>
            </a:r>
            <a:endParaRPr lang="pt-PT" sz="1800" b="0" dirty="0">
              <a:effectLst/>
              <a:latin typeface="Times New Roman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endParaRPr lang="pt-PT" sz="1800" b="0" kern="1200" dirty="0">
              <a:solidFill>
                <a:srgbClr val="000000"/>
              </a:solidFill>
              <a:effectLst/>
              <a:latin typeface="Calibri"/>
              <a:ea typeface="ＭＳ 明朝"/>
              <a:cs typeface="Arial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endParaRPr lang="pt-PT" sz="1000" b="0" dirty="0">
              <a:effectLst/>
              <a:latin typeface="Times New Roman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A sua utilização destes materiais está sujeita aos “</a:t>
            </a:r>
            <a:r>
              <a:rPr lang="pt-PT" sz="1800" b="0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Termos de Utilização dos Materiais </a:t>
            </a:r>
            <a:endParaRPr lang="pt-PT" sz="1800" b="0" dirty="0">
              <a:effectLst/>
              <a:latin typeface="Times New Roman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800" b="0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sz="1800" b="0" u="sng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  <a:hlinkClick r:id="rId3"/>
              </a:rPr>
              <a:t>https://extranet.who.int/hslp</a:t>
            </a: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 .  </a:t>
            </a:r>
            <a:endParaRPr lang="pt-PT" sz="1800" b="0" dirty="0">
              <a:effectLst/>
              <a:latin typeface="Times New Roman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800" b="0" dirty="0">
              <a:effectLst/>
              <a:latin typeface="Times New Roman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800" b="0" dirty="0">
              <a:effectLst/>
              <a:latin typeface="Times New Roman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  </a:t>
            </a:r>
            <a:endParaRPr lang="pt-PT" sz="1800" b="0" dirty="0">
              <a:effectLst/>
              <a:latin typeface="Times New Roman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800" b="0" u="sng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  <a:hlinkClick r:id="rId4"/>
              </a:rPr>
              <a:t>ihrhrt@who.int</a:t>
            </a:r>
            <a:r>
              <a:rPr lang="pt-PT" sz="1800" b="0" kern="1200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</a:rPr>
              <a:t>. </a:t>
            </a:r>
            <a:endParaRPr lang="pt-PT" sz="1800" b="0" dirty="0">
              <a:effectLst/>
              <a:latin typeface="Times New Roman"/>
              <a:ea typeface="ＭＳ 明朝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2000" kern="1200" dirty="0">
                <a:solidFill>
                  <a:srgbClr val="10253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20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2296439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4670" y="3252582"/>
            <a:ext cx="9624060" cy="105609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fr-FR" sz="4800" b="1" i="1" dirty="0" err="1">
                <a:solidFill>
                  <a:srgbClr val="002060"/>
                </a:solidFill>
              </a:rPr>
              <a:t>Obrigado</a:t>
            </a:r>
            <a:r>
              <a:rPr lang="fr-FR" sz="4800" b="1" i="1" dirty="0">
                <a:solidFill>
                  <a:srgbClr val="002060"/>
                </a:solidFill>
              </a:rPr>
              <a:t>!</a:t>
            </a:r>
            <a:endParaRPr lang="en-GB" sz="4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457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152900"/>
            <a:ext cx="9624060" cy="71653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Esboço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53" y="1094282"/>
            <a:ext cx="10298242" cy="5471409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pt-PT" sz="3200" dirty="0"/>
              <a:t>O que é uma busca activa de casos?</a:t>
            </a:r>
          </a:p>
          <a:p>
            <a:pPr marL="742950" indent="-742950">
              <a:buFont typeface="+mj-lt"/>
              <a:buAutoNum type="arabicPeriod"/>
            </a:pPr>
            <a:endParaRPr lang="pt-PT" sz="3200" dirty="0"/>
          </a:p>
          <a:p>
            <a:pPr marL="742950" indent="-742950">
              <a:buFont typeface="+mj-lt"/>
              <a:buAutoNum type="arabicPeriod"/>
            </a:pPr>
            <a:r>
              <a:rPr lang="pt-PT" sz="3200" dirty="0"/>
              <a:t>Quando é que usamos a busca activa de casos e a localização de contactos?</a:t>
            </a:r>
          </a:p>
          <a:p>
            <a:pPr lvl="1"/>
            <a:r>
              <a:rPr lang="pt-PT" dirty="0"/>
              <a:t>Exemplo: Peste em Madagáscar, 2017</a:t>
            </a:r>
          </a:p>
          <a:p>
            <a:pPr marL="521528" lvl="1" indent="0">
              <a:buNone/>
            </a:pPr>
            <a:endParaRPr lang="pt-PT" dirty="0"/>
          </a:p>
          <a:p>
            <a:pPr marL="742950" indent="-742950">
              <a:buFont typeface="+mj-lt"/>
              <a:buAutoNum type="arabicPeriod"/>
            </a:pPr>
            <a:r>
              <a:rPr lang="pt-PT" sz="3200" dirty="0"/>
              <a:t>Como usar a busca activa de casos?</a:t>
            </a:r>
          </a:p>
        </p:txBody>
      </p:sp>
    </p:spTree>
    <p:extLst>
      <p:ext uri="{BB962C8B-B14F-4D97-AF65-F5344CB8AC3E}">
        <p14:creationId xmlns:p14="http://schemas.microsoft.com/office/powerpoint/2010/main" val="1193863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666293"/>
            <a:ext cx="9624060" cy="156301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1. O </a:t>
            </a:r>
            <a:r>
              <a:rPr lang="en-US" sz="3600" b="1" dirty="0" err="1">
                <a:solidFill>
                  <a:srgbClr val="002060"/>
                </a:solidFill>
              </a:rPr>
              <a:t>que</a:t>
            </a:r>
            <a:r>
              <a:rPr lang="en-US" sz="3600" b="1" dirty="0">
                <a:solidFill>
                  <a:srgbClr val="002060"/>
                </a:solidFill>
              </a:rPr>
              <a:t> é </a:t>
            </a:r>
            <a:r>
              <a:rPr lang="en-US" sz="3600" b="1" dirty="0" err="1">
                <a:solidFill>
                  <a:srgbClr val="002060"/>
                </a:solidFill>
              </a:rPr>
              <a:t>uma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r>
              <a:rPr lang="en-US" sz="3600" b="1" dirty="0" err="1">
                <a:solidFill>
                  <a:srgbClr val="002060"/>
                </a:solidFill>
              </a:rPr>
              <a:t>busca</a:t>
            </a:r>
            <a:r>
              <a:rPr lang="en-US" sz="3600" b="1" dirty="0">
                <a:solidFill>
                  <a:srgbClr val="002060"/>
                </a:solidFill>
              </a:rPr>
              <a:t> activa de </a:t>
            </a:r>
            <a:r>
              <a:rPr lang="en-US" sz="3600" b="1" dirty="0" err="1">
                <a:solidFill>
                  <a:srgbClr val="002060"/>
                </a:solidFill>
              </a:rPr>
              <a:t>casos</a:t>
            </a:r>
            <a:r>
              <a:rPr lang="en-US" sz="3600" b="1" dirty="0">
                <a:solidFill>
                  <a:srgbClr val="002060"/>
                </a:solidFill>
              </a:rPr>
              <a:t>?</a:t>
            </a:r>
            <a:br>
              <a:rPr lang="en-US" sz="3600" b="1" dirty="0">
                <a:solidFill>
                  <a:srgbClr val="002060"/>
                </a:solidFill>
              </a:rPr>
            </a:b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670" y="1905001"/>
            <a:ext cx="9624060" cy="2696980"/>
          </a:xfrm>
        </p:spPr>
        <p:txBody>
          <a:bodyPr/>
          <a:lstStyle/>
          <a:p>
            <a:pPr marL="0" indent="0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3600" b="1" dirty="0" err="1">
                <a:solidFill>
                  <a:srgbClr val="0070C0"/>
                </a:solidFill>
              </a:rPr>
              <a:t>Vigilância</a:t>
            </a:r>
            <a:r>
              <a:rPr lang="en-US" sz="3600" b="1" dirty="0">
                <a:solidFill>
                  <a:srgbClr val="0070C0"/>
                </a:solidFill>
              </a:rPr>
              <a:t> </a:t>
            </a:r>
            <a:r>
              <a:rPr lang="en-US" sz="3600" b="1" dirty="0" err="1">
                <a:solidFill>
                  <a:srgbClr val="0070C0"/>
                </a:solidFill>
              </a:rPr>
              <a:t>Passiva</a:t>
            </a:r>
            <a:endParaRPr lang="en-US" sz="36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z="3600" b="1" dirty="0" err="1">
                <a:solidFill>
                  <a:srgbClr val="0070C0"/>
                </a:solidFill>
              </a:rPr>
              <a:t>Vigilância</a:t>
            </a:r>
            <a:r>
              <a:rPr lang="en-US" sz="3600" b="1" dirty="0">
                <a:solidFill>
                  <a:srgbClr val="0070C0"/>
                </a:solidFill>
              </a:rPr>
              <a:t> </a:t>
            </a:r>
            <a:r>
              <a:rPr lang="fr-FR" sz="3600" b="1" dirty="0">
                <a:solidFill>
                  <a:srgbClr val="0070C0"/>
                </a:solidFill>
              </a:rPr>
              <a:t>A</a:t>
            </a:r>
            <a:r>
              <a:rPr lang="en-US" sz="3600" b="1" dirty="0" err="1">
                <a:solidFill>
                  <a:srgbClr val="0070C0"/>
                </a:solidFill>
              </a:rPr>
              <a:t>ctiva</a:t>
            </a:r>
            <a:endParaRPr lang="en-US" sz="36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fr-FR" sz="3600" b="1" dirty="0" err="1">
                <a:solidFill>
                  <a:srgbClr val="0070C0"/>
                </a:solidFill>
              </a:rPr>
              <a:t>Localização</a:t>
            </a:r>
            <a:r>
              <a:rPr lang="fr-FR" sz="3600" b="1" dirty="0">
                <a:solidFill>
                  <a:srgbClr val="0070C0"/>
                </a:solidFill>
              </a:rPr>
              <a:t> de C</a:t>
            </a:r>
            <a:r>
              <a:rPr lang="en-US" sz="3600" b="1" dirty="0" err="1">
                <a:solidFill>
                  <a:srgbClr val="0070C0"/>
                </a:solidFill>
              </a:rPr>
              <a:t>ontactos</a:t>
            </a:r>
            <a:endParaRPr lang="en-US" sz="3600" dirty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68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0"/>
            <a:ext cx="9624060" cy="124418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Vigilância passiva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51" y="1244184"/>
            <a:ext cx="10328223" cy="5351489"/>
          </a:xfrm>
        </p:spPr>
        <p:txBody>
          <a:bodyPr/>
          <a:lstStyle/>
          <a:p>
            <a:r>
              <a:rPr lang="pt-PT" sz="2600" dirty="0"/>
              <a:t>É a vigilância na qual os dados disponíveis sobre as doenças notificáveis são usados ou na qual a notificação da doença é obrigatória ou solicitada</a:t>
            </a:r>
          </a:p>
          <a:p>
            <a:r>
              <a:rPr lang="pt-PT" sz="2600" dirty="0"/>
              <a:t>A responsabilidade da notificação geralmente recai sobre os prestadores de serviços de saúde ou autoridades de saúde distritais </a:t>
            </a:r>
          </a:p>
          <a:p>
            <a:r>
              <a:rPr lang="pt-PT" sz="2600" dirty="0"/>
              <a:t>Económica e relativamente fácil de desenvolver</a:t>
            </a:r>
            <a:endParaRPr lang="pt-PT" sz="2600" strike="sngStrike" dirty="0"/>
          </a:p>
          <a:p>
            <a:r>
              <a:rPr lang="pt-PT" sz="2600" dirty="0"/>
              <a:t>Provável subnotificação e relatórios incompletos  </a:t>
            </a:r>
          </a:p>
          <a:p>
            <a:r>
              <a:rPr lang="pt-PT" sz="2600" dirty="0"/>
              <a:t>Os surtos locais podem não ser percebidos, porque o número relativamente pequeno de casos geralmente notificados </a:t>
            </a:r>
            <a:r>
              <a:rPr lang="pt-PT" sz="2600" dirty="0">
                <a:latin typeface="Arial"/>
                <a:cs typeface="Arial"/>
              </a:rPr>
              <a:t>se dilui n</a:t>
            </a:r>
            <a:r>
              <a:rPr lang="pt-PT" sz="2600" dirty="0"/>
              <a:t>o meio de um amplo denominador da população total de uma província ou país</a:t>
            </a:r>
            <a:endParaRPr lang="pt-PT" sz="2800" dirty="0"/>
          </a:p>
          <a:p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3686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119921"/>
            <a:ext cx="9624060" cy="9293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Vigilância activa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833" y="1184224"/>
            <a:ext cx="10313232" cy="5006714"/>
          </a:xfrm>
        </p:spPr>
        <p:txBody>
          <a:bodyPr/>
          <a:lstStyle/>
          <a:p>
            <a:r>
              <a:rPr lang="pt-PT" sz="2800"/>
              <a:t>Equipas s</a:t>
            </a:r>
            <a:r>
              <a:rPr lang="pt-PT" sz="2800">
                <a:latin typeface="Arial"/>
                <a:cs typeface="Arial"/>
              </a:rPr>
              <a:t>ão mobilizadas </a:t>
            </a:r>
            <a:r>
              <a:rPr lang="pt-PT" sz="2800"/>
              <a:t>para fazer visitas periódicas às unidades de saúde ou às comunidades, de modo a identificar novos casos ou mortes devido a doença que ocorreu (</a:t>
            </a:r>
            <a:r>
              <a:rPr lang="pt-PT" sz="2800" b="1"/>
              <a:t>busca de casos</a:t>
            </a:r>
            <a:r>
              <a:rPr lang="pt-PT" sz="2800"/>
              <a:t>)</a:t>
            </a:r>
          </a:p>
          <a:p>
            <a:pPr marL="0" indent="0">
              <a:buNone/>
            </a:pPr>
            <a:endParaRPr lang="pt-PT" sz="2800"/>
          </a:p>
          <a:p>
            <a:r>
              <a:rPr lang="pt-PT" sz="2800"/>
              <a:t>Os surtos locais são geralmente identificados </a:t>
            </a:r>
          </a:p>
          <a:p>
            <a:pPr marL="0" indent="0">
              <a:buNone/>
            </a:pPr>
            <a:endParaRPr lang="pt-PT" sz="2800"/>
          </a:p>
          <a:p>
            <a:r>
              <a:rPr lang="pt-PT" sz="2800"/>
              <a:t>Mais dispendiosa do que a vigilância passiva, geralmente mais difícil de desenvolver</a:t>
            </a:r>
          </a:p>
        </p:txBody>
      </p:sp>
    </p:spTree>
    <p:extLst>
      <p:ext uri="{BB962C8B-B14F-4D97-AF65-F5344CB8AC3E}">
        <p14:creationId xmlns:p14="http://schemas.microsoft.com/office/powerpoint/2010/main" val="582627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104931"/>
            <a:ext cx="9624060" cy="92939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Localização de contactos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833" y="1034323"/>
            <a:ext cx="10163331" cy="5546360"/>
          </a:xfrm>
        </p:spPr>
        <p:txBody>
          <a:bodyPr/>
          <a:lstStyle/>
          <a:p>
            <a:r>
              <a:rPr lang="pt-PT" sz="2800" dirty="0"/>
              <a:t>Actividade de vigilância activa</a:t>
            </a:r>
          </a:p>
          <a:p>
            <a:pPr marL="0" indent="0">
              <a:buNone/>
            </a:pPr>
            <a:endParaRPr lang="pt-PT" sz="1600" dirty="0"/>
          </a:p>
          <a:p>
            <a:r>
              <a:rPr lang="pt-PT" sz="2800" dirty="0"/>
              <a:t>Identificação e seguimento das pessoas que tenham estado em contacto com uma pessoa infectada</a:t>
            </a:r>
          </a:p>
          <a:p>
            <a:pPr marL="0" indent="0">
              <a:buNone/>
            </a:pPr>
            <a:endParaRPr lang="pt-PT" sz="1600" dirty="0"/>
          </a:p>
          <a:p>
            <a:r>
              <a:rPr lang="pt-PT" sz="2800" dirty="0"/>
              <a:t>Estas pessoas são monitorizadas até ao período máximo de incubação da doença, após a sua última exposição a um caso</a:t>
            </a:r>
          </a:p>
          <a:p>
            <a:pPr marL="0" indent="0">
              <a:buNone/>
            </a:pPr>
            <a:endParaRPr lang="pt-PT" sz="1600" dirty="0"/>
          </a:p>
          <a:p>
            <a:r>
              <a:rPr lang="pt-PT" sz="2800" dirty="0"/>
              <a:t>Se ficarem doentes, podem ser rapidamente isoladas e tratadas </a:t>
            </a:r>
          </a:p>
          <a:p>
            <a:pPr marL="0" indent="0">
              <a:buNone/>
            </a:pPr>
            <a:endParaRPr lang="pt-PT" sz="1600" dirty="0"/>
          </a:p>
          <a:p>
            <a:r>
              <a:rPr lang="pt-PT" sz="2800" dirty="0">
                <a:solidFill>
                  <a:srgbClr val="000000"/>
                </a:solidFill>
              </a:rPr>
              <a:t>Objectivo: </a:t>
            </a:r>
            <a:r>
              <a:rPr lang="pt-PT" sz="2800" dirty="0"/>
              <a:t>interromper a transmissão da doença</a:t>
            </a:r>
          </a:p>
        </p:txBody>
      </p:sp>
    </p:spTree>
    <p:extLst>
      <p:ext uri="{BB962C8B-B14F-4D97-AF65-F5344CB8AC3E}">
        <p14:creationId xmlns:p14="http://schemas.microsoft.com/office/powerpoint/2010/main" val="1843706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0"/>
            <a:ext cx="9624060" cy="93656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ctr" anchorCtr="0" compatLnSpc="1">
            <a:prstTxWarp prst="textNoShape">
              <a:avLst/>
            </a:prstTxWarp>
          </a:bodyPr>
          <a:lstStyle/>
          <a:p>
            <a:r>
              <a:rPr lang="pt-PT" sz="3600" b="1" dirty="0">
                <a:solidFill>
                  <a:srgbClr val="002060"/>
                </a:solidFill>
              </a:rPr>
              <a:t>Identificação precoce de casos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288953" y="3935586"/>
            <a:ext cx="6336704" cy="0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dash"/>
            <a:tailEnd type="triangle" w="lg" len="lg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8625159" y="3767768"/>
            <a:ext cx="1001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cs"/>
              </a:rPr>
              <a:t>Tempo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288953" y="2792367"/>
            <a:ext cx="0" cy="630649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tailEnd type="triangle" w="lg" len="lg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031644" y="2794491"/>
            <a:ext cx="126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cs"/>
              </a:rPr>
              <a:t>Exposição</a:t>
            </a:r>
            <a:r>
              <a:rPr kumimoji="0" lang="pt-PT" sz="1800" b="0" i="0" u="none" strike="noStrike" kern="0" cap="none" spc="0" normalizeH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cs"/>
              </a:rPr>
              <a:t> ao agente</a:t>
            </a:r>
            <a:endParaRPr kumimoji="0" lang="pt-PT" sz="1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cs typeface="+mn-cs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377185" y="3462888"/>
            <a:ext cx="0" cy="30488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tailEnd type="none" w="lg" len="lg"/>
          </a:ln>
          <a:effectLst/>
        </p:spPr>
      </p:cxnSp>
      <p:cxnSp>
        <p:nvCxnSpPr>
          <p:cNvPr id="30" name="Straight Arrow Connector 29"/>
          <p:cNvCxnSpPr/>
          <p:nvPr/>
        </p:nvCxnSpPr>
        <p:spPr>
          <a:xfrm flipV="1">
            <a:off x="2288953" y="4244650"/>
            <a:ext cx="1728192" cy="685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headEnd type="triangle" w="lg" len="lg"/>
            <a:tailEnd type="triangle" w="lg" len="lg"/>
          </a:ln>
          <a:effectLst/>
        </p:spPr>
      </p:cxnSp>
      <p:cxnSp>
        <p:nvCxnSpPr>
          <p:cNvPr id="31" name="Straight Arrow Connector 30"/>
          <p:cNvCxnSpPr/>
          <p:nvPr/>
        </p:nvCxnSpPr>
        <p:spPr>
          <a:xfrm>
            <a:off x="4058839" y="4232910"/>
            <a:ext cx="3846738" cy="1174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headEnd type="triangle" w="lg" len="lg"/>
            <a:tailEnd type="triangle" w="lg" len="lg"/>
          </a:ln>
          <a:effectLst/>
        </p:spPr>
      </p:cxnSp>
      <p:cxnSp>
        <p:nvCxnSpPr>
          <p:cNvPr id="32" name="Straight Arrow Connector 31"/>
          <p:cNvCxnSpPr/>
          <p:nvPr/>
        </p:nvCxnSpPr>
        <p:spPr>
          <a:xfrm>
            <a:off x="4377185" y="3632456"/>
            <a:ext cx="309634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headEnd type="triangle" w="lg" len="lg"/>
            <a:tailEnd type="triangle" w="lg" len="lg"/>
          </a:ln>
          <a:effectLst/>
        </p:spPr>
      </p:cxnSp>
      <p:cxnSp>
        <p:nvCxnSpPr>
          <p:cNvPr id="33" name="Straight Arrow Connector 32"/>
          <p:cNvCxnSpPr/>
          <p:nvPr/>
        </p:nvCxnSpPr>
        <p:spPr>
          <a:xfrm>
            <a:off x="7473529" y="3462888"/>
            <a:ext cx="0" cy="288032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tailEnd type="none" w="lg" len="lg"/>
          </a:ln>
          <a:effectLst/>
        </p:spPr>
      </p:cxnSp>
      <p:cxnSp>
        <p:nvCxnSpPr>
          <p:cNvPr id="34" name="Straight Arrow Connector 33"/>
          <p:cNvCxnSpPr/>
          <p:nvPr/>
        </p:nvCxnSpPr>
        <p:spPr>
          <a:xfrm flipH="1">
            <a:off x="7905577" y="4079602"/>
            <a:ext cx="7128" cy="369332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tailEnd type="none" w="lg" len="lg"/>
          </a:ln>
          <a:effectLst/>
        </p:spPr>
      </p:cxnSp>
      <p:cxnSp>
        <p:nvCxnSpPr>
          <p:cNvPr id="35" name="Straight Arrow Connector 34"/>
          <p:cNvCxnSpPr/>
          <p:nvPr/>
        </p:nvCxnSpPr>
        <p:spPr>
          <a:xfrm>
            <a:off x="2288953" y="3632456"/>
            <a:ext cx="2088232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headEnd type="triangle" w="lg" len="lg"/>
            <a:tailEnd type="triangle" w="lg" len="lg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2244091" y="3041873"/>
            <a:ext cx="2032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cs"/>
              </a:rPr>
              <a:t>Per</a:t>
            </a: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íodo de</a:t>
            </a:r>
            <a:r>
              <a:rPr kumimoji="0" lang="pt-PT" sz="1800" b="0" i="0" u="none" strike="noStrike" kern="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800" b="0" kern="0">
                <a:solidFill>
                  <a:srgbClr val="000000"/>
                </a:solidFill>
                <a:cs typeface="+mn-cs"/>
              </a:rPr>
              <a:t>i</a:t>
            </a: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cs"/>
              </a:rPr>
              <a:t>ncubação</a:t>
            </a:r>
            <a:endParaRPr kumimoji="0" lang="pt-PT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72479" y="4232910"/>
            <a:ext cx="174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cs"/>
              </a:rPr>
              <a:t>Per</a:t>
            </a: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íodo </a:t>
            </a: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cs"/>
              </a:rPr>
              <a:t>latente</a:t>
            </a:r>
            <a:endParaRPr kumimoji="0" lang="pt-PT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15319" y="4232910"/>
            <a:ext cx="2768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cs"/>
              </a:rPr>
              <a:t>Per</a:t>
            </a: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íodo infeccioso</a:t>
            </a:r>
            <a:endParaRPr kumimoji="0" lang="pt-PT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03960" y="3160794"/>
            <a:ext cx="2032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cs"/>
              </a:rPr>
              <a:t>Doença</a:t>
            </a:r>
            <a:r>
              <a:rPr kumimoji="0" lang="pt-PT" sz="1800" b="0" i="0" u="none" strike="noStrike" kern="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cs"/>
              </a:rPr>
              <a:t> cl</a:t>
            </a:r>
            <a:r>
              <a:rPr kumimoji="0" lang="pt-PT" sz="1800" b="0" i="0" u="none" strike="noStrike" kern="0" cap="none" spc="0" normalizeH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ínica</a:t>
            </a:r>
            <a:endParaRPr kumimoji="0" lang="pt-PT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cs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2288953" y="3462888"/>
            <a:ext cx="7128" cy="278196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tailEnd type="none" w="lg" len="lg"/>
          </a:ln>
          <a:effectLst/>
        </p:spPr>
      </p:cxnSp>
      <p:cxnSp>
        <p:nvCxnSpPr>
          <p:cNvPr id="42" name="Straight Arrow Connector 41"/>
          <p:cNvCxnSpPr/>
          <p:nvPr/>
        </p:nvCxnSpPr>
        <p:spPr>
          <a:xfrm flipH="1">
            <a:off x="4051711" y="4095933"/>
            <a:ext cx="7128" cy="369332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tailEnd type="none" w="lg" len="lg"/>
          </a:ln>
          <a:effectLst/>
        </p:spPr>
      </p:cxnSp>
      <p:cxnSp>
        <p:nvCxnSpPr>
          <p:cNvPr id="43" name="Straight Arrow Connector 42"/>
          <p:cNvCxnSpPr/>
          <p:nvPr/>
        </p:nvCxnSpPr>
        <p:spPr>
          <a:xfrm flipH="1">
            <a:off x="2288953" y="4064719"/>
            <a:ext cx="7128" cy="369332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tailEnd type="none" w="lg" len="lg"/>
          </a:ln>
          <a:effectLst/>
        </p:spPr>
      </p:cxnSp>
      <p:sp>
        <p:nvSpPr>
          <p:cNvPr id="4" name="Right Brace 3"/>
          <p:cNvSpPr/>
          <p:nvPr/>
        </p:nvSpPr>
        <p:spPr>
          <a:xfrm rot="5400000">
            <a:off x="5784311" y="2863638"/>
            <a:ext cx="395793" cy="397570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3384284" y="5378142"/>
            <a:ext cx="5567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0"/>
              <a:t>O isolamento imediato reduz a transmissão</a:t>
            </a:r>
          </a:p>
        </p:txBody>
      </p:sp>
      <p:sp>
        <p:nvSpPr>
          <p:cNvPr id="45" name="Right Brace 44"/>
          <p:cNvSpPr/>
          <p:nvPr/>
        </p:nvSpPr>
        <p:spPr>
          <a:xfrm rot="16200000">
            <a:off x="5722413" y="1331211"/>
            <a:ext cx="395793" cy="331810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74754" y="1265316"/>
            <a:ext cx="97839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0"/>
              <a:t>O tratamento imediato melhora a capacidade de sobrevivência/resultados</a:t>
            </a:r>
            <a:endParaRPr lang="pt-PT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6" grpId="0"/>
      <p:bldP spid="37" grpId="0"/>
      <p:bldP spid="38" grpId="0"/>
      <p:bldP spid="39" grpId="0"/>
      <p:bldP spid="4" grpId="0" animBg="1"/>
      <p:bldP spid="44" grpId="0"/>
      <p:bldP spid="45" grpId="0" animBg="1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932399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2. Quando é que usamos a busca activa de casos e a localização de contactos?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38" y="2235199"/>
            <a:ext cx="10267522" cy="1947057"/>
          </a:xfrm>
        </p:spPr>
        <p:txBody>
          <a:bodyPr/>
          <a:lstStyle/>
          <a:p>
            <a:pPr marL="0" indent="0" algn="ctr">
              <a:buNone/>
            </a:pPr>
            <a:endParaRPr lang="pt-PT" b="1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pt-PT" b="1">
                <a:solidFill>
                  <a:srgbClr val="0070C0"/>
                </a:solidFill>
              </a:rPr>
              <a:t>Exemplo 1: Doença do Vírus do Ébola (DVE)</a:t>
            </a:r>
          </a:p>
        </p:txBody>
      </p:sp>
    </p:spTree>
    <p:extLst>
      <p:ext uri="{BB962C8B-B14F-4D97-AF65-F5344CB8AC3E}">
        <p14:creationId xmlns:p14="http://schemas.microsoft.com/office/powerpoint/2010/main" val="42161638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DE593A36A6874285991743F2BE28E9" ma:contentTypeVersion="0" ma:contentTypeDescription="Create a new document." ma:contentTypeScope="" ma:versionID="c4cae042d4c79ee54905f63930fcba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B33952-F430-4AE5-8187-6FEF5BF782F1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5B8CB4D-E7B0-4897-A35B-1BC12D6FDD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F71D37-335E-40F9-B566-02BEBB6727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9971</TotalTime>
  <Words>2905</Words>
  <Application>Microsoft Office PowerPoint</Application>
  <PresentationFormat>Custom</PresentationFormat>
  <Paragraphs>442</Paragraphs>
  <Slides>28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ＭＳ 明朝</vt:lpstr>
      <vt:lpstr>SimSun</vt:lpstr>
      <vt:lpstr>Arabic Typesetting</vt:lpstr>
      <vt:lpstr>Arial</vt:lpstr>
      <vt:lpstr>Arial Narrow</vt:lpstr>
      <vt:lpstr>Calibri</vt:lpstr>
      <vt:lpstr>Times New Roman</vt:lpstr>
      <vt:lpstr>Custom Design</vt:lpstr>
      <vt:lpstr>RC 59 Template EN</vt:lpstr>
      <vt:lpstr>1_Custom Design</vt:lpstr>
      <vt:lpstr>PowerPoint Presentation</vt:lpstr>
      <vt:lpstr>Objectivos da aprendizagem</vt:lpstr>
      <vt:lpstr>Esboço</vt:lpstr>
      <vt:lpstr>1. O que é uma busca activa de casos? </vt:lpstr>
      <vt:lpstr>Vigilância passiva</vt:lpstr>
      <vt:lpstr>Vigilância activa</vt:lpstr>
      <vt:lpstr>Localização de contactos</vt:lpstr>
      <vt:lpstr>Identificação precoce de casos</vt:lpstr>
      <vt:lpstr>2. Quando é que usamos a busca activa de casos e a localização de contactos?</vt:lpstr>
      <vt:lpstr>Ébola: Princípios do controlo</vt:lpstr>
      <vt:lpstr>Componentes-chave da vigilância de um surto de Ébola</vt:lpstr>
      <vt:lpstr>PowerPoint Presentation</vt:lpstr>
      <vt:lpstr>Ébola: QUEM é um contacto? ? (2) </vt:lpstr>
      <vt:lpstr>Localização de contactos do Ébola (1) </vt:lpstr>
      <vt:lpstr>PowerPoint Presentation</vt:lpstr>
      <vt:lpstr>Ligação entre a gestão do caso e a localização de contactos</vt:lpstr>
      <vt:lpstr>2. Quando é que usamos a busca activa de casos e a localização de contactos?</vt:lpstr>
      <vt:lpstr>Peste Pneumónica</vt:lpstr>
      <vt:lpstr>Peste: QUEM é um contacto? </vt:lpstr>
      <vt:lpstr>Peste: Tratamento dos contactos</vt:lpstr>
      <vt:lpstr>Epidemia de peste em Madagáscar, em 2017</vt:lpstr>
      <vt:lpstr>3. Como é que usamos a busca activa de casos e a localização de contactos?</vt:lpstr>
      <vt:lpstr>Composição da equipa de localização de contactos</vt:lpstr>
      <vt:lpstr>Formulário de localização de contactos</vt:lpstr>
      <vt:lpstr>Materiais </vt:lpstr>
      <vt:lpstr>Mensagens-Chave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Contact Tracing</dc:title>
  <dc:subject>WHO template and recommendations</dc:subject>
  <dc:creator>SENGA, Mikiko</dc:creator>
  <cp:keywords>communication, photos, text</cp:keywords>
  <cp:lastModifiedBy>GOMEZ, Paula</cp:lastModifiedBy>
  <cp:revision>409</cp:revision>
  <cp:lastPrinted>2015-02-16T10:41:19Z</cp:lastPrinted>
  <dcterms:created xsi:type="dcterms:W3CDTF">2015-02-11T12:15:45Z</dcterms:created>
  <dcterms:modified xsi:type="dcterms:W3CDTF">2019-06-28T11:41:31Z</dcterms:modified>
  <cp:category>Guidelines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0x0101009FDE593A36A6874285991743F2BE28E9</vt:lpwstr>
  </property>
</Properties>
</file>