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  <p:sldMasterId id="2147483858" r:id="rId2"/>
  </p:sldMasterIdLst>
  <p:notesMasterIdLst>
    <p:notesMasterId r:id="rId11"/>
  </p:notesMasterIdLst>
  <p:handoutMasterIdLst>
    <p:handoutMasterId r:id="rId12"/>
  </p:handoutMasterIdLst>
  <p:sldIdLst>
    <p:sldId id="315" r:id="rId3"/>
    <p:sldId id="327" r:id="rId4"/>
    <p:sldId id="364" r:id="rId5"/>
    <p:sldId id="321" r:id="rId6"/>
    <p:sldId id="375" r:id="rId7"/>
    <p:sldId id="376" r:id="rId8"/>
    <p:sldId id="466" r:id="rId9"/>
    <p:sldId id="325" r:id="rId10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YUGO, Yolanda" initials="bayug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17A9"/>
    <a:srgbClr val="008000"/>
    <a:srgbClr val="FF0066"/>
    <a:srgbClr val="0000FF"/>
    <a:srgbClr val="FF3399"/>
    <a:srgbClr val="256EFF"/>
    <a:srgbClr val="003399"/>
    <a:srgbClr val="0033CC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3" autoAdjust="0"/>
    <p:restoredTop sz="99314" autoAdjust="0"/>
  </p:normalViewPr>
  <p:slideViewPr>
    <p:cSldViewPr>
      <p:cViewPr varScale="1">
        <p:scale>
          <a:sx n="101" d="100"/>
          <a:sy n="101" d="100"/>
        </p:scale>
        <p:origin x="6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266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54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3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4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5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CCF7DB76-5B3A-4C37-B6C3-C54AFA896A6C}" type="slidenum">
              <a:rPr lang="en-GB" altLang="en-US">
                <a:latin typeface="Times New Roman" pitchFamily="18" charset="0"/>
                <a:cs typeface="Arial" charset="0"/>
              </a:rPr>
              <a:pPr defTabSz="930275"/>
              <a:t>6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63" y="4737100"/>
            <a:ext cx="4992687" cy="4494213"/>
          </a:xfrm>
          <a:noFill/>
        </p:spPr>
        <p:txBody>
          <a:bodyPr lIns="94453" tIns="46397" rIns="94453" bIns="46397"/>
          <a:lstStyle/>
          <a:p>
            <a:endParaRPr lang="en-GB" altLang="en-US">
              <a:cs typeface="Arial" charset="0"/>
            </a:endParaRPr>
          </a:p>
        </p:txBody>
      </p:sp>
      <p:sp>
        <p:nvSpPr>
          <p:cNvPr id="3277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2675" y="865188"/>
            <a:ext cx="4643438" cy="3481387"/>
          </a:xfrm>
          <a:ln w="12700" cap="flat">
            <a:solidFill>
              <a:schemeClr val="tx1"/>
            </a:solidFill>
          </a:ln>
        </p:spPr>
      </p:sp>
      <p:sp>
        <p:nvSpPr>
          <p:cNvPr id="32773" name="Date Placeholder 1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30275"/>
            <a:fld id="{6C21D6BE-ED90-4419-9AC0-7E8306761135}" type="datetime1">
              <a:rPr lang="en-US" altLang="en-US">
                <a:latin typeface="Times New Roman" pitchFamily="18" charset="0"/>
                <a:cs typeface="Arial" charset="0"/>
              </a:rPr>
              <a:pPr defTabSz="930275"/>
              <a:t>6/28/2019</a:t>
            </a:fld>
            <a:endParaRPr lang="en-GB" altLang="en-US"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Sources: 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1- http://</a:t>
            </a:r>
            <a:r>
              <a:rPr lang="en-US" dirty="0" err="1"/>
              <a:t>www.who.int</a:t>
            </a:r>
            <a:r>
              <a:rPr lang="en-US" dirty="0"/>
              <a:t>/features/2017/plague-tracing-preventing/</a:t>
            </a:r>
            <a:r>
              <a:rPr lang="en-US" dirty="0" err="1"/>
              <a:t>en</a:t>
            </a:r>
            <a:r>
              <a:rPr lang="en-US" dirty="0"/>
              <a:t>/</a:t>
            </a: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2- </a:t>
            </a:r>
            <a:r>
              <a:rPr lang="en-US" i="1" dirty="0"/>
              <a:t>Epidemiology</a:t>
            </a:r>
            <a:r>
              <a:rPr lang="en-US" dirty="0"/>
              <a:t> (5</a:t>
            </a:r>
            <a:r>
              <a:rPr lang="en-US" baseline="30000" dirty="0"/>
              <a:t>th</a:t>
            </a:r>
            <a:r>
              <a:rPr lang="en-US" dirty="0"/>
              <a:t> edition),</a:t>
            </a:r>
            <a:r>
              <a:rPr lang="en-US" baseline="0" dirty="0"/>
              <a:t> </a:t>
            </a:r>
            <a:r>
              <a:rPr lang="en-US" dirty="0" err="1"/>
              <a:t>Gordis</a:t>
            </a:r>
            <a:r>
              <a:rPr lang="en-US" dirty="0"/>
              <a:t>, 2014</a:t>
            </a:r>
          </a:p>
          <a:p>
            <a:pPr algn="l"/>
            <a:r>
              <a:rPr lang="en-US" dirty="0"/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3711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0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7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558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85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863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00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622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219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887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91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5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381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2995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8812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629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26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228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48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79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926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08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605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56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48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746F3-57F1-48F0-8E42-D2C8F105A098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8DC6B-101D-4D90-9BEE-AF2239FFA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161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ihrhrt@who.int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itle 1"/>
          <p:cNvSpPr>
            <a:spLocks noGrp="1"/>
          </p:cNvSpPr>
          <p:nvPr>
            <p:ph type="ctrTitle"/>
          </p:nvPr>
        </p:nvSpPr>
        <p:spPr>
          <a:xfrm>
            <a:off x="1371600" y="-35080"/>
            <a:ext cx="7772400" cy="1470025"/>
          </a:xfrm>
        </p:spPr>
        <p:txBody>
          <a:bodyPr>
            <a:normAutofit/>
          </a:bodyPr>
          <a:lstStyle/>
          <a:p>
            <a:pPr algn="r" eaLnBrk="1" hangingPunct="1"/>
            <a:r>
              <a:rPr lang="pt-PT" altLang="en-US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Equipas de Resposta Rápida</a:t>
            </a:r>
            <a:br>
              <a:rPr lang="pt-PT" altLang="en-US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en-US" sz="32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</a:t>
            </a:r>
          </a:p>
        </p:txBody>
      </p:sp>
      <p:sp>
        <p:nvSpPr>
          <p:cNvPr id="7172" name="Subtitle 2"/>
          <p:cNvSpPr>
            <a:spLocks noGrp="1"/>
          </p:cNvSpPr>
          <p:nvPr>
            <p:ph type="subTitle" idx="1"/>
          </p:nvPr>
        </p:nvSpPr>
        <p:spPr>
          <a:xfrm>
            <a:off x="107504" y="4581128"/>
            <a:ext cx="8856984" cy="100811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 eaLnBrk="1" hangingPunct="1"/>
            <a:r>
              <a:rPr lang="pt-PT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B2.2 Exercício sobre epidemiologia descritiva com base num cenário</a:t>
            </a:r>
          </a:p>
          <a:p>
            <a:pPr algn="l" eaLnBrk="1" hangingPunct="1"/>
            <a:br>
              <a:rPr lang="pt-PT" altLang="en-US" b="1">
                <a:solidFill>
                  <a:srgbClr val="002060"/>
                </a:solidFill>
                <a:cs typeface="Arial" charset="0"/>
              </a:rPr>
            </a:br>
            <a:r>
              <a:rPr lang="pt-PT" altLang="en-US" sz="1400">
                <a:solidFill>
                  <a:srgbClr val="002060"/>
                </a:solidFill>
                <a:cs typeface="Arial" charset="0"/>
              </a:rPr>
              <a:t>Actualizado em: 27/09/2018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7504" y="5601434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02060"/>
                </a:solidFill>
              </a:rPr>
              <a:t>Duração</a:t>
            </a:r>
            <a:r>
              <a:rPr lang="en-US" sz="2000" dirty="0">
                <a:solidFill>
                  <a:srgbClr val="002060"/>
                </a:solidFill>
              </a:rPr>
              <a:t>: 60 </a:t>
            </a:r>
            <a:r>
              <a:rPr lang="en-US" sz="2000" dirty="0" err="1">
                <a:solidFill>
                  <a:srgbClr val="002060"/>
                </a:solidFill>
              </a:rPr>
              <a:t>minutos</a:t>
            </a:r>
            <a:endParaRPr lang="en-US" sz="2000" dirty="0">
              <a:solidFill>
                <a:srgbClr val="002060"/>
              </a:solidFill>
            </a:endParaRPr>
          </a:p>
          <a:p>
            <a:endParaRPr lang="en-GB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PT" sz="4000" b="1">
                <a:solidFill>
                  <a:srgbClr val="002060"/>
                </a:solidFill>
              </a:rPr>
              <a:t>Objectivos da aprendizagem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467544" y="1484784"/>
            <a:ext cx="8064500" cy="4164013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pt-PT" sz="2800" dirty="0">
                <a:solidFill>
                  <a:srgbClr val="002060"/>
                </a:solidFill>
              </a:rPr>
              <a:t>No final desta sessão, o participante será capaz de: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rgbClr val="002060"/>
                </a:solidFill>
              </a:rPr>
              <a:t>Elaborar uma estatística descritiva, por tempo, local e pessoa.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rgbClr val="002060"/>
                </a:solidFill>
              </a:rPr>
              <a:t>Apresentar dados em tabelas, gráficos e/ou mapas.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rgbClr val="002060"/>
                </a:solidFill>
              </a:rPr>
              <a:t>Resumir os resultados.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0034" y="1327408"/>
            <a:ext cx="81439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/>
              <a:t>Em Agosto de 2004, ocorreu na cidade de </a:t>
            </a:r>
            <a:r>
              <a:rPr lang="pt-PT" sz="2000" dirty="0" err="1"/>
              <a:t>Lahij</a:t>
            </a:r>
            <a:r>
              <a:rPr lang="pt-PT" sz="2000" dirty="0"/>
              <a:t>, no Iémen, um surto de leptospirose suspeita</a:t>
            </a:r>
            <a:r>
              <a:rPr lang="en-US" sz="2000" dirty="0">
                <a:solidFill>
                  <a:srgbClr val="002060"/>
                </a:solidFill>
              </a:rPr>
              <a:t>.  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pt-PT" sz="2000" dirty="0"/>
              <a:t>A leptospirose é uma doença bacteriana que afecta animais e humanos. Os sintomas são variados, desde a inexistência de sintomas até febres altas, fortes dores de cabeça, tremores, dores musculares e vómitos, podendo incluir icterícia (pele e olhos amarelos), olhos vermelhos, dores abdominais, diarreia ou exantema</a:t>
            </a:r>
            <a:r>
              <a:rPr lang="en-US" sz="2000" dirty="0">
                <a:solidFill>
                  <a:srgbClr val="002060"/>
                </a:solidFill>
              </a:rPr>
              <a:t>.  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pt-PT" sz="2000" dirty="0"/>
              <a:t>Como estes sintomas podem surgir com outras doenças, o diagnóstico deverá ser confirmado com análises laboratoriais ao sangue ou urina</a:t>
            </a:r>
            <a:r>
              <a:rPr lang="en-US" sz="2000" dirty="0">
                <a:solidFill>
                  <a:srgbClr val="002060"/>
                </a:solidFill>
              </a:rPr>
              <a:t>.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4000" b="1" dirty="0">
                <a:solidFill>
                  <a:srgbClr val="002060"/>
                </a:solidFill>
              </a:rPr>
              <a:t>1. </a:t>
            </a:r>
            <a:r>
              <a:rPr lang="fr-FR" sz="4000" b="1" dirty="0" err="1">
                <a:solidFill>
                  <a:srgbClr val="002060"/>
                </a:solidFill>
              </a:rPr>
              <a:t>Cenário</a:t>
            </a:r>
            <a:endParaRPr lang="en-GB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t"/>
          <a:lstStyle/>
          <a:p>
            <a:pPr>
              <a:defRPr/>
            </a:pPr>
            <a:r>
              <a:rPr lang="pt-PT" altLang="en-US" sz="4000" b="1">
                <a:solidFill>
                  <a:srgbClr val="002060"/>
                </a:solidFill>
                <a:latin typeface="+mn-lt"/>
                <a:ea typeface="Calibri" pitchFamily="34" charset="0"/>
                <a:cs typeface="Calibri" pitchFamily="34" charset="0"/>
              </a:rPr>
              <a:t>1. Cenário (cont.)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6725" y="980728"/>
            <a:ext cx="8677275" cy="4968552"/>
          </a:xfrm>
        </p:spPr>
        <p:txBody>
          <a:bodyPr lIns="91376" tIns="45688" rIns="91376" bIns="45688"/>
          <a:lstStyle/>
          <a:p>
            <a:pPr marL="0" indent="0">
              <a:buNone/>
            </a:pPr>
            <a:r>
              <a:rPr lang="pt-PT" sz="2000"/>
              <a:t>Foram encontrados organismos de leptospira em vacas, porcos, cavalos, cães, ratos e animais selvagens, que podiam estar doentes ou ser assintomáticos</a:t>
            </a:r>
            <a:r>
              <a:rPr lang="pt-PT" sz="2000">
                <a:solidFill>
                  <a:srgbClr val="002060"/>
                </a:solidFill>
              </a:rPr>
              <a:t>. </a:t>
            </a:r>
          </a:p>
          <a:p>
            <a:pPr marL="0" indent="0">
              <a:buNone/>
            </a:pPr>
            <a:endParaRPr lang="pt-PT" sz="80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pt-PT" sz="2000"/>
              <a:t>Houve seres humanos infectados através do contacto com água, alimentos ou urina desses animais infectados</a:t>
            </a:r>
            <a:r>
              <a:rPr lang="pt-PT" sz="2000">
                <a:solidFill>
                  <a:srgbClr val="002060"/>
                </a:solidFill>
              </a:rPr>
              <a:t>. </a:t>
            </a:r>
            <a:r>
              <a:rPr lang="pt-PT" sz="2000"/>
              <a:t>Isso pode acontecer quando se ingere água ou alimentos contaminados ou através de contacto com a pele, especialmente com superfícies de mucosas, como os olhos ou o nariz, ou com pele gretada. Os surtos de leptospirose são, normalmente, causados por exposição a água contaminada com urina de animais infectados. O período de incubação entre a exposição de uma pessoa a uma fonte contaminada e a emergência da doença é de 2 dias a 4 semanas (em média, 10 dias). Não se sabe se a doença se transmite entre seres humanos.</a:t>
            </a:r>
            <a:endParaRPr lang="pt-PT" sz="200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pt-PT" sz="80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pt-PT" sz="2000">
                <a:solidFill>
                  <a:srgbClr val="002060"/>
                </a:solidFill>
              </a:rPr>
              <a:t>Os investigadores recolheram dados clínicos e decritivos de 24 casos suspeitos</a:t>
            </a:r>
          </a:p>
          <a:p>
            <a:pPr marL="0" indent="0" algn="just">
              <a:spcBef>
                <a:spcPts val="600"/>
              </a:spcBef>
              <a:buNone/>
            </a:pPr>
            <a:endParaRPr lang="pt-PT" altLang="en-US" sz="2800">
              <a:cs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t"/>
          <a:lstStyle/>
          <a:p>
            <a:pPr>
              <a:defRPr/>
            </a:pPr>
            <a:r>
              <a:rPr lang="fr-FR" altLang="en-US" sz="4000" b="1" dirty="0">
                <a:solidFill>
                  <a:srgbClr val="002060"/>
                </a:solidFill>
                <a:latin typeface="+mn-lt"/>
                <a:ea typeface="Calibri" pitchFamily="34" charset="0"/>
                <a:cs typeface="Calibri" pitchFamily="34" charset="0"/>
              </a:rPr>
              <a:t>2</a:t>
            </a:r>
            <a:r>
              <a:rPr lang="fr-FR" altLang="en-US" sz="4000" b="1" dirty="0">
                <a:solidFill>
                  <a:srgbClr val="002060"/>
                </a:solidFill>
                <a:ea typeface="Calibri" pitchFamily="34" charset="0"/>
              </a:rPr>
              <a:t>. </a:t>
            </a:r>
            <a:r>
              <a:rPr lang="pt-PT" sz="4000" b="1" dirty="0">
                <a:solidFill>
                  <a:schemeClr val="tx1"/>
                </a:solidFill>
              </a:rPr>
              <a:t>Perguntas</a:t>
            </a:r>
            <a:r>
              <a:rPr lang="pt-PT" sz="4000" dirty="0"/>
              <a:t> </a:t>
            </a:r>
            <a:endParaRPr lang="en-GB" altLang="en-US" sz="4000" b="1" dirty="0">
              <a:solidFill>
                <a:srgbClr val="002060"/>
              </a:solidFill>
              <a:ea typeface="Calibri" pitchFamily="34" charset="0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340768"/>
            <a:ext cx="8353425" cy="3941763"/>
          </a:xfrm>
        </p:spPr>
        <p:txBody>
          <a:bodyPr lIns="91376" tIns="45688" rIns="91376" bIns="45688"/>
          <a:lstStyle/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/>
              <a:t>Para resumir a epidemiologia descritiva deste surto, que variáveis devem ser avaliadas</a:t>
            </a:r>
            <a:r>
              <a:rPr lang="en-US" sz="2000" dirty="0">
                <a:solidFill>
                  <a:srgbClr val="002060"/>
                </a:solidFill>
              </a:rPr>
              <a:t>?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/>
              <a:t>Usando a lista em anexo, caracterize os aspectos clínicos dos casos.</a:t>
            </a:r>
            <a:endParaRPr lang="en-GB" sz="2000" dirty="0">
              <a:solidFill>
                <a:srgbClr val="002060"/>
              </a:solidFill>
            </a:endParaRP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/>
              <a:t>Usando a lista em anexo, caracterize o surto por pessoa</a:t>
            </a:r>
            <a:r>
              <a:rPr lang="en-US" sz="2000" dirty="0">
                <a:solidFill>
                  <a:srgbClr val="002060"/>
                </a:solidFill>
              </a:rPr>
              <a:t>.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/>
              <a:t>Usando a lista e o mapa em anexo, caracterize o surto por local</a:t>
            </a:r>
            <a:r>
              <a:rPr lang="en-US" sz="2000" dirty="0">
                <a:solidFill>
                  <a:srgbClr val="002060"/>
                </a:solidFill>
              </a:rPr>
              <a:t>.</a:t>
            </a: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/>
              <a:t>Usando a lista e o papel de gráficos em anexo, caracterize o surto por tempo.</a:t>
            </a:r>
            <a:endParaRPr lang="en-GB" sz="2000" dirty="0">
              <a:solidFill>
                <a:srgbClr val="002060"/>
              </a:solidFill>
            </a:endParaRPr>
          </a:p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pt-PT" sz="2000" dirty="0"/>
              <a:t>Resuma os resultados.</a:t>
            </a:r>
            <a:endParaRPr lang="en-GB" sz="2000" dirty="0">
              <a:solidFill>
                <a:srgbClr val="002060"/>
              </a:solidFill>
            </a:endParaRPr>
          </a:p>
          <a:p>
            <a:pPr marL="0" indent="0" algn="just">
              <a:spcBef>
                <a:spcPts val="600"/>
              </a:spcBef>
              <a:buNone/>
            </a:pPr>
            <a:endParaRPr lang="en-GB" sz="2000" dirty="0">
              <a:solidFill>
                <a:srgbClr val="002060"/>
              </a:solidFill>
            </a:endParaRPr>
          </a:p>
          <a:p>
            <a:pPr marL="0" indent="0" algn="just">
              <a:spcBef>
                <a:spcPts val="600"/>
              </a:spcBef>
              <a:buNone/>
            </a:pPr>
            <a:endParaRPr lang="en-GB" altLang="en-US" sz="2800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56978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24" tIns="44418" rIns="90424" bIns="44418" anchor="t"/>
          <a:lstStyle/>
          <a:p>
            <a:pPr>
              <a:defRPr/>
            </a:pPr>
            <a:r>
              <a:rPr lang="fr-FR" altLang="en-US" sz="4000" b="1" dirty="0">
                <a:solidFill>
                  <a:srgbClr val="002060"/>
                </a:solidFill>
                <a:ea typeface="Calibri" pitchFamily="34" charset="0"/>
              </a:rPr>
              <a:t>3.Instruções</a:t>
            </a:r>
            <a:endParaRPr lang="en-GB" altLang="en-US" sz="4000" b="1" dirty="0">
              <a:solidFill>
                <a:srgbClr val="002060"/>
              </a:solidFill>
              <a:ea typeface="Calibri" pitchFamily="34" charset="0"/>
            </a:endParaRPr>
          </a:p>
        </p:txBody>
      </p:sp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6725" y="1358900"/>
            <a:ext cx="8677275" cy="3941763"/>
          </a:xfrm>
        </p:spPr>
        <p:txBody>
          <a:bodyPr lIns="91376" tIns="45688" rIns="91376" bIns="45688"/>
          <a:lstStyle/>
          <a:p>
            <a:pPr algn="just">
              <a:spcBef>
                <a:spcPts val="600"/>
              </a:spcBef>
            </a:pP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Os participantes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trabalharão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em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6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grupos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.</a:t>
            </a:r>
          </a:p>
          <a:p>
            <a:pPr algn="just">
              <a:spcBef>
                <a:spcPts val="600"/>
              </a:spcBef>
            </a:pP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Cada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grupo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discutirá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e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abordará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1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pergunta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(10’).</a:t>
            </a:r>
          </a:p>
          <a:p>
            <a:pPr algn="just">
              <a:spcBef>
                <a:spcPts val="600"/>
              </a:spcBef>
            </a:pP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Cada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grupo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apresentará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respostas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no </a:t>
            </a:r>
            <a:r>
              <a:rPr lang="fr-FR" altLang="en-US" sz="2800">
                <a:solidFill>
                  <a:srgbClr val="002060"/>
                </a:solidFill>
                <a:cs typeface="Calibri" pitchFamily="34" charset="0"/>
              </a:rPr>
              <a:t>formato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apropriado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, conforme a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pergunta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(2/3’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por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grupo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).</a:t>
            </a:r>
          </a:p>
          <a:p>
            <a:pPr algn="just">
              <a:spcBef>
                <a:spcPts val="600"/>
              </a:spcBef>
            </a:pP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O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facilitador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fará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a </a:t>
            </a:r>
            <a:r>
              <a:rPr lang="fr-FR" altLang="en-US" sz="2800" dirty="0" err="1">
                <a:solidFill>
                  <a:srgbClr val="002060"/>
                </a:solidFill>
                <a:cs typeface="Calibri" pitchFamily="34" charset="0"/>
              </a:rPr>
              <a:t>recapitulação</a:t>
            </a:r>
            <a:r>
              <a:rPr lang="fr-FR" altLang="en-US" sz="2800" dirty="0">
                <a:solidFill>
                  <a:srgbClr val="002060"/>
                </a:solidFill>
                <a:cs typeface="Calibri" pitchFamily="34" charset="0"/>
              </a:rPr>
              <a:t> (5’).</a:t>
            </a:r>
            <a:endParaRPr lang="en-GB" altLang="en-US" sz="2800" dirty="0">
              <a:solidFill>
                <a:srgbClr val="002060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0290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200" b="1" dirty="0">
                <a:solidFill>
                  <a:srgbClr val="002060"/>
                </a:solidFill>
              </a:rPr>
              <a:t>Exoneração de responsabilidade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268760"/>
            <a:ext cx="7758825" cy="4752528"/>
          </a:xfrm>
        </p:spPr>
        <p:txBody>
          <a:bodyPr/>
          <a:lstStyle/>
          <a:p>
            <a:pPr marL="0" indent="0">
              <a:buNone/>
            </a:pPr>
            <a:r>
              <a:rPr lang="pt-PT" sz="1600" b="1" dirty="0"/>
              <a:t>Plataforma da OMS para a Aprendizagem sobre Segurança Sanitária – </a:t>
            </a:r>
            <a:r>
              <a:rPr lang="pt-PT" sz="1600" dirty="0"/>
              <a:t> </a:t>
            </a:r>
            <a:r>
              <a:rPr lang="pt-PT" sz="1600" b="1" dirty="0"/>
              <a:t>Materiais de Formação</a:t>
            </a:r>
            <a:endParaRPr lang="pt-PT" sz="1600" dirty="0"/>
          </a:p>
          <a:p>
            <a:pPr marL="0" indent="0">
              <a:buNone/>
            </a:pPr>
            <a:r>
              <a:rPr lang="pt-PT" sz="1600" dirty="0"/>
              <a:t>Estes Materiais de Formação da OMS são propriedade da © Organização Mundial da Saúde (WHO) 2018. Todos os direitos reservados.</a:t>
            </a:r>
          </a:p>
          <a:p>
            <a:pPr marL="0" indent="0">
              <a:buNone/>
            </a:pPr>
            <a:r>
              <a:rPr lang="pt-PT" sz="1600" dirty="0"/>
              <a:t>A sua utilização destes materiais está sujeita aos “Termos de Utilização dos Materiais </a:t>
            </a:r>
          </a:p>
          <a:p>
            <a:pPr marL="0" indent="0">
              <a:buNone/>
            </a:pPr>
            <a:r>
              <a:rPr lang="pt-PT" sz="1600" dirty="0"/>
              <a:t>de Formação da Plataforma da OMS para a Aprendizagem sobre Segurança Sanitária”, que aceitou ao descarregá-los e que estão disponíveis na Plataforma da OMS para a Aprendizagem sobre Segurança Sanitária em: </a:t>
            </a:r>
            <a:r>
              <a:rPr lang="en-US" sz="1600" u="sng" dirty="0">
                <a:hlinkClick r:id="rId3"/>
              </a:rPr>
              <a:t>https://extranet.who.int/hslp</a:t>
            </a:r>
            <a:r>
              <a:rPr lang="pt-PT" sz="1600" dirty="0"/>
              <a:t> </a:t>
            </a:r>
          </a:p>
          <a:p>
            <a:pPr marL="0" indent="0">
              <a:buNone/>
            </a:pPr>
            <a:r>
              <a:rPr lang="pt-PT" sz="1600" dirty="0"/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</a:p>
          <a:p>
            <a:pPr marL="0" indent="0">
              <a:buNone/>
            </a:pPr>
            <a:r>
              <a:rPr lang="pt-PT" sz="1600" dirty="0"/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en-US" sz="1600" u="sng" dirty="0">
                <a:hlinkClick r:id="rId4"/>
              </a:rPr>
              <a:t>ihrhrt@who.int</a:t>
            </a:r>
            <a:endParaRPr lang="pt-PT" sz="1600" dirty="0"/>
          </a:p>
        </p:txBody>
      </p:sp>
    </p:spTree>
    <p:extLst>
      <p:ext uri="{BB962C8B-B14F-4D97-AF65-F5344CB8AC3E}">
        <p14:creationId xmlns:p14="http://schemas.microsoft.com/office/powerpoint/2010/main" val="229643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3"/>
          <p:cNvSpPr>
            <a:spLocks noGrp="1"/>
          </p:cNvSpPr>
          <p:nvPr>
            <p:ph type="title"/>
          </p:nvPr>
        </p:nvSpPr>
        <p:spPr>
          <a:xfrm>
            <a:off x="611560" y="227687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ZW" altLang="en-US" sz="6000" b="1" i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Obrigado</a:t>
            </a:r>
            <a:r>
              <a:rPr lang="en-ZW" altLang="en-US" sz="6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3842</TotalTime>
  <Words>663</Words>
  <Application>Microsoft Office PowerPoint</Application>
  <PresentationFormat>On-screen Show (4:3)</PresentationFormat>
  <Paragraphs>57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Times New Roman</vt:lpstr>
      <vt:lpstr>RC 59 Template EN</vt:lpstr>
      <vt:lpstr>Custom Design</vt:lpstr>
      <vt:lpstr>Equipas de Resposta Rápida Formação</vt:lpstr>
      <vt:lpstr>Objectivos da aprendizagem</vt:lpstr>
      <vt:lpstr>1. Cenário</vt:lpstr>
      <vt:lpstr>1. Cenário (cont.)</vt:lpstr>
      <vt:lpstr>2. Perguntas </vt:lpstr>
      <vt:lpstr>3.Instruções</vt:lpstr>
      <vt:lpstr>Exoneração de responsabilidade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267</cp:revision>
  <cp:lastPrinted>2013-10-01T07:19:12Z</cp:lastPrinted>
  <dcterms:created xsi:type="dcterms:W3CDTF">2006-12-04T14:06:57Z</dcterms:created>
  <dcterms:modified xsi:type="dcterms:W3CDTF">2019-06-28T11:36:01Z</dcterms:modified>
</cp:coreProperties>
</file>