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tags/tag2.xml" ContentType="application/vnd.openxmlformats-officedocument.presentationml.tags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  <p:sldMasterId id="2147483856" r:id="rId2"/>
  </p:sldMasterIdLst>
  <p:notesMasterIdLst>
    <p:notesMasterId r:id="rId48"/>
  </p:notesMasterIdLst>
  <p:handoutMasterIdLst>
    <p:handoutMasterId r:id="rId49"/>
  </p:handoutMasterIdLst>
  <p:sldIdLst>
    <p:sldId id="385" r:id="rId3"/>
    <p:sldId id="529" r:id="rId4"/>
    <p:sldId id="386" r:id="rId5"/>
    <p:sldId id="416" r:id="rId6"/>
    <p:sldId id="417" r:id="rId7"/>
    <p:sldId id="468" r:id="rId8"/>
    <p:sldId id="494" r:id="rId9"/>
    <p:sldId id="500" r:id="rId10"/>
    <p:sldId id="486" r:id="rId11"/>
    <p:sldId id="487" r:id="rId12"/>
    <p:sldId id="516" r:id="rId13"/>
    <p:sldId id="490" r:id="rId14"/>
    <p:sldId id="527" r:id="rId15"/>
    <p:sldId id="470" r:id="rId16"/>
    <p:sldId id="491" r:id="rId17"/>
    <p:sldId id="492" r:id="rId18"/>
    <p:sldId id="441" r:id="rId19"/>
    <p:sldId id="464" r:id="rId20"/>
    <p:sldId id="502" r:id="rId21"/>
    <p:sldId id="447" r:id="rId22"/>
    <p:sldId id="442" r:id="rId23"/>
    <p:sldId id="515" r:id="rId24"/>
    <p:sldId id="506" r:id="rId25"/>
    <p:sldId id="507" r:id="rId26"/>
    <p:sldId id="524" r:id="rId27"/>
    <p:sldId id="513" r:id="rId28"/>
    <p:sldId id="528" r:id="rId29"/>
    <p:sldId id="459" r:id="rId30"/>
    <p:sldId id="460" r:id="rId31"/>
    <p:sldId id="511" r:id="rId32"/>
    <p:sldId id="525" r:id="rId33"/>
    <p:sldId id="455" r:id="rId34"/>
    <p:sldId id="530" r:id="rId35"/>
    <p:sldId id="407" r:id="rId36"/>
    <p:sldId id="526" r:id="rId37"/>
    <p:sldId id="323" r:id="rId38"/>
    <p:sldId id="367" r:id="rId39"/>
    <p:sldId id="278" r:id="rId40"/>
    <p:sldId id="362" r:id="rId41"/>
    <p:sldId id="332" r:id="rId42"/>
    <p:sldId id="371" r:id="rId43"/>
    <p:sldId id="531" r:id="rId44"/>
    <p:sldId id="533" r:id="rId45"/>
    <p:sldId id="414" r:id="rId46"/>
    <p:sldId id="532" r:id="rId47"/>
  </p:sldIdLst>
  <p:sldSz cx="9144000" cy="6858000" type="screen4x3"/>
  <p:notesSz cx="6805613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8D4045B5-8F87-49C9-A373-B0BF5847502B}">
          <p14:sldIdLst/>
        </p14:section>
        <p14:section name="Untitled Section" id="{AF76023A-2A5C-479A-817A-9480EB785BA3}">
          <p14:sldIdLst>
            <p14:sldId id="385"/>
            <p14:sldId id="529"/>
            <p14:sldId id="386"/>
            <p14:sldId id="416"/>
            <p14:sldId id="417"/>
            <p14:sldId id="468"/>
            <p14:sldId id="494"/>
            <p14:sldId id="500"/>
            <p14:sldId id="486"/>
            <p14:sldId id="487"/>
            <p14:sldId id="516"/>
            <p14:sldId id="490"/>
            <p14:sldId id="527"/>
            <p14:sldId id="470"/>
            <p14:sldId id="491"/>
            <p14:sldId id="492"/>
            <p14:sldId id="441"/>
            <p14:sldId id="464"/>
            <p14:sldId id="502"/>
            <p14:sldId id="447"/>
            <p14:sldId id="442"/>
            <p14:sldId id="515"/>
            <p14:sldId id="506"/>
            <p14:sldId id="507"/>
            <p14:sldId id="524"/>
            <p14:sldId id="513"/>
            <p14:sldId id="528"/>
            <p14:sldId id="459"/>
            <p14:sldId id="460"/>
            <p14:sldId id="511"/>
            <p14:sldId id="525"/>
            <p14:sldId id="455"/>
            <p14:sldId id="530"/>
            <p14:sldId id="407"/>
            <p14:sldId id="526"/>
            <p14:sldId id="323"/>
            <p14:sldId id="367"/>
            <p14:sldId id="278"/>
            <p14:sldId id="362"/>
            <p14:sldId id="332"/>
            <p14:sldId id="371"/>
            <p14:sldId id="531"/>
            <p14:sldId id="533"/>
          </p14:sldIdLst>
        </p14:section>
        <p14:section name="Untitled Section" id="{FF44F057-352A-4370-BAD2-BBD594ECD736}">
          <p14:sldIdLst>
            <p14:sldId id="414"/>
            <p14:sldId id="5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ra Hellman" initials="NH" lastIdx="5" clrIdx="0">
    <p:extLst/>
  </p:cmAuthor>
  <p:cmAuthor id="2" name="CDC User" initials="CU" lastIdx="2" clrIdx="1">
    <p:extLst/>
  </p:cmAuthor>
  <p:cmAuthor id="3" name="Stehling-Ariza, Nicole Tasha (CDC/CGH/DGHP)" initials="SNT(" lastIdx="3" clrIdx="2">
    <p:extLst/>
  </p:cmAuthor>
  <p:cmAuthor id="4" name="Hoffman, Adela (CDC/CGH/DGHP)" initials="HA(" lastIdx="7" clrIdx="3">
    <p:extLst/>
  </p:cmAuthor>
  <p:cmAuthor id="5" name="nmq1" initials="nmq1" lastIdx="1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0000"/>
    <a:srgbClr val="008000"/>
    <a:srgbClr val="FF0066"/>
    <a:srgbClr val="0000FF"/>
    <a:srgbClr val="FF3399"/>
    <a:srgbClr val="256EFF"/>
    <a:srgbClr val="0033CC"/>
    <a:srgbClr val="FFFFFF"/>
    <a:srgbClr val="2C17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85" autoAdjust="0"/>
    <p:restoredTop sz="83124" autoAdjust="0"/>
  </p:normalViewPr>
  <p:slideViewPr>
    <p:cSldViewPr>
      <p:cViewPr varScale="1">
        <p:scale>
          <a:sx n="84" d="100"/>
          <a:sy n="84" d="100"/>
        </p:scale>
        <p:origin x="105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08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05D9CD-D450-4837-98CC-2B6B0D7B89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210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C5FB5B4-9F3D-474A-9F24-E7A61C245D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480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iris/handle/10665/65517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surveillance.html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surveillance.html" TargetMode="External"/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publichealth101/surveillance.html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E74975-8A3C-4256-9355-92CEDC6C5CE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488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51494" indent="-289036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56145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18602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81060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81AC029-884C-4AFF-B6E3-E21A070DF759}" type="slidenum">
              <a:rPr lang="en-US" sz="1200">
                <a:latin typeface="Arial" charset="0"/>
                <a:cs typeface="Arial" charset="0"/>
              </a:rPr>
              <a:pPr eaLnBrk="1" hangingPunct="1"/>
              <a:t>10</a:t>
            </a:fld>
            <a:endParaRPr lang="en-US" sz="1200" dirty="0">
              <a:latin typeface="Arial" charset="0"/>
              <a:cs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1" y="4387135"/>
            <a:ext cx="5608320" cy="668903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50000"/>
              </a:spcBef>
            </a:pPr>
            <a:endParaRPr lang="en-US" altLang="en-US" b="1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endParaRPr lang="en-US" altLang="en-US" b="1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Vigilância Passiva</a:t>
            </a:r>
          </a:p>
          <a:p>
            <a:pPr marL="628650" lvl="1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Depende de terceiros</a:t>
            </a:r>
            <a:r>
              <a:rPr lang="pt-BR" altLang="en-US" b="0" baseline="0" dirty="0">
                <a:solidFill>
                  <a:srgbClr val="006600"/>
                </a:solidFill>
                <a:ea typeface="ＭＳ Ｐゴシック" pitchFamily="34" charset="-128"/>
              </a:rPr>
              <a:t> 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para notificar a doença</a:t>
            </a:r>
          </a:p>
          <a:p>
            <a:pPr marL="628650" lvl="1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Prestradores</a:t>
            </a:r>
            <a:r>
              <a:rPr lang="pt-BR" altLang="en-US" b="0" baseline="0" dirty="0">
                <a:solidFill>
                  <a:srgbClr val="006600"/>
                </a:solidFill>
                <a:ea typeface="ＭＳ Ｐゴシック" pitchFamily="34" charset="-128"/>
              </a:rPr>
              <a:t> 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de serviços de saúde come</a:t>
            </a:r>
            <a:r>
              <a:rPr lang="pt-BR" altLang="en-US" b="0" dirty="0">
                <a:solidFill>
                  <a:srgbClr val="006600"/>
                </a:solidFill>
                <a:latin typeface="Arial"/>
                <a:ea typeface="ＭＳ Ｐゴシック" pitchFamily="34" charset="-128"/>
                <a:cs typeface="Arial"/>
              </a:rPr>
              <a:t>çam</a:t>
            </a: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marL="628650" lvl="1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Normalmente adequado para monitorizar as tendências ao longo do tempo, local, pessoa</a:t>
            </a:r>
          </a:p>
          <a:p>
            <a:pPr marL="457200" lvl="1" indent="0"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Vigilância Activa</a:t>
            </a:r>
          </a:p>
          <a:p>
            <a:pPr marL="628650" lvl="1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Requer acção assertiva</a:t>
            </a:r>
          </a:p>
          <a:p>
            <a:pPr marL="628650" lvl="1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Institui</a:t>
            </a:r>
            <a:r>
              <a:rPr lang="pt-BR" altLang="en-US" b="0" dirty="0">
                <a:solidFill>
                  <a:srgbClr val="006600"/>
                </a:solidFill>
                <a:latin typeface="Arial"/>
                <a:ea typeface="ＭＳ Ｐゴシック" pitchFamily="34" charset="-128"/>
                <a:cs typeface="Arial"/>
              </a:rPr>
              <a:t>ções de 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saúde solicitam informações</a:t>
            </a:r>
          </a:p>
          <a:p>
            <a:pPr marL="628650" lvl="1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Geralmente reservado para doenças de interesse especial</a:t>
            </a:r>
          </a:p>
          <a:p>
            <a:pPr eaLnBrk="1" hangingPunct="1">
              <a:spcBef>
                <a:spcPct val="50000"/>
              </a:spcBef>
            </a:pP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pt-BR" altLang="en-US" b="1" dirty="0">
                <a:solidFill>
                  <a:srgbClr val="006600"/>
                </a:solidFill>
                <a:ea typeface="ＭＳ Ｐゴシック" pitchFamily="34" charset="-128"/>
              </a:rPr>
              <a:t>Notas adicionais para</a:t>
            </a:r>
            <a:r>
              <a:rPr lang="pt-BR" altLang="en-US" b="1" baseline="0" dirty="0">
                <a:solidFill>
                  <a:srgbClr val="006600"/>
                </a:solidFill>
                <a:ea typeface="ＭＳ Ｐゴシック" pitchFamily="34" charset="-128"/>
              </a:rPr>
              <a:t> o/a</a:t>
            </a:r>
            <a:r>
              <a:rPr lang="pt-BR" altLang="en-US" b="1" dirty="0">
                <a:solidFill>
                  <a:srgbClr val="006600"/>
                </a:solidFill>
                <a:ea typeface="ＭＳ Ｐゴシック" pitchFamily="34" charset="-128"/>
              </a:rPr>
              <a:t> facilitador/a:</a:t>
            </a:r>
          </a:p>
          <a:p>
            <a:pPr eaLnBrk="1" hangingPunct="1">
              <a:spcBef>
                <a:spcPct val="50000"/>
              </a:spcBef>
            </a:pP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Vigilância Passiva: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A maioria da vigilância de rotina  de doenças depende de relatórios passivos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Na vigilância passiva, o relator toma a iniciativa de apresentar o relatório seguindo a lista de doenças relatáveis ​​naquele estado; o Minist</a:t>
            </a:r>
            <a:r>
              <a:rPr lang="pt-BR" altLang="en-US" b="0" dirty="0">
                <a:solidFill>
                  <a:srgbClr val="006600"/>
                </a:solidFill>
                <a:latin typeface="Arial"/>
                <a:ea typeface="ＭＳ Ｐゴシック" pitchFamily="34" charset="-128"/>
                <a:cs typeface="Arial"/>
              </a:rPr>
              <a:t>ério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 da saúde / Agência da</a:t>
            </a:r>
            <a:r>
              <a:rPr lang="pt-BR" altLang="en-US" b="0" baseline="0" dirty="0">
                <a:solidFill>
                  <a:srgbClr val="006600"/>
                </a:solidFill>
                <a:ea typeface="ＭＳ Ｐゴシック" pitchFamily="34" charset="-128"/>
              </a:rPr>
              <a:t> |S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aúde espera que os relatórios sejam enviados por outros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Este é o tipo mais comum de vigilância; é simples e barato, mas também é limitado pela variabilidade da qualidade e incompletude nos relatórios</a:t>
            </a:r>
          </a:p>
          <a:p>
            <a:pPr eaLnBrk="1" hangingPunct="1">
              <a:spcBef>
                <a:spcPct val="50000"/>
              </a:spcBef>
            </a:pP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Vigilância Activa: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Envolve o alcance regular de potenciais repórteres para estimular o relato de doenças ou lesões específicas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Pode validar a representatividade de relat</a:t>
            </a:r>
            <a:r>
              <a:rPr lang="pt-BR" altLang="en-US" b="0" dirty="0">
                <a:solidFill>
                  <a:srgbClr val="006600"/>
                </a:solidFill>
                <a:latin typeface="Arial"/>
                <a:ea typeface="ＭＳ Ｐゴシック" pitchFamily="34" charset="-128"/>
                <a:cs typeface="Arial"/>
              </a:rPr>
              <a:t>órios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 passivos, garantir relatórios mais completos da</a:t>
            </a:r>
            <a:r>
              <a:rPr lang="pt-BR" altLang="en-US" b="0" baseline="0" dirty="0">
                <a:solidFill>
                  <a:srgbClr val="006600"/>
                </a:solidFill>
                <a:ea typeface="ＭＳ Ｐゴシック" pitchFamily="34" charset="-128"/>
              </a:rPr>
              <a:t> situa</a:t>
            </a:r>
            <a:r>
              <a:rPr lang="pt-BR" altLang="en-US" b="0" baseline="0" dirty="0">
                <a:solidFill>
                  <a:srgbClr val="006600"/>
                </a:solidFill>
                <a:latin typeface="Arial"/>
                <a:ea typeface="ＭＳ Ｐゴシック" pitchFamily="34" charset="-128"/>
                <a:cs typeface="Arial"/>
              </a:rPr>
              <a:t>ção actual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 ou ser usado em conjunto com investigações epidemiológicas específicas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Frequentemente usada</a:t>
            </a:r>
            <a:r>
              <a:rPr lang="pt-BR" altLang="en-US" b="0" baseline="0" dirty="0">
                <a:solidFill>
                  <a:srgbClr val="006600"/>
                </a:solidFill>
                <a:ea typeface="ＭＳ Ｐゴシック" pitchFamily="34" charset="-128"/>
              </a:rPr>
              <a:t> 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em períodos curtos para fins distintos, como durante investigaç</a:t>
            </a:r>
            <a:r>
              <a:rPr lang="pt-BR" altLang="en-US" b="0" dirty="0">
                <a:solidFill>
                  <a:srgbClr val="006600"/>
                </a:solidFill>
                <a:latin typeface="Arial"/>
                <a:ea typeface="ＭＳ Ｐゴシック" pitchFamily="34" charset="-128"/>
                <a:cs typeface="Arial"/>
              </a:rPr>
              <a:t>ão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 de surtos, ou eventos especiais limitados no tempo, ou para doenças de interesse especial (por exemplo, S</a:t>
            </a:r>
            <a:r>
              <a:rPr lang="pt-BR" altLang="en-US" b="0" dirty="0">
                <a:solidFill>
                  <a:srgbClr val="006600"/>
                </a:solidFill>
                <a:latin typeface="Arial"/>
                <a:ea typeface="ＭＳ Ｐゴシック" pitchFamily="34" charset="-128"/>
                <a:cs typeface="Arial"/>
              </a:rPr>
              <a:t>índrome Respiratória Aguda Grave-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SARS)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05113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51494" indent="-289036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56145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18602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81060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481AC029-884C-4AFF-B6E3-E21A070DF759}" type="slidenum">
              <a:rPr lang="en-US" sz="1200">
                <a:latin typeface="Arial" charset="0"/>
                <a:cs typeface="Arial" charset="0"/>
              </a:rPr>
              <a:pPr eaLnBrk="1" hangingPunct="1"/>
              <a:t>11</a:t>
            </a:fld>
            <a:endParaRPr lang="en-US" sz="1200" dirty="0">
              <a:latin typeface="Arial" charset="0"/>
              <a:cs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1" y="4387135"/>
            <a:ext cx="5608320" cy="668903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Vigilância baseada em indicadores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Sistema de vigilância tradicional, onde os casos são relatados por prestadores de cuidados de saúde às </a:t>
            </a:r>
            <a:r>
              <a:rPr lang="pt-BR" altLang="en-US" b="0" baseline="0" dirty="0">
                <a:solidFill>
                  <a:srgbClr val="006600"/>
                </a:solidFill>
                <a:ea typeface="ＭＳ Ｐゴシック" pitchFamily="34" charset="-128"/>
              </a:rPr>
              <a:t>equipas 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de saúde pública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Os relat</a:t>
            </a:r>
            <a:r>
              <a:rPr lang="pt-BR" altLang="en-US" b="0" dirty="0">
                <a:solidFill>
                  <a:srgbClr val="006600"/>
                </a:solidFill>
                <a:latin typeface="Arial"/>
                <a:ea typeface="ＭＳ Ｐゴシック" pitchFamily="34" charset="-128"/>
                <a:cs typeface="Arial"/>
              </a:rPr>
              <a:t>órios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 de casos podem ser atrasados ​​nos processos de vigilância e enquanto se aguarda pela confirmação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Formulários e ferramentas de relatórios ajudam a padronizar os dados de diferentes fontes de relatórios</a:t>
            </a:r>
          </a:p>
          <a:p>
            <a:pPr eaLnBrk="1" hangingPunct="1">
              <a:spcBef>
                <a:spcPct val="50000"/>
              </a:spcBef>
            </a:pP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Vigilância baseada em eventos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Considera relat</a:t>
            </a:r>
            <a:r>
              <a:rPr lang="pt-BR" altLang="en-US" b="0" dirty="0">
                <a:solidFill>
                  <a:srgbClr val="006600"/>
                </a:solidFill>
                <a:latin typeface="Arial"/>
                <a:ea typeface="ＭＳ Ｐゴシック" pitchFamily="34" charset="-128"/>
                <a:cs typeface="Arial"/>
              </a:rPr>
              <a:t>órios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 de casos de fontes oficiais e não oficiais, incluindo </a:t>
            </a:r>
            <a:r>
              <a:rPr lang="pt-BR" dirty="0">
                <a:latin typeface="Century Gothic" pitchFamily="34" charset="0"/>
                <a:cs typeface="Arial"/>
              </a:rPr>
              <a:t>órgãos de comunicação social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, blogs, membros da comunidade, rumores etc.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Pode ser mais rápida</a:t>
            </a:r>
            <a:r>
              <a:rPr lang="pt-BR" altLang="en-US" b="0" baseline="0" dirty="0">
                <a:solidFill>
                  <a:srgbClr val="006600"/>
                </a:solidFill>
                <a:ea typeface="ＭＳ Ｐゴシック" pitchFamily="34" charset="-128"/>
              </a:rPr>
              <a:t> do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 que a vigilância baseada em indicadores devido o uso de fontes não oficiais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Devido à variação nas fontes e formatos de relatório, os dados provavelmente não serão padronizados e podem ser subjectivos por natureza</a:t>
            </a:r>
          </a:p>
          <a:p>
            <a:pPr marL="171450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PERGUNTA:</a:t>
            </a:r>
          </a:p>
          <a:p>
            <a:pPr eaLnBrk="1" hangingPunct="1">
              <a:spcBef>
                <a:spcPct val="50000"/>
              </a:spcBef>
            </a:pP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Em que situa</a:t>
            </a:r>
            <a:r>
              <a:rPr lang="pt-BR" altLang="en-US" b="0" dirty="0">
                <a:solidFill>
                  <a:srgbClr val="006600"/>
                </a:solidFill>
                <a:latin typeface="Arial"/>
                <a:ea typeface="ＭＳ Ｐゴシック" pitchFamily="34" charset="-128"/>
                <a:cs typeface="Arial"/>
              </a:rPr>
              <a:t>ção </a:t>
            </a:r>
            <a:r>
              <a:rPr lang="pt-BR" altLang="en-US" b="0" dirty="0">
                <a:solidFill>
                  <a:srgbClr val="006600"/>
                </a:solidFill>
                <a:latin typeface="Arial" charset="0"/>
                <a:ea typeface="ＭＳ Ｐゴシック" pitchFamily="34" charset="-128"/>
                <a:cs typeface="+mn-cs"/>
              </a:rPr>
              <a:t>usaria</a:t>
            </a:r>
            <a:r>
              <a:rPr lang="pt-BR" altLang="en-US" b="0" baseline="0" dirty="0">
                <a:solidFill>
                  <a:srgbClr val="006600"/>
                </a:solidFill>
                <a:latin typeface="Arial" charset="0"/>
                <a:ea typeface="ＭＳ Ｐゴシック" pitchFamily="34" charset="-128"/>
                <a:cs typeface="+mn-cs"/>
              </a:rPr>
              <a:t> 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um sistema de vigilância baseado em indicadores e ou um sistema de vigilância baseado em casos?</a:t>
            </a:r>
          </a:p>
          <a:p>
            <a:pPr marL="628650" lvl="1" indent="-171450"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RESPOSTA: A vigilância baseada em casos (VBC) pode ser usada em qualquer lugar e é particularmente útil quando a infraestrutura de saúde existente e os sistemas de vigilância não estão totalmente funcionais.  A VBC pode ser capaz de detectar casos de forma r</a:t>
            </a:r>
            <a:r>
              <a:rPr lang="pt-BR" altLang="en-US" b="0" dirty="0">
                <a:solidFill>
                  <a:srgbClr val="006600"/>
                </a:solidFill>
                <a:latin typeface="Arial"/>
                <a:ea typeface="ＭＳ Ｐゴシック" pitchFamily="34" charset="-128"/>
                <a:cs typeface="Arial"/>
              </a:rPr>
              <a:t>ápida</a:t>
            </a: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 através de fontes não oficiais e pode complementar os sistemas de vigilância existentes</a:t>
            </a:r>
          </a:p>
          <a:p>
            <a:pPr eaLnBrk="1" hangingPunct="1">
              <a:spcBef>
                <a:spcPct val="50000"/>
              </a:spcBef>
            </a:pP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endParaRPr lang="pt-BR" altLang="en-US" b="0" dirty="0">
              <a:solidFill>
                <a:srgbClr val="006600"/>
              </a:solidFill>
              <a:ea typeface="ＭＳ Ｐゴシック" pitchFamily="34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pt-BR" altLang="en-US" b="0" dirty="0">
                <a:solidFill>
                  <a:srgbClr val="006600"/>
                </a:solidFill>
                <a:ea typeface="ＭＳ Ｐゴシック" pitchFamily="34" charset="-128"/>
              </a:rPr>
              <a:t>Fonte VBC: Quadro de Monitoria do RSI: Lista de Verificação e Indicadores para Monitorar o Progresso no Desenvolvimento das Capacidades Básicas do RSI nos Estados Membro. OMS 2010</a:t>
            </a:r>
          </a:p>
          <a:p>
            <a:pPr defTabSz="914349">
              <a:spcBef>
                <a:spcPts val="0"/>
              </a:spcBef>
              <a:spcAft>
                <a:spcPts val="600"/>
              </a:spcAft>
              <a:defRPr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210967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51494" indent="-289036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56145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18602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81060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095AF32-1AD6-41F1-A68F-631C2218AC61}" type="slidenum">
              <a:rPr lang="en-US" sz="1200">
                <a:latin typeface="Arial" charset="0"/>
                <a:cs typeface="Arial" charset="0"/>
              </a:rPr>
              <a:pPr eaLnBrk="1" hangingPunct="1"/>
              <a:t>12</a:t>
            </a:fld>
            <a:endParaRPr lang="en-US" sz="1200" dirty="0">
              <a:latin typeface="Arial" charset="0"/>
              <a:cs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1" y="4387138"/>
            <a:ext cx="5608320" cy="683215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rtl="0">
              <a:buFont typeface="+mj-lt"/>
              <a:buNone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Vigilância sentinela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Os eventos de saúde são reportados por profissionais de saúde selecionados para representar uma área geográfica ou um grupo de relatórios específico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Menor  n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úmero 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de </a:t>
            </a:r>
            <a:r>
              <a:rPr lang="pt-BR" sz="1200" b="0" i="0" kern="1200" dirty="0">
                <a:solidFill>
                  <a:srgbClr val="FFFF00"/>
                </a:solidFill>
                <a:effectLst/>
                <a:latin typeface="Arial" charset="0"/>
                <a:ea typeface="+mn-ea"/>
                <a:cs typeface="+mn-cs"/>
              </a:rPr>
              <a:t>relatores;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permite uma recolha de dados mais intensiva e detalhada de cada caso detectado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Casos fora da área representada ou da população podem n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ão ser abrangidos</a:t>
            </a:r>
            <a:endParaRPr lang="pt-BR" sz="1200" b="0" i="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indent="0" rtl="0">
              <a:buFont typeface="Arial" panose="020B0604020202020204" pitchFamily="34" charset="0"/>
              <a:buNone/>
            </a:pPr>
            <a:endParaRPr lang="pt-BR" sz="1200" b="0" i="0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indent="0" rtl="0">
              <a:buFont typeface="Arial" panose="020B0604020202020204" pitchFamily="34" charset="0"/>
              <a:buNone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Vigilância Comunitária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As mães costumam ser as profissionais de saúde de primeiro nível na família, podem educar suas comunidades e podem ajudar a detectar casos possíveis ou prováveis preocessemente.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Os agentes comunitários de saúde (ACSs) podem ser professores, profissionais de saúde ou outros. Eles podem fazer a divulgação, identifica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 de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casos e fazer campanhas</a:t>
            </a:r>
            <a:r>
              <a:rPr lang="pt-BR" sz="1200" b="0" i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de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educa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 em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saúde.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Os centros de saúde implementados pelos ACSs podem aumentar</a:t>
            </a:r>
            <a:r>
              <a:rPr lang="pt-BR" sz="1200" b="0" i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a abrang</a:t>
            </a:r>
            <a:r>
              <a:rPr lang="pt-BR" sz="1200" b="0" i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ência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dos sistemas tradicionais de vigilância.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Objectivos.</a:t>
            </a:r>
          </a:p>
          <a:p>
            <a:pPr marL="628650" lvl="1" indent="-171450" rtl="0">
              <a:buFont typeface="Courier New" panose="02070309020205020404" pitchFamily="49" charset="0"/>
              <a:buChar char="o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Identificar casos e eventos</a:t>
            </a:r>
            <a:r>
              <a:rPr lang="pt-BR" sz="1200" b="0" i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importantes</a:t>
            </a:r>
            <a:r>
              <a:rPr lang="pt-BR" sz="1200" b="0" i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para a saúde pública</a:t>
            </a:r>
          </a:p>
          <a:p>
            <a:pPr marL="628650" lvl="1" indent="-171450" rtl="0">
              <a:buFont typeface="Courier New" panose="02070309020205020404" pitchFamily="49" charset="0"/>
              <a:buChar char="o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Reportar casos, condições ou eventos suspeitos nos níveis apropriados</a:t>
            </a:r>
          </a:p>
          <a:p>
            <a:pPr marL="628650" lvl="1" indent="-171450" rtl="0">
              <a:buFont typeface="Courier New" panose="02070309020205020404" pitchFamily="49" charset="0"/>
              <a:buChar char="o"/>
            </a:pP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Ajudar as comunidades a entender o seu papel nos surtos</a:t>
            </a:r>
          </a:p>
          <a:p>
            <a:pPr fontAlgn="ctr"/>
            <a:endParaRPr lang="pt-BR" sz="1200" b="1" i="0" u="none" strike="noStrike" kern="120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br>
              <a:rPr lang="pt-BR" dirty="0"/>
            </a:b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3642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51494" indent="-289036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56145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18602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81060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E095AF32-1AD6-41F1-A68F-631C2218AC61}" type="slidenum">
              <a:rPr lang="en-US" sz="1200">
                <a:latin typeface="Arial" charset="0"/>
                <a:cs typeface="Arial" charset="0"/>
              </a:rPr>
              <a:pPr eaLnBrk="1" hangingPunct="1"/>
              <a:t>13</a:t>
            </a:fld>
            <a:endParaRPr lang="en-US" sz="1200" dirty="0">
              <a:latin typeface="Arial" charset="0"/>
              <a:cs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1" y="4387138"/>
            <a:ext cx="5608320" cy="6832152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24916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Durante as emergências, a ERR pode encontrar sistemas de vigilância diferentes do sistema tradicional em uso.</a:t>
            </a:r>
          </a:p>
          <a:p>
            <a:pPr marL="0" marR="0" lvl="0" indent="0" algn="l" defTabSz="924916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24916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Rede de Alerta Precoce e Resposta</a:t>
            </a:r>
          </a:p>
          <a:p>
            <a:pPr marL="171450" marR="0" lvl="0" indent="-171450" algn="l" defTabSz="924916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Existem sistemas de controlo com o mesmo propósito, mas com nomes diferentes. Esses sistemas incluem:</a:t>
            </a:r>
          </a:p>
          <a:p>
            <a:pPr marL="0" marR="0" lvl="0" indent="0" algn="l" defTabSz="924916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EWARS: Sistema de Detecção Precoce, Alerta e Resposta</a:t>
            </a:r>
          </a:p>
          <a:p>
            <a:pPr marL="0" marR="0" lvl="0" indent="0" algn="l" defTabSz="924916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DEWS: Sistema de Alerta Precoce de Doenças</a:t>
            </a:r>
          </a:p>
          <a:p>
            <a:pPr marL="0" marR="0" lvl="0" indent="0" algn="l" defTabSz="924916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Fonte EWARN: Vigilância e Resposta a Surtos em Emergências Humanitárias: orientações da OMS para a implementação da EWARN. http://www.who.int/diseasecontrol_emergencies/publications/who_hse_epr_dce_2012.1/en/</a:t>
            </a:r>
          </a:p>
          <a:p>
            <a:pPr marL="0" marR="0" lvl="0" indent="0" algn="l" defTabSz="924916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24916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Sistema de Informação Sanitária</a:t>
            </a:r>
          </a:p>
          <a:p>
            <a:pPr marL="0" marR="0" lvl="0" indent="0" algn="l" defTabSz="924916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 Kit de ferramentas do SIS foi desenvolvido pelo Alto Comissariado das Nações Unidas para os Refugiados (ACNUR).</a:t>
            </a:r>
          </a:p>
          <a:p>
            <a:pPr marL="0" marR="0" lvl="0" indent="0" algn="l" defTabSz="924916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Fonte SIS: Kit de ferramentas do Sistema de Informação Sanitária (SIS). Genebra: Escritório do Alto Comissariado das Nações Unidas para os Refugiados</a:t>
            </a:r>
          </a:p>
        </p:txBody>
      </p:sp>
    </p:spTree>
    <p:extLst>
      <p:ext uri="{BB962C8B-B14F-4D97-AF65-F5344CB8AC3E}">
        <p14:creationId xmlns:p14="http://schemas.microsoft.com/office/powerpoint/2010/main" val="37671011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&lt;</a:t>
            </a:r>
            <a:r>
              <a:rPr lang="pt-PT" b="1" noProof="0"/>
              <a:t>L</a:t>
            </a:r>
            <a:r>
              <a:rPr lang="pt-PT" b="1" noProof="0">
                <a:latin typeface="Calibri"/>
                <a:cs typeface="Calibri"/>
              </a:rPr>
              <a:t>ER</a:t>
            </a:r>
            <a:r>
              <a:rPr lang="pt-PT" noProof="0"/>
              <a:t> </a:t>
            </a:r>
            <a:r>
              <a:rPr lang="pt-PT" noProof="0" dirty="0"/>
              <a:t>princípios- chave</a:t>
            </a:r>
            <a:r>
              <a:rPr lang="pt-PT" baseline="0" noProof="0" dirty="0"/>
              <a:t>.&gt;</a:t>
            </a:r>
          </a:p>
          <a:p>
            <a:endParaRPr lang="pt-PT" baseline="0" noProof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666426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51494" indent="-289036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56145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18602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81060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D3CBEC8-48CD-4134-8969-8BA7287A4C73}" type="slidenum">
              <a:rPr lang="en-US" sz="1200">
                <a:solidFill>
                  <a:prstClr val="black"/>
                </a:solidFill>
                <a:latin typeface="Arial" charset="0"/>
                <a:cs typeface="Arial" charset="0"/>
              </a:rPr>
              <a:pPr eaLnBrk="1" hangingPunct="1"/>
              <a:t>15</a:t>
            </a:fld>
            <a:endParaRPr lang="en-US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1" y="4387136"/>
            <a:ext cx="5608320" cy="779426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Dez principais qualidades devem ser consideradas ao determinar a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efic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ácia de um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sistema de vigilância. Este diapositivo mostra as primeiras cinco qualidades de um sistema de vigilância eficaz.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Utilidade: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O sistema é útil para atingir os seus objetivos?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A qualidade de dados avalia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a confiabilidade dos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dados: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os campos de dados incluídos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nos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relatórios recebidos pelo sistema  são completos e precisos?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Pontualidade: Com que rapidez são recebidos os relatórios? A pontualidade pode ser importante para certas condições, mas menos importante para outras. Pode ser necessário notificar uma doença imediatamente para implementar medidas de prevenção e evitar </a:t>
            </a:r>
            <a:r>
              <a:rPr lang="pt-BR" sz="1200" kern="1200" dirty="0" err="1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contactos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. Com outros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casos,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como a obesidade, o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atraso na sua notificação é aceitável.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Flexibilidade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: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considera a rapidez com que o sistema se pode adaptar às mudanças.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Simplicidade: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considera se o sistema é fácil de operar.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726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51494" indent="-289036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56145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18602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81060" indent="-231229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43518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3005976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68434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930891" indent="-231229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D3CBEC8-48CD-4134-8969-8BA7287A4C73}" type="slidenum">
              <a:rPr lang="en-US" sz="1200">
                <a:solidFill>
                  <a:prstClr val="black"/>
                </a:solidFill>
                <a:latin typeface="Arial" charset="0"/>
                <a:cs typeface="Arial" charset="0"/>
              </a:rPr>
              <a:pPr eaLnBrk="1" hangingPunct="1"/>
              <a:t>16</a:t>
            </a:fld>
            <a:endParaRPr lang="en-US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303213"/>
            <a:ext cx="4619625" cy="3463925"/>
          </a:xfrm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4896" y="3936350"/>
            <a:ext cx="5852159" cy="850744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Estabilidade é a próxima qualidade. O sistema de vigilância funciona bem ou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tem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interrup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ções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frequentes?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Sensibilidade considera a capacidade que o sistema tem de registar os casos pretendidos. Regista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60% dos casos ou 80%? Se o sistema registar somente 60% dos 80% necessários, ent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ão poderá 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não ser suficentemente eficiente para essa condição ou situação.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Sensibilidade = # de casos da doença correctamente detectados / Número total de casos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da doen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ça</a:t>
            </a:r>
            <a:endParaRPr lang="pt-BR" sz="1200" b="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A próxima qualidade é o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valor preditivo positivo. Quantos dos casos notificados são casos verdadeiros que atendem aos critérios para o que chamamos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de 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caso - isto é, quantos casos notificados realmente cumprem a definição do caso?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Valor preditivo positivo = # de casos com a doença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correctamente detectados / Número total de casos detectados pela vigilância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Representatividade considera o n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ível de representatividade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da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população que o sistema abrange. Identifica casos apenas em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determinados grupos ou detecta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os casos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com precisão em toda a população-alvo?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1200" b="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A 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última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qualidade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é a aceitabilidade. Até que ponto os utilizadores do sistema estão dispostos a participar activamente nos esforços de vigilância e reportar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os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seus dados?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1200" b="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Em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condições do mundo real, precisamos equilibrar os atributos ou qualidades do sistema de vigilância para atingir os objectivos. Por exemplo, sensibilidade e valor preditivo positivo tipicamente têm uma associação inversa. Quanto mais sensível o sistema, menor ser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á o 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valor preditivo positivo. Portanto, é poss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ível que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haja necessidade de 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decidir se precisa de um sistema mais sensível ou de um valor preditivo positivo mais alto para atingir a</a:t>
            </a:r>
            <a:r>
              <a:rPr lang="pt-BR" sz="1200" b="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sua</a:t>
            </a:r>
            <a:r>
              <a:rPr lang="pt-BR" sz="1200" b="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meta.</a:t>
            </a:r>
          </a:p>
        </p:txBody>
      </p:sp>
    </p:spTree>
    <p:extLst>
      <p:ext uri="{BB962C8B-B14F-4D97-AF65-F5344CB8AC3E}">
        <p14:creationId xmlns:p14="http://schemas.microsoft.com/office/powerpoint/2010/main" val="25309543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1" y="4387136"/>
            <a:ext cx="5608320" cy="3182506"/>
          </a:xfrm>
        </p:spPr>
        <p:txBody>
          <a:bodyPr/>
          <a:lstStyle/>
          <a:p>
            <a:pPr defTabSz="914349">
              <a:spcBef>
                <a:spcPts val="0"/>
              </a:spcBef>
              <a:spcAft>
                <a:spcPts val="600"/>
              </a:spcAft>
              <a:defRPr/>
            </a:pPr>
            <a:endParaRPr lang="en-US" b="1" dirty="0"/>
          </a:p>
          <a:p>
            <a:pPr fontAlgn="base"/>
            <a:endParaRPr lang="en-US" sz="12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pPr fontAlgn="base"/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árias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decisões devem ser tomadas depois de decidir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fazer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vigilância em saúde pública sobre uma doença ou lesão, incluindo decisões sobre a colecta, análise, interpretação, disseminação e resposta, as quais requerem uma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planifica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a longo prazo.</a:t>
            </a:r>
          </a:p>
          <a:p>
            <a:pPr fontAlgn="base"/>
            <a:endParaRPr lang="pt-BR" sz="12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pPr fontAlgn="base"/>
            <a:endParaRPr lang="pt-BR" sz="12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pPr fontAlgn="base"/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Em seguida, discutiremos cada uma delas.</a:t>
            </a:r>
            <a:endParaRPr lang="en-US" dirty="0"/>
          </a:p>
          <a:p>
            <a:pPr marL="0" marR="0" indent="0" algn="l" defTabSz="914349" rtl="0" eaLnBrk="0" fontAlgn="base" latinLnBrk="0" hangingPunct="0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BCB96-7EEC-4C1C-92AC-A1AF7B1B30F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746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Cinco etapas devem ser abordadas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durante o processo de tomada de decisões, incluindo a recolha de dados, análise, interpretação, disseminação e ac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de seguimento.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Vamos começar por analisar a recolha de dados. Antes da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recolha de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dados, deve decidir a meta abrangente do sistema e os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objectivos específicos que podem ser necessários para alcan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çar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essa meta.</a:t>
            </a:r>
          </a:p>
          <a:p>
            <a:endParaRPr lang="pt-BR" sz="12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Possíveis perguntas a serem feitas: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 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O que vamos monitorizar?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Quem irá fazer a recolha de dados e que metodologia ir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á usar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Quem é o público-alvo?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Onde implementar o sistema?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O sistema será activo ou passivo?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Como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é que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os dados serão disseminados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para a pessoa que</a:t>
            </a:r>
            <a:r>
              <a:rPr lang="pt-BR" sz="1200" kern="1200" baseline="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 faz </a:t>
            </a:r>
            <a:r>
              <a:rPr lang="pt-BR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a análise?</a:t>
            </a:r>
            <a:endParaRPr lang="en-US" sz="12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 </a:t>
            </a:r>
          </a:p>
          <a:p>
            <a:pPr defTabSz="914349">
              <a:spcBef>
                <a:spcPts val="0"/>
              </a:spcBef>
              <a:spcAft>
                <a:spcPts val="600"/>
              </a:spcAft>
              <a:defRPr/>
            </a:pPr>
            <a:endParaRPr lang="en-US" dirty="0"/>
          </a:p>
          <a:p>
            <a:pPr marL="0" marR="0" indent="0" algn="l" defTabSz="914349" rtl="0" eaLnBrk="0" fontAlgn="base" latinLnBrk="0" hangingPunct="0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sz="1200" kern="1200" dirty="0">
              <a:solidFill>
                <a:schemeClr val="tx1"/>
              </a:solidFill>
              <a:effectLst/>
              <a:latin typeface="Arial" pitchFamily="34" charset="0"/>
              <a:ea typeface="+mn-ea"/>
              <a:cs typeface="Arial" pitchFamily="34" charset="0"/>
            </a:endParaRP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Fonte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: FETP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098672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  <a:p>
            <a:r>
              <a:rPr lang="pt-PT" noProof="0" dirty="0"/>
              <a:t>De</a:t>
            </a:r>
            <a:r>
              <a:rPr lang="pt-PT" baseline="0" noProof="0" dirty="0"/>
              <a:t> que forma o esquema </a:t>
            </a:r>
            <a:r>
              <a:rPr lang="pt-PT" noProof="0" dirty="0"/>
              <a:t>muda no</a:t>
            </a:r>
            <a:r>
              <a:rPr lang="pt-PT" baseline="0" noProof="0" dirty="0"/>
              <a:t> caso de</a:t>
            </a:r>
            <a:r>
              <a:rPr lang="pt-PT" noProof="0" dirty="0"/>
              <a:t> emergência? Onde é que as ERR devem</a:t>
            </a:r>
            <a:r>
              <a:rPr lang="pt-PT" baseline="0" noProof="0" dirty="0"/>
              <a:t> basear-se</a:t>
            </a:r>
            <a:r>
              <a:rPr lang="pt-PT" noProof="0" dirty="0"/>
              <a:t>?</a:t>
            </a:r>
          </a:p>
          <a:p>
            <a:endParaRPr lang="pt-PT" noProof="0" dirty="0"/>
          </a:p>
          <a:p>
            <a:endParaRPr lang="pt-PT" noProof="0" dirty="0"/>
          </a:p>
          <a:p>
            <a:endParaRPr lang="pt-PT" noProof="0" dirty="0"/>
          </a:p>
          <a:p>
            <a:r>
              <a:rPr lang="pt-PT" noProof="0" dirty="0"/>
              <a:t>Fonte: Adaptado da Organização Mundial da Saúde. </a:t>
            </a:r>
            <a:r>
              <a:rPr lang="pt-PT" noProof="0" dirty="0" err="1"/>
              <a:t>Dept</a:t>
            </a:r>
            <a:r>
              <a:rPr lang="pt-PT" noProof="0" dirty="0"/>
              <a:t>. Alerta e Resposta a Epidemias e Pandemias. (1999). OMS recomendou padrões de vigilância, 2ª ed. Genebra: Organização Mundial de Saúde</a:t>
            </a:r>
            <a:r>
              <a:rPr lang="pt-BR" dirty="0"/>
              <a:t>.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http://www.who.int/iris/handle/10665/65517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34870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366404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012795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1" y="4387136"/>
            <a:ext cx="5608320" cy="3182506"/>
          </a:xfrm>
        </p:spPr>
        <p:txBody>
          <a:bodyPr/>
          <a:lstStyle/>
          <a:p>
            <a:pPr defTabSz="914349">
              <a:spcBef>
                <a:spcPts val="0"/>
              </a:spcBef>
              <a:spcAft>
                <a:spcPts val="600"/>
              </a:spcAft>
              <a:defRPr/>
            </a:pPr>
            <a:r>
              <a:rPr lang="pt-BR" dirty="0"/>
              <a:t>Que informaçao deve ser recolhida para vigilância?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BCB96-7EEC-4C1C-92AC-A1AF7B1B30F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6668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10087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b="0" dirty="0"/>
              <a:t>O Regulamento Sanit</a:t>
            </a:r>
            <a:r>
              <a:rPr lang="pt-BR" b="0" dirty="0">
                <a:latin typeface="Arial"/>
                <a:cs typeface="Arial"/>
              </a:rPr>
              <a:t>á</a:t>
            </a:r>
            <a:r>
              <a:rPr lang="pt-BR" b="0" dirty="0"/>
              <a:t>rio Internacional (RSI) recomenda a vigilância dessas doenças notific</a:t>
            </a:r>
            <a:r>
              <a:rPr lang="pt-BR" b="0" dirty="0">
                <a:latin typeface="Arial"/>
                <a:cs typeface="Arial"/>
              </a:rPr>
              <a:t>áveis</a:t>
            </a:r>
            <a:r>
              <a:rPr lang="pt-BR" b="0" dirty="0"/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b="0" dirty="0"/>
              <a:t>&lt;</a:t>
            </a:r>
            <a:r>
              <a:rPr lang="pt-PT" b="1" noProof="0" dirty="0"/>
              <a:t>Breve Revisão das doenças </a:t>
            </a:r>
            <a:r>
              <a:rPr lang="pt-BR" b="1" noProof="0" dirty="0" err="1"/>
              <a:t>notific</a:t>
            </a:r>
            <a:r>
              <a:rPr lang="pt-BR" b="1" dirty="0" err="1">
                <a:latin typeface="Arial"/>
                <a:cs typeface="Arial"/>
              </a:rPr>
              <a:t>áveis</a:t>
            </a:r>
            <a:r>
              <a:rPr lang="pt-BR" b="0" dirty="0"/>
              <a:t>.&gt;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b="0" dirty="0"/>
              <a:t>No entanto, a lista de doenças notificáveis pode variar por país e região.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b="0" dirty="0"/>
              <a:t>Fonte: </a:t>
            </a:r>
            <a:r>
              <a:rPr lang="en-US" dirty="0"/>
              <a:t>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http://www.who.int/ihr/IHR_2005_en.pdf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458927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pt-BR" dirty="0"/>
              <a:t>Vamos discutir exemplos recentes e locais de ocorr</a:t>
            </a:r>
            <a:r>
              <a:rPr lang="pt-BR" dirty="0">
                <a:latin typeface="Arial"/>
                <a:cs typeface="Arial"/>
              </a:rPr>
              <a:t>ência </a:t>
            </a:r>
            <a:r>
              <a:rPr lang="pt-BR" dirty="0"/>
              <a:t>de epidemia/eventos de saúde identificados pelo sistema de vigilância (epidemias, surtos, alterações nas taxas de DNT)</a:t>
            </a:r>
          </a:p>
          <a:p>
            <a:endParaRPr lang="pt-BR" dirty="0"/>
          </a:p>
          <a:p>
            <a:r>
              <a:rPr lang="pt-BR" dirty="0"/>
              <a:t>Peça aos participantes para dar exemplos</a:t>
            </a:r>
          </a:p>
          <a:p>
            <a:endParaRPr lang="en-US" baseline="0" dirty="0"/>
          </a:p>
          <a:p>
            <a:pPr defTabSz="914349">
              <a:spcBef>
                <a:spcPts val="0"/>
              </a:spcBef>
              <a:spcAft>
                <a:spcPts val="600"/>
              </a:spcAft>
              <a:defRPr/>
            </a:pPr>
            <a:endParaRPr lang="en-US" dirty="0"/>
          </a:p>
          <a:p>
            <a:pPr marL="0" marR="0" indent="0" algn="l" defTabSz="914349" rtl="0" eaLnBrk="0" fontAlgn="base" latinLnBrk="0" hangingPunct="0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050690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24717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No entanto, a lista de doenças notificáveis pode variar de acordo com os riscos e preocupações de um determinado local. Por exemplo, a VRID recomenda estas doenças notificáveis para </a:t>
            </a:r>
            <a:r>
              <a:rPr lang="pt-BR" dirty="0">
                <a:latin typeface="Arial"/>
                <a:cs typeface="Arial"/>
              </a:rPr>
              <a:t>Á</a:t>
            </a:r>
            <a:r>
              <a:rPr lang="pt-BR" dirty="0"/>
              <a:t>frica.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Fonte: Orienta</a:t>
            </a:r>
            <a:r>
              <a:rPr lang="pt-BR" dirty="0">
                <a:latin typeface="Arial"/>
                <a:cs typeface="Arial"/>
              </a:rPr>
              <a:t>ções</a:t>
            </a:r>
            <a:r>
              <a:rPr lang="pt-BR" dirty="0"/>
              <a:t> T</a:t>
            </a:r>
            <a:r>
              <a:rPr lang="pt-BR" dirty="0">
                <a:latin typeface="Arial"/>
                <a:cs typeface="Arial"/>
              </a:rPr>
              <a:t>écnicas sobre </a:t>
            </a:r>
            <a:r>
              <a:rPr lang="pt-BR" dirty="0"/>
              <a:t>VRID em</a:t>
            </a:r>
            <a:r>
              <a:rPr lang="pt-BR" baseline="0" dirty="0"/>
              <a:t> </a:t>
            </a:r>
            <a:r>
              <a:rPr lang="pt-BR" baseline="0" dirty="0">
                <a:latin typeface="Arial"/>
                <a:cs typeface="Arial"/>
              </a:rPr>
              <a:t>África</a:t>
            </a:r>
            <a:r>
              <a:rPr lang="pt-BR" dirty="0"/>
              <a:t>, 2ª ed., 2010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20019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  <a:p>
            <a:endParaRPr lang="en-US" dirty="0"/>
          </a:p>
          <a:p>
            <a:r>
              <a:rPr lang="pt-BR" dirty="0"/>
              <a:t>As definições de caso são ferramentas para garantir que os casos sejam classificados da mesma maneira</a:t>
            </a:r>
          </a:p>
          <a:p>
            <a:endParaRPr lang="pt-BR" dirty="0"/>
          </a:p>
          <a:p>
            <a:r>
              <a:rPr lang="pt-BR" dirty="0"/>
              <a:t>Em África, a VRID fornece definições de casos padrão para todas as doenças e condições de notificação obrigatória</a:t>
            </a:r>
          </a:p>
          <a:p>
            <a:endParaRPr lang="pt-BR" dirty="0"/>
          </a:p>
          <a:p>
            <a:r>
              <a:rPr lang="pt-BR" dirty="0"/>
              <a:t>Muitas definições de casos têm “níveis” que refletem a certeza do diagnóstico (por exemplo, suspeito vs. confirmado)</a:t>
            </a:r>
          </a:p>
          <a:p>
            <a:endParaRPr lang="pt-BR" dirty="0"/>
          </a:p>
          <a:p>
            <a:r>
              <a:rPr lang="pt-BR" dirty="0"/>
              <a:t>Uma lista tabelada, feita no papel ou computador, é uma ferramenta conveniente e útil para organizar dados de vários casos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69145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Esta é a apresentação de uma lista tabelada.</a:t>
            </a:r>
          </a:p>
          <a:p>
            <a:endParaRPr lang="pt-BR" dirty="0"/>
          </a:p>
          <a:p>
            <a:r>
              <a:rPr lang="pt-BR" dirty="0"/>
              <a:t>Informações adicionais a considerar, incluindo numa lista tabelada: </a:t>
            </a:r>
            <a:r>
              <a:rPr lang="en-US" dirty="0"/>
              <a:t>Local</a:t>
            </a:r>
            <a:r>
              <a:rPr lang="en-US" baseline="0" dirty="0"/>
              <a:t>: </a:t>
            </a:r>
            <a:r>
              <a:rPr lang="en-US" baseline="0" dirty="0" err="1"/>
              <a:t>resid</a:t>
            </a:r>
            <a:r>
              <a:rPr lang="en-US" baseline="0" dirty="0" err="1">
                <a:latin typeface="Arial"/>
                <a:cs typeface="Arial"/>
              </a:rPr>
              <a:t>ê</a:t>
            </a:r>
            <a:r>
              <a:rPr lang="en-US" baseline="0" dirty="0" err="1"/>
              <a:t>ncia</a:t>
            </a:r>
            <a:r>
              <a:rPr lang="en-US" baseline="0" dirty="0"/>
              <a:t>, </a:t>
            </a:r>
            <a:r>
              <a:rPr lang="en-US" baseline="0" dirty="0" err="1"/>
              <a:t>unidades</a:t>
            </a:r>
            <a:r>
              <a:rPr lang="en-US" baseline="0" dirty="0"/>
              <a:t> de </a:t>
            </a:r>
            <a:r>
              <a:rPr lang="en-US" baseline="0" dirty="0" err="1"/>
              <a:t>saúde</a:t>
            </a:r>
            <a:r>
              <a:rPr lang="en-US" baseline="0" dirty="0"/>
              <a:t> </a:t>
            </a:r>
            <a:r>
              <a:rPr lang="pt-BR" baseline="0" dirty="0"/>
              <a:t>Estado do paciente ou resultado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baseline="0" dirty="0"/>
              <a:t>Categoria  do caso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baseline="0" dirty="0"/>
              <a:t>Links epidemiológicos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baseline="0" dirty="0"/>
              <a:t>Outras condições médicas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r>
              <a:rPr lang="pt-BR" dirty="0"/>
              <a:t>Os dados da lista de linhas podem ser resumidos em formulários de relatórios que categorizam os casos por características-chave, como idade e sexo.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19206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/>
              <a:t>PERGUNTA:</a:t>
            </a:r>
          </a:p>
          <a:p>
            <a:endParaRPr lang="pt-BR" b="1" dirty="0"/>
          </a:p>
          <a:p>
            <a:r>
              <a:rPr lang="pt-PT" b="0" noProof="0" dirty="0"/>
              <a:t>Por que é que o relatório zero é importante?</a:t>
            </a:r>
          </a:p>
          <a:p>
            <a:endParaRPr lang="en-US" b="0" baseline="0" dirty="0"/>
          </a:p>
          <a:p>
            <a:r>
              <a:rPr lang="en-US" b="1" baseline="0" dirty="0"/>
              <a:t>&lt;</a:t>
            </a:r>
            <a:r>
              <a:rPr lang="en-US" b="0" baseline="0" dirty="0" err="1"/>
              <a:t>Faça</a:t>
            </a:r>
            <a:r>
              <a:rPr lang="en-US" b="0" baseline="0" dirty="0"/>
              <a:t> um </a:t>
            </a:r>
            <a:r>
              <a:rPr lang="en-US" b="1" baseline="0" dirty="0"/>
              <a:t>CLICK</a:t>
            </a:r>
            <a:r>
              <a:rPr lang="en-US" b="0" baseline="0" dirty="0"/>
              <a:t> </a:t>
            </a:r>
            <a:r>
              <a:rPr lang="en-US" b="0" baseline="0" dirty="0" err="1"/>
              <a:t>para</a:t>
            </a:r>
            <a:r>
              <a:rPr lang="en-US" b="0" baseline="0" dirty="0"/>
              <a:t> </a:t>
            </a:r>
            <a:r>
              <a:rPr lang="en-US" b="0" baseline="0" dirty="0" err="1"/>
              <a:t>mostrar</a:t>
            </a:r>
            <a:r>
              <a:rPr lang="en-US" b="0" baseline="0" dirty="0"/>
              <a:t> as </a:t>
            </a:r>
            <a:r>
              <a:rPr lang="en-US" b="0" baseline="0" dirty="0" err="1"/>
              <a:t>entradas</a:t>
            </a:r>
            <a:r>
              <a:rPr lang="en-US" b="1" baseline="0" dirty="0"/>
              <a:t>.&gt;</a:t>
            </a:r>
            <a:endParaRPr lang="en-US" baseline="0" dirty="0"/>
          </a:p>
          <a:p>
            <a:pPr defTabSz="914349">
              <a:spcBef>
                <a:spcPts val="0"/>
              </a:spcBef>
              <a:spcAft>
                <a:spcPts val="600"/>
              </a:spcAft>
              <a:defRPr/>
            </a:pPr>
            <a:endParaRPr lang="en-US" dirty="0"/>
          </a:p>
          <a:p>
            <a:pPr marL="0" marR="0" indent="0" algn="l" defTabSz="914349" rtl="0" eaLnBrk="0" fontAlgn="base" latinLnBrk="0" hangingPunct="0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7734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18904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1" y="4387136"/>
            <a:ext cx="5608320" cy="3182506"/>
          </a:xfrm>
        </p:spPr>
        <p:txBody>
          <a:bodyPr/>
          <a:lstStyle/>
          <a:p>
            <a:pPr defTabSz="914349">
              <a:spcBef>
                <a:spcPts val="0"/>
              </a:spcBef>
              <a:spcAft>
                <a:spcPts val="600"/>
              </a:spcAft>
              <a:defRPr/>
            </a:pPr>
            <a:r>
              <a:rPr lang="pt-PT" noProof="0" dirty="0"/>
              <a:t>Que informação deve ser recolhida para vigilância?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BCB96-7EEC-4C1C-92AC-A1AF7B1B30F2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3528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Fonte: FETP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798338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5850" y="869950"/>
            <a:ext cx="4625975" cy="3470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Pode haver diferentes níveis de definiç</a:t>
            </a:r>
            <a:r>
              <a:rPr lang="pt-BR" dirty="0">
                <a:latin typeface="Arial"/>
                <a:cs typeface="Arial"/>
              </a:rPr>
              <a:t>ão</a:t>
            </a:r>
            <a:r>
              <a:rPr lang="pt-BR" dirty="0"/>
              <a:t> de caso. Frequentemente, as definições de casos suspeitos ou possíveis são</a:t>
            </a:r>
            <a:r>
              <a:rPr lang="pt-BR" baseline="0" dirty="0"/>
              <a:t> </a:t>
            </a:r>
            <a:r>
              <a:rPr lang="pt-BR" dirty="0"/>
              <a:t>mais inclusivas</a:t>
            </a:r>
            <a:r>
              <a:rPr lang="pt-BR" baseline="0" dirty="0"/>
              <a:t> </a:t>
            </a:r>
            <a:r>
              <a:rPr lang="pt-BR" dirty="0"/>
              <a:t>mas menos certas.</a:t>
            </a:r>
          </a:p>
          <a:p>
            <a:endParaRPr lang="pt-BR" dirty="0"/>
          </a:p>
          <a:p>
            <a:r>
              <a:rPr lang="pt-BR" dirty="0"/>
              <a:t>As definições de casos confirmados são</a:t>
            </a:r>
            <a:r>
              <a:rPr lang="pt-BR" baseline="0" dirty="0"/>
              <a:t> </a:t>
            </a:r>
            <a:r>
              <a:rPr lang="pt-BR" dirty="0"/>
              <a:t>mais rigorosas e oferecem</a:t>
            </a:r>
            <a:r>
              <a:rPr lang="pt-BR" baseline="0" dirty="0"/>
              <a:t> </a:t>
            </a:r>
            <a:r>
              <a:rPr lang="pt-BR" dirty="0"/>
              <a:t>o maior nível de certeza de um diagnóstico correcto, mas correm o risco de perder os casos que não atendem aos critérios mais rigorosos.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4785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&lt;</a:t>
            </a:r>
            <a:r>
              <a:rPr lang="en-US" b="1" baseline="0" dirty="0"/>
              <a:t>L</a:t>
            </a:r>
            <a:r>
              <a:rPr lang="en-US" b="1" baseline="0" dirty="0">
                <a:latin typeface="Calibri"/>
                <a:cs typeface="Calibri"/>
              </a:rPr>
              <a:t>Ê </a:t>
            </a:r>
            <a:r>
              <a:rPr lang="en-US" b="0" baseline="0" dirty="0" err="1">
                <a:latin typeface="Arial" charset="0"/>
                <a:cs typeface="+mn-cs"/>
              </a:rPr>
              <a:t>Diapositivo</a:t>
            </a:r>
            <a:r>
              <a:rPr lang="en-US" baseline="0" dirty="0"/>
              <a:t>.&gt;</a:t>
            </a:r>
          </a:p>
          <a:p>
            <a:endParaRPr lang="en-US" baseline="0" dirty="0"/>
          </a:p>
          <a:p>
            <a:pPr defTabSz="914349">
              <a:spcBef>
                <a:spcPts val="0"/>
              </a:spcBef>
              <a:spcAft>
                <a:spcPts val="600"/>
              </a:spcAft>
              <a:defRPr/>
            </a:pPr>
            <a:endParaRPr lang="en-US" dirty="0"/>
          </a:p>
          <a:p>
            <a:pPr marL="0" marR="0" indent="0" algn="l" defTabSz="914349" rtl="0" eaLnBrk="0" fontAlgn="base" latinLnBrk="0" hangingPunct="0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591891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1" y="4387136"/>
            <a:ext cx="5608320" cy="3182506"/>
          </a:xfrm>
        </p:spPr>
        <p:txBody>
          <a:bodyPr/>
          <a:lstStyle/>
          <a:p>
            <a:pPr defTabSz="914349">
              <a:spcBef>
                <a:spcPts val="0"/>
              </a:spcBef>
              <a:spcAft>
                <a:spcPts val="600"/>
              </a:spcAft>
              <a:defRPr/>
            </a:pPr>
            <a:r>
              <a:rPr lang="pt-PT" noProof="0" dirty="0"/>
              <a:t>Que informação deve ser recolhida para a vigilância?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BCB96-7EEC-4C1C-92AC-A1AF7B1B30F2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6913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681840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49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pt-BR" baseline="0" dirty="0"/>
              <a:t>Nota: Em geral, a ERR não seria activada antes do surto; portanto, essas actividades seriam conduzi</a:t>
            </a:r>
            <a:r>
              <a:rPr lang="pt-BR" baseline="0" dirty="0">
                <a:latin typeface="Arial"/>
                <a:cs typeface="Arial"/>
              </a:rPr>
              <a:t>das</a:t>
            </a:r>
            <a:r>
              <a:rPr lang="pt-BR" baseline="0" dirty="0"/>
              <a:t> pela equipa de vigilância de rotina.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10718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&lt;L</a:t>
            </a:r>
            <a:r>
              <a:rPr lang="en-US" b="1" dirty="0">
                <a:latin typeface="Calibri"/>
                <a:cs typeface="Calibri"/>
              </a:rPr>
              <a:t>Ê </a:t>
            </a:r>
            <a:r>
              <a:rPr lang="en-US" b="0" dirty="0">
                <a:latin typeface="Calibri"/>
                <a:cs typeface="Calibri"/>
              </a:rPr>
              <a:t>o </a:t>
            </a:r>
            <a:r>
              <a:rPr lang="en-US" b="0" dirty="0" err="1">
                <a:latin typeface="Calibri"/>
                <a:cs typeface="Calibri"/>
              </a:rPr>
              <a:t>diapositivo</a:t>
            </a:r>
            <a:r>
              <a:rPr lang="en-US" b="0" dirty="0"/>
              <a:t>&gt;</a:t>
            </a:r>
            <a:endParaRPr lang="en-US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941732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&lt;L</a:t>
            </a:r>
            <a:r>
              <a:rPr lang="en-US" b="1" dirty="0">
                <a:latin typeface="Calibri"/>
                <a:cs typeface="Calibri"/>
              </a:rPr>
              <a:t>Ê </a:t>
            </a:r>
            <a:r>
              <a:rPr lang="en-US" b="0" dirty="0">
                <a:latin typeface="Calibri"/>
                <a:cs typeface="Calibri"/>
              </a:rPr>
              <a:t>o </a:t>
            </a:r>
            <a:r>
              <a:rPr lang="en-US" b="0" dirty="0" err="1">
                <a:latin typeface="Calibri"/>
                <a:cs typeface="Calibri"/>
              </a:rPr>
              <a:t>diapositivo</a:t>
            </a:r>
            <a:r>
              <a:rPr lang="en-US" b="0" dirty="0"/>
              <a:t>.&gt;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b="0" dirty="0"/>
              <a:t>Observa que os membros da ERR</a:t>
            </a:r>
            <a:r>
              <a:rPr lang="pt-BR" b="0" baseline="0" dirty="0"/>
              <a:t> </a:t>
            </a:r>
            <a:r>
              <a:rPr lang="pt-BR" b="0" dirty="0"/>
              <a:t>podem não estar envolvidos nessas actividades.</a:t>
            </a:r>
            <a:endParaRPr lang="en-US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171414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/>
              <a:t>&lt;LEIA </a:t>
            </a:r>
            <a:r>
              <a:rPr lang="en-US" b="0" dirty="0"/>
              <a:t>slide.&gt;</a:t>
            </a:r>
            <a:endParaRPr lang="en-US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8291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1" y="4387135"/>
            <a:ext cx="5608320" cy="2721331"/>
          </a:xfrm>
        </p:spPr>
        <p:txBody>
          <a:bodyPr/>
          <a:lstStyle/>
          <a:p>
            <a:pPr defTabSz="914349">
              <a:defRPr/>
            </a:pPr>
            <a:r>
              <a:rPr lang="en-US" b="1" dirty="0"/>
              <a:t>PERGUNTA: </a:t>
            </a:r>
            <a:br>
              <a:rPr lang="en-US" b="1" dirty="0"/>
            </a:br>
            <a:endParaRPr lang="en-US" b="1" dirty="0"/>
          </a:p>
          <a:p>
            <a:pPr defTabSz="914349">
              <a:defRPr/>
            </a:pPr>
            <a:r>
              <a:rPr lang="pt-PT" b="0" noProof="0" dirty="0"/>
              <a:t>O</a:t>
            </a:r>
            <a:r>
              <a:rPr lang="pt-PT" b="0" baseline="0" noProof="0" dirty="0"/>
              <a:t> que entende por </a:t>
            </a:r>
            <a:r>
              <a:rPr lang="pt-PT" b="0" i="1" noProof="0" dirty="0"/>
              <a:t>vigilância de saúde publica</a:t>
            </a:r>
            <a:r>
              <a:rPr lang="pt-PT" b="0" baseline="0" noProof="0" dirty="0"/>
              <a:t>? o que vem em mente ao ouvir este express</a:t>
            </a:r>
            <a:r>
              <a:rPr lang="pt-PT" b="0" baseline="0" noProof="0" dirty="0">
                <a:latin typeface="Arial"/>
                <a:cs typeface="Arial"/>
              </a:rPr>
              <a:t>ão</a:t>
            </a:r>
            <a:r>
              <a:rPr lang="pt-PT" b="0" baseline="0" noProof="0" dirty="0"/>
              <a:t>?</a:t>
            </a:r>
            <a:r>
              <a:rPr lang="en-US" b="0" baseline="0" dirty="0"/>
              <a:t> </a:t>
            </a:r>
            <a:endParaRPr lang="en-US" b="0" dirty="0"/>
          </a:p>
          <a:p>
            <a:pPr defTabSz="914349">
              <a:defRPr/>
            </a:pPr>
            <a:endParaRPr lang="en-US" baseline="0" dirty="0"/>
          </a:p>
          <a:p>
            <a:pPr defTabSz="914349">
              <a:defRPr/>
            </a:pPr>
            <a:r>
              <a:rPr lang="en-US" b="0" baseline="0" dirty="0"/>
              <a:t>&lt;</a:t>
            </a:r>
            <a:r>
              <a:rPr lang="en-US" b="1" baseline="0" dirty="0"/>
              <a:t>ESCUTA as </a:t>
            </a:r>
            <a:r>
              <a:rPr lang="pt-PT" b="0" baseline="0" noProof="0" dirty="0"/>
              <a:t>respostas dos participantes.&gt;</a:t>
            </a:r>
          </a:p>
          <a:p>
            <a:pPr defTabSz="914349">
              <a:defRPr/>
            </a:pPr>
            <a:endParaRPr lang="en-US" baseline="0" dirty="0"/>
          </a:p>
          <a:p>
            <a:pPr defTabSz="914349">
              <a:defRPr/>
            </a:pPr>
            <a:endParaRPr lang="en-US" baseline="0" dirty="0"/>
          </a:p>
          <a:p>
            <a:pPr defTabSz="914349">
              <a:defRPr/>
            </a:pPr>
            <a:endParaRPr lang="en-US" baseline="0" dirty="0"/>
          </a:p>
          <a:p>
            <a:pPr marL="0" marR="0" lvl="0" indent="0" algn="l" defTabSz="914349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/>
              <a:t>Fonte</a:t>
            </a:r>
            <a:r>
              <a:rPr lang="en-US" baseline="0" dirty="0"/>
              <a:t>: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Centros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de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Preven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e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Controlo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de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Doenças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(CDC).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Introdu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à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saúde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pública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 Series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101 de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Sa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úde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Pública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 Atlanta, GA: U.S. 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Minist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ério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da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Saúde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Serviços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Humanos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dos EUA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CDC; 2014.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Dispon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í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vel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https://www.cdc.gov/publichealth101/surveillance.html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</a:p>
          <a:p>
            <a:pPr defTabSz="914349"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BCB96-7EEC-4C1C-92AC-A1AF7B1B30F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45464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itchFamily="34" charset="-128"/>
              </a:rPr>
              <a:t>&lt;</a:t>
            </a:r>
            <a:r>
              <a:rPr lang="en-US" altLang="en-US" b="1" dirty="0">
                <a:ea typeface="ＭＳ Ｐゴシック" pitchFamily="34" charset="-128"/>
              </a:rPr>
              <a:t>L</a:t>
            </a:r>
            <a:r>
              <a:rPr lang="en-US" altLang="en-US" b="1" dirty="0">
                <a:latin typeface="Calibri"/>
                <a:ea typeface="ＭＳ Ｐゴシック" pitchFamily="34" charset="-128"/>
                <a:cs typeface="Calibri"/>
              </a:rPr>
              <a:t>Ê</a:t>
            </a:r>
            <a:r>
              <a:rPr lang="en-US" altLang="en-US" baseline="0" dirty="0">
                <a:ea typeface="ＭＳ Ｐゴシック" pitchFamily="34" charset="-128"/>
              </a:rPr>
              <a:t> </a:t>
            </a:r>
            <a:r>
              <a:rPr lang="en-US" altLang="en-US" baseline="0" dirty="0" err="1">
                <a:ea typeface="ＭＳ Ｐゴシック" pitchFamily="34" charset="-128"/>
              </a:rPr>
              <a:t>Mensagens-chave</a:t>
            </a:r>
            <a:r>
              <a:rPr lang="en-US" altLang="en-US" baseline="0" dirty="0">
                <a:ea typeface="ＭＳ Ｐゴシック" pitchFamily="34" charset="-128"/>
              </a:rPr>
              <a:t>&gt;</a:t>
            </a:r>
          </a:p>
          <a:p>
            <a:endParaRPr lang="en-US" altLang="en-US" baseline="0" dirty="0">
              <a:ea typeface="ＭＳ Ｐゴシック" pitchFamily="34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 </a:t>
            </a:r>
            <a:endParaRPr lang="en-US" dirty="0"/>
          </a:p>
          <a:p>
            <a:endParaRPr lang="en-US" altLang="en-US" dirty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10559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noProof="0" dirty="0"/>
              <a:t>Referências: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1- 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Centros de Controlo e Prevenção de Doenças (CDC). Introdução à Saúde Pública. Em: Saúde Pública, S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éries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101. Atlanta, GA: Minist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ério</a:t>
            </a:r>
            <a:r>
              <a:rPr lang="pt-BR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da Saúde e Serviços Humanos dos EUA, CDC; 2014. Disponível em: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https://www.cdc.gov/publichealth101/surveillance.html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</a:p>
          <a:p>
            <a:endParaRPr lang="en-US" dirty="0"/>
          </a:p>
          <a:p>
            <a:r>
              <a:rPr lang="en-US" dirty="0"/>
              <a:t>2- </a:t>
            </a:r>
            <a:r>
              <a:rPr lang="pt-BR" dirty="0"/>
              <a:t>Programa de Treinamento de Epidemiologia de Campo – Diapositivo</a:t>
            </a:r>
            <a:r>
              <a:rPr lang="pt-BR" baseline="0" dirty="0"/>
              <a:t> </a:t>
            </a:r>
            <a:r>
              <a:rPr lang="pt-BR" dirty="0"/>
              <a:t>de Forma</a:t>
            </a:r>
            <a:r>
              <a:rPr lang="pt-BR" dirty="0">
                <a:latin typeface="Arial"/>
                <a:cs typeface="Arial"/>
              </a:rPr>
              <a:t>ção </a:t>
            </a:r>
            <a:r>
              <a:rPr lang="pt-BR" dirty="0"/>
              <a:t>da Frente, Dezembro de 2015</a:t>
            </a:r>
            <a:endParaRPr lang="en-US" dirty="0"/>
          </a:p>
          <a:p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3- </a:t>
            </a:r>
            <a:r>
              <a:rPr lang="en-US" sz="1200" dirty="0" err="1"/>
              <a:t>www.who.int</a:t>
            </a:r>
            <a:r>
              <a:rPr lang="en-US" sz="1200" dirty="0"/>
              <a:t>/topics/</a:t>
            </a:r>
            <a:r>
              <a:rPr lang="en-US" sz="1200" dirty="0" err="1"/>
              <a:t>international_health_regulations</a:t>
            </a:r>
            <a:r>
              <a:rPr lang="en-US" sz="1200" dirty="0"/>
              <a:t>/</a:t>
            </a:r>
            <a:r>
              <a:rPr lang="en-US" sz="1200" dirty="0" err="1"/>
              <a:t>en</a:t>
            </a:r>
            <a:endParaRPr lang="en-US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4- 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http://</a:t>
            </a:r>
            <a:r>
              <a:rPr lang="en-US" sz="1200" kern="1200" dirty="0" err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www.who.int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/</a:t>
            </a:r>
            <a:r>
              <a:rPr lang="en-US" sz="1200" kern="1200" dirty="0" err="1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ihr</a:t>
            </a: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/IHR_2005_en.pdf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5- </a:t>
            </a:r>
            <a:r>
              <a:rPr lang="pt-PT" sz="1000" kern="1200" noProof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Orientações técnicas para a VRID na Região Africana, 2</a:t>
            </a:r>
            <a:r>
              <a:rPr lang="pt-PT" sz="1000" kern="1200" baseline="30000" noProof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.ª</a:t>
            </a:r>
            <a:r>
              <a:rPr lang="pt-PT" sz="1000" kern="1200" noProof="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 ed., 2010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6392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0B7C26-61E9-415C-A235-4EAECE602C66}" type="slidenum">
              <a:rPr lang="en-US" smtClean="0">
                <a:latin typeface="Arial" charset="0"/>
              </a:rPr>
              <a:pPr/>
              <a:t>5</a:t>
            </a:fld>
            <a:endParaRPr lang="en-US" dirty="0">
              <a:latin typeface="Arial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1" y="4387136"/>
            <a:ext cx="5608320" cy="2466888"/>
          </a:xfrm>
          <a:noFill/>
          <a:ln/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latin typeface="Arial" charset="0"/>
              </a:rPr>
              <a:t>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b="0" baseline="0" dirty="0">
              <a:latin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pt-PT" b="0" baseline="0" noProof="0" dirty="0">
                <a:latin typeface="Arial" charset="0"/>
              </a:rPr>
              <a:t>O termo </a:t>
            </a:r>
            <a:r>
              <a:rPr lang="en-US" b="0" i="1" baseline="0" noProof="0" dirty="0" err="1">
                <a:latin typeface="Arial" charset="0"/>
              </a:rPr>
              <a:t>vigil</a:t>
            </a:r>
            <a:r>
              <a:rPr lang="en-US" b="0" i="1" baseline="0" noProof="0" dirty="0" err="1">
                <a:latin typeface="Arial"/>
                <a:cs typeface="Arial"/>
              </a:rPr>
              <a:t>ância</a:t>
            </a:r>
            <a:r>
              <a:rPr lang="en-US" b="0" i="1" baseline="0" noProof="0" dirty="0">
                <a:latin typeface="Arial"/>
                <a:cs typeface="Arial"/>
              </a:rPr>
              <a:t> </a:t>
            </a:r>
            <a:r>
              <a:rPr lang="pt-PT" b="0" baseline="0" noProof="0" dirty="0">
                <a:latin typeface="Arial" charset="0"/>
              </a:rPr>
              <a:t>provem do Francês, que significa</a:t>
            </a:r>
            <a:r>
              <a:rPr lang="pt-PT" baseline="0" noProof="0" dirty="0">
                <a:latin typeface="Arial" charset="0"/>
              </a:rPr>
              <a:t> “vigiar”</a:t>
            </a:r>
          </a:p>
          <a:p>
            <a:pPr marL="0" marR="0" indent="0" algn="l" defTabSz="914400" rtl="0" eaLnBrk="1" fontAlgn="base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pt-PT" baseline="0" noProof="0" dirty="0">
              <a:latin typeface="Arial" charset="0"/>
            </a:endParaRPr>
          </a:p>
          <a:p>
            <a:pPr marL="0" marR="0" indent="0" algn="l" defTabSz="914400" rtl="0" eaLnBrk="1" fontAlgn="base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>
                <a:latin typeface="Arial" charset="0"/>
              </a:rPr>
              <a:t>&lt;</a:t>
            </a:r>
            <a:r>
              <a:rPr lang="en-US" b="1" baseline="0" dirty="0">
                <a:latin typeface="Arial" charset="0"/>
              </a:rPr>
              <a:t>L</a:t>
            </a:r>
            <a:r>
              <a:rPr lang="en-US" b="1" baseline="0" dirty="0">
                <a:latin typeface="Calibri"/>
                <a:cs typeface="Calibri"/>
              </a:rPr>
              <a:t>Ê</a:t>
            </a:r>
            <a:r>
              <a:rPr lang="en-US" baseline="0" dirty="0">
                <a:latin typeface="Arial" charset="0"/>
              </a:rPr>
              <a:t> a</a:t>
            </a:r>
            <a:r>
              <a:rPr lang="pt-PT" baseline="0" noProof="0" dirty="0">
                <a:latin typeface="Arial" charset="0"/>
              </a:rPr>
              <a:t> definição</a:t>
            </a:r>
            <a:r>
              <a:rPr lang="en-US" baseline="0" dirty="0">
                <a:latin typeface="Arial" charset="0"/>
              </a:rPr>
              <a:t> no </a:t>
            </a:r>
            <a:r>
              <a:rPr lang="en-US" baseline="0" dirty="0" err="1">
                <a:latin typeface="Arial" charset="0"/>
              </a:rPr>
              <a:t>diapositivo</a:t>
            </a:r>
            <a:r>
              <a:rPr lang="en-US" baseline="0" dirty="0">
                <a:latin typeface="Arial" charset="0"/>
              </a:rPr>
              <a:t>.&gt;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baseline="0" dirty="0">
              <a:latin typeface="Arial" charset="0"/>
            </a:endParaRPr>
          </a:p>
          <a:p>
            <a:pPr marL="0" marR="0" indent="0" algn="l" defTabSz="914400" rtl="0" eaLnBrk="1" fontAlgn="base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  <a:p>
            <a:pPr marL="0" marR="0" indent="0" algn="l" defTabSz="914400" rtl="0" eaLnBrk="1" fontAlgn="base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baseline="0" dirty="0"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/>
              <a:t>Fonte</a:t>
            </a:r>
            <a:r>
              <a:rPr lang="en-US" baseline="0" dirty="0"/>
              <a:t>: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Centros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de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Preven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e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Controlo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de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Doenças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(CDC).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Introdu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ção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à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saúde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pública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 Series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101 de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Sa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úde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1200" b="0" i="0" kern="1200" baseline="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Pública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 Atlanta, GA: U.S. 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Minist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ério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da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Saúde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e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Serviços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Humanos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dos EUA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 CDC; 2014.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Dispon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í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vel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em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  <a:hlinkClick r:id="rId3"/>
              </a:rPr>
              <a:t>https://www.cdc.gov/publichealth101/surveillance.html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pt-PT" sz="1200" b="0" i="0" kern="1200" noProof="0" dirty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baseline="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372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pt-PT" noProof="0" dirty="0"/>
              <a:t>Durante uma situa</a:t>
            </a:r>
            <a:r>
              <a:rPr lang="pt-PT" noProof="0" dirty="0">
                <a:latin typeface="Arial"/>
                <a:cs typeface="Arial"/>
              </a:rPr>
              <a:t>ção de</a:t>
            </a:r>
            <a:r>
              <a:rPr lang="pt-PT" noProof="0" dirty="0"/>
              <a:t> emergência, os objectivos do sistema de Vigilância continuam</a:t>
            </a:r>
            <a:r>
              <a:rPr lang="pt-PT" baseline="0" noProof="0" dirty="0"/>
              <a:t> os mesmos</a:t>
            </a:r>
            <a:r>
              <a:rPr lang="pt-PT" noProof="0" dirty="0"/>
              <a:t>, mas com um objectivo adicional de registar mudanças na saúde durante o período de emergência.</a:t>
            </a:r>
            <a:endParaRPr lang="pt-PT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30648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aseline="0" dirty="0"/>
              <a:t>Como ilustrado nesta figura, a detecção precoce de surtos pode levar a uma resposta rápida e provavelmente</a:t>
            </a:r>
            <a:r>
              <a:rPr lang="pt-BR" baseline="0" dirty="0">
                <a:latin typeface="Arial"/>
                <a:cs typeface="Arial"/>
              </a:rPr>
              <a:t> </a:t>
            </a:r>
            <a:r>
              <a:rPr lang="pt-BR" baseline="0" dirty="0"/>
              <a:t>evitar mais casos da doença.</a:t>
            </a:r>
          </a:p>
          <a:p>
            <a:endParaRPr lang="en-US" baseline="0" dirty="0"/>
          </a:p>
          <a:p>
            <a:r>
              <a:rPr lang="pt-PT" baseline="0" noProof="0" dirty="0"/>
              <a:t>Facilitador: Esta Figura </a:t>
            </a:r>
            <a:r>
              <a:rPr lang="pt-PT" baseline="0" noProof="0" dirty="0">
                <a:latin typeface="Arial"/>
                <a:cs typeface="Arial"/>
              </a:rPr>
              <a:t>é</a:t>
            </a:r>
            <a:r>
              <a:rPr lang="pt-PT" baseline="0" noProof="0" dirty="0"/>
              <a:t> discutida com mais detalhes em </a:t>
            </a:r>
            <a:r>
              <a:rPr lang="pt-PT" b="1" baseline="0" noProof="0" dirty="0"/>
              <a:t>B4.1 Investigação de surtos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4480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b="1" baseline="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t-BR" b="0" baseline="0" dirty="0"/>
              <a:t>Aqui est</a:t>
            </a:r>
            <a:r>
              <a:rPr lang="pt-BR" b="0" baseline="0" dirty="0">
                <a:latin typeface="Arial"/>
                <a:cs typeface="Arial"/>
              </a:rPr>
              <a:t>á a importância</a:t>
            </a:r>
            <a:r>
              <a:rPr lang="pt-BR" b="0" baseline="0" dirty="0"/>
              <a:t> específica da Vigilância de saúde pública.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5FB5B4-9F3D-474A-9F24-E7A61C245DBD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214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1" y="4387136"/>
            <a:ext cx="5608320" cy="431354"/>
          </a:xfrm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  <a:p>
            <a:pPr marL="0" marR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  <a:p>
            <a:pPr marL="0" marR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pt-BR" b="0" dirty="0"/>
              <a:t>Vamos rever rapidamente algumas considerações básicas sobre</a:t>
            </a:r>
            <a:r>
              <a:rPr lang="pt-BR" b="0" baseline="0" dirty="0"/>
              <a:t> </a:t>
            </a:r>
            <a:r>
              <a:rPr lang="pt-BR" b="0" dirty="0"/>
              <a:t>sistemas de Vigilância</a:t>
            </a:r>
            <a:endParaRPr lang="en-US" b="0" dirty="0"/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BCB96-7EEC-4C1C-92AC-A1AF7B1B30F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790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756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643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133600" y="6356350"/>
            <a:ext cx="4648200" cy="365125"/>
          </a:xfrm>
        </p:spPr>
        <p:txBody>
          <a:bodyPr/>
          <a:lstStyle>
            <a:lvl1pPr>
              <a:defRPr smtClean="0"/>
            </a:lvl1pPr>
          </a:lstStyle>
          <a:p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93230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9A4883-64EB-4C5B-9D6C-EF4C82246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extBox 12">
            <a:extLst>
              <a:ext uri="{FF2B5EF4-FFF2-40B4-BE49-F238E27FC236}">
                <a16:creationId xmlns:a16="http://schemas.microsoft.com/office/drawing/2014/main" id="{A18C12A4-7598-4487-B772-BBA87EEDC79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75856" y="6356351"/>
            <a:ext cx="25894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pt-BR" sz="1200" dirty="0">
                <a:solidFill>
                  <a:schemeClr val="bg1"/>
                </a:solidFill>
                <a:latin typeface="Arial Narrow" pitchFamily="34" charset="0"/>
              </a:rPr>
              <a:t>Formação de Equipas de Resposta Rápida    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7" name="Group 147">
            <a:extLst>
              <a:ext uri="{FF2B5EF4-FFF2-40B4-BE49-F238E27FC236}">
                <a16:creationId xmlns:a16="http://schemas.microsoft.com/office/drawing/2014/main" id="{94BD9A73-66CC-499D-8BD0-16D2E0DCF8A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1" name="Shape 145">
              <a:extLst>
                <a:ext uri="{FF2B5EF4-FFF2-40B4-BE49-F238E27FC236}">
                  <a16:creationId xmlns:a16="http://schemas.microsoft.com/office/drawing/2014/main" id="{4E3D2A7F-5FD0-4C08-98CA-01261CBD7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2" name="image1.png">
              <a:extLst>
                <a:ext uri="{FF2B5EF4-FFF2-40B4-BE49-F238E27FC236}">
                  <a16:creationId xmlns:a16="http://schemas.microsoft.com/office/drawing/2014/main" id="{BB9481DA-CB81-45D3-9254-61704327D8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57630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C9739-29E4-41C1-A1F0-E51BB5A7E6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096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593933-5760-4B91-9CB1-63B6333CF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55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32C7-3C82-4946-A30F-D7D7B819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305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F5A30-8240-418B-BBB9-762AACD2B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408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8946A6-D8E6-4A9A-A64E-AB077D465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496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22F5F9-79F1-41F0-9EE7-E5808EBA1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61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4259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4B5121-4964-4868-8A82-3D743F799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12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E613DC-4583-468E-B11C-BFA6EEA834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73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3AD5C-A72B-493C-B2A3-A338E1E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142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5BAE9A-BD41-4178-8ADE-B4C4D20F9B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2699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E46E6-2111-4765-A6A7-521FECD4B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974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548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194040-A183-4782-92D6-AC45EA1518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340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91483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524000" y="1524000"/>
            <a:ext cx="72390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72AA7-4BE3-9740-8A6F-DA8D593F2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44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85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313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424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07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297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2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13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0A1E2-57BE-42D0-BCBE-4AB7BCD56F80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16575-1E84-4647-8D72-B57CC2BBF9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498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/>
              <a:t>Rapid Response Teams 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23CA5C-6A36-4E00-B69B-20CF574AB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>
                <a:solidFill>
                  <a:srgbClr val="FFFFFF"/>
                </a:solidFill>
                <a:ea typeface="Calibri"/>
              </a:rPr>
              <a:t>Rapid Response Teams Training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fld id="{3BA5DFF5-C0B1-4D2F-814C-8D2D34D01946}" type="slidenum">
              <a:rPr lang="en-US" sz="1600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3275856" y="6356351"/>
            <a:ext cx="258944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pt-BR" sz="1200" dirty="0">
                <a:solidFill>
                  <a:schemeClr val="bg1"/>
                </a:solidFill>
                <a:latin typeface="Arial Narrow" pitchFamily="34" charset="0"/>
              </a:rPr>
              <a:t>Formação de Equipas de Resposta Rápida    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11" name="Group 147">
            <a:extLst>
              <a:ext uri="{FF2B5EF4-FFF2-40B4-BE49-F238E27FC236}">
                <a16:creationId xmlns:a16="http://schemas.microsoft.com/office/drawing/2014/main" id="{FEB35248-927F-4228-8B89-9F3E15E437A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2" name="Shape 145">
              <a:extLst>
                <a:ext uri="{FF2B5EF4-FFF2-40B4-BE49-F238E27FC236}">
                  <a16:creationId xmlns:a16="http://schemas.microsoft.com/office/drawing/2014/main" id="{C8F0463D-165C-4A9E-8364-482A61D9A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3" name="image1.png">
              <a:extLst>
                <a:ext uri="{FF2B5EF4-FFF2-40B4-BE49-F238E27FC236}">
                  <a16:creationId xmlns:a16="http://schemas.microsoft.com/office/drawing/2014/main" id="{5E5D2426-4C46-442F-9528-5AFA089980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1088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82" r:id="rId13"/>
    <p:sldLayoutId id="2147483883" r:id="rId14"/>
    <p:sldLayoutId id="2147483885" r:id="rId15"/>
    <p:sldLayoutId id="2147483886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apps.who.int/iris/bitstream/handle/10665/84933/WHO_HSE_GCR_2013.2_eng.pdf?sequence=1" TargetMode="External"/><Relationship Id="rId2" Type="http://schemas.openxmlformats.org/officeDocument/2006/relationships/hyperlink" Target="https://www.cdc.gov/publichealth101/surveillance.html" TargetMode="Externa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://www.who.int/diseasecontrol_emergencies/publications/who_hse_epr_dce_2012.1/en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iris/handle/10665/65517" TargetMode="External"/><Relationship Id="rId2" Type="http://schemas.openxmlformats.org/officeDocument/2006/relationships/hyperlink" Target="http://www.unhcr.org/4a3374408.html" TargetMode="Externa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://www.afro.who.int/sites/default/files/2017-06/IDSR-Technical-Guidelines_Final_2010_0.pdf" TargetMode="External"/><Relationship Id="rId4" Type="http://schemas.openxmlformats.org/officeDocument/2006/relationships/hyperlink" Target="http://www.who.int/ihr/IHR_2005_en.pdf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extranet.who.int/hslp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5.xml"/><Relationship Id="rId4" Type="http://schemas.openxmlformats.org/officeDocument/2006/relationships/hyperlink" Target="mailto:ihrhrt@who.int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ubtitle 2"/>
          <p:cNvSpPr>
            <a:spLocks noGrp="1"/>
          </p:cNvSpPr>
          <p:nvPr>
            <p:ph type="subTitle" idx="4294967295"/>
          </p:nvPr>
        </p:nvSpPr>
        <p:spPr>
          <a:xfrm>
            <a:off x="107504" y="4365104"/>
            <a:ext cx="8784976" cy="100811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b="1">
                <a:solidFill>
                  <a:srgbClr val="002060"/>
                </a:solidFill>
                <a:cs typeface="Arial" charset="0"/>
              </a:rPr>
              <a:t>B.2.1 </a:t>
            </a:r>
            <a:r>
              <a:rPr lang="pt-BR" b="1" dirty="0">
                <a:solidFill>
                  <a:srgbClr val="002060"/>
                </a:solidFill>
              </a:rPr>
              <a:t>Vigilância </a:t>
            </a:r>
            <a:r>
              <a:rPr lang="pt-BR" b="1" dirty="0">
                <a:solidFill>
                  <a:srgbClr val="002060"/>
                </a:solidFill>
                <a:cs typeface="Arial" charset="0"/>
              </a:rPr>
              <a:t>e</a:t>
            </a:r>
            <a:r>
              <a:rPr lang="pt-BR" altLang="en-US" b="1" dirty="0">
                <a:solidFill>
                  <a:srgbClr val="002060"/>
                </a:solidFill>
                <a:cs typeface="Arial" charset="0"/>
              </a:rPr>
              <a:t>pidemiológica em emergências de saúde pública</a:t>
            </a:r>
            <a:endParaRPr lang="en-US" altLang="en-US" b="1" dirty="0">
              <a:solidFill>
                <a:srgbClr val="002060"/>
              </a:solidFill>
              <a:cs typeface="Arial" charset="0"/>
            </a:endParaRPr>
          </a:p>
          <a:p>
            <a:pPr marL="0" indent="0" algn="l" eaLnBrk="1" hangingPunct="1">
              <a:buNone/>
            </a:pPr>
            <a:endParaRPr lang="en-US" altLang="en-US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FEC92C-E190-43B1-A361-9C8BA4007451}"/>
              </a:ext>
            </a:extLst>
          </p:cNvPr>
          <p:cNvSpPr txBox="1"/>
          <p:nvPr/>
        </p:nvSpPr>
        <p:spPr>
          <a:xfrm>
            <a:off x="35496" y="5661248"/>
            <a:ext cx="2397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err="1">
                <a:solidFill>
                  <a:srgbClr val="002060"/>
                </a:solidFill>
              </a:rPr>
              <a:t>Actualizado</a:t>
            </a:r>
            <a:r>
              <a:rPr lang="pt-PT" sz="1400" dirty="0">
                <a:solidFill>
                  <a:srgbClr val="002060"/>
                </a:solidFill>
              </a:rPr>
              <a:t> em</a:t>
            </a:r>
            <a:r>
              <a:rPr lang="fr-FR" sz="1400" dirty="0">
                <a:solidFill>
                  <a:srgbClr val="002060"/>
                </a:solidFill>
              </a:rPr>
              <a:t>: 26/11/2018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37BCD98-DA81-2D49-911D-D96D94791A81}"/>
              </a:ext>
            </a:extLst>
          </p:cNvPr>
          <p:cNvSpPr txBox="1">
            <a:spLocks/>
          </p:cNvSpPr>
          <p:nvPr/>
        </p:nvSpPr>
        <p:spPr bwMode="auto">
          <a:xfrm>
            <a:off x="3059832" y="260648"/>
            <a:ext cx="5832649" cy="1752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r" eaLnBrk="1" hangingPunct="1">
              <a:defRPr/>
            </a:pPr>
            <a:r>
              <a:rPr lang="pt-PT" altLang="en-US" sz="3200" b="1" kern="0" dirty="0">
                <a:solidFill>
                  <a:srgbClr val="002060"/>
                </a:solidFill>
                <a:cs typeface="Arial" panose="020B0604020202020204" pitchFamily="34" charset="0"/>
              </a:rPr>
              <a:t>Equipas de Resposta R</a:t>
            </a:r>
            <a:r>
              <a:rPr lang="pt-PT" altLang="en-US" sz="3200" b="1" kern="0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á</a:t>
            </a:r>
            <a:r>
              <a:rPr lang="pt-PT" altLang="en-US" sz="3200" b="1" kern="0" dirty="0">
                <a:solidFill>
                  <a:srgbClr val="002060"/>
                </a:solidFill>
                <a:cs typeface="Arial" panose="020B0604020202020204" pitchFamily="34" charset="0"/>
              </a:rPr>
              <a:t>pida</a:t>
            </a:r>
          </a:p>
          <a:p>
            <a:pPr algn="r" eaLnBrk="1" hangingPunct="1">
              <a:defRPr/>
            </a:pPr>
            <a:r>
              <a:rPr lang="pt-PT" altLang="en-US" sz="3200" b="1" kern="0" dirty="0">
                <a:solidFill>
                  <a:srgbClr val="0070C0"/>
                </a:solidFill>
                <a:cs typeface="Arial" panose="020B0604020202020204" pitchFamily="34" charset="0"/>
              </a:rPr>
              <a:t>Formação</a:t>
            </a:r>
          </a:p>
          <a:p>
            <a:pPr algn="r" eaLnBrk="1" hangingPunct="1">
              <a:defRPr/>
            </a:pPr>
            <a:endParaRPr lang="pt-PT" altLang="en-US" sz="3200" b="1" kern="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82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 descr="Box behind text that divides the topics into two columns; the left column describes passive surveillance, and the right describes active surveillance." title="Box"/>
          <p:cNvSpPr/>
          <p:nvPr/>
        </p:nvSpPr>
        <p:spPr>
          <a:xfrm>
            <a:off x="558800" y="1685243"/>
            <a:ext cx="7975600" cy="43360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8800" y="1685243"/>
            <a:ext cx="7975600" cy="821802"/>
          </a:xfrm>
          <a:prstGeom prst="rect">
            <a:avLst/>
          </a:prstGeom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>
            <a:stCxn id="2" idx="0"/>
            <a:endCxn id="2" idx="2"/>
          </p:cNvCxnSpPr>
          <p:nvPr/>
        </p:nvCxnSpPr>
        <p:spPr>
          <a:xfrm>
            <a:off x="4546600" y="1685243"/>
            <a:ext cx="0" cy="4336045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4481" y="1907540"/>
            <a:ext cx="3669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Vigilância passiva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8799" y="2601571"/>
            <a:ext cx="39878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Century Gothic" panose="020B0502020202020204" pitchFamily="34" charset="0"/>
              </a:rPr>
              <a:t>Doenças notificadas por prestadores de cuidados de saúde ou equipas de profissionais da saúde pública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Century Gothic" panose="020B0502020202020204" pitchFamily="34" charset="0"/>
              </a:rPr>
              <a:t>Simples e barata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Century Gothic" panose="020B0502020202020204" pitchFamily="34" charset="0"/>
              </a:rPr>
              <a:t>Limitada por relatórios incompletos e variabilidade da qualidade</a:t>
            </a:r>
            <a:endParaRPr lang="en-US" sz="2000" dirty="0">
              <a:effectLst/>
              <a:latin typeface="Century Gothic" panose="020B0502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90097" y="2592046"/>
            <a:ext cx="409670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Century Gothic" panose="020B0502020202020204" pitchFamily="34" charset="0"/>
              </a:rPr>
              <a:t>Institui</a:t>
            </a:r>
            <a:r>
              <a:rPr lang="pt-BR" sz="2000" dirty="0">
                <a:latin typeface="Century Gothic" pitchFamily="34" charset="0"/>
                <a:cs typeface="Arial"/>
              </a:rPr>
              <a:t>ções</a:t>
            </a:r>
            <a:r>
              <a:rPr lang="pt-BR" sz="2000" dirty="0">
                <a:latin typeface="Century Gothic" panose="020B0502020202020204" pitchFamily="34" charset="0"/>
              </a:rPr>
              <a:t> de saúde contactam prestadores de cuidados de saúde e outros notificadores que identificam os casos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Century Gothic" panose="020B0502020202020204" pitchFamily="34" charset="0"/>
              </a:rPr>
              <a:t>Cara e muitas vezes difícil de levar a cabo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sz="20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latin typeface="Century Gothic" panose="020B0502020202020204" pitchFamily="34" charset="0"/>
              </a:rPr>
              <a:t>Facilita um relatório completo das condições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528" y="0"/>
            <a:ext cx="84045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Vigilância da saúde pública:</a:t>
            </a:r>
          </a:p>
          <a:p>
            <a:pPr algn="ctr"/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passiva vs. activa</a:t>
            </a:r>
            <a:endParaRPr lang="en-US" sz="36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effectLst/>
              </a:defRPr>
            </a:lvl1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10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FBBA38-CA15-411F-807B-46A5C1C1EA88}"/>
              </a:ext>
            </a:extLst>
          </p:cNvPr>
          <p:cNvSpPr txBox="1"/>
          <p:nvPr/>
        </p:nvSpPr>
        <p:spPr>
          <a:xfrm>
            <a:off x="4719249" y="1907540"/>
            <a:ext cx="366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>
                <a:solidFill>
                  <a:schemeClr val="bg1"/>
                </a:solidFill>
                <a:latin typeface="Century Gothic" panose="020B0502020202020204" pitchFamily="34" charset="0"/>
              </a:rPr>
              <a:t>Vigilância activa</a:t>
            </a:r>
          </a:p>
        </p:txBody>
      </p:sp>
    </p:spTree>
    <p:extLst>
      <p:ext uri="{BB962C8B-B14F-4D97-AF65-F5344CB8AC3E}">
        <p14:creationId xmlns:p14="http://schemas.microsoft.com/office/powerpoint/2010/main" val="1504406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 descr="Box behind text that divides the topics into two columns; the left column describes passive surveillance, and the right describes active surveillance." title="Box"/>
          <p:cNvSpPr/>
          <p:nvPr/>
        </p:nvSpPr>
        <p:spPr>
          <a:xfrm>
            <a:off x="558800" y="1700808"/>
            <a:ext cx="7975600" cy="43360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8800" y="1700808"/>
            <a:ext cx="7975600" cy="821802"/>
          </a:xfrm>
          <a:prstGeom prst="rect">
            <a:avLst/>
          </a:prstGeom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/>
          <p:cNvCxnSpPr>
            <a:stCxn id="2" idx="0"/>
            <a:endCxn id="2" idx="2"/>
          </p:cNvCxnSpPr>
          <p:nvPr/>
        </p:nvCxnSpPr>
        <p:spPr>
          <a:xfrm>
            <a:off x="4546600" y="1700808"/>
            <a:ext cx="0" cy="4336045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8325" y="1818001"/>
            <a:ext cx="3805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  <a:latin typeface="Century Gothic" panose="020B0502020202020204" pitchFamily="34" charset="0"/>
              </a:rPr>
              <a:t>Vigilância baseada em indicadores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92989" y="1818001"/>
            <a:ext cx="3669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  <a:latin typeface="Century Gothic" panose="020B0502020202020204" pitchFamily="34" charset="0"/>
              </a:rPr>
              <a:t>Vigilância baseada em eventos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8364" y="2617136"/>
            <a:ext cx="39701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latin typeface="Century Gothic" panose="020B0502020202020204" pitchFamily="34" charset="0"/>
              </a:rPr>
              <a:t>Relatórios oficiais de casos de prestadores de servi</a:t>
            </a:r>
            <a:r>
              <a:rPr lang="pt-BR" dirty="0">
                <a:latin typeface="Century Gothic" pitchFamily="34" charset="0"/>
                <a:cs typeface="Arial"/>
              </a:rPr>
              <a:t>ços</a:t>
            </a:r>
            <a:r>
              <a:rPr lang="pt-BR" dirty="0">
                <a:latin typeface="Century Gothic" panose="020B0502020202020204" pitchFamily="34" charset="0"/>
              </a:rPr>
              <a:t> de saúde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latin typeface="Century Gothic" panose="020B0502020202020204" pitchFamily="34" charset="0"/>
              </a:rPr>
              <a:t>Métodos de relatórios tradicionais </a:t>
            </a:r>
          </a:p>
          <a:p>
            <a:r>
              <a:rPr lang="pt-BR" dirty="0">
                <a:latin typeface="Century Gothic" panose="020B0502020202020204" pitchFamily="34" charset="0"/>
              </a:rPr>
              <a:t>     atrasados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latin typeface="Century Gothic" panose="020B0502020202020204" pitchFamily="34" charset="0"/>
              </a:rPr>
              <a:t>Dados normalmente padronizados por formulários e ferramentas de relatórios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98497" y="2619793"/>
            <a:ext cx="40363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latin typeface="Century Gothic" panose="020B0502020202020204" pitchFamily="34" charset="0"/>
              </a:rPr>
              <a:t>Fontes oficiais e não oficiais são consideradas, incluindo relatos dos </a:t>
            </a:r>
            <a:r>
              <a:rPr lang="pt-BR" dirty="0">
                <a:latin typeface="Century Gothic" pitchFamily="34" charset="0"/>
                <a:cs typeface="Arial"/>
              </a:rPr>
              <a:t>órgãos de comunicação social</a:t>
            </a:r>
          </a:p>
          <a:p>
            <a:endParaRPr lang="pt-BR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latin typeface="Century Gothic" panose="020B0502020202020204" pitchFamily="34" charset="0"/>
              </a:rPr>
              <a:t>Pode ser mais rápida para detectar um evento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BR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latin typeface="Century Gothic" panose="020B0502020202020204" pitchFamily="34" charset="0"/>
              </a:rPr>
              <a:t>Dados não padronizados, podem ser subjectivos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4462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Vigilância da saúde pública:</a:t>
            </a:r>
          </a:p>
          <a:p>
            <a:pPr algn="ctr"/>
            <a:r>
              <a:rPr lang="pt-BR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baseada em indicadores vs. baseada em eventos</a:t>
            </a:r>
            <a:endParaRPr lang="en-US" sz="32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effectLst/>
              </a:defRPr>
            </a:lvl1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11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358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72008" y="560981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Variações na vigilância da saúde pública</a:t>
            </a:r>
            <a:endParaRPr lang="en-US" sz="36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effectLst/>
              </a:defRPr>
            </a:lvl1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12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7544" y="1761310"/>
            <a:ext cx="8496944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 fontAlgn="auto">
              <a:spcBef>
                <a:spcPct val="200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Vigilância sentinela</a:t>
            </a:r>
          </a:p>
          <a:p>
            <a:pPr lvl="2" indent="-457200" fontAlgn="auto">
              <a:spcBef>
                <a:spcPct val="20000"/>
              </a:spcBef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pt-BR" sz="24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Unidades de saúde </a:t>
            </a:r>
            <a:r>
              <a:rPr lang="pt-PT" sz="2400" dirty="0" err="1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seleccionadas</a:t>
            </a:r>
            <a:r>
              <a:rPr lang="pt-PT" sz="24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24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para representar a área geográfica ou o grupo populacional específico</a:t>
            </a:r>
          </a:p>
          <a:p>
            <a:pPr marL="342900" lvl="1" indent="-342900" fontAlgn="auto">
              <a:spcBef>
                <a:spcPct val="200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pt-BR" sz="800" dirty="0">
              <a:solidFill>
                <a:srgbClr val="10253F"/>
              </a:solidFill>
              <a:latin typeface="Arial" pitchFamily="34" charset="0"/>
              <a:cs typeface="Arial" pitchFamily="34" charset="0"/>
            </a:endParaRPr>
          </a:p>
          <a:p>
            <a:pPr marL="342900" lvl="1" indent="-342900" fontAlgn="auto">
              <a:spcBef>
                <a:spcPct val="200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Vigilância baseada na comunidade (VBC)</a:t>
            </a:r>
          </a:p>
          <a:p>
            <a:pPr lvl="2" indent="-457200" fontAlgn="auto">
              <a:spcBef>
                <a:spcPct val="20000"/>
              </a:spcBef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pt-BR" sz="24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Processo activo de participação da comunidade na detecção, notificação, resposta e monitorização de eventos de saúde na comunidade</a:t>
            </a:r>
          </a:p>
        </p:txBody>
      </p:sp>
    </p:spTree>
    <p:extLst>
      <p:ext uri="{BB962C8B-B14F-4D97-AF65-F5344CB8AC3E}">
        <p14:creationId xmlns:p14="http://schemas.microsoft.com/office/powerpoint/2010/main" val="1535690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2007" y="260648"/>
            <a:ext cx="90364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Variações na vigilância da saúde pública</a:t>
            </a:r>
          </a:p>
          <a:p>
            <a:pPr algn="ctr"/>
            <a:r>
              <a:rPr 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durante emergências</a:t>
            </a:r>
            <a:endParaRPr lang="en-US" sz="28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effectLst/>
              </a:defRPr>
            </a:lvl1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13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1472350"/>
            <a:ext cx="7888044" cy="4548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 fontAlgn="auto">
              <a:spcBef>
                <a:spcPct val="200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Rede de Alerta Precoce e Resposta (EWARN)</a:t>
            </a:r>
          </a:p>
          <a:p>
            <a:pPr marL="800100" lvl="2" indent="-342900" fontAlgn="auto">
              <a:spcBef>
                <a:spcPct val="20000"/>
              </a:spcBef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pt-BR" sz="22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Sistema simplificado para a recolha de dados da vigilância, quando os sistemas de vigilância de rotina estiverem interrompidos.</a:t>
            </a:r>
          </a:p>
          <a:p>
            <a:pPr marL="800100" lvl="2" indent="-342900" fontAlgn="auto">
              <a:spcBef>
                <a:spcPct val="20000"/>
              </a:spcBef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pt-BR" sz="22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A EWARN não é um substituto dos sistemas de vigilância nacionais e deve ser reintegrado o mais ra</a:t>
            </a:r>
            <a:r>
              <a:rPr lang="pt-BR" sz="2200" dirty="0">
                <a:solidFill>
                  <a:srgbClr val="10253F"/>
                </a:solidFill>
                <a:latin typeface="Arial"/>
                <a:cs typeface="Arial"/>
              </a:rPr>
              <a:t>pidamente </a:t>
            </a:r>
            <a:r>
              <a:rPr lang="pt-BR" sz="22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possível</a:t>
            </a:r>
          </a:p>
          <a:p>
            <a:pPr marL="342900" lvl="1" indent="-342900" fontAlgn="auto">
              <a:spcBef>
                <a:spcPct val="200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22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Sistema de Informação Sanitária (SIS)</a:t>
            </a:r>
          </a:p>
          <a:p>
            <a:pPr marL="800100" lvl="2" indent="-342900" fontAlgn="auto">
              <a:spcBef>
                <a:spcPct val="20000"/>
              </a:spcBef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pt-BR" sz="22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Plataforma padronizada para a recolha, an</a:t>
            </a:r>
            <a:r>
              <a:rPr lang="pt-BR" sz="2200" dirty="0">
                <a:solidFill>
                  <a:srgbClr val="10253F"/>
                </a:solidFill>
                <a:latin typeface="Arial"/>
                <a:cs typeface="Arial"/>
              </a:rPr>
              <a:t>á</a:t>
            </a:r>
            <a:r>
              <a:rPr lang="pt-BR" sz="22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lise e distribui</a:t>
            </a:r>
            <a:r>
              <a:rPr lang="pt-BR" sz="2200" dirty="0">
                <a:solidFill>
                  <a:srgbClr val="10253F"/>
                </a:solidFill>
                <a:latin typeface="Arial"/>
                <a:cs typeface="Arial"/>
              </a:rPr>
              <a:t>ção de</a:t>
            </a:r>
            <a:r>
              <a:rPr lang="pt-BR" sz="2200" dirty="0">
                <a:solidFill>
                  <a:srgbClr val="10253F"/>
                </a:solidFill>
                <a:latin typeface="Arial" pitchFamily="34" charset="0"/>
                <a:cs typeface="Arial" pitchFamily="34" charset="0"/>
              </a:rPr>
              <a:t> dados de saúde numa população refugiada</a:t>
            </a:r>
          </a:p>
        </p:txBody>
      </p:sp>
    </p:spTree>
    <p:extLst>
      <p:ext uri="{BB962C8B-B14F-4D97-AF65-F5344CB8AC3E}">
        <p14:creationId xmlns:p14="http://schemas.microsoft.com/office/powerpoint/2010/main" val="1957283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215008"/>
          </a:xfrm>
        </p:spPr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Princípios-chave da vigilância durante emergências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97971"/>
          </a:xfrm>
        </p:spPr>
        <p:txBody>
          <a:bodyPr/>
          <a:lstStyle/>
          <a:p>
            <a:r>
              <a:rPr lang="pt-BR" sz="2800" dirty="0"/>
              <a:t>Defini</a:t>
            </a:r>
            <a:r>
              <a:rPr lang="pt-BR" sz="2800" dirty="0">
                <a:latin typeface="Arial"/>
                <a:cs typeface="Arial"/>
              </a:rPr>
              <a:t>ção do caso</a:t>
            </a:r>
            <a:r>
              <a:rPr lang="pt-BR" sz="2800" dirty="0"/>
              <a:t> o mais rapidamente possível</a:t>
            </a:r>
          </a:p>
          <a:p>
            <a:pPr marL="0" indent="0">
              <a:buNone/>
            </a:pPr>
            <a:endParaRPr lang="pt-BR" sz="1600" dirty="0"/>
          </a:p>
          <a:p>
            <a:r>
              <a:rPr lang="pt-BR" sz="2800" dirty="0"/>
              <a:t>Variáveis numéricas limitadas</a:t>
            </a:r>
          </a:p>
          <a:p>
            <a:pPr marL="0" indent="0">
              <a:buNone/>
            </a:pPr>
            <a:endParaRPr lang="pt-BR" sz="1600" dirty="0"/>
          </a:p>
          <a:p>
            <a:r>
              <a:rPr lang="pt-BR" sz="2800" dirty="0"/>
              <a:t>Simples, flexível, aceitável</a:t>
            </a:r>
          </a:p>
          <a:p>
            <a:pPr marL="0" indent="0">
              <a:buNone/>
            </a:pPr>
            <a:endParaRPr lang="pt-BR" sz="1400" dirty="0"/>
          </a:p>
          <a:p>
            <a:r>
              <a:rPr lang="pt-BR" sz="2800" dirty="0"/>
              <a:t>Análise de dados no </a:t>
            </a:r>
            <a:r>
              <a:rPr lang="en-US" sz="2800" dirty="0" err="1"/>
              <a:t>terreno</a:t>
            </a:r>
            <a:endParaRPr lang="en-US" sz="2800" dirty="0"/>
          </a:p>
          <a:p>
            <a:pPr marL="0" indent="0" algn="ctr">
              <a:buNone/>
            </a:pPr>
            <a:endParaRPr lang="pt-PT" sz="1400" dirty="0"/>
          </a:p>
          <a:p>
            <a:pPr marL="0" indent="0" algn="ctr">
              <a:buNone/>
            </a:pPr>
            <a:r>
              <a:rPr lang="pt-PT" sz="2800" dirty="0"/>
              <a:t>Fazer apenas a recolha de dados que sejam ÚTEIS e possam ser POSTOS EM PRÁTICA no terreno!</a:t>
            </a:r>
          </a:p>
        </p:txBody>
      </p:sp>
    </p:spTree>
    <p:extLst>
      <p:ext uri="{BB962C8B-B14F-4D97-AF65-F5344CB8AC3E}">
        <p14:creationId xmlns:p14="http://schemas.microsoft.com/office/powerpoint/2010/main" val="678204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44624"/>
            <a:ext cx="8892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 do sistema de vigilância </a:t>
            </a: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</a:t>
            </a:r>
            <a:endParaRPr lang="en-US" sz="36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effectLst/>
              </a:defRPr>
            </a:lvl1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15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 descr="Box behind the text divides the content into two columns, one listing the attributes of a surveillance system, and the other the questions it answers." title="Box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427976"/>
              </p:ext>
            </p:extLst>
          </p:nvPr>
        </p:nvGraphicFramePr>
        <p:xfrm>
          <a:off x="144018" y="1340768"/>
          <a:ext cx="8855965" cy="4684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9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2808">
                <a:tc>
                  <a:txBody>
                    <a:bodyPr/>
                    <a:lstStyle/>
                    <a:p>
                      <a:pPr algn="l"/>
                      <a:r>
                        <a:rPr lang="pt-PT" sz="2400" b="1" noProof="0" dirty="0">
                          <a:latin typeface="Century Gothic" panose="020B0502020202020204" pitchFamily="34" charset="0"/>
                        </a:rPr>
                        <a:t>Qualidades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b="1" noProof="0" dirty="0">
                          <a:latin typeface="Century Gothic" panose="020B0502020202020204" pitchFamily="34" charset="0"/>
                        </a:rPr>
                        <a:t>Questões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8013">
                <a:tc>
                  <a:txBody>
                    <a:bodyPr/>
                    <a:lstStyle/>
                    <a:p>
                      <a:r>
                        <a:rPr lang="pt-PT" sz="2200" b="1" noProof="0" dirty="0">
                          <a:latin typeface="Century Gothic" panose="020B0502020202020204" pitchFamily="34" charset="0"/>
                        </a:rPr>
                        <a:t>Utilidade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At</a:t>
                      </a:r>
                      <a:r>
                        <a:rPr lang="pt-BR" sz="2200" b="0" dirty="0">
                          <a:latin typeface="Century Gothic" pitchFamily="34" charset="0"/>
                          <a:cs typeface="Arial"/>
                        </a:rPr>
                        <a:t>é que ponto </a:t>
                      </a:r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o sistema contribui para atingir os objectivos definidos?</a:t>
                      </a:r>
                      <a:endParaRPr lang="en-US" sz="22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8175">
                <a:tc>
                  <a:txBody>
                    <a:bodyPr/>
                    <a:lstStyle/>
                    <a:p>
                      <a:r>
                        <a:rPr lang="pt-PT" sz="2200" b="1" noProof="0" dirty="0">
                          <a:latin typeface="Century Gothic" panose="020B0502020202020204" pitchFamily="34" charset="0"/>
                        </a:rPr>
                        <a:t>Qualidade</a:t>
                      </a:r>
                      <a:r>
                        <a:rPr lang="en-US" sz="2200" b="1" dirty="0">
                          <a:latin typeface="Century Gothic" panose="020B0502020202020204" pitchFamily="34" charset="0"/>
                        </a:rPr>
                        <a:t> dos dados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At</a:t>
                      </a:r>
                      <a:r>
                        <a:rPr lang="pt-BR" sz="2200" b="0" dirty="0">
                          <a:latin typeface="Century Gothic" pitchFamily="34" charset="0"/>
                          <a:cs typeface="Arial"/>
                        </a:rPr>
                        <a:t>é que </a:t>
                      </a:r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ponto se pode confiar nos dados disponíveis ? Os campos de dados incluídos</a:t>
                      </a:r>
                      <a:r>
                        <a:rPr lang="pt-BR" sz="2200" b="0" baseline="0" dirty="0">
                          <a:latin typeface="Century Gothic" panose="020B0502020202020204" pitchFamily="34" charset="0"/>
                        </a:rPr>
                        <a:t> nos</a:t>
                      </a:r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 relatórios recebidos pelo sistema são completos e precisos ?</a:t>
                      </a:r>
                      <a:endParaRPr lang="en-US" sz="22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808">
                <a:tc>
                  <a:txBody>
                    <a:bodyPr/>
                    <a:lstStyle/>
                    <a:p>
                      <a:r>
                        <a:rPr lang="pt-PT" sz="2200" b="1" noProof="0" dirty="0">
                          <a:latin typeface="Century Gothic" panose="020B0502020202020204" pitchFamily="34" charset="0"/>
                        </a:rPr>
                        <a:t>Pontualidade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Com que rapidez são recebidos os relatórios </a:t>
                      </a:r>
                      <a:r>
                        <a:rPr lang="en-US" sz="2200" b="0" dirty="0">
                          <a:latin typeface="Century Gothic" panose="020B0502020202020204" pitchFamily="34" charset="0"/>
                        </a:rPr>
                        <a:t>?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05055">
                <a:tc>
                  <a:txBody>
                    <a:bodyPr/>
                    <a:lstStyle/>
                    <a:p>
                      <a:r>
                        <a:rPr lang="pt-PT" sz="2200" b="1" noProof="0" dirty="0">
                          <a:latin typeface="Century Gothic" panose="020B0502020202020204" pitchFamily="34" charset="0"/>
                        </a:rPr>
                        <a:t>Flexibilidade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Com que rapidez pode o sistema adaptar-se às mudanças?</a:t>
                      </a:r>
                      <a:endParaRPr lang="en-US" sz="22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808">
                <a:tc>
                  <a:txBody>
                    <a:bodyPr/>
                    <a:lstStyle/>
                    <a:p>
                      <a:r>
                        <a:rPr lang="pt-PT" sz="2200" b="1" noProof="0" dirty="0">
                          <a:latin typeface="Century Gothic" panose="020B0502020202020204" pitchFamily="34" charset="0"/>
                        </a:rPr>
                        <a:t>Simplicidade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O Sistema é fácil de operar?</a:t>
                      </a:r>
                      <a:endParaRPr lang="en-US" sz="22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098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7504" y="-27384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 do sistema de vigilância </a:t>
            </a: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  <a:endParaRPr lang="en-US" sz="36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effectLst/>
              </a:defRPr>
            </a:lvl1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16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" name="Table 10" descr="Box behind the text that divides the content into two columns, one describing the attributes of a surveillance system, and the other the questions it answers." title="Box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777545"/>
              </p:ext>
            </p:extLst>
          </p:nvPr>
        </p:nvGraphicFramePr>
        <p:xfrm>
          <a:off x="179512" y="1124744"/>
          <a:ext cx="8856984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04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0617">
                <a:tc>
                  <a:txBody>
                    <a:bodyPr/>
                    <a:lstStyle/>
                    <a:p>
                      <a:pPr algn="l"/>
                      <a:r>
                        <a:rPr lang="pt-PT" sz="2400" b="1" noProof="0" dirty="0">
                          <a:latin typeface="Century Gothic" panose="020B0502020202020204" pitchFamily="34" charset="0"/>
                        </a:rPr>
                        <a:t>Qualidade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b="1" noProof="0" dirty="0">
                          <a:latin typeface="Century Gothic" panose="020B0502020202020204" pitchFamily="34" charset="0"/>
                        </a:rPr>
                        <a:t>Questões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3864">
                <a:tc>
                  <a:txBody>
                    <a:bodyPr/>
                    <a:lstStyle/>
                    <a:p>
                      <a:r>
                        <a:rPr lang="pt-PT" sz="2200" b="1" noProof="0" dirty="0">
                          <a:latin typeface="Century Gothic" panose="020B0502020202020204" pitchFamily="34" charset="0"/>
                        </a:rPr>
                        <a:t>Estabilidade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O sistema de vigilância funciona bem? Regista </a:t>
                      </a:r>
                      <a:r>
                        <a:rPr lang="pt-PT" sz="2200" b="0" noProof="0" dirty="0">
                          <a:latin typeface="Century Gothic" panose="020B0502020202020204" pitchFamily="34" charset="0"/>
                        </a:rPr>
                        <a:t>interrupç</a:t>
                      </a:r>
                      <a:r>
                        <a:rPr lang="pt-PT" sz="2200" b="0" noProof="0" dirty="0">
                          <a:latin typeface="Century Gothic" pitchFamily="34" charset="0"/>
                          <a:cs typeface="Arial"/>
                        </a:rPr>
                        <a:t>ões </a:t>
                      </a:r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frequentes?</a:t>
                      </a:r>
                      <a:endParaRPr lang="en-US" sz="22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1164">
                <a:tc>
                  <a:txBody>
                    <a:bodyPr/>
                    <a:lstStyle/>
                    <a:p>
                      <a:r>
                        <a:rPr lang="pt-PT" sz="2200" b="1" noProof="0" dirty="0">
                          <a:latin typeface="Century Gothic" panose="020B0502020202020204" pitchFamily="34" charset="0"/>
                        </a:rPr>
                        <a:t>Sensibilidade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Capacidade </a:t>
                      </a:r>
                      <a:r>
                        <a:rPr lang="pt-BR" sz="2200" b="0" dirty="0">
                          <a:latin typeface="Century Gothic" pitchFamily="34" charset="0"/>
                          <a:cs typeface="Arial"/>
                        </a:rPr>
                        <a:t>que o sistema tem de </a:t>
                      </a:r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detectar com precis</a:t>
                      </a:r>
                      <a:r>
                        <a:rPr lang="pt-BR" sz="2200" b="0" dirty="0">
                          <a:latin typeface="Century Gothic" pitchFamily="34" charset="0"/>
                          <a:cs typeface="Arial"/>
                        </a:rPr>
                        <a:t>ão</a:t>
                      </a:r>
                      <a:r>
                        <a:rPr lang="pt-BR" sz="2200" b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os</a:t>
                      </a:r>
                      <a:r>
                        <a:rPr lang="pt-BR" sz="2200" b="0" baseline="0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casos pretendidos ?</a:t>
                      </a:r>
                      <a:endParaRPr lang="en-US" sz="22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3864">
                <a:tc>
                  <a:txBody>
                    <a:bodyPr/>
                    <a:lstStyle/>
                    <a:p>
                      <a:r>
                        <a:rPr lang="en-US" sz="2200" b="1" dirty="0">
                          <a:latin typeface="Century Gothic" panose="020B0502020202020204" pitchFamily="34" charset="0"/>
                        </a:rPr>
                        <a:t>Valor </a:t>
                      </a:r>
                      <a:r>
                        <a:rPr lang="pt-PT" sz="2200" b="1" noProof="0" dirty="0">
                          <a:latin typeface="Century Gothic" panose="020B0502020202020204" pitchFamily="34" charset="0"/>
                        </a:rPr>
                        <a:t>preditivo</a:t>
                      </a:r>
                      <a:r>
                        <a:rPr lang="en-US" sz="2200" b="1" dirty="0">
                          <a:latin typeface="Century Gothic" panose="020B0502020202020204" pitchFamily="34" charset="0"/>
                        </a:rPr>
                        <a:t> posit</a:t>
                      </a:r>
                      <a:r>
                        <a:rPr lang="pt-PT" sz="2200" b="1" noProof="0" dirty="0" err="1">
                          <a:latin typeface="Century Gothic" panose="020B0502020202020204" pitchFamily="34" charset="0"/>
                        </a:rPr>
                        <a:t>ivo</a:t>
                      </a:r>
                      <a:endParaRPr lang="pt-PT" sz="2200" b="1" noProof="0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Quantos dos casos relatados </a:t>
                      </a:r>
                      <a:r>
                        <a:rPr lang="pt-PT" sz="2200" b="0" noProof="0" dirty="0">
                          <a:latin typeface="Century Gothic" panose="020B0502020202020204" pitchFamily="34" charset="0"/>
                        </a:rPr>
                        <a:t>vão</a:t>
                      </a:r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 ao encontro da definição do caso?</a:t>
                      </a:r>
                      <a:endParaRPr lang="en-US" sz="22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1164">
                <a:tc>
                  <a:txBody>
                    <a:bodyPr/>
                    <a:lstStyle/>
                    <a:p>
                      <a:r>
                        <a:rPr lang="pt-PT" sz="2200" b="1" noProof="0" dirty="0">
                          <a:latin typeface="Century Gothic" panose="020B0502020202020204" pitchFamily="34" charset="0"/>
                        </a:rPr>
                        <a:t>Representatividade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Qual é o n</a:t>
                      </a:r>
                      <a:r>
                        <a:rPr lang="pt-BR" sz="2200" b="0" dirty="0">
                          <a:latin typeface="Century Gothic" pitchFamily="34" charset="0"/>
                          <a:cs typeface="Arial"/>
                        </a:rPr>
                        <a:t>ível</a:t>
                      </a:r>
                      <a:r>
                        <a:rPr lang="pt-BR" sz="2200" b="0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de representatividade da população vigiada</a:t>
                      </a:r>
                      <a:r>
                        <a:rPr lang="pt-BR" sz="2200" b="0" baseline="0" dirty="0">
                          <a:latin typeface="Century Gothic" panose="020B0502020202020204" pitchFamily="34" charset="0"/>
                        </a:rPr>
                        <a:t> que o sistema abrange</a:t>
                      </a:r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?</a:t>
                      </a:r>
                      <a:endParaRPr lang="en-US" sz="22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3864">
                <a:tc>
                  <a:txBody>
                    <a:bodyPr/>
                    <a:lstStyle/>
                    <a:p>
                      <a:r>
                        <a:rPr lang="pt-PT" sz="2200" b="1" noProof="0" dirty="0">
                          <a:latin typeface="Century Gothic" panose="020B0502020202020204" pitchFamily="34" charset="0"/>
                        </a:rPr>
                        <a:t>Aceitabilidade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2200" b="0" dirty="0">
                          <a:latin typeface="Century Gothic" panose="020B0502020202020204" pitchFamily="34" charset="0"/>
                        </a:rPr>
                        <a:t>Os utilizadores participam e reportam os seus dados de forma activa?</a:t>
                      </a:r>
                      <a:endParaRPr lang="en-US" sz="2200" b="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8870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 txBox="1">
            <a:spLocks/>
          </p:cNvSpPr>
          <p:nvPr/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i="0" kern="12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9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17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620688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Processo de vigilância da saúde pública e fluxo da informação</a:t>
            </a:r>
            <a:endParaRPr lang="en-US" sz="36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A blue circle containing a globe and a magnifying glass." title="Public Health 101 Surveillance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473" y="2134069"/>
            <a:ext cx="2971054" cy="258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64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1EB216F-0068-DD47-B64A-A9E76B2C8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380461"/>
            <a:ext cx="6572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4">
            <a:extLst>
              <a:ext uri="{FF2B5EF4-FFF2-40B4-BE49-F238E27FC236}">
                <a16:creationId xmlns:a16="http://schemas.microsoft.com/office/drawing/2014/main" id="{CB13445C-607C-A747-9CCA-6BB9675E2263}"/>
              </a:ext>
            </a:extLst>
          </p:cNvPr>
          <p:cNvGrpSpPr>
            <a:grpSpLocks/>
          </p:cNvGrpSpPr>
          <p:nvPr/>
        </p:nvGrpSpPr>
        <p:grpSpPr bwMode="auto">
          <a:xfrm rot="-648680">
            <a:off x="2611438" y="2423449"/>
            <a:ext cx="3162300" cy="3027362"/>
            <a:chOff x="1533" y="1412"/>
            <a:chExt cx="2720" cy="2284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E864E6A3-52E7-EB42-AE57-D3C6E011E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" y="2328"/>
              <a:ext cx="1035" cy="1263"/>
            </a:xfrm>
            <a:custGeom>
              <a:avLst/>
              <a:gdLst>
                <a:gd name="T0" fmla="*/ 958 w 1035"/>
                <a:gd name="T1" fmla="*/ 1263 h 1263"/>
                <a:gd name="T2" fmla="*/ 1014 w 1035"/>
                <a:gd name="T3" fmla="*/ 1088 h 1263"/>
                <a:gd name="T4" fmla="*/ 980 w 1035"/>
                <a:gd name="T5" fmla="*/ 1078 h 1263"/>
                <a:gd name="T6" fmla="*/ 939 w 1035"/>
                <a:gd name="T7" fmla="*/ 1065 h 1263"/>
                <a:gd name="T8" fmla="*/ 904 w 1035"/>
                <a:gd name="T9" fmla="*/ 1051 h 1263"/>
                <a:gd name="T10" fmla="*/ 867 w 1035"/>
                <a:gd name="T11" fmla="*/ 1037 h 1263"/>
                <a:gd name="T12" fmla="*/ 830 w 1035"/>
                <a:gd name="T13" fmla="*/ 1021 h 1263"/>
                <a:gd name="T14" fmla="*/ 795 w 1035"/>
                <a:gd name="T15" fmla="*/ 1002 h 1263"/>
                <a:gd name="T16" fmla="*/ 768 w 1035"/>
                <a:gd name="T17" fmla="*/ 987 h 1263"/>
                <a:gd name="T18" fmla="*/ 736 w 1035"/>
                <a:gd name="T19" fmla="*/ 968 h 1263"/>
                <a:gd name="T20" fmla="*/ 704 w 1035"/>
                <a:gd name="T21" fmla="*/ 948 h 1263"/>
                <a:gd name="T22" fmla="*/ 679 w 1035"/>
                <a:gd name="T23" fmla="*/ 933 h 1263"/>
                <a:gd name="T24" fmla="*/ 645 w 1035"/>
                <a:gd name="T25" fmla="*/ 908 h 1263"/>
                <a:gd name="T26" fmla="*/ 604 w 1035"/>
                <a:gd name="T27" fmla="*/ 877 h 1263"/>
                <a:gd name="T28" fmla="*/ 564 w 1035"/>
                <a:gd name="T29" fmla="*/ 844 h 1263"/>
                <a:gd name="T30" fmla="*/ 529 w 1035"/>
                <a:gd name="T31" fmla="*/ 809 h 1263"/>
                <a:gd name="T32" fmla="*/ 497 w 1035"/>
                <a:gd name="T33" fmla="*/ 774 h 1263"/>
                <a:gd name="T34" fmla="*/ 461 w 1035"/>
                <a:gd name="T35" fmla="*/ 732 h 1263"/>
                <a:gd name="T36" fmla="*/ 429 w 1035"/>
                <a:gd name="T37" fmla="*/ 689 h 1263"/>
                <a:gd name="T38" fmla="*/ 399 w 1035"/>
                <a:gd name="T39" fmla="*/ 642 h 1263"/>
                <a:gd name="T40" fmla="*/ 375 w 1035"/>
                <a:gd name="T41" fmla="*/ 599 h 1263"/>
                <a:gd name="T42" fmla="*/ 353 w 1035"/>
                <a:gd name="T43" fmla="*/ 557 h 1263"/>
                <a:gd name="T44" fmla="*/ 335 w 1035"/>
                <a:gd name="T45" fmla="*/ 513 h 1263"/>
                <a:gd name="T46" fmla="*/ 318 w 1035"/>
                <a:gd name="T47" fmla="*/ 468 h 1263"/>
                <a:gd name="T48" fmla="*/ 303 w 1035"/>
                <a:gd name="T49" fmla="*/ 418 h 1263"/>
                <a:gd name="T50" fmla="*/ 291 w 1035"/>
                <a:gd name="T51" fmla="*/ 366 h 1263"/>
                <a:gd name="T52" fmla="*/ 284 w 1035"/>
                <a:gd name="T53" fmla="*/ 315 h 1263"/>
                <a:gd name="T54" fmla="*/ 280 w 1035"/>
                <a:gd name="T55" fmla="*/ 260 h 1263"/>
                <a:gd name="T56" fmla="*/ 280 w 1035"/>
                <a:gd name="T57" fmla="*/ 206 h 1263"/>
                <a:gd name="T58" fmla="*/ 183 w 1035"/>
                <a:gd name="T59" fmla="*/ 0 h 1263"/>
                <a:gd name="T60" fmla="*/ 69 w 1035"/>
                <a:gd name="T61" fmla="*/ 206 h 1263"/>
                <a:gd name="T62" fmla="*/ 70 w 1035"/>
                <a:gd name="T63" fmla="*/ 269 h 1263"/>
                <a:gd name="T64" fmla="*/ 75 w 1035"/>
                <a:gd name="T65" fmla="*/ 327 h 1263"/>
                <a:gd name="T66" fmla="*/ 82 w 1035"/>
                <a:gd name="T67" fmla="*/ 378 h 1263"/>
                <a:gd name="T68" fmla="*/ 92 w 1035"/>
                <a:gd name="T69" fmla="*/ 430 h 1263"/>
                <a:gd name="T70" fmla="*/ 104 w 1035"/>
                <a:gd name="T71" fmla="*/ 478 h 1263"/>
                <a:gd name="T72" fmla="*/ 120 w 1035"/>
                <a:gd name="T73" fmla="*/ 534 h 1263"/>
                <a:gd name="T74" fmla="*/ 138 w 1035"/>
                <a:gd name="T75" fmla="*/ 581 h 1263"/>
                <a:gd name="T76" fmla="*/ 161 w 1035"/>
                <a:gd name="T77" fmla="*/ 633 h 1263"/>
                <a:gd name="T78" fmla="*/ 185 w 1035"/>
                <a:gd name="T79" fmla="*/ 679 h 1263"/>
                <a:gd name="T80" fmla="*/ 214 w 1035"/>
                <a:gd name="T81" fmla="*/ 730 h 1263"/>
                <a:gd name="T82" fmla="*/ 242 w 1035"/>
                <a:gd name="T83" fmla="*/ 774 h 1263"/>
                <a:gd name="T84" fmla="*/ 272 w 1035"/>
                <a:gd name="T85" fmla="*/ 816 h 1263"/>
                <a:gd name="T86" fmla="*/ 305 w 1035"/>
                <a:gd name="T87" fmla="*/ 859 h 1263"/>
                <a:gd name="T88" fmla="*/ 343 w 1035"/>
                <a:gd name="T89" fmla="*/ 900 h 1263"/>
                <a:gd name="T90" fmla="*/ 380 w 1035"/>
                <a:gd name="T91" fmla="*/ 939 h 1263"/>
                <a:gd name="T92" fmla="*/ 415 w 1035"/>
                <a:gd name="T93" fmla="*/ 971 h 1263"/>
                <a:gd name="T94" fmla="*/ 460 w 1035"/>
                <a:gd name="T95" fmla="*/ 1009 h 1263"/>
                <a:gd name="T96" fmla="*/ 499 w 1035"/>
                <a:gd name="T97" fmla="*/ 1040 h 1263"/>
                <a:gd name="T98" fmla="*/ 544 w 1035"/>
                <a:gd name="T99" fmla="*/ 1072 h 1263"/>
                <a:gd name="T100" fmla="*/ 589 w 1035"/>
                <a:gd name="T101" fmla="*/ 1102 h 1263"/>
                <a:gd name="T102" fmla="*/ 634 w 1035"/>
                <a:gd name="T103" fmla="*/ 1130 h 1263"/>
                <a:gd name="T104" fmla="*/ 670 w 1035"/>
                <a:gd name="T105" fmla="*/ 1150 h 1263"/>
                <a:gd name="T106" fmla="*/ 695 w 1035"/>
                <a:gd name="T107" fmla="*/ 1165 h 1263"/>
                <a:gd name="T108" fmla="*/ 719 w 1035"/>
                <a:gd name="T109" fmla="*/ 1176 h 1263"/>
                <a:gd name="T110" fmla="*/ 750 w 1035"/>
                <a:gd name="T111" fmla="*/ 1188 h 1263"/>
                <a:gd name="T112" fmla="*/ 776 w 1035"/>
                <a:gd name="T113" fmla="*/ 1200 h 1263"/>
                <a:gd name="T114" fmla="*/ 805 w 1035"/>
                <a:gd name="T115" fmla="*/ 1213 h 1263"/>
                <a:gd name="T116" fmla="*/ 837 w 1035"/>
                <a:gd name="T117" fmla="*/ 1227 h 1263"/>
                <a:gd name="T118" fmla="*/ 864 w 1035"/>
                <a:gd name="T119" fmla="*/ 1236 h 1263"/>
                <a:gd name="T120" fmla="*/ 895 w 1035"/>
                <a:gd name="T121" fmla="*/ 1246 h 1263"/>
                <a:gd name="T122" fmla="*/ 922 w 1035"/>
                <a:gd name="T123" fmla="*/ 1254 h 126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035" h="1263">
                  <a:moveTo>
                    <a:pt x="936" y="1258"/>
                  </a:moveTo>
                  <a:lnTo>
                    <a:pt x="958" y="1263"/>
                  </a:lnTo>
                  <a:lnTo>
                    <a:pt x="1035" y="1095"/>
                  </a:lnTo>
                  <a:lnTo>
                    <a:pt x="1014" y="1088"/>
                  </a:lnTo>
                  <a:lnTo>
                    <a:pt x="997" y="1083"/>
                  </a:lnTo>
                  <a:lnTo>
                    <a:pt x="980" y="1078"/>
                  </a:lnTo>
                  <a:lnTo>
                    <a:pt x="958" y="1071"/>
                  </a:lnTo>
                  <a:lnTo>
                    <a:pt x="939" y="1065"/>
                  </a:lnTo>
                  <a:lnTo>
                    <a:pt x="920" y="1058"/>
                  </a:lnTo>
                  <a:lnTo>
                    <a:pt x="904" y="1051"/>
                  </a:lnTo>
                  <a:lnTo>
                    <a:pt x="884" y="1044"/>
                  </a:lnTo>
                  <a:lnTo>
                    <a:pt x="867" y="1037"/>
                  </a:lnTo>
                  <a:lnTo>
                    <a:pt x="848" y="1028"/>
                  </a:lnTo>
                  <a:lnTo>
                    <a:pt x="830" y="1021"/>
                  </a:lnTo>
                  <a:lnTo>
                    <a:pt x="812" y="1011"/>
                  </a:lnTo>
                  <a:lnTo>
                    <a:pt x="795" y="1002"/>
                  </a:lnTo>
                  <a:lnTo>
                    <a:pt x="781" y="994"/>
                  </a:lnTo>
                  <a:lnTo>
                    <a:pt x="768" y="987"/>
                  </a:lnTo>
                  <a:lnTo>
                    <a:pt x="751" y="978"/>
                  </a:lnTo>
                  <a:lnTo>
                    <a:pt x="736" y="968"/>
                  </a:lnTo>
                  <a:lnTo>
                    <a:pt x="719" y="958"/>
                  </a:lnTo>
                  <a:lnTo>
                    <a:pt x="704" y="948"/>
                  </a:lnTo>
                  <a:lnTo>
                    <a:pt x="692" y="942"/>
                  </a:lnTo>
                  <a:lnTo>
                    <a:pt x="679" y="933"/>
                  </a:lnTo>
                  <a:lnTo>
                    <a:pt x="661" y="921"/>
                  </a:lnTo>
                  <a:lnTo>
                    <a:pt x="645" y="908"/>
                  </a:lnTo>
                  <a:lnTo>
                    <a:pt x="623" y="893"/>
                  </a:lnTo>
                  <a:lnTo>
                    <a:pt x="604" y="877"/>
                  </a:lnTo>
                  <a:lnTo>
                    <a:pt x="583" y="861"/>
                  </a:lnTo>
                  <a:lnTo>
                    <a:pt x="564" y="844"/>
                  </a:lnTo>
                  <a:lnTo>
                    <a:pt x="544" y="825"/>
                  </a:lnTo>
                  <a:lnTo>
                    <a:pt x="529" y="809"/>
                  </a:lnTo>
                  <a:lnTo>
                    <a:pt x="514" y="793"/>
                  </a:lnTo>
                  <a:lnTo>
                    <a:pt x="497" y="774"/>
                  </a:lnTo>
                  <a:lnTo>
                    <a:pt x="479" y="754"/>
                  </a:lnTo>
                  <a:lnTo>
                    <a:pt x="461" y="732"/>
                  </a:lnTo>
                  <a:lnTo>
                    <a:pt x="446" y="712"/>
                  </a:lnTo>
                  <a:lnTo>
                    <a:pt x="429" y="689"/>
                  </a:lnTo>
                  <a:lnTo>
                    <a:pt x="412" y="665"/>
                  </a:lnTo>
                  <a:lnTo>
                    <a:pt x="399" y="642"/>
                  </a:lnTo>
                  <a:lnTo>
                    <a:pt x="386" y="620"/>
                  </a:lnTo>
                  <a:lnTo>
                    <a:pt x="375" y="599"/>
                  </a:lnTo>
                  <a:lnTo>
                    <a:pt x="365" y="580"/>
                  </a:lnTo>
                  <a:lnTo>
                    <a:pt x="353" y="557"/>
                  </a:lnTo>
                  <a:lnTo>
                    <a:pt x="344" y="535"/>
                  </a:lnTo>
                  <a:lnTo>
                    <a:pt x="335" y="513"/>
                  </a:lnTo>
                  <a:lnTo>
                    <a:pt x="326" y="489"/>
                  </a:lnTo>
                  <a:lnTo>
                    <a:pt x="318" y="468"/>
                  </a:lnTo>
                  <a:lnTo>
                    <a:pt x="311" y="443"/>
                  </a:lnTo>
                  <a:lnTo>
                    <a:pt x="303" y="418"/>
                  </a:lnTo>
                  <a:lnTo>
                    <a:pt x="296" y="392"/>
                  </a:lnTo>
                  <a:lnTo>
                    <a:pt x="291" y="366"/>
                  </a:lnTo>
                  <a:lnTo>
                    <a:pt x="286" y="339"/>
                  </a:lnTo>
                  <a:lnTo>
                    <a:pt x="284" y="315"/>
                  </a:lnTo>
                  <a:lnTo>
                    <a:pt x="281" y="289"/>
                  </a:lnTo>
                  <a:lnTo>
                    <a:pt x="280" y="260"/>
                  </a:lnTo>
                  <a:lnTo>
                    <a:pt x="280" y="236"/>
                  </a:lnTo>
                  <a:lnTo>
                    <a:pt x="280" y="206"/>
                  </a:lnTo>
                  <a:lnTo>
                    <a:pt x="353" y="206"/>
                  </a:lnTo>
                  <a:lnTo>
                    <a:pt x="183" y="0"/>
                  </a:lnTo>
                  <a:lnTo>
                    <a:pt x="0" y="206"/>
                  </a:lnTo>
                  <a:lnTo>
                    <a:pt x="69" y="206"/>
                  </a:lnTo>
                  <a:lnTo>
                    <a:pt x="69" y="239"/>
                  </a:lnTo>
                  <a:lnTo>
                    <a:pt x="70" y="269"/>
                  </a:lnTo>
                  <a:lnTo>
                    <a:pt x="73" y="299"/>
                  </a:lnTo>
                  <a:lnTo>
                    <a:pt x="75" y="327"/>
                  </a:lnTo>
                  <a:lnTo>
                    <a:pt x="78" y="353"/>
                  </a:lnTo>
                  <a:lnTo>
                    <a:pt x="82" y="378"/>
                  </a:lnTo>
                  <a:lnTo>
                    <a:pt x="87" y="405"/>
                  </a:lnTo>
                  <a:lnTo>
                    <a:pt x="92" y="430"/>
                  </a:lnTo>
                  <a:lnTo>
                    <a:pt x="97" y="453"/>
                  </a:lnTo>
                  <a:lnTo>
                    <a:pt x="104" y="478"/>
                  </a:lnTo>
                  <a:lnTo>
                    <a:pt x="113" y="509"/>
                  </a:lnTo>
                  <a:lnTo>
                    <a:pt x="120" y="534"/>
                  </a:lnTo>
                  <a:lnTo>
                    <a:pt x="129" y="558"/>
                  </a:lnTo>
                  <a:lnTo>
                    <a:pt x="138" y="581"/>
                  </a:lnTo>
                  <a:lnTo>
                    <a:pt x="150" y="608"/>
                  </a:lnTo>
                  <a:lnTo>
                    <a:pt x="161" y="633"/>
                  </a:lnTo>
                  <a:lnTo>
                    <a:pt x="173" y="656"/>
                  </a:lnTo>
                  <a:lnTo>
                    <a:pt x="185" y="679"/>
                  </a:lnTo>
                  <a:lnTo>
                    <a:pt x="200" y="705"/>
                  </a:lnTo>
                  <a:lnTo>
                    <a:pt x="214" y="730"/>
                  </a:lnTo>
                  <a:lnTo>
                    <a:pt x="228" y="753"/>
                  </a:lnTo>
                  <a:lnTo>
                    <a:pt x="242" y="774"/>
                  </a:lnTo>
                  <a:lnTo>
                    <a:pt x="257" y="795"/>
                  </a:lnTo>
                  <a:lnTo>
                    <a:pt x="272" y="816"/>
                  </a:lnTo>
                  <a:lnTo>
                    <a:pt x="287" y="836"/>
                  </a:lnTo>
                  <a:lnTo>
                    <a:pt x="305" y="859"/>
                  </a:lnTo>
                  <a:lnTo>
                    <a:pt x="323" y="881"/>
                  </a:lnTo>
                  <a:lnTo>
                    <a:pt x="343" y="900"/>
                  </a:lnTo>
                  <a:lnTo>
                    <a:pt x="362" y="920"/>
                  </a:lnTo>
                  <a:lnTo>
                    <a:pt x="380" y="939"/>
                  </a:lnTo>
                  <a:lnTo>
                    <a:pt x="398" y="956"/>
                  </a:lnTo>
                  <a:lnTo>
                    <a:pt x="415" y="971"/>
                  </a:lnTo>
                  <a:lnTo>
                    <a:pt x="437" y="991"/>
                  </a:lnTo>
                  <a:lnTo>
                    <a:pt x="460" y="1009"/>
                  </a:lnTo>
                  <a:lnTo>
                    <a:pt x="478" y="1024"/>
                  </a:lnTo>
                  <a:lnTo>
                    <a:pt x="499" y="1040"/>
                  </a:lnTo>
                  <a:lnTo>
                    <a:pt x="521" y="1056"/>
                  </a:lnTo>
                  <a:lnTo>
                    <a:pt x="544" y="1072"/>
                  </a:lnTo>
                  <a:lnTo>
                    <a:pt x="568" y="1088"/>
                  </a:lnTo>
                  <a:lnTo>
                    <a:pt x="589" y="1102"/>
                  </a:lnTo>
                  <a:lnTo>
                    <a:pt x="614" y="1118"/>
                  </a:lnTo>
                  <a:lnTo>
                    <a:pt x="634" y="1130"/>
                  </a:lnTo>
                  <a:lnTo>
                    <a:pt x="655" y="1142"/>
                  </a:lnTo>
                  <a:lnTo>
                    <a:pt x="670" y="1150"/>
                  </a:lnTo>
                  <a:lnTo>
                    <a:pt x="683" y="1159"/>
                  </a:lnTo>
                  <a:lnTo>
                    <a:pt x="695" y="1165"/>
                  </a:lnTo>
                  <a:lnTo>
                    <a:pt x="706" y="1170"/>
                  </a:lnTo>
                  <a:lnTo>
                    <a:pt x="719" y="1176"/>
                  </a:lnTo>
                  <a:lnTo>
                    <a:pt x="735" y="1182"/>
                  </a:lnTo>
                  <a:lnTo>
                    <a:pt x="750" y="1188"/>
                  </a:lnTo>
                  <a:lnTo>
                    <a:pt x="764" y="1195"/>
                  </a:lnTo>
                  <a:lnTo>
                    <a:pt x="776" y="1200"/>
                  </a:lnTo>
                  <a:lnTo>
                    <a:pt x="790" y="1207"/>
                  </a:lnTo>
                  <a:lnTo>
                    <a:pt x="805" y="1213"/>
                  </a:lnTo>
                  <a:lnTo>
                    <a:pt x="821" y="1219"/>
                  </a:lnTo>
                  <a:lnTo>
                    <a:pt x="837" y="1227"/>
                  </a:lnTo>
                  <a:lnTo>
                    <a:pt x="852" y="1231"/>
                  </a:lnTo>
                  <a:lnTo>
                    <a:pt x="864" y="1236"/>
                  </a:lnTo>
                  <a:lnTo>
                    <a:pt x="880" y="1241"/>
                  </a:lnTo>
                  <a:lnTo>
                    <a:pt x="895" y="1246"/>
                  </a:lnTo>
                  <a:lnTo>
                    <a:pt x="911" y="1251"/>
                  </a:lnTo>
                  <a:lnTo>
                    <a:pt x="922" y="1254"/>
                  </a:lnTo>
                  <a:lnTo>
                    <a:pt x="936" y="1258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6F6B2E69-2360-9C4A-98EE-D610D7F45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" y="1511"/>
              <a:ext cx="1037" cy="1262"/>
            </a:xfrm>
            <a:custGeom>
              <a:avLst/>
              <a:gdLst>
                <a:gd name="T0" fmla="*/ 77 w 1037"/>
                <a:gd name="T1" fmla="*/ 0 h 1262"/>
                <a:gd name="T2" fmla="*/ 22 w 1037"/>
                <a:gd name="T3" fmla="*/ 175 h 1262"/>
                <a:gd name="T4" fmla="*/ 55 w 1037"/>
                <a:gd name="T5" fmla="*/ 185 h 1262"/>
                <a:gd name="T6" fmla="*/ 96 w 1037"/>
                <a:gd name="T7" fmla="*/ 198 h 1262"/>
                <a:gd name="T8" fmla="*/ 131 w 1037"/>
                <a:gd name="T9" fmla="*/ 211 h 1262"/>
                <a:gd name="T10" fmla="*/ 168 w 1037"/>
                <a:gd name="T11" fmla="*/ 225 h 1262"/>
                <a:gd name="T12" fmla="*/ 206 w 1037"/>
                <a:gd name="T13" fmla="*/ 241 h 1262"/>
                <a:gd name="T14" fmla="*/ 240 w 1037"/>
                <a:gd name="T15" fmla="*/ 260 h 1262"/>
                <a:gd name="T16" fmla="*/ 267 w 1037"/>
                <a:gd name="T17" fmla="*/ 275 h 1262"/>
                <a:gd name="T18" fmla="*/ 299 w 1037"/>
                <a:gd name="T19" fmla="*/ 294 h 1262"/>
                <a:gd name="T20" fmla="*/ 332 w 1037"/>
                <a:gd name="T21" fmla="*/ 314 h 1262"/>
                <a:gd name="T22" fmla="*/ 357 w 1037"/>
                <a:gd name="T23" fmla="*/ 329 h 1262"/>
                <a:gd name="T24" fmla="*/ 391 w 1037"/>
                <a:gd name="T25" fmla="*/ 354 h 1262"/>
                <a:gd name="T26" fmla="*/ 432 w 1037"/>
                <a:gd name="T27" fmla="*/ 385 h 1262"/>
                <a:gd name="T28" fmla="*/ 472 w 1037"/>
                <a:gd name="T29" fmla="*/ 418 h 1262"/>
                <a:gd name="T30" fmla="*/ 506 w 1037"/>
                <a:gd name="T31" fmla="*/ 453 h 1262"/>
                <a:gd name="T32" fmla="*/ 539 w 1037"/>
                <a:gd name="T33" fmla="*/ 488 h 1262"/>
                <a:gd name="T34" fmla="*/ 575 w 1037"/>
                <a:gd name="T35" fmla="*/ 531 h 1262"/>
                <a:gd name="T36" fmla="*/ 607 w 1037"/>
                <a:gd name="T37" fmla="*/ 573 h 1262"/>
                <a:gd name="T38" fmla="*/ 636 w 1037"/>
                <a:gd name="T39" fmla="*/ 620 h 1262"/>
                <a:gd name="T40" fmla="*/ 661 w 1037"/>
                <a:gd name="T41" fmla="*/ 663 h 1262"/>
                <a:gd name="T42" fmla="*/ 682 w 1037"/>
                <a:gd name="T43" fmla="*/ 706 h 1262"/>
                <a:gd name="T44" fmla="*/ 700 w 1037"/>
                <a:gd name="T45" fmla="*/ 749 h 1262"/>
                <a:gd name="T46" fmla="*/ 717 w 1037"/>
                <a:gd name="T47" fmla="*/ 794 h 1262"/>
                <a:gd name="T48" fmla="*/ 733 w 1037"/>
                <a:gd name="T49" fmla="*/ 845 h 1262"/>
                <a:gd name="T50" fmla="*/ 744 w 1037"/>
                <a:gd name="T51" fmla="*/ 896 h 1262"/>
                <a:gd name="T52" fmla="*/ 752 w 1037"/>
                <a:gd name="T53" fmla="*/ 948 h 1262"/>
                <a:gd name="T54" fmla="*/ 756 w 1037"/>
                <a:gd name="T55" fmla="*/ 1002 h 1262"/>
                <a:gd name="T56" fmla="*/ 756 w 1037"/>
                <a:gd name="T57" fmla="*/ 1056 h 1262"/>
                <a:gd name="T58" fmla="*/ 852 w 1037"/>
                <a:gd name="T59" fmla="*/ 1262 h 1262"/>
                <a:gd name="T60" fmla="*/ 966 w 1037"/>
                <a:gd name="T61" fmla="*/ 1056 h 1262"/>
                <a:gd name="T62" fmla="*/ 965 w 1037"/>
                <a:gd name="T63" fmla="*/ 994 h 1262"/>
                <a:gd name="T64" fmla="*/ 960 w 1037"/>
                <a:gd name="T65" fmla="*/ 936 h 1262"/>
                <a:gd name="T66" fmla="*/ 954 w 1037"/>
                <a:gd name="T67" fmla="*/ 884 h 1262"/>
                <a:gd name="T68" fmla="*/ 943 w 1037"/>
                <a:gd name="T69" fmla="*/ 833 h 1262"/>
                <a:gd name="T70" fmla="*/ 932 w 1037"/>
                <a:gd name="T71" fmla="*/ 785 h 1262"/>
                <a:gd name="T72" fmla="*/ 915 w 1037"/>
                <a:gd name="T73" fmla="*/ 729 h 1262"/>
                <a:gd name="T74" fmla="*/ 897 w 1037"/>
                <a:gd name="T75" fmla="*/ 682 h 1262"/>
                <a:gd name="T76" fmla="*/ 874 w 1037"/>
                <a:gd name="T77" fmla="*/ 629 h 1262"/>
                <a:gd name="T78" fmla="*/ 851 w 1037"/>
                <a:gd name="T79" fmla="*/ 583 h 1262"/>
                <a:gd name="T80" fmla="*/ 821 w 1037"/>
                <a:gd name="T81" fmla="*/ 533 h 1262"/>
                <a:gd name="T82" fmla="*/ 793 w 1037"/>
                <a:gd name="T83" fmla="*/ 488 h 1262"/>
                <a:gd name="T84" fmla="*/ 763 w 1037"/>
                <a:gd name="T85" fmla="*/ 446 h 1262"/>
                <a:gd name="T86" fmla="*/ 730 w 1037"/>
                <a:gd name="T87" fmla="*/ 404 h 1262"/>
                <a:gd name="T88" fmla="*/ 693 w 1037"/>
                <a:gd name="T89" fmla="*/ 362 h 1262"/>
                <a:gd name="T90" fmla="*/ 655 w 1037"/>
                <a:gd name="T91" fmla="*/ 324 h 1262"/>
                <a:gd name="T92" fmla="*/ 621 w 1037"/>
                <a:gd name="T93" fmla="*/ 291 h 1262"/>
                <a:gd name="T94" fmla="*/ 576 w 1037"/>
                <a:gd name="T95" fmla="*/ 254 h 1262"/>
                <a:gd name="T96" fmla="*/ 536 w 1037"/>
                <a:gd name="T97" fmla="*/ 222 h 1262"/>
                <a:gd name="T98" fmla="*/ 491 w 1037"/>
                <a:gd name="T99" fmla="*/ 190 h 1262"/>
                <a:gd name="T100" fmla="*/ 446 w 1037"/>
                <a:gd name="T101" fmla="*/ 160 h 1262"/>
                <a:gd name="T102" fmla="*/ 401 w 1037"/>
                <a:gd name="T103" fmla="*/ 132 h 1262"/>
                <a:gd name="T104" fmla="*/ 365 w 1037"/>
                <a:gd name="T105" fmla="*/ 112 h 1262"/>
                <a:gd name="T106" fmla="*/ 341 w 1037"/>
                <a:gd name="T107" fmla="*/ 97 h 1262"/>
                <a:gd name="T108" fmla="*/ 316 w 1037"/>
                <a:gd name="T109" fmla="*/ 87 h 1262"/>
                <a:gd name="T110" fmla="*/ 285 w 1037"/>
                <a:gd name="T111" fmla="*/ 74 h 1262"/>
                <a:gd name="T112" fmla="*/ 260 w 1037"/>
                <a:gd name="T113" fmla="*/ 62 h 1262"/>
                <a:gd name="T114" fmla="*/ 230 w 1037"/>
                <a:gd name="T115" fmla="*/ 49 h 1262"/>
                <a:gd name="T116" fmla="*/ 198 w 1037"/>
                <a:gd name="T117" fmla="*/ 36 h 1262"/>
                <a:gd name="T118" fmla="*/ 171 w 1037"/>
                <a:gd name="T119" fmla="*/ 26 h 1262"/>
                <a:gd name="T120" fmla="*/ 140 w 1037"/>
                <a:gd name="T121" fmla="*/ 16 h 1262"/>
                <a:gd name="T122" fmla="*/ 113 w 1037"/>
                <a:gd name="T123" fmla="*/ 8 h 126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037" h="1262">
                  <a:moveTo>
                    <a:pt x="99" y="4"/>
                  </a:moveTo>
                  <a:lnTo>
                    <a:pt x="77" y="0"/>
                  </a:lnTo>
                  <a:lnTo>
                    <a:pt x="0" y="167"/>
                  </a:lnTo>
                  <a:lnTo>
                    <a:pt x="22" y="175"/>
                  </a:lnTo>
                  <a:lnTo>
                    <a:pt x="39" y="179"/>
                  </a:lnTo>
                  <a:lnTo>
                    <a:pt x="55" y="185"/>
                  </a:lnTo>
                  <a:lnTo>
                    <a:pt x="77" y="191"/>
                  </a:lnTo>
                  <a:lnTo>
                    <a:pt x="96" y="198"/>
                  </a:lnTo>
                  <a:lnTo>
                    <a:pt x="116" y="204"/>
                  </a:lnTo>
                  <a:lnTo>
                    <a:pt x="131" y="211"/>
                  </a:lnTo>
                  <a:lnTo>
                    <a:pt x="152" y="219"/>
                  </a:lnTo>
                  <a:lnTo>
                    <a:pt x="168" y="225"/>
                  </a:lnTo>
                  <a:lnTo>
                    <a:pt x="188" y="234"/>
                  </a:lnTo>
                  <a:lnTo>
                    <a:pt x="206" y="241"/>
                  </a:lnTo>
                  <a:lnTo>
                    <a:pt x="224" y="251"/>
                  </a:lnTo>
                  <a:lnTo>
                    <a:pt x="240" y="260"/>
                  </a:lnTo>
                  <a:lnTo>
                    <a:pt x="255" y="268"/>
                  </a:lnTo>
                  <a:lnTo>
                    <a:pt x="267" y="275"/>
                  </a:lnTo>
                  <a:lnTo>
                    <a:pt x="284" y="284"/>
                  </a:lnTo>
                  <a:lnTo>
                    <a:pt x="299" y="294"/>
                  </a:lnTo>
                  <a:lnTo>
                    <a:pt x="316" y="304"/>
                  </a:lnTo>
                  <a:lnTo>
                    <a:pt x="332" y="314"/>
                  </a:lnTo>
                  <a:lnTo>
                    <a:pt x="343" y="320"/>
                  </a:lnTo>
                  <a:lnTo>
                    <a:pt x="357" y="329"/>
                  </a:lnTo>
                  <a:lnTo>
                    <a:pt x="374" y="341"/>
                  </a:lnTo>
                  <a:lnTo>
                    <a:pt x="391" y="354"/>
                  </a:lnTo>
                  <a:lnTo>
                    <a:pt x="413" y="370"/>
                  </a:lnTo>
                  <a:lnTo>
                    <a:pt x="432" y="385"/>
                  </a:lnTo>
                  <a:lnTo>
                    <a:pt x="452" y="401"/>
                  </a:lnTo>
                  <a:lnTo>
                    <a:pt x="472" y="418"/>
                  </a:lnTo>
                  <a:lnTo>
                    <a:pt x="491" y="437"/>
                  </a:lnTo>
                  <a:lnTo>
                    <a:pt x="506" y="453"/>
                  </a:lnTo>
                  <a:lnTo>
                    <a:pt x="522" y="470"/>
                  </a:lnTo>
                  <a:lnTo>
                    <a:pt x="539" y="488"/>
                  </a:lnTo>
                  <a:lnTo>
                    <a:pt x="557" y="509"/>
                  </a:lnTo>
                  <a:lnTo>
                    <a:pt x="575" y="531"/>
                  </a:lnTo>
                  <a:lnTo>
                    <a:pt x="590" y="550"/>
                  </a:lnTo>
                  <a:lnTo>
                    <a:pt x="607" y="573"/>
                  </a:lnTo>
                  <a:lnTo>
                    <a:pt x="623" y="597"/>
                  </a:lnTo>
                  <a:lnTo>
                    <a:pt x="636" y="620"/>
                  </a:lnTo>
                  <a:lnTo>
                    <a:pt x="649" y="642"/>
                  </a:lnTo>
                  <a:lnTo>
                    <a:pt x="661" y="663"/>
                  </a:lnTo>
                  <a:lnTo>
                    <a:pt x="671" y="683"/>
                  </a:lnTo>
                  <a:lnTo>
                    <a:pt x="682" y="706"/>
                  </a:lnTo>
                  <a:lnTo>
                    <a:pt x="691" y="728"/>
                  </a:lnTo>
                  <a:lnTo>
                    <a:pt x="700" y="749"/>
                  </a:lnTo>
                  <a:lnTo>
                    <a:pt x="709" y="774"/>
                  </a:lnTo>
                  <a:lnTo>
                    <a:pt x="717" y="794"/>
                  </a:lnTo>
                  <a:lnTo>
                    <a:pt x="725" y="820"/>
                  </a:lnTo>
                  <a:lnTo>
                    <a:pt x="733" y="845"/>
                  </a:lnTo>
                  <a:lnTo>
                    <a:pt x="739" y="870"/>
                  </a:lnTo>
                  <a:lnTo>
                    <a:pt x="744" y="896"/>
                  </a:lnTo>
                  <a:lnTo>
                    <a:pt x="749" y="924"/>
                  </a:lnTo>
                  <a:lnTo>
                    <a:pt x="752" y="948"/>
                  </a:lnTo>
                  <a:lnTo>
                    <a:pt x="754" y="973"/>
                  </a:lnTo>
                  <a:lnTo>
                    <a:pt x="756" y="1002"/>
                  </a:lnTo>
                  <a:lnTo>
                    <a:pt x="756" y="1026"/>
                  </a:lnTo>
                  <a:lnTo>
                    <a:pt x="756" y="1056"/>
                  </a:lnTo>
                  <a:lnTo>
                    <a:pt x="682" y="1056"/>
                  </a:lnTo>
                  <a:lnTo>
                    <a:pt x="852" y="1262"/>
                  </a:lnTo>
                  <a:lnTo>
                    <a:pt x="1037" y="1056"/>
                  </a:lnTo>
                  <a:lnTo>
                    <a:pt x="966" y="1056"/>
                  </a:lnTo>
                  <a:lnTo>
                    <a:pt x="966" y="1023"/>
                  </a:lnTo>
                  <a:lnTo>
                    <a:pt x="965" y="994"/>
                  </a:lnTo>
                  <a:lnTo>
                    <a:pt x="963" y="963"/>
                  </a:lnTo>
                  <a:lnTo>
                    <a:pt x="960" y="936"/>
                  </a:lnTo>
                  <a:lnTo>
                    <a:pt x="957" y="909"/>
                  </a:lnTo>
                  <a:lnTo>
                    <a:pt x="954" y="884"/>
                  </a:lnTo>
                  <a:lnTo>
                    <a:pt x="948" y="857"/>
                  </a:lnTo>
                  <a:lnTo>
                    <a:pt x="943" y="833"/>
                  </a:lnTo>
                  <a:lnTo>
                    <a:pt x="938" y="810"/>
                  </a:lnTo>
                  <a:lnTo>
                    <a:pt x="932" y="785"/>
                  </a:lnTo>
                  <a:lnTo>
                    <a:pt x="923" y="753"/>
                  </a:lnTo>
                  <a:lnTo>
                    <a:pt x="915" y="729"/>
                  </a:lnTo>
                  <a:lnTo>
                    <a:pt x="906" y="705"/>
                  </a:lnTo>
                  <a:lnTo>
                    <a:pt x="897" y="682"/>
                  </a:lnTo>
                  <a:lnTo>
                    <a:pt x="886" y="654"/>
                  </a:lnTo>
                  <a:lnTo>
                    <a:pt x="874" y="629"/>
                  </a:lnTo>
                  <a:lnTo>
                    <a:pt x="862" y="606"/>
                  </a:lnTo>
                  <a:lnTo>
                    <a:pt x="851" y="583"/>
                  </a:lnTo>
                  <a:lnTo>
                    <a:pt x="835" y="557"/>
                  </a:lnTo>
                  <a:lnTo>
                    <a:pt x="821" y="533"/>
                  </a:lnTo>
                  <a:lnTo>
                    <a:pt x="808" y="510"/>
                  </a:lnTo>
                  <a:lnTo>
                    <a:pt x="793" y="488"/>
                  </a:lnTo>
                  <a:lnTo>
                    <a:pt x="779" y="468"/>
                  </a:lnTo>
                  <a:lnTo>
                    <a:pt x="763" y="446"/>
                  </a:lnTo>
                  <a:lnTo>
                    <a:pt x="748" y="427"/>
                  </a:lnTo>
                  <a:lnTo>
                    <a:pt x="730" y="404"/>
                  </a:lnTo>
                  <a:lnTo>
                    <a:pt x="712" y="382"/>
                  </a:lnTo>
                  <a:lnTo>
                    <a:pt x="693" y="362"/>
                  </a:lnTo>
                  <a:lnTo>
                    <a:pt x="673" y="342"/>
                  </a:lnTo>
                  <a:lnTo>
                    <a:pt x="655" y="324"/>
                  </a:lnTo>
                  <a:lnTo>
                    <a:pt x="637" y="306"/>
                  </a:lnTo>
                  <a:lnTo>
                    <a:pt x="621" y="291"/>
                  </a:lnTo>
                  <a:lnTo>
                    <a:pt x="599" y="271"/>
                  </a:lnTo>
                  <a:lnTo>
                    <a:pt x="576" y="254"/>
                  </a:lnTo>
                  <a:lnTo>
                    <a:pt x="558" y="238"/>
                  </a:lnTo>
                  <a:lnTo>
                    <a:pt x="536" y="222"/>
                  </a:lnTo>
                  <a:lnTo>
                    <a:pt x="514" y="206"/>
                  </a:lnTo>
                  <a:lnTo>
                    <a:pt x="491" y="190"/>
                  </a:lnTo>
                  <a:lnTo>
                    <a:pt x="468" y="175"/>
                  </a:lnTo>
                  <a:lnTo>
                    <a:pt x="446" y="160"/>
                  </a:lnTo>
                  <a:lnTo>
                    <a:pt x="422" y="144"/>
                  </a:lnTo>
                  <a:lnTo>
                    <a:pt x="401" y="132"/>
                  </a:lnTo>
                  <a:lnTo>
                    <a:pt x="380" y="120"/>
                  </a:lnTo>
                  <a:lnTo>
                    <a:pt x="365" y="112"/>
                  </a:lnTo>
                  <a:lnTo>
                    <a:pt x="352" y="104"/>
                  </a:lnTo>
                  <a:lnTo>
                    <a:pt x="341" y="97"/>
                  </a:lnTo>
                  <a:lnTo>
                    <a:pt x="329" y="93"/>
                  </a:lnTo>
                  <a:lnTo>
                    <a:pt x="316" y="87"/>
                  </a:lnTo>
                  <a:lnTo>
                    <a:pt x="301" y="81"/>
                  </a:lnTo>
                  <a:lnTo>
                    <a:pt x="285" y="74"/>
                  </a:lnTo>
                  <a:lnTo>
                    <a:pt x="271" y="67"/>
                  </a:lnTo>
                  <a:lnTo>
                    <a:pt x="260" y="62"/>
                  </a:lnTo>
                  <a:lnTo>
                    <a:pt x="246" y="55"/>
                  </a:lnTo>
                  <a:lnTo>
                    <a:pt x="230" y="49"/>
                  </a:lnTo>
                  <a:lnTo>
                    <a:pt x="215" y="43"/>
                  </a:lnTo>
                  <a:lnTo>
                    <a:pt x="198" y="36"/>
                  </a:lnTo>
                  <a:lnTo>
                    <a:pt x="184" y="31"/>
                  </a:lnTo>
                  <a:lnTo>
                    <a:pt x="171" y="26"/>
                  </a:lnTo>
                  <a:lnTo>
                    <a:pt x="156" y="21"/>
                  </a:lnTo>
                  <a:lnTo>
                    <a:pt x="140" y="16"/>
                  </a:lnTo>
                  <a:lnTo>
                    <a:pt x="125" y="12"/>
                  </a:lnTo>
                  <a:lnTo>
                    <a:pt x="113" y="8"/>
                  </a:lnTo>
                  <a:lnTo>
                    <a:pt x="99" y="4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540FF2E4-AC2D-E142-BC5A-DCD3C1DB7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" y="1412"/>
              <a:ext cx="1477" cy="864"/>
            </a:xfrm>
            <a:custGeom>
              <a:avLst/>
              <a:gdLst>
                <a:gd name="T0" fmla="*/ 201 w 1477"/>
                <a:gd name="T1" fmla="*/ 864 h 864"/>
                <a:gd name="T2" fmla="*/ 212 w 1477"/>
                <a:gd name="T3" fmla="*/ 835 h 864"/>
                <a:gd name="T4" fmla="*/ 228 w 1477"/>
                <a:gd name="T5" fmla="*/ 800 h 864"/>
                <a:gd name="T6" fmla="*/ 243 w 1477"/>
                <a:gd name="T7" fmla="*/ 771 h 864"/>
                <a:gd name="T8" fmla="*/ 260 w 1477"/>
                <a:gd name="T9" fmla="*/ 739 h 864"/>
                <a:gd name="T10" fmla="*/ 279 w 1477"/>
                <a:gd name="T11" fmla="*/ 707 h 864"/>
                <a:gd name="T12" fmla="*/ 301 w 1477"/>
                <a:gd name="T13" fmla="*/ 678 h 864"/>
                <a:gd name="T14" fmla="*/ 319 w 1477"/>
                <a:gd name="T15" fmla="*/ 654 h 864"/>
                <a:gd name="T16" fmla="*/ 341 w 1477"/>
                <a:gd name="T17" fmla="*/ 627 h 864"/>
                <a:gd name="T18" fmla="*/ 364 w 1477"/>
                <a:gd name="T19" fmla="*/ 600 h 864"/>
                <a:gd name="T20" fmla="*/ 382 w 1477"/>
                <a:gd name="T21" fmla="*/ 578 h 864"/>
                <a:gd name="T22" fmla="*/ 412 w 1477"/>
                <a:gd name="T23" fmla="*/ 550 h 864"/>
                <a:gd name="T24" fmla="*/ 448 w 1477"/>
                <a:gd name="T25" fmla="*/ 515 h 864"/>
                <a:gd name="T26" fmla="*/ 486 w 1477"/>
                <a:gd name="T27" fmla="*/ 481 h 864"/>
                <a:gd name="T28" fmla="*/ 527 w 1477"/>
                <a:gd name="T29" fmla="*/ 451 h 864"/>
                <a:gd name="T30" fmla="*/ 568 w 1477"/>
                <a:gd name="T31" fmla="*/ 424 h 864"/>
                <a:gd name="T32" fmla="*/ 618 w 1477"/>
                <a:gd name="T33" fmla="*/ 393 h 864"/>
                <a:gd name="T34" fmla="*/ 669 w 1477"/>
                <a:gd name="T35" fmla="*/ 366 h 864"/>
                <a:gd name="T36" fmla="*/ 724 w 1477"/>
                <a:gd name="T37" fmla="*/ 340 h 864"/>
                <a:gd name="T38" fmla="*/ 774 w 1477"/>
                <a:gd name="T39" fmla="*/ 320 h 864"/>
                <a:gd name="T40" fmla="*/ 824 w 1477"/>
                <a:gd name="T41" fmla="*/ 301 h 864"/>
                <a:gd name="T42" fmla="*/ 876 w 1477"/>
                <a:gd name="T43" fmla="*/ 286 h 864"/>
                <a:gd name="T44" fmla="*/ 928 w 1477"/>
                <a:gd name="T45" fmla="*/ 272 h 864"/>
                <a:gd name="T46" fmla="*/ 987 w 1477"/>
                <a:gd name="T47" fmla="*/ 258 h 864"/>
                <a:gd name="T48" fmla="*/ 1048 w 1477"/>
                <a:gd name="T49" fmla="*/ 249 h 864"/>
                <a:gd name="T50" fmla="*/ 1108 w 1477"/>
                <a:gd name="T51" fmla="*/ 242 h 864"/>
                <a:gd name="T52" fmla="*/ 1172 w 1477"/>
                <a:gd name="T53" fmla="*/ 239 h 864"/>
                <a:gd name="T54" fmla="*/ 1235 w 1477"/>
                <a:gd name="T55" fmla="*/ 239 h 864"/>
                <a:gd name="T56" fmla="*/ 1477 w 1477"/>
                <a:gd name="T57" fmla="*/ 157 h 864"/>
                <a:gd name="T58" fmla="*/ 1235 w 1477"/>
                <a:gd name="T59" fmla="*/ 59 h 864"/>
                <a:gd name="T60" fmla="*/ 1162 w 1477"/>
                <a:gd name="T61" fmla="*/ 60 h 864"/>
                <a:gd name="T62" fmla="*/ 1094 w 1477"/>
                <a:gd name="T63" fmla="*/ 65 h 864"/>
                <a:gd name="T64" fmla="*/ 1034 w 1477"/>
                <a:gd name="T65" fmla="*/ 70 h 864"/>
                <a:gd name="T66" fmla="*/ 973 w 1477"/>
                <a:gd name="T67" fmla="*/ 79 h 864"/>
                <a:gd name="T68" fmla="*/ 917 w 1477"/>
                <a:gd name="T69" fmla="*/ 89 h 864"/>
                <a:gd name="T70" fmla="*/ 851 w 1477"/>
                <a:gd name="T71" fmla="*/ 103 h 864"/>
                <a:gd name="T72" fmla="*/ 796 w 1477"/>
                <a:gd name="T73" fmla="*/ 118 h 864"/>
                <a:gd name="T74" fmla="*/ 734 w 1477"/>
                <a:gd name="T75" fmla="*/ 138 h 864"/>
                <a:gd name="T76" fmla="*/ 680 w 1477"/>
                <a:gd name="T77" fmla="*/ 158 h 864"/>
                <a:gd name="T78" fmla="*/ 621 w 1477"/>
                <a:gd name="T79" fmla="*/ 183 h 864"/>
                <a:gd name="T80" fmla="*/ 568 w 1477"/>
                <a:gd name="T81" fmla="*/ 207 h 864"/>
                <a:gd name="T82" fmla="*/ 520 w 1477"/>
                <a:gd name="T83" fmla="*/ 232 h 864"/>
                <a:gd name="T84" fmla="*/ 469 w 1477"/>
                <a:gd name="T85" fmla="*/ 261 h 864"/>
                <a:gd name="T86" fmla="*/ 421 w 1477"/>
                <a:gd name="T87" fmla="*/ 292 h 864"/>
                <a:gd name="T88" fmla="*/ 376 w 1477"/>
                <a:gd name="T89" fmla="*/ 324 h 864"/>
                <a:gd name="T90" fmla="*/ 337 w 1477"/>
                <a:gd name="T91" fmla="*/ 354 h 864"/>
                <a:gd name="T92" fmla="*/ 293 w 1477"/>
                <a:gd name="T93" fmla="*/ 392 h 864"/>
                <a:gd name="T94" fmla="*/ 256 w 1477"/>
                <a:gd name="T95" fmla="*/ 426 h 864"/>
                <a:gd name="T96" fmla="*/ 219 w 1477"/>
                <a:gd name="T97" fmla="*/ 464 h 864"/>
                <a:gd name="T98" fmla="*/ 184 w 1477"/>
                <a:gd name="T99" fmla="*/ 503 h 864"/>
                <a:gd name="T100" fmla="*/ 151 w 1477"/>
                <a:gd name="T101" fmla="*/ 541 h 864"/>
                <a:gd name="T102" fmla="*/ 128 w 1477"/>
                <a:gd name="T103" fmla="*/ 570 h 864"/>
                <a:gd name="T104" fmla="*/ 110 w 1477"/>
                <a:gd name="T105" fmla="*/ 592 h 864"/>
                <a:gd name="T106" fmla="*/ 97 w 1477"/>
                <a:gd name="T107" fmla="*/ 613 h 864"/>
                <a:gd name="T108" fmla="*/ 83 w 1477"/>
                <a:gd name="T109" fmla="*/ 639 h 864"/>
                <a:gd name="T110" fmla="*/ 68 w 1477"/>
                <a:gd name="T111" fmla="*/ 660 h 864"/>
                <a:gd name="T112" fmla="*/ 53 w 1477"/>
                <a:gd name="T113" fmla="*/ 686 h 864"/>
                <a:gd name="T114" fmla="*/ 38 w 1477"/>
                <a:gd name="T115" fmla="*/ 714 h 864"/>
                <a:gd name="T116" fmla="*/ 26 w 1477"/>
                <a:gd name="T117" fmla="*/ 737 h 864"/>
                <a:gd name="T118" fmla="*/ 14 w 1477"/>
                <a:gd name="T119" fmla="*/ 763 h 864"/>
                <a:gd name="T120" fmla="*/ 6 w 1477"/>
                <a:gd name="T121" fmla="*/ 786 h 86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477" h="864">
                  <a:moveTo>
                    <a:pt x="0" y="798"/>
                  </a:moveTo>
                  <a:lnTo>
                    <a:pt x="201" y="864"/>
                  </a:lnTo>
                  <a:lnTo>
                    <a:pt x="206" y="850"/>
                  </a:lnTo>
                  <a:lnTo>
                    <a:pt x="212" y="835"/>
                  </a:lnTo>
                  <a:lnTo>
                    <a:pt x="220" y="817"/>
                  </a:lnTo>
                  <a:lnTo>
                    <a:pt x="228" y="800"/>
                  </a:lnTo>
                  <a:lnTo>
                    <a:pt x="236" y="784"/>
                  </a:lnTo>
                  <a:lnTo>
                    <a:pt x="243" y="771"/>
                  </a:lnTo>
                  <a:lnTo>
                    <a:pt x="252" y="753"/>
                  </a:lnTo>
                  <a:lnTo>
                    <a:pt x="260" y="739"/>
                  </a:lnTo>
                  <a:lnTo>
                    <a:pt x="270" y="723"/>
                  </a:lnTo>
                  <a:lnTo>
                    <a:pt x="279" y="707"/>
                  </a:lnTo>
                  <a:lnTo>
                    <a:pt x="291" y="692"/>
                  </a:lnTo>
                  <a:lnTo>
                    <a:pt x="301" y="678"/>
                  </a:lnTo>
                  <a:lnTo>
                    <a:pt x="310" y="666"/>
                  </a:lnTo>
                  <a:lnTo>
                    <a:pt x="319" y="654"/>
                  </a:lnTo>
                  <a:lnTo>
                    <a:pt x="329" y="640"/>
                  </a:lnTo>
                  <a:lnTo>
                    <a:pt x="341" y="627"/>
                  </a:lnTo>
                  <a:lnTo>
                    <a:pt x="352" y="613"/>
                  </a:lnTo>
                  <a:lnTo>
                    <a:pt x="364" y="600"/>
                  </a:lnTo>
                  <a:lnTo>
                    <a:pt x="372" y="590"/>
                  </a:lnTo>
                  <a:lnTo>
                    <a:pt x="382" y="578"/>
                  </a:lnTo>
                  <a:lnTo>
                    <a:pt x="396" y="564"/>
                  </a:lnTo>
                  <a:lnTo>
                    <a:pt x="412" y="550"/>
                  </a:lnTo>
                  <a:lnTo>
                    <a:pt x="430" y="531"/>
                  </a:lnTo>
                  <a:lnTo>
                    <a:pt x="448" y="515"/>
                  </a:lnTo>
                  <a:lnTo>
                    <a:pt x="467" y="497"/>
                  </a:lnTo>
                  <a:lnTo>
                    <a:pt x="486" y="481"/>
                  </a:lnTo>
                  <a:lnTo>
                    <a:pt x="509" y="464"/>
                  </a:lnTo>
                  <a:lnTo>
                    <a:pt x="527" y="451"/>
                  </a:lnTo>
                  <a:lnTo>
                    <a:pt x="547" y="438"/>
                  </a:lnTo>
                  <a:lnTo>
                    <a:pt x="568" y="424"/>
                  </a:lnTo>
                  <a:lnTo>
                    <a:pt x="593" y="408"/>
                  </a:lnTo>
                  <a:lnTo>
                    <a:pt x="618" y="393"/>
                  </a:lnTo>
                  <a:lnTo>
                    <a:pt x="642" y="380"/>
                  </a:lnTo>
                  <a:lnTo>
                    <a:pt x="669" y="366"/>
                  </a:lnTo>
                  <a:lnTo>
                    <a:pt x="697" y="351"/>
                  </a:lnTo>
                  <a:lnTo>
                    <a:pt x="724" y="340"/>
                  </a:lnTo>
                  <a:lnTo>
                    <a:pt x="750" y="330"/>
                  </a:lnTo>
                  <a:lnTo>
                    <a:pt x="774" y="320"/>
                  </a:lnTo>
                  <a:lnTo>
                    <a:pt x="797" y="311"/>
                  </a:lnTo>
                  <a:lnTo>
                    <a:pt x="824" y="301"/>
                  </a:lnTo>
                  <a:lnTo>
                    <a:pt x="850" y="293"/>
                  </a:lnTo>
                  <a:lnTo>
                    <a:pt x="876" y="286"/>
                  </a:lnTo>
                  <a:lnTo>
                    <a:pt x="904" y="278"/>
                  </a:lnTo>
                  <a:lnTo>
                    <a:pt x="928" y="272"/>
                  </a:lnTo>
                  <a:lnTo>
                    <a:pt x="958" y="265"/>
                  </a:lnTo>
                  <a:lnTo>
                    <a:pt x="987" y="258"/>
                  </a:lnTo>
                  <a:lnTo>
                    <a:pt x="1017" y="253"/>
                  </a:lnTo>
                  <a:lnTo>
                    <a:pt x="1048" y="249"/>
                  </a:lnTo>
                  <a:lnTo>
                    <a:pt x="1080" y="244"/>
                  </a:lnTo>
                  <a:lnTo>
                    <a:pt x="1108" y="242"/>
                  </a:lnTo>
                  <a:lnTo>
                    <a:pt x="1138" y="240"/>
                  </a:lnTo>
                  <a:lnTo>
                    <a:pt x="1172" y="239"/>
                  </a:lnTo>
                  <a:lnTo>
                    <a:pt x="1201" y="239"/>
                  </a:lnTo>
                  <a:lnTo>
                    <a:pt x="1235" y="239"/>
                  </a:lnTo>
                  <a:lnTo>
                    <a:pt x="1235" y="301"/>
                  </a:lnTo>
                  <a:lnTo>
                    <a:pt x="1477" y="157"/>
                  </a:lnTo>
                  <a:lnTo>
                    <a:pt x="1235" y="0"/>
                  </a:lnTo>
                  <a:lnTo>
                    <a:pt x="1235" y="59"/>
                  </a:lnTo>
                  <a:lnTo>
                    <a:pt x="1197" y="59"/>
                  </a:lnTo>
                  <a:lnTo>
                    <a:pt x="1162" y="60"/>
                  </a:lnTo>
                  <a:lnTo>
                    <a:pt x="1126" y="62"/>
                  </a:lnTo>
                  <a:lnTo>
                    <a:pt x="1094" y="65"/>
                  </a:lnTo>
                  <a:lnTo>
                    <a:pt x="1063" y="67"/>
                  </a:lnTo>
                  <a:lnTo>
                    <a:pt x="1034" y="70"/>
                  </a:lnTo>
                  <a:lnTo>
                    <a:pt x="1001" y="74"/>
                  </a:lnTo>
                  <a:lnTo>
                    <a:pt x="973" y="79"/>
                  </a:lnTo>
                  <a:lnTo>
                    <a:pt x="946" y="83"/>
                  </a:lnTo>
                  <a:lnTo>
                    <a:pt x="917" y="89"/>
                  </a:lnTo>
                  <a:lnTo>
                    <a:pt x="879" y="96"/>
                  </a:lnTo>
                  <a:lnTo>
                    <a:pt x="851" y="103"/>
                  </a:lnTo>
                  <a:lnTo>
                    <a:pt x="823" y="111"/>
                  </a:lnTo>
                  <a:lnTo>
                    <a:pt x="796" y="118"/>
                  </a:lnTo>
                  <a:lnTo>
                    <a:pt x="764" y="128"/>
                  </a:lnTo>
                  <a:lnTo>
                    <a:pt x="734" y="138"/>
                  </a:lnTo>
                  <a:lnTo>
                    <a:pt x="707" y="148"/>
                  </a:lnTo>
                  <a:lnTo>
                    <a:pt x="680" y="158"/>
                  </a:lnTo>
                  <a:lnTo>
                    <a:pt x="649" y="171"/>
                  </a:lnTo>
                  <a:lnTo>
                    <a:pt x="621" y="183"/>
                  </a:lnTo>
                  <a:lnTo>
                    <a:pt x="594" y="194"/>
                  </a:lnTo>
                  <a:lnTo>
                    <a:pt x="568" y="207"/>
                  </a:lnTo>
                  <a:lnTo>
                    <a:pt x="544" y="218"/>
                  </a:lnTo>
                  <a:lnTo>
                    <a:pt x="520" y="232"/>
                  </a:lnTo>
                  <a:lnTo>
                    <a:pt x="496" y="245"/>
                  </a:lnTo>
                  <a:lnTo>
                    <a:pt x="469" y="261"/>
                  </a:lnTo>
                  <a:lnTo>
                    <a:pt x="444" y="276"/>
                  </a:lnTo>
                  <a:lnTo>
                    <a:pt x="421" y="292"/>
                  </a:lnTo>
                  <a:lnTo>
                    <a:pt x="397" y="309"/>
                  </a:lnTo>
                  <a:lnTo>
                    <a:pt x="376" y="324"/>
                  </a:lnTo>
                  <a:lnTo>
                    <a:pt x="355" y="339"/>
                  </a:lnTo>
                  <a:lnTo>
                    <a:pt x="337" y="354"/>
                  </a:lnTo>
                  <a:lnTo>
                    <a:pt x="314" y="372"/>
                  </a:lnTo>
                  <a:lnTo>
                    <a:pt x="293" y="392"/>
                  </a:lnTo>
                  <a:lnTo>
                    <a:pt x="275" y="407"/>
                  </a:lnTo>
                  <a:lnTo>
                    <a:pt x="256" y="426"/>
                  </a:lnTo>
                  <a:lnTo>
                    <a:pt x="238" y="445"/>
                  </a:lnTo>
                  <a:lnTo>
                    <a:pt x="219" y="464"/>
                  </a:lnTo>
                  <a:lnTo>
                    <a:pt x="201" y="484"/>
                  </a:lnTo>
                  <a:lnTo>
                    <a:pt x="184" y="503"/>
                  </a:lnTo>
                  <a:lnTo>
                    <a:pt x="165" y="523"/>
                  </a:lnTo>
                  <a:lnTo>
                    <a:pt x="151" y="541"/>
                  </a:lnTo>
                  <a:lnTo>
                    <a:pt x="137" y="558"/>
                  </a:lnTo>
                  <a:lnTo>
                    <a:pt x="128" y="570"/>
                  </a:lnTo>
                  <a:lnTo>
                    <a:pt x="117" y="582"/>
                  </a:lnTo>
                  <a:lnTo>
                    <a:pt x="110" y="592"/>
                  </a:lnTo>
                  <a:lnTo>
                    <a:pt x="104" y="602"/>
                  </a:lnTo>
                  <a:lnTo>
                    <a:pt x="97" y="613"/>
                  </a:lnTo>
                  <a:lnTo>
                    <a:pt x="90" y="626"/>
                  </a:lnTo>
                  <a:lnTo>
                    <a:pt x="83" y="639"/>
                  </a:lnTo>
                  <a:lnTo>
                    <a:pt x="75" y="650"/>
                  </a:lnTo>
                  <a:lnTo>
                    <a:pt x="68" y="660"/>
                  </a:lnTo>
                  <a:lnTo>
                    <a:pt x="61" y="673"/>
                  </a:lnTo>
                  <a:lnTo>
                    <a:pt x="53" y="686"/>
                  </a:lnTo>
                  <a:lnTo>
                    <a:pt x="47" y="700"/>
                  </a:lnTo>
                  <a:lnTo>
                    <a:pt x="38" y="714"/>
                  </a:lnTo>
                  <a:lnTo>
                    <a:pt x="32" y="726"/>
                  </a:lnTo>
                  <a:lnTo>
                    <a:pt x="26" y="737"/>
                  </a:lnTo>
                  <a:lnTo>
                    <a:pt x="21" y="750"/>
                  </a:lnTo>
                  <a:lnTo>
                    <a:pt x="14" y="763"/>
                  </a:lnTo>
                  <a:lnTo>
                    <a:pt x="9" y="776"/>
                  </a:lnTo>
                  <a:lnTo>
                    <a:pt x="6" y="786"/>
                  </a:lnTo>
                  <a:lnTo>
                    <a:pt x="0" y="798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86E5966A-14C4-134A-969C-1DB65EE2E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5" y="2831"/>
              <a:ext cx="1477" cy="865"/>
            </a:xfrm>
            <a:custGeom>
              <a:avLst/>
              <a:gdLst>
                <a:gd name="T0" fmla="*/ 1277 w 1477"/>
                <a:gd name="T1" fmla="*/ 0 h 865"/>
                <a:gd name="T2" fmla="*/ 1265 w 1477"/>
                <a:gd name="T3" fmla="*/ 28 h 865"/>
                <a:gd name="T4" fmla="*/ 1250 w 1477"/>
                <a:gd name="T5" fmla="*/ 63 h 865"/>
                <a:gd name="T6" fmla="*/ 1234 w 1477"/>
                <a:gd name="T7" fmla="*/ 93 h 865"/>
                <a:gd name="T8" fmla="*/ 1217 w 1477"/>
                <a:gd name="T9" fmla="*/ 125 h 865"/>
                <a:gd name="T10" fmla="*/ 1198 w 1477"/>
                <a:gd name="T11" fmla="*/ 156 h 865"/>
                <a:gd name="T12" fmla="*/ 1176 w 1477"/>
                <a:gd name="T13" fmla="*/ 186 h 865"/>
                <a:gd name="T14" fmla="*/ 1158 w 1477"/>
                <a:gd name="T15" fmla="*/ 210 h 865"/>
                <a:gd name="T16" fmla="*/ 1137 w 1477"/>
                <a:gd name="T17" fmla="*/ 236 h 865"/>
                <a:gd name="T18" fmla="*/ 1113 w 1477"/>
                <a:gd name="T19" fmla="*/ 264 h 865"/>
                <a:gd name="T20" fmla="*/ 1095 w 1477"/>
                <a:gd name="T21" fmla="*/ 286 h 865"/>
                <a:gd name="T22" fmla="*/ 1066 w 1477"/>
                <a:gd name="T23" fmla="*/ 314 h 865"/>
                <a:gd name="T24" fmla="*/ 1030 w 1477"/>
                <a:gd name="T25" fmla="*/ 349 h 865"/>
                <a:gd name="T26" fmla="*/ 991 w 1477"/>
                <a:gd name="T27" fmla="*/ 383 h 865"/>
                <a:gd name="T28" fmla="*/ 950 w 1477"/>
                <a:gd name="T29" fmla="*/ 413 h 865"/>
                <a:gd name="T30" fmla="*/ 909 w 1477"/>
                <a:gd name="T31" fmla="*/ 440 h 865"/>
                <a:gd name="T32" fmla="*/ 859 w 1477"/>
                <a:gd name="T33" fmla="*/ 471 h 865"/>
                <a:gd name="T34" fmla="*/ 809 w 1477"/>
                <a:gd name="T35" fmla="*/ 498 h 865"/>
                <a:gd name="T36" fmla="*/ 754 w 1477"/>
                <a:gd name="T37" fmla="*/ 523 h 865"/>
                <a:gd name="T38" fmla="*/ 703 w 1477"/>
                <a:gd name="T39" fmla="*/ 544 h 865"/>
                <a:gd name="T40" fmla="*/ 653 w 1477"/>
                <a:gd name="T41" fmla="*/ 563 h 865"/>
                <a:gd name="T42" fmla="*/ 602 w 1477"/>
                <a:gd name="T43" fmla="*/ 578 h 865"/>
                <a:gd name="T44" fmla="*/ 549 w 1477"/>
                <a:gd name="T45" fmla="*/ 592 h 865"/>
                <a:gd name="T46" fmla="*/ 490 w 1477"/>
                <a:gd name="T47" fmla="*/ 605 h 865"/>
                <a:gd name="T48" fmla="*/ 430 w 1477"/>
                <a:gd name="T49" fmla="*/ 615 h 865"/>
                <a:gd name="T50" fmla="*/ 369 w 1477"/>
                <a:gd name="T51" fmla="*/ 622 h 865"/>
                <a:gd name="T52" fmla="*/ 305 w 1477"/>
                <a:gd name="T53" fmla="*/ 625 h 865"/>
                <a:gd name="T54" fmla="*/ 242 w 1477"/>
                <a:gd name="T55" fmla="*/ 625 h 865"/>
                <a:gd name="T56" fmla="*/ 0 w 1477"/>
                <a:gd name="T57" fmla="*/ 707 h 865"/>
                <a:gd name="T58" fmla="*/ 242 w 1477"/>
                <a:gd name="T59" fmla="*/ 805 h 865"/>
                <a:gd name="T60" fmla="*/ 315 w 1477"/>
                <a:gd name="T61" fmla="*/ 804 h 865"/>
                <a:gd name="T62" fmla="*/ 383 w 1477"/>
                <a:gd name="T63" fmla="*/ 799 h 865"/>
                <a:gd name="T64" fmla="*/ 444 w 1477"/>
                <a:gd name="T65" fmla="*/ 794 h 865"/>
                <a:gd name="T66" fmla="*/ 504 w 1477"/>
                <a:gd name="T67" fmla="*/ 785 h 865"/>
                <a:gd name="T68" fmla="*/ 561 w 1477"/>
                <a:gd name="T69" fmla="*/ 775 h 865"/>
                <a:gd name="T70" fmla="*/ 626 w 1477"/>
                <a:gd name="T71" fmla="*/ 761 h 865"/>
                <a:gd name="T72" fmla="*/ 682 w 1477"/>
                <a:gd name="T73" fmla="*/ 745 h 865"/>
                <a:gd name="T74" fmla="*/ 743 w 1477"/>
                <a:gd name="T75" fmla="*/ 726 h 865"/>
                <a:gd name="T76" fmla="*/ 797 w 1477"/>
                <a:gd name="T77" fmla="*/ 706 h 865"/>
                <a:gd name="T78" fmla="*/ 856 w 1477"/>
                <a:gd name="T79" fmla="*/ 681 h 865"/>
                <a:gd name="T80" fmla="*/ 909 w 1477"/>
                <a:gd name="T81" fmla="*/ 657 h 865"/>
                <a:gd name="T82" fmla="*/ 958 w 1477"/>
                <a:gd name="T83" fmla="*/ 632 h 865"/>
                <a:gd name="T84" fmla="*/ 1008 w 1477"/>
                <a:gd name="T85" fmla="*/ 603 h 865"/>
                <a:gd name="T86" fmla="*/ 1057 w 1477"/>
                <a:gd name="T87" fmla="*/ 571 h 865"/>
                <a:gd name="T88" fmla="*/ 1102 w 1477"/>
                <a:gd name="T89" fmla="*/ 540 h 865"/>
                <a:gd name="T90" fmla="*/ 1140 w 1477"/>
                <a:gd name="T91" fmla="*/ 510 h 865"/>
                <a:gd name="T92" fmla="*/ 1184 w 1477"/>
                <a:gd name="T93" fmla="*/ 472 h 865"/>
                <a:gd name="T94" fmla="*/ 1221 w 1477"/>
                <a:gd name="T95" fmla="*/ 438 h 865"/>
                <a:gd name="T96" fmla="*/ 1259 w 1477"/>
                <a:gd name="T97" fmla="*/ 400 h 865"/>
                <a:gd name="T98" fmla="*/ 1293 w 1477"/>
                <a:gd name="T99" fmla="*/ 361 h 865"/>
                <a:gd name="T100" fmla="*/ 1327 w 1477"/>
                <a:gd name="T101" fmla="*/ 323 h 865"/>
                <a:gd name="T102" fmla="*/ 1350 w 1477"/>
                <a:gd name="T103" fmla="*/ 293 h 865"/>
                <a:gd name="T104" fmla="*/ 1368 w 1477"/>
                <a:gd name="T105" fmla="*/ 271 h 865"/>
                <a:gd name="T106" fmla="*/ 1381 w 1477"/>
                <a:gd name="T107" fmla="*/ 251 h 865"/>
                <a:gd name="T108" fmla="*/ 1395 w 1477"/>
                <a:gd name="T109" fmla="*/ 224 h 865"/>
                <a:gd name="T110" fmla="*/ 1409 w 1477"/>
                <a:gd name="T111" fmla="*/ 204 h 865"/>
                <a:gd name="T112" fmla="*/ 1424 w 1477"/>
                <a:gd name="T113" fmla="*/ 177 h 865"/>
                <a:gd name="T114" fmla="*/ 1440 w 1477"/>
                <a:gd name="T115" fmla="*/ 150 h 865"/>
                <a:gd name="T116" fmla="*/ 1451 w 1477"/>
                <a:gd name="T117" fmla="*/ 127 h 865"/>
                <a:gd name="T118" fmla="*/ 1463 w 1477"/>
                <a:gd name="T119" fmla="*/ 101 h 865"/>
                <a:gd name="T120" fmla="*/ 1472 w 1477"/>
                <a:gd name="T121" fmla="*/ 78 h 86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477" h="865">
                  <a:moveTo>
                    <a:pt x="1477" y="66"/>
                  </a:moveTo>
                  <a:lnTo>
                    <a:pt x="1277" y="0"/>
                  </a:lnTo>
                  <a:lnTo>
                    <a:pt x="1271" y="14"/>
                  </a:lnTo>
                  <a:lnTo>
                    <a:pt x="1265" y="28"/>
                  </a:lnTo>
                  <a:lnTo>
                    <a:pt x="1257" y="47"/>
                  </a:lnTo>
                  <a:lnTo>
                    <a:pt x="1250" y="63"/>
                  </a:lnTo>
                  <a:lnTo>
                    <a:pt x="1242" y="80"/>
                  </a:lnTo>
                  <a:lnTo>
                    <a:pt x="1234" y="93"/>
                  </a:lnTo>
                  <a:lnTo>
                    <a:pt x="1225" y="110"/>
                  </a:lnTo>
                  <a:lnTo>
                    <a:pt x="1217" y="125"/>
                  </a:lnTo>
                  <a:lnTo>
                    <a:pt x="1207" y="141"/>
                  </a:lnTo>
                  <a:lnTo>
                    <a:pt x="1198" y="156"/>
                  </a:lnTo>
                  <a:lnTo>
                    <a:pt x="1187" y="172"/>
                  </a:lnTo>
                  <a:lnTo>
                    <a:pt x="1176" y="186"/>
                  </a:lnTo>
                  <a:lnTo>
                    <a:pt x="1167" y="198"/>
                  </a:lnTo>
                  <a:lnTo>
                    <a:pt x="1158" y="210"/>
                  </a:lnTo>
                  <a:lnTo>
                    <a:pt x="1148" y="223"/>
                  </a:lnTo>
                  <a:lnTo>
                    <a:pt x="1137" y="236"/>
                  </a:lnTo>
                  <a:lnTo>
                    <a:pt x="1125" y="251"/>
                  </a:lnTo>
                  <a:lnTo>
                    <a:pt x="1113" y="264"/>
                  </a:lnTo>
                  <a:lnTo>
                    <a:pt x="1106" y="274"/>
                  </a:lnTo>
                  <a:lnTo>
                    <a:pt x="1095" y="286"/>
                  </a:lnTo>
                  <a:lnTo>
                    <a:pt x="1081" y="300"/>
                  </a:lnTo>
                  <a:lnTo>
                    <a:pt x="1066" y="314"/>
                  </a:lnTo>
                  <a:lnTo>
                    <a:pt x="1048" y="333"/>
                  </a:lnTo>
                  <a:lnTo>
                    <a:pt x="1030" y="349"/>
                  </a:lnTo>
                  <a:lnTo>
                    <a:pt x="1011" y="367"/>
                  </a:lnTo>
                  <a:lnTo>
                    <a:pt x="991" y="383"/>
                  </a:lnTo>
                  <a:lnTo>
                    <a:pt x="968" y="400"/>
                  </a:lnTo>
                  <a:lnTo>
                    <a:pt x="950" y="413"/>
                  </a:lnTo>
                  <a:lnTo>
                    <a:pt x="931" y="426"/>
                  </a:lnTo>
                  <a:lnTo>
                    <a:pt x="909" y="440"/>
                  </a:lnTo>
                  <a:lnTo>
                    <a:pt x="885" y="455"/>
                  </a:lnTo>
                  <a:lnTo>
                    <a:pt x="859" y="471"/>
                  </a:lnTo>
                  <a:lnTo>
                    <a:pt x="836" y="484"/>
                  </a:lnTo>
                  <a:lnTo>
                    <a:pt x="809" y="498"/>
                  </a:lnTo>
                  <a:lnTo>
                    <a:pt x="781" y="512"/>
                  </a:lnTo>
                  <a:lnTo>
                    <a:pt x="754" y="523"/>
                  </a:lnTo>
                  <a:lnTo>
                    <a:pt x="728" y="534"/>
                  </a:lnTo>
                  <a:lnTo>
                    <a:pt x="703" y="544"/>
                  </a:lnTo>
                  <a:lnTo>
                    <a:pt x="680" y="553"/>
                  </a:lnTo>
                  <a:lnTo>
                    <a:pt x="653" y="563"/>
                  </a:lnTo>
                  <a:lnTo>
                    <a:pt x="628" y="570"/>
                  </a:lnTo>
                  <a:lnTo>
                    <a:pt x="602" y="578"/>
                  </a:lnTo>
                  <a:lnTo>
                    <a:pt x="574" y="586"/>
                  </a:lnTo>
                  <a:lnTo>
                    <a:pt x="549" y="592"/>
                  </a:lnTo>
                  <a:lnTo>
                    <a:pt x="520" y="599"/>
                  </a:lnTo>
                  <a:lnTo>
                    <a:pt x="490" y="605"/>
                  </a:lnTo>
                  <a:lnTo>
                    <a:pt x="461" y="611"/>
                  </a:lnTo>
                  <a:lnTo>
                    <a:pt x="430" y="615"/>
                  </a:lnTo>
                  <a:lnTo>
                    <a:pt x="398" y="620"/>
                  </a:lnTo>
                  <a:lnTo>
                    <a:pt x="369" y="622"/>
                  </a:lnTo>
                  <a:lnTo>
                    <a:pt x="340" y="624"/>
                  </a:lnTo>
                  <a:lnTo>
                    <a:pt x="305" y="625"/>
                  </a:lnTo>
                  <a:lnTo>
                    <a:pt x="277" y="625"/>
                  </a:lnTo>
                  <a:lnTo>
                    <a:pt x="242" y="625"/>
                  </a:lnTo>
                  <a:lnTo>
                    <a:pt x="242" y="563"/>
                  </a:lnTo>
                  <a:lnTo>
                    <a:pt x="0" y="707"/>
                  </a:lnTo>
                  <a:lnTo>
                    <a:pt x="242" y="865"/>
                  </a:lnTo>
                  <a:lnTo>
                    <a:pt x="242" y="805"/>
                  </a:lnTo>
                  <a:lnTo>
                    <a:pt x="281" y="805"/>
                  </a:lnTo>
                  <a:lnTo>
                    <a:pt x="315" y="804"/>
                  </a:lnTo>
                  <a:lnTo>
                    <a:pt x="351" y="801"/>
                  </a:lnTo>
                  <a:lnTo>
                    <a:pt x="383" y="799"/>
                  </a:lnTo>
                  <a:lnTo>
                    <a:pt x="414" y="797"/>
                  </a:lnTo>
                  <a:lnTo>
                    <a:pt x="444" y="794"/>
                  </a:lnTo>
                  <a:lnTo>
                    <a:pt x="476" y="789"/>
                  </a:lnTo>
                  <a:lnTo>
                    <a:pt x="504" y="785"/>
                  </a:lnTo>
                  <a:lnTo>
                    <a:pt x="531" y="781"/>
                  </a:lnTo>
                  <a:lnTo>
                    <a:pt x="561" y="775"/>
                  </a:lnTo>
                  <a:lnTo>
                    <a:pt x="598" y="767"/>
                  </a:lnTo>
                  <a:lnTo>
                    <a:pt x="626" y="761"/>
                  </a:lnTo>
                  <a:lnTo>
                    <a:pt x="655" y="753"/>
                  </a:lnTo>
                  <a:lnTo>
                    <a:pt x="682" y="745"/>
                  </a:lnTo>
                  <a:lnTo>
                    <a:pt x="714" y="736"/>
                  </a:lnTo>
                  <a:lnTo>
                    <a:pt x="743" y="726"/>
                  </a:lnTo>
                  <a:lnTo>
                    <a:pt x="770" y="716"/>
                  </a:lnTo>
                  <a:lnTo>
                    <a:pt x="797" y="706"/>
                  </a:lnTo>
                  <a:lnTo>
                    <a:pt x="828" y="693"/>
                  </a:lnTo>
                  <a:lnTo>
                    <a:pt x="856" y="681"/>
                  </a:lnTo>
                  <a:lnTo>
                    <a:pt x="883" y="670"/>
                  </a:lnTo>
                  <a:lnTo>
                    <a:pt x="909" y="657"/>
                  </a:lnTo>
                  <a:lnTo>
                    <a:pt x="932" y="646"/>
                  </a:lnTo>
                  <a:lnTo>
                    <a:pt x="958" y="632"/>
                  </a:lnTo>
                  <a:lnTo>
                    <a:pt x="981" y="618"/>
                  </a:lnTo>
                  <a:lnTo>
                    <a:pt x="1008" y="603"/>
                  </a:lnTo>
                  <a:lnTo>
                    <a:pt x="1034" y="588"/>
                  </a:lnTo>
                  <a:lnTo>
                    <a:pt x="1057" y="571"/>
                  </a:lnTo>
                  <a:lnTo>
                    <a:pt x="1080" y="555"/>
                  </a:lnTo>
                  <a:lnTo>
                    <a:pt x="1102" y="540"/>
                  </a:lnTo>
                  <a:lnTo>
                    <a:pt x="1122" y="524"/>
                  </a:lnTo>
                  <a:lnTo>
                    <a:pt x="1140" y="510"/>
                  </a:lnTo>
                  <a:lnTo>
                    <a:pt x="1163" y="491"/>
                  </a:lnTo>
                  <a:lnTo>
                    <a:pt x="1184" y="472"/>
                  </a:lnTo>
                  <a:lnTo>
                    <a:pt x="1202" y="456"/>
                  </a:lnTo>
                  <a:lnTo>
                    <a:pt x="1221" y="438"/>
                  </a:lnTo>
                  <a:lnTo>
                    <a:pt x="1239" y="419"/>
                  </a:lnTo>
                  <a:lnTo>
                    <a:pt x="1259" y="400"/>
                  </a:lnTo>
                  <a:lnTo>
                    <a:pt x="1277" y="380"/>
                  </a:lnTo>
                  <a:lnTo>
                    <a:pt x="1293" y="361"/>
                  </a:lnTo>
                  <a:lnTo>
                    <a:pt x="1313" y="340"/>
                  </a:lnTo>
                  <a:lnTo>
                    <a:pt x="1327" y="323"/>
                  </a:lnTo>
                  <a:lnTo>
                    <a:pt x="1341" y="305"/>
                  </a:lnTo>
                  <a:lnTo>
                    <a:pt x="1350" y="293"/>
                  </a:lnTo>
                  <a:lnTo>
                    <a:pt x="1360" y="281"/>
                  </a:lnTo>
                  <a:lnTo>
                    <a:pt x="1368" y="271"/>
                  </a:lnTo>
                  <a:lnTo>
                    <a:pt x="1373" y="262"/>
                  </a:lnTo>
                  <a:lnTo>
                    <a:pt x="1381" y="251"/>
                  </a:lnTo>
                  <a:lnTo>
                    <a:pt x="1387" y="237"/>
                  </a:lnTo>
                  <a:lnTo>
                    <a:pt x="1395" y="224"/>
                  </a:lnTo>
                  <a:lnTo>
                    <a:pt x="1403" y="213"/>
                  </a:lnTo>
                  <a:lnTo>
                    <a:pt x="1409" y="204"/>
                  </a:lnTo>
                  <a:lnTo>
                    <a:pt x="1417" y="190"/>
                  </a:lnTo>
                  <a:lnTo>
                    <a:pt x="1424" y="177"/>
                  </a:lnTo>
                  <a:lnTo>
                    <a:pt x="1431" y="164"/>
                  </a:lnTo>
                  <a:lnTo>
                    <a:pt x="1440" y="150"/>
                  </a:lnTo>
                  <a:lnTo>
                    <a:pt x="1445" y="138"/>
                  </a:lnTo>
                  <a:lnTo>
                    <a:pt x="1451" y="127"/>
                  </a:lnTo>
                  <a:lnTo>
                    <a:pt x="1457" y="114"/>
                  </a:lnTo>
                  <a:lnTo>
                    <a:pt x="1463" y="101"/>
                  </a:lnTo>
                  <a:lnTo>
                    <a:pt x="1468" y="87"/>
                  </a:lnTo>
                  <a:lnTo>
                    <a:pt x="1472" y="78"/>
                  </a:lnTo>
                  <a:lnTo>
                    <a:pt x="1477" y="66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8" name="Text Box 9">
            <a:extLst>
              <a:ext uri="{FF2B5EF4-FFF2-40B4-BE49-F238E27FC236}">
                <a16:creationId xmlns:a16="http://schemas.microsoft.com/office/drawing/2014/main" id="{6952DE5A-60F0-B646-A411-8761CD5F4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8213" y="1777391"/>
            <a:ext cx="340189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Relat</a:t>
            </a:r>
            <a:r>
              <a:rPr lang="en-US" sz="2800" b="1" dirty="0" err="1">
                <a:solidFill>
                  <a:srgbClr val="000000"/>
                </a:solidFill>
                <a:latin typeface="Arial"/>
                <a:cs typeface="Arial"/>
              </a:rPr>
              <a:t>ório</a:t>
            </a: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 /</a:t>
            </a:r>
          </a:p>
          <a:p>
            <a:pPr>
              <a:defRPr/>
            </a:pP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Recolha</a:t>
            </a: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 de Dados</a:t>
            </a:r>
            <a:endParaRPr lang="fr-FR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id="{1E8C38D8-6677-394B-A09F-3BAAC985B6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3837911"/>
            <a:ext cx="1563248" cy="416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75000"/>
              </a:lnSpc>
              <a:defRPr/>
            </a:pPr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Análise</a:t>
            </a: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,</a:t>
            </a:r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id="{D661309F-D5C4-EA44-8EDD-3484B341B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1664" y="4340932"/>
            <a:ext cx="2502608" cy="416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75000"/>
              </a:lnSpc>
              <a:defRPr/>
            </a:pPr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Interpretação</a:t>
            </a:r>
            <a:endParaRPr lang="en-US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 Box 12">
            <a:extLst>
              <a:ext uri="{FF2B5EF4-FFF2-40B4-BE49-F238E27FC236}">
                <a16:creationId xmlns:a16="http://schemas.microsoft.com/office/drawing/2014/main" id="{456601F4-9998-BB42-A000-2BC058409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737" y="3699799"/>
            <a:ext cx="187166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75000"/>
              </a:lnSpc>
              <a:defRPr/>
            </a:pPr>
            <a:r>
              <a:rPr lang="fr-FR" sz="2800" b="1" dirty="0" err="1">
                <a:solidFill>
                  <a:srgbClr val="000000"/>
                </a:solidFill>
                <a:latin typeface="Arial Black" charset="0"/>
              </a:rPr>
              <a:t>Acç</a:t>
            </a:r>
            <a:r>
              <a:rPr lang="fr-FR" sz="2800" b="1" dirty="0" err="1">
                <a:solidFill>
                  <a:srgbClr val="000000"/>
                </a:solidFill>
                <a:latin typeface="Arial"/>
                <a:cs typeface="Arial"/>
              </a:rPr>
              <a:t>ã</a:t>
            </a:r>
            <a:r>
              <a:rPr lang="fr-FR" sz="2800" b="1" dirty="0" err="1">
                <a:solidFill>
                  <a:srgbClr val="000000"/>
                </a:solidFill>
                <a:latin typeface="Arial Black" charset="0"/>
              </a:rPr>
              <a:t>o</a:t>
            </a:r>
            <a:r>
              <a:rPr lang="fr-FR" sz="2800" b="1" dirty="0">
                <a:solidFill>
                  <a:srgbClr val="000000"/>
                </a:solidFill>
                <a:latin typeface="Arial Black" charset="0"/>
              </a:rPr>
              <a:t>!</a:t>
            </a:r>
            <a:endParaRPr lang="fr-FR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Text Box 13">
            <a:extLst>
              <a:ext uri="{FF2B5EF4-FFF2-40B4-BE49-F238E27FC236}">
                <a16:creationId xmlns:a16="http://schemas.microsoft.com/office/drawing/2014/main" id="{322E2F50-0D71-5C4E-90C6-DCF8E46F2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8647" y="2329440"/>
            <a:ext cx="2159000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75000"/>
              </a:lnSpc>
              <a:defRPr/>
            </a:pPr>
            <a:r>
              <a:rPr lang="fr-FR" sz="2800" b="1" dirty="0" err="1">
                <a:solidFill>
                  <a:srgbClr val="000000"/>
                </a:solidFill>
                <a:latin typeface="Arial" charset="0"/>
              </a:rPr>
              <a:t>Avaliação</a:t>
            </a:r>
            <a:endParaRPr lang="fr-FR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4D1E3A3C-CD1E-6D4D-8819-9B33B5E34981}"/>
              </a:ext>
            </a:extLst>
          </p:cNvPr>
          <p:cNvSpPr txBox="1">
            <a:spLocks/>
          </p:cNvSpPr>
          <p:nvPr/>
        </p:nvSpPr>
        <p:spPr>
          <a:xfrm>
            <a:off x="314793" y="82209"/>
            <a:ext cx="8448207" cy="79286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600" b="1" dirty="0">
                <a:solidFill>
                  <a:srgbClr val="002060"/>
                </a:solidFill>
              </a:rPr>
              <a:t>O </a:t>
            </a:r>
            <a:r>
              <a:rPr lang="en-US" sz="3600" b="1" dirty="0" err="1">
                <a:solidFill>
                  <a:srgbClr val="002060"/>
                </a:solidFill>
              </a:rPr>
              <a:t>c</a:t>
            </a:r>
            <a:r>
              <a:rPr lang="en-US" sz="3600" b="1" dirty="0" err="1">
                <a:solidFill>
                  <a:srgbClr val="002060"/>
                </a:solidFill>
                <a:latin typeface="Arial"/>
                <a:cs typeface="Arial"/>
              </a:rPr>
              <a:t>i</a:t>
            </a:r>
            <a:r>
              <a:rPr lang="en-US" sz="3600" b="1" dirty="0" err="1">
                <a:solidFill>
                  <a:srgbClr val="002060"/>
                </a:solidFill>
              </a:rPr>
              <a:t>clo</a:t>
            </a:r>
            <a:r>
              <a:rPr lang="en-US" sz="3600" b="1" dirty="0">
                <a:solidFill>
                  <a:srgbClr val="002060"/>
                </a:solidFill>
              </a:rPr>
              <a:t> da </a:t>
            </a:r>
            <a:r>
              <a:rPr lang="en-US" sz="3600" b="1" dirty="0" err="1">
                <a:solidFill>
                  <a:srgbClr val="002060"/>
                </a:solidFill>
              </a:rPr>
              <a:t>vigilância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14" name="Text Box 9">
            <a:extLst>
              <a:ext uri="{FF2B5EF4-FFF2-40B4-BE49-F238E27FC236}">
                <a16:creationId xmlns:a16="http://schemas.microsoft.com/office/drawing/2014/main" id="{B5666BC2-E799-4642-8BF8-6478C54869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7655" y="1007021"/>
            <a:ext cx="4142481" cy="416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75000"/>
              </a:lnSpc>
              <a:defRPr/>
            </a:pPr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Diagnóstico</a:t>
            </a: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 / Detecção</a:t>
            </a:r>
            <a:endParaRPr lang="fr-FR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Text Box 11">
            <a:extLst>
              <a:ext uri="{FF2B5EF4-FFF2-40B4-BE49-F238E27FC236}">
                <a16:creationId xmlns:a16="http://schemas.microsoft.com/office/drawing/2014/main" id="{37C7E917-B5DF-8246-AE82-3B1B0E201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46" y="5478027"/>
            <a:ext cx="7704856" cy="416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75000"/>
              </a:lnSpc>
              <a:defRPr/>
            </a:pPr>
            <a:r>
              <a:rPr lang="pt-PT" sz="2800" b="1" dirty="0">
                <a:latin typeface="Arial" charset="0"/>
              </a:rPr>
              <a:t>Disseminação</a:t>
            </a:r>
            <a:r>
              <a:rPr lang="en-US" sz="2800" b="1" dirty="0">
                <a:latin typeface="Arial" charset="0"/>
              </a:rPr>
              <a:t> / </a:t>
            </a:r>
            <a:r>
              <a:rPr lang="pt-PT" sz="2800" b="1" dirty="0">
                <a:latin typeface="Arial" charset="0"/>
              </a:rPr>
              <a:t>Divulgação</a:t>
            </a:r>
            <a:r>
              <a:rPr lang="en-US" sz="2800" b="1" dirty="0">
                <a:latin typeface="Arial" charset="0"/>
              </a:rPr>
              <a:t> da </a:t>
            </a:r>
            <a:r>
              <a:rPr lang="pt-PT" sz="2800" b="1" dirty="0">
                <a:latin typeface="Arial" charset="0"/>
              </a:rPr>
              <a:t>Informação</a:t>
            </a:r>
          </a:p>
        </p:txBody>
      </p:sp>
    </p:spTree>
    <p:extLst>
      <p:ext uri="{BB962C8B-B14F-4D97-AF65-F5344CB8AC3E}">
        <p14:creationId xmlns:p14="http://schemas.microsoft.com/office/powerpoint/2010/main" val="307160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AFB6A92B-BD39-1042-B812-3F0784C74F5C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44624"/>
            <a:ext cx="9143999" cy="1584176"/>
          </a:xfrm>
          <a:prstGeom prst="rect">
            <a:avLst/>
          </a:prstGeom>
          <a:noFill/>
          <a:extLs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BR" altLang="en-US" sz="2800" b="1" dirty="0">
                <a:solidFill>
                  <a:srgbClr val="002060"/>
                </a:solidFill>
                <a:ea typeface="ＭＳ Ｐゴシック" pitchFamily="34" charset="-128"/>
              </a:rPr>
              <a:t>Esquema da OMS para o fluxo da informaç</a:t>
            </a:r>
            <a:r>
              <a:rPr lang="pt-BR" altLang="en-US" sz="2800" b="1" dirty="0">
                <a:solidFill>
                  <a:srgbClr val="002060"/>
                </a:solidFill>
                <a:latin typeface="Arial"/>
                <a:ea typeface="ＭＳ Ｐゴシック" pitchFamily="34" charset="-128"/>
                <a:cs typeface="Arial"/>
              </a:rPr>
              <a:t>ão sobre</a:t>
            </a:r>
            <a:r>
              <a:rPr lang="pt-BR" altLang="en-US" sz="2800" b="1" dirty="0">
                <a:solidFill>
                  <a:srgbClr val="002060"/>
                </a:solidFill>
                <a:ea typeface="ＭＳ Ｐゴシック" pitchFamily="34" charset="-128"/>
              </a:rPr>
              <a:t> vigilância das doenças transmissíveis</a:t>
            </a:r>
            <a:endParaRPr lang="en-GB" altLang="ja-JP" sz="2800" b="1" dirty="0">
              <a:solidFill>
                <a:srgbClr val="002060"/>
              </a:solidFill>
              <a:ea typeface="ＭＳ Ｐゴシック" pitchFamily="34" charset="-128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902C470-BDFF-41CC-A340-E20B9D5E63A8}"/>
              </a:ext>
            </a:extLst>
          </p:cNvPr>
          <p:cNvGrpSpPr/>
          <p:nvPr/>
        </p:nvGrpSpPr>
        <p:grpSpPr>
          <a:xfrm>
            <a:off x="683568" y="1628800"/>
            <a:ext cx="8280920" cy="4495133"/>
            <a:chOff x="381000" y="1447800"/>
            <a:chExt cx="8587625" cy="4677246"/>
          </a:xfrm>
        </p:grpSpPr>
        <p:sp>
          <p:nvSpPr>
            <p:cNvPr id="3" name="Line 29">
              <a:extLst>
                <a:ext uri="{FF2B5EF4-FFF2-40B4-BE49-F238E27FC236}">
                  <a16:creationId xmlns:a16="http://schemas.microsoft.com/office/drawing/2014/main" id="{32D5889A-32CA-B242-983C-DB715E5FE9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2438400"/>
              <a:ext cx="8150225" cy="1588"/>
            </a:xfrm>
            <a:prstGeom prst="line">
              <a:avLst/>
            </a:prstGeom>
            <a:noFill/>
            <a:ln w="25400">
              <a:solidFill>
                <a:srgbClr val="00336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674719E-23EC-7242-A9AE-2FDEEBA21F0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954463" y="2730500"/>
              <a:ext cx="1720850" cy="901700"/>
            </a:xfrm>
            <a:prstGeom prst="ellipse">
              <a:avLst/>
            </a:prstGeom>
            <a:solidFill>
              <a:srgbClr val="00A0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4A10F61-EEF8-BB4A-A7C8-7FABF95FC9A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607050" y="4248150"/>
              <a:ext cx="869950" cy="473075"/>
            </a:xfrm>
            <a:prstGeom prst="ellipse">
              <a:avLst/>
            </a:prstGeom>
            <a:solidFill>
              <a:srgbClr val="00A0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DB95BC76-4371-7446-AB1C-C3B38F917880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200400" y="4248150"/>
              <a:ext cx="796925" cy="473075"/>
            </a:xfrm>
            <a:prstGeom prst="ellipse">
              <a:avLst/>
            </a:prstGeom>
            <a:solidFill>
              <a:srgbClr val="00A0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2E1D0A8-E06E-5D48-BF96-3342BD7D2DD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6553200" y="5467350"/>
              <a:ext cx="576263" cy="366713"/>
            </a:xfrm>
            <a:prstGeom prst="ellipse">
              <a:avLst/>
            </a:prstGeom>
            <a:solidFill>
              <a:srgbClr val="00A0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491BA50-F19A-5C4A-9D78-9BBD3D2B458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514600" y="5467350"/>
              <a:ext cx="576263" cy="366713"/>
            </a:xfrm>
            <a:prstGeom prst="ellipse">
              <a:avLst/>
            </a:prstGeom>
            <a:solidFill>
              <a:srgbClr val="00A0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53F72B9-CABC-D042-BE84-E556D00BD1C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3319463" y="5467350"/>
              <a:ext cx="576262" cy="366713"/>
            </a:xfrm>
            <a:prstGeom prst="ellipse">
              <a:avLst/>
            </a:prstGeom>
            <a:solidFill>
              <a:srgbClr val="00A0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E23CF61-9B3E-6B45-8946-90DB2B55C76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114800" y="5467350"/>
              <a:ext cx="576263" cy="366713"/>
            </a:xfrm>
            <a:prstGeom prst="ellipse">
              <a:avLst/>
            </a:prstGeom>
            <a:solidFill>
              <a:srgbClr val="00A0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B8B927F-3483-1C46-A875-7BD736BD16D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029200" y="5467350"/>
              <a:ext cx="576263" cy="366713"/>
            </a:xfrm>
            <a:prstGeom prst="ellipse">
              <a:avLst/>
            </a:prstGeom>
            <a:solidFill>
              <a:srgbClr val="00A0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791345E-3EB9-CF41-8F2D-DC3BD0ACC3F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791200" y="5467350"/>
              <a:ext cx="576263" cy="366713"/>
            </a:xfrm>
            <a:prstGeom prst="ellipse">
              <a:avLst/>
            </a:prstGeom>
            <a:solidFill>
              <a:srgbClr val="00A0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3" name="Line 16">
              <a:extLst>
                <a:ext uri="{FF2B5EF4-FFF2-40B4-BE49-F238E27FC236}">
                  <a16:creationId xmlns:a16="http://schemas.microsoft.com/office/drawing/2014/main" id="{55BC55BC-7C08-0E40-8B98-DFD6C0BB9D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070600" y="4781550"/>
              <a:ext cx="0" cy="639763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  <p:sp>
          <p:nvSpPr>
            <p:cNvPr id="14" name="Line 17">
              <a:extLst>
                <a:ext uri="{FF2B5EF4-FFF2-40B4-BE49-F238E27FC236}">
                  <a16:creationId xmlns:a16="http://schemas.microsoft.com/office/drawing/2014/main" id="{D0D54CC9-22BA-1A4A-95A5-B695C5C968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365875" y="4781550"/>
              <a:ext cx="474663" cy="639763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  <p:sp>
          <p:nvSpPr>
            <p:cNvPr id="15" name="Line 18">
              <a:extLst>
                <a:ext uri="{FF2B5EF4-FFF2-40B4-BE49-F238E27FC236}">
                  <a16:creationId xmlns:a16="http://schemas.microsoft.com/office/drawing/2014/main" id="{90660846-C8B8-3F46-99CE-E5F15223F2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10000" y="3638550"/>
              <a:ext cx="584200" cy="525463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  <p:sp>
          <p:nvSpPr>
            <p:cNvPr id="16" name="Line 19">
              <a:extLst>
                <a:ext uri="{FF2B5EF4-FFF2-40B4-BE49-F238E27FC236}">
                  <a16:creationId xmlns:a16="http://schemas.microsoft.com/office/drawing/2014/main" id="{0CC96D39-3CF1-0749-8688-B5B7B6DE9E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453063" y="3638550"/>
              <a:ext cx="482600" cy="53340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BA73DE81-1552-114A-9B06-E5DAD6845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6408" y="2876550"/>
              <a:ext cx="748069" cy="541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gradFill rotWithShape="0">
                    <a:gsLst>
                      <a:gs pos="0">
                        <a:srgbClr val="FAFD00"/>
                      </a:gs>
                      <a:gs pos="100000">
                        <a:srgbClr val="FEFFCC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defTabSz="762000" eaLnBrk="0" hangingPunct="0">
                <a:defRPr/>
              </a:pPr>
              <a:r>
                <a:rPr lang="en-GB" altLang="ja-JP" sz="2800" b="1" dirty="0">
                  <a:ea typeface="ＭＳ Ｐゴシック" charset="0"/>
                  <a:cs typeface="Arial" charset="0"/>
                </a:rPr>
                <a:t>MS</a:t>
              </a:r>
            </a:p>
          </p:txBody>
        </p:sp>
        <p:sp>
          <p:nvSpPr>
            <p:cNvPr id="18" name="Line 32">
              <a:extLst>
                <a:ext uri="{FF2B5EF4-FFF2-40B4-BE49-F238E27FC236}">
                  <a16:creationId xmlns:a16="http://schemas.microsoft.com/office/drawing/2014/main" id="{125A5BE3-A353-744A-A6B0-A4EA9F7D82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02188" y="2209800"/>
              <a:ext cx="0" cy="45720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  <p:sp>
          <p:nvSpPr>
            <p:cNvPr id="19" name="Rectangle 34">
              <a:extLst>
                <a:ext uri="{FF2B5EF4-FFF2-40B4-BE49-F238E27FC236}">
                  <a16:creationId xmlns:a16="http://schemas.microsoft.com/office/drawing/2014/main" id="{FD68F7D4-D3A1-0846-A460-FC94E4F82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500" y="1447800"/>
              <a:ext cx="1917700" cy="733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gradFill rotWithShape="0">
                    <a:gsLst>
                      <a:gs pos="0">
                        <a:srgbClr val="FAFD00"/>
                      </a:gs>
                      <a:gs pos="100000">
                        <a:srgbClr val="FEFFCC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defTabSz="762000" eaLnBrk="0" hangingPunct="0">
                <a:defRPr/>
              </a:pPr>
              <a:r>
                <a:rPr lang="en-GB" altLang="ja-JP" sz="2000" b="1" dirty="0">
                  <a:ea typeface="ＭＳ Ｐゴシック" charset="0"/>
                  <a:cs typeface="Arial" charset="0"/>
                </a:rPr>
                <a:t>A </a:t>
              </a:r>
              <a:r>
                <a:rPr lang="pt-PT" altLang="ja-JP" sz="2000" b="1" dirty="0">
                  <a:ea typeface="ＭＳ Ｐゴシック" charset="0"/>
                  <a:cs typeface="Arial" charset="0"/>
                </a:rPr>
                <a:t>nível</a:t>
              </a:r>
              <a:r>
                <a:rPr lang="en-GB" altLang="ja-JP" sz="2000" b="1" dirty="0">
                  <a:ea typeface="ＭＳ Ｐゴシック" charset="0"/>
                  <a:cs typeface="Arial" charset="0"/>
                </a:rPr>
                <a:t> </a:t>
              </a:r>
              <a:r>
                <a:rPr lang="pt-PT" altLang="ja-JP" sz="2000" b="1" dirty="0">
                  <a:ea typeface="ＭＳ Ｐゴシック" charset="0"/>
                  <a:cs typeface="Arial" charset="0"/>
                </a:rPr>
                <a:t>internacional</a:t>
              </a:r>
              <a:endParaRPr lang="pt-PT" sz="2000" b="1" dirty="0">
                <a:ea typeface="ＭＳ Ｐゴシック" charset="0"/>
                <a:cs typeface="Arial" charset="0"/>
              </a:endParaRPr>
            </a:p>
          </p:txBody>
        </p:sp>
        <p:sp>
          <p:nvSpPr>
            <p:cNvPr id="20" name="Rectangle 36">
              <a:extLst>
                <a:ext uri="{FF2B5EF4-FFF2-40B4-BE49-F238E27FC236}">
                  <a16:creationId xmlns:a16="http://schemas.microsoft.com/office/drawing/2014/main" id="{9BCA25D7-B307-3D45-8903-359F1007C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625" y="5391150"/>
              <a:ext cx="1933575" cy="733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gradFill rotWithShape="0">
                    <a:gsLst>
                      <a:gs pos="0">
                        <a:srgbClr val="FAFD00"/>
                      </a:gs>
                      <a:gs pos="100000">
                        <a:srgbClr val="FEFFCC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defTabSz="762000" eaLnBrk="0" hangingPunct="0">
                <a:defRPr/>
              </a:pPr>
              <a:r>
                <a:rPr lang="en-GB" altLang="ja-JP" sz="2000" b="1" dirty="0">
                  <a:ea typeface="ＭＳ Ｐゴシック" charset="0"/>
                  <a:cs typeface="Arial" charset="0"/>
                </a:rPr>
                <a:t>A </a:t>
              </a:r>
              <a:r>
                <a:rPr lang="pt-PT" altLang="ja-JP" sz="2000" b="1" dirty="0">
                  <a:ea typeface="ＭＳ Ｐゴシック" charset="0"/>
                  <a:cs typeface="Arial" charset="0"/>
                </a:rPr>
                <a:t>nível </a:t>
              </a:r>
              <a:r>
                <a:rPr lang="en-GB" altLang="ja-JP" sz="2000" b="1" dirty="0">
                  <a:ea typeface="ＭＳ Ｐゴシック" charset="0"/>
                  <a:cs typeface="Arial" charset="0"/>
                </a:rPr>
                <a:t>local/</a:t>
              </a:r>
              <a:r>
                <a:rPr lang="pt-PT" altLang="ja-JP" sz="2000" b="1" dirty="0">
                  <a:ea typeface="ＭＳ Ｐゴシック" charset="0"/>
                  <a:cs typeface="Arial" charset="0"/>
                </a:rPr>
                <a:t>distrital</a:t>
              </a:r>
            </a:p>
          </p:txBody>
        </p:sp>
        <p:sp>
          <p:nvSpPr>
            <p:cNvPr id="21" name="Rectangle 37">
              <a:extLst>
                <a:ext uri="{FF2B5EF4-FFF2-40B4-BE49-F238E27FC236}">
                  <a16:creationId xmlns:a16="http://schemas.microsoft.com/office/drawing/2014/main" id="{0F3176A6-270C-EB46-AC11-13418864D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00" y="4171950"/>
              <a:ext cx="2209801" cy="733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gradFill rotWithShape="0">
                    <a:gsLst>
                      <a:gs pos="0">
                        <a:srgbClr val="FAFD00"/>
                      </a:gs>
                      <a:gs pos="100000">
                        <a:srgbClr val="FEFFCC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marL="57150" algn="ctr" defTabSz="762000" eaLnBrk="0" hangingPunct="0">
                <a:defRPr/>
              </a:pPr>
              <a:r>
                <a:rPr lang="en-GB" altLang="ja-JP" sz="2000" b="1" dirty="0">
                  <a:ea typeface="ＭＳ Ｐゴシック" charset="0"/>
                  <a:cs typeface="Arial" charset="0"/>
                </a:rPr>
                <a:t>A </a:t>
              </a:r>
              <a:r>
                <a:rPr lang="pt-PT" altLang="ja-JP" sz="2000" b="1" dirty="0">
                  <a:ea typeface="ＭＳ Ｐゴシック" charset="0"/>
                  <a:cs typeface="Arial" charset="0"/>
                </a:rPr>
                <a:t>nível intermédio</a:t>
              </a:r>
            </a:p>
          </p:txBody>
        </p:sp>
        <p:sp>
          <p:nvSpPr>
            <p:cNvPr id="22" name="Rectangle 38">
              <a:extLst>
                <a:ext uri="{FF2B5EF4-FFF2-40B4-BE49-F238E27FC236}">
                  <a16:creationId xmlns:a16="http://schemas.microsoft.com/office/drawing/2014/main" id="{D4A0FC4A-FC7B-D747-82FF-CD1A4049C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00" y="2935288"/>
              <a:ext cx="1981200" cy="733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gradFill rotWithShape="0">
                    <a:gsLst>
                      <a:gs pos="0">
                        <a:srgbClr val="FAFD00"/>
                      </a:gs>
                      <a:gs pos="100000">
                        <a:srgbClr val="FEFFCC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marL="57150" algn="ctr" defTabSz="762000" eaLnBrk="0" hangingPunct="0">
                <a:defRPr/>
              </a:pPr>
              <a:r>
                <a:rPr lang="en-GB" altLang="ja-JP" sz="2000" b="1" dirty="0">
                  <a:ea typeface="ＭＳ Ｐゴシック" charset="0"/>
                  <a:cs typeface="Arial" charset="0"/>
                </a:rPr>
                <a:t>A </a:t>
              </a:r>
              <a:r>
                <a:rPr lang="pt-PT" altLang="ja-JP" sz="2000" b="1" dirty="0">
                  <a:ea typeface="ＭＳ Ｐゴシック" charset="0"/>
                  <a:cs typeface="Arial" charset="0"/>
                </a:rPr>
                <a:t>nível </a:t>
              </a:r>
              <a:r>
                <a:rPr lang="en-GB" altLang="ja-JP" sz="2000" b="1" dirty="0">
                  <a:ea typeface="ＭＳ Ｐゴシック" charset="0"/>
                  <a:cs typeface="Arial" charset="0"/>
                </a:rPr>
                <a:t>central</a:t>
              </a:r>
            </a:p>
          </p:txBody>
        </p:sp>
        <p:sp>
          <p:nvSpPr>
            <p:cNvPr id="23" name="Line 39">
              <a:extLst>
                <a:ext uri="{FF2B5EF4-FFF2-40B4-BE49-F238E27FC236}">
                  <a16:creationId xmlns:a16="http://schemas.microsoft.com/office/drawing/2014/main" id="{24FB162C-14CC-8947-9DDA-0405EDEACD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3865563"/>
              <a:ext cx="8150225" cy="1587"/>
            </a:xfrm>
            <a:prstGeom prst="line">
              <a:avLst/>
            </a:prstGeom>
            <a:noFill/>
            <a:ln w="25400">
              <a:solidFill>
                <a:srgbClr val="00336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  <p:sp>
          <p:nvSpPr>
            <p:cNvPr id="24" name="Line 40">
              <a:extLst>
                <a:ext uri="{FF2B5EF4-FFF2-40B4-BE49-F238E27FC236}">
                  <a16:creationId xmlns:a16="http://schemas.microsoft.com/office/drawing/2014/main" id="{121829EC-F069-444B-8736-437F23F5B5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400" y="5281613"/>
              <a:ext cx="8150225" cy="1587"/>
            </a:xfrm>
            <a:prstGeom prst="line">
              <a:avLst/>
            </a:prstGeom>
            <a:noFill/>
            <a:ln w="25400">
              <a:solidFill>
                <a:srgbClr val="00336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  <p:sp>
          <p:nvSpPr>
            <p:cNvPr id="25" name="Line 16">
              <a:extLst>
                <a:ext uri="{FF2B5EF4-FFF2-40B4-BE49-F238E27FC236}">
                  <a16:creationId xmlns:a16="http://schemas.microsoft.com/office/drawing/2014/main" id="{6B961886-2E38-0649-9C13-4EF7C45FC2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24263" y="4781550"/>
              <a:ext cx="0" cy="639763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  <p:sp>
          <p:nvSpPr>
            <p:cNvPr id="26" name="Line 15">
              <a:extLst>
                <a:ext uri="{FF2B5EF4-FFF2-40B4-BE49-F238E27FC236}">
                  <a16:creationId xmlns:a16="http://schemas.microsoft.com/office/drawing/2014/main" id="{E047F76C-8DB1-E04B-9A13-85AC70BA95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03525" y="4781550"/>
              <a:ext cx="544513" cy="639763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  <p:sp>
          <p:nvSpPr>
            <p:cNvPr id="27" name="Line 17">
              <a:extLst>
                <a:ext uri="{FF2B5EF4-FFF2-40B4-BE49-F238E27FC236}">
                  <a16:creationId xmlns:a16="http://schemas.microsoft.com/office/drawing/2014/main" id="{E6C031C9-4212-BB4F-929B-CFEA650CC3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29063" y="4781550"/>
              <a:ext cx="476250" cy="639763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  <p:sp>
          <p:nvSpPr>
            <p:cNvPr id="28" name="Oval 3">
              <a:extLst>
                <a:ext uri="{FF2B5EF4-FFF2-40B4-BE49-F238E27FC236}">
                  <a16:creationId xmlns:a16="http://schemas.microsoft.com/office/drawing/2014/main" id="{6B1752EA-7BE8-2341-A85A-B338B11BD9A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4114800" y="1524000"/>
              <a:ext cx="1371600" cy="639763"/>
            </a:xfrm>
            <a:prstGeom prst="ellipse">
              <a:avLst/>
            </a:prstGeom>
            <a:solidFill>
              <a:srgbClr val="00A0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54AA1ED-B5D0-7943-ACE8-05651A87F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9" y="1600200"/>
              <a:ext cx="915969" cy="477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gradFill rotWithShape="0">
                    <a:gsLst>
                      <a:gs pos="0">
                        <a:srgbClr val="FAFD00"/>
                      </a:gs>
                      <a:gs pos="100000">
                        <a:srgbClr val="FEFFCC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algn="ctr" defTabSz="762000" eaLnBrk="0" hangingPunct="0">
                <a:defRPr/>
              </a:pPr>
              <a:r>
                <a:rPr lang="en-GB" altLang="ja-JP" sz="2400" b="1" dirty="0">
                  <a:ea typeface="ＭＳ Ｐゴシック" charset="0"/>
                  <a:cs typeface="Arial" charset="0"/>
                </a:rPr>
                <a:t>OMS</a:t>
              </a:r>
            </a:p>
          </p:txBody>
        </p:sp>
        <p:sp>
          <p:nvSpPr>
            <p:cNvPr id="35" name="Rectangle 38">
              <a:extLst>
                <a:ext uri="{FF2B5EF4-FFF2-40B4-BE49-F238E27FC236}">
                  <a16:creationId xmlns:a16="http://schemas.microsoft.com/office/drawing/2014/main" id="{9FC39EC2-B777-F143-84A5-981E76B2E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1488" y="1481113"/>
              <a:ext cx="3417137" cy="733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gradFill rotWithShape="0">
                    <a:gsLst>
                      <a:gs pos="0">
                        <a:srgbClr val="FAFD00"/>
                      </a:gs>
                      <a:gs pos="100000">
                        <a:srgbClr val="FEFFCC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90488" tIns="44450" rIns="90488" bIns="44450">
              <a:spAutoFit/>
            </a:bodyPr>
            <a:lstStyle/>
            <a:p>
              <a:pPr marL="57150" defTabSz="762000" eaLnBrk="0" hangingPunct="0">
                <a:defRPr/>
              </a:pPr>
              <a:r>
                <a:rPr lang="pt-PT" altLang="ja-JP" sz="2000" dirty="0">
                  <a:ea typeface="ＭＳ Ｐゴシック" charset="0"/>
                  <a:cs typeface="Arial" charset="0"/>
                </a:rPr>
                <a:t>Registo epidemiológico semanal; Boletim </a:t>
              </a:r>
              <a:r>
                <a:rPr lang="pt-PT" altLang="ja-JP" sz="2000" dirty="0" err="1">
                  <a:ea typeface="ＭＳ Ｐゴシック" charset="0"/>
                  <a:cs typeface="Arial" charset="0"/>
                </a:rPr>
                <a:t>Region</a:t>
              </a:r>
              <a:r>
                <a:rPr lang="pt-BR" altLang="ja-JP" sz="2000" dirty="0">
                  <a:ea typeface="ＭＳ Ｐゴシック" charset="0"/>
                  <a:cs typeface="Arial" charset="0"/>
                </a:rPr>
                <a:t>al</a:t>
              </a:r>
              <a:endParaRPr lang="en-GB" altLang="ja-JP" sz="2000" dirty="0">
                <a:ea typeface="ＭＳ Ｐゴシック" charset="0"/>
                <a:cs typeface="Arial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2335B99-8B44-9F48-84A1-727017EF3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6937" y="2624138"/>
              <a:ext cx="2895600" cy="1374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gradFill rotWithShape="0">
                    <a:gsLst>
                      <a:gs pos="0">
                        <a:srgbClr val="FAFD00"/>
                      </a:gs>
                      <a:gs pos="100000">
                        <a:srgbClr val="FEFFCC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marL="57150" algn="ctr" defTabSz="762000" eaLnBrk="0" hangingPunct="0">
                <a:defRPr/>
              </a:pPr>
              <a:r>
                <a:rPr lang="pt-PT" altLang="ja-JP" sz="2000" dirty="0">
                  <a:ea typeface="ＭＳ Ｐゴシック" charset="0"/>
                  <a:cs typeface="Arial" charset="0"/>
                </a:rPr>
                <a:t>Boletim epidemiológico</a:t>
              </a:r>
            </a:p>
            <a:p>
              <a:pPr marL="57150" algn="ctr" defTabSz="762000" eaLnBrk="0" hangingPunct="0">
                <a:defRPr/>
              </a:pPr>
              <a:r>
                <a:rPr lang="pt-PT" altLang="ja-JP" sz="2000" dirty="0">
                  <a:ea typeface="ＭＳ Ｐゴシック" charset="0"/>
                  <a:cs typeface="Arial" charset="0"/>
                </a:rPr>
                <a:t>nacional</a:t>
              </a:r>
            </a:p>
            <a:p>
              <a:pPr marL="57150" algn="ctr" defTabSz="762000" eaLnBrk="0" hangingPunct="0">
                <a:defRPr/>
              </a:pPr>
              <a:endParaRPr lang="en-GB" altLang="ja-JP" sz="2000" dirty="0">
                <a:ea typeface="ＭＳ Ｐゴシック" charset="0"/>
                <a:cs typeface="Arial" charset="0"/>
              </a:endParaRPr>
            </a:p>
          </p:txBody>
        </p:sp>
        <p:sp>
          <p:nvSpPr>
            <p:cNvPr id="41" name="Line 15">
              <a:extLst>
                <a:ext uri="{FF2B5EF4-FFF2-40B4-BE49-F238E27FC236}">
                  <a16:creationId xmlns:a16="http://schemas.microsoft.com/office/drawing/2014/main" id="{187B2F58-5178-9D48-A548-CEE9BC1E3E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57800" y="4800600"/>
              <a:ext cx="546100" cy="639763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5412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746" cy="490413"/>
          </a:xfrm>
        </p:spPr>
        <p:txBody>
          <a:bodyPr/>
          <a:lstStyle/>
          <a:p>
            <a:pPr>
              <a:defRPr/>
            </a:pPr>
            <a:r>
              <a:rPr lang="pt-PT" sz="3600" b="1" dirty="0">
                <a:solidFill>
                  <a:srgbClr val="002060"/>
                </a:solidFill>
              </a:rPr>
              <a:t>Objectivos da aprendizagem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251520" y="980728"/>
            <a:ext cx="8640762" cy="5184576"/>
          </a:xfrm>
        </p:spPr>
        <p:txBody>
          <a:bodyPr/>
          <a:lstStyle/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r>
              <a:rPr lang="fr-FR" sz="2800" dirty="0"/>
              <a:t>No final </a:t>
            </a:r>
            <a:r>
              <a:rPr lang="fr-FR" sz="2800" dirty="0" err="1"/>
              <a:t>desta</a:t>
            </a:r>
            <a:r>
              <a:rPr lang="fr-FR" sz="2800" dirty="0"/>
              <a:t> </a:t>
            </a:r>
            <a:r>
              <a:rPr lang="pt-PT" sz="2800" dirty="0"/>
              <a:t>sessão,</a:t>
            </a:r>
            <a:r>
              <a:rPr lang="fr-FR" sz="2800" dirty="0"/>
              <a:t> os participantes </a:t>
            </a:r>
            <a:r>
              <a:rPr lang="fr-FR" sz="2800" dirty="0" err="1"/>
              <a:t>deverão</a:t>
            </a:r>
            <a:r>
              <a:rPr lang="fr-FR" sz="2800" dirty="0"/>
              <a:t> </a:t>
            </a:r>
            <a:r>
              <a:rPr lang="fr-FR" sz="2800" dirty="0" err="1"/>
              <a:t>ser</a:t>
            </a:r>
            <a:r>
              <a:rPr lang="fr-FR" sz="2800" dirty="0"/>
              <a:t> </a:t>
            </a:r>
            <a:r>
              <a:rPr lang="fr-FR" sz="2800" dirty="0" err="1"/>
              <a:t>capazes</a:t>
            </a:r>
            <a:r>
              <a:rPr lang="fr-FR" sz="2800" dirty="0"/>
              <a:t> de: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fr-FR" sz="14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500" dirty="0"/>
              <a:t>Definir </a:t>
            </a:r>
            <a:r>
              <a:rPr lang="pt-BR" sz="2500" dirty="0">
                <a:solidFill>
                  <a:srgbClr val="002060"/>
                </a:solidFill>
              </a:rPr>
              <a:t>vigilância</a:t>
            </a:r>
            <a:r>
              <a:rPr lang="pt-BR" sz="2800" b="1" dirty="0">
                <a:solidFill>
                  <a:srgbClr val="002060"/>
                </a:solidFill>
              </a:rPr>
              <a:t> </a:t>
            </a:r>
            <a:r>
              <a:rPr lang="pt-PT" sz="2500" dirty="0"/>
              <a:t>de saúde p</a:t>
            </a:r>
            <a:r>
              <a:rPr lang="pt-PT" sz="2500" dirty="0">
                <a:latin typeface="Arial"/>
                <a:cs typeface="Arial"/>
              </a:rPr>
              <a:t>ú</a:t>
            </a:r>
            <a:r>
              <a:rPr lang="pt-PT" sz="2500" dirty="0"/>
              <a:t>blica e compreender a sua aplicação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14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500" dirty="0"/>
              <a:t>Descrever as principais características dos sistemas de vigilância</a:t>
            </a:r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pt-PT" sz="1400" dirty="0"/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sz="2500" dirty="0"/>
              <a:t>Identificar actividades de vigilância durante e depois da eclosão de um surto</a:t>
            </a:r>
          </a:p>
        </p:txBody>
      </p:sp>
    </p:spTree>
    <p:extLst>
      <p:ext uri="{BB962C8B-B14F-4D97-AF65-F5344CB8AC3E}">
        <p14:creationId xmlns:p14="http://schemas.microsoft.com/office/powerpoint/2010/main" val="341510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D8ACA-7C89-A748-9B27-7DD0F2652B13}"/>
              </a:ext>
            </a:extLst>
          </p:cNvPr>
          <p:cNvSpPr txBox="1">
            <a:spLocks/>
          </p:cNvSpPr>
          <p:nvPr/>
        </p:nvSpPr>
        <p:spPr>
          <a:xfrm>
            <a:off x="304800" y="22385"/>
            <a:ext cx="8534400" cy="1224136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BR" altLang="en-US" sz="3200" b="1" dirty="0">
                <a:solidFill>
                  <a:srgbClr val="002060"/>
                </a:solidFill>
                <a:ea typeface="ＭＳ Ｐゴシック" pitchFamily="34" charset="-128"/>
              </a:rPr>
              <a:t>Exercício: desenhe um diagrama do sistema de vigilância do seu pa</a:t>
            </a:r>
            <a:r>
              <a:rPr lang="pt-BR" altLang="en-US" sz="3200" b="1" dirty="0">
                <a:solidFill>
                  <a:srgbClr val="002060"/>
                </a:solidFill>
                <a:latin typeface="Arial"/>
                <a:ea typeface="ＭＳ Ｐゴシック" pitchFamily="34" charset="-128"/>
                <a:cs typeface="Arial"/>
              </a:rPr>
              <a:t>ís</a:t>
            </a:r>
            <a:endParaRPr lang="en-US" altLang="en-US" sz="3200" b="1" dirty="0">
              <a:solidFill>
                <a:srgbClr val="002060"/>
              </a:solidFill>
              <a:ea typeface="ＭＳ Ｐゴシック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D1E526-8D12-3A4C-9A7B-016B7BA10B8A}"/>
              </a:ext>
            </a:extLst>
          </p:cNvPr>
          <p:cNvSpPr txBox="1">
            <a:spLocks/>
          </p:cNvSpPr>
          <p:nvPr/>
        </p:nvSpPr>
        <p:spPr>
          <a:xfrm>
            <a:off x="304800" y="1988840"/>
            <a:ext cx="8382000" cy="396044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  <a:defRPr/>
            </a:pPr>
            <a:r>
              <a:rPr lang="pt-BR" dirty="0"/>
              <a:t>Faça o exerc</a:t>
            </a:r>
            <a:r>
              <a:rPr lang="pt-BR" dirty="0">
                <a:latin typeface="Arial"/>
                <a:cs typeface="Arial"/>
              </a:rPr>
              <a:t>ício</a:t>
            </a:r>
            <a:r>
              <a:rPr lang="pt-BR" dirty="0"/>
              <a:t> em grupo, use o quadro de papel para desenhar o diagrama do sistema de vigilância do seu país.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pt-BR" dirty="0"/>
              <a:t>Tempo: 10 minutos.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pt-BR" dirty="0"/>
              <a:t>Um dos grupos vai apresentar o seu diagrama para discussão.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437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 txBox="1">
            <a:spLocks/>
          </p:cNvSpPr>
          <p:nvPr/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i="0" kern="12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9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21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620688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3600" b="1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Recolha</a:t>
            </a:r>
            <a:r>
              <a:rPr lang="en-US" sz="36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dados para a vigilância</a:t>
            </a:r>
            <a:endParaRPr lang="en-US" sz="36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A blue circle containing a globe and a magnifying glass." title="Public Health 101 Surveillance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473" y="2134069"/>
            <a:ext cx="2971054" cy="258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pt-BR" sz="3600" b="1" dirty="0">
                <a:solidFill>
                  <a:srgbClr val="002060"/>
                </a:solidFill>
              </a:rPr>
              <a:t>Que doenças s</a:t>
            </a:r>
            <a:r>
              <a:rPr lang="pt-BR" sz="3600" b="1" dirty="0">
                <a:solidFill>
                  <a:srgbClr val="002060"/>
                </a:solidFill>
                <a:latin typeface="Arial"/>
                <a:cs typeface="Arial"/>
              </a:rPr>
              <a:t>ã</a:t>
            </a:r>
            <a:r>
              <a:rPr lang="pt-BR" sz="3600" b="1" dirty="0">
                <a:solidFill>
                  <a:srgbClr val="002060"/>
                </a:solidFill>
              </a:rPr>
              <a:t>o priorit</a:t>
            </a:r>
            <a:r>
              <a:rPr lang="pt-BR" sz="3600" b="1" dirty="0">
                <a:solidFill>
                  <a:srgbClr val="002060"/>
                </a:solidFill>
                <a:latin typeface="Arial"/>
                <a:cs typeface="Arial"/>
              </a:rPr>
              <a:t>árias </a:t>
            </a:r>
            <a:r>
              <a:rPr lang="pt-BR" sz="3600" b="1" dirty="0">
                <a:solidFill>
                  <a:srgbClr val="002060"/>
                </a:solidFill>
              </a:rPr>
              <a:t>para a vigilância?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251520" y="1484784"/>
            <a:ext cx="8784976" cy="453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800" dirty="0">
                <a:solidFill>
                  <a:schemeClr val="tx1"/>
                </a:solidFill>
              </a:rPr>
              <a:t>A vigilância da saúde requer recursos humanos e materiais.</a:t>
            </a:r>
          </a:p>
          <a:p>
            <a:pPr marL="400050" lvl="1" indent="0">
              <a:buNone/>
            </a:pPr>
            <a:r>
              <a:rPr lang="pt-BR" dirty="0">
                <a:solidFill>
                  <a:schemeClr val="tx1"/>
                </a:solidFill>
              </a:rPr>
              <a:t>- </a:t>
            </a:r>
            <a:r>
              <a:rPr lang="pt-BR" sz="2400" dirty="0">
                <a:solidFill>
                  <a:schemeClr val="tx1"/>
                </a:solidFill>
              </a:rPr>
              <a:t>Que doenças devem ser investigadas regularmente; </a:t>
            </a:r>
            <a:endParaRPr lang="pt-BR" dirty="0">
              <a:solidFill>
                <a:schemeClr val="tx1"/>
              </a:solidFill>
            </a:endParaRPr>
          </a:p>
          <a:p>
            <a:pPr marL="631825" lvl="1" indent="-233363">
              <a:buNone/>
            </a:pPr>
            <a:r>
              <a:rPr lang="pt-BR" dirty="0">
                <a:solidFill>
                  <a:schemeClr val="tx1"/>
                </a:solidFill>
              </a:rPr>
              <a:t>- </a:t>
            </a:r>
            <a:r>
              <a:rPr lang="pt-BR" sz="2400" dirty="0">
                <a:solidFill>
                  <a:schemeClr val="tx1"/>
                </a:solidFill>
              </a:rPr>
              <a:t>Que doenças devem ser investigadas numa situação de emergência;</a:t>
            </a:r>
          </a:p>
          <a:p>
            <a:pPr marL="0" indent="0">
              <a:buNone/>
            </a:pPr>
            <a:endParaRPr lang="pt-BR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pt-BR" sz="2800" dirty="0">
                <a:solidFill>
                  <a:schemeClr val="tx1"/>
                </a:solidFill>
              </a:rPr>
              <a:t>Alguns critérios a considerar na tomada de decisões:</a:t>
            </a:r>
          </a:p>
          <a:p>
            <a:pPr lvl="2"/>
            <a:r>
              <a:rPr lang="pt-BR" dirty="0">
                <a:solidFill>
                  <a:schemeClr val="tx1"/>
                </a:solidFill>
              </a:rPr>
              <a:t>Potencial do surto</a:t>
            </a:r>
          </a:p>
          <a:p>
            <a:pPr lvl="2"/>
            <a:r>
              <a:rPr lang="pt-BR" dirty="0">
                <a:solidFill>
                  <a:schemeClr val="tx1"/>
                </a:solidFill>
              </a:rPr>
              <a:t>Alta </a:t>
            </a:r>
            <a:r>
              <a:rPr lang="pt-BR" dirty="0" err="1">
                <a:solidFill>
                  <a:schemeClr val="tx1"/>
                </a:solidFill>
              </a:rPr>
              <a:t>morbilidade</a:t>
            </a:r>
            <a:r>
              <a:rPr lang="pt-BR" dirty="0">
                <a:solidFill>
                  <a:schemeClr val="tx1"/>
                </a:solidFill>
              </a:rPr>
              <a:t> e/ou mortalidade</a:t>
            </a:r>
          </a:p>
          <a:p>
            <a:pPr lvl="2"/>
            <a:r>
              <a:rPr lang="pt-BR" dirty="0">
                <a:solidFill>
                  <a:schemeClr val="tx1"/>
                </a:solidFill>
              </a:rPr>
              <a:t>Disponibilidade de intervenções</a:t>
            </a:r>
            <a:endParaRPr lang="en-US" altLang="en-US" dirty="0"/>
          </a:p>
          <a:p>
            <a:pPr algn="just">
              <a:lnSpc>
                <a:spcPct val="80000"/>
              </a:lnSpc>
            </a:pPr>
            <a:endParaRPr lang="en-US" altLang="en-US" sz="4000" dirty="0"/>
          </a:p>
          <a:p>
            <a:pPr algn="just">
              <a:lnSpc>
                <a:spcPct val="80000"/>
              </a:lnSpc>
            </a:pPr>
            <a:endParaRPr lang="en-GB" altLang="en-US" sz="4000" dirty="0"/>
          </a:p>
          <a:p>
            <a:pPr algn="just">
              <a:lnSpc>
                <a:spcPct val="80000"/>
              </a:lnSpc>
            </a:pPr>
            <a:endParaRPr lang="en-GB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60967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2014B20D-998E-E744-AFD5-1362B733474B}"/>
              </a:ext>
            </a:extLst>
          </p:cNvPr>
          <p:cNvSpPr txBox="1">
            <a:spLocks noChangeArrowheads="1"/>
          </p:cNvSpPr>
          <p:nvPr/>
        </p:nvSpPr>
        <p:spPr>
          <a:xfrm>
            <a:off x="489144" y="1124744"/>
            <a:ext cx="8403336" cy="541588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pt-PT" altLang="en-US" sz="2400" dirty="0">
                <a:ea typeface="ＭＳ Ｐゴシック" pitchFamily="34" charset="-128"/>
              </a:rPr>
              <a:t>Todos os casos de</a:t>
            </a:r>
          </a:p>
          <a:p>
            <a:pPr marL="747713" lvl="1" indent="-346075" eaLnBrk="1" hangingPunct="1">
              <a:lnSpc>
                <a:spcPct val="120000"/>
              </a:lnSpc>
              <a:spcBef>
                <a:spcPct val="0"/>
              </a:spcBef>
            </a:pPr>
            <a:r>
              <a:rPr lang="pt-BR" altLang="en-US" sz="1800" i="1" dirty="0">
                <a:ea typeface="ＭＳ Ｐゴシック" pitchFamily="34" charset="-128"/>
              </a:rPr>
              <a:t>Varíola</a:t>
            </a:r>
          </a:p>
          <a:p>
            <a:pPr marL="747713" lvl="1" indent="-346075" eaLnBrk="1" hangingPunct="1">
              <a:lnSpc>
                <a:spcPct val="120000"/>
              </a:lnSpc>
              <a:spcBef>
                <a:spcPct val="0"/>
              </a:spcBef>
            </a:pPr>
            <a:r>
              <a:rPr lang="pt-BR" altLang="en-US" sz="1800" i="1" dirty="0">
                <a:ea typeface="ＭＳ Ｐゴシック" pitchFamily="34" charset="-128"/>
              </a:rPr>
              <a:t>Poliomielite (tipo selvagem)</a:t>
            </a:r>
          </a:p>
          <a:p>
            <a:pPr marL="747713" lvl="1" indent="-346075" eaLnBrk="1" hangingPunct="1">
              <a:lnSpc>
                <a:spcPct val="120000"/>
              </a:lnSpc>
              <a:spcBef>
                <a:spcPct val="0"/>
              </a:spcBef>
            </a:pPr>
            <a:r>
              <a:rPr lang="pt-BR" altLang="en-US" sz="1800" i="1" dirty="0">
                <a:ea typeface="ＭＳ Ｐゴシック" pitchFamily="34" charset="-128"/>
              </a:rPr>
              <a:t>Gripe humana causada por novo subtipo</a:t>
            </a:r>
          </a:p>
          <a:p>
            <a:pPr marL="747713" lvl="1" indent="-346075" eaLnBrk="1" hangingPunct="1">
              <a:lnSpc>
                <a:spcPct val="120000"/>
              </a:lnSpc>
              <a:spcBef>
                <a:spcPct val="0"/>
              </a:spcBef>
            </a:pPr>
            <a:r>
              <a:rPr lang="pt-BR" altLang="en-US" sz="1800" i="1" dirty="0">
                <a:ea typeface="ＭＳ Ｐゴシック" pitchFamily="34" charset="-128"/>
              </a:rPr>
              <a:t>Síndrome Respiratória Aguda Grave (SRAG)</a:t>
            </a:r>
          </a:p>
          <a:p>
            <a:pPr marL="744538" lvl="1" indent="-342900"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t-BR" altLang="en-US" sz="2400" dirty="0">
                <a:ea typeface="ＭＳ Ｐゴシック" pitchFamily="34" charset="-128"/>
              </a:rPr>
              <a:t>Casos inesperados ou “com impacto” </a:t>
            </a:r>
            <a:endParaRPr lang="pt-PT" altLang="en-US" sz="2400" dirty="0">
              <a:ea typeface="ＭＳ Ｐゴシック" pitchFamily="34" charset="-128"/>
            </a:endParaRPr>
          </a:p>
          <a:p>
            <a:pPr marL="747713" lvl="1" indent="-346075" eaLnBrk="1" hangingPunct="1">
              <a:lnSpc>
                <a:spcPct val="120000"/>
              </a:lnSpc>
              <a:spcBef>
                <a:spcPct val="0"/>
              </a:spcBef>
            </a:pPr>
            <a:r>
              <a:rPr lang="pt-BR" altLang="en-US" sz="1800" i="1" dirty="0">
                <a:ea typeface="ＭＳ Ｐゴシック" pitchFamily="34" charset="-128"/>
              </a:rPr>
              <a:t>Cólera</a:t>
            </a:r>
          </a:p>
          <a:p>
            <a:pPr marL="747713" lvl="1" indent="-346075" eaLnBrk="1" hangingPunct="1">
              <a:lnSpc>
                <a:spcPct val="120000"/>
              </a:lnSpc>
              <a:spcBef>
                <a:spcPct val="0"/>
              </a:spcBef>
            </a:pPr>
            <a:r>
              <a:rPr lang="pt-BR" altLang="en-US" sz="1800" i="1" dirty="0">
                <a:ea typeface="ＭＳ Ｐゴシック" pitchFamily="34" charset="-128"/>
              </a:rPr>
              <a:t>Peste pneumónica</a:t>
            </a:r>
          </a:p>
          <a:p>
            <a:pPr marL="747713" lvl="1" indent="-346075" eaLnBrk="1" hangingPunct="1">
              <a:lnSpc>
                <a:spcPct val="120000"/>
              </a:lnSpc>
              <a:spcBef>
                <a:spcPct val="0"/>
              </a:spcBef>
            </a:pPr>
            <a:r>
              <a:rPr lang="pt-BR" altLang="en-US" sz="1800" i="1" dirty="0">
                <a:ea typeface="ＭＳ Ｐゴシック" pitchFamily="34" charset="-128"/>
              </a:rPr>
              <a:t>Febre amarela</a:t>
            </a:r>
          </a:p>
          <a:p>
            <a:pPr marL="747713" lvl="1" indent="-346075" eaLnBrk="1" hangingPunct="1">
              <a:lnSpc>
                <a:spcPct val="120000"/>
              </a:lnSpc>
              <a:spcBef>
                <a:spcPct val="0"/>
              </a:spcBef>
            </a:pPr>
            <a:r>
              <a:rPr lang="pt-BR" altLang="en-US" sz="1800" i="1" dirty="0">
                <a:ea typeface="ＭＳ Ｐゴシック" pitchFamily="34" charset="-128"/>
              </a:rPr>
              <a:t>Febres hemorrágicas virais</a:t>
            </a:r>
          </a:p>
          <a:p>
            <a:pPr marL="747713" lvl="1" indent="-346075" eaLnBrk="1" hangingPunct="1">
              <a:lnSpc>
                <a:spcPct val="120000"/>
              </a:lnSpc>
              <a:spcBef>
                <a:spcPct val="0"/>
              </a:spcBef>
            </a:pPr>
            <a:r>
              <a:rPr lang="pt-BR" altLang="en-US" sz="1800" i="1" dirty="0">
                <a:ea typeface="ＭＳ Ｐゴシック" pitchFamily="34" charset="-128"/>
              </a:rPr>
              <a:t>Febre do Nilo Ocidental</a:t>
            </a:r>
          </a:p>
          <a:p>
            <a:pPr marL="747713" lvl="1" indent="-346075" eaLnBrk="1" hangingPunct="1">
              <a:lnSpc>
                <a:spcPct val="120000"/>
              </a:lnSpc>
              <a:spcBef>
                <a:spcPct val="0"/>
              </a:spcBef>
            </a:pPr>
            <a:r>
              <a:rPr lang="pt-BR" altLang="en-US" sz="1800" i="1" dirty="0">
                <a:ea typeface="ＭＳ Ｐゴシック" pitchFamily="34" charset="-128"/>
              </a:rPr>
              <a:t>Doenças de preocupação regional (dengue, febre do Vale do Rift, doença meningocócica)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</a:pPr>
            <a:r>
              <a:rPr lang="pt-BR" altLang="en-US" sz="2400" b="1" u="sng" dirty="0">
                <a:ea typeface="ＭＳ Ｐゴシック" pitchFamily="34" charset="-128"/>
              </a:rPr>
              <a:t>Qualquer evento de potencial interesse internacional de SP</a:t>
            </a:r>
            <a:endParaRPr lang="en-US" altLang="en-US" sz="2400" b="1" u="sng" dirty="0">
              <a:ea typeface="ＭＳ Ｐゴシック" pitchFamily="34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759FCC-1382-9541-88C2-34DFFB05FE83}"/>
              </a:ext>
            </a:extLst>
          </p:cNvPr>
          <p:cNvSpPr txBox="1">
            <a:spLocks noChangeArrowheads="1"/>
          </p:cNvSpPr>
          <p:nvPr/>
        </p:nvSpPr>
        <p:spPr>
          <a:xfrm>
            <a:off x="-36512" y="116632"/>
            <a:ext cx="9217024" cy="1152128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pt-BR" altLang="en-US" sz="3600" b="1" dirty="0">
                <a:solidFill>
                  <a:srgbClr val="002060"/>
                </a:solidFill>
                <a:ea typeface="ＭＳ Ｐゴシック" pitchFamily="34" charset="-128"/>
              </a:rPr>
              <a:t>Regulamento Sanitário Internacional</a:t>
            </a:r>
          </a:p>
          <a:p>
            <a:pPr algn="r" eaLnBrk="1" hangingPunct="1"/>
            <a:r>
              <a:rPr lang="pt-BR" altLang="en-US" sz="3600" b="1" dirty="0">
                <a:solidFill>
                  <a:srgbClr val="002060"/>
                </a:solidFill>
                <a:ea typeface="ＭＳ Ｐゴシック" pitchFamily="34" charset="-128"/>
              </a:rPr>
              <a:t>Doenças notificáveis</a:t>
            </a:r>
            <a:endParaRPr lang="en-US" altLang="en-US" sz="3600" b="1" dirty="0">
              <a:solidFill>
                <a:srgbClr val="002060"/>
              </a:solidFill>
              <a:ea typeface="ＭＳ Ｐゴシック" pitchFamily="34" charset="-12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2" t="8381" r="33333" b="16191"/>
          <a:stretch/>
        </p:blipFill>
        <p:spPr bwMode="auto">
          <a:xfrm>
            <a:off x="6914987" y="1844824"/>
            <a:ext cx="2049501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09595-254D-EF4F-A726-5BFA17D060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sz="3600" dirty="0">
                <a:solidFill>
                  <a:srgbClr val="002060"/>
                </a:solidFill>
              </a:rPr>
              <a:t>Quantas doenças e condições estão na lista do seu país?</a:t>
            </a:r>
            <a:br>
              <a:rPr lang="pt-BR" sz="3600" dirty="0">
                <a:solidFill>
                  <a:srgbClr val="002060"/>
                </a:solidFill>
              </a:rPr>
            </a:br>
            <a:br>
              <a:rPr lang="pt-BR" sz="3600" dirty="0">
                <a:solidFill>
                  <a:srgbClr val="002060"/>
                </a:solidFill>
              </a:rPr>
            </a:br>
            <a:r>
              <a:rPr lang="pt-BR" sz="3600" dirty="0">
                <a:solidFill>
                  <a:srgbClr val="002060"/>
                </a:solidFill>
              </a:rPr>
              <a:t>Que exemplos de sistemas de vigilância de eventos de saúde recentes est</a:t>
            </a:r>
            <a:r>
              <a:rPr lang="pt-BR" sz="3600" dirty="0">
                <a:solidFill>
                  <a:srgbClr val="002060"/>
                </a:solidFill>
                <a:latin typeface="Arial"/>
                <a:cs typeface="Arial"/>
              </a:rPr>
              <a:t>ão</a:t>
            </a:r>
            <a:r>
              <a:rPr lang="pt-BR" sz="3600" dirty="0">
                <a:solidFill>
                  <a:srgbClr val="002060"/>
                </a:solidFill>
              </a:rPr>
              <a:t> identificados nesta área?</a:t>
            </a:r>
          </a:p>
        </p:txBody>
      </p:sp>
    </p:spTree>
    <p:extLst>
      <p:ext uri="{BB962C8B-B14F-4D97-AF65-F5344CB8AC3E}">
        <p14:creationId xmlns:p14="http://schemas.microsoft.com/office/powerpoint/2010/main" val="2318631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 err="1">
                <a:solidFill>
                  <a:srgbClr val="002060"/>
                </a:solidFill>
              </a:rPr>
              <a:t>Doenças</a:t>
            </a:r>
            <a:r>
              <a:rPr lang="fr-FR" sz="3600" b="1" dirty="0">
                <a:solidFill>
                  <a:srgbClr val="002060"/>
                </a:solidFill>
              </a:rPr>
              <a:t> </a:t>
            </a:r>
            <a:r>
              <a:rPr lang="fr-FR" sz="3600" b="1" dirty="0" err="1">
                <a:solidFill>
                  <a:srgbClr val="002060"/>
                </a:solidFill>
              </a:rPr>
              <a:t>notificáveis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t-BR" i="1" dirty="0">
                <a:solidFill>
                  <a:srgbClr val="FF0000"/>
                </a:solidFill>
              </a:rPr>
              <a:t>Nota para o facilitador:</a:t>
            </a:r>
          </a:p>
          <a:p>
            <a:pPr marL="0" indent="0" algn="ctr">
              <a:buNone/>
            </a:pPr>
            <a:r>
              <a:rPr lang="pt-BR" i="1" dirty="0">
                <a:solidFill>
                  <a:srgbClr val="FF0000"/>
                </a:solidFill>
              </a:rPr>
              <a:t>Insira aqui uma lista de doenças notific</a:t>
            </a:r>
            <a:r>
              <a:rPr lang="pt-BR" i="1" dirty="0">
                <a:solidFill>
                  <a:srgbClr val="FF0000"/>
                </a:solidFill>
                <a:latin typeface="Arial"/>
                <a:cs typeface="Arial"/>
              </a:rPr>
              <a:t>áveis </a:t>
            </a:r>
            <a:r>
              <a:rPr lang="pt-BR" i="1" dirty="0">
                <a:solidFill>
                  <a:srgbClr val="FF0000"/>
                </a:solidFill>
              </a:rPr>
              <a:t> do país ou região.</a:t>
            </a:r>
          </a:p>
          <a:p>
            <a:pPr marL="0" indent="0" algn="ctr">
              <a:buNone/>
            </a:pPr>
            <a:endParaRPr lang="pt-BR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pt-BR" i="1" dirty="0">
                <a:solidFill>
                  <a:srgbClr val="FF0000"/>
                </a:solidFill>
              </a:rPr>
              <a:t>O exemplo da Vigil</a:t>
            </a:r>
            <a:r>
              <a:rPr lang="pt-BR" i="1" dirty="0">
                <a:solidFill>
                  <a:srgbClr val="FF0000"/>
                </a:solidFill>
                <a:latin typeface="Arial"/>
                <a:cs typeface="Arial"/>
              </a:rPr>
              <a:t>ância e Resposta Integrada às Doenças (</a:t>
            </a:r>
            <a:r>
              <a:rPr lang="pt-BR" i="1" dirty="0">
                <a:solidFill>
                  <a:srgbClr val="FF0000"/>
                </a:solidFill>
              </a:rPr>
              <a:t>VRID) para a </a:t>
            </a:r>
            <a:r>
              <a:rPr lang="pt-BR" i="1" dirty="0">
                <a:solidFill>
                  <a:srgbClr val="FF0000"/>
                </a:solidFill>
                <a:latin typeface="Arial"/>
                <a:cs typeface="Arial"/>
              </a:rPr>
              <a:t>Á</a:t>
            </a:r>
            <a:r>
              <a:rPr lang="pt-BR" i="1" dirty="0">
                <a:solidFill>
                  <a:srgbClr val="FF0000"/>
                </a:solidFill>
              </a:rPr>
              <a:t>frica está no diapositivo seguinte (oculto)</a:t>
            </a:r>
          </a:p>
          <a:p>
            <a:pPr marL="0" indent="0" algn="ctr">
              <a:buNone/>
            </a:pPr>
            <a:endParaRPr lang="fr-FR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0081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3105424-6E88-8346-848E-6E50EA250AB9}"/>
              </a:ext>
            </a:extLst>
          </p:cNvPr>
          <p:cNvSpPr txBox="1">
            <a:spLocks noChangeArrowheads="1"/>
          </p:cNvSpPr>
          <p:nvPr/>
        </p:nvSpPr>
        <p:spPr>
          <a:xfrm>
            <a:off x="304800" y="76200"/>
            <a:ext cx="8534400" cy="1048544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en-US" sz="2800" b="1" dirty="0">
                <a:solidFill>
                  <a:srgbClr val="002060"/>
                </a:solidFill>
                <a:ea typeface="ＭＳ Ｐゴシック" pitchFamily="34" charset="-128"/>
              </a:rPr>
              <a:t>As doenças notificáveis variam de país para país: exemplo na Região </a:t>
            </a:r>
            <a:r>
              <a:rPr lang="pt-BR" altLang="en-US" sz="2800" b="1" dirty="0">
                <a:solidFill>
                  <a:srgbClr val="002060"/>
                </a:solidFill>
                <a:latin typeface="Arial"/>
                <a:ea typeface="ＭＳ Ｐゴシック" pitchFamily="34" charset="-128"/>
                <a:cs typeface="Arial"/>
              </a:rPr>
              <a:t>Africana </a:t>
            </a:r>
            <a:r>
              <a:rPr lang="pt-BR" altLang="en-US" sz="2800" b="1" dirty="0">
                <a:solidFill>
                  <a:srgbClr val="002060"/>
                </a:solidFill>
                <a:ea typeface="ＭＳ Ｐゴシック" pitchFamily="34" charset="-128"/>
              </a:rPr>
              <a:t>(VRID)</a:t>
            </a:r>
            <a:endParaRPr lang="en-US" altLang="en-US" sz="2800" b="1" dirty="0">
              <a:solidFill>
                <a:srgbClr val="002060"/>
              </a:solidFill>
              <a:ea typeface="ＭＳ Ｐゴシック" pitchFamily="34" charset="-128"/>
            </a:endParaRPr>
          </a:p>
        </p:txBody>
      </p:sp>
      <p:graphicFrame>
        <p:nvGraphicFramePr>
          <p:cNvPr id="4" name="Content Placeholder 6">
            <a:extLst>
              <a:ext uri="{FF2B5EF4-FFF2-40B4-BE49-F238E27FC236}">
                <a16:creationId xmlns:a16="http://schemas.microsoft.com/office/drawing/2014/main" id="{495B536C-593F-E247-BE36-333B188BE4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2901556"/>
              </p:ext>
            </p:extLst>
          </p:nvPr>
        </p:nvGraphicFramePr>
        <p:xfrm>
          <a:off x="228600" y="980728"/>
          <a:ext cx="5948664" cy="4541544"/>
        </p:xfrm>
        <a:graphic>
          <a:graphicData uri="http://schemas.openxmlformats.org/drawingml/2006/table">
            <a:tbl>
              <a:tblPr/>
              <a:tblGrid>
                <a:gridCol w="30526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60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94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Doenças visadas para erradicação/eliminação</a:t>
                      </a:r>
                      <a:endParaRPr kumimoji="0" lang="en-U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Outras doenças/condições importantes para a saúde pública</a:t>
                      </a:r>
                      <a:endParaRPr kumimoji="0" lang="en-U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80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Úlcera de Buril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Drancunculose</a:t>
                      </a:r>
                      <a:endParaRPr kumimoji="0" lang="pt-PT" altLang="en-US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Lepra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Filiariose</a:t>
                      </a: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 linfática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Tétano neonatal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Noma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Oncocercose</a:t>
                      </a:r>
                      <a:endParaRPr kumimoji="0" lang="pt-PT" altLang="en-US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Poliomielite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Hepatite viral aguda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Eventos adversos (pós-</a:t>
                      </a:r>
                      <a:r>
                        <a:rPr kumimoji="0" lang="pt-PT" altLang="en-US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vac</a:t>
                      </a: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.)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Diabetes </a:t>
                      </a:r>
                      <a:r>
                        <a:rPr kumimoji="0" lang="pt-PT" altLang="en-US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Mellitus</a:t>
                      </a:r>
                      <a:endParaRPr kumimoji="0" lang="pt-PT" altLang="en-US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Diarreia/desidratação &lt;5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VIH/SIDA (novos casos)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Hipertensão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Lesões (acidentes de via</a:t>
                      </a: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ＭＳ Ｐゴシック" pitchFamily="34" charset="-128"/>
                          <a:cs typeface="Arial"/>
                        </a:rPr>
                        <a:t>ção</a:t>
                      </a: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Paludismo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Desnutrição &lt;5 anos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Mortalidade materno-infantil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Saúde mental (epilepsia)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Raiva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Pneumonia grave &lt;5 anos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Tracoma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Tripanossomíase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altLang="en-US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Tuberculose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37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Doenças ou eventos de interesse internacional</a:t>
                      </a:r>
                      <a:endParaRPr kumimoji="0" lang="en-US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06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C00000"/>
                        </a:buClr>
                        <a:defRPr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Gripe humana, novo subtipo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SRAG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Varíola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</a:rPr>
                        <a:t>Qualquer evento de SP de interesse internacional ou nacional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ＭＳ Ｐゴシック" pitchFamily="34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5589240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002060"/>
                </a:solidFill>
              </a:rPr>
              <a:t>Exemplo de Orientações Técnicas de Vigilância e Resposta Integrada às Doenças (VRID) na Região Africana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5210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64915"/>
          </a:xfrm>
        </p:spPr>
        <p:txBody>
          <a:bodyPr/>
          <a:lstStyle/>
          <a:p>
            <a:r>
              <a:rPr lang="pt-BR" sz="3600" b="1" dirty="0">
                <a:solidFill>
                  <a:srgbClr val="002060"/>
                </a:solidFill>
              </a:rPr>
              <a:t>Fontes de dados da vigilância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922495"/>
            <a:ext cx="4040188" cy="541217"/>
          </a:xfrm>
        </p:spPr>
        <p:txBody>
          <a:bodyPr/>
          <a:lstStyle/>
          <a:p>
            <a:r>
              <a:rPr lang="pt-PT" dirty="0"/>
              <a:t>Ausência de emergência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51520" y="1755062"/>
            <a:ext cx="4245868" cy="4209331"/>
          </a:xfrm>
        </p:spPr>
        <p:txBody>
          <a:bodyPr/>
          <a:lstStyle/>
          <a:p>
            <a:r>
              <a:rPr lang="pt-PT" sz="2300" dirty="0"/>
              <a:t>Doenças notificadas ou síndromes</a:t>
            </a:r>
          </a:p>
          <a:p>
            <a:r>
              <a:rPr lang="pt-PT" sz="2300" dirty="0"/>
              <a:t>Registos electrónicos da saúde</a:t>
            </a:r>
          </a:p>
          <a:p>
            <a:r>
              <a:rPr lang="pt-PT" sz="2300" dirty="0"/>
              <a:t>Registos vitais (por exemplo, certidões de nascimento e de óbito)</a:t>
            </a:r>
          </a:p>
          <a:p>
            <a:r>
              <a:rPr lang="pt-PT" sz="2300" dirty="0"/>
              <a:t>Registos (por exemplo, materno, cancro, vacinação)</a:t>
            </a:r>
          </a:p>
          <a:p>
            <a:r>
              <a:rPr lang="pt-PT" sz="2300" dirty="0"/>
              <a:t>Inquéritos</a:t>
            </a:r>
          </a:p>
          <a:p>
            <a:endParaRPr lang="pt-PT" sz="23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1022326"/>
            <a:ext cx="4041775" cy="711770"/>
          </a:xfrm>
        </p:spPr>
        <p:txBody>
          <a:bodyPr/>
          <a:lstStyle/>
          <a:p>
            <a:r>
              <a:rPr lang="pt-PT" dirty="0"/>
              <a:t>Fontes adicionais durante emergências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47455" cy="3789518"/>
          </a:xfrm>
        </p:spPr>
        <p:txBody>
          <a:bodyPr/>
          <a:lstStyle/>
          <a:p>
            <a:r>
              <a:rPr lang="pt-BR" dirty="0"/>
              <a:t>ONG locais e internacionais</a:t>
            </a:r>
          </a:p>
          <a:p>
            <a:r>
              <a:rPr lang="pt-BR" dirty="0"/>
              <a:t>Informadores-chave</a:t>
            </a:r>
          </a:p>
          <a:p>
            <a:r>
              <a:rPr lang="pt-BR" dirty="0"/>
              <a:t>Reuniões de agrupamentos</a:t>
            </a:r>
          </a:p>
          <a:p>
            <a:r>
              <a:rPr lang="pt-BR" dirty="0"/>
              <a:t>Avaliações rápidas das necessidades</a:t>
            </a:r>
          </a:p>
          <a:p>
            <a:r>
              <a:rPr lang="pt-PT" dirty="0"/>
              <a:t>Investigação de surtos</a:t>
            </a:r>
          </a:p>
        </p:txBody>
      </p:sp>
    </p:spTree>
    <p:extLst>
      <p:ext uri="{BB962C8B-B14F-4D97-AF65-F5344CB8AC3E}">
        <p14:creationId xmlns:p14="http://schemas.microsoft.com/office/powerpoint/2010/main" val="867662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65DCC6-B13D-EB4D-A905-EE366BA48244}"/>
              </a:ext>
            </a:extLst>
          </p:cNvPr>
          <p:cNvSpPr txBox="1">
            <a:spLocks/>
          </p:cNvSpPr>
          <p:nvPr/>
        </p:nvSpPr>
        <p:spPr>
          <a:xfrm>
            <a:off x="381000" y="1124744"/>
            <a:ext cx="8511480" cy="446449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/>
              <a:t>Informações sobre cada pessoa em investigação como parte da vigilância em saúde pública ou investigação epidemiológica, organizada em linhas e colunas;</a:t>
            </a:r>
          </a:p>
          <a:p>
            <a:pPr marL="0" indent="0" algn="just">
              <a:buNone/>
            </a:pPr>
            <a:endParaRPr lang="pt-BR" sz="2400" dirty="0"/>
          </a:p>
          <a:p>
            <a:pPr algn="just"/>
            <a:r>
              <a:rPr lang="pt-BR" sz="2400" dirty="0"/>
              <a:t>Cada linha contém informações sobre uma única pessoa;</a:t>
            </a:r>
          </a:p>
          <a:p>
            <a:pPr marL="0" indent="0" algn="just">
              <a:buNone/>
            </a:pPr>
            <a:endParaRPr lang="pt-BR" sz="2400" dirty="0"/>
          </a:p>
          <a:p>
            <a:pPr algn="just"/>
            <a:r>
              <a:rPr lang="pt-BR" sz="2400" dirty="0"/>
              <a:t>Cada coluna representa uma variável como nome ou número de identificação, idade, sexo, data de início dos sintomas ou data do diagnóstico, etc</a:t>
            </a:r>
            <a:r>
              <a:rPr lang="pt-BR" sz="280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A1D726-0020-7945-BC0C-A9074948B10F}"/>
              </a:ext>
            </a:extLst>
          </p:cNvPr>
          <p:cNvSpPr txBox="1">
            <a:spLocks/>
          </p:cNvSpPr>
          <p:nvPr/>
        </p:nvSpPr>
        <p:spPr>
          <a:xfrm>
            <a:off x="381000" y="188640"/>
            <a:ext cx="8382000" cy="63056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BR" sz="3600" b="1" dirty="0">
                <a:solidFill>
                  <a:srgbClr val="002060"/>
                </a:solidFill>
              </a:rPr>
              <a:t>O que é uma lista tabelada?</a:t>
            </a:r>
            <a:endParaRPr lang="en-US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48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4C92556-D72F-7C4A-9CCE-B229CA9CD620}"/>
              </a:ext>
            </a:extLst>
          </p:cNvPr>
          <p:cNvSpPr txBox="1">
            <a:spLocks noChangeArrowheads="1"/>
          </p:cNvSpPr>
          <p:nvPr/>
        </p:nvSpPr>
        <p:spPr>
          <a:xfrm>
            <a:off x="107505" y="44624"/>
            <a:ext cx="8928990" cy="99060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BR" altLang="en-US" sz="3600" b="1" dirty="0">
                <a:solidFill>
                  <a:srgbClr val="002060"/>
                </a:solidFill>
                <a:ea typeface="ＭＳ Ｐゴシック" pitchFamily="34" charset="-128"/>
              </a:rPr>
              <a:t>Uma lista tabelada organiza os seus dados</a:t>
            </a:r>
            <a:endParaRPr lang="en-US" altLang="en-US" sz="3600" b="1" dirty="0">
              <a:solidFill>
                <a:srgbClr val="002060"/>
              </a:solidFill>
              <a:ea typeface="ＭＳ Ｐゴシック" pitchFamily="34" charset="-128"/>
            </a:endParaRPr>
          </a:p>
        </p:txBody>
      </p:sp>
      <p:graphicFrame>
        <p:nvGraphicFramePr>
          <p:cNvPr id="3" name="Group 104">
            <a:extLst>
              <a:ext uri="{FF2B5EF4-FFF2-40B4-BE49-F238E27FC236}">
                <a16:creationId xmlns:a16="http://schemas.microsoft.com/office/drawing/2014/main" id="{13568DFA-4EA0-2846-BAEE-ADFCD9EF4B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7282909"/>
              </p:ext>
            </p:extLst>
          </p:nvPr>
        </p:nvGraphicFramePr>
        <p:xfrm>
          <a:off x="179512" y="1320400"/>
          <a:ext cx="8856983" cy="4441315"/>
        </p:xfrm>
        <a:graphic>
          <a:graphicData uri="http://schemas.openxmlformats.org/drawingml/2006/table">
            <a:tbl>
              <a:tblPr/>
              <a:tblGrid>
                <a:gridCol w="773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9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95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81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890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PT" sz="18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pt-PT" sz="1800" b="0" i="0" u="none" strike="noStrike" cap="none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Sinais / Sintomas</a:t>
                      </a:r>
                    </a:p>
                  </a:txBody>
                  <a:tcPr marT="45727" marB="45727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Laboratório</a:t>
                      </a:r>
                    </a:p>
                  </a:txBody>
                  <a:tcPr marT="45727" marB="45727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Demografia</a:t>
                      </a:r>
                    </a:p>
                  </a:txBody>
                  <a:tcPr marT="45727" marB="45727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54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Caso n,</a:t>
                      </a:r>
                      <a:r>
                        <a:rPr kumimoji="0" lang="pt-PT" sz="1800" b="1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º</a:t>
                      </a:r>
                      <a:endParaRPr kumimoji="0" lang="pt-PT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27" marB="45727" anchor="b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pt-PT" sz="18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Data Início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do sintoma</a:t>
                      </a:r>
                    </a:p>
                  </a:txBody>
                  <a:tcPr marT="45727" marB="45727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Diarreia</a:t>
                      </a:r>
                    </a:p>
                  </a:txBody>
                  <a:tcPr marT="45727" marB="45727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Vómito</a:t>
                      </a:r>
                    </a:p>
                  </a:txBody>
                  <a:tcPr marT="45727" marB="45727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Febre &gt;37</a:t>
                      </a:r>
                      <a:r>
                        <a:rPr kumimoji="0" lang="pt-PT" sz="1800" b="1" i="0" u="none" strike="noStrike" cap="none" normalizeH="0" baseline="3000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</a:t>
                      </a:r>
                      <a:r>
                        <a:rPr kumimoji="0" lang="pt-PT" sz="18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</a:t>
                      </a:r>
                    </a:p>
                  </a:txBody>
                  <a:tcPr marT="45727" marB="45727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Cultura de fezes positiva</a:t>
                      </a:r>
                    </a:p>
                  </a:txBody>
                  <a:tcPr marT="45727" marB="45727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1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Idade</a:t>
                      </a:r>
                    </a:p>
                  </a:txBody>
                  <a:tcPr marT="45727" marB="45727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Género</a:t>
                      </a:r>
                    </a:p>
                  </a:txBody>
                  <a:tcPr marT="45727" marB="45727" anchor="b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2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22/07/14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  <a:endParaRPr kumimoji="0" lang="pt-PT" sz="2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Não realizado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9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25/07/14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  <a:endParaRPr kumimoji="0" lang="pt-PT" sz="2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22/07/14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F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27/07/14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?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?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Pendente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?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98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23/07/14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  <a:endParaRPr kumimoji="0" lang="pt-PT" sz="2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92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</a:t>
                      </a:r>
                    </a:p>
                  </a:txBody>
                  <a:tcPr marT="45727" marB="4572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21/07/14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18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Não submetido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pt-PT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F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199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06437"/>
          </a:xfrm>
        </p:spPr>
        <p:txBody>
          <a:bodyPr/>
          <a:lstStyle/>
          <a:p>
            <a:pPr>
              <a:defRPr/>
            </a:pPr>
            <a:r>
              <a:rPr lang="fr-FR" sz="3600" b="1" dirty="0" err="1">
                <a:solidFill>
                  <a:srgbClr val="002060"/>
                </a:solidFill>
              </a:rPr>
              <a:t>Esboço</a:t>
            </a:r>
            <a:endParaRPr lang="en-GB" sz="3600" b="1" dirty="0">
              <a:solidFill>
                <a:srgbClr val="002060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323528" y="1052736"/>
            <a:ext cx="8496746" cy="4752528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t-PT" sz="2800" dirty="0"/>
              <a:t>O que é vigilância da sa</a:t>
            </a:r>
            <a:r>
              <a:rPr lang="pt-PT" sz="2800" dirty="0">
                <a:solidFill>
                  <a:srgbClr val="002060"/>
                </a:solidFill>
              </a:rPr>
              <a:t>ú</a:t>
            </a:r>
            <a:r>
              <a:rPr lang="pt-PT" sz="2800" dirty="0"/>
              <a:t>de p</a:t>
            </a:r>
            <a:r>
              <a:rPr lang="pt-PT" sz="2800" dirty="0">
                <a:solidFill>
                  <a:srgbClr val="002060"/>
                </a:solidFill>
              </a:rPr>
              <a:t>ú</a:t>
            </a:r>
            <a:r>
              <a:rPr lang="pt-PT" sz="2800" dirty="0"/>
              <a:t>blica?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t-PT" sz="2800" dirty="0"/>
              <a:t>Variações e características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t-BR" sz="2800" dirty="0"/>
              <a:t>Processo e fluxo da Informação</a:t>
            </a:r>
            <a:endParaRPr lang="pt-PT" sz="2800" dirty="0"/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t-BR" sz="2800" dirty="0"/>
              <a:t>Recolha de dados da </a:t>
            </a:r>
            <a:r>
              <a:rPr lang="pt-PT" sz="2800" dirty="0"/>
              <a:t>vigilância</a:t>
            </a:r>
            <a:endParaRPr lang="pt-BR" sz="2800" dirty="0"/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t-PT" sz="2800" dirty="0"/>
              <a:t>Definiç</a:t>
            </a:r>
            <a:r>
              <a:rPr lang="pt-PT" sz="2800" dirty="0">
                <a:latin typeface="Arial"/>
                <a:cs typeface="Arial"/>
              </a:rPr>
              <a:t>ão </a:t>
            </a:r>
            <a:r>
              <a:rPr lang="pt-PT" sz="2800" dirty="0"/>
              <a:t>de casos</a:t>
            </a:r>
          </a:p>
          <a:p>
            <a:pPr marL="514350" indent="-51435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t-BR" sz="2800" dirty="0"/>
              <a:t>Actividades de </a:t>
            </a:r>
            <a:r>
              <a:rPr lang="pt-PT" sz="2800" dirty="0"/>
              <a:t>vigilância </a:t>
            </a:r>
            <a:r>
              <a:rPr lang="pt-BR" sz="2800" dirty="0"/>
              <a:t>para prevenção e controlo de surtos</a:t>
            </a:r>
            <a:endParaRPr lang="pt-PT" sz="2800" dirty="0"/>
          </a:p>
        </p:txBody>
      </p:sp>
    </p:spTree>
    <p:extLst>
      <p:ext uri="{BB962C8B-B14F-4D97-AF65-F5344CB8AC3E}">
        <p14:creationId xmlns:p14="http://schemas.microsoft.com/office/powerpoint/2010/main" val="62170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06B28E0-F146-6448-9586-A40157F30E88}"/>
              </a:ext>
            </a:extLst>
          </p:cNvPr>
          <p:cNvSpPr txBox="1">
            <a:spLocks/>
          </p:cNvSpPr>
          <p:nvPr/>
        </p:nvSpPr>
        <p:spPr>
          <a:xfrm>
            <a:off x="432930" y="0"/>
            <a:ext cx="8385048" cy="907422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BR" altLang="en-US" sz="3600" b="1" dirty="0">
                <a:solidFill>
                  <a:srgbClr val="002060"/>
                </a:solidFill>
                <a:ea typeface="ＭＳ Ｐゴシック" pitchFamily="34" charset="-128"/>
              </a:rPr>
              <a:t>O que é um “Relatório Zero”?</a:t>
            </a:r>
            <a:endParaRPr lang="en-US" altLang="en-US" sz="3600" b="1" dirty="0">
              <a:solidFill>
                <a:srgbClr val="002060"/>
              </a:solidFill>
              <a:ea typeface="ＭＳ Ｐゴシック" pitchFamily="34" charset="-128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075F70E-6032-9B45-995F-C3445D93F5BE}"/>
              </a:ext>
            </a:extLst>
          </p:cNvPr>
          <p:cNvSpPr txBox="1">
            <a:spLocks/>
          </p:cNvSpPr>
          <p:nvPr/>
        </p:nvSpPr>
        <p:spPr>
          <a:xfrm>
            <a:off x="251520" y="1052737"/>
            <a:ext cx="8784976" cy="496855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u="sng" dirty="0" err="1">
                <a:solidFill>
                  <a:srgbClr val="006600"/>
                </a:solidFill>
              </a:rPr>
              <a:t>Definição</a:t>
            </a:r>
            <a:endParaRPr lang="en-US" sz="2800" u="sng" dirty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altLang="en-US" sz="2800" i="1" dirty="0">
                <a:ea typeface="ＭＳ Ｐゴシック" pitchFamily="34" charset="-128"/>
              </a:rPr>
              <a:t>Relatório de zero casos na frequência especificada, </a:t>
            </a:r>
          </a:p>
          <a:p>
            <a:pPr marL="0" indent="0">
              <a:buNone/>
            </a:pPr>
            <a:r>
              <a:rPr lang="pt-BR" altLang="en-US" sz="2800" i="1" dirty="0">
                <a:ea typeface="ＭＳ Ｐゴシック" pitchFamily="34" charset="-128"/>
              </a:rPr>
              <a:t>por exemplo, semanal ou mensalmente</a:t>
            </a:r>
          </a:p>
          <a:p>
            <a:pPr marL="0" indent="0">
              <a:buNone/>
            </a:pPr>
            <a:endParaRPr lang="en-US" altLang="en-US" sz="2000" i="1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</a:pPr>
            <a:r>
              <a:rPr lang="pt-BR" altLang="en-US" sz="2800" dirty="0">
                <a:ea typeface="ＭＳ Ｐゴシック" pitchFamily="34" charset="-128"/>
              </a:rPr>
              <a:t>Distingue-se de “nenhum relatório” (relatório não enviado ou dados perdidos) e nenhum caso notificado</a:t>
            </a:r>
          </a:p>
          <a:p>
            <a:pPr marL="0" indent="0">
              <a:spcBef>
                <a:spcPts val="0"/>
              </a:spcBef>
              <a:buNone/>
            </a:pPr>
            <a:endParaRPr lang="pt-BR" altLang="en-US" sz="2800" dirty="0">
              <a:ea typeface="ＭＳ Ｐゴシック" pitchFamily="34" charset="-128"/>
            </a:endParaRPr>
          </a:p>
          <a:p>
            <a:pPr>
              <a:spcBef>
                <a:spcPts val="0"/>
              </a:spcBef>
            </a:pPr>
            <a:r>
              <a:rPr lang="pt-BR" altLang="en-US" sz="2800" dirty="0">
                <a:ea typeface="ＭＳ Ｐゴシック" pitchFamily="34" charset="-128"/>
              </a:rPr>
              <a:t>Principal característica dos sistemas de vigilância para paralisia flácida aguda (para poliomielite), </a:t>
            </a:r>
            <a:r>
              <a:rPr lang="pt-BR" altLang="en-US" sz="2800" dirty="0">
                <a:latin typeface="Arial"/>
                <a:ea typeface="ＭＳ Ｐゴシック" pitchFamily="34" charset="-128"/>
                <a:cs typeface="Arial"/>
              </a:rPr>
              <a:t>É</a:t>
            </a:r>
            <a:r>
              <a:rPr lang="pt-BR" altLang="en-US" sz="2800" dirty="0">
                <a:ea typeface="ＭＳ Ｐゴシック" pitchFamily="34" charset="-128"/>
              </a:rPr>
              <a:t>bola, tétano neonatal, entre outras</a:t>
            </a:r>
          </a:p>
        </p:txBody>
      </p:sp>
    </p:spTree>
    <p:extLst>
      <p:ext uri="{BB962C8B-B14F-4D97-AF65-F5344CB8AC3E}">
        <p14:creationId xmlns:p14="http://schemas.microsoft.com/office/powerpoint/2010/main" val="36387406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 txBox="1">
            <a:spLocks/>
          </p:cNvSpPr>
          <p:nvPr/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i="0" kern="12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9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31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13149" y="620688"/>
            <a:ext cx="5808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Definições</a:t>
            </a:r>
            <a:r>
              <a:rPr lang="pt-PT" sz="3600" b="1" dirty="0">
                <a:solidFill>
                  <a:srgbClr val="002060"/>
                </a:solidFill>
                <a:latin typeface="Arial"/>
                <a:cs typeface="Arial"/>
              </a:rPr>
              <a:t> de </a:t>
            </a:r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endParaRPr lang="pt-PT" sz="36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A blue circle containing a globe and a magnifying glass." title="Public Health 101 Surveillance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473" y="2134069"/>
            <a:ext cx="2971054" cy="258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8973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4ACEA79-A154-2547-A41F-0AA2A02D98C4}"/>
              </a:ext>
            </a:extLst>
          </p:cNvPr>
          <p:cNvSpPr txBox="1">
            <a:spLocks noChangeArrowheads="1"/>
          </p:cNvSpPr>
          <p:nvPr/>
        </p:nvSpPr>
        <p:spPr>
          <a:xfrm>
            <a:off x="381000" y="548680"/>
            <a:ext cx="8382000" cy="100811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pt-BR" altLang="en-US" sz="3600" b="1" dirty="0">
                <a:solidFill>
                  <a:srgbClr val="002060"/>
                </a:solidFill>
                <a:ea typeface="ＭＳ Ｐゴシック" pitchFamily="34" charset="-128"/>
              </a:rPr>
              <a:t>O que é uma definição de caso?</a:t>
            </a:r>
            <a:endParaRPr lang="en-US" altLang="en-US" sz="3600" b="1" dirty="0">
              <a:solidFill>
                <a:srgbClr val="002060"/>
              </a:solidFill>
              <a:ea typeface="ＭＳ Ｐゴシック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6464" y="1820503"/>
            <a:ext cx="8526016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Clr>
                <a:srgbClr val="008080"/>
              </a:buClr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COMO?</a:t>
            </a:r>
          </a:p>
          <a:p>
            <a:pPr>
              <a:lnSpc>
                <a:spcPct val="110000"/>
              </a:lnSpc>
              <a:buClr>
                <a:srgbClr val="008080"/>
              </a:buClr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Aplicável uniformemente</a:t>
            </a:r>
          </a:p>
          <a:p>
            <a:pPr>
              <a:lnSpc>
                <a:spcPct val="110000"/>
              </a:lnSpc>
              <a:buClr>
                <a:srgbClr val="008080"/>
              </a:buClr>
            </a:pPr>
            <a:endParaRPr lang="pt-P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buClr>
                <a:srgbClr val="008080"/>
              </a:buClr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QUÊ? </a:t>
            </a:r>
          </a:p>
          <a:p>
            <a:pPr>
              <a:lnSpc>
                <a:spcPct val="110000"/>
              </a:lnSpc>
              <a:buClr>
                <a:srgbClr val="008080"/>
              </a:buClr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Conjunto de critérios</a:t>
            </a:r>
          </a:p>
          <a:p>
            <a:pPr>
              <a:lnSpc>
                <a:spcPct val="110000"/>
              </a:lnSpc>
              <a:buClr>
                <a:srgbClr val="008080"/>
              </a:buClr>
            </a:pPr>
            <a:endParaRPr lang="pt-P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buClr>
                <a:srgbClr val="008080"/>
              </a:buClr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PORQUÊ?</a:t>
            </a:r>
          </a:p>
          <a:p>
            <a:pPr>
              <a:lnSpc>
                <a:spcPct val="110000"/>
              </a:lnSpc>
              <a:buClr>
                <a:srgbClr val="008080"/>
              </a:buClr>
            </a:pP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Classificar uma pessoa como portadora de determinada doença, lesão ou outra condição relacionada com a saúde</a:t>
            </a:r>
          </a:p>
        </p:txBody>
      </p:sp>
    </p:spTree>
    <p:extLst>
      <p:ext uri="{BB962C8B-B14F-4D97-AF65-F5344CB8AC3E}">
        <p14:creationId xmlns:p14="http://schemas.microsoft.com/office/powerpoint/2010/main" val="12001718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9FA3FE79-8FB0-C44A-9B45-837E55F84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6875" y="4161177"/>
            <a:ext cx="5030250" cy="83099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00000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pt-PT" altLang="en-US" b="1" dirty="0">
                <a:latin typeface="Tahoma" pitchFamily="34" charset="0"/>
                <a:cs typeface="Tahoma" pitchFamily="34" charset="0"/>
              </a:rPr>
              <a:t>Suspeito ou Possível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pt-PT" altLang="en-US" sz="2000" dirty="0">
                <a:latin typeface="Tahoma" pitchFamily="34" charset="0"/>
                <a:cs typeface="Tahoma" pitchFamily="34" charset="0"/>
              </a:rPr>
              <a:t>Sintomas compatíveis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7D089142-20BD-364D-9B9C-C133C462C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408" y="2904652"/>
            <a:ext cx="4215184" cy="113877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00000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pt-PT" altLang="en-US" b="1" dirty="0">
                <a:latin typeface="Tahoma" pitchFamily="34" charset="0"/>
                <a:cs typeface="Tahoma" pitchFamily="34" charset="0"/>
              </a:rPr>
              <a:t>Provável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pt-PT" altLang="en-US" sz="2000" dirty="0">
                <a:latin typeface="Tahoma" pitchFamily="34" charset="0"/>
                <a:cs typeface="Tahoma" pitchFamily="34" charset="0"/>
              </a:rPr>
              <a:t>Epidemiologicamente relacionado,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pt-PT" altLang="en-US" sz="2000" dirty="0">
                <a:latin typeface="Tahoma" pitchFamily="34" charset="0"/>
                <a:cs typeface="Tahoma" pitchFamily="34" charset="0"/>
              </a:rPr>
              <a:t>sintomas compatíveis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D0335E-8658-544E-AC60-D6A5A6262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6850" y="1340768"/>
            <a:ext cx="2750299" cy="14465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00000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pt-PT" altLang="en-US" b="1" dirty="0">
                <a:latin typeface="Tahoma" pitchFamily="34" charset="0"/>
                <a:cs typeface="Tahoma" pitchFamily="34" charset="0"/>
              </a:rPr>
              <a:t>Confirmado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pt-PT" altLang="en-US" sz="2000" dirty="0">
                <a:latin typeface="Tahoma" pitchFamily="34" charset="0"/>
                <a:cs typeface="Tahoma" pitchFamily="34" charset="0"/>
              </a:rPr>
              <a:t>Confirmado laboratorialmente, sintomas compatíveis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2B46474-6B46-FE43-B112-94997D19DE21}"/>
              </a:ext>
            </a:extLst>
          </p:cNvPr>
          <p:cNvSpPr txBox="1">
            <a:spLocks noChangeArrowheads="1"/>
          </p:cNvSpPr>
          <p:nvPr/>
        </p:nvSpPr>
        <p:spPr>
          <a:xfrm>
            <a:off x="380999" y="116632"/>
            <a:ext cx="8382000" cy="990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en-US" sz="3600" b="1" dirty="0">
                <a:solidFill>
                  <a:srgbClr val="002060"/>
                </a:solidFill>
              </a:rPr>
              <a:t>3 - </a:t>
            </a:r>
            <a:r>
              <a:rPr lang="pt-BR" altLang="en-US" sz="3600" b="1" dirty="0">
                <a:solidFill>
                  <a:srgbClr val="002060"/>
                </a:solidFill>
              </a:rPr>
              <a:t>Definições de casos por níveis</a:t>
            </a:r>
            <a:endParaRPr lang="en-US" altLang="en-US" sz="3600" b="1" dirty="0">
              <a:solidFill>
                <a:srgbClr val="002060"/>
              </a:solidFill>
            </a:endParaRPr>
          </a:p>
        </p:txBody>
      </p:sp>
      <p:sp>
        <p:nvSpPr>
          <p:cNvPr id="6" name="Line 6">
            <a:extLst>
              <a:ext uri="{FF2B5EF4-FFF2-40B4-BE49-F238E27FC236}">
                <a16:creationId xmlns:a16="http://schemas.microsoft.com/office/drawing/2014/main" id="{06581E85-7326-594C-B3FA-4C2E48E9BF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75624" y="1835225"/>
            <a:ext cx="2075305" cy="2919412"/>
          </a:xfrm>
          <a:prstGeom prst="line">
            <a:avLst/>
          </a:prstGeom>
          <a:noFill/>
          <a:ln w="63500">
            <a:solidFill>
              <a:srgbClr val="006600"/>
            </a:solidFill>
            <a:round/>
            <a:headEnd w="lg" len="lg"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7">
            <a:extLst>
              <a:ext uri="{FF2B5EF4-FFF2-40B4-BE49-F238E27FC236}">
                <a16:creationId xmlns:a16="http://schemas.microsoft.com/office/drawing/2014/main" id="{CA038C46-EE51-9F4D-BC0B-58CDAFCC865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62627" y="1793793"/>
            <a:ext cx="2162502" cy="2994624"/>
          </a:xfrm>
          <a:prstGeom prst="line">
            <a:avLst/>
          </a:prstGeom>
          <a:noFill/>
          <a:ln w="63500">
            <a:solidFill>
              <a:srgbClr val="006600"/>
            </a:solidFill>
            <a:round/>
            <a:headEnd w="lg" len="lg"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18CE1527-6B6D-DB42-B55D-E30FB93B4733}"/>
              </a:ext>
            </a:extLst>
          </p:cNvPr>
          <p:cNvSpPr>
            <a:spLocks noChangeArrowheads="1"/>
          </p:cNvSpPr>
          <p:nvPr/>
        </p:nvSpPr>
        <p:spPr bwMode="auto">
          <a:xfrm rot="-8640000">
            <a:off x="1554953" y="1894062"/>
            <a:ext cx="431800" cy="2321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00000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pt-PT" dirty="0"/>
              <a:t>Mais certas 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D8A92714-9FAA-BE47-B9A7-0FFE67BD5268}"/>
              </a:ext>
            </a:extLst>
          </p:cNvPr>
          <p:cNvSpPr>
            <a:spLocks noChangeArrowheads="1"/>
          </p:cNvSpPr>
          <p:nvPr/>
        </p:nvSpPr>
        <p:spPr bwMode="auto">
          <a:xfrm rot="19458870">
            <a:off x="7264517" y="1413056"/>
            <a:ext cx="7207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00000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00000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pt-PT" altLang="en-US" dirty="0">
                <a:latin typeface="Tahoma" pitchFamily="34" charset="0"/>
                <a:cs typeface="Tahoma" pitchFamily="34" charset="0"/>
              </a:rPr>
              <a:t>Mais</a:t>
            </a:r>
            <a:r>
              <a:rPr lang="en-US" altLang="en-US" dirty="0">
                <a:latin typeface="Tahoma" pitchFamily="34" charset="0"/>
                <a:cs typeface="Tahoma" pitchFamily="34" charset="0"/>
              </a:rPr>
              <a:t> </a:t>
            </a:r>
            <a:r>
              <a:rPr lang="pt-PT" altLang="en-US" dirty="0">
                <a:latin typeface="Tahoma" pitchFamily="34" charset="0"/>
                <a:cs typeface="Tahoma" pitchFamily="34" charset="0"/>
              </a:rPr>
              <a:t>inclusivo</a:t>
            </a:r>
          </a:p>
        </p:txBody>
      </p:sp>
    </p:spTree>
    <p:extLst>
      <p:ext uri="{BB962C8B-B14F-4D97-AF65-F5344CB8AC3E}">
        <p14:creationId xmlns:p14="http://schemas.microsoft.com/office/powerpoint/2010/main" val="8137720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897" y="116632"/>
            <a:ext cx="8229600" cy="1143000"/>
          </a:xfrm>
        </p:spPr>
        <p:txBody>
          <a:bodyPr/>
          <a:lstStyle/>
          <a:p>
            <a:r>
              <a:rPr lang="pt-PT" sz="3600" b="1">
                <a:solidFill>
                  <a:srgbClr val="002060"/>
                </a:solidFill>
              </a:rPr>
              <a:t>O papel das definições de casos na investigação dos surtos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3528" y="1628800"/>
            <a:ext cx="8568952" cy="417646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Elaborar uma definição de caso clara e fácil de usar é essencial para investigar as ocorrências</a:t>
            </a:r>
          </a:p>
          <a:p>
            <a:pPr algn="just" eaLnBrk="1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pt-PT" sz="28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 eaLnBrk="1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PT" sz="28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 uso de definições de casos claras e comummente usadas pode ajudar a </a:t>
            </a:r>
            <a:r>
              <a:rPr lang="pt-PT" sz="280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monitorizar surtos em diferentes momentos e locais.</a:t>
            </a:r>
          </a:p>
        </p:txBody>
      </p:sp>
    </p:spTree>
    <p:extLst>
      <p:ext uri="{BB962C8B-B14F-4D97-AF65-F5344CB8AC3E}">
        <p14:creationId xmlns:p14="http://schemas.microsoft.com/office/powerpoint/2010/main" val="27495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 txBox="1">
            <a:spLocks/>
          </p:cNvSpPr>
          <p:nvPr/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i="0" kern="12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9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35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620688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36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Actividades de vigilância para prevenção e controlo de surtos</a:t>
            </a:r>
            <a:endParaRPr lang="pt-PT" sz="36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A blue circle containing a globe and a magnifying glass." title="Public Health 101 Surveillance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473" y="2134069"/>
            <a:ext cx="2971054" cy="258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9459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183253" y="836712"/>
            <a:ext cx="8958676" cy="4824536"/>
          </a:xfrm>
        </p:spPr>
        <p:txBody>
          <a:bodyPr/>
          <a:lstStyle/>
          <a:p>
            <a:pPr>
              <a:buNone/>
            </a:pPr>
            <a:r>
              <a:rPr lang="pt-BR" altLang="en-US" sz="2200" dirty="0">
                <a:solidFill>
                  <a:schemeClr val="tx1"/>
                </a:solidFill>
              </a:rPr>
              <a:t>O controlo dos surtos depende da aplicação de um conjunto de intervenções, que incluem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chemeClr val="tx1"/>
                </a:solidFill>
              </a:rPr>
              <a:t>Detecção precoce de novos casos e isolamento através da vigilância e busca activa de casos;</a:t>
            </a:r>
          </a:p>
          <a:p>
            <a:pPr marL="0" indent="0">
              <a:spcBef>
                <a:spcPts val="1200"/>
              </a:spcBef>
              <a:buNone/>
            </a:pPr>
            <a:endParaRPr lang="pt-BR" altLang="en-US" sz="10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chemeClr val="tx1"/>
                </a:solidFill>
              </a:rPr>
              <a:t>Gestão de casos e prevenção de infecções atrav</a:t>
            </a:r>
            <a:r>
              <a:rPr lang="pt-BR" altLang="en-US" sz="2200" dirty="0">
                <a:solidFill>
                  <a:schemeClr val="tx1"/>
                </a:solidFill>
                <a:latin typeface="Arial"/>
                <a:cs typeface="Arial"/>
              </a:rPr>
              <a:t>és de </a:t>
            </a:r>
            <a:r>
              <a:rPr lang="pt-BR" altLang="en-US" sz="2200" dirty="0">
                <a:solidFill>
                  <a:schemeClr val="tx1"/>
                </a:solidFill>
              </a:rPr>
              <a:t>cuidados m</a:t>
            </a:r>
            <a:r>
              <a:rPr lang="pt-BR" altLang="en-US" sz="2200" dirty="0">
                <a:solidFill>
                  <a:schemeClr val="tx1"/>
                </a:solidFill>
                <a:latin typeface="Arial"/>
                <a:cs typeface="Arial"/>
              </a:rPr>
              <a:t>édicos</a:t>
            </a:r>
            <a:r>
              <a:rPr lang="pt-BR" altLang="en-US" sz="2200" dirty="0">
                <a:solidFill>
                  <a:schemeClr val="tx1"/>
                </a:solidFill>
              </a:rPr>
              <a:t>;</a:t>
            </a:r>
          </a:p>
          <a:p>
            <a:pPr marL="0" indent="0">
              <a:spcBef>
                <a:spcPts val="1200"/>
              </a:spcBef>
              <a:buNone/>
            </a:pPr>
            <a:endParaRPr lang="pt-BR" altLang="en-US" sz="10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chemeClr val="tx1"/>
                </a:solidFill>
              </a:rPr>
              <a:t>Tratamento culturalmente apropriado dos doentes graves e dos mortos;</a:t>
            </a:r>
          </a:p>
          <a:p>
            <a:pPr marL="0" indent="0">
              <a:spcBef>
                <a:spcPts val="1200"/>
              </a:spcBef>
              <a:buNone/>
            </a:pPr>
            <a:endParaRPr lang="pt-BR" altLang="en-US" sz="10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chemeClr val="tx1"/>
                </a:solidFill>
              </a:rPr>
              <a:t>Envolvimento da comunidade</a:t>
            </a:r>
            <a:endParaRPr lang="en-US" altLang="en-US" sz="2200" dirty="0">
              <a:solidFill>
                <a:schemeClr val="tx1"/>
              </a:solidFill>
            </a:endParaRPr>
          </a:p>
          <a:p>
            <a:pPr marL="0" indent="0" algn="just">
              <a:spcBef>
                <a:spcPts val="1800"/>
              </a:spcBef>
              <a:buNone/>
            </a:pPr>
            <a:r>
              <a:rPr lang="pt-BR" altLang="en-US" sz="2200" b="1" dirty="0">
                <a:solidFill>
                  <a:srgbClr val="000000"/>
                </a:solidFill>
              </a:rPr>
              <a:t>Todos os itens acima </a:t>
            </a:r>
            <a:r>
              <a:rPr lang="pt-BR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são essenciais para pôr termo a um surto</a:t>
            </a:r>
            <a:r>
              <a:rPr lang="en-US" altLang="en-US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algn="just"/>
            <a:endParaRPr lang="en-US" altLang="en-US" sz="4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" y="188640"/>
            <a:ext cx="91440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600" b="1" dirty="0">
                <a:solidFill>
                  <a:srgbClr val="002060"/>
                </a:solidFill>
              </a:rPr>
              <a:t>Vigilância e controlo dos surtos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PT" sz="3700" b="1" dirty="0">
                <a:solidFill>
                  <a:srgbClr val="002060"/>
                </a:solidFill>
              </a:rPr>
              <a:t>Antes da eclosão do surto</a:t>
            </a:r>
            <a:endParaRPr lang="pt-PT" sz="4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251520" y="1340768"/>
            <a:ext cx="8712968" cy="4608512"/>
          </a:xfr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1" indent="0">
              <a:buNone/>
            </a:pPr>
            <a:r>
              <a:rPr lang="pt-BR" altLang="en-US" dirty="0">
                <a:solidFill>
                  <a:schemeClr val="tx1"/>
                </a:solidFill>
              </a:rPr>
              <a:t>Preparar-se para identificar o surto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</a:rPr>
              <a:t>Formar o pessoal da saúde em todos os níveis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</a:rPr>
              <a:t>Distribuir definições de casos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</a:rPr>
              <a:t>Identificar recursos humanos para a vigilância comunitária</a:t>
            </a:r>
            <a:endParaRPr lang="en-US" altLang="en-US" sz="20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pt-BR" altLang="en-US" sz="24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pt-BR" altLang="en-US" dirty="0">
                <a:solidFill>
                  <a:schemeClr val="tx1"/>
                </a:solidFill>
              </a:rPr>
              <a:t>Melhorar a coordenação a todos os níveis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</a:rPr>
              <a:t>Envolver a saúde animal e outros actores importantes, incluindo o sector privado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</a:rPr>
              <a:t>Estabelecer canais de comunicação e procedimentos claros para notificação imediata e gest</a:t>
            </a:r>
            <a:r>
              <a:rPr lang="pt-BR" altLang="en-US" sz="2000" dirty="0">
                <a:solidFill>
                  <a:schemeClr val="tx1"/>
                </a:solidFill>
                <a:latin typeface="Arial"/>
                <a:cs typeface="Arial"/>
              </a:rPr>
              <a:t>ão </a:t>
            </a:r>
            <a:r>
              <a:rPr lang="pt-BR" altLang="en-US" sz="2000" dirty="0">
                <a:solidFill>
                  <a:schemeClr val="tx1"/>
                </a:solidFill>
              </a:rPr>
              <a:t>dos casos suspeitos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</a:rPr>
              <a:t>Partilhar regularmente os dados de vigilância</a:t>
            </a:r>
            <a:endParaRPr lang="en-ZW" altLang="en-US" sz="2400" dirty="0">
              <a:solidFill>
                <a:schemeClr val="tx1"/>
              </a:solidFill>
            </a:endParaRPr>
          </a:p>
        </p:txBody>
      </p:sp>
      <p:sp>
        <p:nvSpPr>
          <p:cNvPr id="21508" name="Picture 4"/>
          <p:cNvSpPr>
            <a:spLocks noChangeAspect="1" noChangeArrowheads="1"/>
          </p:cNvSpPr>
          <p:nvPr/>
        </p:nvSpPr>
        <p:spPr bwMode="auto">
          <a:xfrm>
            <a:off x="5219700" y="1484313"/>
            <a:ext cx="3395663" cy="431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ZA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272808" cy="926976"/>
          </a:xfrm>
        </p:spPr>
        <p:txBody>
          <a:bodyPr/>
          <a:lstStyle/>
          <a:p>
            <a:r>
              <a:rPr lang="en-US" altLang="en-US" sz="3600" dirty="0">
                <a:solidFill>
                  <a:srgbClr val="002060"/>
                </a:solidFill>
              </a:rPr>
              <a:t> </a:t>
            </a:r>
            <a:r>
              <a:rPr lang="en-US" altLang="en-US" sz="3600" b="1" dirty="0">
                <a:solidFill>
                  <a:srgbClr val="002060"/>
                </a:solidFill>
              </a:rPr>
              <a:t>Durante </a:t>
            </a:r>
            <a:r>
              <a:rPr lang="pt-PT" sz="3600" b="1" dirty="0">
                <a:solidFill>
                  <a:srgbClr val="002060"/>
                </a:solidFill>
              </a:rPr>
              <a:t>o surto</a:t>
            </a:r>
            <a:endParaRPr lang="en-GB" altLang="en-US" sz="3600" b="1" dirty="0">
              <a:solidFill>
                <a:srgbClr val="002060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179513" y="1556792"/>
            <a:ext cx="8640960" cy="4248472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pt-BR" altLang="en-US" sz="2800" dirty="0">
                <a:solidFill>
                  <a:schemeClr val="tx1"/>
                </a:solidFill>
              </a:rPr>
              <a:t>Intensificar a busca activa de possíveis casos</a:t>
            </a:r>
            <a:endParaRPr lang="en-GB" altLang="en-US" sz="2800" dirty="0">
              <a:solidFill>
                <a:schemeClr val="tx1"/>
              </a:solidFill>
            </a:endParaRPr>
          </a:p>
          <a:p>
            <a:pPr lvl="1" algn="just">
              <a:lnSpc>
                <a:spcPct val="80000"/>
              </a:lnSpc>
              <a:spcBef>
                <a:spcPts val="1800"/>
              </a:spcBef>
              <a:buFont typeface="Wingdings" charset="2"/>
              <a:buChar char="Ø"/>
            </a:pPr>
            <a:r>
              <a:rPr lang="pt-PT" altLang="en-US" sz="2000" dirty="0">
                <a:solidFill>
                  <a:schemeClr val="tx1"/>
                </a:solidFill>
              </a:rPr>
              <a:t>Em locais p</a:t>
            </a:r>
            <a:r>
              <a:rPr lang="pt-PT" altLang="en-US" sz="2000" dirty="0">
                <a:solidFill>
                  <a:schemeClr val="tx1"/>
                </a:solidFill>
                <a:latin typeface="Arial"/>
                <a:cs typeface="Arial"/>
              </a:rPr>
              <a:t>úblicos</a:t>
            </a:r>
            <a:r>
              <a:rPr lang="pt-PT" altLang="en-US" sz="2000" dirty="0">
                <a:solidFill>
                  <a:schemeClr val="tx1"/>
                </a:solidFill>
              </a:rPr>
              <a:t>, privados e religiosos, incluindo resid</a:t>
            </a:r>
            <a:r>
              <a:rPr lang="pt-PT" altLang="en-US" sz="2000" dirty="0">
                <a:solidFill>
                  <a:schemeClr val="tx1"/>
                </a:solidFill>
                <a:latin typeface="Arial"/>
                <a:cs typeface="Arial"/>
              </a:rPr>
              <a:t>ências </a:t>
            </a:r>
            <a:r>
              <a:rPr lang="pt-PT" altLang="en-US" sz="2000" dirty="0">
                <a:solidFill>
                  <a:schemeClr val="tx1"/>
                </a:solidFill>
              </a:rPr>
              <a:t>de praticantes da </a:t>
            </a:r>
            <a:r>
              <a:rPr lang="pt-PT" altLang="en-US" sz="2000" dirty="0">
                <a:solidFill>
                  <a:schemeClr val="tx1"/>
                </a:solidFill>
                <a:latin typeface="Arial"/>
                <a:cs typeface="Arial"/>
              </a:rPr>
              <a:t>medicina </a:t>
            </a:r>
            <a:r>
              <a:rPr lang="pt-PT" altLang="en-US" sz="2000" dirty="0">
                <a:solidFill>
                  <a:schemeClr val="tx1"/>
                </a:solidFill>
              </a:rPr>
              <a:t>tradicional</a:t>
            </a:r>
          </a:p>
          <a:p>
            <a:pPr lvl="1" algn="just">
              <a:lnSpc>
                <a:spcPct val="80000"/>
              </a:lnSpc>
              <a:spcBef>
                <a:spcPts val="1800"/>
              </a:spcBef>
              <a:buFont typeface="Wingdings" charset="2"/>
              <a:buChar char="Ø"/>
            </a:pPr>
            <a:r>
              <a:rPr lang="pt-PT" altLang="en-US" sz="2000" dirty="0">
                <a:solidFill>
                  <a:schemeClr val="tx1"/>
                </a:solidFill>
              </a:rPr>
              <a:t>Discutir com os principais líderes de opinião</a:t>
            </a:r>
          </a:p>
          <a:p>
            <a:pPr lvl="1" algn="just">
              <a:lnSpc>
                <a:spcPct val="80000"/>
              </a:lnSpc>
              <a:spcBef>
                <a:spcPts val="1800"/>
              </a:spcBef>
              <a:buFont typeface="Wingdings" charset="2"/>
              <a:buChar char="Ø"/>
            </a:pPr>
            <a:r>
              <a:rPr lang="pt-PT" altLang="en-US" sz="2000" dirty="0">
                <a:solidFill>
                  <a:schemeClr val="tx1"/>
                </a:solidFill>
              </a:rPr>
              <a:t>Fazer vigilância de casos ocorridos na comunidade: imprensa, rumores, testemunhos da comunidade</a:t>
            </a:r>
            <a:endParaRPr lang="en-GB" altLang="en-US" sz="2000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pt-BR" altLang="en-US" sz="2000" dirty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pt-BR" altLang="en-US" sz="2800" dirty="0">
                <a:solidFill>
                  <a:schemeClr val="tx1"/>
                </a:solidFill>
              </a:rPr>
              <a:t>Envolver as comunidades para facilitar e melhorar as actividades de vigilância</a:t>
            </a:r>
            <a:endParaRPr lang="en-US" altLang="en-US" sz="2800" dirty="0"/>
          </a:p>
          <a:p>
            <a:pPr algn="just">
              <a:lnSpc>
                <a:spcPct val="80000"/>
              </a:lnSpc>
            </a:pPr>
            <a:endParaRPr lang="en-US" altLang="en-US" sz="3000" dirty="0"/>
          </a:p>
          <a:p>
            <a:pPr algn="just">
              <a:lnSpc>
                <a:spcPct val="80000"/>
              </a:lnSpc>
            </a:pPr>
            <a:endParaRPr lang="en-GB" altLang="en-US" sz="3000" dirty="0"/>
          </a:p>
          <a:p>
            <a:pPr algn="just">
              <a:lnSpc>
                <a:spcPct val="80000"/>
              </a:lnSpc>
            </a:pPr>
            <a:endParaRPr lang="en-GB" altLang="en-US" sz="30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7544" y="53752"/>
            <a:ext cx="8229600" cy="1143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tx1"/>
                </a:solidFill>
              </a:rPr>
              <a:t> </a:t>
            </a:r>
            <a:r>
              <a:rPr lang="pt-PT" altLang="en-US" sz="3600" b="1" dirty="0">
                <a:solidFill>
                  <a:srgbClr val="002060"/>
                </a:solidFill>
              </a:rPr>
              <a:t>Depois</a:t>
            </a:r>
            <a:r>
              <a:rPr lang="en-US" altLang="en-US" sz="3600" b="1" dirty="0">
                <a:solidFill>
                  <a:srgbClr val="002060"/>
                </a:solidFill>
              </a:rPr>
              <a:t> d</a:t>
            </a:r>
            <a:r>
              <a:rPr lang="pt-PT" sz="3600" b="1" dirty="0">
                <a:solidFill>
                  <a:srgbClr val="002060"/>
                </a:solidFill>
              </a:rPr>
              <a:t>o surto</a:t>
            </a:r>
            <a:endParaRPr lang="en-GB" altLang="en-US" sz="3600" b="1" dirty="0">
              <a:solidFill>
                <a:srgbClr val="00206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467544" y="1196752"/>
            <a:ext cx="8424936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chemeClr val="tx1"/>
                </a:solidFill>
              </a:rPr>
              <a:t>Declarar o fim da epidemia</a:t>
            </a:r>
          </a:p>
          <a:p>
            <a:pPr marL="0" indent="0">
              <a:buNone/>
            </a:pPr>
            <a:endParaRPr lang="pt-BR" sz="2000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Retomar as actividades de vigilância para a fase pré-surto</a:t>
            </a:r>
          </a:p>
          <a:p>
            <a:pPr marL="0" indent="0">
              <a:buNone/>
            </a:pPr>
            <a:endParaRPr lang="pt-BR" sz="2000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Realizar uma avaliação da gest</a:t>
            </a:r>
            <a:r>
              <a:rPr lang="pt-BR" dirty="0">
                <a:solidFill>
                  <a:schemeClr val="tx1"/>
                </a:solidFill>
                <a:latin typeface="Arial"/>
                <a:cs typeface="Arial"/>
              </a:rPr>
              <a:t>ã</a:t>
            </a:r>
            <a:r>
              <a:rPr lang="pt-BR" dirty="0">
                <a:solidFill>
                  <a:schemeClr val="tx1"/>
                </a:solidFill>
              </a:rPr>
              <a:t>o de surtos</a:t>
            </a:r>
          </a:p>
          <a:p>
            <a:pPr marL="0" indent="0">
              <a:buNone/>
            </a:pPr>
            <a:endParaRPr lang="pt-BR" sz="2000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Elaborar relatório sobre o fim do surto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2068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pt-PT" sz="3200" b="1" dirty="0">
                <a:solidFill>
                  <a:srgbClr val="002060"/>
                </a:solidFill>
              </a:rPr>
              <a:t>O que é </a:t>
            </a:r>
            <a:r>
              <a:rPr lang="pt-BR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vigilância </a:t>
            </a:r>
            <a:r>
              <a:rPr lang="pt-PT" sz="3200" b="1" dirty="0">
                <a:solidFill>
                  <a:srgbClr val="002060"/>
                </a:solidFill>
              </a:rPr>
              <a:t>da saúde pública</a:t>
            </a:r>
            <a:r>
              <a:rPr lang="en-US" sz="32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7" name="Slide Number Placeholder 2"/>
          <p:cNvSpPr txBox="1">
            <a:spLocks/>
          </p:cNvSpPr>
          <p:nvPr/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i="0" kern="12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9pPr>
          </a:lstStyle>
          <a:p>
            <a:pPr algn="r">
              <a:defRPr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blue circle containing a globe and a magnifying glass." title="Public Health 101 Surveillance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953" y="2005476"/>
            <a:ext cx="3266095" cy="284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688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Placeholder 2"/>
          <p:cNvSpPr>
            <a:spLocks noGrp="1"/>
          </p:cNvSpPr>
          <p:nvPr>
            <p:ph type="body" idx="4294967295"/>
          </p:nvPr>
        </p:nvSpPr>
        <p:spPr>
          <a:xfrm>
            <a:off x="291529" y="1124744"/>
            <a:ext cx="4208463" cy="1008112"/>
          </a:xfrm>
          <a:solidFill>
            <a:srgbClr val="92D050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lvl="1" indent="0" algn="ctr">
              <a:buNone/>
            </a:pPr>
            <a:r>
              <a:rPr lang="pt-BR" altLang="en-US" sz="2200" b="1" dirty="0">
                <a:solidFill>
                  <a:srgbClr val="002060"/>
                </a:solidFill>
              </a:rPr>
              <a:t>Qualquer membro da ERR pode conduzir actividades de vigilância</a:t>
            </a:r>
            <a:endParaRPr lang="en-ZW" altLang="en-US" sz="2200" b="1" dirty="0">
              <a:solidFill>
                <a:srgbClr val="002060"/>
              </a:solidFill>
            </a:endParaRPr>
          </a:p>
        </p:txBody>
      </p:sp>
      <p:sp>
        <p:nvSpPr>
          <p:cNvPr id="11268" name="Content Placeholder 3"/>
          <p:cNvSpPr>
            <a:spLocks noGrp="1"/>
          </p:cNvSpPr>
          <p:nvPr>
            <p:ph sz="half" idx="4294967295"/>
          </p:nvPr>
        </p:nvSpPr>
        <p:spPr>
          <a:xfrm>
            <a:off x="291529" y="2204864"/>
            <a:ext cx="4280471" cy="3816424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465138" lvl="1" indent="-298450">
              <a:buFont typeface="Arial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  <a:cs typeface="Times New Roman" pitchFamily="18" charset="0"/>
              </a:rPr>
              <a:t>Chefe da equipa</a:t>
            </a:r>
          </a:p>
          <a:p>
            <a:pPr marL="465138" lvl="1" indent="-298450">
              <a:buFont typeface="Arial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  <a:cs typeface="Times New Roman" pitchFamily="18" charset="0"/>
              </a:rPr>
              <a:t>Epidemiologistas</a:t>
            </a:r>
          </a:p>
          <a:p>
            <a:pPr marL="465138" lvl="1" indent="-298450">
              <a:buFont typeface="Arial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  <a:cs typeface="Times New Roman" pitchFamily="18" charset="0"/>
              </a:rPr>
              <a:t>Especialista Clínico/PCI</a:t>
            </a:r>
          </a:p>
          <a:p>
            <a:pPr marL="465138" lvl="1" indent="-298450">
              <a:buFont typeface="Arial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  <a:cs typeface="Times New Roman" pitchFamily="18" charset="0"/>
              </a:rPr>
              <a:t>Gestor de dados</a:t>
            </a:r>
          </a:p>
          <a:p>
            <a:pPr marL="465138" lvl="1" indent="-298450">
              <a:buFont typeface="Arial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  <a:cs typeface="Times New Roman" pitchFamily="18" charset="0"/>
              </a:rPr>
              <a:t>T</a:t>
            </a:r>
            <a:r>
              <a:rPr lang="pt-BR" altLang="en-US" sz="2000" dirty="0">
                <a:solidFill>
                  <a:schemeClr val="tx1"/>
                </a:solidFill>
                <a:latin typeface="Arial"/>
                <a:cs typeface="Arial"/>
              </a:rPr>
              <a:t>écnicos</a:t>
            </a:r>
            <a:r>
              <a:rPr lang="pt-BR" altLang="en-US" sz="2000" dirty="0">
                <a:solidFill>
                  <a:schemeClr val="tx1"/>
                </a:solidFill>
                <a:cs typeface="Times New Roman" pitchFamily="18" charset="0"/>
              </a:rPr>
              <a:t> de laboratório</a:t>
            </a:r>
          </a:p>
          <a:p>
            <a:pPr marL="465138" lvl="1" indent="-298450">
              <a:buFont typeface="Arial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  <a:cs typeface="Times New Roman" pitchFamily="18" charset="0"/>
              </a:rPr>
              <a:t>T</a:t>
            </a:r>
            <a:r>
              <a:rPr lang="pt-BR" altLang="en-US" sz="2000" dirty="0">
                <a:solidFill>
                  <a:schemeClr val="tx1"/>
                </a:solidFill>
                <a:latin typeface="Arial"/>
                <a:cs typeface="Arial"/>
              </a:rPr>
              <a:t>écnico </a:t>
            </a:r>
            <a:r>
              <a:rPr lang="pt-BR" altLang="en-US" sz="2000" dirty="0">
                <a:solidFill>
                  <a:schemeClr val="tx1"/>
                </a:solidFill>
                <a:cs typeface="Times New Roman" pitchFamily="18" charset="0"/>
              </a:rPr>
              <a:t>de saúde ambiental</a:t>
            </a:r>
          </a:p>
          <a:p>
            <a:pPr marL="465138" lvl="1" indent="-298450">
              <a:buFont typeface="Arial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  <a:cs typeface="Times New Roman" pitchFamily="18" charset="0"/>
              </a:rPr>
              <a:t>Educador/conselheiro de saúde</a:t>
            </a:r>
          </a:p>
          <a:p>
            <a:pPr marL="465138" lvl="1" indent="-298450">
              <a:buFont typeface="Arial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  <a:cs typeface="Times New Roman" pitchFamily="18" charset="0"/>
              </a:rPr>
              <a:t>Logística</a:t>
            </a:r>
          </a:p>
          <a:p>
            <a:pPr marL="465138" lvl="1" indent="-298450">
              <a:buFont typeface="Arial" pitchFamily="34" charset="0"/>
              <a:buChar char="•"/>
            </a:pPr>
            <a:r>
              <a:rPr lang="pt-BR" altLang="en-US" sz="2000" dirty="0">
                <a:solidFill>
                  <a:schemeClr val="tx1"/>
                </a:solidFill>
                <a:cs typeface="Times New Roman" pitchFamily="18" charset="0"/>
              </a:rPr>
              <a:t>etc.</a:t>
            </a:r>
            <a:endParaRPr lang="en-GB" altLang="en-US" sz="20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1269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4788024" y="1124744"/>
            <a:ext cx="4067944" cy="1008112"/>
          </a:xfrm>
          <a:solidFill>
            <a:srgbClr val="92D050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pt-BR" altLang="en-US" sz="2200" b="1" dirty="0">
                <a:solidFill>
                  <a:srgbClr val="002060"/>
                </a:solidFill>
              </a:rPr>
              <a:t>Forma</a:t>
            </a:r>
            <a:r>
              <a:rPr lang="pt-BR" altLang="en-US" sz="2200" b="1" dirty="0">
                <a:solidFill>
                  <a:srgbClr val="002060"/>
                </a:solidFill>
                <a:latin typeface="Arial"/>
                <a:cs typeface="Arial"/>
              </a:rPr>
              <a:t>çã</a:t>
            </a:r>
            <a:r>
              <a:rPr lang="pt-BR" altLang="en-US" sz="2200" b="1" dirty="0">
                <a:solidFill>
                  <a:srgbClr val="002060"/>
                </a:solidFill>
              </a:rPr>
              <a:t>o dos membros da ERR que trabalham na vigilância</a:t>
            </a:r>
            <a:endParaRPr lang="en-ZW" altLang="en-US" sz="2200" b="1" dirty="0">
              <a:solidFill>
                <a:srgbClr val="002060"/>
              </a:solidFill>
            </a:endParaRPr>
          </a:p>
        </p:txBody>
      </p:sp>
      <p:sp>
        <p:nvSpPr>
          <p:cNvPr id="11270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788025" y="2204864"/>
            <a:ext cx="4067944" cy="3816424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347663" lvl="1" indent="-176213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chemeClr val="tx1"/>
                </a:solidFill>
                <a:cs typeface="Times New Roman" pitchFamily="18" charset="0"/>
              </a:rPr>
              <a:t>Identificação de casos com base na definição de caso adoptada</a:t>
            </a:r>
          </a:p>
          <a:p>
            <a:pPr marL="347663" lvl="1" indent="-176213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chemeClr val="tx1"/>
                </a:solidFill>
                <a:cs typeface="Times New Roman" pitchFamily="18" charset="0"/>
              </a:rPr>
              <a:t>Conhecimento aprofundado sobre a doença em causa</a:t>
            </a:r>
          </a:p>
          <a:p>
            <a:pPr marL="347663" lvl="1" indent="-176213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chemeClr val="tx1"/>
                </a:solidFill>
                <a:cs typeface="Times New Roman" pitchFamily="18" charset="0"/>
              </a:rPr>
              <a:t>Ferramentas de vigilância</a:t>
            </a:r>
          </a:p>
          <a:p>
            <a:pPr marL="347663" lvl="1" indent="-176213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chemeClr val="tx1"/>
                </a:solidFill>
                <a:cs typeface="Times New Roman" pitchFamily="18" charset="0"/>
              </a:rPr>
              <a:t>Busca activa de casos/localização de </a:t>
            </a:r>
            <a:r>
              <a:rPr lang="pt-BR" altLang="en-US" sz="1800" dirty="0" err="1">
                <a:solidFill>
                  <a:schemeClr val="tx1"/>
                </a:solidFill>
                <a:cs typeface="Times New Roman" pitchFamily="18" charset="0"/>
              </a:rPr>
              <a:t>contactos</a:t>
            </a:r>
            <a:r>
              <a:rPr lang="pt-BR" altLang="en-US" sz="1800" dirty="0">
                <a:solidFill>
                  <a:schemeClr val="tx1"/>
                </a:solidFill>
                <a:cs typeface="Times New Roman" pitchFamily="18" charset="0"/>
              </a:rPr>
              <a:t> e seguimento</a:t>
            </a:r>
          </a:p>
          <a:p>
            <a:pPr marL="347663" lvl="1" indent="-176213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chemeClr val="tx1"/>
                </a:solidFill>
                <a:cs typeface="Times New Roman" pitchFamily="18" charset="0"/>
              </a:rPr>
              <a:t>Comunicação</a:t>
            </a:r>
          </a:p>
          <a:p>
            <a:pPr marL="347663" lvl="1" indent="-176213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chemeClr val="tx1"/>
                </a:solidFill>
                <a:cs typeface="Times New Roman" pitchFamily="18" charset="0"/>
              </a:rPr>
              <a:t>Listagem de casos, documentação e relatórios</a:t>
            </a:r>
          </a:p>
          <a:p>
            <a:pPr marL="347663" lvl="1" indent="-176213">
              <a:buFont typeface="Arial" panose="020B0604020202020204" pitchFamily="34" charset="0"/>
              <a:buChar char="•"/>
            </a:pPr>
            <a:r>
              <a:rPr lang="pt-BR" altLang="en-US" sz="1800" dirty="0">
                <a:solidFill>
                  <a:schemeClr val="tx1"/>
                </a:solidFill>
                <a:cs typeface="Times New Roman" pitchFamily="18" charset="0"/>
              </a:rPr>
              <a:t>Equipamento de proteção pessoal</a:t>
            </a:r>
            <a:endParaRPr lang="en-ZW" altLang="en-US" sz="32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n-US" sz="3600" b="1" dirty="0">
                <a:solidFill>
                  <a:srgbClr val="002060"/>
                </a:solidFill>
              </a:rPr>
              <a:t>ERR e </a:t>
            </a:r>
            <a:r>
              <a:rPr lang="en-US" sz="3600" b="1" dirty="0" err="1">
                <a:solidFill>
                  <a:srgbClr val="002060"/>
                </a:solidFill>
              </a:rPr>
              <a:t>vigilância</a:t>
            </a:r>
            <a:endParaRPr lang="en-US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2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1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126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12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11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11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nimBg="1"/>
      <p:bldP spid="11268" grpId="0" build="p" animBg="1"/>
      <p:bldP spid="11269" grpId="0" build="p" animBg="1"/>
      <p:bldP spid="11270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PT" sz="3600" b="1" dirty="0">
                <a:solidFill>
                  <a:srgbClr val="002060"/>
                </a:solidFill>
              </a:rPr>
              <a:t>Mensagens-chave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107504" y="1196752"/>
            <a:ext cx="8928992" cy="4752528"/>
          </a:xfrm>
        </p:spPr>
        <p:txBody>
          <a:bodyPr/>
          <a:lstStyle/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pt-BR" sz="2800" dirty="0">
                <a:solidFill>
                  <a:schemeClr val="tx1"/>
                </a:solidFill>
              </a:rPr>
              <a:t>Uma vigilância bem sucedida é a base para a prevenção e controlo de um surto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Font typeface="Arial" charset="0"/>
              <a:buAutoNum type="arabicPeriod"/>
            </a:pPr>
            <a:r>
              <a:rPr lang="pt-BR" sz="2800" dirty="0">
                <a:solidFill>
                  <a:schemeClr val="tx1"/>
                </a:solidFill>
              </a:rPr>
              <a:t> As actividades de vigilância devem conduzir a respostas da saúde pública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AutoNum type="arabicPeriod"/>
            </a:pPr>
            <a:r>
              <a:rPr lang="pt-BR" sz="2800" dirty="0">
                <a:solidFill>
                  <a:schemeClr val="tx1"/>
                </a:solidFill>
              </a:rPr>
              <a:t>A definiç</a:t>
            </a:r>
            <a:r>
              <a:rPr lang="pt-BR" sz="2800" dirty="0">
                <a:solidFill>
                  <a:schemeClr val="tx1"/>
                </a:solidFill>
                <a:latin typeface="Arial"/>
                <a:cs typeface="Arial"/>
              </a:rPr>
              <a:t>ão</a:t>
            </a:r>
            <a:r>
              <a:rPr lang="pt-BR" sz="2800" dirty="0">
                <a:solidFill>
                  <a:schemeClr val="tx1"/>
                </a:solidFill>
              </a:rPr>
              <a:t> adequada de casos </a:t>
            </a:r>
            <a:r>
              <a:rPr lang="pt-BR" sz="2800" dirty="0">
                <a:solidFill>
                  <a:schemeClr val="tx1"/>
                </a:solidFill>
                <a:latin typeface="Arial"/>
                <a:cs typeface="Arial"/>
              </a:rPr>
              <a:t>é</a:t>
            </a:r>
            <a:r>
              <a:rPr lang="pt-BR" sz="2800" dirty="0">
                <a:solidFill>
                  <a:schemeClr val="tx1"/>
                </a:solidFill>
              </a:rPr>
              <a:t> essencial para quaisquer actividades de vigilância eficazes</a:t>
            </a:r>
          </a:p>
          <a:p>
            <a:pPr marL="514350" indent="-514350">
              <a:spcBef>
                <a:spcPct val="0"/>
              </a:spcBef>
              <a:spcAft>
                <a:spcPts val="1200"/>
              </a:spcAft>
              <a:buAutoNum type="arabicPeriod"/>
            </a:pPr>
            <a:r>
              <a:rPr lang="pt-BR" sz="2800" dirty="0">
                <a:solidFill>
                  <a:schemeClr val="tx1"/>
                </a:solidFill>
              </a:rPr>
              <a:t>A vigilância eficaz é um pré-requisito para a detecção precoce de casos, interrupção da cadeia de transmissão e, eventualmente, o controlo do surto</a:t>
            </a:r>
            <a:endParaRPr lang="fr-FR" sz="2800" dirty="0"/>
          </a:p>
          <a:p>
            <a:pPr marL="0" indent="0">
              <a:spcBef>
                <a:spcPct val="0"/>
              </a:spcBef>
              <a:spcAft>
                <a:spcPts val="1200"/>
              </a:spcAft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2060"/>
                </a:solidFill>
              </a:rPr>
              <a:t>Fontes e </a:t>
            </a:r>
            <a:r>
              <a:rPr lang="pt-PT" altLang="en-US" sz="3600" b="1" dirty="0">
                <a:solidFill>
                  <a:srgbClr val="002060"/>
                </a:solidFill>
              </a:rPr>
              <a:t>Recursos</a:t>
            </a:r>
            <a:r>
              <a:rPr lang="en-US" altLang="en-US" sz="3600" b="1" dirty="0">
                <a:solidFill>
                  <a:srgbClr val="002060"/>
                </a:solidFill>
              </a:rPr>
              <a:t> (1)</a:t>
            </a:r>
          </a:p>
        </p:txBody>
      </p:sp>
      <p:sp>
        <p:nvSpPr>
          <p:cNvPr id="82946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165923"/>
          </a:xfrm>
        </p:spPr>
        <p:txBody>
          <a:bodyPr/>
          <a:lstStyle/>
          <a:p>
            <a:pPr marL="0" indent="0" algn="just" defTabSz="914349">
              <a:spcBef>
                <a:spcPct val="30000"/>
              </a:spcBef>
              <a:buNone/>
              <a:defRPr/>
            </a:pPr>
            <a:r>
              <a:rPr lang="pt-BR" altLang="en-US" sz="1600" b="1" dirty="0">
                <a:solidFill>
                  <a:srgbClr val="002060"/>
                </a:solidFill>
                <a:cs typeface="Arial" charset="0"/>
              </a:rPr>
              <a:t>Esta apresentação foi adaptada dos materiais de forma</a:t>
            </a:r>
            <a:r>
              <a:rPr lang="pt-BR" altLang="en-US" sz="1600" b="1" dirty="0">
                <a:solidFill>
                  <a:srgbClr val="002060"/>
                </a:solidFill>
                <a:latin typeface="Arial"/>
                <a:cs typeface="Arial"/>
              </a:rPr>
              <a:t>ção da Linha de Frente-</a:t>
            </a:r>
            <a:r>
              <a:rPr lang="pt-BR" altLang="en-US" sz="1600" b="1" dirty="0">
                <a:solidFill>
                  <a:srgbClr val="002060"/>
                </a:solidFill>
                <a:cs typeface="Arial" charset="0"/>
              </a:rPr>
              <a:t> FETP Linha de Frente e Resposta e Recupera</a:t>
            </a:r>
            <a:r>
              <a:rPr lang="pt-BR" altLang="en-US" sz="1600" b="1" dirty="0">
                <a:solidFill>
                  <a:srgbClr val="002060"/>
                </a:solidFill>
                <a:latin typeface="Arial"/>
                <a:cs typeface="Arial"/>
              </a:rPr>
              <a:t>ção pós </a:t>
            </a:r>
            <a:r>
              <a:rPr lang="pt-BR" altLang="en-US" sz="1600" b="1" dirty="0">
                <a:solidFill>
                  <a:srgbClr val="002060"/>
                </a:solidFill>
                <a:cs typeface="Arial" charset="0"/>
              </a:rPr>
              <a:t> Emerg</a:t>
            </a:r>
            <a:r>
              <a:rPr lang="pt-BR" altLang="en-US" sz="1600" b="1" dirty="0">
                <a:solidFill>
                  <a:srgbClr val="002060"/>
                </a:solidFill>
                <a:latin typeface="Arial"/>
                <a:cs typeface="Arial"/>
              </a:rPr>
              <a:t>ência</a:t>
            </a:r>
            <a:r>
              <a:rPr lang="pt-BR" altLang="en-US" sz="1600" b="1" dirty="0">
                <a:solidFill>
                  <a:srgbClr val="002060"/>
                </a:solidFill>
                <a:cs typeface="Arial" charset="0"/>
              </a:rPr>
              <a:t>   </a:t>
            </a:r>
            <a:r>
              <a:rPr lang="en-US" sz="1600" dirty="0" err="1">
                <a:solidFill>
                  <a:schemeClr val="tx1"/>
                </a:solidFill>
                <a:latin typeface="Arial" charset="0"/>
              </a:rPr>
              <a:t>Centros</a:t>
            </a:r>
            <a:r>
              <a:rPr lang="en-US" sz="1600" dirty="0">
                <a:solidFill>
                  <a:schemeClr val="tx1"/>
                </a:solidFill>
                <a:latin typeface="Arial" charset="0"/>
              </a:rPr>
              <a:t> de </a:t>
            </a:r>
            <a:r>
              <a:rPr lang="en-US" sz="1600" dirty="0" err="1">
                <a:solidFill>
                  <a:schemeClr val="tx1"/>
                </a:solidFill>
                <a:latin typeface="Arial" charset="0"/>
              </a:rPr>
              <a:t>Controlo</a:t>
            </a:r>
            <a:r>
              <a:rPr lang="en-US" sz="16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pt-BR" sz="1600" dirty="0">
                <a:solidFill>
                  <a:schemeClr val="tx1"/>
                </a:solidFill>
                <a:latin typeface="Arial" charset="0"/>
              </a:rPr>
              <a:t>e Prevenção de Doenças (CDC). Introdução à saúde pública. In: Saúde Pública 101 Series. Atlanta, GA: Departamento da Saúde e Serviços Humanos dos EUA, CDC; 2014. Disponível em: </a:t>
            </a:r>
            <a:r>
              <a:rPr lang="en-US" sz="1600" u="sng" dirty="0">
                <a:solidFill>
                  <a:schemeClr val="tx1"/>
                </a:solidFill>
                <a:latin typeface="Arial" charset="0"/>
                <a:hlinkClick r:id="rId2"/>
              </a:rPr>
              <a:t>https://www.cdc.gov/publichealth101/surveillance.html</a:t>
            </a:r>
            <a:r>
              <a:rPr lang="en-US" sz="1600" u="sng" dirty="0">
                <a:solidFill>
                  <a:schemeClr val="tx1"/>
                </a:solidFill>
                <a:latin typeface="Arial" charset="0"/>
              </a:rPr>
              <a:t> </a:t>
            </a:r>
            <a:endParaRPr lang="en-US" sz="1600" dirty="0">
              <a:solidFill>
                <a:schemeClr val="tx1"/>
              </a:solidFill>
              <a:latin typeface="Arial" charset="0"/>
            </a:endParaRPr>
          </a:p>
          <a:p>
            <a:pPr algn="just" defTabSz="914349">
              <a:spcBef>
                <a:spcPct val="30000"/>
              </a:spcBef>
              <a:defRPr/>
            </a:pPr>
            <a:r>
              <a:rPr lang="pt-BR" sz="1600" dirty="0"/>
              <a:t>Organização Mundial da Saúde (OMS). Quadro de Monitorização do RSI: Lista de Verificação e Indicadores para Monitorizar o Progresso no Desenvolvimento das Capacidades Básicas do RSI nos Estados Membros. Genebra, Suíça: Organização Mundial da Saúde; 2013. Disponível em </a:t>
            </a:r>
            <a:r>
              <a:rPr lang="en-US" sz="1600" dirty="0">
                <a:solidFill>
                  <a:srgbClr val="4D4D4D"/>
                </a:solidFill>
                <a:latin typeface="Arial" charset="0"/>
              </a:rPr>
              <a:t>: </a:t>
            </a:r>
            <a:r>
              <a:rPr lang="en-US" sz="1600" dirty="0">
                <a:solidFill>
                  <a:srgbClr val="4D4D4D"/>
                </a:solidFill>
                <a:latin typeface="Arial" charset="0"/>
                <a:hlinkClick r:id="rId3"/>
              </a:rPr>
              <a:t>http://apps.who.int/iris/bitstream/handle/10665/84933/WHO_HSE_GCR_2013.2_eng.pdf?sequence=1</a:t>
            </a:r>
            <a:r>
              <a:rPr lang="en-US" sz="1600" dirty="0">
                <a:solidFill>
                  <a:srgbClr val="4D4D4D"/>
                </a:solidFill>
                <a:latin typeface="Arial" charset="0"/>
              </a:rPr>
              <a:t> </a:t>
            </a:r>
          </a:p>
          <a:p>
            <a:pPr algn="just" defTabSz="914349">
              <a:spcBef>
                <a:spcPct val="30000"/>
              </a:spcBef>
              <a:defRPr/>
            </a:pPr>
            <a:r>
              <a:rPr lang="pt-BR" sz="1600" dirty="0"/>
              <a:t>Organização Mundial da Saúde (OMS). Vigilância e resposta a surtos em emergências humanitárias: directrizes da OMS para a implementação do EWARN. Genebra, Suíça: Organização Mundial da Saúde; 2012. Disponível em: </a:t>
            </a:r>
            <a:r>
              <a:rPr lang="en-US" sz="1600" dirty="0">
                <a:solidFill>
                  <a:srgbClr val="4D4D4D"/>
                </a:solidFill>
                <a:latin typeface="Arial" charset="0"/>
                <a:hlinkClick r:id="rId4"/>
              </a:rPr>
              <a:t>http://www.who.int/diseasecontrol_emergencies/publications/who_hse_epr_dce_2012.1/en/</a:t>
            </a:r>
            <a:r>
              <a:rPr lang="en-US" sz="1600" dirty="0">
                <a:solidFill>
                  <a:srgbClr val="4D4D4D"/>
                </a:solidFill>
                <a:latin typeface="Arial" charset="0"/>
              </a:rPr>
              <a:t> </a:t>
            </a:r>
          </a:p>
          <a:p>
            <a:pPr marL="0" lvl="0" indent="0" defTabSz="914349">
              <a:spcBef>
                <a:spcPct val="30000"/>
              </a:spcBef>
              <a:buNone/>
              <a:defRPr/>
            </a:pPr>
            <a:endParaRPr lang="en-US" sz="1400" dirty="0">
              <a:solidFill>
                <a:schemeClr val="tx1"/>
              </a:solidFill>
              <a:latin typeface="Arial" charset="0"/>
            </a:endParaRPr>
          </a:p>
          <a:p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675957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>
          <a:xfrm>
            <a:off x="0" y="160337"/>
            <a:ext cx="9144000" cy="1143000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2060"/>
                </a:solidFill>
              </a:rPr>
              <a:t>Fontes e </a:t>
            </a:r>
            <a:r>
              <a:rPr lang="pt-PT" altLang="en-US" sz="3600" b="1" dirty="0">
                <a:solidFill>
                  <a:srgbClr val="002060"/>
                </a:solidFill>
              </a:rPr>
              <a:t>Recursos</a:t>
            </a:r>
            <a:r>
              <a:rPr lang="en-US" altLang="en-US" sz="3600" b="1" dirty="0">
                <a:solidFill>
                  <a:srgbClr val="002060"/>
                </a:solidFill>
              </a:rPr>
              <a:t> (2)</a:t>
            </a:r>
          </a:p>
        </p:txBody>
      </p:sp>
      <p:sp>
        <p:nvSpPr>
          <p:cNvPr id="829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4349">
              <a:spcBef>
                <a:spcPct val="30000"/>
              </a:spcBef>
              <a:defRPr/>
            </a:pPr>
            <a:r>
              <a:rPr lang="pt-BR" sz="1800" dirty="0">
                <a:solidFill>
                  <a:srgbClr val="4D4D4D"/>
                </a:solidFill>
                <a:latin typeface="Arial" charset="0"/>
              </a:rPr>
              <a:t>Fonte HIS: Kit de ferramentas do Sistema de Informação Sanitária (SIS). Genebra: Escritório do Alto Comissariado das Nações Unidas para os Refugiados; 2010. Disponível em: </a:t>
            </a:r>
            <a:r>
              <a:rPr lang="en-US" sz="1800" dirty="0">
                <a:solidFill>
                  <a:srgbClr val="4D4D4D"/>
                </a:solidFill>
                <a:latin typeface="Arial" charset="0"/>
                <a:hlinkClick r:id="rId2"/>
              </a:rPr>
              <a:t>http://www.unhcr.org/4a3374408.html</a:t>
            </a:r>
            <a:r>
              <a:rPr lang="en-US" sz="1800" dirty="0">
                <a:solidFill>
                  <a:srgbClr val="4D4D4D"/>
                </a:solidFill>
                <a:latin typeface="Arial" charset="0"/>
              </a:rPr>
              <a:t>  </a:t>
            </a:r>
          </a:p>
          <a:p>
            <a:pPr defTabSz="914349">
              <a:spcBef>
                <a:spcPct val="30000"/>
              </a:spcBef>
              <a:defRPr/>
            </a:pPr>
            <a:r>
              <a:rPr lang="pt-BR" sz="1800" dirty="0">
                <a:solidFill>
                  <a:srgbClr val="4D4D4D"/>
                </a:solidFill>
                <a:latin typeface="Arial" charset="0"/>
              </a:rPr>
              <a:t>Organização Mundial da Saúde. Dept. de Alerta e Resposta às Epidemias e Pandemias. OMS recomendou padrões de vigilância, 2ª ed. Genebra: Organização Mundial da Saúde; 1999. Disponível em: </a:t>
            </a:r>
            <a:r>
              <a:rPr lang="en-US" sz="1800" dirty="0">
                <a:solidFill>
                  <a:srgbClr val="4D4D4D"/>
                </a:solidFill>
                <a:latin typeface="Arial" charset="0"/>
                <a:hlinkClick r:id="rId3"/>
              </a:rPr>
              <a:t>http://www.who.int/iris/handle/10665/65517</a:t>
            </a:r>
            <a:r>
              <a:rPr lang="en-US" sz="1800" dirty="0">
                <a:solidFill>
                  <a:srgbClr val="4D4D4D"/>
                </a:solidFill>
                <a:latin typeface="Arial" charset="0"/>
              </a:rPr>
              <a:t> </a:t>
            </a:r>
          </a:p>
          <a:p>
            <a:pPr defTabSz="914349">
              <a:spcBef>
                <a:spcPct val="30000"/>
              </a:spcBef>
              <a:defRPr/>
            </a:pPr>
            <a:r>
              <a:rPr lang="pt-BR" sz="1800" dirty="0">
                <a:solidFill>
                  <a:srgbClr val="4D4D4D"/>
                </a:solidFill>
                <a:latin typeface="Arial" charset="0"/>
              </a:rPr>
              <a:t>Organização Mundial da Saúde. Regulamento Sanitário Internacional (2005) 2ª edição. Genebra: Organização Mundial da Saúde; 2005. Disponível em: </a:t>
            </a:r>
            <a:r>
              <a:rPr lang="en-US" sz="1800" dirty="0">
                <a:solidFill>
                  <a:schemeClr val="tx1"/>
                </a:solidFill>
                <a:latin typeface="Arial" charset="0"/>
                <a:hlinkClick r:id="rId4"/>
              </a:rPr>
              <a:t>http://www.who.int/ihr/IHR_2005_en.pdf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pPr defTabSz="914349">
              <a:spcBef>
                <a:spcPct val="30000"/>
              </a:spcBef>
              <a:defRPr/>
            </a:pPr>
            <a:r>
              <a:rPr lang="pt-BR" sz="1800" dirty="0">
                <a:solidFill>
                  <a:srgbClr val="4D4D4D"/>
                </a:solidFill>
                <a:latin typeface="Arial" charset="0"/>
              </a:rPr>
              <a:t>Organização Mundial da Saúde. Orientações Técnicas para a VRID na Região Africana, 2ª ed. Genebra: Organização Mundial da Saúde; 2010. Disponível em: </a:t>
            </a:r>
            <a:r>
              <a:rPr lang="en-US" sz="1800" dirty="0">
                <a:solidFill>
                  <a:srgbClr val="4D4D4D"/>
                </a:solidFill>
                <a:latin typeface="Arial" charset="0"/>
                <a:hlinkClick r:id="rId5"/>
              </a:rPr>
              <a:t>http://www.afro.who.int/sites/default/files/2017-06/IDSR-Technical-Guidelines_Final_2010_0.pdf</a:t>
            </a:r>
            <a:r>
              <a:rPr lang="en-US" sz="1800" dirty="0">
                <a:solidFill>
                  <a:srgbClr val="4D4D4D"/>
                </a:solidFill>
                <a:latin typeface="Arial" charset="0"/>
              </a:rPr>
              <a:t> </a:t>
            </a:r>
          </a:p>
          <a:p>
            <a:pPr marL="0" lvl="0" indent="0" defTabSz="914349">
              <a:spcBef>
                <a:spcPct val="30000"/>
              </a:spcBef>
              <a:buNone/>
              <a:defRPr/>
            </a:pPr>
            <a:endParaRPr lang="en-US" sz="1400" dirty="0">
              <a:solidFill>
                <a:schemeClr val="tx1"/>
              </a:solidFill>
              <a:latin typeface="Arial" charset="0"/>
            </a:endParaRPr>
          </a:p>
          <a:p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570141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 noGrp="1"/>
          </p:cNvSpPr>
          <p:nvPr/>
        </p:nvSpPr>
        <p:spPr bwMode="auto">
          <a:xfrm>
            <a:off x="431540" y="768275"/>
            <a:ext cx="8280920" cy="5321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000" b="1" kern="1200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r>
              <a:rPr lang="pt-PT" sz="3200" b="1" kern="1200" dirty="0">
                <a:solidFill>
                  <a:srgbClr val="002060"/>
                </a:solidFill>
                <a:effectLst/>
                <a:latin typeface="Calibri"/>
                <a:ea typeface="ＭＳ 明朝"/>
                <a:cs typeface="Arial"/>
              </a:rPr>
              <a:t>Exoneração de responsabilidade</a:t>
            </a:r>
            <a:endParaRPr lang="pt-PT" sz="3200" dirty="0">
              <a:solidFill>
                <a:srgbClr val="002060"/>
              </a:solidFill>
              <a:effectLst/>
              <a:latin typeface="Times New Roman"/>
              <a:ea typeface="ＭＳ 明朝"/>
            </a:endParaRPr>
          </a:p>
          <a:p>
            <a:pPr algn="ctr" eaLnBrk="0" fontAlgn="base" hangingPunct="0">
              <a:spcBef>
                <a:spcPts val="265"/>
              </a:spcBef>
              <a:spcAft>
                <a:spcPts val="0"/>
              </a:spcAft>
            </a:pPr>
            <a:r>
              <a:rPr lang="pt-PT" sz="2000" dirty="0">
                <a:effectLst/>
                <a:latin typeface="Times New Roman"/>
                <a:ea typeface="ＭＳ 明朝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Plataforma da OMS para a Aprendizagem sobre Segurança Sanitária – Materiais de Formação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000" dirty="0">
                <a:effectLst/>
                <a:latin typeface="Calibri"/>
                <a:ea typeface="ＭＳ 明朝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Estes Materiais de Formação da OMS são propriedade da © Organização Mundial da Saúde (WHO) 2018. Todos os direitos reservados.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A sua utilização destes materiais está sujeita aos “</a:t>
            </a:r>
            <a:r>
              <a:rPr lang="pt-PT" sz="14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Termos de Utilização dos Materiais 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Calibri"/>
              </a:rPr>
              <a:t>de Formação da Plataforma da OMS para a Aprendizagem sobre Segurança Sanitária</a:t>
            </a: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”, que aceitou ao descarregá-los e que estão disponíveis na Plataforma da OMS para a Aprendizagem sobre Segurança Sanitária em: </a:t>
            </a:r>
            <a:r>
              <a:rPr lang="pt-PT" sz="1400" u="sng" kern="1200" spc="-15" dirty="0">
                <a:solidFill>
                  <a:srgbClr val="000000"/>
                </a:solidFill>
                <a:effectLst/>
                <a:latin typeface="Calibri"/>
                <a:ea typeface="ＭＳ 明朝"/>
                <a:cs typeface="Arial"/>
                <a:hlinkClick r:id="rId3"/>
              </a:rPr>
              <a:t>https://extranet.who.int/hslp</a:t>
            </a: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 .  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 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>
              <a:spcAft>
                <a:spcPts val="0"/>
              </a:spcAft>
            </a:pP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400" u="sng" kern="1200" spc="-15" dirty="0">
                <a:solidFill>
                  <a:srgbClr val="0000FF"/>
                </a:solidFill>
                <a:effectLst/>
                <a:latin typeface="Calibri"/>
                <a:ea typeface="ＭＳ 明朝"/>
                <a:cs typeface="Arial"/>
                <a:hlinkClick r:id="rId4"/>
              </a:rPr>
              <a:t>ihrhrt@who.int</a:t>
            </a:r>
            <a:r>
              <a:rPr lang="pt-PT" sz="1400" spc="-15" dirty="0">
                <a:effectLst/>
                <a:latin typeface="Calibri"/>
                <a:ea typeface="ＭＳ 明朝"/>
                <a:cs typeface="Calibri"/>
              </a:rPr>
              <a:t>. </a:t>
            </a:r>
            <a:endParaRPr lang="pt-PT" sz="1100" spc="-15" dirty="0">
              <a:effectLst/>
              <a:latin typeface="Gisha"/>
              <a:ea typeface="ＭＳ 明朝"/>
              <a:cs typeface="Calibri"/>
            </a:endParaRPr>
          </a:p>
          <a:p>
            <a:pPr eaLnBrk="0" fontAlgn="base" hangingPunct="0">
              <a:spcBef>
                <a:spcPts val="385"/>
              </a:spcBef>
              <a:spcAft>
                <a:spcPts val="0"/>
              </a:spcAft>
            </a:pPr>
            <a:r>
              <a:rPr lang="pt-PT" sz="1400" kern="1200" dirty="0">
                <a:solidFill>
                  <a:srgbClr val="10253F"/>
                </a:solidFill>
                <a:effectLst/>
                <a:latin typeface="Calibri"/>
                <a:ea typeface="ＭＳ 明朝"/>
                <a:cs typeface="Arial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17942686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>
          <a:xfrm>
            <a:off x="0" y="2857500"/>
            <a:ext cx="9144000" cy="1143000"/>
          </a:xfrm>
        </p:spPr>
        <p:txBody>
          <a:bodyPr/>
          <a:lstStyle/>
          <a:p>
            <a:r>
              <a:rPr lang="fr-FR" altLang="en-US" sz="4800" b="1" i="1" dirty="0">
                <a:solidFill>
                  <a:srgbClr val="002060"/>
                </a:solidFill>
              </a:rPr>
              <a:t>Obrigado!</a:t>
            </a:r>
            <a:endParaRPr lang="en-US" altLang="en-US" sz="48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218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"/>
          <p:cNvSpPr>
            <a:spLocks noGrp="1" noChangeArrowheads="1"/>
          </p:cNvSpPr>
          <p:nvPr>
            <p:ph idx="1"/>
          </p:nvPr>
        </p:nvSpPr>
        <p:spPr>
          <a:xfrm>
            <a:off x="3681351" y="1704372"/>
            <a:ext cx="5355145" cy="4053923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Clr>
                <a:srgbClr val="008080"/>
              </a:buClr>
              <a:buFontTx/>
              <a:buNone/>
            </a:pPr>
            <a:r>
              <a:rPr lang="pt-PT" sz="2200" b="1" dirty="0">
                <a:solidFill>
                  <a:schemeClr val="tx1"/>
                </a:solidFill>
              </a:rPr>
              <a:t>COMO?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Clr>
                <a:srgbClr val="008080"/>
              </a:buClr>
              <a:buFontTx/>
              <a:buNone/>
            </a:pPr>
            <a:r>
              <a:rPr lang="pt-PT" sz="2200" b="0" dirty="0">
                <a:solidFill>
                  <a:schemeClr val="tx1"/>
                </a:solidFill>
              </a:rPr>
              <a:t>Contínua, sistemática 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Clr>
                <a:srgbClr val="008080"/>
              </a:buClr>
              <a:buFontTx/>
              <a:buNone/>
            </a:pPr>
            <a:r>
              <a:rPr lang="pt-PT" sz="2200" b="1" dirty="0">
                <a:solidFill>
                  <a:schemeClr val="tx1"/>
                </a:solidFill>
              </a:rPr>
              <a:t>O QU</a:t>
            </a:r>
            <a:r>
              <a:rPr lang="pt-PT" sz="2200" b="1" dirty="0">
                <a:solidFill>
                  <a:schemeClr val="tx1"/>
                </a:solidFill>
                <a:latin typeface="Arial"/>
                <a:cs typeface="Arial"/>
              </a:rPr>
              <a:t>Ê</a:t>
            </a:r>
            <a:r>
              <a:rPr lang="pt-PT" sz="2200" b="1" dirty="0">
                <a:solidFill>
                  <a:schemeClr val="tx1"/>
                </a:solidFill>
              </a:rPr>
              <a:t>? 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Clr>
                <a:srgbClr val="008080"/>
              </a:buClr>
              <a:buFontTx/>
              <a:buNone/>
            </a:pPr>
            <a:r>
              <a:rPr lang="pt-PT" sz="2200" dirty="0">
                <a:solidFill>
                  <a:schemeClr val="tx1"/>
                </a:solidFill>
              </a:rPr>
              <a:t>Recolha</a:t>
            </a:r>
            <a:r>
              <a:rPr lang="pt-PT" sz="2200" b="0" dirty="0">
                <a:solidFill>
                  <a:schemeClr val="tx1"/>
                </a:solidFill>
              </a:rPr>
              <a:t>, análise, interpretação e disseminação de dados relativos à saúde 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Clr>
                <a:srgbClr val="008080"/>
              </a:buClr>
              <a:buFontTx/>
              <a:buNone/>
            </a:pPr>
            <a:r>
              <a:rPr lang="pt-PT" sz="2200" b="1" dirty="0">
                <a:solidFill>
                  <a:schemeClr val="tx1"/>
                </a:solidFill>
              </a:rPr>
              <a:t>PARA QUÊ?</a:t>
            </a:r>
          </a:p>
          <a:p>
            <a:pPr marL="0" indent="0" eaLnBrk="1" hangingPunct="1">
              <a:lnSpc>
                <a:spcPct val="110000"/>
              </a:lnSpc>
              <a:spcBef>
                <a:spcPct val="0"/>
              </a:spcBef>
              <a:buClr>
                <a:srgbClr val="008080"/>
              </a:buClr>
              <a:buFontTx/>
              <a:buNone/>
            </a:pPr>
            <a:r>
              <a:rPr lang="pt-BR" sz="2200" dirty="0">
                <a:solidFill>
                  <a:schemeClr val="tx1"/>
                </a:solidFill>
              </a:rPr>
              <a:t>Para uso em actividades de saúde pública para reduzir a </a:t>
            </a:r>
            <a:r>
              <a:rPr lang="pt-PT" sz="2200" dirty="0">
                <a:solidFill>
                  <a:schemeClr val="tx1"/>
                </a:solidFill>
              </a:rPr>
              <a:t>morbilidade</a:t>
            </a:r>
            <a:r>
              <a:rPr lang="pt-BR" sz="2200" dirty="0">
                <a:solidFill>
                  <a:schemeClr val="tx1"/>
                </a:solidFill>
              </a:rPr>
              <a:t> e mortalidade e melhorar a qualidade da  saúde</a:t>
            </a:r>
            <a:endParaRPr lang="pt-PT" sz="2200" b="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212447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Definição de vigilância da</a:t>
            </a:r>
          </a:p>
          <a:p>
            <a:pPr algn="ctr"/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saúde pública</a:t>
            </a:r>
            <a:endParaRPr lang="en-US" sz="36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758295"/>
            <a:ext cx="7924800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1000" dirty="0"/>
              <a:t>Adaptado</a:t>
            </a:r>
            <a:r>
              <a:rPr lang="en-US" sz="1000" dirty="0"/>
              <a:t> de CDC.  MMWR 2001; 50 (No. RR-13)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i="0">
                <a:effectLst/>
              </a:defRPr>
            </a:lvl1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5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A blue circle containing a globe and a magnifying glass." title="Public Health 101 Surveillance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1831829"/>
            <a:ext cx="2971054" cy="25898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8143" y="4557265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/>
              <a:t>“Informação para a acção”</a:t>
            </a:r>
          </a:p>
        </p:txBody>
      </p:sp>
    </p:spTree>
    <p:extLst>
      <p:ext uri="{BB962C8B-B14F-4D97-AF65-F5344CB8AC3E}">
        <p14:creationId xmlns:p14="http://schemas.microsoft.com/office/powerpoint/2010/main" val="88856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810F8-400B-984F-8745-2BE919535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pt-BR" altLang="en-US" sz="3400" b="1" dirty="0">
                <a:solidFill>
                  <a:srgbClr val="002060"/>
                </a:solidFill>
                <a:ea typeface="ＭＳ Ｐゴシック" pitchFamily="34" charset="-128"/>
              </a:rPr>
              <a:t>Objectivos de um sistema de vigilância durante uma emergência</a:t>
            </a:r>
            <a:endParaRPr lang="en-US" sz="34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022A-4C6C-784A-8C18-61C7DE578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464496"/>
          </a:xfrm>
        </p:spPr>
        <p:txBody>
          <a:bodyPr/>
          <a:lstStyle/>
          <a:p>
            <a:pPr marL="344487" indent="-457200" algn="just" eaLnBrk="1" hangingPunct="1">
              <a:buFont typeface="Arial" panose="020B0604020202020204" pitchFamily="34" charset="0"/>
              <a:buChar char="•"/>
            </a:pPr>
            <a:r>
              <a:rPr lang="pt-PT" altLang="en-US" sz="2400" dirty="0">
                <a:solidFill>
                  <a:schemeClr val="tx1"/>
                </a:solidFill>
                <a:ea typeface="ＭＳ Ｐゴシック" pitchFamily="34" charset="-128"/>
              </a:rPr>
              <a:t>Detectar e responder de forma r</a:t>
            </a:r>
            <a:r>
              <a:rPr lang="pt-PT" altLang="en-US" sz="2400" dirty="0">
                <a:solidFill>
                  <a:schemeClr val="tx1"/>
                </a:solidFill>
                <a:latin typeface="Arial"/>
                <a:ea typeface="ＭＳ Ｐゴシック" pitchFamily="34" charset="-128"/>
                <a:cs typeface="Arial"/>
              </a:rPr>
              <a:t>ápida </a:t>
            </a:r>
            <a:r>
              <a:rPr lang="pt-PT" altLang="en-US" sz="2400" dirty="0">
                <a:solidFill>
                  <a:schemeClr val="tx1"/>
                </a:solidFill>
                <a:ea typeface="ＭＳ Ｐゴシック" pitchFamily="34" charset="-128"/>
              </a:rPr>
              <a:t>a casos de epidemias</a:t>
            </a:r>
          </a:p>
          <a:p>
            <a:pPr marL="0" indent="0" algn="just" eaLnBrk="1" hangingPunct="1">
              <a:buNone/>
            </a:pPr>
            <a:endParaRPr lang="pt-PT" altLang="en-US" sz="14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marL="344487" indent="-457200" algn="just" eaLnBrk="1" hangingPunct="1">
              <a:buFont typeface="Arial" panose="020B0604020202020204" pitchFamily="34" charset="0"/>
              <a:buChar char="•"/>
            </a:pPr>
            <a:r>
              <a:rPr lang="pt-PT" altLang="en-US" sz="2400" dirty="0">
                <a:solidFill>
                  <a:schemeClr val="tx1"/>
                </a:solidFill>
                <a:ea typeface="ＭＳ Ｐゴシック" pitchFamily="34" charset="-128"/>
              </a:rPr>
              <a:t>Definir as principais prioridades da saúde</a:t>
            </a:r>
          </a:p>
          <a:p>
            <a:pPr marL="0" indent="0" algn="just" eaLnBrk="1" hangingPunct="1">
              <a:buNone/>
            </a:pPr>
            <a:endParaRPr lang="pt-PT" altLang="en-US" sz="14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marL="344487" indent="-457200" algn="just" eaLnBrk="1" hangingPunct="1">
              <a:buFont typeface="Arial" panose="020B0604020202020204" pitchFamily="34" charset="0"/>
              <a:buChar char="•"/>
            </a:pPr>
            <a:r>
              <a:rPr lang="pt-PT" altLang="en-US" sz="2400" dirty="0">
                <a:solidFill>
                  <a:schemeClr val="tx1"/>
                </a:solidFill>
                <a:ea typeface="ＭＳ Ｐゴシック" pitchFamily="34" charset="-128"/>
              </a:rPr>
              <a:t>Acompanhar as tendências da saúde</a:t>
            </a:r>
          </a:p>
          <a:p>
            <a:pPr marL="0" indent="0" algn="just" eaLnBrk="1" hangingPunct="1">
              <a:buNone/>
            </a:pPr>
            <a:endParaRPr lang="pt-PT" altLang="en-US" sz="14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marL="344487" indent="-457200" algn="just" eaLnBrk="1" hangingPunct="1">
              <a:buFont typeface="Arial" panose="020B0604020202020204" pitchFamily="34" charset="0"/>
              <a:buChar char="•"/>
            </a:pPr>
            <a:r>
              <a:rPr lang="pt-PT" altLang="en-US" sz="2400" dirty="0">
                <a:solidFill>
                  <a:schemeClr val="tx1"/>
                </a:solidFill>
                <a:ea typeface="ＭＳ Ｐゴシック" pitchFamily="34" charset="-128"/>
              </a:rPr>
              <a:t>Direccionar os recursos para a área de maior necessidade</a:t>
            </a:r>
          </a:p>
          <a:p>
            <a:pPr marL="0" indent="0" algn="just" eaLnBrk="1" hangingPunct="1">
              <a:buNone/>
            </a:pPr>
            <a:endParaRPr lang="pt-PT" altLang="en-US" sz="1400" dirty="0">
              <a:solidFill>
                <a:schemeClr val="tx1"/>
              </a:solidFill>
              <a:ea typeface="ＭＳ Ｐゴシック" pitchFamily="34" charset="-128"/>
            </a:endParaRPr>
          </a:p>
          <a:p>
            <a:pPr marL="344487" indent="-457200" algn="just" eaLnBrk="1" hangingPunct="1">
              <a:buFont typeface="Arial" panose="020B0604020202020204" pitchFamily="34" charset="0"/>
              <a:buChar char="•"/>
            </a:pPr>
            <a:r>
              <a:rPr lang="pt-PT" altLang="en-US" sz="2400" dirty="0">
                <a:solidFill>
                  <a:schemeClr val="tx1"/>
                </a:solidFill>
                <a:ea typeface="ＭＳ Ｐゴシック" pitchFamily="34" charset="-128"/>
              </a:rPr>
              <a:t>Planificar e orientar programas</a:t>
            </a:r>
          </a:p>
          <a:p>
            <a:pPr marL="344487" indent="-457200" algn="just" eaLnBrk="1" hangingPunct="1">
              <a:buFont typeface="Arial" panose="020B0604020202020204" pitchFamily="34" charset="0"/>
              <a:buChar char="•"/>
            </a:pPr>
            <a:r>
              <a:rPr lang="pt-PT" altLang="en-US" sz="2400" dirty="0">
                <a:solidFill>
                  <a:schemeClr val="tx1"/>
                </a:solidFill>
                <a:ea typeface="ＭＳ Ｐゴシック" pitchFamily="34" charset="-128"/>
              </a:rPr>
              <a:t>Registar mudanças durante a emergência</a:t>
            </a:r>
          </a:p>
          <a:p>
            <a:endParaRPr lang="pt-P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376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Object 1026"/>
          <p:cNvGraphicFramePr>
            <a:graphicFrameLocks noGrp="1" noChangeAspect="1"/>
          </p:cNvGraphicFramePr>
          <p:nvPr>
            <p:ph type="chart" idx="1"/>
            <p:extLst/>
          </p:nvPr>
        </p:nvGraphicFramePr>
        <p:xfrm>
          <a:off x="579765" y="1997432"/>
          <a:ext cx="8153400" cy="431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" name="Chart" r:id="rId4" imgW="7772400" imgH="4114800" progId="MSGraph.Chart.8">
                  <p:embed followColorScheme="full"/>
                </p:oleObj>
              </mc:Choice>
              <mc:Fallback>
                <p:oleObj name="Chart" r:id="rId4" imgW="7772400" imgH="4114800" progId="MSGraph.Chart.8">
                  <p:embed followColorScheme="full"/>
                  <p:pic>
                    <p:nvPicPr>
                      <p:cNvPr id="34818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765" y="1997432"/>
                        <a:ext cx="8153400" cy="431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7" name="Text Box 1027"/>
          <p:cNvSpPr txBox="1">
            <a:spLocks noGrp="1" noChangeArrowheads="1"/>
          </p:cNvSpPr>
          <p:nvPr>
            <p:ph type="title"/>
          </p:nvPr>
        </p:nvSpPr>
        <p:spPr>
          <a:xfrm>
            <a:off x="0" y="103461"/>
            <a:ext cx="9144000" cy="609600"/>
          </a:xfrm>
          <a:extLs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pt-PT" sz="3600" b="1" dirty="0">
                <a:solidFill>
                  <a:srgbClr val="002060"/>
                </a:solidFill>
              </a:rPr>
              <a:t>Vigilância</a:t>
            </a:r>
            <a:r>
              <a:rPr lang="en-GB" sz="3600" b="1" dirty="0">
                <a:solidFill>
                  <a:srgbClr val="002060"/>
                </a:solidFill>
              </a:rPr>
              <a:t> e Resposta </a:t>
            </a:r>
            <a:r>
              <a:rPr lang="pt-PT" sz="3600" b="1" dirty="0">
                <a:solidFill>
                  <a:srgbClr val="002060"/>
                </a:solidFill>
              </a:rPr>
              <a:t>Rápida</a:t>
            </a:r>
          </a:p>
        </p:txBody>
      </p:sp>
      <p:grpSp>
        <p:nvGrpSpPr>
          <p:cNvPr id="52228" name="Group 1028"/>
          <p:cNvGrpSpPr>
            <a:grpSpLocks/>
          </p:cNvGrpSpPr>
          <p:nvPr/>
        </p:nvGrpSpPr>
        <p:grpSpPr bwMode="auto">
          <a:xfrm>
            <a:off x="2864016" y="943810"/>
            <a:ext cx="1571626" cy="4043363"/>
            <a:chOff x="1798" y="957"/>
            <a:chExt cx="990" cy="2547"/>
          </a:xfrm>
        </p:grpSpPr>
        <p:sp>
          <p:nvSpPr>
            <p:cNvPr id="52229" name="Line 1029"/>
            <p:cNvSpPr>
              <a:spLocks noChangeShapeType="1"/>
            </p:cNvSpPr>
            <p:nvPr/>
          </p:nvSpPr>
          <p:spPr bwMode="auto">
            <a:xfrm flipH="1">
              <a:off x="1968" y="1008"/>
              <a:ext cx="0" cy="2496"/>
            </a:xfrm>
            <a:prstGeom prst="line">
              <a:avLst/>
            </a:prstGeom>
            <a:noFill/>
            <a:ln w="41275">
              <a:solidFill>
                <a:srgbClr val="0000FF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52230" name="Text Box 1030"/>
            <p:cNvSpPr txBox="1">
              <a:spLocks noChangeArrowheads="1"/>
            </p:cNvSpPr>
            <p:nvPr/>
          </p:nvSpPr>
          <p:spPr bwMode="auto">
            <a:xfrm>
              <a:off x="1798" y="957"/>
              <a:ext cx="990" cy="52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defRPr/>
              </a:pPr>
              <a:r>
                <a:rPr lang="pt-PT" sz="2400" b="1" dirty="0">
                  <a:solidFill>
                    <a:srgbClr val="FFFF66"/>
                  </a:solidFill>
                  <a:cs typeface="+mn-cs"/>
                </a:rPr>
                <a:t>Resposta</a:t>
              </a:r>
            </a:p>
            <a:p>
              <a:pPr algn="ctr" eaLnBrk="0" hangingPunct="0">
                <a:defRPr/>
              </a:pPr>
              <a:r>
                <a:rPr lang="pt-PT" sz="2400" b="1" dirty="0">
                  <a:solidFill>
                    <a:srgbClr val="FFFF66"/>
                  </a:solidFill>
                  <a:cs typeface="+mn-cs"/>
                </a:rPr>
                <a:t>rápida</a:t>
              </a:r>
            </a:p>
          </p:txBody>
        </p:sp>
      </p:grpSp>
      <p:sp>
        <p:nvSpPr>
          <p:cNvPr id="52231" name="Text Box 1031"/>
          <p:cNvSpPr txBox="1">
            <a:spLocks noChangeArrowheads="1"/>
          </p:cNvSpPr>
          <p:nvPr/>
        </p:nvSpPr>
        <p:spPr bwMode="auto">
          <a:xfrm>
            <a:off x="4495800" y="6521450"/>
            <a:ext cx="611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GB" sz="1600" b="1" dirty="0">
                <a:cs typeface="+mn-cs"/>
              </a:rPr>
              <a:t>DAY</a:t>
            </a:r>
            <a:endParaRPr lang="en-GB" sz="2400" b="1" dirty="0">
              <a:cs typeface="+mn-cs"/>
            </a:endParaRPr>
          </a:p>
        </p:txBody>
      </p:sp>
      <p:sp>
        <p:nvSpPr>
          <p:cNvPr id="52232" name="Text Box 1032"/>
          <p:cNvSpPr txBox="1">
            <a:spLocks noChangeArrowheads="1"/>
          </p:cNvSpPr>
          <p:nvPr/>
        </p:nvSpPr>
        <p:spPr bwMode="auto">
          <a:xfrm>
            <a:off x="-15683" y="3656598"/>
            <a:ext cx="9124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r>
              <a:rPr lang="en-GB" sz="1600" b="1" dirty="0">
                <a:cs typeface="+mn-cs"/>
              </a:rPr>
              <a:t>CASOS</a:t>
            </a:r>
          </a:p>
        </p:txBody>
      </p:sp>
      <p:grpSp>
        <p:nvGrpSpPr>
          <p:cNvPr id="52233" name="Group 1033"/>
          <p:cNvGrpSpPr>
            <a:grpSpLocks/>
          </p:cNvGrpSpPr>
          <p:nvPr/>
        </p:nvGrpSpPr>
        <p:grpSpPr bwMode="auto">
          <a:xfrm>
            <a:off x="1172770" y="1206500"/>
            <a:ext cx="1555750" cy="4043363"/>
            <a:chOff x="726" y="957"/>
            <a:chExt cx="980" cy="2547"/>
          </a:xfrm>
        </p:grpSpPr>
        <p:sp>
          <p:nvSpPr>
            <p:cNvPr id="52234" name="Line 1034"/>
            <p:cNvSpPr>
              <a:spLocks noChangeShapeType="1"/>
            </p:cNvSpPr>
            <p:nvPr/>
          </p:nvSpPr>
          <p:spPr bwMode="auto">
            <a:xfrm>
              <a:off x="1440" y="1056"/>
              <a:ext cx="0" cy="2448"/>
            </a:xfrm>
            <a:prstGeom prst="line">
              <a:avLst/>
            </a:prstGeom>
            <a:noFill/>
            <a:ln w="41275">
              <a:solidFill>
                <a:srgbClr val="0000FF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52235" name="Text Box 1035"/>
            <p:cNvSpPr txBox="1">
              <a:spLocks noChangeArrowheads="1"/>
            </p:cNvSpPr>
            <p:nvPr/>
          </p:nvSpPr>
          <p:spPr bwMode="auto">
            <a:xfrm>
              <a:off x="726" y="957"/>
              <a:ext cx="980" cy="52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defRPr/>
              </a:pPr>
              <a:r>
                <a:rPr lang="pt-PT" sz="2400" b="1" dirty="0">
                  <a:solidFill>
                    <a:srgbClr val="FFFF66"/>
                  </a:solidFill>
                  <a:cs typeface="+mn-cs"/>
                </a:rPr>
                <a:t>Detecção</a:t>
              </a:r>
            </a:p>
            <a:p>
              <a:pPr algn="ctr" eaLnBrk="0" hangingPunct="0">
                <a:defRPr/>
              </a:pPr>
              <a:r>
                <a:rPr lang="pt-PT" sz="2400" b="1" dirty="0">
                  <a:solidFill>
                    <a:srgbClr val="FFFF66"/>
                  </a:solidFill>
                </a:rPr>
                <a:t>precoce</a:t>
              </a:r>
              <a:endParaRPr lang="pt-PT" sz="2400" b="1" dirty="0">
                <a:solidFill>
                  <a:srgbClr val="FFFF66"/>
                </a:solidFill>
                <a:cs typeface="+mn-cs"/>
              </a:endParaRPr>
            </a:p>
          </p:txBody>
        </p:sp>
      </p:grpSp>
      <p:grpSp>
        <p:nvGrpSpPr>
          <p:cNvPr id="52236" name="Group 1036"/>
          <p:cNvGrpSpPr>
            <a:grpSpLocks/>
          </p:cNvGrpSpPr>
          <p:nvPr/>
        </p:nvGrpSpPr>
        <p:grpSpPr bwMode="auto">
          <a:xfrm>
            <a:off x="3555280" y="2301875"/>
            <a:ext cx="5458046" cy="3048000"/>
            <a:chOff x="2261" y="1536"/>
            <a:chExt cx="3534" cy="2130"/>
          </a:xfrm>
        </p:grpSpPr>
        <p:sp>
          <p:nvSpPr>
            <p:cNvPr id="52237" name="Freeform 1037"/>
            <p:cNvSpPr>
              <a:spLocks/>
            </p:cNvSpPr>
            <p:nvPr/>
          </p:nvSpPr>
          <p:spPr bwMode="auto">
            <a:xfrm>
              <a:off x="2261" y="1536"/>
              <a:ext cx="3079" cy="2130"/>
            </a:xfrm>
            <a:custGeom>
              <a:avLst/>
              <a:gdLst>
                <a:gd name="T0" fmla="*/ 176 w 3079"/>
                <a:gd name="T1" fmla="*/ 1319 h 2130"/>
                <a:gd name="T2" fmla="*/ 768 w 3079"/>
                <a:gd name="T3" fmla="*/ 96 h 2130"/>
                <a:gd name="T4" fmla="*/ 912 w 3079"/>
                <a:gd name="T5" fmla="*/ 0 h 2130"/>
                <a:gd name="T6" fmla="*/ 1117 w 3079"/>
                <a:gd name="T7" fmla="*/ 248 h 2130"/>
                <a:gd name="T8" fmla="*/ 1200 w 3079"/>
                <a:gd name="T9" fmla="*/ 672 h 2130"/>
                <a:gd name="T10" fmla="*/ 1248 w 3079"/>
                <a:gd name="T11" fmla="*/ 864 h 2130"/>
                <a:gd name="T12" fmla="*/ 1392 w 3079"/>
                <a:gd name="T13" fmla="*/ 1152 h 2130"/>
                <a:gd name="T14" fmla="*/ 1490 w 3079"/>
                <a:gd name="T15" fmla="*/ 1319 h 2130"/>
                <a:gd name="T16" fmla="*/ 1636 w 3079"/>
                <a:gd name="T17" fmla="*/ 1513 h 2130"/>
                <a:gd name="T18" fmla="*/ 1728 w 3079"/>
                <a:gd name="T19" fmla="*/ 1680 h 2130"/>
                <a:gd name="T20" fmla="*/ 1920 w 3079"/>
                <a:gd name="T21" fmla="*/ 1824 h 2130"/>
                <a:gd name="T22" fmla="*/ 2009 w 3079"/>
                <a:gd name="T23" fmla="*/ 1919 h 2130"/>
                <a:gd name="T24" fmla="*/ 2112 w 3079"/>
                <a:gd name="T25" fmla="*/ 1968 h 2130"/>
                <a:gd name="T26" fmla="*/ 2400 w 3079"/>
                <a:gd name="T27" fmla="*/ 2016 h 2130"/>
                <a:gd name="T28" fmla="*/ 3079 w 3079"/>
                <a:gd name="T29" fmla="*/ 2114 h 2130"/>
                <a:gd name="T30" fmla="*/ 695 w 3079"/>
                <a:gd name="T31" fmla="*/ 2130 h 2130"/>
                <a:gd name="T32" fmla="*/ 322 w 3079"/>
                <a:gd name="T33" fmla="*/ 1935 h 2130"/>
                <a:gd name="T34" fmla="*/ 160 w 3079"/>
                <a:gd name="T35" fmla="*/ 1724 h 2130"/>
                <a:gd name="T36" fmla="*/ 0 w 3079"/>
                <a:gd name="T37" fmla="*/ 1584 h 2130"/>
                <a:gd name="T38" fmla="*/ 306 w 3079"/>
                <a:gd name="T39" fmla="*/ 1043 h 2130"/>
                <a:gd name="T40" fmla="*/ 176 w 3079"/>
                <a:gd name="T41" fmla="*/ 1319 h 2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79" h="2130">
                  <a:moveTo>
                    <a:pt x="176" y="1319"/>
                  </a:moveTo>
                  <a:lnTo>
                    <a:pt x="768" y="96"/>
                  </a:lnTo>
                  <a:lnTo>
                    <a:pt x="912" y="0"/>
                  </a:lnTo>
                  <a:lnTo>
                    <a:pt x="1117" y="248"/>
                  </a:lnTo>
                  <a:lnTo>
                    <a:pt x="1200" y="672"/>
                  </a:lnTo>
                  <a:lnTo>
                    <a:pt x="1248" y="864"/>
                  </a:lnTo>
                  <a:lnTo>
                    <a:pt x="1392" y="1152"/>
                  </a:lnTo>
                  <a:lnTo>
                    <a:pt x="1490" y="1319"/>
                  </a:lnTo>
                  <a:lnTo>
                    <a:pt x="1636" y="1513"/>
                  </a:lnTo>
                  <a:lnTo>
                    <a:pt x="1728" y="1680"/>
                  </a:lnTo>
                  <a:lnTo>
                    <a:pt x="1920" y="1824"/>
                  </a:lnTo>
                  <a:lnTo>
                    <a:pt x="2009" y="1919"/>
                  </a:lnTo>
                  <a:lnTo>
                    <a:pt x="2112" y="1968"/>
                  </a:lnTo>
                  <a:lnTo>
                    <a:pt x="2400" y="2016"/>
                  </a:lnTo>
                  <a:lnTo>
                    <a:pt x="3079" y="2114"/>
                  </a:lnTo>
                  <a:lnTo>
                    <a:pt x="695" y="2130"/>
                  </a:lnTo>
                  <a:lnTo>
                    <a:pt x="322" y="1935"/>
                  </a:lnTo>
                  <a:lnTo>
                    <a:pt x="160" y="1724"/>
                  </a:lnTo>
                  <a:lnTo>
                    <a:pt x="0" y="1584"/>
                  </a:lnTo>
                  <a:lnTo>
                    <a:pt x="306" y="1043"/>
                  </a:lnTo>
                  <a:lnTo>
                    <a:pt x="176" y="1319"/>
                  </a:lnTo>
                  <a:close/>
                </a:path>
              </a:pathLst>
            </a:cu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grpSp>
          <p:nvGrpSpPr>
            <p:cNvPr id="34829" name="Group 1038"/>
            <p:cNvGrpSpPr>
              <a:grpSpLocks/>
            </p:cNvGrpSpPr>
            <p:nvPr/>
          </p:nvGrpSpPr>
          <p:grpSpPr bwMode="auto">
            <a:xfrm>
              <a:off x="2589" y="1889"/>
              <a:ext cx="3206" cy="1663"/>
              <a:chOff x="2589" y="1889"/>
              <a:chExt cx="3206" cy="1663"/>
            </a:xfrm>
          </p:grpSpPr>
          <p:sp>
            <p:nvSpPr>
              <p:cNvPr id="52239" name="Line 1039"/>
              <p:cNvSpPr>
                <a:spLocks noChangeShapeType="1"/>
              </p:cNvSpPr>
              <p:nvPr/>
            </p:nvSpPr>
            <p:spPr bwMode="auto">
              <a:xfrm flipH="1">
                <a:off x="2974" y="2448"/>
                <a:ext cx="1874" cy="768"/>
              </a:xfrm>
              <a:prstGeom prst="line">
                <a:avLst/>
              </a:prstGeom>
              <a:noFill/>
              <a:ln w="76200">
                <a:solidFill>
                  <a:schemeClr val="accent1"/>
                </a:solidFill>
                <a:round/>
                <a:headEnd/>
                <a:tailEnd type="stealth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cs typeface="+mn-cs"/>
                </a:endParaRPr>
              </a:p>
            </p:txBody>
          </p:sp>
          <p:sp>
            <p:nvSpPr>
              <p:cNvPr id="52240" name="Text Box 1040"/>
              <p:cNvSpPr txBox="1">
                <a:spLocks noChangeArrowheads="1"/>
              </p:cNvSpPr>
              <p:nvPr/>
            </p:nvSpPr>
            <p:spPr bwMode="auto">
              <a:xfrm>
                <a:off x="4058" y="1889"/>
                <a:ext cx="1737" cy="58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pt-PT" sz="2400" b="1" dirty="0">
                    <a:solidFill>
                      <a:srgbClr val="FFFF00"/>
                    </a:solidFill>
                  </a:rPr>
                  <a:t>Poss</a:t>
                </a:r>
                <a:r>
                  <a:rPr lang="pt-PT" sz="2400" b="1" dirty="0">
                    <a:solidFill>
                      <a:srgbClr val="FFFF00"/>
                    </a:solidFill>
                    <a:latin typeface="Arial"/>
                    <a:cs typeface="Arial"/>
                  </a:rPr>
                  <a:t>íveis</a:t>
                </a:r>
                <a:r>
                  <a:rPr lang="pt-PT" sz="2400" b="1" dirty="0">
                    <a:solidFill>
                      <a:srgbClr val="FFFF00"/>
                    </a:solidFill>
                  </a:rPr>
                  <a:t> casos</a:t>
                </a:r>
              </a:p>
              <a:p>
                <a:pPr algn="ctr" eaLnBrk="0" hangingPunct="0">
                  <a:defRPr/>
                </a:pPr>
                <a:r>
                  <a:rPr lang="pt-PT" sz="2400" b="1" dirty="0">
                    <a:solidFill>
                      <a:srgbClr val="FFFF00"/>
                    </a:solidFill>
                  </a:rPr>
                  <a:t> evitados</a:t>
                </a:r>
                <a:endParaRPr lang="pt-PT" sz="2400" b="1" dirty="0">
                  <a:solidFill>
                    <a:srgbClr val="FFFF00"/>
                  </a:solidFill>
                  <a:cs typeface="+mn-cs"/>
                </a:endParaRPr>
              </a:p>
            </p:txBody>
          </p:sp>
          <p:sp>
            <p:nvSpPr>
              <p:cNvPr id="52241" name="Line 1041"/>
              <p:cNvSpPr>
                <a:spLocks noChangeShapeType="1"/>
              </p:cNvSpPr>
              <p:nvPr/>
            </p:nvSpPr>
            <p:spPr bwMode="auto">
              <a:xfrm flipH="1" flipV="1">
                <a:off x="2589" y="2736"/>
                <a:ext cx="912" cy="240"/>
              </a:xfrm>
              <a:prstGeom prst="line">
                <a:avLst/>
              </a:prstGeom>
              <a:noFill/>
              <a:ln w="76200">
                <a:solidFill>
                  <a:schemeClr val="accent1"/>
                </a:solidFill>
                <a:round/>
                <a:headEnd/>
                <a:tailEnd type="stealth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cs typeface="+mn-cs"/>
                </a:endParaRPr>
              </a:p>
            </p:txBody>
          </p:sp>
          <p:sp>
            <p:nvSpPr>
              <p:cNvPr id="52242" name="Line 1042"/>
              <p:cNvSpPr>
                <a:spLocks noChangeShapeType="1"/>
              </p:cNvSpPr>
              <p:nvPr/>
            </p:nvSpPr>
            <p:spPr bwMode="auto">
              <a:xfrm>
                <a:off x="3501" y="2976"/>
                <a:ext cx="48" cy="576"/>
              </a:xfrm>
              <a:prstGeom prst="line">
                <a:avLst/>
              </a:prstGeom>
              <a:noFill/>
              <a:ln w="76200">
                <a:solidFill>
                  <a:schemeClr val="accent1"/>
                </a:solidFill>
                <a:round/>
                <a:headEnd/>
                <a:tailEnd type="stealth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cs typeface="+mn-cs"/>
                </a:endParaRPr>
              </a:p>
            </p:txBody>
          </p:sp>
          <p:sp>
            <p:nvSpPr>
              <p:cNvPr id="52243" name="Line 1043"/>
              <p:cNvSpPr>
                <a:spLocks noChangeShapeType="1"/>
              </p:cNvSpPr>
              <p:nvPr/>
            </p:nvSpPr>
            <p:spPr bwMode="auto">
              <a:xfrm flipH="1" flipV="1">
                <a:off x="2925" y="2064"/>
                <a:ext cx="576" cy="912"/>
              </a:xfrm>
              <a:prstGeom prst="line">
                <a:avLst/>
              </a:prstGeom>
              <a:noFill/>
              <a:ln w="76200">
                <a:solidFill>
                  <a:schemeClr val="accent1"/>
                </a:solidFill>
                <a:round/>
                <a:headEnd/>
                <a:tailEnd type="stealth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cs typeface="+mn-cs"/>
                </a:endParaRPr>
              </a:p>
            </p:txBody>
          </p:sp>
        </p:grpSp>
      </p:grpSp>
      <p:grpSp>
        <p:nvGrpSpPr>
          <p:cNvPr id="52244" name="Group 1044"/>
          <p:cNvGrpSpPr>
            <a:grpSpLocks/>
          </p:cNvGrpSpPr>
          <p:nvPr/>
        </p:nvGrpSpPr>
        <p:grpSpPr bwMode="auto">
          <a:xfrm>
            <a:off x="1162761" y="2393477"/>
            <a:ext cx="1465023" cy="2979739"/>
            <a:chOff x="528" y="1771"/>
            <a:chExt cx="803" cy="1877"/>
          </a:xfrm>
        </p:grpSpPr>
        <p:sp>
          <p:nvSpPr>
            <p:cNvPr id="52245" name="Line 1045"/>
            <p:cNvSpPr>
              <a:spLocks noChangeShapeType="1"/>
            </p:cNvSpPr>
            <p:nvPr/>
          </p:nvSpPr>
          <p:spPr bwMode="auto">
            <a:xfrm>
              <a:off x="864" y="2256"/>
              <a:ext cx="0" cy="1392"/>
            </a:xfrm>
            <a:prstGeom prst="line">
              <a:avLst/>
            </a:prstGeom>
            <a:noFill/>
            <a:ln w="41275">
              <a:solidFill>
                <a:srgbClr val="0000FF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cs typeface="+mn-cs"/>
              </a:endParaRPr>
            </a:p>
          </p:txBody>
        </p:sp>
        <p:sp>
          <p:nvSpPr>
            <p:cNvPr id="52246" name="Text Box 1046"/>
            <p:cNvSpPr txBox="1">
              <a:spLocks noChangeArrowheads="1"/>
            </p:cNvSpPr>
            <p:nvPr/>
          </p:nvSpPr>
          <p:spPr bwMode="auto">
            <a:xfrm>
              <a:off x="528" y="1771"/>
              <a:ext cx="803" cy="523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 eaLnBrk="0" hangingPunct="0">
                <a:defRPr/>
              </a:pPr>
              <a:r>
                <a:rPr lang="pt-PT" sz="2400" b="1" dirty="0">
                  <a:solidFill>
                    <a:srgbClr val="FFFF66"/>
                  </a:solidFill>
                </a:rPr>
                <a:t>P</a:t>
              </a:r>
              <a:r>
                <a:rPr lang="pt-PT" sz="2400" b="1" dirty="0">
                  <a:solidFill>
                    <a:srgbClr val="FFFF66"/>
                  </a:solidFill>
                  <a:cs typeface="+mn-cs"/>
                </a:rPr>
                <a:t>rimeiro</a:t>
              </a:r>
              <a:r>
                <a:rPr lang="en-GB" sz="2400" b="1" dirty="0">
                  <a:solidFill>
                    <a:srgbClr val="FFFF66"/>
                  </a:solidFill>
                  <a:cs typeface="+mn-cs"/>
                </a:rPr>
                <a:t> </a:t>
              </a:r>
            </a:p>
            <a:p>
              <a:pPr algn="ctr" eaLnBrk="0" hangingPunct="0">
                <a:defRPr/>
              </a:pPr>
              <a:r>
                <a:rPr lang="en-GB" sz="2400" b="1" dirty="0">
                  <a:solidFill>
                    <a:srgbClr val="FFFF66"/>
                  </a:solidFill>
                  <a:cs typeface="+mn-cs"/>
                </a:rPr>
                <a:t>Caso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271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7182DEAD-C46C-6E47-9622-CDC83EC41692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908720"/>
            <a:ext cx="8583488" cy="521903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0253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pt-PT" altLang="en-US" sz="2800" b="1" dirty="0">
                <a:solidFill>
                  <a:srgbClr val="006600"/>
                </a:solidFill>
                <a:ea typeface="ＭＳ Ｐゴシック" pitchFamily="34" charset="-128"/>
              </a:rPr>
              <a:t>Descrever</a:t>
            </a:r>
            <a:r>
              <a:rPr lang="en-US" altLang="en-US" sz="2800" dirty="0">
                <a:ea typeface="ＭＳ Ｐゴシック" pitchFamily="34" charset="-128"/>
              </a:rPr>
              <a:t> </a:t>
            </a:r>
            <a:r>
              <a:rPr lang="pt-BR" altLang="en-US" sz="2800" dirty="0">
                <a:ea typeface="ＭＳ Ｐゴシック" pitchFamily="34" charset="-128"/>
              </a:rPr>
              <a:t>o fardo ou o potencial da doença</a:t>
            </a:r>
            <a:endParaRPr lang="en-US" altLang="en-US" sz="2800" dirty="0">
              <a:ea typeface="ＭＳ Ｐゴシック" pitchFamily="34" charset="-128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pt-PT" altLang="en-US" sz="2800" b="1" dirty="0">
                <a:solidFill>
                  <a:srgbClr val="006600"/>
                </a:solidFill>
                <a:ea typeface="ＭＳ Ｐゴシック" pitchFamily="34" charset="-128"/>
              </a:rPr>
              <a:t>Monitorizar</a:t>
            </a:r>
            <a:r>
              <a:rPr lang="en-US" altLang="en-US" sz="2800" dirty="0">
                <a:ea typeface="ＭＳ Ｐゴシック" pitchFamily="34" charset="-128"/>
              </a:rPr>
              <a:t> </a:t>
            </a:r>
            <a:r>
              <a:rPr lang="pt-BR" altLang="en-US" sz="2800" dirty="0">
                <a:ea typeface="ＭＳ Ｐゴシック" pitchFamily="34" charset="-128"/>
              </a:rPr>
              <a:t>tendências e padrões da doença, factores de risco, agentes</a:t>
            </a:r>
            <a:endParaRPr lang="en-US" altLang="en-US" sz="2800" dirty="0">
              <a:ea typeface="ＭＳ Ｐゴシック" pitchFamily="34" charset="-128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en-US" altLang="en-US" sz="2800" b="1" dirty="0">
                <a:solidFill>
                  <a:srgbClr val="006600"/>
                </a:solidFill>
                <a:ea typeface="ＭＳ Ｐゴシック" pitchFamily="34" charset="-128"/>
              </a:rPr>
              <a:t>Detectar</a:t>
            </a:r>
            <a:r>
              <a:rPr lang="en-US" altLang="en-US" sz="2800" dirty="0">
                <a:ea typeface="ＭＳ Ｐゴシック" pitchFamily="34" charset="-128"/>
              </a:rPr>
              <a:t> </a:t>
            </a:r>
            <a:r>
              <a:rPr lang="pt-BR" altLang="en-US" sz="2800" dirty="0">
                <a:ea typeface="ＭＳ Ｐゴシック" pitchFamily="34" charset="-128"/>
              </a:rPr>
              <a:t>mudanças súbitas na ocorrência e propagação da doença</a:t>
            </a:r>
            <a:endParaRPr lang="en-US" altLang="en-US" sz="2800" dirty="0">
              <a:ea typeface="ＭＳ Ｐゴシック" pitchFamily="34" charset="-128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en-US" altLang="en-US" sz="2800" b="1" dirty="0" err="1">
                <a:solidFill>
                  <a:srgbClr val="006600"/>
                </a:solidFill>
                <a:ea typeface="ＭＳ Ｐゴシック" pitchFamily="34" charset="-128"/>
              </a:rPr>
              <a:t>Providenciar</a:t>
            </a:r>
            <a:r>
              <a:rPr lang="en-US" altLang="en-US" sz="2800" dirty="0">
                <a:ea typeface="ＭＳ Ｐゴシック" pitchFamily="34" charset="-128"/>
              </a:rPr>
              <a:t> </a:t>
            </a:r>
            <a:r>
              <a:rPr lang="pt-BR" altLang="en-US" sz="2800" dirty="0">
                <a:ea typeface="ＭＳ Ｐゴシック" pitchFamily="34" charset="-128"/>
              </a:rPr>
              <a:t>dados para defini</a:t>
            </a:r>
            <a:r>
              <a:rPr lang="pt-BR" altLang="en-US" sz="2800" dirty="0">
                <a:latin typeface="Arial"/>
                <a:ea typeface="ＭＳ Ｐゴシック" pitchFamily="34" charset="-128"/>
                <a:cs typeface="Arial"/>
              </a:rPr>
              <a:t>ção de</a:t>
            </a:r>
            <a:r>
              <a:rPr lang="pt-BR" altLang="en-US" sz="2800" dirty="0">
                <a:ea typeface="ＭＳ Ｐゴシック" pitchFamily="34" charset="-128"/>
              </a:rPr>
              <a:t> programas, políticas, prioridades</a:t>
            </a:r>
            <a:endParaRPr lang="en-US" altLang="en-US" sz="2800" dirty="0">
              <a:ea typeface="ＭＳ Ｐゴシック" pitchFamily="34" charset="-128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</a:pPr>
            <a:r>
              <a:rPr lang="pt-PT" altLang="en-US" sz="2800" b="1" dirty="0">
                <a:solidFill>
                  <a:srgbClr val="006600"/>
                </a:solidFill>
                <a:ea typeface="ＭＳ Ｐゴシック" pitchFamily="34" charset="-128"/>
              </a:rPr>
              <a:t>Avaliar</a:t>
            </a:r>
            <a:r>
              <a:rPr lang="pt-PT" altLang="en-US" sz="2800" dirty="0">
                <a:ea typeface="ＭＳ Ｐゴシック" pitchFamily="34" charset="-128"/>
              </a:rPr>
              <a:t> os esforços de prevenção/controlo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E488BC-7B40-104E-B7A7-54E7B5B0D400}"/>
              </a:ext>
            </a:extLst>
          </p:cNvPr>
          <p:cNvSpPr txBox="1">
            <a:spLocks noChangeArrowheads="1"/>
          </p:cNvSpPr>
          <p:nvPr/>
        </p:nvSpPr>
        <p:spPr>
          <a:xfrm>
            <a:off x="107504" y="62136"/>
            <a:ext cx="8799512" cy="9906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altLang="en-US" sz="3200" b="1" dirty="0">
                <a:solidFill>
                  <a:srgbClr val="002060"/>
                </a:solidFill>
                <a:ea typeface="ＭＳ Ｐゴシック" pitchFamily="34" charset="-128"/>
              </a:rPr>
              <a:t>Import</a:t>
            </a:r>
            <a:r>
              <a:rPr lang="pt-BR" altLang="en-US" sz="3200" b="1" dirty="0">
                <a:solidFill>
                  <a:srgbClr val="002060"/>
                </a:solidFill>
                <a:latin typeface="Arial"/>
                <a:ea typeface="ＭＳ Ｐゴシック" pitchFamily="34" charset="-128"/>
                <a:cs typeface="Arial"/>
              </a:rPr>
              <a:t>ância </a:t>
            </a:r>
            <a:r>
              <a:rPr lang="pt-BR" altLang="en-US" sz="3200" b="1" dirty="0">
                <a:solidFill>
                  <a:srgbClr val="002060"/>
                </a:solidFill>
                <a:ea typeface="ＭＳ Ｐゴシック" pitchFamily="34" charset="-128"/>
              </a:rPr>
              <a:t>da vigilância da saúde pública</a:t>
            </a:r>
            <a:endParaRPr lang="en-US" altLang="en-US" sz="3200" b="1" dirty="0">
              <a:solidFill>
                <a:srgbClr val="00206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4454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572487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pt-PT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Vigilância</a:t>
            </a:r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 saúde pública</a:t>
            </a:r>
          </a:p>
          <a:p>
            <a:pPr algn="ctr"/>
            <a:r>
              <a:rPr lang="pt-BR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Variações e características</a:t>
            </a:r>
            <a:endParaRPr lang="en-US" sz="3600" b="1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6594475" y="6181725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i="0" kern="12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defRPr>
            </a:lvl9pPr>
          </a:lstStyle>
          <a:p>
            <a:pPr algn="r">
              <a:defRPr/>
            </a:pPr>
            <a:fld id="{B8477CA6-37AB-49C2-B88B-8C89FDB7A7DF}" type="slidenum"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pPr algn="r">
                <a:defRPr/>
              </a:pPr>
              <a:t>9</a:t>
            </a:fld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A blue circle containing a globe and a magnifying glass." title="Public Health 101 Surveillance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473" y="2134069"/>
            <a:ext cx="2971054" cy="258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540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18926</TotalTime>
  <Words>4486</Words>
  <Application>Microsoft Office PowerPoint</Application>
  <PresentationFormat>On-screen Show (4:3)</PresentationFormat>
  <Paragraphs>702</Paragraphs>
  <Slides>45</Slides>
  <Notes>41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60" baseType="lpstr">
      <vt:lpstr>ＭＳ 明朝</vt:lpstr>
      <vt:lpstr>ＭＳ Ｐゴシック</vt:lpstr>
      <vt:lpstr>Arial</vt:lpstr>
      <vt:lpstr>Arial Black</vt:lpstr>
      <vt:lpstr>Arial Narrow</vt:lpstr>
      <vt:lpstr>Calibri</vt:lpstr>
      <vt:lpstr>Century Gothic</vt:lpstr>
      <vt:lpstr>Courier New</vt:lpstr>
      <vt:lpstr>Gisha</vt:lpstr>
      <vt:lpstr>Tahoma</vt:lpstr>
      <vt:lpstr>Times New Roman</vt:lpstr>
      <vt:lpstr>Wingdings</vt:lpstr>
      <vt:lpstr>Custom Design</vt:lpstr>
      <vt:lpstr>RC 59 Template EN</vt:lpstr>
      <vt:lpstr>Chart</vt:lpstr>
      <vt:lpstr>PowerPoint Presentation</vt:lpstr>
      <vt:lpstr>Objectivos da aprendizagem</vt:lpstr>
      <vt:lpstr>Esboço</vt:lpstr>
      <vt:lpstr>PowerPoint Presentation</vt:lpstr>
      <vt:lpstr>PowerPoint Presentation</vt:lpstr>
      <vt:lpstr>Objectivos de um sistema de vigilância durante uma emergência</vt:lpstr>
      <vt:lpstr>Vigilância e Resposta Rápida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Princípios-chave da vigilância durante emergências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 doenças são prioritárias para a vigilância?</vt:lpstr>
      <vt:lpstr>PowerPoint Presentation</vt:lpstr>
      <vt:lpstr>Quantas doenças e condições estão na lista do seu país?  Que exemplos de sistemas de vigilância de eventos de saúde recentes estão identificados nesta área?</vt:lpstr>
      <vt:lpstr>Doenças notificáveis</vt:lpstr>
      <vt:lpstr>PowerPoint Presentation</vt:lpstr>
      <vt:lpstr>Fontes de dados da vigilância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 papel das definições de casos na investigação dos surtos</vt:lpstr>
      <vt:lpstr>PowerPoint Presentation</vt:lpstr>
      <vt:lpstr>PowerPoint Presentation</vt:lpstr>
      <vt:lpstr>Antes da eclosão do surto</vt:lpstr>
      <vt:lpstr> Durante o surto</vt:lpstr>
      <vt:lpstr> Depois do surto</vt:lpstr>
      <vt:lpstr>ERR e vigilância</vt:lpstr>
      <vt:lpstr>Mensagens-chave</vt:lpstr>
      <vt:lpstr>Fontes e Recursos (1)</vt:lpstr>
      <vt:lpstr>Fontes e Recursos (2)</vt:lpstr>
      <vt:lpstr>PowerPoint Presentation</vt:lpstr>
      <vt:lpstr>Obrigado!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DPC Training and Technical Update</dc:title>
  <dc:creator>Etienne M Minkoulou</dc:creator>
  <cp:lastModifiedBy>GOMEZ, Paula</cp:lastModifiedBy>
  <cp:revision>689</cp:revision>
  <cp:lastPrinted>2013-10-01T07:19:12Z</cp:lastPrinted>
  <dcterms:created xsi:type="dcterms:W3CDTF">2006-12-04T14:06:57Z</dcterms:created>
  <dcterms:modified xsi:type="dcterms:W3CDTF">2019-06-28T11:33:47Z</dcterms:modified>
</cp:coreProperties>
</file>