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7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8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862" r:id="rId5"/>
  </p:sldMasterIdLst>
  <p:notesMasterIdLst>
    <p:notesMasterId r:id="rId47"/>
  </p:notesMasterIdLst>
  <p:handoutMasterIdLst>
    <p:handoutMasterId r:id="rId48"/>
  </p:handoutMasterIdLst>
  <p:sldIdLst>
    <p:sldId id="315" r:id="rId6"/>
    <p:sldId id="327" r:id="rId7"/>
    <p:sldId id="455" r:id="rId8"/>
    <p:sldId id="415" r:id="rId9"/>
    <p:sldId id="416" r:id="rId10"/>
    <p:sldId id="404" r:id="rId11"/>
    <p:sldId id="406" r:id="rId12"/>
    <p:sldId id="418" r:id="rId13"/>
    <p:sldId id="393" r:id="rId14"/>
    <p:sldId id="454" r:id="rId15"/>
    <p:sldId id="421" r:id="rId16"/>
    <p:sldId id="439" r:id="rId17"/>
    <p:sldId id="422" r:id="rId18"/>
    <p:sldId id="423" r:id="rId19"/>
    <p:sldId id="449" r:id="rId20"/>
    <p:sldId id="403" r:id="rId21"/>
    <p:sldId id="445" r:id="rId22"/>
    <p:sldId id="446" r:id="rId23"/>
    <p:sldId id="447" r:id="rId24"/>
    <p:sldId id="448" r:id="rId25"/>
    <p:sldId id="450" r:id="rId26"/>
    <p:sldId id="444" r:id="rId27"/>
    <p:sldId id="399" r:id="rId28"/>
    <p:sldId id="400" r:id="rId29"/>
    <p:sldId id="401" r:id="rId30"/>
    <p:sldId id="402" r:id="rId31"/>
    <p:sldId id="410" r:id="rId32"/>
    <p:sldId id="398" r:id="rId33"/>
    <p:sldId id="419" r:id="rId34"/>
    <p:sldId id="443" r:id="rId35"/>
    <p:sldId id="436" r:id="rId36"/>
    <p:sldId id="453" r:id="rId37"/>
    <p:sldId id="452" r:id="rId38"/>
    <p:sldId id="451" r:id="rId39"/>
    <p:sldId id="437" r:id="rId40"/>
    <p:sldId id="438" r:id="rId41"/>
    <p:sldId id="374" r:id="rId42"/>
    <p:sldId id="456" r:id="rId43"/>
    <p:sldId id="457" r:id="rId44"/>
    <p:sldId id="411" r:id="rId45"/>
    <p:sldId id="458" r:id="rId46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YUGO, Yolanda" initials="bayugo" lastIdx="1" clrIdx="0"/>
  <p:cmAuthor id="7" name="Greiner, Ashley L. (CDC/CGH/DGHP)" initials="GAL(" lastIdx="1" clrIdx="8">
    <p:extLst/>
  </p:cmAuthor>
  <p:cmAuthor id="1" name="Blaylock, Kenneth (CDC/CGH/DGHP)" initials="BK(" lastIdx="10" clrIdx="6"/>
  <p:cmAuthor id="2" name="CDC User" initials="CU" lastIdx="38" clrIdx="2">
    <p:extLst/>
  </p:cmAuthor>
  <p:cmAuthor id="3" name="Nora Hellman" initials="NH" lastIdx="1" clrIdx="3">
    <p:extLst/>
  </p:cmAuthor>
  <p:cmAuthor id="4" name="Neatherlin, John" initials="NJ" lastIdx="15" clrIdx="4">
    <p:extLst/>
  </p:cmAuthor>
  <p:cmAuthor id="5" name="Stehling-Ariza, Nicole Tasha (CDC/CGH/DGHP)" initials="SNT(" lastIdx="3" clrIdx="5">
    <p:extLst/>
  </p:cmAuthor>
  <p:cmAuthor id="6" name="Hoffman, Adela (CDC/CGH/DGHP)" initials="HA(" lastIdx="22" clrIdx="7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5FBD"/>
    <a:srgbClr val="3366FF"/>
    <a:srgbClr val="0033CC"/>
    <a:srgbClr val="003399"/>
    <a:srgbClr val="CC6600"/>
    <a:srgbClr val="FF9900"/>
    <a:srgbClr val="FF9933"/>
    <a:srgbClr val="3366CC"/>
    <a:srgbClr val="FFCC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477" autoAdjust="0"/>
    <p:restoredTop sz="80103" autoAdjust="0"/>
  </p:normalViewPr>
  <p:slideViewPr>
    <p:cSldViewPr>
      <p:cViewPr varScale="1">
        <p:scale>
          <a:sx n="58" d="100"/>
          <a:sy n="58" d="100"/>
        </p:scale>
        <p:origin x="138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3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3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135" cy="49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38" tIns="45519" rIns="91038" bIns="4551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955" y="0"/>
            <a:ext cx="2946135" cy="49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38" tIns="45519" rIns="91038" bIns="4551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9040"/>
            <a:ext cx="2946135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38" tIns="45519" rIns="91038" bIns="4551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955" y="9379040"/>
            <a:ext cx="2946135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38" tIns="45519" rIns="91038" bIns="4551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05D9CD-D450-4837-98CC-2B6B0D7B8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266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135" cy="49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38" tIns="45519" rIns="91038" bIns="4551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955" y="0"/>
            <a:ext cx="2946135" cy="49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38" tIns="45519" rIns="91038" bIns="4551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690308"/>
            <a:ext cx="5437188" cy="4442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38" tIns="45519" rIns="91038" bIns="455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9040"/>
            <a:ext cx="2946135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38" tIns="45519" rIns="91038" bIns="4551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955" y="9379040"/>
            <a:ext cx="2946135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38" tIns="45519" rIns="91038" bIns="4551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5FB5B4-9F3D-474A-9F24-E7A61C245D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554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publichealth101/epidemiology.html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publichealth101/epidemiology.html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publichealth101/epidemiology.html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publichealth101/epidemiology.html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publichealth101/epidemiology.html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publichealth101/epidemiology.html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E74975-8A3C-4256-9355-92CEDC6C5CE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309822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b="1" noProof="0" dirty="0"/>
          </a:p>
          <a:p>
            <a:endParaRPr lang="pt-PT" b="1" noProof="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pt-PT" noProof="0" dirty="0"/>
              <a:t>Este gráfico mostra uma curva epidemiológica</a:t>
            </a:r>
            <a:r>
              <a:rPr lang="pt-PT" baseline="0" noProof="0" dirty="0"/>
              <a:t>, uma ferramenta visual usada para identificar as tendências no número de casos. A curva típica mostra o número de casos (no eixo vertical) e o tempo (no eixo horizontal). O gráfico pode também mostrar características dos casos, tais como o género ou a idade.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t-PT" baseline="0" noProof="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pt-PT" baseline="0" noProof="0" dirty="0"/>
              <a:t>Este exemplo mostra o número de casos de SRAG na província de </a:t>
            </a:r>
            <a:r>
              <a:rPr lang="pt-PT" baseline="0" noProof="0" dirty="0" err="1"/>
              <a:t>Guangdong</a:t>
            </a:r>
            <a:r>
              <a:rPr lang="pt-PT" baseline="0" noProof="0" dirty="0"/>
              <a:t>, na China. Os casos entre os membros da comunidade estão a preto e os caso entre os profissionais de saúde a branco.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t-PT" baseline="0" noProof="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pt-PT" b="1" baseline="0" noProof="0" dirty="0"/>
              <a:t>PERGUNTE:</a:t>
            </a:r>
            <a:endParaRPr lang="pt-PT" b="1" noProof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noProof="0" dirty="0"/>
              <a:t>Como descreveria </a:t>
            </a:r>
            <a:r>
              <a:rPr lang="pt-PT" baseline="0" noProof="0" dirty="0"/>
              <a:t>o que acontecia entre 1 de Novembro de 2002 e 24 de Janeiro de 2003?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pt-PT" b="1" baseline="0" noProof="0" dirty="0"/>
              <a:t>Resposta: </a:t>
            </a:r>
            <a:r>
              <a:rPr lang="pt-PT" baseline="0" noProof="0" dirty="0"/>
              <a:t>Houve um ligeiro decréscimo dos caso de SRAG entre os membros da comunidade. No final de Dezembro, começaram  a surgir casos entre os profissionais de saúde.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noProof="0" dirty="0"/>
              <a:t>Como descreveria a situação entre </a:t>
            </a:r>
            <a:r>
              <a:rPr lang="pt-PT" baseline="0" noProof="0" dirty="0"/>
              <a:t>25 de Janeiro de 2003 e 21 de Fevereiro de 2003? </a:t>
            </a:r>
          </a:p>
          <a:p>
            <a:pPr marL="628650" marR="0" lvl="1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b="1" baseline="0" noProof="0" dirty="0"/>
              <a:t>Resposta:</a:t>
            </a:r>
            <a:r>
              <a:rPr lang="pt-PT" baseline="0" noProof="0" dirty="0"/>
              <a:t> Houve um grande aumento de casos na comunidade e entre os profissionais de saúde até, aproximadamente, 7 de Fevereiro de 2003. Depois de 7 de Fevereiro de 2003, o número de casos diminuiu drasticamente.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noProof="0" dirty="0"/>
              <a:t>Como descreveria a tendência desde </a:t>
            </a:r>
            <a:r>
              <a:rPr lang="pt-PT" baseline="0" noProof="0" dirty="0"/>
              <a:t>22 de Fevereiro de 2003 até ao final de Abril de 2003? </a:t>
            </a:r>
          </a:p>
          <a:p>
            <a:pPr marL="628650" marR="0" lvl="1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b="1" baseline="0" noProof="0" dirty="0"/>
              <a:t>Resposta:</a:t>
            </a:r>
            <a:r>
              <a:rPr lang="pt-PT" baseline="0" noProof="0" dirty="0"/>
              <a:t> Houve um ligeiro declínio do número de casos. Não houve mais casos notificados até final de Abril.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PT" sz="1200" b="0" i="0" kern="1200" noProof="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PT" sz="1200" b="0" i="0" kern="1200" noProof="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>
              <a:lnSpc>
                <a:spcPct val="150000"/>
              </a:lnSpc>
              <a:spcAft>
                <a:spcPts val="588"/>
              </a:spcAft>
            </a:pPr>
            <a:r>
              <a:rPr lang="pt-PT" altLang="en-US" noProof="0" dirty="0">
                <a:solidFill>
                  <a:srgbClr val="000000"/>
                </a:solidFill>
                <a:latin typeface="Arial" charset="0"/>
                <a:cs typeface="Arial" charset="0"/>
              </a:rPr>
              <a:t>Nota: Outras informações e um exercício sobre o desenho de uma curva epidémica são apresentados em </a:t>
            </a:r>
            <a:r>
              <a:rPr lang="pt-PT" altLang="en-US" b="1" baseline="0" noProof="0" dirty="0">
                <a:solidFill>
                  <a:srgbClr val="000000"/>
                </a:solidFill>
                <a:latin typeface="Arial" charset="0"/>
                <a:cs typeface="Arial" charset="0"/>
              </a:rPr>
              <a:t>B4.1 Investigação sobre surtos</a:t>
            </a:r>
            <a:endParaRPr lang="pt-PT" altLang="en-US" b="1" noProof="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  <a:spcAft>
                <a:spcPts val="588"/>
              </a:spcAft>
            </a:pPr>
            <a:endParaRPr lang="en-US" altLang="en-US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Fonte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: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US" dirty="0">
                <a:effectLst/>
              </a:rPr>
              <a:t>Xu, R., He, J., Evans, M. R., Peng, G., Field, H., Yu, D....</a:t>
            </a:r>
            <a:r>
              <a:rPr lang="en-US" dirty="0" err="1">
                <a:effectLst/>
              </a:rPr>
              <a:t>Schnur</a:t>
            </a:r>
            <a:r>
              <a:rPr lang="en-US" dirty="0">
                <a:effectLst/>
              </a:rPr>
              <a:t>, A. (2004). Epidemiologic Clues to SARS Origin in China. </a:t>
            </a:r>
            <a:r>
              <a:rPr lang="en-US" i="1" dirty="0">
                <a:effectLst/>
              </a:rPr>
              <a:t>Emerging Infectious Diseases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10</a:t>
            </a:r>
            <a:r>
              <a:rPr lang="en-US" dirty="0">
                <a:effectLst/>
              </a:rPr>
              <a:t>(6), 1031-1037. https://dx.doi.org/10.3201/eid1006.030852.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12297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1675" y="4416425"/>
            <a:ext cx="5607050" cy="853757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ts val="613"/>
              </a:spcAft>
            </a:pPr>
            <a:r>
              <a:rPr lang="pt-PT" altLang="en-US" noProof="0" dirty="0">
                <a:latin typeface="Arial" charset="0"/>
                <a:cs typeface="Arial" charset="0"/>
              </a:rPr>
              <a:t>&lt;</a:t>
            </a:r>
            <a:r>
              <a:rPr lang="pt-PT" altLang="en-US" b="1" noProof="0" dirty="0">
                <a:latin typeface="Arial" charset="0"/>
                <a:cs typeface="Arial" charset="0"/>
              </a:rPr>
              <a:t>LEIA</a:t>
            </a:r>
            <a:r>
              <a:rPr lang="pt-PT" altLang="en-US" noProof="0" dirty="0">
                <a:solidFill>
                  <a:srgbClr val="000000"/>
                </a:solidFill>
                <a:latin typeface="Arial" charset="0"/>
                <a:cs typeface="Arial" charset="0"/>
              </a:rPr>
              <a:t> cada uma das perguntas sobre verificação de conhecimentos e espere pela s</a:t>
            </a:r>
            <a:r>
              <a:rPr lang="pt-PT" altLang="en-US" baseline="0" noProof="0" dirty="0">
                <a:solidFill>
                  <a:srgbClr val="000000"/>
                </a:solidFill>
                <a:latin typeface="Arial" charset="0"/>
                <a:cs typeface="Arial" charset="0"/>
              </a:rPr>
              <a:t> respostas dos participantes</a:t>
            </a:r>
            <a:r>
              <a:rPr lang="pt-PT" altLang="en-US" noProof="0" dirty="0">
                <a:solidFill>
                  <a:srgbClr val="000000"/>
                </a:solidFill>
                <a:latin typeface="Arial" charset="0"/>
                <a:cs typeface="Arial" charset="0"/>
              </a:rPr>
              <a:t>.&gt;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13"/>
              </a:spcAft>
            </a:pPr>
            <a:br>
              <a:rPr lang="pt-PT" altLang="en-US" noProof="0" dirty="0">
                <a:latin typeface="Arial" charset="0"/>
                <a:cs typeface="Arial" charset="0"/>
              </a:rPr>
            </a:br>
            <a:r>
              <a:rPr lang="pt-PT" altLang="en-US" noProof="0" dirty="0">
                <a:latin typeface="Arial" charset="0"/>
                <a:cs typeface="Arial" charset="0"/>
              </a:rPr>
              <a:t>&lt;</a:t>
            </a:r>
            <a:r>
              <a:rPr lang="pt-PT" altLang="en-US" b="1" noProof="0" dirty="0">
                <a:latin typeface="Arial" charset="0"/>
                <a:cs typeface="Arial" charset="0"/>
              </a:rPr>
              <a:t>CLIQUE</a:t>
            </a:r>
            <a:r>
              <a:rPr lang="pt-PT" altLang="en-US" noProof="0" dirty="0">
                <a:latin typeface="Arial" charset="0"/>
                <a:cs typeface="Arial" charset="0"/>
              </a:rPr>
              <a:t> para ver a resposta correcta.&gt;</a:t>
            </a:r>
            <a:br>
              <a:rPr lang="pt-PT" altLang="en-US" noProof="0" dirty="0">
                <a:latin typeface="Arial" charset="0"/>
                <a:cs typeface="Arial" charset="0"/>
              </a:rPr>
            </a:br>
            <a:br>
              <a:rPr lang="pt-PT" altLang="en-US" noProof="0" dirty="0">
                <a:latin typeface="Arial" charset="0"/>
                <a:cs typeface="Arial" charset="0"/>
              </a:rPr>
            </a:br>
            <a:r>
              <a:rPr lang="pt-PT" altLang="en-US" b="1" noProof="0" dirty="0">
                <a:latin typeface="Arial" charset="0"/>
                <a:cs typeface="Arial" charset="0"/>
              </a:rPr>
              <a:t>Pergunta</a:t>
            </a:r>
            <a:r>
              <a:rPr lang="pt-PT" altLang="en-US" b="1" baseline="0" noProof="0" dirty="0">
                <a:latin typeface="Arial" charset="0"/>
                <a:cs typeface="Arial" charset="0"/>
              </a:rPr>
              <a:t> 1</a:t>
            </a:r>
            <a:r>
              <a:rPr lang="pt-PT" altLang="en-US" b="1" noProof="0" dirty="0">
                <a:solidFill>
                  <a:srgbClr val="000000"/>
                </a:solidFill>
                <a:latin typeface="Arial" charset="0"/>
                <a:cs typeface="Arial" charset="0"/>
              </a:rPr>
              <a:t>:</a:t>
            </a:r>
          </a:p>
          <a:p>
            <a:pPr>
              <a:lnSpc>
                <a:spcPct val="150000"/>
              </a:lnSpc>
              <a:spcAft>
                <a:spcPts val="588"/>
              </a:spcAft>
            </a:pPr>
            <a:r>
              <a:rPr lang="pt-PT" altLang="en-US" noProof="0" dirty="0">
                <a:solidFill>
                  <a:srgbClr val="000000"/>
                </a:solidFill>
                <a:latin typeface="Arial" charset="0"/>
                <a:cs typeface="Arial" charset="0"/>
              </a:rPr>
              <a:t>A resposta correcta é A, e</a:t>
            </a:r>
            <a:r>
              <a:rPr lang="pt-PT" altLang="en-US" noProof="0" dirty="0">
                <a:latin typeface="Arial" charset="0"/>
                <a:cs typeface="Arial" charset="0"/>
              </a:rPr>
              <a:t>ndémica.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13"/>
              </a:spcAft>
            </a:pPr>
            <a:endParaRPr lang="pt-PT" altLang="en-US" noProof="0" dirty="0"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13"/>
              </a:spcAft>
            </a:pPr>
            <a:r>
              <a:rPr lang="pt-PT" altLang="en-US" b="1" noProof="0" dirty="0">
                <a:latin typeface="Arial" charset="0"/>
                <a:cs typeface="Arial" charset="0"/>
              </a:rPr>
              <a:t>Pergunta</a:t>
            </a:r>
            <a:r>
              <a:rPr lang="pt-PT" altLang="en-US" b="1" baseline="0" noProof="0" dirty="0">
                <a:latin typeface="Arial" charset="0"/>
                <a:cs typeface="Arial" charset="0"/>
              </a:rPr>
              <a:t> 2</a:t>
            </a:r>
            <a:r>
              <a:rPr lang="pt-PT" altLang="en-US" b="1" noProof="0" dirty="0">
                <a:latin typeface="Arial" charset="0"/>
                <a:cs typeface="Arial" charset="0"/>
              </a:rPr>
              <a:t>:</a:t>
            </a:r>
            <a:br>
              <a:rPr lang="pt-PT" altLang="en-US" noProof="0" dirty="0">
                <a:latin typeface="Arial" charset="0"/>
                <a:cs typeface="Arial" charset="0"/>
              </a:rPr>
            </a:br>
            <a:r>
              <a:rPr lang="pt-PT" altLang="en-US" noProof="0" dirty="0">
                <a:solidFill>
                  <a:srgbClr val="000000"/>
                </a:solidFill>
                <a:latin typeface="Arial" charset="0"/>
                <a:cs typeface="Arial" charset="0"/>
              </a:rPr>
              <a:t>A resposta correcta é </a:t>
            </a:r>
            <a:r>
              <a:rPr lang="pt-PT" altLang="en-US" noProof="0" dirty="0">
                <a:latin typeface="Arial" charset="0"/>
                <a:cs typeface="Arial" charset="0"/>
              </a:rPr>
              <a:t> C, epidémica.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13"/>
              </a:spcAft>
            </a:pPr>
            <a:br>
              <a:rPr lang="pt-PT" altLang="en-US" noProof="0" dirty="0">
                <a:latin typeface="Arial" charset="0"/>
                <a:cs typeface="Arial" charset="0"/>
              </a:rPr>
            </a:br>
            <a:r>
              <a:rPr lang="pt-PT" altLang="en-US" b="1" noProof="0" dirty="0">
                <a:latin typeface="Arial" charset="0"/>
                <a:cs typeface="Arial" charset="0"/>
              </a:rPr>
              <a:t>Pergunta</a:t>
            </a:r>
            <a:r>
              <a:rPr lang="pt-PT" altLang="en-US" b="1" baseline="0" noProof="0" dirty="0">
                <a:latin typeface="Arial" charset="0"/>
                <a:cs typeface="Arial" charset="0"/>
              </a:rPr>
              <a:t> 3</a:t>
            </a:r>
            <a:r>
              <a:rPr lang="pt-PT" altLang="en-US" b="1" noProof="0" dirty="0">
                <a:latin typeface="Arial" charset="0"/>
                <a:cs typeface="Arial" charset="0"/>
              </a:rPr>
              <a:t>:</a:t>
            </a:r>
            <a:br>
              <a:rPr lang="pt-PT" altLang="en-US" noProof="0" dirty="0">
                <a:latin typeface="Arial" charset="0"/>
                <a:cs typeface="Arial" charset="0"/>
              </a:rPr>
            </a:br>
            <a:r>
              <a:rPr lang="pt-PT" altLang="en-US" noProof="0" dirty="0">
                <a:solidFill>
                  <a:srgbClr val="000000"/>
                </a:solidFill>
                <a:latin typeface="Arial" charset="0"/>
                <a:cs typeface="Arial" charset="0"/>
              </a:rPr>
              <a:t>A resposta correcta é </a:t>
            </a:r>
            <a:r>
              <a:rPr lang="pt-PT" altLang="en-US" noProof="0" dirty="0">
                <a:latin typeface="Arial" charset="0"/>
                <a:cs typeface="Arial" charset="0"/>
              </a:rPr>
              <a:t>B, pandémica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13"/>
              </a:spcAft>
            </a:pPr>
            <a:endParaRPr lang="en-US" altLang="en-US" dirty="0"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13"/>
              </a:spcAft>
            </a:pPr>
            <a:endParaRPr lang="en-US" altLang="en-US" dirty="0"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13"/>
              </a:spcAft>
            </a:pPr>
            <a:r>
              <a:rPr lang="en-US" altLang="en-US" dirty="0" err="1">
                <a:latin typeface="Arial" charset="0"/>
                <a:cs typeface="Arial" charset="0"/>
              </a:rPr>
              <a:t>Fonte</a:t>
            </a:r>
            <a:r>
              <a:rPr lang="en-US" altLang="en-US" dirty="0">
                <a:latin typeface="Arial" charset="0"/>
                <a:cs typeface="Arial" charset="0"/>
              </a:rPr>
              <a:t>: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Centers for Disease Control and Prevention (CDC). Introduction to Public Health. In: Public Health 101 Series. Atlanta, GA: U.S. Department of Health and Human Services, CDC; 2014. Available at: 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  <a:hlinkClick r:id="rId3"/>
              </a:rPr>
              <a:t>https://www.cdc.gov/publichealth101/epidemiology.html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13"/>
              </a:spcAft>
            </a:pPr>
            <a:endParaRPr lang="en-US" altLang="en-US" dirty="0">
              <a:latin typeface="Arial" charset="0"/>
              <a:cs typeface="Arial" charset="0"/>
            </a:endParaRP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5650" indent="-290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63638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30363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95500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527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099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671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243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</a:pPr>
            <a:fld id="{47439D0A-A661-4614-BCF6-1DF06AA8397C}" type="slidenum">
              <a:rPr lang="en-US" altLang="en-US" smtClean="0">
                <a:latin typeface="Arial" charset="0"/>
              </a:rPr>
              <a:pPr>
                <a:lnSpc>
                  <a:spcPct val="150000"/>
                </a:lnSpc>
                <a:spcBef>
                  <a:spcPct val="0"/>
                </a:spcBef>
              </a:pPr>
              <a:t>13</a:t>
            </a:fld>
            <a:endParaRPr lang="en-US" altLang="en-US">
              <a:latin typeface="Arial" charset="0"/>
            </a:endParaRPr>
          </a:p>
        </p:txBody>
      </p:sp>
      <p:sp>
        <p:nvSpPr>
          <p:cNvPr id="9216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55650" indent="-290513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63638" indent="-23177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30363" indent="-23177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95500" indent="-23177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52700" indent="-231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3009900" indent="-231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67100" indent="-231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924300" indent="-231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fld id="{20648F53-FE81-4FCF-A90F-5339D5D628A1}" type="datetime1">
              <a:rPr lang="en-US" altLang="en-US" smtClean="0">
                <a:latin typeface="Arial" charset="0"/>
              </a:rPr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t>7/11/2019</a:t>
            </a:fld>
            <a:endParaRPr lang="en-US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7773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20835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1675" y="4416425"/>
            <a:ext cx="5607050" cy="2670175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  <a:spcAft>
                <a:spcPts val="588"/>
              </a:spcAft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13"/>
              </a:spcAft>
            </a:pPr>
            <a:r>
              <a:rPr lang="pt-PT" altLang="en-US" noProof="0" dirty="0">
                <a:latin typeface="Arial" charset="0"/>
                <a:cs typeface="Arial" charset="0"/>
              </a:rPr>
              <a:t>&lt;</a:t>
            </a:r>
            <a:r>
              <a:rPr lang="pt-PT" altLang="en-US" b="1" noProof="0" dirty="0">
                <a:latin typeface="Arial" charset="0"/>
                <a:cs typeface="Arial" charset="0"/>
              </a:rPr>
              <a:t>LEIA</a:t>
            </a:r>
            <a:r>
              <a:rPr lang="pt-PT" altLang="en-US" noProof="0" dirty="0">
                <a:solidFill>
                  <a:srgbClr val="000000"/>
                </a:solidFill>
                <a:latin typeface="Arial" charset="0"/>
                <a:cs typeface="Arial" charset="0"/>
              </a:rPr>
              <a:t> cada uma das perguntas sobre verificação de conhecimentos e espere pela s</a:t>
            </a:r>
            <a:r>
              <a:rPr lang="pt-PT" altLang="en-US" baseline="0" noProof="0" dirty="0">
                <a:solidFill>
                  <a:srgbClr val="000000"/>
                </a:solidFill>
                <a:latin typeface="Arial" charset="0"/>
                <a:cs typeface="Arial" charset="0"/>
              </a:rPr>
              <a:t> respostas dos participantes</a:t>
            </a:r>
            <a:r>
              <a:rPr lang="pt-PT" altLang="en-US" noProof="0" dirty="0">
                <a:solidFill>
                  <a:srgbClr val="000000"/>
                </a:solidFill>
                <a:latin typeface="Arial" charset="0"/>
                <a:cs typeface="Arial" charset="0"/>
              </a:rPr>
              <a:t>.&gt;</a:t>
            </a:r>
          </a:p>
          <a:p>
            <a:pPr>
              <a:lnSpc>
                <a:spcPct val="150000"/>
              </a:lnSpc>
              <a:spcAft>
                <a:spcPts val="588"/>
              </a:spcAft>
              <a:defRPr/>
            </a:pPr>
            <a:r>
              <a:rPr lang="pt-PT" altLang="en-US" noProof="0" dirty="0">
                <a:latin typeface="Arial" charset="0"/>
                <a:cs typeface="Arial" charset="0"/>
              </a:rPr>
              <a:t>&lt;</a:t>
            </a:r>
            <a:r>
              <a:rPr lang="pt-PT" altLang="en-US" b="1" noProof="0" dirty="0">
                <a:latin typeface="Arial" charset="0"/>
                <a:cs typeface="Arial" charset="0"/>
              </a:rPr>
              <a:t>CLIQUE</a:t>
            </a:r>
            <a:r>
              <a:rPr lang="pt-PT" altLang="en-US" noProof="0" dirty="0">
                <a:latin typeface="Arial" charset="0"/>
                <a:cs typeface="Arial" charset="0"/>
              </a:rPr>
              <a:t> para ver a resposta correcta.&gt;</a:t>
            </a:r>
            <a:br>
              <a:rPr lang="pt-PT" altLang="en-US" noProof="0" dirty="0">
                <a:latin typeface="Arial" charset="0"/>
                <a:cs typeface="Arial" charset="0"/>
              </a:rPr>
            </a:br>
            <a:endParaRPr lang="en-US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spcAft>
                <a:spcPts val="588"/>
              </a:spcAft>
              <a:defRPr/>
            </a:pPr>
            <a:endParaRPr lang="en-US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spcAft>
                <a:spcPts val="588"/>
              </a:spcAft>
              <a:defRPr/>
            </a:pPr>
            <a:r>
              <a:rPr lang="pt-PT" altLang="en-US" noProof="0" dirty="0">
                <a:solidFill>
                  <a:srgbClr val="000000"/>
                </a:solidFill>
                <a:latin typeface="Arial" charset="0"/>
                <a:cs typeface="Arial" charset="0"/>
              </a:rPr>
              <a:t>A resposta correcta 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B, cluster.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3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en-US" b="1" dirty="0">
              <a:latin typeface="Arial" pitchFamily="34" charset="0"/>
              <a:cs typeface="Arial" pitchFamily="34" charset="0"/>
            </a:endParaRPr>
          </a:p>
          <a:p>
            <a:pPr marL="3235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b="0" dirty="0" err="1">
                <a:latin typeface="Arial" pitchFamily="34" charset="0"/>
                <a:cs typeface="Arial" pitchFamily="34" charset="0"/>
              </a:rPr>
              <a:t>Fonte</a:t>
            </a:r>
            <a:r>
              <a:rPr lang="en-US" altLang="en-US" b="0" dirty="0">
                <a:latin typeface="Arial" pitchFamily="34" charset="0"/>
                <a:cs typeface="Arial" pitchFamily="34" charset="0"/>
              </a:rPr>
              <a:t>:</a:t>
            </a:r>
            <a:r>
              <a:rPr lang="en-US" altLang="en-US" b="0" baseline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Centers for Disease Control and Prevention (CDC). Introduction to Public Health. In: Public Health 101 Series. Atlanta, GA: U.S. Department of Health and Human Services, CDC; 2014. Available at: 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  <a:hlinkClick r:id="rId3"/>
              </a:rPr>
              <a:t>https://www.cdc.gov/publichealth101/epidemiology.html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3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en-US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5650" indent="-290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63638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30363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95500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527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099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671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243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68DF2A20-3A14-4620-B7B9-C0B7CDD10390}" type="slidenum">
              <a:rPr lang="en-US" altLang="en-US" smtClean="0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84997" name="Date Placeholder 4"/>
          <p:cNvSpPr>
            <a:spLocks noGrp="1"/>
          </p:cNvSpPr>
          <p:nvPr>
            <p:ph type="dt" sz="quarter" idx="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62377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28264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94151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60038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D2DE71-0B9C-4F0A-B18E-D39F706751B3}" type="datetime1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7/11/2019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232063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b="0" dirty="0"/>
              <a:t>Quando se pensa em doenças com potencial para surtos, </a:t>
            </a:r>
            <a:r>
              <a:rPr lang="pt-PT" b="0" baseline="0" dirty="0"/>
              <a:t>algumas doenças propagam-se de pessoa a pessoa, podendo um caso infeccioso primário infectar um caso secundário, através </a:t>
            </a:r>
            <a:r>
              <a:rPr lang="pt-PT" noProof="0" dirty="0">
                <a:solidFill>
                  <a:schemeClr val="accent4"/>
                </a:solidFill>
              </a:rPr>
              <a:t>da </a:t>
            </a:r>
            <a:r>
              <a:rPr lang="pt-PT" noProof="0" dirty="0" err="1">
                <a:solidFill>
                  <a:schemeClr val="accent4"/>
                </a:solidFill>
              </a:rPr>
              <a:t>transmisão</a:t>
            </a:r>
            <a:r>
              <a:rPr lang="pt-PT" noProof="0" dirty="0">
                <a:solidFill>
                  <a:schemeClr val="accent4"/>
                </a:solidFill>
              </a:rPr>
              <a:t> do agente infeccioso.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0" baseline="0" dirty="0"/>
          </a:p>
          <a:p>
            <a:pPr algn="l"/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Fontes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:</a:t>
            </a:r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pPr lvl="0" algn="l"/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Anderson, R.M., May, R.M., 1991. Infectious Diseases of Humans. Oxford University Press, Oxford.</a:t>
            </a:r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pPr lvl="0" algn="l"/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pPr lvl="0" algn="l"/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Castillo-Chavez, C., Velasco-Hernandez, J.X.,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Fridman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, S., 1994.Modeling contact structures in biology. In: Levin, S.A. (Ed.), Frontiers of Theoretical Biology, Lecture Notes in Biomathematics, Vol.100.Springer, Berlin, Heidelberg, New York, pp.454–491.</a:t>
            </a:r>
            <a:endParaRPr lang="en-GB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57995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noProof="0" dirty="0"/>
              <a:t>Existem vários modos de transmissão das doenças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40090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noProof="0" dirty="0"/>
              <a:t>Depois da infecção inicial, só passado algum tempo é que a pessoa adoece </a:t>
            </a:r>
            <a:r>
              <a:rPr lang="pt-PT" baseline="0" noProof="0" dirty="0"/>
              <a:t>(período de incubação) e se torna contagiosa (período de latência). </a:t>
            </a:r>
          </a:p>
          <a:p>
            <a:r>
              <a:rPr lang="pt-PT" baseline="0" noProof="0" dirty="0"/>
              <a:t>O período de tempo durante o qual a pessoa é contagiosa é conhecido como período infeccioso</a:t>
            </a:r>
          </a:p>
          <a:p>
            <a:endParaRPr lang="pt-PT" baseline="0" noProof="0" dirty="0"/>
          </a:p>
          <a:p>
            <a:r>
              <a:rPr lang="pt-PT" baseline="0" noProof="0" dirty="0"/>
              <a:t>Estes períodos de tempo encontram-se dentro dos limites de tempo previsíveis para várias doenças. Por exemplo, o período de incubação para um caso de Ébola é até 21 dias. </a:t>
            </a:r>
          </a:p>
          <a:p>
            <a:endParaRPr lang="pt-PT" baseline="0" noProof="0" dirty="0"/>
          </a:p>
          <a:p>
            <a:r>
              <a:rPr lang="pt-PT" baseline="0" noProof="0" dirty="0"/>
              <a:t>Esta informação pode ajudar a elaborar estratégias de prevenção e controlo da transmissão das doenças. Identificar os casos antes do final do período de latência (i.e., antes de poderem propagar a doença) e prevenir a transmissão (através de medidas </a:t>
            </a:r>
            <a:r>
              <a:rPr lang="pt-PT" baseline="0" noProof="0" dirty="0" err="1"/>
              <a:t>dde</a:t>
            </a:r>
            <a:r>
              <a:rPr lang="pt-PT" baseline="0" noProof="0" dirty="0"/>
              <a:t> controlo) durante todo o período infeccioso pode ajudar a travar o surto.</a:t>
            </a:r>
          </a:p>
          <a:p>
            <a:endParaRPr lang="pt-PT" baseline="0" noProof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88604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noProof="0" dirty="0"/>
              <a:t>Depois da infecção inicial, só passado algum tempo é que a pessoa adoece </a:t>
            </a:r>
            <a:r>
              <a:rPr lang="pt-PT" baseline="0" noProof="0" dirty="0"/>
              <a:t>(período de incubação) e se torna contagiosa (período de latência). </a:t>
            </a:r>
          </a:p>
          <a:p>
            <a:r>
              <a:rPr lang="pt-PT" baseline="0" noProof="0" dirty="0"/>
              <a:t>O período de tempo durante o qual a pessoa é contagiosa é conhecido como período infeccioso</a:t>
            </a:r>
          </a:p>
          <a:p>
            <a:endParaRPr lang="pt-PT" baseline="0" noProof="0" dirty="0"/>
          </a:p>
          <a:p>
            <a:r>
              <a:rPr lang="pt-PT" baseline="0" noProof="0" dirty="0"/>
              <a:t>Estes períodos de tempo encontram-se dentro dos limites de tempo previsíveis para várias doenças. Por exemplo, o período de incubação para um caso de Ébola é até 21 dias. </a:t>
            </a:r>
          </a:p>
          <a:p>
            <a:endParaRPr lang="pt-PT" baseline="0" noProof="0" dirty="0"/>
          </a:p>
          <a:p>
            <a:r>
              <a:rPr lang="pt-PT" baseline="0" noProof="0" dirty="0"/>
              <a:t>Esta informação pode ajudar a elaborar estratégias de prevenção e controlo da transmissão das doenças. Identificar os casos antes do final do período de latência (i.e., antes de poderem propagar a doença) e prevenir a transmissão (através de medidas </a:t>
            </a:r>
            <a:r>
              <a:rPr lang="pt-PT" baseline="0" noProof="0" dirty="0" err="1"/>
              <a:t>dde</a:t>
            </a:r>
            <a:r>
              <a:rPr lang="pt-PT" baseline="0" noProof="0" dirty="0"/>
              <a:t> controlo) durante todo o período infeccioso pode ajudar a travar o surto.</a:t>
            </a:r>
          </a:p>
          <a:p>
            <a:endParaRPr lang="pt-PT" baseline="0" noProof="0" dirty="0"/>
          </a:p>
          <a:p>
            <a:endParaRPr lang="en-US" baseline="0" dirty="0"/>
          </a:p>
          <a:p>
            <a:endParaRPr lang="en-US" dirty="0"/>
          </a:p>
          <a:p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en-US" b="1" dirty="0">
              <a:latin typeface="Arial" charset="0"/>
              <a:cs typeface="Arial" charset="0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78505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b="1" noProof="0" dirty="0"/>
              <a:t>PERGUNTE: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b="0" noProof="0" dirty="0"/>
              <a:t>Quais são os benefícios e os desafios de cada uma desta situações? </a:t>
            </a:r>
          </a:p>
          <a:p>
            <a:pPr marL="628650" marR="0" lvl="1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b="1" noProof="0" dirty="0"/>
              <a:t>RESPOSTA:</a:t>
            </a:r>
          </a:p>
          <a:p>
            <a:pPr marL="1085850" marR="0" lvl="2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b="0" baseline="0" noProof="0" dirty="0">
                <a:sym typeface="Wingdings" pitchFamily="2" charset="2"/>
              </a:rPr>
              <a:t>Os doentes podem ser diagnosticados </a:t>
            </a:r>
            <a:r>
              <a:rPr lang="pt-PT" sz="1200" b="0" noProof="0" dirty="0">
                <a:solidFill>
                  <a:srgbClr val="FF0000"/>
                </a:solidFill>
              </a:rPr>
              <a:t>antes de se tornarem contagiosos se houver um longo período de latência</a:t>
            </a:r>
          </a:p>
          <a:p>
            <a:pPr marL="1085850" marR="0" lvl="2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sz="1200" b="0" noProof="0" dirty="0"/>
              <a:t>A infecção/doença pode propagar-se mais facilmente, se houver um curto período de latência</a:t>
            </a:r>
            <a:endParaRPr lang="pt-PT" sz="1200" b="0" noProof="0" dirty="0">
              <a:solidFill>
                <a:srgbClr val="FF0000"/>
              </a:solidFill>
            </a:endParaRPr>
          </a:p>
          <a:p>
            <a:endParaRPr lang="en-US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0" dirty="0"/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21307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PERGUNTE:</a:t>
            </a:r>
            <a:endParaRPr lang="pt-PT" b="1" noProof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b="0" noProof="0" dirty="0"/>
              <a:t>Qual destas situações descreve o Ébola?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pt-PT" b="1" noProof="0" dirty="0"/>
              <a:t>RESPOSTA: </a:t>
            </a:r>
            <a:r>
              <a:rPr lang="pt-PT" b="0" noProof="0" dirty="0"/>
              <a:t>Primeira situação</a:t>
            </a:r>
            <a:endParaRPr lang="pt-PT" b="1" noProof="0" dirty="0"/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pt-PT" b="0" noProof="0" dirty="0"/>
              <a:t>Os</a:t>
            </a:r>
            <a:r>
              <a:rPr lang="pt-PT" b="0" baseline="0" noProof="0" dirty="0"/>
              <a:t> </a:t>
            </a:r>
            <a:r>
              <a:rPr lang="pt-PT" b="0" noProof="0" dirty="0"/>
              <a:t>doentes de Ébola </a:t>
            </a:r>
            <a:r>
              <a:rPr lang="pt-PT" b="0" baseline="0" noProof="0" dirty="0"/>
              <a:t>apenas são infecciosos depois de começarem a ter sintomas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pt-PT" b="0" baseline="0" noProof="0" dirty="0"/>
              <a:t>A rápida detecção dos sintomas e o isolamento do doente </a:t>
            </a:r>
            <a:r>
              <a:rPr lang="pt-PT" b="0" baseline="0" noProof="0" dirty="0" err="1"/>
              <a:t>pdem</a:t>
            </a:r>
            <a:r>
              <a:rPr lang="pt-PT" b="0" baseline="0" noProof="0" dirty="0"/>
              <a:t> reduzir o risco de transmissão a outros e começar a tratar o doente mas rapidamente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pt-PT" b="0" baseline="0" noProof="0" dirty="0"/>
              <a:t>As pessoas em contacto com o doente, antes dos sintomas se manifestarem correm baixo risco de exposição</a:t>
            </a:r>
          </a:p>
          <a:p>
            <a:endParaRPr lang="pt-PT" b="1" noProof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b="0" noProof="0" dirty="0"/>
              <a:t>Qual delas descreve o sarampo?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pt-PT" b="1" noProof="0" dirty="0"/>
              <a:t>RESPOSTA</a:t>
            </a:r>
            <a:r>
              <a:rPr lang="pt-PT" b="0" noProof="0" dirty="0"/>
              <a:t>: A segunda situação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pt-PT" b="0" noProof="0" dirty="0"/>
              <a:t>Os doentes com sarampo </a:t>
            </a:r>
            <a:r>
              <a:rPr lang="pt-PT" b="0" baseline="0" noProof="0" dirty="0"/>
              <a:t>podem infectar terceiros, antes de começarem a apresentar sintomas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pt-PT" b="0" baseline="0" noProof="0" dirty="0"/>
              <a:t>A rápida detecção dos sintomas e o isolamento do doente </a:t>
            </a:r>
            <a:r>
              <a:rPr lang="pt-PT" b="0" baseline="0" noProof="0" dirty="0" err="1"/>
              <a:t>pdem</a:t>
            </a:r>
            <a:r>
              <a:rPr lang="pt-PT" b="0" baseline="0" noProof="0" dirty="0"/>
              <a:t> reduzir o risco de transmissão;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pt-PT" b="0" i="0" baseline="0" noProof="0" dirty="0"/>
              <a:t>Contudo</a:t>
            </a:r>
            <a:r>
              <a:rPr lang="pt-PT" b="0" baseline="0" noProof="0" dirty="0"/>
              <a:t>, as pessoas </a:t>
            </a:r>
            <a:r>
              <a:rPr lang="pt-PT" b="0" baseline="0" noProof="0" dirty="0" err="1"/>
              <a:t>qu</a:t>
            </a:r>
            <a:r>
              <a:rPr lang="pt-PT" b="0" baseline="0" noProof="0" dirty="0"/>
              <a:t> </a:t>
            </a:r>
            <a:r>
              <a:rPr lang="pt-PT" b="0" baseline="0" noProof="0" dirty="0" err="1"/>
              <a:t>etenham</a:t>
            </a:r>
            <a:r>
              <a:rPr lang="pt-PT" b="0" baseline="0" noProof="0" dirty="0"/>
              <a:t> estado em contacto com o doente nos dias antes da manifestação dos sintomas </a:t>
            </a:r>
            <a:r>
              <a:rPr lang="pt-PT" b="0" baseline="0" noProof="0" dirty="0" err="1"/>
              <a:t>terao</a:t>
            </a:r>
            <a:r>
              <a:rPr lang="pt-PT" b="0" baseline="0" noProof="0" dirty="0"/>
              <a:t> de ser identificadas para evitar nova transmissão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altLang="en-US" b="0" dirty="0">
              <a:latin typeface="Arial" charset="0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altLang="en-US" b="1" dirty="0">
              <a:latin typeface="Arial" charset="0"/>
              <a:cs typeface="Arial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11205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200" b="1" kern="1200" dirty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pPr algn="l"/>
            <a:r>
              <a:rPr lang="pt-PT" sz="1200" b="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O número básico de reprodução (“R zero”) é o número médio de pessoas que um doente pode infectar, em média. Pressupõe que as pessoas com quem a pessoa infectada esteve em contacto são susceptíveis (não imunes à doença)</a:t>
            </a:r>
          </a:p>
          <a:p>
            <a:pPr algn="l"/>
            <a:endParaRPr lang="pt-PT" sz="1200" b="0" kern="1200" noProof="0" dirty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0" dirty="0"/>
          </a:p>
          <a:p>
            <a:pPr algn="l"/>
            <a:endParaRPr lang="en-US" sz="1200" b="0" kern="1200" dirty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pPr algn="l"/>
            <a:endParaRPr lang="en-US" sz="1200" b="1" kern="1200" dirty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pPr algn="l"/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Sources:</a:t>
            </a:r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pPr lvl="0" algn="l"/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Anderson, R.M., May, R.M., 1991. Infectious Diseases of Humans. Oxford University Press, Oxford.</a:t>
            </a:r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pPr lvl="0" algn="l"/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pPr lvl="0" algn="l"/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Castillo-Chavez, C., Velasco-Hernandez, J.X.,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Fridman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, S., 1994.Modeling contact structures in biology. In: Levin, S.A. (Ed.), Frontiers of Theoretical Biology, Lecture Notes in Biomathematics, Vol.100.Springer, Berlin, Heidelberg, New York, pp.454–491.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9170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1675" y="4416425"/>
            <a:ext cx="5607050" cy="29432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28688"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en-US" dirty="0">
                <a:latin typeface="Arial" charset="0"/>
                <a:cs typeface="Arial" charset="0"/>
              </a:rPr>
              <a:t>Next we will review the basics of epidemiology, and its role in public health emergencies.</a:t>
            </a:r>
          </a:p>
          <a:p>
            <a:pPr defTabSz="928688" eaLnBrk="1" hangingPunct="1">
              <a:lnSpc>
                <a:spcPct val="150000"/>
              </a:lnSpc>
              <a:spcBef>
                <a:spcPct val="0"/>
              </a:spcBef>
            </a:pPr>
            <a:endParaRPr lang="en-US" altLang="en-US" b="1" dirty="0">
              <a:latin typeface="Arial" charset="0"/>
              <a:cs typeface="Arial" charset="0"/>
            </a:endParaRPr>
          </a:p>
          <a:p>
            <a:pPr defTabSz="928688" eaLnBrk="1" hangingPunct="1">
              <a:lnSpc>
                <a:spcPct val="150000"/>
              </a:lnSpc>
              <a:spcBef>
                <a:spcPct val="0"/>
              </a:spcBef>
            </a:pPr>
            <a:endParaRPr lang="en-US" altLang="en-US" b="1" dirty="0">
              <a:latin typeface="Arial" charset="0"/>
              <a:cs typeface="Arial" charset="0"/>
            </a:endParaRPr>
          </a:p>
          <a:p>
            <a:pPr defTabSz="928688" eaLnBrk="1" hangingPunct="1">
              <a:lnSpc>
                <a:spcPct val="150000"/>
              </a:lnSpc>
              <a:spcBef>
                <a:spcPct val="0"/>
              </a:spcBef>
            </a:pPr>
            <a:endParaRPr lang="en-US" altLang="en-US" dirty="0">
              <a:latin typeface="Arial" charset="0"/>
              <a:cs typeface="Arial" charset="0"/>
            </a:endParaRPr>
          </a:p>
          <a:p>
            <a:pPr defTabSz="928688"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en-US" dirty="0">
                <a:latin typeface="Arial" charset="0"/>
                <a:cs typeface="Arial" charset="0"/>
              </a:rPr>
              <a:t>Source:</a:t>
            </a:r>
            <a:r>
              <a:rPr lang="en-US" altLang="en-US" baseline="0" dirty="0">
                <a:latin typeface="Arial" charset="0"/>
                <a:cs typeface="Arial" charset="0"/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Centers for Disease Control and Prevention (CDC). Introduction to Public Health. In: Public Health 101 Series. Atlanta, GA: U.S. Department of Health and Human Services, CDC; 2014. Available at: 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  <a:hlinkClick r:id="rId3"/>
              </a:rPr>
              <a:t>https://www.cdc.gov/publichealth101/epidemiology.html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</a:t>
            </a:r>
            <a:br>
              <a:rPr lang="en-US" altLang="en-US" dirty="0">
                <a:latin typeface="Arial" charset="0"/>
                <a:cs typeface="Arial" charset="0"/>
              </a:rPr>
            </a:br>
            <a:endParaRPr lang="en-US" altLang="en-US" dirty="0">
              <a:latin typeface="Arial" charset="0"/>
              <a:cs typeface="Arial" charset="0"/>
            </a:endParaRPr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5650" indent="-290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63638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30363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95500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527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099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671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243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41C8EFA-DE62-468E-B2B5-F05C8AD0683B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95912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1675" y="4416425"/>
            <a:ext cx="5607050" cy="29432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28688" eaLnBrk="1" hangingPunct="1">
              <a:lnSpc>
                <a:spcPct val="150000"/>
              </a:lnSpc>
              <a:spcBef>
                <a:spcPct val="0"/>
              </a:spcBef>
            </a:pPr>
            <a:r>
              <a:rPr lang="pt-PT" altLang="en-US" noProof="0" dirty="0">
                <a:latin typeface="Arial" charset="0"/>
                <a:cs typeface="Arial" charset="0"/>
              </a:rPr>
              <a:t>Consideremos agora diferentes factores que afectam</a:t>
            </a:r>
            <a:r>
              <a:rPr lang="pt-PT" altLang="en-US" baseline="0" noProof="0" dirty="0">
                <a:latin typeface="Arial" charset="0"/>
                <a:cs typeface="Arial" charset="0"/>
              </a:rPr>
              <a:t> a transmissão da doença</a:t>
            </a:r>
            <a:endParaRPr lang="pt-PT" altLang="en-US" noProof="0" dirty="0">
              <a:latin typeface="Arial" charset="0"/>
              <a:cs typeface="Arial" charset="0"/>
            </a:endParaRPr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5650" indent="-290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63638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30363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95500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527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099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671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243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41C8EFA-DE62-468E-B2B5-F05C8AD0683B}" type="slidenum">
              <a:rPr lang="en-US" altLang="en-US" smtClean="0"/>
              <a:pPr>
                <a:spcBef>
                  <a:spcPct val="0"/>
                </a:spcBef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59426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 </a:t>
            </a:r>
            <a:endParaRPr lang="pt-PT" b="1" noProof="0" dirty="0"/>
          </a:p>
          <a:p>
            <a:endParaRPr lang="pt-PT" noProof="0" dirty="0"/>
          </a:p>
          <a:p>
            <a:r>
              <a:rPr lang="pt-PT" noProof="0" dirty="0"/>
              <a:t>Esta é a tríade ou triângulo epidemiológico. A </a:t>
            </a:r>
            <a:r>
              <a:rPr lang="pt-PT" sz="1200" b="1" i="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tríade epidemiológica </a:t>
            </a:r>
            <a:r>
              <a:rPr lang="pt-PT" sz="1200" b="0" i="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 </a:t>
            </a:r>
            <a:r>
              <a:rPr lang="pt-PT" sz="1200" b="0" i="0" kern="1200" noProof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ié</a:t>
            </a:r>
            <a:r>
              <a:rPr lang="pt-PT" sz="1200" b="0" i="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o modelo tradicional da causa</a:t>
            </a:r>
            <a:r>
              <a:rPr lang="pt-PT" sz="1200" b="0" i="0" kern="1200" baseline="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de do</a:t>
            </a:r>
            <a:r>
              <a:rPr lang="pt-PT" sz="1200" b="0" i="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ença infecciosa  que tem três componentes: </a:t>
            </a:r>
          </a:p>
          <a:p>
            <a:pPr lvl="1"/>
            <a:r>
              <a:rPr lang="pt-PT" sz="1200" b="0" i="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1) Um agente externo, </a:t>
            </a:r>
          </a:p>
          <a:p>
            <a:pPr lvl="1"/>
            <a:r>
              <a:rPr lang="pt-PT" sz="1200" b="0" i="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2) Um hospedeiro susceptível, </a:t>
            </a:r>
          </a:p>
          <a:p>
            <a:pPr lvl="1"/>
            <a:r>
              <a:rPr lang="pt-PT" sz="1200" b="0" i="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3) E um ambiente que  põe o hospedeiro e o agente em contacto causando a doença.</a:t>
            </a:r>
          </a:p>
          <a:p>
            <a:endParaRPr lang="pt-PT" sz="1200" noProof="0" dirty="0">
              <a:solidFill>
                <a:srgbClr val="003AA6"/>
              </a:solidFill>
              <a:latin typeface="Century Gothic" pitchFamily="34" charset="0"/>
            </a:endParaRPr>
          </a:p>
          <a:p>
            <a:r>
              <a:rPr lang="pt-PT" sz="1200" noProof="0" dirty="0">
                <a:solidFill>
                  <a:srgbClr val="003AA6"/>
                </a:solidFill>
                <a:latin typeface="Century Gothic" pitchFamily="34" charset="0"/>
              </a:rPr>
              <a:t>Por isso, o agente é o O QUÊ (micróbio que causa a doença)</a:t>
            </a:r>
          </a:p>
          <a:p>
            <a:endParaRPr lang="pt-PT" sz="1200" noProof="0" dirty="0">
              <a:solidFill>
                <a:srgbClr val="003AA6"/>
              </a:solidFill>
              <a:latin typeface="Century Gothic" pitchFamily="34" charset="0"/>
            </a:endParaRPr>
          </a:p>
          <a:p>
            <a:r>
              <a:rPr lang="pt-PT" sz="1200" noProof="0" dirty="0">
                <a:solidFill>
                  <a:srgbClr val="003AA6"/>
                </a:solidFill>
                <a:latin typeface="Century Gothic" pitchFamily="34" charset="0"/>
              </a:rPr>
              <a:t>O hospedeiro é o QUEM (organismo que alberga a doença</a:t>
            </a:r>
            <a:r>
              <a:rPr lang="pt-PT" sz="1200" baseline="0" noProof="0" dirty="0">
                <a:solidFill>
                  <a:srgbClr val="003AA6"/>
                </a:solidFill>
                <a:latin typeface="Century Gothic" pitchFamily="34" charset="0"/>
              </a:rPr>
              <a:t>)</a:t>
            </a:r>
          </a:p>
          <a:p>
            <a:endParaRPr lang="pt-PT" sz="1200" noProof="0" dirty="0">
              <a:solidFill>
                <a:srgbClr val="003AA6"/>
              </a:solidFill>
              <a:latin typeface="Century Gothic" pitchFamily="34" charset="0"/>
            </a:endParaRPr>
          </a:p>
          <a:p>
            <a:r>
              <a:rPr lang="pt-PT" sz="1200" noProof="0" dirty="0">
                <a:solidFill>
                  <a:srgbClr val="003AA6"/>
                </a:solidFill>
                <a:latin typeface="Century Gothic" pitchFamily="34" charset="0"/>
              </a:rPr>
              <a:t>O ambiente é o ONDE (factores</a:t>
            </a:r>
            <a:r>
              <a:rPr lang="pt-PT" sz="1200" baseline="0" noProof="0" dirty="0">
                <a:solidFill>
                  <a:srgbClr val="003AA6"/>
                </a:solidFill>
                <a:latin typeface="Century Gothic" pitchFamily="34" charset="0"/>
              </a:rPr>
              <a:t> </a:t>
            </a:r>
            <a:r>
              <a:rPr lang="pt-PT" sz="1200" noProof="0" dirty="0">
                <a:solidFill>
                  <a:srgbClr val="003AA6"/>
                </a:solidFill>
                <a:latin typeface="Century Gothic" pitchFamily="34" charset="0"/>
              </a:rPr>
              <a:t>externos que causam ou permitem a transmissão da doença</a:t>
            </a:r>
            <a:r>
              <a:rPr lang="pt-PT" sz="1200" baseline="0" noProof="0" dirty="0">
                <a:solidFill>
                  <a:srgbClr val="003AA6"/>
                </a:solidFill>
                <a:latin typeface="Century Gothic" pitchFamily="34" charset="0"/>
              </a:rPr>
              <a:t>)</a:t>
            </a:r>
          </a:p>
          <a:p>
            <a:r>
              <a:rPr lang="pt-PT" sz="1200" baseline="0" noProof="0" dirty="0">
                <a:solidFill>
                  <a:srgbClr val="003AA6"/>
                </a:solidFill>
                <a:latin typeface="Century Gothic" pitchFamily="34" charset="0"/>
              </a:rPr>
              <a:t>Alguns modelos também incluem uma quarta componente </a:t>
            </a:r>
            <a:r>
              <a:rPr lang="pt-PT" altLang="en-US" sz="1200" noProof="0" dirty="0">
                <a:solidFill>
                  <a:srgbClr val="003AA6"/>
                </a:solidFill>
                <a:latin typeface="Century Gothic" pitchFamily="34" charset="0"/>
              </a:rPr>
              <a:t>no meio do triângulo - o vector</a:t>
            </a:r>
          </a:p>
          <a:p>
            <a:endParaRPr lang="en-US" sz="1200" dirty="0">
              <a:solidFill>
                <a:srgbClr val="003AA6"/>
              </a:solidFill>
              <a:latin typeface="Century Gothic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0" dirty="0"/>
          </a:p>
          <a:p>
            <a:endParaRPr lang="en-US" sz="1200" dirty="0">
              <a:solidFill>
                <a:srgbClr val="003AA6"/>
              </a:solidFill>
              <a:latin typeface="Century Gothic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10990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b="1" noProof="0" dirty="0"/>
          </a:p>
          <a:p>
            <a:endParaRPr lang="pt-PT" sz="1200" b="0" i="0" kern="1200" noProof="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PT" sz="1200" b="0" i="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</a:t>
            </a:r>
            <a:r>
              <a:rPr lang="pt-PT" sz="1200" b="1" i="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agente</a:t>
            </a:r>
            <a:r>
              <a:rPr lang="pt-PT" sz="1200" b="0" i="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 é um factor (e.g., um </a:t>
            </a:r>
            <a:r>
              <a:rPr lang="pt-PT" sz="1200" b="0" i="0" kern="1200" noProof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microorganismo</a:t>
            </a:r>
            <a:r>
              <a:rPr lang="pt-PT" sz="1200" b="0" i="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ou  </a:t>
            </a:r>
            <a:r>
              <a:rPr lang="pt-PT" sz="1200" b="0" i="0" kern="1200" noProof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or</a:t>
            </a:r>
            <a:r>
              <a:rPr lang="pt-PT" sz="1200" b="0" i="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substância química) ou forma de energia cuja presença, presença excessiva ou, no caso de doenças</a:t>
            </a:r>
            <a:r>
              <a:rPr lang="pt-PT" sz="1200" b="0" i="0" kern="1200" baseline="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de deficiência, </a:t>
            </a:r>
            <a:r>
              <a:rPr lang="pt-PT" sz="1200" b="0" i="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relativa ausência, é essencial para a ocorrência de uma doença ou outro resultado adverso na saúde.</a:t>
            </a:r>
            <a:endParaRPr lang="pt-PT" b="0" noProof="0" dirty="0"/>
          </a:p>
          <a:p>
            <a:endParaRPr lang="pt-PT" b="1" noProof="0" dirty="0"/>
          </a:p>
          <a:p>
            <a:r>
              <a:rPr lang="pt-PT" b="1" noProof="0" dirty="0"/>
              <a:t>PERGUNTE: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noProof="0" dirty="0"/>
              <a:t>Quais são alguns exemplos de agentes?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pt-PT" b="1" noProof="0" dirty="0"/>
              <a:t>RESPOSTA</a:t>
            </a:r>
            <a:r>
              <a:rPr lang="pt-PT" noProof="0" dirty="0"/>
              <a:t>:</a:t>
            </a:r>
            <a:r>
              <a:rPr lang="pt-PT" baseline="0" noProof="0" dirty="0"/>
              <a:t> </a:t>
            </a:r>
            <a:r>
              <a:rPr lang="pt-PT" noProof="0" dirty="0"/>
              <a:t>Bactérias, vírus, protozoários, fungos</a:t>
            </a:r>
            <a:endParaRPr lang="pt-PT" altLang="en-US" noProof="0" dirty="0">
              <a:latin typeface="Arial" charset="0"/>
              <a:cs typeface="Arial" charset="0"/>
            </a:endParaRPr>
          </a:p>
          <a:p>
            <a:endParaRPr lang="en-US" b="1" dirty="0"/>
          </a:p>
          <a:p>
            <a:endParaRPr lang="en-US" altLang="en-US" b="1" dirty="0">
              <a:latin typeface="Arial" charset="0"/>
              <a:cs typeface="Arial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53561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b="1" noProof="0" dirty="0"/>
          </a:p>
          <a:p>
            <a:endParaRPr lang="pt-PT" sz="1200" b="0" i="0" kern="1200" noProof="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PT" sz="1200" b="0" i="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</a:t>
            </a:r>
            <a:r>
              <a:rPr lang="pt-PT" sz="1200" b="1" i="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Hospedeiro </a:t>
            </a:r>
            <a:r>
              <a:rPr lang="pt-PT" sz="1200" b="0" i="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é uma pessoa ou outro organismo vivo que é susceptível ou </a:t>
            </a:r>
            <a:r>
              <a:rPr lang="pt-PT" sz="1200" b="0" i="0" kern="1200" noProof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alerga</a:t>
            </a:r>
            <a:r>
              <a:rPr lang="pt-PT" sz="1200" b="0" i="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um agente infeccioso em condições naturais.</a:t>
            </a:r>
            <a:endParaRPr lang="pt-PT" b="0" noProof="0" dirty="0"/>
          </a:p>
          <a:p>
            <a:endParaRPr lang="pt-PT" b="1" noProof="0" dirty="0"/>
          </a:p>
          <a:p>
            <a:r>
              <a:rPr lang="pt-PT" b="1" noProof="0" dirty="0"/>
              <a:t>PERGUNTE: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noProof="0" dirty="0"/>
              <a:t>Quais são alguns exemplos</a:t>
            </a:r>
            <a:r>
              <a:rPr lang="pt-PT" baseline="0" noProof="0" dirty="0"/>
              <a:t> de hospedeiros</a:t>
            </a:r>
            <a:r>
              <a:rPr lang="pt-PT" noProof="0" dirty="0"/>
              <a:t>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pt-PT" b="1" noProof="0" dirty="0"/>
              <a:t>RESPOSTA</a:t>
            </a:r>
            <a:r>
              <a:rPr lang="pt-PT" noProof="0" dirty="0"/>
              <a:t>:</a:t>
            </a:r>
            <a:r>
              <a:rPr lang="pt-PT" baseline="0" noProof="0" dirty="0"/>
              <a:t> </a:t>
            </a:r>
            <a:r>
              <a:rPr lang="pt-PT" noProof="0" dirty="0"/>
              <a:t>Humanos, animais</a:t>
            </a:r>
          </a:p>
          <a:p>
            <a:endParaRPr lang="en-US" b="1" dirty="0"/>
          </a:p>
          <a:p>
            <a:endParaRPr lang="en-US" altLang="en-US" b="1" dirty="0">
              <a:latin typeface="Arial" charset="0"/>
              <a:cs typeface="Arial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0527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b="1" noProof="0" dirty="0"/>
          </a:p>
          <a:p>
            <a:endParaRPr lang="pt-PT" sz="1200" b="1" i="0" kern="1200" noProof="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PT" sz="1200" b="0" i="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Os </a:t>
            </a:r>
            <a:r>
              <a:rPr lang="pt-PT" sz="1200" b="1" i="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factores ambientais </a:t>
            </a:r>
            <a:r>
              <a:rPr lang="pt-PT" sz="1200" b="0" i="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são  factores extrínsecos (e.g.,, geologia, clima, insectos, saneamento ou serviços de saúde) que afectam um agente e a oportunidade de exposição.</a:t>
            </a:r>
            <a:endParaRPr lang="pt-PT" b="0" noProof="0" dirty="0"/>
          </a:p>
          <a:p>
            <a:endParaRPr lang="pt-PT" b="1" noProof="0" dirty="0"/>
          </a:p>
          <a:p>
            <a:r>
              <a:rPr lang="pt-PT" b="1" noProof="0" dirty="0"/>
              <a:t>PERGUNTE: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noProof="0" dirty="0"/>
              <a:t>Quais são alguns exemplos de ambientes?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pt-PT" b="1" noProof="0" dirty="0"/>
              <a:t>RESPOSTA</a:t>
            </a:r>
            <a:r>
              <a:rPr lang="pt-PT" noProof="0" dirty="0"/>
              <a:t>: cheias, água suja, temperaturas elevadas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22091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b="1" noProof="0" dirty="0"/>
          </a:p>
          <a:p>
            <a:endParaRPr lang="pt-PT" b="1" noProof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b="0" noProof="0" dirty="0"/>
              <a:t>Nas emergências,</a:t>
            </a:r>
            <a:r>
              <a:rPr lang="pt-PT" b="0" baseline="0" noProof="0" dirty="0"/>
              <a:t> há outros factores que podem exercer impacto sobre a saúde. </a:t>
            </a:r>
            <a:endParaRPr lang="pt-PT" b="0" noProof="0" dirty="0"/>
          </a:p>
          <a:p>
            <a:endParaRPr lang="pt-PT" b="1" noProof="0" dirty="0"/>
          </a:p>
          <a:p>
            <a:r>
              <a:rPr lang="pt-PT" b="1" noProof="0" dirty="0"/>
              <a:t>PERGUNTE: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b="0" noProof="0" dirty="0"/>
              <a:t>Quais são alguns factores de risco para surtos de doenças em situações de emergência?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b="0" noProof="0" dirty="0"/>
              <a:t>Qual é a relação entre esses factores e a tríade epidemiológica</a:t>
            </a:r>
            <a:r>
              <a:rPr lang="pt-PT" b="0" baseline="0" noProof="0" dirty="0"/>
              <a:t>?</a:t>
            </a:r>
          </a:p>
          <a:p>
            <a:endParaRPr lang="pt-PT" b="0" baseline="0" noProof="0" dirty="0"/>
          </a:p>
          <a:p>
            <a:r>
              <a:rPr lang="pt-PT" b="1" baseline="0" noProof="0" dirty="0"/>
              <a:t>RESPOSTA/Pontos para discussão:</a:t>
            </a:r>
            <a:endParaRPr lang="pt-PT" b="0" baseline="0" noProof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b="0" baseline="0" noProof="0" dirty="0"/>
              <a:t>Os factores ambientais incluem a água e o saneamento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b="0" baseline="0" noProof="0" dirty="0"/>
              <a:t>Os factores hospedeiros incluem a baixa imunidade e a cobertura vacinal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b="0" baseline="0" noProof="0" dirty="0"/>
              <a:t>Os factores de agentes incluem aglomerações (maior risco de exposição ao agente)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b="0" baseline="0" noProof="0" dirty="0"/>
              <a:t>Em algumas emergências, pode haver maior risco de exposição a potenciais vectores que sejam portadores do agente</a:t>
            </a:r>
            <a:endParaRPr lang="pt-PT" b="1" noProof="0" dirty="0"/>
          </a:p>
          <a:p>
            <a:endParaRPr lang="pt-PT" b="1" noProof="0" dirty="0"/>
          </a:p>
          <a:p>
            <a:r>
              <a:rPr lang="pt-PT" b="1" noProof="0" dirty="0"/>
              <a:t>Se os participantes não conhecerem o programa </a:t>
            </a:r>
            <a:r>
              <a:rPr lang="pt-PT" b="1" baseline="0" noProof="0" dirty="0"/>
              <a:t>WASH, considerar apresentar o conceito aqui. </a:t>
            </a:r>
            <a:r>
              <a:rPr lang="pt-PT" b="1" noProof="0" dirty="0"/>
              <a:t>WASH = Água, Saneamento e Higiene</a:t>
            </a:r>
          </a:p>
          <a:p>
            <a:endParaRPr lang="en-US" b="1" dirty="0"/>
          </a:p>
          <a:p>
            <a:endParaRPr lang="en-US" b="1" dirty="0"/>
          </a:p>
          <a:p>
            <a:endParaRPr lang="en-US" altLang="en-US" b="1" dirty="0">
              <a:latin typeface="Arial" charset="0"/>
              <a:cs typeface="Arial" charset="0"/>
            </a:endParaRP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499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Fontes</a:t>
            </a:r>
            <a:r>
              <a:rPr lang="en-US" dirty="0"/>
              <a:t>: https://www.cdc.gov/onehealth/index.html; http://www.who.int/features/qa/one-health/en/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33259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675" y="4416425"/>
            <a:ext cx="5607050" cy="2670175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588"/>
              </a:spcAft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pt-PT" b="1" noProof="0" dirty="0">
                <a:latin typeface="Arial" panose="020B0604020202020204" pitchFamily="34" charset="0"/>
                <a:cs typeface="Arial" panose="020B0604020202020204" pitchFamily="34" charset="0"/>
              </a:rPr>
              <a:t>LEIA</a:t>
            </a:r>
            <a:r>
              <a:rPr lang="pt-PT" noProof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 pergunta de verificação de conhecimentos e espere pela respostas dos participantes.&gt;</a:t>
            </a:r>
          </a:p>
          <a:p>
            <a:pPr>
              <a:lnSpc>
                <a:spcPct val="150000"/>
              </a:lnSpc>
              <a:spcAft>
                <a:spcPts val="588"/>
              </a:spcAft>
              <a:defRPr/>
            </a:pPr>
            <a:endParaRPr lang="pt-PT" noProof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spcAft>
                <a:spcPts val="588"/>
              </a:spcAft>
              <a:defRPr/>
            </a:pPr>
            <a:r>
              <a:rPr lang="pt-PT" noProof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pt-PT" b="1" noProof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CLIQUE</a:t>
            </a:r>
            <a:r>
              <a:rPr lang="pt-PT" noProof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para mostrar</a:t>
            </a:r>
            <a:r>
              <a:rPr lang="pt-PT" baseline="0" noProof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pt-PT" noProof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RESPOSTA correcta.&gt;</a:t>
            </a:r>
          </a:p>
          <a:p>
            <a:pPr>
              <a:lnSpc>
                <a:spcPct val="150000"/>
              </a:lnSpc>
              <a:spcAft>
                <a:spcPts val="588"/>
              </a:spcAft>
              <a:defRPr/>
            </a:pPr>
            <a:endParaRPr lang="pt-PT" b="1" noProof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spcAft>
                <a:spcPts val="588"/>
              </a:spcAft>
              <a:defRPr/>
            </a:pPr>
            <a:r>
              <a:rPr lang="pt-PT" b="1" noProof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pt-PT" noProof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RESPOSTA correcta é C, h</a:t>
            </a:r>
            <a:r>
              <a:rPr lang="pt-PT" noProof="0" dirty="0">
                <a:latin typeface="Arial" panose="020B0604020202020204" pitchFamily="34" charset="0"/>
                <a:cs typeface="Arial" panose="020B0604020202020204" pitchFamily="34" charset="0"/>
              </a:rPr>
              <a:t>ospedeiro, agente e ambiente.</a:t>
            </a:r>
          </a:p>
          <a:p>
            <a:pPr marL="323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3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5650" indent="-290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63638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30363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95500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527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099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671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243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16D51145-D0B3-4EDE-863C-1F757F3E7A4F}" type="slidenum">
              <a:rPr lang="en-US" altLang="en-US" smtClean="0"/>
              <a:pPr>
                <a:spcBef>
                  <a:spcPct val="0"/>
                </a:spcBef>
              </a:pPr>
              <a:t>29</a:t>
            </a:fld>
            <a:endParaRPr lang="en-US" altLang="en-US"/>
          </a:p>
        </p:txBody>
      </p:sp>
      <p:sp>
        <p:nvSpPr>
          <p:cNvPr id="72709" name="Date Placeholder 4"/>
          <p:cNvSpPr>
            <a:spLocks noGrp="1"/>
          </p:cNvSpPr>
          <p:nvPr>
            <p:ph type="dt" sz="quarter" idx="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62377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28264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94151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60038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E3BE2B-DC0D-45D0-BB93-3B5411583D0B}" type="datetime1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7/11/2019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831410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1675" y="4416425"/>
            <a:ext cx="5607050" cy="29432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28688" eaLnBrk="1" hangingPunct="1">
              <a:lnSpc>
                <a:spcPct val="150000"/>
              </a:lnSpc>
              <a:spcBef>
                <a:spcPct val="0"/>
              </a:spcBef>
            </a:pPr>
            <a:endParaRPr lang="en-US" altLang="en-US" dirty="0">
              <a:latin typeface="Arial" charset="0"/>
              <a:cs typeface="Arial" charset="0"/>
            </a:endParaRPr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5650" indent="-290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63638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30363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95500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527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099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671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243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41C8EFA-DE62-468E-B2B5-F05C8AD0683B}" type="slidenum">
              <a:rPr lang="en-US" altLang="en-US" smtClean="0"/>
              <a:pPr>
                <a:spcBef>
                  <a:spcPct val="0"/>
                </a:spcBef>
              </a:pPr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239719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altLang="en-US" b="1" noProof="0" dirty="0">
                <a:latin typeface="Arial" charset="0"/>
                <a:cs typeface="Arial" charset="0"/>
              </a:rPr>
              <a:t>&lt;LEIA </a:t>
            </a:r>
            <a:r>
              <a:rPr lang="pt-PT" altLang="en-US" b="0" noProof="0" dirty="0">
                <a:latin typeface="Arial" charset="0"/>
                <a:cs typeface="Arial" charset="0"/>
              </a:rPr>
              <a:t>as definições de incidência, prevalência e taxa ataque</a:t>
            </a:r>
            <a:r>
              <a:rPr lang="pt-PT" altLang="en-US" b="0" baseline="0" noProof="0" dirty="0">
                <a:latin typeface="Arial" charset="0"/>
                <a:cs typeface="Arial" charset="0"/>
              </a:rPr>
              <a:t>.&gt;</a:t>
            </a:r>
            <a:endParaRPr lang="pt-PT" altLang="en-US" b="1" noProof="0" dirty="0"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en-US" b="1" dirty="0"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en-US" b="1" dirty="0"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0" dirty="0">
              <a:latin typeface="Arial" charset="0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err="1">
                <a:latin typeface="Arial" charset="0"/>
                <a:cs typeface="+mn-cs"/>
              </a:rPr>
              <a:t>Fonte</a:t>
            </a:r>
            <a:r>
              <a:rPr lang="en-US" b="0" dirty="0">
                <a:latin typeface="Arial" charset="0"/>
                <a:cs typeface="+mn-cs"/>
              </a:rPr>
              <a:t>:</a:t>
            </a:r>
            <a:r>
              <a:rPr lang="en-US" b="0" baseline="0" dirty="0">
                <a:latin typeface="Arial" charset="0"/>
                <a:cs typeface="+mn-cs"/>
              </a:rPr>
              <a:t> </a:t>
            </a:r>
            <a:r>
              <a:rPr lang="en-US" dirty="0"/>
              <a:t>https://www.cdc.gov/ophss/csels/dsepd/ss1978/lesson3/section2.html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263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1675" y="4416425"/>
            <a:ext cx="5607050" cy="20907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br>
              <a:rPr lang="pt-PT" altLang="en-US" b="1" noProof="0" dirty="0">
                <a:latin typeface="Arial" charset="0"/>
                <a:cs typeface="Arial" charset="0"/>
              </a:rPr>
            </a:br>
            <a:endParaRPr lang="pt-PT" altLang="en-US" b="1" noProof="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pt-PT" altLang="en-US" noProof="0" dirty="0">
                <a:latin typeface="Arial" charset="0"/>
                <a:cs typeface="Arial" charset="0"/>
              </a:rPr>
              <a:t>A epidemiologia é uma das ciências essenciais de saúde pública.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endParaRPr lang="pt-PT" altLang="en-US" noProof="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pt-PT" altLang="en-US" noProof="0" dirty="0">
                <a:latin typeface="Arial" charset="0"/>
                <a:cs typeface="Arial" charset="0"/>
              </a:rPr>
              <a:t>Epidemiologia é definida</a:t>
            </a:r>
            <a:r>
              <a:rPr lang="pt-PT" altLang="en-US" baseline="0" noProof="0" dirty="0">
                <a:latin typeface="Arial" charset="0"/>
                <a:cs typeface="Arial" charset="0"/>
              </a:rPr>
              <a:t> como o </a:t>
            </a:r>
            <a:r>
              <a:rPr lang="pt-PT" altLang="en-US" noProof="0" dirty="0">
                <a:latin typeface="Arial" charset="0"/>
                <a:cs typeface="Arial" charset="0"/>
              </a:rPr>
              <a:t>“estudo da distribuição e determinantes da saúde de estados</a:t>
            </a:r>
            <a:r>
              <a:rPr lang="pt-PT" altLang="en-US" baseline="0" noProof="0" dirty="0">
                <a:latin typeface="Arial" charset="0"/>
                <a:cs typeface="Arial" charset="0"/>
              </a:rPr>
              <a:t> relacionados com a saúde </a:t>
            </a:r>
            <a:r>
              <a:rPr lang="pt-PT" altLang="en-US" noProof="0" dirty="0">
                <a:latin typeface="Arial" charset="0"/>
                <a:cs typeface="Arial" charset="0"/>
              </a:rPr>
              <a:t>entre </a:t>
            </a:r>
            <a:r>
              <a:rPr lang="pt-PT" altLang="en-US" noProof="0" dirty="0" err="1">
                <a:latin typeface="Arial" charset="0"/>
                <a:cs typeface="Arial" charset="0"/>
              </a:rPr>
              <a:t>popualções</a:t>
            </a:r>
            <a:r>
              <a:rPr lang="pt-PT" altLang="en-US" noProof="0" dirty="0">
                <a:latin typeface="Arial" charset="0"/>
                <a:cs typeface="Arial" charset="0"/>
              </a:rPr>
              <a:t> específicas e a aplicação desses estudo à luta contra esses problemas de saúde”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endParaRPr lang="pt-PT" altLang="en-US" noProof="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pt-PT" altLang="en-US" noProof="0" dirty="0">
                <a:latin typeface="Arial" charset="0"/>
                <a:cs typeface="Arial" charset="0"/>
              </a:rPr>
              <a:t>“Em termos mais simples, a epidemiologia é o estudo da causa e do fardo das doenças e visa diminuir o peso das doenças nas populações”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endParaRPr lang="en-US" altLang="en-US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endParaRPr lang="en-US" altLang="en-US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endParaRPr lang="en-US" altLang="en-US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en-US" dirty="0" err="1">
                <a:solidFill>
                  <a:srgbClr val="000000"/>
                </a:solidFill>
                <a:latin typeface="Arial" charset="0"/>
                <a:cs typeface="Arial" charset="0"/>
              </a:rPr>
              <a:t>Fonte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  <a:cs typeface="Arial" charset="0"/>
              </a:rPr>
              <a:t>:</a:t>
            </a:r>
            <a:r>
              <a:rPr lang="en-US" altLang="en-US" baseline="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Centers for Disease Control and Prevention (CDC). Introduction to Public Health. In: Public Health 101 Series. Atlanta, GA: U.S. Department of Health and Human Services, CDC; 2014. Available at: 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  <a:hlinkClick r:id="rId3"/>
              </a:rPr>
              <a:t>https://www.cdc.gov/publichealth101/epidemiology.html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endParaRPr lang="en-US" altLang="en-US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5650" indent="-290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63638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30363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95500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527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099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671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243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91A1AF6D-6410-4B34-96D3-7644CF633F39}" type="slidenum">
              <a:rPr lang="en-US" altLang="en-US" smtClean="0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68613" name="Date Placeholder 4"/>
          <p:cNvSpPr>
            <a:spLocks noGrp="1"/>
          </p:cNvSpPr>
          <p:nvPr>
            <p:ph type="dt" sz="quarter" idx="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62377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28264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94151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60038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D90BF3B-AF1D-4C8E-BCF8-658935E38F9A}" type="datetime1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7/11/2019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3896070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altLang="en-US" b="1" noProof="0" dirty="0">
                <a:latin typeface="Arial" charset="0"/>
                <a:cs typeface="Arial" charset="0"/>
              </a:rPr>
              <a:t>&lt;LEIA </a:t>
            </a:r>
            <a:r>
              <a:rPr lang="pt-PT" altLang="en-US" b="0" noProof="0" dirty="0">
                <a:latin typeface="Arial" charset="0"/>
                <a:cs typeface="Arial" charset="0"/>
              </a:rPr>
              <a:t>as definições de incidência, prevalência e taxa ataque</a:t>
            </a:r>
            <a:r>
              <a:rPr lang="pt-PT" altLang="en-US" b="0" baseline="0" noProof="0" dirty="0">
                <a:latin typeface="Arial" charset="0"/>
                <a:cs typeface="Arial" charset="0"/>
              </a:rPr>
              <a:t>.&gt;</a:t>
            </a:r>
            <a:endParaRPr lang="pt-PT" altLang="en-US" b="1" noProof="0" dirty="0"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en-US" b="1" dirty="0"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en-US" b="1" dirty="0"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0" dirty="0">
              <a:latin typeface="Arial" charset="0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err="1">
                <a:latin typeface="Arial" charset="0"/>
                <a:cs typeface="+mn-cs"/>
              </a:rPr>
              <a:t>Fonte</a:t>
            </a:r>
            <a:r>
              <a:rPr lang="en-US" b="0" dirty="0">
                <a:latin typeface="Arial" charset="0"/>
                <a:cs typeface="+mn-cs"/>
              </a:rPr>
              <a:t>:</a:t>
            </a:r>
            <a:r>
              <a:rPr lang="en-US" b="0" baseline="0" dirty="0">
                <a:latin typeface="Arial" charset="0"/>
                <a:cs typeface="+mn-cs"/>
              </a:rPr>
              <a:t> </a:t>
            </a:r>
            <a:r>
              <a:rPr lang="en-US" dirty="0"/>
              <a:t>https://www.cdc.gov/ophss/csels/dsepd/ss1978/lesson3/section2.html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15850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altLang="en-US" b="1" noProof="0" dirty="0">
                <a:latin typeface="Arial" charset="0"/>
                <a:cs typeface="Arial" charset="0"/>
              </a:rPr>
              <a:t>&lt;LEIA </a:t>
            </a:r>
            <a:r>
              <a:rPr lang="pt-PT" altLang="en-US" b="0" noProof="0" dirty="0">
                <a:latin typeface="Arial" charset="0"/>
                <a:cs typeface="Arial" charset="0"/>
              </a:rPr>
              <a:t>as definições de incidência, prevalência e taxa ataque</a:t>
            </a:r>
            <a:r>
              <a:rPr lang="pt-PT" altLang="en-US" b="0" baseline="0" noProof="0" dirty="0">
                <a:latin typeface="Arial" charset="0"/>
                <a:cs typeface="Arial" charset="0"/>
              </a:rPr>
              <a:t>.&gt;</a:t>
            </a:r>
            <a:endParaRPr lang="pt-PT" altLang="en-US" b="1" noProof="0" dirty="0"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en-US" b="1" dirty="0"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en-US" b="1" dirty="0"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0" dirty="0">
              <a:latin typeface="Arial" charset="0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err="1">
                <a:latin typeface="Arial" charset="0"/>
                <a:cs typeface="+mn-cs"/>
              </a:rPr>
              <a:t>Fonte</a:t>
            </a:r>
            <a:r>
              <a:rPr lang="en-US" b="0" dirty="0">
                <a:latin typeface="Arial" charset="0"/>
                <a:cs typeface="+mn-cs"/>
              </a:rPr>
              <a:t>:</a:t>
            </a:r>
            <a:r>
              <a:rPr lang="en-US" b="0" baseline="0" dirty="0">
                <a:latin typeface="Arial" charset="0"/>
                <a:cs typeface="+mn-cs"/>
              </a:rPr>
              <a:t> </a:t>
            </a:r>
            <a:r>
              <a:rPr lang="en-US" dirty="0"/>
              <a:t>https://www.cdc.gov/ophss/csels/dsepd/ss1978/lesson3/section2.html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19707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&lt;</a:t>
            </a:r>
            <a:r>
              <a:rPr lang="pt-PT" b="1" noProof="0" dirty="0"/>
              <a:t>mudar “X” para doença relevante por região&gt;</a:t>
            </a:r>
          </a:p>
          <a:p>
            <a:endParaRPr lang="pt-PT" b="1" noProof="0" dirty="0"/>
          </a:p>
          <a:p>
            <a:r>
              <a:rPr lang="pt-PT" b="1" noProof="0" dirty="0"/>
              <a:t>PERGUNTE:</a:t>
            </a:r>
          </a:p>
          <a:p>
            <a:r>
              <a:rPr lang="pt-PT" b="0" noProof="0" dirty="0"/>
              <a:t>Que aldeia é a mais preocupante?</a:t>
            </a:r>
          </a:p>
          <a:p>
            <a:endParaRPr lang="pt-PT" b="0" noProof="0" dirty="0"/>
          </a:p>
          <a:p>
            <a:r>
              <a:rPr lang="pt-PT" b="0" noProof="0" dirty="0"/>
              <a:t>&lt; </a:t>
            </a:r>
            <a:r>
              <a:rPr lang="pt-PT" b="1" i="0" noProof="0" dirty="0"/>
              <a:t>Clique para informação adicional e cálculo da incidência </a:t>
            </a:r>
            <a:r>
              <a:rPr lang="pt-PT" b="0" noProof="0" dirty="0"/>
              <a:t>&gt;</a:t>
            </a:r>
          </a:p>
          <a:p>
            <a:endParaRPr lang="pt-PT" b="1" noProof="0" dirty="0"/>
          </a:p>
          <a:p>
            <a:r>
              <a:rPr lang="pt-PT" b="0" noProof="0" dirty="0"/>
              <a:t>Embora a aldeia </a:t>
            </a:r>
            <a:r>
              <a:rPr lang="pt-PT" b="0" baseline="0" noProof="0" dirty="0"/>
              <a:t>A tenha menos casos, a incidência é maior. </a:t>
            </a:r>
          </a:p>
          <a:p>
            <a:r>
              <a:rPr lang="pt-PT" b="0" baseline="0" noProof="0" dirty="0"/>
              <a:t>A aldeia B tem mais casos, mas devido ao maior tamanho da população, a incidência é menor.</a:t>
            </a:r>
          </a:p>
          <a:p>
            <a:r>
              <a:rPr lang="pt-PT" b="1" noProof="0" dirty="0"/>
              <a:t>Pontos de discussão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b="0" noProof="0" dirty="0"/>
              <a:t>O número de casos que esperaríamos depende do tamanho da população</a:t>
            </a:r>
            <a:endParaRPr lang="pt-PT" b="0" baseline="0" noProof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b="0" baseline="0" noProof="0" dirty="0"/>
              <a:t>A medição da frequência da doença ajuda a normalizar os dados, para se poder comparar os grupos (e.g., aldeias).</a:t>
            </a:r>
            <a:endParaRPr lang="pt-PT" b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137799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b="1" dirty="0"/>
              <a:t>&lt;</a:t>
            </a:r>
            <a:r>
              <a:rPr lang="pt-PT" b="1" noProof="0" dirty="0"/>
              <a:t>mudar “X” para doença relevante por região&gt;</a:t>
            </a:r>
          </a:p>
          <a:p>
            <a:endParaRPr lang="pt-PT" b="1" dirty="0"/>
          </a:p>
          <a:p>
            <a:r>
              <a:rPr lang="pt-PT" b="1" dirty="0"/>
              <a:t>&lt;LEIA</a:t>
            </a:r>
            <a:r>
              <a:rPr lang="pt-PT" b="1" baseline="0" dirty="0"/>
              <a:t> </a:t>
            </a:r>
            <a:r>
              <a:rPr lang="pt-PT" b="0" baseline="0" dirty="0"/>
              <a:t>a frase e as perguntas.&gt;</a:t>
            </a:r>
            <a:endParaRPr lang="pt-PT" b="1" dirty="0"/>
          </a:p>
          <a:p>
            <a:endParaRPr lang="pt-PT" b="1" dirty="0"/>
          </a:p>
          <a:p>
            <a:r>
              <a:rPr lang="pt-PT" b="1" dirty="0"/>
              <a:t>Possíveis pontos de discussão: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b="0" dirty="0"/>
              <a:t>Esta informação indica o número de novos caos por </a:t>
            </a:r>
            <a:r>
              <a:rPr lang="pt-PT" b="0" baseline="0" dirty="0"/>
              <a:t>100 000 habitantes que aumentou desde Outubro até Novembro.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b="0" baseline="0" dirty="0"/>
              <a:t>O nível de preocupação depende do que esperaríamos ver na população. Se a incidência esperada da doença for 4/100 000 em Novembro, então um aumento para 17/100 000 pode alertar as autoridades sanitárias para um potencial surto. No entanto, se a doença for sazonal e a incidência esperada em Novembro for 20/100 000, então esse aumento não suscita preocupação.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b="0" baseline="0" dirty="0"/>
              <a:t>Há outros factores que podem afectar a incidência, incluindo as variações sazonais da doença, mudanças na população, etc.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t-PT" b="0" baseline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pt-PT" altLang="en-US" b="1" dirty="0">
              <a:latin typeface="Arial" charset="0"/>
              <a:cs typeface="Arial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pt-PT" b="0" baseline="0" dirty="0"/>
          </a:p>
          <a:p>
            <a:pPr marL="0" indent="0">
              <a:buFont typeface="Arial" panose="020B0604020202020204" pitchFamily="34" charset="0"/>
              <a:buNone/>
            </a:pPr>
            <a:endParaRPr lang="pt-PT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066732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altLang="en-US" b="1" noProof="0" dirty="0">
                <a:latin typeface="Arial" charset="0"/>
                <a:cs typeface="Arial" charset="0"/>
              </a:rPr>
              <a:t>&lt;LEIA </a:t>
            </a:r>
            <a:r>
              <a:rPr lang="pt-PT" altLang="en-US" b="0" noProof="0" dirty="0">
                <a:latin typeface="Arial" charset="0"/>
                <a:cs typeface="Arial" charset="0"/>
              </a:rPr>
              <a:t>as definições de incidência, prevalência e taxa de ataque</a:t>
            </a:r>
            <a:r>
              <a:rPr lang="pt-PT" altLang="en-US" b="0" baseline="0" noProof="0" dirty="0">
                <a:latin typeface="Arial" charset="0"/>
                <a:cs typeface="Arial" charset="0"/>
              </a:rPr>
              <a:t>.&gt;</a:t>
            </a:r>
            <a:endParaRPr lang="pt-PT" altLang="en-US" b="1" noProof="0" dirty="0"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en-US" b="1" dirty="0"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en-US" b="1" dirty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192823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&lt;</a:t>
            </a:r>
            <a:r>
              <a:rPr lang="en-GB" b="1" dirty="0"/>
              <a:t>REVEJA</a:t>
            </a:r>
            <a:r>
              <a:rPr lang="en-GB" dirty="0"/>
              <a:t> as </a:t>
            </a:r>
            <a:r>
              <a:rPr lang="en-GB" dirty="0" err="1"/>
              <a:t>mensagens-chave</a:t>
            </a:r>
            <a:r>
              <a:rPr lang="en-GB" dirty="0"/>
              <a:t>.&gt;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en-US" b="1" dirty="0"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en-US" b="1" dirty="0">
              <a:latin typeface="Arial" charset="0"/>
              <a:cs typeface="Arial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237142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altLang="en-US" b="1" dirty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671188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altLang="en-US" b="1" dirty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0581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b="1" noProof="0" dirty="0"/>
              <a:t>DEFINIR: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PT" sz="1200" b="1" kern="0" noProof="0" dirty="0"/>
              <a:t>Tempo: </a:t>
            </a:r>
            <a:r>
              <a:rPr lang="pt-PT" sz="1200" kern="0" noProof="0" dirty="0"/>
              <a:t>quando ocorrem as doenças (i.e., dia, semana, mês, ano)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PT" sz="1200" b="1" kern="0" noProof="0" dirty="0"/>
              <a:t>Lugar: </a:t>
            </a:r>
            <a:r>
              <a:rPr lang="pt-PT" sz="1200" kern="0" noProof="0" dirty="0"/>
              <a:t>onde ocorrem as doenças  (i.e., campo, cidade/vila/aldeia, estado/província, país, região)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PT" sz="1200" b="1" kern="0" noProof="0" dirty="0"/>
              <a:t>Pessoa: </a:t>
            </a:r>
            <a:r>
              <a:rPr lang="pt-PT" sz="1200" kern="0" noProof="0" dirty="0"/>
              <a:t>em quem ocorrem as doenças (i.e., idade,</a:t>
            </a:r>
            <a:r>
              <a:rPr lang="pt-PT" sz="1200" kern="0" baseline="0" noProof="0" dirty="0"/>
              <a:t> sexo, etnia</a:t>
            </a:r>
            <a:r>
              <a:rPr lang="pt-PT" sz="1200" kern="0" noProof="0" dirty="0"/>
              <a:t>)</a:t>
            </a:r>
          </a:p>
          <a:p>
            <a:endParaRPr lang="pt-PT" noProof="0" dirty="0"/>
          </a:p>
          <a:p>
            <a:r>
              <a:rPr lang="pt-PT" b="1" noProof="0" dirty="0"/>
              <a:t>PERGUNTAR: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noProof="0" dirty="0"/>
              <a:t>Por que motivo é importante esta informação (tempo, lugar, pessoa? Como pode ela ajudar-nos a responder</a:t>
            </a:r>
            <a:r>
              <a:rPr lang="pt-PT" baseline="0" noProof="0" dirty="0"/>
              <a:t> a uma emergência</a:t>
            </a:r>
            <a:r>
              <a:rPr lang="pt-PT" noProof="0" dirty="0"/>
              <a:t>?</a:t>
            </a:r>
          </a:p>
          <a:p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en-US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91377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 </a:t>
            </a:r>
            <a:endParaRPr lang="pt-PT" b="1" noProof="0" dirty="0"/>
          </a:p>
          <a:p>
            <a:r>
              <a:rPr lang="pt-PT" noProof="0" dirty="0"/>
              <a:t>Este registo epidemiológico mostra o fardo da cólera ao longo do tempo e por lugar – O QUÊ, QUANDO  e ONDE ocorreu a doença.  Esta informação epidemiológica ajuda-nos a conceber intervenções apropriadas.</a:t>
            </a:r>
          </a:p>
          <a:p>
            <a:endParaRPr lang="pt-PT" noProof="0" dirty="0"/>
          </a:p>
          <a:p>
            <a:r>
              <a:rPr lang="pt-PT" b="1" noProof="0" dirty="0"/>
              <a:t>PERGUNTAR: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b="0" noProof="0" dirty="0"/>
              <a:t>Qual é o tempo time?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pt-PT" b="1" noProof="0" dirty="0"/>
              <a:t>RESPOSTA:</a:t>
            </a:r>
            <a:r>
              <a:rPr lang="pt-PT" b="1" baseline="0" noProof="0" dirty="0"/>
              <a:t> dados anuais </a:t>
            </a:r>
            <a:r>
              <a:rPr lang="pt-PT" b="0" noProof="0" dirty="0"/>
              <a:t>1989-2016)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b="0" noProof="0" dirty="0"/>
              <a:t>Qual é o lugar?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pt-PT" b="1" noProof="0" dirty="0"/>
              <a:t>RESPOSTA:</a:t>
            </a:r>
            <a:r>
              <a:rPr lang="pt-PT" b="1" baseline="0" noProof="0" dirty="0"/>
              <a:t> </a:t>
            </a:r>
            <a:r>
              <a:rPr lang="pt-PT" b="0" noProof="0" dirty="0"/>
              <a:t>O mundo/regiões do mundo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b="0" noProof="0" dirty="0"/>
              <a:t>Quem são as pessoas?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pt-PT" b="1" noProof="0" dirty="0"/>
              <a:t>RESPOSTA:</a:t>
            </a:r>
            <a:r>
              <a:rPr lang="pt-PT" b="1" baseline="0" noProof="0" dirty="0"/>
              <a:t> </a:t>
            </a:r>
            <a:r>
              <a:rPr lang="pt-PT" b="0" baseline="0" noProof="0" dirty="0"/>
              <a:t>A informação limitada neste gráfico</a:t>
            </a:r>
            <a:r>
              <a:rPr lang="pt-PT" b="0" noProof="0" dirty="0"/>
              <a:t>, mas são pessoas de </a:t>
            </a:r>
            <a:r>
              <a:rPr lang="pt-PT" b="0" noProof="0" dirty="0" err="1"/>
              <a:t>dferentes</a:t>
            </a:r>
            <a:r>
              <a:rPr lang="pt-PT" b="0" baseline="0" noProof="0" dirty="0"/>
              <a:t> regiões do mundo</a:t>
            </a:r>
            <a:endParaRPr lang="pt-PT" b="0" noProof="0" dirty="0"/>
          </a:p>
          <a:p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en-US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74212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1675" y="4416425"/>
            <a:ext cx="5607050" cy="449897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50000"/>
              </a:lnSpc>
              <a:spcBef>
                <a:spcPct val="0"/>
              </a:spcBef>
              <a:spcAft>
                <a:spcPts val="613"/>
              </a:spcAft>
            </a:pPr>
            <a:br>
              <a:rPr lang="en-US" altLang="en-US" b="1" dirty="0">
                <a:latin typeface="Arial" charset="0"/>
                <a:cs typeface="Arial" charset="0"/>
              </a:rPr>
            </a:br>
            <a:endParaRPr lang="pt-PT" altLang="en-US" b="1" noProof="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spcAft>
                <a:spcPts val="613"/>
              </a:spcAft>
            </a:pPr>
            <a:r>
              <a:rPr lang="pt-PT" altLang="en-US" noProof="0" dirty="0">
                <a:solidFill>
                  <a:srgbClr val="000000"/>
                </a:solidFill>
                <a:latin typeface="Arial" charset="0"/>
                <a:cs typeface="Arial" charset="0"/>
              </a:rPr>
              <a:t>Vamos rever o que aprendemos até agora acerca da epidemiologia através de algumas perguntas de verificação de conhecimentos.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spcAft>
                <a:spcPts val="613"/>
              </a:spcAft>
            </a:pPr>
            <a:endParaRPr lang="pt-PT" altLang="en-US" b="1" noProof="0" dirty="0"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  <a:spcAft>
                <a:spcPts val="588"/>
              </a:spcAft>
            </a:pPr>
            <a:r>
              <a:rPr lang="pt-PT" altLang="en-US" noProof="0" dirty="0">
                <a:latin typeface="Arial" charset="0"/>
                <a:cs typeface="Arial" charset="0"/>
              </a:rPr>
              <a:t>&lt;</a:t>
            </a:r>
            <a:r>
              <a:rPr lang="pt-PT" altLang="en-US" b="1" noProof="0" dirty="0">
                <a:latin typeface="Arial" charset="0"/>
                <a:cs typeface="Arial" charset="0"/>
              </a:rPr>
              <a:t>LEIA</a:t>
            </a:r>
            <a:r>
              <a:rPr lang="pt-PT" altLang="en-US" noProof="0" dirty="0">
                <a:solidFill>
                  <a:srgbClr val="000000"/>
                </a:solidFill>
                <a:latin typeface="Arial" charset="0"/>
                <a:cs typeface="Arial" charset="0"/>
              </a:rPr>
              <a:t> a pergunta de verificação de conhecimentos e espere pela resposta dos participantes &gt;</a:t>
            </a:r>
          </a:p>
          <a:p>
            <a:pPr>
              <a:lnSpc>
                <a:spcPct val="150000"/>
              </a:lnSpc>
              <a:spcAft>
                <a:spcPts val="588"/>
              </a:spcAft>
            </a:pPr>
            <a:endParaRPr lang="pt-PT" altLang="en-US" noProof="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  <a:spcAft>
                <a:spcPts val="588"/>
              </a:spcAft>
            </a:pPr>
            <a:r>
              <a:rPr lang="pt-PT" altLang="en-US" noProof="0" dirty="0">
                <a:solidFill>
                  <a:srgbClr val="000000"/>
                </a:solidFill>
                <a:latin typeface="Arial" charset="0"/>
                <a:cs typeface="Arial" charset="0"/>
              </a:rPr>
              <a:t>&lt;</a:t>
            </a:r>
            <a:r>
              <a:rPr lang="pt-PT" altLang="en-US" b="1" noProof="0" dirty="0">
                <a:solidFill>
                  <a:srgbClr val="000000"/>
                </a:solidFill>
                <a:latin typeface="Arial" charset="0"/>
                <a:cs typeface="Arial" charset="0"/>
              </a:rPr>
              <a:t>CLIUQE</a:t>
            </a:r>
            <a:r>
              <a:rPr lang="pt-PT" altLang="en-US" noProof="0" dirty="0">
                <a:solidFill>
                  <a:srgbClr val="000000"/>
                </a:solidFill>
                <a:latin typeface="Arial" charset="0"/>
                <a:cs typeface="Arial" charset="0"/>
              </a:rPr>
              <a:t> para ver a resposta correcta.&gt;</a:t>
            </a:r>
          </a:p>
          <a:p>
            <a:pPr>
              <a:lnSpc>
                <a:spcPct val="150000"/>
              </a:lnSpc>
              <a:spcAft>
                <a:spcPts val="588"/>
              </a:spcAft>
            </a:pPr>
            <a:r>
              <a:rPr lang="pt-PT" altLang="en-US" noProof="0" dirty="0">
                <a:solidFill>
                  <a:srgbClr val="000000"/>
                </a:solidFill>
                <a:latin typeface="Arial" charset="0"/>
                <a:cs typeface="Arial" charset="0"/>
              </a:rPr>
              <a:t>A resposta correcta é C, prestar tratamento aos doentes em ambiente hospitalar.</a:t>
            </a:r>
          </a:p>
          <a:p>
            <a:pPr>
              <a:lnSpc>
                <a:spcPct val="150000"/>
              </a:lnSpc>
              <a:spcAft>
                <a:spcPts val="588"/>
              </a:spcAft>
            </a:pPr>
            <a:endParaRPr lang="en-US" altLang="en-US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  <a:spcAft>
                <a:spcPts val="588"/>
              </a:spcAft>
            </a:pPr>
            <a:endParaRPr lang="en-US" altLang="en-US" b="1" dirty="0"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  <a:spcAft>
                <a:spcPts val="588"/>
              </a:spcAft>
            </a:pPr>
            <a:endParaRPr lang="en-US" altLang="en-US" dirty="0"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30000"/>
              </a:spcBef>
              <a:spcAft>
                <a:spcPts val="588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Fonte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: Centers for Disease Control and Prevention (CDC). Introduction to Public Health. In: Public Health 101 Series. Atlanta, GA: U.S. Department of Health and Human Services, CDC; 2014. Available at: 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  <a:hlinkClick r:id="rId3"/>
              </a:rPr>
              <a:t>https://www.cdc.gov/publichealth101/epidemiology.html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</a:t>
            </a:r>
            <a:endParaRPr lang="en-US" altLang="en-US" b="1" dirty="0"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  <a:spcAft>
                <a:spcPts val="588"/>
              </a:spcAft>
            </a:pPr>
            <a:endParaRPr lang="en-US" altLang="en-US" dirty="0">
              <a:latin typeface="Arial" charset="0"/>
              <a:cs typeface="Arial" charset="0"/>
            </a:endParaRPr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5650" indent="-290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63638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30363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95500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527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099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671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243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88526A2F-337A-43ED-9266-0F1BCA6F66A4}" type="slidenum">
              <a:rPr lang="en-US" altLang="en-US" smtClean="0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72709" name="Date Placeholder 4"/>
          <p:cNvSpPr>
            <a:spLocks noGrp="1"/>
          </p:cNvSpPr>
          <p:nvPr>
            <p:ph type="dt" sz="quarter" idx="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62377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28264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94151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60038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E3BE2B-DC0D-45D0-BB93-3B5411583D0B}" type="datetime1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7/11/2019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50947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b="1" noProof="0" dirty="0"/>
              <a:t>PERGUNTE: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b="0" noProof="0" dirty="0"/>
              <a:t>Por que é que estamos a rever a epidemiologia para uma ERR?</a:t>
            </a:r>
          </a:p>
          <a:p>
            <a:endParaRPr lang="pt-PT" b="0" noProof="0" dirty="0"/>
          </a:p>
          <a:p>
            <a:r>
              <a:rPr lang="pt-PT" b="0" noProof="0" dirty="0"/>
              <a:t>&lt;Receber as respostas dos participantes e depois mostrar os pontos.&gt;</a:t>
            </a:r>
          </a:p>
          <a:p>
            <a:endParaRPr lang="en-US" b="0" dirty="0"/>
          </a:p>
          <a:p>
            <a:endParaRPr lang="en-US" b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en-US" b="1" dirty="0">
              <a:latin typeface="Arial" charset="0"/>
              <a:cs typeface="Arial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58178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1675" y="4416425"/>
            <a:ext cx="5607050" cy="29432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28688" eaLnBrk="1" hangingPunct="1">
              <a:lnSpc>
                <a:spcPct val="150000"/>
              </a:lnSpc>
              <a:spcBef>
                <a:spcPct val="0"/>
              </a:spcBef>
            </a:pPr>
            <a:r>
              <a:rPr lang="pt-PT" altLang="en-US" noProof="0" dirty="0">
                <a:latin typeface="Arial" charset="0"/>
                <a:cs typeface="Arial" charset="0"/>
              </a:rPr>
              <a:t>Falemos</a:t>
            </a:r>
            <a:r>
              <a:rPr lang="pt-PT" altLang="en-US" baseline="0" noProof="0" dirty="0">
                <a:latin typeface="Arial" charset="0"/>
                <a:cs typeface="Arial" charset="0"/>
              </a:rPr>
              <a:t> agora sobre os diferentes factores que afectam </a:t>
            </a:r>
            <a:r>
              <a:rPr lang="pt-PT" altLang="en-US" noProof="0" dirty="0">
                <a:latin typeface="Arial" charset="0"/>
                <a:cs typeface="Arial" charset="0"/>
              </a:rPr>
              <a:t>a transmissão das doenças</a:t>
            </a:r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5650" indent="-290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63638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30363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95500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527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099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671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243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41C8EFA-DE62-468E-B2B5-F05C8AD0683B}" type="slidenum">
              <a:rPr lang="en-US" altLang="en-US" smtClean="0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11033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93750" y="4286250"/>
            <a:ext cx="5624513" cy="28765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en-US" b="1" dirty="0">
                <a:latin typeface="Arial" charset="0"/>
                <a:cs typeface="Arial" charset="0"/>
              </a:rPr>
              <a:t> </a:t>
            </a:r>
            <a:br>
              <a:rPr lang="pt-PT" altLang="en-US" b="1" noProof="0" dirty="0">
                <a:latin typeface="Arial" charset="0"/>
                <a:cs typeface="Arial" charset="0"/>
              </a:rPr>
            </a:br>
            <a:br>
              <a:rPr lang="pt-PT" altLang="en-US" b="1" noProof="0" dirty="0">
                <a:latin typeface="Arial" charset="0"/>
                <a:cs typeface="Arial" charset="0"/>
              </a:rPr>
            </a:br>
            <a:r>
              <a:rPr lang="pt-PT" altLang="en-US" noProof="0" dirty="0">
                <a:latin typeface="Arial" charset="0"/>
                <a:cs typeface="Arial" charset="0"/>
              </a:rPr>
              <a:t>Agora que</a:t>
            </a:r>
            <a:r>
              <a:rPr lang="pt-PT" altLang="en-US" baseline="0" noProof="0" dirty="0">
                <a:latin typeface="Arial" charset="0"/>
                <a:cs typeface="Arial" charset="0"/>
              </a:rPr>
              <a:t> sabemos o que é a epidemiologia, vamos rever alguns termos-chave </a:t>
            </a:r>
            <a:r>
              <a:rPr lang="pt-PT" altLang="en-US" noProof="0" dirty="0">
                <a:latin typeface="Arial" charset="0"/>
                <a:cs typeface="Arial" charset="0"/>
              </a:rPr>
              <a:t>normalmente associados ao estudo.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endParaRPr lang="pt-PT" altLang="en-US" noProof="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pt-PT" altLang="en-US" noProof="0" dirty="0">
                <a:latin typeface="Arial" charset="0"/>
                <a:cs typeface="Arial" charset="0"/>
              </a:rPr>
              <a:t>Vamos</a:t>
            </a:r>
            <a:r>
              <a:rPr lang="pt-PT" altLang="en-US" baseline="0" noProof="0" dirty="0">
                <a:latin typeface="Arial" charset="0"/>
                <a:cs typeface="Arial" charset="0"/>
              </a:rPr>
              <a:t> encontrar esses termos ao longo de todo o módulo</a:t>
            </a:r>
            <a:endParaRPr lang="pt-PT" altLang="en-US" noProof="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endParaRPr lang="pt-PT" altLang="en-US" noProof="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pt-PT" altLang="en-US" b="1" noProof="0" dirty="0">
                <a:latin typeface="Arial" charset="0"/>
                <a:cs typeface="Arial" charset="0"/>
              </a:rPr>
              <a:t>LEIA </a:t>
            </a:r>
            <a:r>
              <a:rPr lang="pt-PT" altLang="en-US" b="0" noProof="0" dirty="0">
                <a:latin typeface="Arial" charset="0"/>
                <a:cs typeface="Arial" charset="0"/>
              </a:rPr>
              <a:t>os termos-chave</a:t>
            </a:r>
            <a:r>
              <a:rPr lang="pt-PT" altLang="en-US" noProof="0" dirty="0">
                <a:latin typeface="Arial" charset="0"/>
                <a:cs typeface="Arial" charset="0"/>
              </a:rPr>
              <a:t>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endParaRPr lang="pt-PT" altLang="en-US" noProof="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pt-PT" altLang="en-US" b="1" noProof="0" dirty="0">
                <a:latin typeface="Arial" charset="0"/>
                <a:cs typeface="Arial" charset="0"/>
              </a:rPr>
              <a:t>PEÇA</a:t>
            </a:r>
            <a:r>
              <a:rPr lang="pt-PT" altLang="en-US" b="1" baseline="0" noProof="0" dirty="0">
                <a:latin typeface="Arial" charset="0"/>
                <a:cs typeface="Arial" charset="0"/>
              </a:rPr>
              <a:t> </a:t>
            </a:r>
            <a:r>
              <a:rPr lang="pt-PT" altLang="en-US" noProof="0" dirty="0">
                <a:latin typeface="Arial" charset="0"/>
                <a:cs typeface="Arial" charset="0"/>
              </a:rPr>
              <a:t>exemplos:</a:t>
            </a:r>
          </a:p>
          <a:p>
            <a:pPr marL="171450" indent="-17145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pt-PT" altLang="en-US" noProof="0" dirty="0">
                <a:latin typeface="Arial" charset="0"/>
                <a:cs typeface="Arial" charset="0"/>
              </a:rPr>
              <a:t>Que exemplos têm de doenças endémicas e epidemias nos vossos países</a:t>
            </a:r>
            <a:r>
              <a:rPr lang="pt-PT" altLang="en-US" baseline="0" noProof="0" dirty="0">
                <a:latin typeface="Arial" charset="0"/>
                <a:cs typeface="Arial" charset="0"/>
              </a:rPr>
              <a:t>? </a:t>
            </a:r>
          </a:p>
          <a:p>
            <a:pPr marL="171450" indent="-17145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pt-PT" altLang="en-US" baseline="0" noProof="0" dirty="0">
                <a:latin typeface="Arial" charset="0"/>
                <a:cs typeface="Arial" charset="0"/>
              </a:rPr>
              <a:t>Como sabem que é endemia ou epidemia? </a:t>
            </a:r>
            <a:endParaRPr lang="pt-PT" altLang="en-US" noProof="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endParaRPr lang="en-US" altLang="en-US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endParaRPr lang="en-US" altLang="en-US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endParaRPr lang="en-US" altLang="en-US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Sources: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1. Centers for Disease Control and Prevention (CDC). Introduction to Public Health. In: Public Health 101 Series. Atlanta, GA: U.S. Department of Health and Human Services, CDC; 2014. Available at: 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  <a:hlinkClick r:id="rId3"/>
              </a:rPr>
              <a:t>https://www.cdc.gov/publichealth101/epidemiology.html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en-US" b="0" dirty="0">
                <a:latin typeface="Arial" charset="0"/>
                <a:cs typeface="Arial" charset="0"/>
              </a:rPr>
              <a:t>2. https://www.cdc.gov/ophss/csels/dsepd/ss1978/glossary.html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endParaRPr lang="en-US" altLang="en-US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5650" indent="-290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63638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30363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95500" indent="-2317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527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099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671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24300" indent="-2317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C380ED5-A633-44F9-A9A8-19804FCB84B8}" type="slidenum">
              <a:rPr lang="en-US" altLang="en-US" smtClean="0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75781" name="Date Placeholder 4"/>
          <p:cNvSpPr>
            <a:spLocks noGrp="1"/>
          </p:cNvSpPr>
          <p:nvPr>
            <p:ph type="dt" sz="quarter" idx="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62377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28264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94151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60038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995824-B5CF-46CB-8D27-369A9EE0E398}" type="datetime1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7/11/2019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81687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Subtitle 2"/>
          <p:cNvSpPr>
            <a:spLocks noGrp="1"/>
          </p:cNvSpPr>
          <p:nvPr>
            <p:ph type="subTitle" idx="10"/>
          </p:nvPr>
        </p:nvSpPr>
        <p:spPr>
          <a:xfrm>
            <a:off x="2249016" y="6436568"/>
            <a:ext cx="4267200" cy="304800"/>
          </a:xfrm>
        </p:spPr>
        <p:txBody>
          <a:bodyPr/>
          <a:lstStyle>
            <a:lvl1pPr marL="0" indent="0" algn="l">
              <a:buNone/>
              <a:defRPr sz="12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defRPr>
            </a:lvl1pPr>
            <a:lvl2pPr marL="45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1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133600" y="6356350"/>
            <a:ext cx="4648200" cy="365125"/>
          </a:xfrm>
        </p:spPr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2" y="6481765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42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1280064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400">
              <a:solidFill>
                <a:srgbClr val="FFFFFF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8" cy="92369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D5B5E-CF04-4601-BF6D-1137E6003C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5329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24C1B-08D0-4A55-98B3-B1F2E0FBC6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4060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109AD-ECDA-4150-B9E2-C6C3EFFCB2C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64762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757F-D7DA-434B-8BF7-6E4E9936CE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42837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87A97-0316-46CB-9503-6A7D4CEA5A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0186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D22E1-CB9E-4875-858E-C391AEC178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65730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70162-FF91-47F8-AD56-CA8769FC8E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23845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E3E2C-4397-4CD9-A54E-2ADA896D35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68175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30B78-C780-4541-996E-4D2851B875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09795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A33BF-ADD0-4953-92AA-75A1DE1FBD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06123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EDFBC-D193-427B-AAF2-2A8F665E68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9691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4E06D-645A-46E1-80D5-B1634AF2E4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56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BB7515-BC85-4360-95E0-7E99EAFAC61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32" name="Picture 7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596188" y="6292850"/>
            <a:ext cx="1520825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" name="Group 9"/>
          <p:cNvGrpSpPr/>
          <p:nvPr/>
        </p:nvGrpSpPr>
        <p:grpSpPr>
          <a:xfrm>
            <a:off x="0" y="6096000"/>
            <a:ext cx="9144000" cy="762000"/>
            <a:chOff x="0" y="6096000"/>
            <a:chExt cx="9144000" cy="762000"/>
          </a:xfrm>
        </p:grpSpPr>
        <p:sp>
          <p:nvSpPr>
            <p:cNvPr id="11" name="Shape 148"/>
            <p:cNvSpPr>
              <a:spLocks noChangeArrowheads="1"/>
            </p:cNvSpPr>
            <p:nvPr userDrawn="1"/>
          </p:nvSpPr>
          <p:spPr bwMode="auto">
            <a:xfrm>
              <a:off x="0" y="6096000"/>
              <a:ext cx="9144000" cy="762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 rtl="1" fontAlgn="base">
                <a:spcBef>
                  <a:spcPct val="0"/>
                </a:spcBef>
                <a:spcAft>
                  <a:spcPct val="0"/>
                </a:spcAft>
              </a:pPr>
              <a:endParaRPr lang="en-US" sz="1400" b="1">
                <a:solidFill>
                  <a:srgbClr val="FFFFFF"/>
                </a:solidFill>
                <a:latin typeface="Arial" charset="0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12" name="Group 147"/>
            <p:cNvGrpSpPr>
              <a:grpSpLocks noChangeAspect="1"/>
            </p:cNvGrpSpPr>
            <p:nvPr userDrawn="1"/>
          </p:nvGrpSpPr>
          <p:grpSpPr bwMode="auto">
            <a:xfrm>
              <a:off x="133350" y="6173790"/>
              <a:ext cx="1774354" cy="608013"/>
              <a:chOff x="0" y="0"/>
              <a:chExt cx="3110040" cy="923700"/>
            </a:xfrm>
          </p:grpSpPr>
          <p:sp>
            <p:nvSpPr>
              <p:cNvPr id="13" name="Shape 14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838179" cy="923699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rtl="1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400" b="1">
                  <a:solidFill>
                    <a:srgbClr val="000066"/>
                  </a:solidFill>
                  <a:latin typeface="Arial" charset="0"/>
                  <a:cs typeface="Calibri" pitchFamily="34" charset="0"/>
                  <a:sym typeface="Calibri" pitchFamily="34" charset="0"/>
                </a:endParaRPr>
              </a:p>
            </p:txBody>
          </p:sp>
          <p:pic>
            <p:nvPicPr>
              <p:cNvPr id="14" name="image1.png"/>
              <p:cNvPicPr>
                <a:picLocks noChangeAspect="1" noChangeArrowheads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3110040" cy="923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5" name="Subtitle 2"/>
          <p:cNvSpPr txBox="1">
            <a:spLocks/>
          </p:cNvSpPr>
          <p:nvPr/>
        </p:nvSpPr>
        <p:spPr>
          <a:xfrm>
            <a:off x="2249016" y="6436568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200" b="1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/>
              </a:defRPr>
            </a:lvl1pPr>
            <a:lvl2pPr marL="457039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077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116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155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5192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2232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199271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6308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fr-FR" kern="0" dirty="0" err="1"/>
              <a:t>Formação</a:t>
            </a:r>
            <a:r>
              <a:rPr lang="fr-FR" kern="0" dirty="0"/>
              <a:t> de Equipas de </a:t>
            </a:r>
            <a:r>
              <a:rPr lang="fr-FR" kern="0" dirty="0" err="1"/>
              <a:t>Resposta</a:t>
            </a:r>
            <a:r>
              <a:rPr lang="fr-FR" kern="0" dirty="0"/>
              <a:t> </a:t>
            </a:r>
            <a:r>
              <a:rPr lang="fr-FR" kern="0" dirty="0" err="1"/>
              <a:t>Rápida</a:t>
            </a:r>
            <a:endParaRPr lang="fr-FR" kern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  <p:sldLayoutId id="2147483857" r:id="rId12"/>
    <p:sldLayoutId id="2147483859" r:id="rId13"/>
    <p:sldLayoutId id="2147483861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Arial" charset="0"/>
              </a:defRPr>
            </a:lvl1pPr>
          </a:lstStyle>
          <a:p>
            <a:pPr>
              <a:defRPr/>
            </a:pPr>
            <a:fld id="{50FF9ECF-5C87-456F-9DA2-85E4CDF33F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2055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400">
              <a:solidFill>
                <a:srgbClr val="FFFFFF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FBA632F1-8B98-4F13-AA8F-24B2FD1D8F8A}" type="slidenum">
              <a:rPr lang="en-US" altLang="en-US" sz="1600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pPr eaLnBrk="1" hangingPunct="1">
                <a:defRPr/>
              </a:pPr>
              <a:t>‹#›</a:t>
            </a:fld>
            <a:endParaRPr lang="en-US" altLang="en-US" sz="1600">
              <a:solidFill>
                <a:schemeClr val="bg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2057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2059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8" cy="92369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pic>
          <p:nvPicPr>
            <p:cNvPr id="2060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en-US" sz="1200" dirty="0" err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Formação</a:t>
            </a:r>
            <a:r>
              <a:rPr lang="fr-FR" altLang="en-US" sz="12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de Equipas de </a:t>
            </a:r>
            <a:r>
              <a:rPr lang="fr-FR" altLang="en-US" sz="1200" dirty="0" err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Resposta</a:t>
            </a:r>
            <a:r>
              <a:rPr lang="fr-FR" altLang="en-US" sz="12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fr-FR" altLang="en-US" sz="1200" dirty="0" err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Rápida</a:t>
            </a:r>
            <a:endParaRPr lang="en-GB" altLang="en-US" sz="1200" dirty="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820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  <p:sldLayoutId id="214748387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Arial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0253F"/>
          </a:solidFill>
          <a:latin typeface="Arial" pitchFamily="34" charset="0"/>
          <a:ea typeface="Arial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0253F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0253F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0253F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0253F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ophss/csels/dsepd/ss1978/index.html" TargetMode="External"/><Relationship Id="rId2" Type="http://schemas.openxmlformats.org/officeDocument/2006/relationships/hyperlink" Target="https://www.cdc.gov/publichealth101/epidemiology.html" TargetMode="Externa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ho.int/features/qa/one-health/en/" TargetMode="External"/><Relationship Id="rId2" Type="http://schemas.openxmlformats.org/officeDocument/2006/relationships/hyperlink" Target="https://www.cdc.gov/onehealth/index.html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hslp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Relationship Id="rId4" Type="http://schemas.openxmlformats.org/officeDocument/2006/relationships/hyperlink" Target="mailto:ihrhrt@who.int" TargetMode="Externa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ubtitle 2"/>
          <p:cNvSpPr>
            <a:spLocks noGrp="1"/>
          </p:cNvSpPr>
          <p:nvPr>
            <p:ph type="subTitle" idx="4294967295"/>
          </p:nvPr>
        </p:nvSpPr>
        <p:spPr>
          <a:xfrm>
            <a:off x="35496" y="4221088"/>
            <a:ext cx="8784976" cy="108012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pt-PT" altLang="en-US" b="1" dirty="0">
                <a:solidFill>
                  <a:schemeClr val="accent6"/>
                </a:solidFill>
                <a:cs typeface="Arial" charset="0"/>
              </a:rPr>
              <a:t>B1.1 Epidemiologia básica para a prática em saúde pública</a:t>
            </a:r>
            <a:br>
              <a:rPr lang="pt-PT" altLang="en-US" b="1" dirty="0">
                <a:solidFill>
                  <a:srgbClr val="002060"/>
                </a:solidFill>
                <a:cs typeface="Arial" charset="0"/>
              </a:rPr>
            </a:br>
            <a:endParaRPr lang="pt-PT" altLang="en-US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1</a:t>
            </a:fld>
            <a:endParaRPr lang="en-US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CEA74E-3658-4BA8-9600-3C10CAD3DBC8}"/>
              </a:ext>
            </a:extLst>
          </p:cNvPr>
          <p:cNvSpPr txBox="1"/>
          <p:nvPr/>
        </p:nvSpPr>
        <p:spPr>
          <a:xfrm>
            <a:off x="107504" y="5733256"/>
            <a:ext cx="2410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3399"/>
                </a:solidFill>
              </a:rPr>
              <a:t>Actualizado</a:t>
            </a:r>
            <a:r>
              <a:rPr lang="fr-FR" sz="1400" dirty="0">
                <a:solidFill>
                  <a:srgbClr val="003399"/>
                </a:solidFill>
              </a:rPr>
              <a:t> </a:t>
            </a:r>
            <a:r>
              <a:rPr lang="fr-FR" sz="1400" dirty="0" err="1">
                <a:solidFill>
                  <a:srgbClr val="003399"/>
                </a:solidFill>
              </a:rPr>
              <a:t>em</a:t>
            </a:r>
            <a:r>
              <a:rPr lang="fr-FR" sz="1400" dirty="0">
                <a:solidFill>
                  <a:srgbClr val="003399"/>
                </a:solidFill>
              </a:rPr>
              <a:t>: 16/05/2018</a:t>
            </a:r>
            <a:endParaRPr lang="en-US" sz="1400" dirty="0">
              <a:solidFill>
                <a:srgbClr val="003399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37BCD98-DA81-2D49-911D-D96D94791A81}"/>
              </a:ext>
            </a:extLst>
          </p:cNvPr>
          <p:cNvSpPr txBox="1">
            <a:spLocks/>
          </p:cNvSpPr>
          <p:nvPr/>
        </p:nvSpPr>
        <p:spPr bwMode="auto">
          <a:xfrm>
            <a:off x="3059832" y="764704"/>
            <a:ext cx="5832649" cy="1752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 eaLnBrk="1" hangingPunct="1">
              <a:defRPr/>
            </a:pPr>
            <a:r>
              <a:rPr lang="pt-PT" altLang="en-US" sz="3200" b="1" kern="0" dirty="0">
                <a:solidFill>
                  <a:srgbClr val="002060"/>
                </a:solidFill>
                <a:cs typeface="Arial" panose="020B0604020202020204" pitchFamily="34" charset="0"/>
              </a:rPr>
              <a:t>Equipas de Resposta R</a:t>
            </a:r>
            <a:r>
              <a:rPr lang="pt-PT" altLang="en-US" sz="3200" b="1" kern="0" dirty="0">
                <a:solidFill>
                  <a:srgbClr val="00206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á</a:t>
            </a:r>
            <a:r>
              <a:rPr lang="pt-PT" altLang="en-US" sz="3200" b="1" kern="0" dirty="0">
                <a:solidFill>
                  <a:srgbClr val="002060"/>
                </a:solidFill>
                <a:cs typeface="Arial" panose="020B0604020202020204" pitchFamily="34" charset="0"/>
              </a:rPr>
              <a:t>pida</a:t>
            </a:r>
          </a:p>
          <a:p>
            <a:pPr algn="r" eaLnBrk="1" hangingPunct="1">
              <a:defRPr/>
            </a:pPr>
            <a:r>
              <a:rPr lang="pt-PT" altLang="en-US" sz="3200" b="1" kern="0" dirty="0">
                <a:solidFill>
                  <a:srgbClr val="0070C0"/>
                </a:solidFill>
                <a:cs typeface="Arial" panose="020B0604020202020204" pitchFamily="34" charset="0"/>
              </a:rPr>
              <a:t>Formação</a:t>
            </a:r>
          </a:p>
          <a:p>
            <a:pPr algn="r" eaLnBrk="1" hangingPunct="1">
              <a:defRPr/>
            </a:pPr>
            <a:endParaRPr lang="pt-PT" altLang="en-US" sz="3200" b="1" kern="0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>
          <a:xfrm>
            <a:off x="0" y="620688"/>
            <a:ext cx="9144000" cy="1371600"/>
          </a:xfrm>
        </p:spPr>
        <p:txBody>
          <a:bodyPr/>
          <a:lstStyle/>
          <a:p>
            <a:r>
              <a:rPr lang="en-US" altLang="en-US" sz="3600" b="1" dirty="0">
                <a:solidFill>
                  <a:srgbClr val="002060"/>
                </a:solidFill>
                <a:latin typeface="+mn-lt"/>
              </a:rPr>
              <a:t>2. </a:t>
            </a:r>
            <a:r>
              <a:rPr lang="pt-PT" altLang="en-US" sz="3600" b="1" dirty="0">
                <a:solidFill>
                  <a:srgbClr val="002060"/>
                </a:solidFill>
                <a:latin typeface="+mn-lt"/>
              </a:rPr>
              <a:t>Termos-chave em epidemiologia</a:t>
            </a:r>
          </a:p>
        </p:txBody>
      </p:sp>
      <p:pic>
        <p:nvPicPr>
          <p:cNvPr id="20483" name="Picture 4" descr="Chart and magnifying glass inside a circle." title="Chart and Magnifying Glas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2120900"/>
            <a:ext cx="32004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Slide Number Placeholder 1"/>
          <p:cNvSpPr txBox="1">
            <a:spLocks/>
          </p:cNvSpPr>
          <p:nvPr/>
        </p:nvSpPr>
        <p:spPr bwMode="auto">
          <a:xfrm>
            <a:off x="6553200" y="61722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CA2445C-6925-4030-BB02-15D3B5B116C1}" type="slidenum">
              <a:rPr lang="en-US" altLang="en-US" sz="1400">
                <a:solidFill>
                  <a:srgbClr val="0039A6"/>
                </a:solidFill>
                <a:latin typeface="Myriad Web Pro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>
              <a:solidFill>
                <a:srgbClr val="0039A6"/>
              </a:solidFill>
              <a:latin typeface="Myriad Web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3914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5"/>
          <p:cNvSpPr txBox="1">
            <a:spLocks noChangeArrowheads="1"/>
          </p:cNvSpPr>
          <p:nvPr/>
        </p:nvSpPr>
        <p:spPr bwMode="auto">
          <a:xfrm>
            <a:off x="0" y="550421"/>
            <a:ext cx="90364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en-US" sz="3600" b="1">
                <a:solidFill>
                  <a:srgbClr val="002060"/>
                </a:solidFill>
                <a:latin typeface="+mn-lt"/>
              </a:rPr>
              <a:t>Termos-chave em epidemiologia</a:t>
            </a:r>
          </a:p>
        </p:txBody>
      </p:sp>
      <p:sp>
        <p:nvSpPr>
          <p:cNvPr id="27652" name="TextBox 9"/>
          <p:cNvSpPr txBox="1">
            <a:spLocks noChangeArrowheads="1"/>
          </p:cNvSpPr>
          <p:nvPr/>
        </p:nvSpPr>
        <p:spPr bwMode="auto">
          <a:xfrm>
            <a:off x="568325" y="1600200"/>
            <a:ext cx="8001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800" b="1">
                <a:latin typeface="+mn-lt"/>
              </a:rPr>
              <a:t>Epidemia ou surto</a:t>
            </a:r>
            <a:r>
              <a:rPr lang="pt-PT" altLang="en-US" sz="1800">
                <a:latin typeface="+mn-lt"/>
              </a:rPr>
              <a:t>: ocorrência de doenças entre uma população que é superior ao esperado em determinado tempo ou lugar.  </a:t>
            </a:r>
          </a:p>
        </p:txBody>
      </p:sp>
      <p:sp>
        <p:nvSpPr>
          <p:cNvPr id="27653" name="TextBox 9"/>
          <p:cNvSpPr txBox="1">
            <a:spLocks noChangeArrowheads="1"/>
          </p:cNvSpPr>
          <p:nvPr/>
        </p:nvSpPr>
        <p:spPr bwMode="auto">
          <a:xfrm>
            <a:off x="568325" y="2514600"/>
            <a:ext cx="8001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buFontTx/>
              <a:buNone/>
              <a:defRPr sz="1800" b="1">
                <a:latin typeface="+mn-lt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9pPr>
          </a:lstStyle>
          <a:p>
            <a:r>
              <a:rPr lang="pt-PT" altLang="en-US"/>
              <a:t>Cluster: </a:t>
            </a:r>
            <a:r>
              <a:rPr lang="pt-PT" altLang="en-US" b="0"/>
              <a:t>grupo de casos num determinado tempo e lugar (muitas vezes, uma pequena área geográfica) que pode ser superior ao esperado. </a:t>
            </a:r>
          </a:p>
        </p:txBody>
      </p:sp>
      <p:sp>
        <p:nvSpPr>
          <p:cNvPr id="27654" name="TextBox 9"/>
          <p:cNvSpPr txBox="1">
            <a:spLocks noChangeArrowheads="1"/>
          </p:cNvSpPr>
          <p:nvPr/>
        </p:nvSpPr>
        <p:spPr bwMode="auto">
          <a:xfrm>
            <a:off x="568325" y="3429000"/>
            <a:ext cx="8001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buFontTx/>
              <a:buNone/>
              <a:defRPr sz="1800" b="1">
                <a:latin typeface="+mn-lt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9pPr>
          </a:lstStyle>
          <a:p>
            <a:r>
              <a:rPr lang="pt-PT" altLang="en-US"/>
              <a:t>Endemia: </a:t>
            </a:r>
            <a:r>
              <a:rPr lang="pt-PT" altLang="en-US" b="0"/>
              <a:t>doença ou condição presente numa população de forma sistemática</a:t>
            </a:r>
            <a:r>
              <a:rPr lang="pt-PT" altLang="en-US"/>
              <a:t>.</a:t>
            </a:r>
          </a:p>
        </p:txBody>
      </p:sp>
      <p:sp>
        <p:nvSpPr>
          <p:cNvPr id="27655" name="TextBox 9"/>
          <p:cNvSpPr txBox="1">
            <a:spLocks noChangeArrowheads="1"/>
          </p:cNvSpPr>
          <p:nvPr/>
        </p:nvSpPr>
        <p:spPr bwMode="auto">
          <a:xfrm>
            <a:off x="568325" y="4343400"/>
            <a:ext cx="8001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buFontTx/>
              <a:buNone/>
              <a:defRPr sz="1800" b="1">
                <a:latin typeface="+mn-lt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Calibri" pitchFamily="34" charset="0"/>
              </a:defRPr>
            </a:lvl9pPr>
          </a:lstStyle>
          <a:p>
            <a:r>
              <a:rPr lang="pt-PT" altLang="en-US"/>
              <a:t>Pandemia: </a:t>
            </a:r>
            <a:r>
              <a:rPr lang="pt-PT" altLang="en-US" b="0"/>
              <a:t>um epidemia que ocorre numa vasta área (em vários países ou continentes) e, normalmente, afecta uma pate substancial da população.</a:t>
            </a:r>
          </a:p>
        </p:txBody>
      </p:sp>
      <p:sp>
        <p:nvSpPr>
          <p:cNvPr id="27657" name="Slide Number Placeholder 1"/>
          <p:cNvSpPr txBox="1">
            <a:spLocks/>
          </p:cNvSpPr>
          <p:nvPr/>
        </p:nvSpPr>
        <p:spPr bwMode="auto">
          <a:xfrm>
            <a:off x="6553200" y="61722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269BC1C3-7ECC-456C-8457-FA9E989BB122}" type="slidenum">
              <a:rPr lang="en-US" altLang="en-US" sz="1400">
                <a:solidFill>
                  <a:srgbClr val="0039A6"/>
                </a:solidFill>
                <a:latin typeface="Myriad Web Pro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>
              <a:solidFill>
                <a:srgbClr val="0039A6"/>
              </a:solidFill>
              <a:latin typeface="Myriad Web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7294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12</a:t>
            </a:fld>
            <a:endParaRPr lang="en-US" alt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Curva epidémica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2016783"/>
            <a:ext cx="5715000" cy="37052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1139973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/>
              <a:t>Curva epidémica dos casos de síndrome respiratória aguda grave (SRAG) por data de início, 1 de Novembro de 2002–30 de Abril de 2003, na província de Guangdong Province, China, mostrando casos no seio da comunidade e dos profissionais de saúde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5661248"/>
            <a:ext cx="8964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Fonte</a:t>
            </a:r>
            <a:r>
              <a:rPr lang="en-US" sz="1200" dirty="0"/>
              <a:t>: Xu, R., He, J., Evans, M. R., Peng, G., Field, H., Yu, D....</a:t>
            </a:r>
            <a:r>
              <a:rPr lang="en-US" sz="1200" dirty="0" err="1"/>
              <a:t>Schnur</a:t>
            </a:r>
            <a:r>
              <a:rPr lang="en-US" sz="1200" dirty="0"/>
              <a:t>, A. (2004). Epidemiologic Clues to SARS Origin in China. </a:t>
            </a:r>
            <a:r>
              <a:rPr lang="en-US" sz="1200" i="1" dirty="0"/>
              <a:t>Emerging Infectious Diseases</a:t>
            </a:r>
            <a:r>
              <a:rPr lang="en-US" sz="1200" dirty="0"/>
              <a:t>, </a:t>
            </a:r>
            <a:r>
              <a:rPr lang="en-US" sz="1200" i="1" dirty="0"/>
              <a:t>10</a:t>
            </a:r>
            <a:r>
              <a:rPr lang="en-US" sz="1200" dirty="0"/>
              <a:t>(6), 1031-1037. https://dx.doi.org/10.3201/eid1006.030852.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31840" y="2132856"/>
            <a:ext cx="158417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200" dirty="0"/>
              <a:t>Comunidade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31840" y="2420888"/>
            <a:ext cx="172819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200" dirty="0"/>
              <a:t>Profissional de saúde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07904" y="5373216"/>
            <a:ext cx="158417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200" dirty="0"/>
              <a:t>Data de início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1038093" y="3218492"/>
            <a:ext cx="172819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200" dirty="0"/>
              <a:t>N.º de casos</a:t>
            </a:r>
          </a:p>
        </p:txBody>
      </p:sp>
    </p:spTree>
    <p:extLst>
      <p:ext uri="{BB962C8B-B14F-4D97-AF65-F5344CB8AC3E}">
        <p14:creationId xmlns:p14="http://schemas.microsoft.com/office/powerpoint/2010/main" val="268868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90329" y="1987550"/>
            <a:ext cx="8196471" cy="58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sz="2400" dirty="0">
              <a:latin typeface="+mj-lt"/>
            </a:endParaRPr>
          </a:p>
        </p:txBody>
      </p:sp>
      <p:sp>
        <p:nvSpPr>
          <p:cNvPr id="28677" name="TextBox 8"/>
          <p:cNvSpPr txBox="1">
            <a:spLocks noChangeArrowheads="1"/>
          </p:cNvSpPr>
          <p:nvPr/>
        </p:nvSpPr>
        <p:spPr bwMode="auto">
          <a:xfrm>
            <a:off x="971600" y="1916832"/>
            <a:ext cx="21971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2200">
                <a:latin typeface="+mj-lt"/>
              </a:rPr>
              <a:t>A. Endemia</a:t>
            </a:r>
          </a:p>
        </p:txBody>
      </p:sp>
      <p:sp>
        <p:nvSpPr>
          <p:cNvPr id="28678" name="TextBox 13"/>
          <p:cNvSpPr txBox="1">
            <a:spLocks noChangeArrowheads="1"/>
          </p:cNvSpPr>
          <p:nvPr/>
        </p:nvSpPr>
        <p:spPr bwMode="auto">
          <a:xfrm>
            <a:off x="6156176" y="1916832"/>
            <a:ext cx="22574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2200">
                <a:latin typeface="+mj-lt"/>
              </a:rPr>
              <a:t>C. Epidemia</a:t>
            </a:r>
          </a:p>
        </p:txBody>
      </p:sp>
      <p:sp>
        <p:nvSpPr>
          <p:cNvPr id="28679" name="TextBox 14"/>
          <p:cNvSpPr txBox="1">
            <a:spLocks noChangeArrowheads="1"/>
          </p:cNvSpPr>
          <p:nvPr/>
        </p:nvSpPr>
        <p:spPr bwMode="auto">
          <a:xfrm>
            <a:off x="3491880" y="1916832"/>
            <a:ext cx="23034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2200">
                <a:latin typeface="+mj-lt"/>
              </a:rPr>
              <a:t>B. Pandemia</a:t>
            </a:r>
          </a:p>
        </p:txBody>
      </p:sp>
      <p:sp>
        <p:nvSpPr>
          <p:cNvPr id="28681" name="TextBox 6"/>
          <p:cNvSpPr txBox="1">
            <a:spLocks noChangeArrowheads="1"/>
          </p:cNvSpPr>
          <p:nvPr/>
        </p:nvSpPr>
        <p:spPr bwMode="auto">
          <a:xfrm>
            <a:off x="2699792" y="4941168"/>
            <a:ext cx="61926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4488" indent="-344488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pt-PT" altLang="en-US" sz="2200">
                <a:latin typeface="+mj-lt"/>
              </a:rPr>
              <a:t>3.	O VIH/SIDA é uma das piores doenças na história a nível mundial. É uma _________.</a:t>
            </a:r>
          </a:p>
        </p:txBody>
      </p:sp>
      <p:cxnSp>
        <p:nvCxnSpPr>
          <p:cNvPr id="20" name="Straight Connector 19"/>
          <p:cNvCxnSpPr/>
          <p:nvPr/>
        </p:nvCxnSpPr>
        <p:spPr bwMode="auto">
          <a:xfrm>
            <a:off x="609600" y="5670550"/>
            <a:ext cx="2011363" cy="0"/>
          </a:xfrm>
          <a:prstGeom prst="line">
            <a:avLst/>
          </a:prstGeom>
          <a:ln>
            <a:solidFill>
              <a:srgbClr val="0036A6"/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7671" name="TextBox 21"/>
          <p:cNvSpPr txBox="1">
            <a:spLocks noChangeArrowheads="1"/>
          </p:cNvSpPr>
          <p:nvPr/>
        </p:nvSpPr>
        <p:spPr bwMode="auto">
          <a:xfrm>
            <a:off x="539552" y="4941168"/>
            <a:ext cx="21653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2400">
                <a:latin typeface="+mj-lt"/>
              </a:rPr>
              <a:t>B. Pandemia</a:t>
            </a: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609600" y="3309938"/>
            <a:ext cx="2011363" cy="0"/>
          </a:xfrm>
          <a:prstGeom prst="line">
            <a:avLst/>
          </a:prstGeom>
          <a:ln>
            <a:solidFill>
              <a:srgbClr val="0036A6"/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7669" name="TextBox 26"/>
          <p:cNvSpPr txBox="1">
            <a:spLocks noChangeArrowheads="1"/>
          </p:cNvSpPr>
          <p:nvPr/>
        </p:nvSpPr>
        <p:spPr bwMode="auto">
          <a:xfrm>
            <a:off x="611560" y="2636912"/>
            <a:ext cx="21653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2400">
                <a:latin typeface="+mj-lt"/>
              </a:rPr>
              <a:t>A. Endemia</a:t>
            </a: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609600" y="4489450"/>
            <a:ext cx="2011363" cy="0"/>
          </a:xfrm>
          <a:prstGeom prst="line">
            <a:avLst/>
          </a:prstGeom>
          <a:ln>
            <a:solidFill>
              <a:srgbClr val="0036A6"/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7667" name="TextBox 27"/>
          <p:cNvSpPr txBox="1">
            <a:spLocks noChangeArrowheads="1"/>
          </p:cNvSpPr>
          <p:nvPr/>
        </p:nvSpPr>
        <p:spPr bwMode="auto">
          <a:xfrm>
            <a:off x="611560" y="3789040"/>
            <a:ext cx="2165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2400">
                <a:latin typeface="+mj-lt"/>
              </a:rPr>
              <a:t>C. Epidemia</a:t>
            </a:r>
          </a:p>
        </p:txBody>
      </p:sp>
      <p:sp>
        <p:nvSpPr>
          <p:cNvPr id="28688" name="Rectangle 4"/>
          <p:cNvSpPr>
            <a:spLocks noChangeArrowheads="1"/>
          </p:cNvSpPr>
          <p:nvPr/>
        </p:nvSpPr>
        <p:spPr bwMode="auto">
          <a:xfrm>
            <a:off x="2699792" y="2564904"/>
            <a:ext cx="644420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03225" indent="-403225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pt-PT" altLang="en-US" sz="2200">
                <a:latin typeface="+mj-lt"/>
              </a:rPr>
              <a:t>O paludismo está sempre presente no Uganda devido à presença de mosquitos infectados. PO paludismo é _____ no Uganda.</a:t>
            </a:r>
          </a:p>
        </p:txBody>
      </p:sp>
      <p:sp>
        <p:nvSpPr>
          <p:cNvPr id="28689" name="Rectangle 20"/>
          <p:cNvSpPr>
            <a:spLocks noChangeArrowheads="1"/>
          </p:cNvSpPr>
          <p:nvPr/>
        </p:nvSpPr>
        <p:spPr bwMode="auto">
          <a:xfrm>
            <a:off x="2699792" y="3789040"/>
            <a:ext cx="5943600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4488" indent="-344488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2200" dirty="0">
                <a:latin typeface="+mj-lt"/>
              </a:rPr>
              <a:t>2.	</a:t>
            </a:r>
            <a:r>
              <a:rPr lang="pt-PT" altLang="en-US" sz="2000" dirty="0">
                <a:latin typeface="+mj-lt"/>
              </a:rPr>
              <a:t>Os casos do vírus Ébola em certas partes de África são superiores ao esperado para a região. Este evento é uma _____________.</a:t>
            </a:r>
            <a:endParaRPr lang="pt-PT" altLang="en-US" sz="2000" strike="sngStrike" dirty="0">
              <a:latin typeface="+mj-lt"/>
            </a:endParaRPr>
          </a:p>
        </p:txBody>
      </p:sp>
      <p:sp>
        <p:nvSpPr>
          <p:cNvPr id="28690" name="Rectangle 20"/>
          <p:cNvSpPr>
            <a:spLocks noChangeArrowheads="1"/>
          </p:cNvSpPr>
          <p:nvPr/>
        </p:nvSpPr>
        <p:spPr bwMode="auto">
          <a:xfrm>
            <a:off x="395536" y="1196752"/>
            <a:ext cx="82645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2400">
                <a:latin typeface="+mn-lt"/>
              </a:rPr>
              <a:t>Faça corresponder cada termo ao exemplo correcto.</a:t>
            </a:r>
            <a:endParaRPr lang="pt-PT" altLang="en-US" sz="2400" b="1">
              <a:latin typeface="+mn-lt"/>
            </a:endParaRPr>
          </a:p>
        </p:txBody>
      </p:sp>
      <p:sp>
        <p:nvSpPr>
          <p:cNvPr id="28691" name="TextBox 7"/>
          <p:cNvSpPr txBox="1">
            <a:spLocks noChangeArrowheads="1"/>
          </p:cNvSpPr>
          <p:nvPr/>
        </p:nvSpPr>
        <p:spPr bwMode="auto">
          <a:xfrm>
            <a:off x="1327150" y="493713"/>
            <a:ext cx="590914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3000" b="1">
                <a:solidFill>
                  <a:srgbClr val="002060"/>
                </a:solidFill>
                <a:latin typeface="+mn-lt"/>
              </a:rPr>
              <a:t>Verificação de conhecimentos</a:t>
            </a:r>
          </a:p>
        </p:txBody>
      </p:sp>
      <p:pic>
        <p:nvPicPr>
          <p:cNvPr id="28692" name="Picture 2" descr="Notebook and checkmark inside a circle." title="Knowledge Check Ic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800" y="415925"/>
            <a:ext cx="741363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93" name="Slide Number Placeholder 1"/>
          <p:cNvSpPr txBox="1">
            <a:spLocks/>
          </p:cNvSpPr>
          <p:nvPr/>
        </p:nvSpPr>
        <p:spPr bwMode="auto">
          <a:xfrm>
            <a:off x="6553200" y="61722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FF1E020D-4BDD-4B17-91F3-36701A196AF7}" type="slidenum">
              <a:rPr lang="en-US" altLang="en-US" sz="1400">
                <a:solidFill>
                  <a:srgbClr val="0039A6"/>
                </a:solidFill>
                <a:latin typeface="Myriad Web Pro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>
              <a:solidFill>
                <a:srgbClr val="0039A6"/>
              </a:solidFill>
              <a:latin typeface="Myriad Web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2340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1" grpId="0"/>
      <p:bldP spid="27669" grpId="0"/>
      <p:bldP spid="2766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443626" y="2135573"/>
            <a:ext cx="8196471" cy="581187"/>
          </a:xfrm>
          <a:prstGeom prst="rect">
            <a:avLst/>
          </a:prstGeom>
          <a:solidFill>
            <a:schemeClr val="bg1"/>
          </a:solidFill>
          <a:ln/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655638" y="3124200"/>
            <a:ext cx="785812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2400">
                <a:latin typeface="+mn-lt"/>
              </a:rPr>
              <a:t>Em Março de 2015, ocorreu um surto de sarampo entre os trabalhadores da fábrica X, no distrito Y do país Z.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2400">
                <a:latin typeface="+mn-lt"/>
              </a:rPr>
              <a:t>Este grupo de casos neste tempo e lugar específicos pode ser descrito como um (n)  ________________. </a:t>
            </a:r>
          </a:p>
        </p:txBody>
      </p:sp>
      <p:sp>
        <p:nvSpPr>
          <p:cNvPr id="29702" name="TextBox 6"/>
          <p:cNvSpPr txBox="1">
            <a:spLocks noChangeArrowheads="1"/>
          </p:cNvSpPr>
          <p:nvPr/>
        </p:nvSpPr>
        <p:spPr bwMode="auto">
          <a:xfrm>
            <a:off x="442913" y="2227263"/>
            <a:ext cx="26908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+mn-lt"/>
              </a:rPr>
              <a:t>A. </a:t>
            </a:r>
            <a:r>
              <a:rPr lang="en-US" altLang="en-US" sz="2400" dirty="0" err="1">
                <a:latin typeface="+mn-lt"/>
              </a:rPr>
              <a:t>Pandemia</a:t>
            </a:r>
            <a:endParaRPr lang="en-US" altLang="en-US" sz="2400" dirty="0">
              <a:latin typeface="+mn-lt"/>
            </a:endParaRPr>
          </a:p>
        </p:txBody>
      </p:sp>
      <p:sp>
        <p:nvSpPr>
          <p:cNvPr id="29703" name="TextBox 8"/>
          <p:cNvSpPr txBox="1">
            <a:spLocks noChangeArrowheads="1"/>
          </p:cNvSpPr>
          <p:nvPr/>
        </p:nvSpPr>
        <p:spPr bwMode="auto">
          <a:xfrm>
            <a:off x="3270250" y="2224088"/>
            <a:ext cx="17335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+mn-lt"/>
              </a:rPr>
              <a:t>B. Cluster</a:t>
            </a:r>
          </a:p>
        </p:txBody>
      </p:sp>
      <p:sp>
        <p:nvSpPr>
          <p:cNvPr id="29704" name="TextBox 9"/>
          <p:cNvSpPr txBox="1">
            <a:spLocks noChangeArrowheads="1"/>
          </p:cNvSpPr>
          <p:nvPr/>
        </p:nvSpPr>
        <p:spPr bwMode="auto">
          <a:xfrm>
            <a:off x="5141913" y="2227263"/>
            <a:ext cx="2911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+mn-lt"/>
              </a:rPr>
              <a:t>C. </a:t>
            </a:r>
            <a:r>
              <a:rPr lang="en-US" altLang="en-US" sz="2400" dirty="0" err="1">
                <a:latin typeface="+mn-lt"/>
              </a:rPr>
              <a:t>Ataque</a:t>
            </a:r>
            <a:endParaRPr lang="en-US" altLang="en-US" sz="2400" dirty="0">
              <a:latin typeface="+mn-lt"/>
            </a:endParaRPr>
          </a:p>
        </p:txBody>
      </p:sp>
      <p:sp>
        <p:nvSpPr>
          <p:cNvPr id="29706" name="TextBox 13"/>
          <p:cNvSpPr txBox="1">
            <a:spLocks noChangeArrowheads="1"/>
          </p:cNvSpPr>
          <p:nvPr/>
        </p:nvSpPr>
        <p:spPr bwMode="auto">
          <a:xfrm>
            <a:off x="515938" y="1409700"/>
            <a:ext cx="4572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err="1">
                <a:latin typeface="+mn-lt"/>
              </a:rPr>
              <a:t>Escolha</a:t>
            </a:r>
            <a:r>
              <a:rPr lang="en-US" altLang="en-US" sz="2400" dirty="0">
                <a:latin typeface="+mn-lt"/>
              </a:rPr>
              <a:t> a </a:t>
            </a:r>
            <a:r>
              <a:rPr lang="en-US" altLang="en-US" sz="2400" dirty="0" err="1">
                <a:latin typeface="+mn-lt"/>
              </a:rPr>
              <a:t>resposta</a:t>
            </a:r>
            <a:r>
              <a:rPr lang="en-US" altLang="en-US" sz="2400" dirty="0">
                <a:latin typeface="+mn-lt"/>
              </a:rPr>
              <a:t> correcta.</a:t>
            </a:r>
          </a:p>
        </p:txBody>
      </p:sp>
      <p:pic>
        <p:nvPicPr>
          <p:cNvPr id="29708" name="Picture 2" descr="Notebook and checkmark inside a circle." title="Knowledge Check Ic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800" y="415925"/>
            <a:ext cx="741363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4644008" y="4221088"/>
            <a:ext cx="17335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3366FF"/>
                </a:solidFill>
                <a:latin typeface="+mn-lt"/>
              </a:rPr>
              <a:t>cluster</a:t>
            </a:r>
          </a:p>
        </p:txBody>
      </p:sp>
      <p:sp>
        <p:nvSpPr>
          <p:cNvPr id="29710" name="Slide Number Placeholder 1"/>
          <p:cNvSpPr txBox="1">
            <a:spLocks/>
          </p:cNvSpPr>
          <p:nvPr/>
        </p:nvSpPr>
        <p:spPr bwMode="auto">
          <a:xfrm>
            <a:off x="6553200" y="61722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AC41ACCB-3073-4C3D-8AC1-FEF16468D399}" type="slidenum">
              <a:rPr lang="en-US" altLang="en-US" sz="1400">
                <a:solidFill>
                  <a:srgbClr val="0039A6"/>
                </a:solidFill>
                <a:latin typeface="Myriad Web Pro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>
              <a:solidFill>
                <a:srgbClr val="0039A6"/>
              </a:solidFill>
              <a:latin typeface="Myriad Web Pro" charset="0"/>
            </a:endParaRPr>
          </a:p>
        </p:txBody>
      </p:sp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1331640" y="548680"/>
            <a:ext cx="590914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3000" b="1" dirty="0">
                <a:solidFill>
                  <a:srgbClr val="002060"/>
                </a:solidFill>
                <a:latin typeface="+mn-lt"/>
              </a:rPr>
              <a:t>Verificação de conhecimentos</a:t>
            </a:r>
          </a:p>
        </p:txBody>
      </p:sp>
    </p:spTree>
    <p:extLst>
      <p:ext uri="{BB962C8B-B14F-4D97-AF65-F5344CB8AC3E}">
        <p14:creationId xmlns:p14="http://schemas.microsoft.com/office/powerpoint/2010/main" val="23010784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15</a:t>
            </a:fld>
            <a:endParaRPr lang="en-US" alt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0" y="197768"/>
            <a:ext cx="9144000" cy="1143000"/>
          </a:xfrm>
        </p:spPr>
        <p:txBody>
          <a:bodyPr>
            <a:noAutofit/>
          </a:bodyPr>
          <a:lstStyle/>
          <a:p>
            <a:r>
              <a:rPr lang="fr-FR" sz="36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Transmissão</a:t>
            </a:r>
            <a:r>
              <a:rPr lang="fr-FR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da </a:t>
            </a:r>
            <a:r>
              <a:rPr lang="fr-FR" sz="36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doença</a:t>
            </a:r>
            <a:endParaRPr lang="fr-FR" sz="36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11560" y="1457502"/>
            <a:ext cx="3312368" cy="4104456"/>
          </a:xfrm>
          <a:noFill/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pt-PT">
                <a:solidFill>
                  <a:schemeClr val="accent4"/>
                </a:solidFill>
              </a:rPr>
              <a:t>Um caso infeccioso primári opode infectar um acso secundário através  da transmissão do agente infeccioso.</a:t>
            </a:r>
          </a:p>
          <a:p>
            <a:pPr marL="0" indent="0">
              <a:lnSpc>
                <a:spcPct val="90000"/>
              </a:lnSpc>
              <a:buNone/>
            </a:pPr>
            <a:endParaRPr lang="pt-PT" sz="2400" b="1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endParaRPr lang="pt-PT" sz="2400"/>
          </a:p>
        </p:txBody>
      </p:sp>
      <p:pic>
        <p:nvPicPr>
          <p:cNvPr id="7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220" y="1687167"/>
            <a:ext cx="3431960" cy="364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073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06437"/>
          </a:xfrm>
        </p:spPr>
        <p:txBody>
          <a:bodyPr/>
          <a:lstStyle/>
          <a:p>
            <a:r>
              <a:rPr lang="en-US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Outros </a:t>
            </a:r>
            <a:r>
              <a:rPr lang="en-US" sz="36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modos</a:t>
            </a:r>
            <a:r>
              <a:rPr lang="en-US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36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transmissão</a:t>
            </a:r>
            <a:endParaRPr lang="en-US" sz="36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16</a:t>
            </a:fld>
            <a:endParaRPr lang="en-US" alt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13313"/>
              </p:ext>
            </p:extLst>
          </p:nvPr>
        </p:nvGraphicFramePr>
        <p:xfrm>
          <a:off x="575049" y="908720"/>
          <a:ext cx="8568951" cy="4873475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8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PT" noProof="0" dirty="0"/>
                        <a:t>Via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noProof="0" dirty="0"/>
                        <a:t>Acção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noProof="0" dirty="0"/>
                        <a:t>Exemplos de doenças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PT" sz="1500" noProof="0"/>
                        <a:t>Transmissão por via aérea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500" noProof="0"/>
                        <a:t>O</a:t>
                      </a:r>
                      <a:r>
                        <a:rPr lang="pt-PT" sz="1500" baseline="0" noProof="0"/>
                        <a:t> M</a:t>
                      </a:r>
                      <a:r>
                        <a:rPr lang="pt-PT" sz="1500" noProof="0"/>
                        <a:t>icroorganismo permanece no ar durante certos períodos de tempo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500" noProof="0"/>
                        <a:t>Varicela</a:t>
                      </a:r>
                      <a:r>
                        <a:rPr lang="pt-PT" sz="1500" baseline="0" noProof="0"/>
                        <a:t>, sarampo, varíola do macaco, tuberculose</a:t>
                      </a:r>
                      <a:endParaRPr lang="pt-PT" sz="15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PT" sz="1500" noProof="0"/>
                        <a:t>Contacto com gotículas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500" noProof="0"/>
                        <a:t>Tossir ouu espirrar a um </a:t>
                      </a:r>
                      <a:r>
                        <a:rPr lang="pt-PT" sz="1500" baseline="0" noProof="0"/>
                        <a:t>metro de distância de outra pessoa</a:t>
                      </a:r>
                      <a:endParaRPr lang="pt-PT" sz="15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500" noProof="0"/>
                        <a:t>Difteria, gripe,</a:t>
                      </a:r>
                      <a:r>
                        <a:rPr lang="pt-PT" sz="1500" baseline="0" noProof="0"/>
                        <a:t> doença meningocócica, tosse convulsa, pneumonias (Hib, micoplasma, pneumococo)</a:t>
                      </a:r>
                      <a:endParaRPr lang="pt-PT" sz="15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PT" sz="1500" noProof="0"/>
                        <a:t>Contacto físico directo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500" noProof="0"/>
                        <a:t>Tocar numa pessoa infectada, incluindo contacto sexual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500" noProof="0"/>
                        <a:t>IST (VIH, HSV),</a:t>
                      </a:r>
                      <a:r>
                        <a:rPr lang="pt-PT" sz="1500" baseline="0" noProof="0"/>
                        <a:t> infecções da pele (sarna, pediculose), febres hemorrágicas virais </a:t>
                      </a:r>
                      <a:endParaRPr lang="pt-PT" sz="15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50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500" noProof="0"/>
                        <a:t>Contacto físico indirecto</a:t>
                      </a:r>
                    </a:p>
                    <a:p>
                      <a:r>
                        <a:rPr lang="pt-PT" sz="1500" noProof="0"/>
                        <a:t>(i.e., fecal-oral)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500" noProof="0"/>
                        <a:t>Tocar em solo ou superfícies contaminadas ou comer ou beber alimentos e água contaminada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500" noProof="0"/>
                        <a:t>Doenças diarreicas (cólera, shigella, rotavírus), hepatite A e E, vermes intestinais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PT" sz="1500" noProof="0"/>
                        <a:t>Transmissão por vectores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500" noProof="0"/>
                        <a:t>Picadas de insectos outros vectores infectados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500" noProof="0"/>
                        <a:t>Dengue, leishmaniose, paludismo, esquistossomíase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PT" sz="1500" noProof="0"/>
                        <a:t>Transmissão pela água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500" noProof="0"/>
                        <a:t>Ingestão ou contacto com água contaminada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500" noProof="0" dirty="0"/>
                        <a:t>Giardíase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3842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929188"/>
          </a:xfrm>
        </p:spPr>
        <p:txBody>
          <a:bodyPr/>
          <a:lstStyle/>
          <a:p>
            <a:pPr marL="0" indent="0">
              <a:buNone/>
            </a:pPr>
            <a:r>
              <a:rPr lang="pt-PT" sz="3000" b="1" kern="1200" dirty="0">
                <a:latin typeface="Arial" pitchFamily="34" charset="0"/>
                <a:cs typeface="Arial" pitchFamily="34" charset="0"/>
              </a:rPr>
              <a:t>Período de incubação</a:t>
            </a:r>
            <a:r>
              <a:rPr lang="pt-PT" dirty="0"/>
              <a:t>: </a:t>
            </a:r>
            <a:r>
              <a:rPr lang="pt-PT" sz="2600" kern="1200" dirty="0">
                <a:latin typeface="Arial" pitchFamily="34" charset="0"/>
                <a:cs typeface="Arial" pitchFamily="34" charset="0"/>
              </a:rPr>
              <a:t>Tempo entre a transmissão do agente e os primeiros sintomas da doença.</a:t>
            </a:r>
          </a:p>
          <a:p>
            <a:pPr marL="0" indent="0">
              <a:buNone/>
            </a:pPr>
            <a:endParaRPr lang="pt-PT" sz="2600" kern="12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pt-PT" sz="3000" b="1" kern="1200" dirty="0">
                <a:latin typeface="Arial" pitchFamily="34" charset="0"/>
                <a:cs typeface="Arial" pitchFamily="34" charset="0"/>
              </a:rPr>
              <a:t>Período de latência</a:t>
            </a:r>
            <a:r>
              <a:rPr lang="pt-PT" sz="2800" dirty="0"/>
              <a:t>: </a:t>
            </a:r>
            <a:r>
              <a:rPr lang="pt-PT" sz="2600" kern="1200" dirty="0">
                <a:latin typeface="Arial" pitchFamily="34" charset="0"/>
                <a:cs typeface="Arial" pitchFamily="34" charset="0"/>
              </a:rPr>
              <a:t>Tempo entre a transmissão do agente e o início do período infeccioso.</a:t>
            </a:r>
          </a:p>
          <a:p>
            <a:pPr marL="0" indent="0">
              <a:buNone/>
            </a:pPr>
            <a:endParaRPr lang="pt-PT" sz="2600" kern="12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pt-PT" sz="3000" b="1" kern="1200" dirty="0">
                <a:latin typeface="Arial" pitchFamily="34" charset="0"/>
                <a:cs typeface="Arial" pitchFamily="34" charset="0"/>
              </a:rPr>
              <a:t>Período infeccioso</a:t>
            </a:r>
            <a:r>
              <a:rPr lang="pt-PT" dirty="0"/>
              <a:t>: </a:t>
            </a:r>
            <a:r>
              <a:rPr lang="pt-PT" sz="2600" kern="1200" dirty="0">
                <a:latin typeface="Arial" pitchFamily="34" charset="0"/>
                <a:cs typeface="Arial" pitchFamily="34" charset="0"/>
              </a:rPr>
              <a:t>Período em que um hospedeiro infeccioso pode transmitir o agente a outro hospedeiro.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700" b="1" kern="120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Termos relativos à transmissão de doenças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061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F7C688E-1843-FF41-9880-7AFE82EF3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980728"/>
          </a:xfrm>
        </p:spPr>
        <p:txBody>
          <a:bodyPr/>
          <a:lstStyle/>
          <a:p>
            <a:r>
              <a:rPr lang="pt-PT" sz="3600" b="1" kern="120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Transmissão das doençass</a:t>
            </a:r>
            <a:endParaRPr lang="pt-PT" sz="36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1EDAD2-1B74-2142-84B5-216A83D0A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18</a:t>
            </a:fld>
            <a:endParaRPr lang="en-US" alt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476153" y="4809346"/>
            <a:ext cx="6336704" cy="0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812360" y="464152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Tempo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476153" y="3666127"/>
            <a:ext cx="0" cy="630649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8844" y="3668251"/>
            <a:ext cx="1260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rgbClr val="C00000"/>
                </a:solidFill>
              </a:rPr>
              <a:t>Exposiçãoao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agente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564385" y="4336648"/>
            <a:ext cx="0" cy="304880"/>
          </a:xfrm>
          <a:prstGeom prst="straightConnector1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1476153" y="5118410"/>
            <a:ext cx="1728192" cy="6851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246039" y="5106670"/>
            <a:ext cx="3846738" cy="1174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564385" y="4506216"/>
            <a:ext cx="3096344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660729" y="4336648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7092777" y="4953362"/>
            <a:ext cx="7128" cy="369332"/>
          </a:xfrm>
          <a:prstGeom prst="straightConnector1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476153" y="4506216"/>
            <a:ext cx="2088232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475656" y="3861048"/>
            <a:ext cx="2320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/>
              <a:t>Período de incubação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459679" y="5106670"/>
            <a:ext cx="174466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/>
              <a:t>Período de latência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802519" y="5106670"/>
            <a:ext cx="2768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/>
              <a:t>Período infeccioso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067944" y="3861048"/>
            <a:ext cx="2032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/>
              <a:t>Doença clínica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1476153" y="4336648"/>
            <a:ext cx="7128" cy="278196"/>
          </a:xfrm>
          <a:prstGeom prst="straightConnector1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1"/>
          <p:cNvSpPr>
            <a:spLocks noGrp="1"/>
          </p:cNvSpPr>
          <p:nvPr>
            <p:ph idx="1"/>
          </p:nvPr>
        </p:nvSpPr>
        <p:spPr>
          <a:xfrm>
            <a:off x="358479" y="1292007"/>
            <a:ext cx="8330063" cy="2136993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pt-PT" sz="1800" b="1" kern="1200" dirty="0">
                <a:latin typeface="+mj-lt"/>
                <a:cs typeface="Arial" pitchFamily="34" charset="0"/>
              </a:rPr>
              <a:t>Período de incubação</a:t>
            </a:r>
            <a:r>
              <a:rPr lang="pt-PT" sz="1800" dirty="0">
                <a:latin typeface="+mj-lt"/>
              </a:rPr>
              <a:t>: </a:t>
            </a:r>
            <a:r>
              <a:rPr lang="pt-PT" sz="1800" kern="1200" dirty="0">
                <a:latin typeface="+mj-lt"/>
                <a:cs typeface="Arial" pitchFamily="34" charset="0"/>
              </a:rPr>
              <a:t>Tempo entre a transmissão do agente e os primeiros sintomas da doença.</a:t>
            </a:r>
          </a:p>
          <a:p>
            <a:pPr marL="0" indent="0">
              <a:buNone/>
            </a:pPr>
            <a:endParaRPr lang="pt-PT" sz="800" kern="1200" dirty="0">
              <a:latin typeface="+mj-lt"/>
              <a:cs typeface="Arial" pitchFamily="34" charset="0"/>
            </a:endParaRPr>
          </a:p>
          <a:p>
            <a:pPr marL="0" indent="0">
              <a:buNone/>
            </a:pPr>
            <a:r>
              <a:rPr lang="pt-PT" sz="1800" b="1" kern="1200" dirty="0">
                <a:latin typeface="+mj-lt"/>
                <a:cs typeface="Arial" pitchFamily="34" charset="0"/>
              </a:rPr>
              <a:t>Período de latência</a:t>
            </a:r>
            <a:r>
              <a:rPr lang="pt-PT" sz="1800" dirty="0">
                <a:latin typeface="+mj-lt"/>
              </a:rPr>
              <a:t>: </a:t>
            </a:r>
            <a:r>
              <a:rPr lang="pt-PT" sz="1800" kern="1200" dirty="0">
                <a:latin typeface="+mj-lt"/>
                <a:cs typeface="Arial" pitchFamily="34" charset="0"/>
              </a:rPr>
              <a:t>Tempo entre a transmissão do agente e o início do período infeccioso.</a:t>
            </a:r>
          </a:p>
          <a:p>
            <a:pPr marL="0" indent="0">
              <a:buNone/>
            </a:pPr>
            <a:endParaRPr lang="pt-PT" sz="800" kern="1200" dirty="0">
              <a:latin typeface="+mj-lt"/>
              <a:cs typeface="Arial" pitchFamily="34" charset="0"/>
            </a:endParaRPr>
          </a:p>
          <a:p>
            <a:pPr marL="0" indent="0">
              <a:buNone/>
            </a:pPr>
            <a:r>
              <a:rPr lang="pt-PT" sz="1800" b="1" kern="1200" dirty="0">
                <a:latin typeface="+mj-lt"/>
                <a:cs typeface="Arial" pitchFamily="34" charset="0"/>
              </a:rPr>
              <a:t>Período infeccioso</a:t>
            </a:r>
            <a:r>
              <a:rPr lang="pt-PT" sz="1800" dirty="0">
                <a:latin typeface="+mj-lt"/>
              </a:rPr>
              <a:t>: </a:t>
            </a:r>
            <a:r>
              <a:rPr lang="pt-PT" sz="1800" kern="1200" dirty="0">
                <a:latin typeface="+mj-lt"/>
                <a:cs typeface="Arial" pitchFamily="34" charset="0"/>
              </a:rPr>
              <a:t>Período em que um hospedeiro infeccioso pode transmitir o agente a outro hospedeiro</a:t>
            </a:r>
            <a:endParaRPr lang="en-US" sz="1800" kern="1200" dirty="0">
              <a:latin typeface="+mj-lt"/>
              <a:cs typeface="Arial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3238911" y="4969693"/>
            <a:ext cx="7128" cy="369332"/>
          </a:xfrm>
          <a:prstGeom prst="straightConnector1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1476153" y="4938479"/>
            <a:ext cx="7128" cy="369332"/>
          </a:xfrm>
          <a:prstGeom prst="straightConnector1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3354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0" y="19776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pt-PT" sz="3600" b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Período de incubação, de latência, infeccioso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03848" y="30689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5" name="Content Placeholder 13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67172" y="1495325"/>
            <a:ext cx="8409656" cy="4525963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/>
              <a:t>A duração dos períodos de incubação, latência e infeccioso é determinante para a </a:t>
            </a:r>
            <a:r>
              <a:rPr lang="pt-PT" sz="2400" dirty="0" err="1"/>
              <a:t>propagção</a:t>
            </a:r>
            <a:r>
              <a:rPr lang="pt-PT" sz="2400" dirty="0"/>
              <a:t> da infecção</a:t>
            </a:r>
          </a:p>
          <a:p>
            <a:pPr marL="0" indent="0">
              <a:buNone/>
            </a:pPr>
            <a:endParaRPr lang="pt-PT" sz="2400" dirty="0"/>
          </a:p>
          <a:p>
            <a:pPr lvl="1">
              <a:buFont typeface="Arial" charset="0"/>
              <a:buChar char="•"/>
            </a:pPr>
            <a:r>
              <a:rPr lang="pt-PT" sz="2400" dirty="0"/>
              <a:t>Se o </a:t>
            </a:r>
            <a:r>
              <a:rPr lang="pt-PT" sz="2400" dirty="0">
                <a:solidFill>
                  <a:srgbClr val="CC6600"/>
                </a:solidFill>
              </a:rPr>
              <a:t>período de latência for mais longo </a:t>
            </a:r>
            <a:r>
              <a:rPr lang="pt-PT" sz="2400" dirty="0"/>
              <a:t>do que o período de incubação, os indivíduos apenas se tornam contagiosos após o início dos sintomas</a:t>
            </a:r>
          </a:p>
          <a:p>
            <a:pPr lvl="1">
              <a:buFont typeface="Arial" charset="0"/>
              <a:buChar char="•"/>
            </a:pPr>
            <a:endParaRPr lang="pt-PT" sz="2400" dirty="0"/>
          </a:p>
          <a:p>
            <a:pPr lvl="1">
              <a:buFont typeface="Arial" charset="0"/>
              <a:buChar char="•"/>
            </a:pPr>
            <a:r>
              <a:rPr lang="pt-PT" sz="2400" dirty="0"/>
              <a:t>Se o </a:t>
            </a:r>
            <a:r>
              <a:rPr lang="pt-PT" sz="2400" dirty="0">
                <a:solidFill>
                  <a:srgbClr val="CC6600"/>
                </a:solidFill>
              </a:rPr>
              <a:t>período de latência for mais curto </a:t>
            </a:r>
            <a:r>
              <a:rPr lang="pt-PT" sz="2400" dirty="0"/>
              <a:t>do que o período de incubação, as pessoas tornam-se contagiosas </a:t>
            </a:r>
            <a:r>
              <a:rPr lang="pt-PT" sz="2400" dirty="0">
                <a:solidFill>
                  <a:srgbClr val="CC6600"/>
                </a:solidFill>
              </a:rPr>
              <a:t>antes de surgirem os sintomas</a:t>
            </a:r>
            <a:endParaRPr lang="pt-PT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1078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34331"/>
            <a:ext cx="9144000" cy="706437"/>
          </a:xfrm>
        </p:spPr>
        <p:txBody>
          <a:bodyPr/>
          <a:lstStyle/>
          <a:p>
            <a:pPr>
              <a:defRPr/>
            </a:pPr>
            <a:r>
              <a:rPr lang="pt-PT" sz="3600" b="1" dirty="0">
                <a:solidFill>
                  <a:srgbClr val="002060"/>
                </a:solidFill>
              </a:rPr>
              <a:t>Objectivos da aprendizagem</a:t>
            </a:r>
            <a:endParaRPr lang="en-GB" sz="36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323528" y="1412776"/>
            <a:ext cx="8712968" cy="4680520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pt-PT" sz="2800" dirty="0"/>
              <a:t>No final desta sessão, os participantes deverão ser capazes de: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800" dirty="0"/>
              <a:t>Definir epidemiologia e compreender a sua aplicação a eventos de saúde pública</a:t>
            </a:r>
            <a:endParaRPr lang="pt-PT" sz="2800" strike="sngStrike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800" dirty="0"/>
              <a:t>Compreender os principais termos e conceitos de epidemiologia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800" dirty="0"/>
              <a:t>Compreender o conceito “Uma Só Saúde”  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800" dirty="0"/>
              <a:t>Conhecer o modo como a epidemiologia é usada para a vigilância e rápida resposta às emergências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0" y="197768"/>
            <a:ext cx="9144000" cy="1143000"/>
          </a:xfrm>
        </p:spPr>
        <p:txBody>
          <a:bodyPr>
            <a:noAutofit/>
          </a:bodyPr>
          <a:lstStyle/>
          <a:p>
            <a:r>
              <a:rPr lang="pt-PT" sz="3600" b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Período de incubação, de latência, infeccioso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03848" y="30689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5" name="Content Placeholder 13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67172" y="1351309"/>
            <a:ext cx="8409656" cy="4525963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/>
              <a:t>Qual destas situações descreve o Ébola? </a:t>
            </a:r>
          </a:p>
          <a:p>
            <a:pPr marL="0" indent="0">
              <a:buNone/>
            </a:pPr>
            <a:r>
              <a:rPr lang="pt-PT" sz="2400" dirty="0"/>
              <a:t>Qual delas descreve o sarampo?</a:t>
            </a:r>
          </a:p>
          <a:p>
            <a:pPr marL="0" indent="0">
              <a:buNone/>
            </a:pPr>
            <a:endParaRPr lang="pt-PT" sz="2400" dirty="0"/>
          </a:p>
          <a:p>
            <a:pPr lvl="1">
              <a:buFont typeface="Arial" charset="0"/>
              <a:buChar char="•"/>
            </a:pPr>
            <a:r>
              <a:rPr lang="pt-PT" sz="2400" dirty="0"/>
              <a:t>Se o </a:t>
            </a:r>
            <a:r>
              <a:rPr lang="pt-PT" sz="2400" dirty="0">
                <a:solidFill>
                  <a:srgbClr val="CC6600"/>
                </a:solidFill>
              </a:rPr>
              <a:t>período de latência for mais longo </a:t>
            </a:r>
            <a:r>
              <a:rPr lang="pt-PT" sz="2400" dirty="0"/>
              <a:t>do que o período de incubação, os indivíduos apenas se tornam contagiosos após o início dos sintomas</a:t>
            </a:r>
          </a:p>
          <a:p>
            <a:pPr lvl="1">
              <a:buFont typeface="Arial" charset="0"/>
              <a:buChar char="•"/>
            </a:pPr>
            <a:endParaRPr lang="pt-PT" sz="2400" dirty="0"/>
          </a:p>
          <a:p>
            <a:pPr lvl="1">
              <a:buFont typeface="Arial" charset="0"/>
              <a:buChar char="•"/>
            </a:pPr>
            <a:r>
              <a:rPr lang="pt-PT" sz="2400" dirty="0"/>
              <a:t>Se o </a:t>
            </a:r>
            <a:r>
              <a:rPr lang="pt-PT" sz="2400" dirty="0">
                <a:solidFill>
                  <a:srgbClr val="CC6600"/>
                </a:solidFill>
              </a:rPr>
              <a:t>período de latência for mais curto </a:t>
            </a:r>
            <a:r>
              <a:rPr lang="pt-PT" sz="2400" dirty="0"/>
              <a:t>do que o período de incubação, as pessoas tornam-se contagiosas </a:t>
            </a:r>
            <a:r>
              <a:rPr lang="pt-PT" sz="2400" dirty="0">
                <a:solidFill>
                  <a:srgbClr val="CC6600"/>
                </a:solidFill>
              </a:rPr>
              <a:t>antes de surgirem os sintomas</a:t>
            </a:r>
            <a:endParaRPr lang="pt-PT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51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21</a:t>
            </a:fld>
            <a:endParaRPr lang="en-US" alt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0" y="44624"/>
            <a:ext cx="9144000" cy="1143000"/>
          </a:xfrm>
        </p:spPr>
        <p:txBody>
          <a:bodyPr>
            <a:noAutofit/>
          </a:bodyPr>
          <a:lstStyle/>
          <a:p>
            <a:r>
              <a:rPr lang="pt-PT" sz="3600" b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Estimativa das características da transmissão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23528" y="1459548"/>
            <a:ext cx="4824536" cy="3816424"/>
          </a:xfrm>
          <a:noFill/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pt-PT" sz="2400"/>
              <a:t>Número da reprodução básica (R</a:t>
            </a:r>
            <a:r>
              <a:rPr lang="pt-PT" sz="2400" baseline="-25000"/>
              <a:t>0</a:t>
            </a:r>
            <a:r>
              <a:rPr lang="pt-PT" sz="2400"/>
              <a:t>): </a:t>
            </a:r>
            <a:r>
              <a:rPr lang="pt-PT" sz="2400" kern="1200">
                <a:latin typeface="Arial" charset="0"/>
                <a:cs typeface="Arial" charset="0"/>
              </a:rPr>
              <a:t>número médio de casos secundários gerado por um caso primário durante uma epidemia</a:t>
            </a:r>
            <a:r>
              <a:rPr lang="pt-PT" sz="2400"/>
              <a:t>.</a:t>
            </a:r>
          </a:p>
          <a:p>
            <a:pPr marL="0" indent="0">
              <a:lnSpc>
                <a:spcPct val="90000"/>
              </a:lnSpc>
              <a:buNone/>
            </a:pPr>
            <a:endParaRPr lang="pt-PT" sz="2400"/>
          </a:p>
          <a:p>
            <a:pPr lvl="1">
              <a:lnSpc>
                <a:spcPct val="90000"/>
              </a:lnSpc>
            </a:pPr>
            <a:r>
              <a:rPr lang="pt-PT" sz="2400"/>
              <a:t>If R</a:t>
            </a:r>
            <a:r>
              <a:rPr lang="pt-PT" sz="2400" baseline="-25000"/>
              <a:t>0</a:t>
            </a:r>
            <a:r>
              <a:rPr lang="pt-PT" sz="2400"/>
              <a:t> &gt; 1, o surto cresce.</a:t>
            </a:r>
          </a:p>
          <a:p>
            <a:pPr lvl="1">
              <a:lnSpc>
                <a:spcPct val="90000"/>
              </a:lnSpc>
            </a:pPr>
            <a:r>
              <a:rPr lang="pt-PT" sz="2400"/>
              <a:t>If R</a:t>
            </a:r>
            <a:r>
              <a:rPr lang="pt-PT" sz="2400" baseline="-25000"/>
              <a:t>0</a:t>
            </a:r>
            <a:r>
              <a:rPr lang="pt-PT" sz="2400"/>
              <a:t> = 1, o surto  está estável.</a:t>
            </a:r>
          </a:p>
          <a:p>
            <a:pPr lvl="1">
              <a:lnSpc>
                <a:spcPct val="90000"/>
              </a:lnSpc>
            </a:pPr>
            <a:r>
              <a:rPr lang="pt-PT" sz="2400"/>
              <a:t>If R</a:t>
            </a:r>
            <a:r>
              <a:rPr lang="pt-PT" sz="2400" baseline="-25000"/>
              <a:t>0</a:t>
            </a:r>
            <a:r>
              <a:rPr lang="pt-PT" sz="2400"/>
              <a:t> &lt; 1, o surto está a diminuir. </a:t>
            </a:r>
          </a:p>
          <a:p>
            <a:pPr marL="0" indent="0">
              <a:lnSpc>
                <a:spcPct val="90000"/>
              </a:lnSpc>
              <a:buNone/>
            </a:pPr>
            <a:endParaRPr lang="pt-PT" sz="2400"/>
          </a:p>
        </p:txBody>
      </p:sp>
      <p:pic>
        <p:nvPicPr>
          <p:cNvPr id="7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916832"/>
            <a:ext cx="3431960" cy="364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1520" y="5085184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  <a:latin typeface="+mn-lt"/>
              </a:rPr>
              <a:t>Para </a:t>
            </a:r>
            <a:r>
              <a:rPr lang="fr-FR" sz="2400" b="1" dirty="0" err="1">
                <a:solidFill>
                  <a:srgbClr val="FF0000"/>
                </a:solidFill>
                <a:latin typeface="+mn-lt"/>
              </a:rPr>
              <a:t>controlar</a:t>
            </a:r>
            <a:r>
              <a:rPr lang="fr-FR" sz="2400" b="1" dirty="0">
                <a:solidFill>
                  <a:srgbClr val="FF0000"/>
                </a:solidFill>
                <a:latin typeface="+mn-lt"/>
              </a:rPr>
              <a:t> a </a:t>
            </a:r>
            <a:r>
              <a:rPr lang="fr-FR" sz="2400" b="1" dirty="0" err="1">
                <a:solidFill>
                  <a:srgbClr val="FF0000"/>
                </a:solidFill>
                <a:latin typeface="+mn-lt"/>
              </a:rPr>
              <a:t>epidemia</a:t>
            </a:r>
            <a:r>
              <a:rPr lang="fr-FR" sz="2400" b="1" dirty="0">
                <a:solidFill>
                  <a:srgbClr val="FF0000"/>
                </a:solidFill>
                <a:latin typeface="+mn-lt"/>
              </a:rPr>
              <a:t>, R</a:t>
            </a:r>
            <a:r>
              <a:rPr lang="fr-FR" sz="2400" b="1" baseline="-25000" dirty="0">
                <a:solidFill>
                  <a:srgbClr val="FF0000"/>
                </a:solidFill>
                <a:latin typeface="+mn-lt"/>
              </a:rPr>
              <a:t>0</a:t>
            </a:r>
            <a:r>
              <a:rPr lang="fr-FR" sz="24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fr-FR" sz="2400" b="1" dirty="0" err="1">
                <a:solidFill>
                  <a:srgbClr val="FF0000"/>
                </a:solidFill>
                <a:latin typeface="+mn-lt"/>
              </a:rPr>
              <a:t>terá</a:t>
            </a:r>
            <a:r>
              <a:rPr lang="fr-FR" sz="2400" b="1" dirty="0">
                <a:solidFill>
                  <a:srgbClr val="FF0000"/>
                </a:solidFill>
                <a:latin typeface="+mn-lt"/>
              </a:rPr>
              <a:t> de </a:t>
            </a:r>
            <a:r>
              <a:rPr lang="fr-FR" sz="2400" b="1" dirty="0" err="1">
                <a:solidFill>
                  <a:srgbClr val="FF0000"/>
                </a:solidFill>
                <a:latin typeface="+mn-lt"/>
              </a:rPr>
              <a:t>ser</a:t>
            </a:r>
            <a:r>
              <a:rPr lang="fr-FR" sz="24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fr-FR" sz="2400" b="1" dirty="0" err="1">
                <a:solidFill>
                  <a:srgbClr val="FF0000"/>
                </a:solidFill>
                <a:latin typeface="+mn-lt"/>
              </a:rPr>
              <a:t>inferior</a:t>
            </a:r>
            <a:r>
              <a:rPr lang="fr-FR" sz="2400" b="1" dirty="0">
                <a:solidFill>
                  <a:srgbClr val="FF0000"/>
                </a:solidFill>
                <a:latin typeface="+mn-lt"/>
              </a:rPr>
              <a:t> a 1.</a:t>
            </a:r>
          </a:p>
          <a:p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904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>
          <a:xfrm>
            <a:off x="1616075" y="620688"/>
            <a:ext cx="5867400" cy="1371600"/>
          </a:xfrm>
        </p:spPr>
        <p:txBody>
          <a:bodyPr/>
          <a:lstStyle/>
          <a:p>
            <a:r>
              <a:rPr lang="en-US" altLang="en-US" sz="3600" b="1" dirty="0">
                <a:solidFill>
                  <a:srgbClr val="002060"/>
                </a:solidFill>
                <a:latin typeface="+mn-lt"/>
              </a:rPr>
              <a:t>3. </a:t>
            </a:r>
            <a:r>
              <a:rPr lang="pt-PT" altLang="en-US" sz="3600" b="1" dirty="0">
                <a:solidFill>
                  <a:srgbClr val="002060"/>
                </a:solidFill>
                <a:latin typeface="+mn-lt"/>
              </a:rPr>
              <a:t>Tríade epidemiológica</a:t>
            </a:r>
          </a:p>
        </p:txBody>
      </p:sp>
      <p:pic>
        <p:nvPicPr>
          <p:cNvPr id="20483" name="Picture 4" descr="Chart and magnifying glass inside a circle." title="Chart and Magnifying Glas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2120900"/>
            <a:ext cx="32004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Slide Number Placeholder 1"/>
          <p:cNvSpPr txBox="1">
            <a:spLocks/>
          </p:cNvSpPr>
          <p:nvPr/>
        </p:nvSpPr>
        <p:spPr bwMode="auto">
          <a:xfrm>
            <a:off x="6553200" y="61722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CA2445C-6925-4030-BB02-15D3B5B116C1}" type="slidenum">
              <a:rPr lang="en-US" altLang="en-US" sz="1400">
                <a:solidFill>
                  <a:srgbClr val="0039A6"/>
                </a:solidFill>
                <a:latin typeface="Myriad Web Pro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400">
              <a:solidFill>
                <a:srgbClr val="0039A6"/>
              </a:solidFill>
              <a:latin typeface="Myriad Web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788244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4331"/>
            <a:ext cx="8229600" cy="706437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Tríade epidemiológica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23</a:t>
            </a:fld>
            <a:endParaRPr lang="en-US" altLang="en-US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32" y="1453049"/>
            <a:ext cx="7495736" cy="43202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91880" y="1484784"/>
            <a:ext cx="14401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rgbClr val="0033CC"/>
                </a:solidFill>
              </a:rPr>
              <a:t>Hospedeiro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44208" y="5013176"/>
            <a:ext cx="1800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rgbClr val="0033CC"/>
                </a:solidFill>
              </a:rPr>
              <a:t>Ambiente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71600" y="5085184"/>
            <a:ext cx="12241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rgbClr val="0033CC"/>
                </a:solidFill>
              </a:rPr>
              <a:t>Agente</a:t>
            </a:r>
          </a:p>
        </p:txBody>
      </p:sp>
    </p:spTree>
    <p:extLst>
      <p:ext uri="{BB962C8B-B14F-4D97-AF65-F5344CB8AC3E}">
        <p14:creationId xmlns:p14="http://schemas.microsoft.com/office/powerpoint/2010/main" val="21578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4331"/>
            <a:ext cx="8229600" cy="706437"/>
          </a:xfrm>
        </p:spPr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Agente: principais considerações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24</a:t>
            </a:fld>
            <a:endParaRPr lang="en-US" alt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11560" y="1668353"/>
            <a:ext cx="7859216" cy="399289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pt-PT" sz="2800" kern="0" dirty="0" err="1"/>
              <a:t>Patogenicidade</a:t>
            </a:r>
            <a:r>
              <a:rPr lang="pt-PT" sz="2800" kern="0" dirty="0"/>
              <a:t>: o agente causa doença num hospedeiro infectado? </a:t>
            </a:r>
          </a:p>
          <a:p>
            <a:pPr>
              <a:defRPr/>
            </a:pPr>
            <a:r>
              <a:rPr lang="pt-PT" sz="2800" kern="0" dirty="0"/>
              <a:t>Virulência: o agente causa doença grave ou morte?</a:t>
            </a:r>
          </a:p>
          <a:p>
            <a:pPr>
              <a:defRPr/>
            </a:pPr>
            <a:r>
              <a:rPr lang="pt-PT" sz="2800" kern="0" dirty="0"/>
              <a:t>Modo de transmissão: como é que o agente se propaga para hospedeiros susceptíveis?</a:t>
            </a:r>
            <a:endParaRPr lang="pt-PT" sz="2800" strike="sngStrike" kern="0" dirty="0"/>
          </a:p>
        </p:txBody>
      </p:sp>
    </p:spTree>
    <p:extLst>
      <p:ext uri="{BB962C8B-B14F-4D97-AF65-F5344CB8AC3E}">
        <p14:creationId xmlns:p14="http://schemas.microsoft.com/office/powerpoint/2010/main" val="38611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562323"/>
            <a:ext cx="8784976" cy="706437"/>
          </a:xfrm>
        </p:spPr>
        <p:txBody>
          <a:bodyPr/>
          <a:lstStyle/>
          <a:p>
            <a:r>
              <a:rPr lang="en-US" sz="37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Hospedeiro</a:t>
            </a:r>
            <a:r>
              <a:rPr lang="en-US" sz="37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pt-PT" sz="40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principais considerações</a:t>
            </a:r>
            <a:endParaRPr lang="en-US" sz="37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25</a:t>
            </a:fld>
            <a:endParaRPr lang="en-US" alt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11560" y="1615058"/>
            <a:ext cx="8208912" cy="325410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pt-PT" sz="2800" kern="0"/>
              <a:t>Susceptibilidade: que factores afectam a susceptibilidade ou a resistência de um hospedeiro?</a:t>
            </a:r>
          </a:p>
          <a:p>
            <a:pPr marL="0" indent="0">
              <a:buNone/>
              <a:defRPr/>
            </a:pPr>
            <a:endParaRPr lang="pt-PT" sz="2800" kern="0"/>
          </a:p>
          <a:p>
            <a:pPr>
              <a:defRPr/>
            </a:pPr>
            <a:r>
              <a:rPr lang="pt-PT" sz="2800" kern="0"/>
              <a:t>Protecção: que factores ou intervenções protegem os hospedeiros do agente? </a:t>
            </a:r>
          </a:p>
        </p:txBody>
      </p:sp>
    </p:spTree>
    <p:extLst>
      <p:ext uri="{BB962C8B-B14F-4D97-AF65-F5344CB8AC3E}">
        <p14:creationId xmlns:p14="http://schemas.microsoft.com/office/powerpoint/2010/main" val="158278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4331"/>
            <a:ext cx="8507288" cy="706437"/>
          </a:xfrm>
        </p:spPr>
        <p:txBody>
          <a:bodyPr/>
          <a:lstStyle/>
          <a:p>
            <a:r>
              <a:rPr lang="en-US" sz="37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Ambiente</a:t>
            </a:r>
            <a:r>
              <a:rPr lang="en-US" sz="37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pt-PT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principais considerações</a:t>
            </a:r>
            <a:endParaRPr lang="en-US" sz="37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26</a:t>
            </a:fld>
            <a:endParaRPr lang="en-US" alt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27584" y="1525934"/>
            <a:ext cx="7488832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pt-PT" sz="2800" kern="0" dirty="0"/>
              <a:t>Quis são os modos de transmissão?</a:t>
            </a:r>
          </a:p>
          <a:p>
            <a:pPr>
              <a:defRPr/>
            </a:pPr>
            <a:r>
              <a:rPr lang="pt-PT" sz="2800" kern="0" dirty="0"/>
              <a:t>O agente pode ser transmitido directamente para o hospedeiro? Em caso negativo…</a:t>
            </a:r>
          </a:p>
          <a:p>
            <a:pPr lvl="1">
              <a:defRPr/>
            </a:pPr>
            <a:r>
              <a:rPr lang="pt-PT" sz="2400" kern="0" dirty="0"/>
              <a:t>Terá de passar por algumas fases de desenvolvimento antes de infectar o hospedeiro? Em caso afirmativo…</a:t>
            </a:r>
          </a:p>
          <a:p>
            <a:pPr lvl="1">
              <a:defRPr/>
            </a:pPr>
            <a:r>
              <a:rPr lang="pt-PT" sz="2400" kern="0" dirty="0"/>
              <a:t>Que ambiente é necessário? (que condições ambientais facilitam a transmissão)</a:t>
            </a:r>
          </a:p>
          <a:p>
            <a:endParaRPr lang="pt-PT" kern="0" dirty="0"/>
          </a:p>
        </p:txBody>
      </p:sp>
    </p:spTree>
    <p:extLst>
      <p:ext uri="{BB962C8B-B14F-4D97-AF65-F5344CB8AC3E}">
        <p14:creationId xmlns:p14="http://schemas.microsoft.com/office/powerpoint/2010/main" val="129126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188640"/>
            <a:ext cx="9036496" cy="1368152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Factores de risco comuns para a transmissão da doença em emergências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27</a:t>
            </a:fld>
            <a:endParaRPr lang="en-US" alt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711349"/>
            <a:ext cx="8579296" cy="4525963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dirty="0"/>
              <a:t>Aglomerações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dirty="0"/>
              <a:t>Inexistência de serviços de água e saneamento </a:t>
            </a:r>
            <a:br>
              <a:rPr lang="pt-PT" dirty="0"/>
            </a:br>
            <a:r>
              <a:rPr lang="pt-PT" dirty="0"/>
              <a:t>(ou água contaminada)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dirty="0"/>
              <a:t>Baixos níveis de imunização	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pt-PT" sz="2400" dirty="0"/>
              <a:t>Elevado número de crianças 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pt-PT" sz="2400" dirty="0"/>
              <a:t>Grave malnutrição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pt-PT" sz="2400" dirty="0"/>
              <a:t>Infecção pelo VIH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pt-PT" sz="2400" dirty="0"/>
              <a:t>Gravidez	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dirty="0"/>
              <a:t>Baixos níveis de cobertura vacinal</a:t>
            </a:r>
          </a:p>
        </p:txBody>
      </p:sp>
    </p:spTree>
    <p:extLst>
      <p:ext uri="{BB962C8B-B14F-4D97-AF65-F5344CB8AC3E}">
        <p14:creationId xmlns:p14="http://schemas.microsoft.com/office/powerpoint/2010/main" val="194359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706437"/>
          </a:xfrm>
        </p:spPr>
        <p:txBody>
          <a:bodyPr/>
          <a:lstStyle/>
          <a:p>
            <a:r>
              <a:rPr lang="en-US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Uma </a:t>
            </a:r>
            <a:r>
              <a:rPr lang="en-US" sz="36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Só</a:t>
            </a:r>
            <a:r>
              <a:rPr lang="en-US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Saúde</a:t>
            </a:r>
            <a:r>
              <a:rPr lang="en-US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e a </a:t>
            </a:r>
            <a:r>
              <a:rPr lang="en-US" sz="36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tríade</a:t>
            </a:r>
            <a:r>
              <a:rPr lang="en-US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epidemiológica</a:t>
            </a:r>
            <a:endParaRPr lang="en-US" sz="36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28</a:t>
            </a:fld>
            <a:endParaRPr lang="en-US" alt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" y="1268760"/>
            <a:ext cx="8229600" cy="4857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pt-PT" sz="2500" kern="0" dirty="0"/>
              <a:t>“</a:t>
            </a:r>
            <a:r>
              <a:rPr lang="pt-PT" sz="2500" b="1" kern="0" dirty="0"/>
              <a:t>Uma Só Saúde </a:t>
            </a:r>
            <a:r>
              <a:rPr lang="pt-PT" sz="2500" kern="0" dirty="0"/>
              <a:t>reconhece que a saúde das pessoas está relacionada com a saúde dos animais e do ambiente.” (CDC)</a:t>
            </a:r>
          </a:p>
          <a:p>
            <a:endParaRPr lang="pt-PT" sz="2500" kern="0" dirty="0"/>
          </a:p>
          <a:p>
            <a:r>
              <a:rPr lang="pt-PT" sz="2500" kern="0" dirty="0"/>
              <a:t>A abordagem </a:t>
            </a:r>
            <a:r>
              <a:rPr lang="pt-PT" sz="2500" b="1" kern="0" dirty="0"/>
              <a:t>Uma Só Saúde </a:t>
            </a:r>
            <a:r>
              <a:rPr lang="pt-PT" sz="2500" kern="0" dirty="0"/>
              <a:t>incentiva a comunicação e a colaboração entre a saúde pública, saúde animal e outros sectores para a obtenção de melhores resultados na saúde pública</a:t>
            </a:r>
          </a:p>
          <a:p>
            <a:endParaRPr lang="pt-PT" sz="2500" kern="0" dirty="0"/>
          </a:p>
        </p:txBody>
      </p:sp>
    </p:spTree>
    <p:extLst>
      <p:ext uri="{BB962C8B-B14F-4D97-AF65-F5344CB8AC3E}">
        <p14:creationId xmlns:p14="http://schemas.microsoft.com/office/powerpoint/2010/main" val="107512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177925" y="4354513"/>
            <a:ext cx="5222875" cy="5984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200" b="1">
              <a:latin typeface="+mj-lt"/>
            </a:endParaRP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581025" y="1371600"/>
            <a:ext cx="8175625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2200" dirty="0">
                <a:latin typeface="+mj-lt"/>
              </a:rPr>
              <a:t>Os epidemiologistas usam um modelo para estudar as doenças infecciosas e sua propagação que envolve o micróbio que causa a doença, o organismo que hospeda a doença e os factores externos que causam ou permitem a transmissão da doença. Isso também é conhecido como</a:t>
            </a:r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1143000" y="3178175"/>
            <a:ext cx="7010400" cy="2277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Calibri" pitchFamily="34" charset="0"/>
              <a:buAutoNum type="alphaUcPeriod"/>
            </a:pPr>
            <a:r>
              <a:rPr lang="pt-PT" altLang="en-US" sz="2400" dirty="0">
                <a:latin typeface="+mj-lt"/>
              </a:rPr>
              <a:t>Hospedeiro, vector e transmissão.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Calibri" pitchFamily="34" charset="0"/>
              <a:buAutoNum type="alphaUcPeriod"/>
            </a:pPr>
            <a:r>
              <a:rPr lang="pt-PT" altLang="en-US" sz="2400" dirty="0">
                <a:latin typeface="+mj-lt"/>
              </a:rPr>
              <a:t>Transmissão, hospedeiro e ambiente.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Calibri" pitchFamily="34" charset="0"/>
              <a:buAutoNum type="alphaUcPeriod"/>
            </a:pPr>
            <a:r>
              <a:rPr lang="pt-PT" altLang="en-US" sz="2400" dirty="0">
                <a:latin typeface="+mj-lt"/>
              </a:rPr>
              <a:t>Hospedeiro, agente e ambiente.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Calibri" pitchFamily="34" charset="0"/>
              <a:buAutoNum type="alphaUcPeriod"/>
            </a:pPr>
            <a:r>
              <a:rPr lang="pt-PT" altLang="en-US" sz="2400" dirty="0">
                <a:latin typeface="+mj-lt"/>
              </a:rPr>
              <a:t>Organismo, transmissão e ambiente.</a:t>
            </a:r>
          </a:p>
        </p:txBody>
      </p:sp>
      <p:pic>
        <p:nvPicPr>
          <p:cNvPr id="9" name="Picture 8" descr="Checkmark indicating the correct answer." title="Checkmark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800" y="4465638"/>
            <a:ext cx="609600" cy="455612"/>
          </a:xfrm>
          <a:prstGeom prst="rect">
            <a:avLst/>
          </a:prstGeom>
        </p:spPr>
      </p:pic>
      <p:sp>
        <p:nvSpPr>
          <p:cNvPr id="25607" name="TextBox 7"/>
          <p:cNvSpPr txBox="1">
            <a:spLocks noChangeArrowheads="1"/>
          </p:cNvSpPr>
          <p:nvPr/>
        </p:nvSpPr>
        <p:spPr bwMode="auto">
          <a:xfrm>
            <a:off x="1327150" y="493713"/>
            <a:ext cx="727729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3600" b="1">
                <a:solidFill>
                  <a:srgbClr val="002060"/>
                </a:solidFill>
                <a:latin typeface="+mn-lt"/>
              </a:rPr>
              <a:t>Verificação de conhecimentos</a:t>
            </a:r>
          </a:p>
        </p:txBody>
      </p:sp>
      <p:pic>
        <p:nvPicPr>
          <p:cNvPr id="25608" name="Picture 2" descr="Noteboard and checkmark inside a circle." title="Knowledge Check Ic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800" y="415925"/>
            <a:ext cx="741363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9" name="Slide Number Placeholder 1"/>
          <p:cNvSpPr txBox="1">
            <a:spLocks/>
          </p:cNvSpPr>
          <p:nvPr/>
        </p:nvSpPr>
        <p:spPr bwMode="auto">
          <a:xfrm>
            <a:off x="6553200" y="61722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ABE1BEC-84D4-422F-ACDD-599318A3E69C}" type="slidenum">
              <a:rPr lang="en-US" altLang="en-US" sz="1400">
                <a:solidFill>
                  <a:srgbClr val="0039A6"/>
                </a:solidFill>
                <a:latin typeface="Myriad Web Pro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29</a:t>
            </a:fld>
            <a:endParaRPr lang="en-US" altLang="en-US" sz="1400">
              <a:solidFill>
                <a:srgbClr val="0039A6"/>
              </a:solidFill>
              <a:latin typeface="Myriad Web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2685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34331"/>
            <a:ext cx="9144000" cy="706437"/>
          </a:xfrm>
        </p:spPr>
        <p:txBody>
          <a:bodyPr/>
          <a:lstStyle/>
          <a:p>
            <a:pPr>
              <a:defRPr/>
            </a:pPr>
            <a:r>
              <a:rPr lang="pt-PT" sz="3600" b="1">
                <a:solidFill>
                  <a:srgbClr val="002060"/>
                </a:solidFill>
              </a:rPr>
              <a:t>Esboço</a:t>
            </a:r>
            <a:endParaRPr lang="pt-PT" sz="3600" b="1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395536" y="1484784"/>
            <a:ext cx="8496746" cy="4680520"/>
          </a:xfrm>
        </p:spPr>
        <p:txBody>
          <a:bodyPr/>
          <a:lstStyle/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sz="2800"/>
              <a:t>O que é a epidemiologia?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sz="2800"/>
              <a:t>Termos-chave em epidemiologia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sz="2800"/>
              <a:t>A tríade epidemiolóogica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sz="2800"/>
              <a:t>Principais medidas para a epidemiologia descritiva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893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>
          <a:xfrm>
            <a:off x="1616075" y="620688"/>
            <a:ext cx="5867400" cy="1371600"/>
          </a:xfrm>
        </p:spPr>
        <p:txBody>
          <a:bodyPr/>
          <a:lstStyle/>
          <a:p>
            <a:r>
              <a:rPr lang="pt-PT" altLang="en-US" sz="3600" b="1">
                <a:solidFill>
                  <a:srgbClr val="0039A6"/>
                </a:solidFill>
                <a:latin typeface="+mn-lt"/>
              </a:rPr>
              <a:t>4. Medidas-chave para a epidemiologia descritiva</a:t>
            </a:r>
          </a:p>
        </p:txBody>
      </p:sp>
      <p:pic>
        <p:nvPicPr>
          <p:cNvPr id="20483" name="Picture 4" descr="Chart and magnifying glass inside a circle." title="Chart and Magnifying Glas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2120900"/>
            <a:ext cx="32004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Slide Number Placeholder 1"/>
          <p:cNvSpPr txBox="1">
            <a:spLocks/>
          </p:cNvSpPr>
          <p:nvPr/>
        </p:nvSpPr>
        <p:spPr bwMode="auto">
          <a:xfrm>
            <a:off x="6553200" y="61722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CA2445C-6925-4030-BB02-15D3B5B116C1}" type="slidenum">
              <a:rPr lang="en-US" altLang="en-US" sz="1400">
                <a:solidFill>
                  <a:srgbClr val="0039A6"/>
                </a:solidFill>
                <a:latin typeface="Myriad Web Pro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30</a:t>
            </a:fld>
            <a:endParaRPr lang="en-US" altLang="en-US" sz="1400">
              <a:solidFill>
                <a:srgbClr val="0039A6"/>
              </a:solidFill>
              <a:latin typeface="Myriad Web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806797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474" y="562323"/>
            <a:ext cx="8229600" cy="706437"/>
          </a:xfrm>
        </p:spPr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Medição da frequência das doenças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31</a:t>
            </a:fld>
            <a:endParaRPr lang="en-US" altLang="en-US"/>
          </a:p>
        </p:txBody>
      </p:sp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571500" y="1268760"/>
            <a:ext cx="811530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1200"/>
              </a:spcBef>
              <a:buNone/>
            </a:pPr>
            <a:endParaRPr lang="pt-PT" altLang="en-US" sz="2400" b="1" dirty="0">
              <a:latin typeface="+mn-lt"/>
            </a:endParaRPr>
          </a:p>
          <a:p>
            <a:pPr>
              <a:spcBef>
                <a:spcPts val="1200"/>
              </a:spcBef>
              <a:buNone/>
            </a:pPr>
            <a:r>
              <a:rPr lang="pt-PT" sz="2800" b="1" u="sng" kern="0" dirty="0"/>
              <a:t>Incidência</a:t>
            </a:r>
            <a:r>
              <a:rPr lang="pt-PT" sz="2800" b="1" kern="0" dirty="0"/>
              <a:t>:</a:t>
            </a:r>
            <a:r>
              <a:rPr lang="pt-PT" sz="2800" kern="0" dirty="0"/>
              <a:t> número de novos casos de uma doença numa determinada população durante um período específico de tempo</a:t>
            </a:r>
          </a:p>
          <a:p>
            <a:pPr>
              <a:spcBef>
                <a:spcPts val="1200"/>
              </a:spcBef>
              <a:buNone/>
            </a:pPr>
            <a:endParaRPr lang="pt-PT" sz="2800" kern="0" dirty="0"/>
          </a:p>
          <a:p>
            <a:pPr algn="ctr">
              <a:spcBef>
                <a:spcPts val="0"/>
              </a:spcBef>
              <a:buNone/>
            </a:pPr>
            <a:r>
              <a:rPr lang="pt-PT" sz="2400" u="sng" kern="0" dirty="0"/>
              <a:t>n.º de novos casos de VIH no país X em 2017</a:t>
            </a:r>
          </a:p>
          <a:p>
            <a:pPr algn="ctr">
              <a:spcBef>
                <a:spcPts val="0"/>
              </a:spcBef>
              <a:buNone/>
            </a:pPr>
            <a:r>
              <a:rPr lang="pt-PT" sz="2400" kern="0" dirty="0"/>
              <a:t>         total da população em risco de VIH no país X em 2017</a:t>
            </a:r>
          </a:p>
          <a:p>
            <a:pPr>
              <a:spcBef>
                <a:spcPts val="0"/>
              </a:spcBef>
              <a:buNone/>
            </a:pPr>
            <a:endParaRPr lang="pt-PT" sz="2800" kern="0" dirty="0"/>
          </a:p>
          <a:p>
            <a:pPr>
              <a:spcBef>
                <a:spcPct val="0"/>
              </a:spcBef>
              <a:buNone/>
            </a:pPr>
            <a:endParaRPr lang="pt-PT" altLang="en-US" sz="2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8055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474" y="562323"/>
            <a:ext cx="8229600" cy="706437"/>
          </a:xfrm>
        </p:spPr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Medição da frequência das doenças</a:t>
            </a:r>
            <a:endParaRPr lang="en-US" sz="36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32</a:t>
            </a:fld>
            <a:endParaRPr lang="en-US" altLang="en-US"/>
          </a:p>
        </p:txBody>
      </p:sp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576072" y="1271016"/>
            <a:ext cx="8115300" cy="373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1200"/>
              </a:spcBef>
              <a:buNone/>
            </a:pPr>
            <a:endParaRPr lang="pt-PT" sz="2800" b="1" u="sng" kern="0" dirty="0"/>
          </a:p>
          <a:p>
            <a:pPr>
              <a:spcBef>
                <a:spcPts val="1200"/>
              </a:spcBef>
              <a:buNone/>
            </a:pPr>
            <a:r>
              <a:rPr lang="pt-PT" sz="2800" b="1" u="sng" kern="0" dirty="0"/>
              <a:t>Prevalência</a:t>
            </a:r>
            <a:r>
              <a:rPr lang="pt-PT" sz="2800" b="1" kern="0" dirty="0"/>
              <a:t>:</a:t>
            </a:r>
            <a:r>
              <a:rPr lang="pt-PT" sz="2800" kern="0" dirty="0"/>
              <a:t> proporção de uma população com uma doença ou atributo num ponto específico no tempo ou durante um período de tempo específico</a:t>
            </a:r>
          </a:p>
          <a:p>
            <a:pPr>
              <a:spcBef>
                <a:spcPts val="1200"/>
              </a:spcBef>
              <a:buNone/>
            </a:pPr>
            <a:endParaRPr lang="pt-PT" sz="2800" kern="0" dirty="0"/>
          </a:p>
          <a:p>
            <a:pPr algn="ctr">
              <a:spcBef>
                <a:spcPts val="600"/>
              </a:spcBef>
              <a:buNone/>
            </a:pPr>
            <a:r>
              <a:rPr lang="pt-PT" sz="2400" kern="0" dirty="0"/>
              <a:t>  </a:t>
            </a:r>
            <a:r>
              <a:rPr lang="pt-PT" sz="2400" u="sng" kern="0" dirty="0"/>
              <a:t>n.º total de casos de VIH no país X em 2017</a:t>
            </a:r>
          </a:p>
          <a:p>
            <a:pPr algn="ctr">
              <a:spcBef>
                <a:spcPts val="0"/>
              </a:spcBef>
              <a:buNone/>
            </a:pPr>
            <a:r>
              <a:rPr lang="pt-PT" sz="2400" kern="0" dirty="0"/>
              <a:t>   total da população do país X em meados de 2017</a:t>
            </a:r>
          </a:p>
          <a:p>
            <a:pPr>
              <a:spcBef>
                <a:spcPct val="0"/>
              </a:spcBef>
              <a:buNone/>
            </a:pPr>
            <a:endParaRPr lang="pt-PT" altLang="en-US" sz="2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7408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2323"/>
            <a:ext cx="8229600" cy="706437"/>
          </a:xfrm>
        </p:spPr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Medição da frequência das doenças</a:t>
            </a:r>
            <a:endParaRPr lang="en-US" sz="36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33</a:t>
            </a:fld>
            <a:endParaRPr lang="en-US" altLang="en-US"/>
          </a:p>
        </p:txBody>
      </p:sp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576072" y="1271016"/>
            <a:ext cx="8115300" cy="381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1200"/>
              </a:spcBef>
              <a:buNone/>
            </a:pPr>
            <a:endParaRPr lang="pt-PT" altLang="en-US" sz="2400" b="1" dirty="0">
              <a:latin typeface="+mn-lt"/>
            </a:endParaRPr>
          </a:p>
          <a:p>
            <a:pPr>
              <a:spcBef>
                <a:spcPts val="600"/>
              </a:spcBef>
              <a:buNone/>
            </a:pPr>
            <a:r>
              <a:rPr lang="pt-PT" altLang="en-US" sz="2800" b="1" u="sng" dirty="0"/>
              <a:t>Taxa de ataque</a:t>
            </a:r>
            <a:r>
              <a:rPr lang="pt-PT" altLang="en-US" sz="2800" b="1" dirty="0"/>
              <a:t>:</a:t>
            </a:r>
            <a:r>
              <a:rPr lang="pt-PT" altLang="en-US" sz="2800" dirty="0"/>
              <a:t> proporção de pessoas expostas a agentes infecciosos que adoeceram</a:t>
            </a:r>
          </a:p>
          <a:p>
            <a:pPr>
              <a:spcBef>
                <a:spcPts val="600"/>
              </a:spcBef>
              <a:buNone/>
            </a:pPr>
            <a:endParaRPr lang="pt-PT" altLang="en-US" sz="2800" dirty="0"/>
          </a:p>
          <a:p>
            <a:pPr algn="ctr">
              <a:spcBef>
                <a:spcPts val="0"/>
              </a:spcBef>
              <a:buNone/>
            </a:pPr>
            <a:r>
              <a:rPr lang="pt-PT" altLang="en-US" sz="2400" u="sng" dirty="0"/>
              <a:t>n.º de pessoas que comeram carne e </a:t>
            </a:r>
            <a:r>
              <a:rPr lang="pt-PT" altLang="en-US" sz="2400" u="sng" dirty="0" err="1"/>
              <a:t>sofreranm</a:t>
            </a:r>
            <a:r>
              <a:rPr lang="pt-PT" altLang="en-US" sz="2400" u="sng" dirty="0"/>
              <a:t> de diarreia sanguínea</a:t>
            </a:r>
          </a:p>
          <a:p>
            <a:pPr algn="ctr">
              <a:spcBef>
                <a:spcPts val="0"/>
              </a:spcBef>
              <a:buNone/>
            </a:pPr>
            <a:r>
              <a:rPr lang="pt-PT" altLang="en-US" sz="2400" dirty="0"/>
              <a:t>n.º de pessoas que comeram carne</a:t>
            </a:r>
          </a:p>
          <a:p>
            <a:pPr>
              <a:spcBef>
                <a:spcPts val="0"/>
              </a:spcBef>
              <a:buNone/>
            </a:pPr>
            <a:endParaRPr lang="pt-PT" sz="2800" kern="0" dirty="0"/>
          </a:p>
          <a:p>
            <a:pPr>
              <a:spcBef>
                <a:spcPct val="0"/>
              </a:spcBef>
              <a:buNone/>
            </a:pPr>
            <a:endParaRPr lang="pt-PT" altLang="en-US" sz="2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492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2323"/>
            <a:ext cx="8229600" cy="706437"/>
          </a:xfrm>
        </p:spPr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Porquê usar proporções</a:t>
            </a:r>
            <a:r>
              <a:rPr lang="en-US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1900808"/>
          </a:xfrm>
        </p:spPr>
        <p:txBody>
          <a:bodyPr/>
          <a:lstStyle/>
          <a:p>
            <a:pPr marL="0" indent="0">
              <a:buNone/>
            </a:pPr>
            <a:r>
              <a:rPr lang="pt-PT" b="1" dirty="0"/>
              <a:t>Aldeia A</a:t>
            </a:r>
          </a:p>
          <a:p>
            <a:pPr marL="0" indent="0">
              <a:buNone/>
            </a:pPr>
            <a:endParaRPr lang="pt-PT" dirty="0"/>
          </a:p>
          <a:p>
            <a:pPr marL="0" indent="0">
              <a:buNone/>
            </a:pPr>
            <a:r>
              <a:rPr lang="pt-PT" sz="2400" dirty="0"/>
              <a:t>20 novos casos de doença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1900809"/>
          </a:xfrm>
        </p:spPr>
        <p:txBody>
          <a:bodyPr/>
          <a:lstStyle/>
          <a:p>
            <a:pPr marL="0" indent="0">
              <a:buNone/>
            </a:pPr>
            <a:r>
              <a:rPr lang="pt-PT" b="1"/>
              <a:t>Aldeia B</a:t>
            </a:r>
          </a:p>
          <a:p>
            <a:pPr marL="0" indent="0">
              <a:buNone/>
            </a:pPr>
            <a:endParaRPr lang="pt-PT"/>
          </a:p>
          <a:p>
            <a:pPr marL="0" indent="0">
              <a:buNone/>
            </a:pPr>
            <a:r>
              <a:rPr lang="pt-PT" sz="2400"/>
              <a:t>50 novos casos de doença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34</a:t>
            </a:fld>
            <a:endParaRPr lang="en-US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871700" y="3356992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/>
              <a:t>Que aldeia é mais preocupante?</a:t>
            </a:r>
          </a:p>
        </p:txBody>
      </p:sp>
      <p:sp>
        <p:nvSpPr>
          <p:cNvPr id="9" name="Content Placeholder 5"/>
          <p:cNvSpPr txBox="1">
            <a:spLocks/>
          </p:cNvSpPr>
          <p:nvPr/>
        </p:nvSpPr>
        <p:spPr bwMode="auto">
          <a:xfrm>
            <a:off x="0" y="3976464"/>
            <a:ext cx="4495800" cy="19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pt-PT" kern="0" dirty="0"/>
              <a:t>População da aldeia: 200</a:t>
            </a:r>
          </a:p>
          <a:p>
            <a:pPr marL="0" indent="0">
              <a:buFontTx/>
              <a:buNone/>
            </a:pPr>
            <a:endParaRPr lang="pt-PT" kern="0" dirty="0"/>
          </a:p>
          <a:p>
            <a:pPr marL="0" indent="0">
              <a:buFontTx/>
              <a:buNone/>
            </a:pPr>
            <a:r>
              <a:rPr lang="pt-PT" kern="0" dirty="0"/>
              <a:t>Incidência = 20/200 </a:t>
            </a:r>
          </a:p>
          <a:p>
            <a:pPr marL="0" indent="0">
              <a:buFontTx/>
              <a:buNone/>
            </a:pPr>
            <a:r>
              <a:rPr lang="pt-PT" kern="0" dirty="0"/>
              <a:t>		= 0,1 </a:t>
            </a:r>
          </a:p>
        </p:txBody>
      </p:sp>
      <p:sp>
        <p:nvSpPr>
          <p:cNvPr id="10" name="Content Placeholder 6"/>
          <p:cNvSpPr txBox="1">
            <a:spLocks/>
          </p:cNvSpPr>
          <p:nvPr/>
        </p:nvSpPr>
        <p:spPr bwMode="auto">
          <a:xfrm>
            <a:off x="4648200" y="3976463"/>
            <a:ext cx="4495800" cy="1900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pt-PT" kern="0" dirty="0"/>
              <a:t>População da aldeia: 1000</a:t>
            </a:r>
          </a:p>
          <a:p>
            <a:pPr marL="0" indent="0">
              <a:buFontTx/>
              <a:buNone/>
            </a:pPr>
            <a:endParaRPr lang="pt-PT" kern="0" dirty="0"/>
          </a:p>
          <a:p>
            <a:pPr marL="0" indent="0">
              <a:buFontTx/>
              <a:buNone/>
            </a:pPr>
            <a:r>
              <a:rPr lang="pt-PT" kern="0" dirty="0"/>
              <a:t>Incidência = 50/1000</a:t>
            </a:r>
          </a:p>
          <a:p>
            <a:pPr marL="0" indent="0">
              <a:buFontTx/>
              <a:buNone/>
            </a:pPr>
            <a:r>
              <a:rPr lang="pt-PT" kern="0" dirty="0"/>
              <a:t>		= 0,5</a:t>
            </a:r>
          </a:p>
        </p:txBody>
      </p:sp>
    </p:spTree>
    <p:extLst>
      <p:ext uri="{BB962C8B-B14F-4D97-AF65-F5344CB8AC3E}">
        <p14:creationId xmlns:p14="http://schemas.microsoft.com/office/powerpoint/2010/main" val="332488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474" y="332656"/>
            <a:ext cx="8229600" cy="936104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Interpretar a incidência</a:t>
            </a:r>
            <a:endParaRPr lang="pt-PT" sz="3600" b="1" strike="sngStrike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35</a:t>
            </a:fld>
            <a:endParaRPr lang="en-US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E99206-4CC0-3B40-B7E1-08875FD44CDE}"/>
              </a:ext>
            </a:extLst>
          </p:cNvPr>
          <p:cNvSpPr txBox="1"/>
          <p:nvPr/>
        </p:nvSpPr>
        <p:spPr>
          <a:xfrm>
            <a:off x="861391" y="1934817"/>
            <a:ext cx="738301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/>
              <a:t>A incidência de X foi 4/100 000 em Outubro e 17/100 000 em Novembro. </a:t>
            </a:r>
          </a:p>
          <a:p>
            <a:endParaRPr lang="pt-PT" sz="2800"/>
          </a:p>
          <a:p>
            <a:r>
              <a:rPr lang="pt-PT" sz="2800"/>
              <a:t>O que significa isso? </a:t>
            </a:r>
          </a:p>
          <a:p>
            <a:endParaRPr lang="pt-PT" sz="2800"/>
          </a:p>
          <a:p>
            <a:r>
              <a:rPr lang="pt-PT" sz="2800"/>
              <a:t>Devemos preocupar-nos?</a:t>
            </a:r>
          </a:p>
        </p:txBody>
      </p:sp>
    </p:spTree>
    <p:extLst>
      <p:ext uri="{BB962C8B-B14F-4D97-AF65-F5344CB8AC3E}">
        <p14:creationId xmlns:p14="http://schemas.microsoft.com/office/powerpoint/2010/main" val="119259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2323"/>
            <a:ext cx="8229600" cy="706437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Medição da gravidade da doença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36</a:t>
            </a:fld>
            <a:endParaRPr lang="en-US" altLang="en-US"/>
          </a:p>
        </p:txBody>
      </p:sp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571500" y="1604114"/>
            <a:ext cx="8001000" cy="4447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1200"/>
              </a:spcBef>
              <a:buNone/>
            </a:pPr>
            <a:r>
              <a:rPr lang="pt-PT" sz="2400" b="1" kern="0"/>
              <a:t>Morbilidade:</a:t>
            </a:r>
            <a:r>
              <a:rPr lang="pt-PT" sz="2400" kern="0"/>
              <a:t> doenças, lesões, incapcidades</a:t>
            </a:r>
          </a:p>
          <a:p>
            <a:pPr>
              <a:spcBef>
                <a:spcPts val="1200"/>
              </a:spcBef>
              <a:buNone/>
            </a:pPr>
            <a:r>
              <a:rPr lang="pt-PT" sz="2400" b="1" kern="0"/>
              <a:t>Taxa de mortalidade:</a:t>
            </a:r>
            <a:r>
              <a:rPr lang="pt-PT" sz="2400" kern="0"/>
              <a:t>   proporção sa população que morre de uma doença</a:t>
            </a:r>
          </a:p>
          <a:p>
            <a:pPr>
              <a:spcBef>
                <a:spcPts val="1200"/>
              </a:spcBef>
              <a:buNone/>
            </a:pPr>
            <a:r>
              <a:rPr lang="pt-PT" altLang="en-US" sz="2400"/>
              <a:t>                        </a:t>
            </a:r>
            <a:r>
              <a:rPr lang="pt-PT" altLang="en-US" sz="2000" u="sng"/>
              <a:t>número de mortes por cólera na cidade C em 2018</a:t>
            </a:r>
          </a:p>
          <a:p>
            <a:pPr>
              <a:spcBef>
                <a:spcPct val="0"/>
              </a:spcBef>
              <a:buNone/>
            </a:pPr>
            <a:r>
              <a:rPr lang="pt-PT" altLang="en-US" sz="2000"/>
              <a:t>                    número de pessoas em risco de cólera na cidade C em 2018</a:t>
            </a:r>
            <a:endParaRPr lang="pt-PT" altLang="en-US" sz="2000" u="sng"/>
          </a:p>
          <a:p>
            <a:pPr>
              <a:spcBef>
                <a:spcPts val="1200"/>
              </a:spcBef>
              <a:buNone/>
            </a:pPr>
            <a:endParaRPr lang="pt-PT" sz="2400" kern="0"/>
          </a:p>
          <a:p>
            <a:pPr>
              <a:spcBef>
                <a:spcPct val="0"/>
              </a:spcBef>
              <a:buNone/>
            </a:pPr>
            <a:r>
              <a:rPr lang="pt-PT" altLang="en-US" sz="2400" b="1"/>
              <a:t>Taxa de Casos Fatais</a:t>
            </a:r>
            <a:r>
              <a:rPr lang="pt-PT" altLang="en-US" sz="2400"/>
              <a:t>: proporção de casos que morrem pela doença</a:t>
            </a:r>
          </a:p>
          <a:p>
            <a:pPr>
              <a:spcBef>
                <a:spcPct val="0"/>
              </a:spcBef>
              <a:buNone/>
            </a:pPr>
            <a:r>
              <a:rPr lang="pt-PT" altLang="en-US" sz="2400"/>
              <a:t>                         </a:t>
            </a:r>
            <a:r>
              <a:rPr lang="pt-PT" altLang="en-US" sz="2000" u="sng"/>
              <a:t>número de mortos por cólera na cidade C em 2018</a:t>
            </a:r>
          </a:p>
          <a:p>
            <a:pPr>
              <a:spcBef>
                <a:spcPct val="0"/>
              </a:spcBef>
              <a:buNone/>
            </a:pPr>
            <a:r>
              <a:rPr lang="pt-PT" altLang="en-US" sz="2000"/>
              <a:t>                                </a:t>
            </a:r>
            <a:r>
              <a:rPr lang="pt-PT" altLang="en-US" sz="2000" u="sng"/>
              <a:t>número de casos de cólera na cidade </a:t>
            </a:r>
            <a:r>
              <a:rPr lang="pt-PT" altLang="en-US" sz="2000"/>
              <a:t>C em 2018</a:t>
            </a:r>
            <a:endParaRPr lang="pt-PT" altLang="en-US" sz="2000" u="sng"/>
          </a:p>
          <a:p>
            <a:pPr>
              <a:spcBef>
                <a:spcPct val="0"/>
              </a:spcBef>
              <a:buNone/>
            </a:pPr>
            <a:endParaRPr lang="pt-PT" altLang="en-US" sz="2100" b="1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269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0" y="562323"/>
            <a:ext cx="9144000" cy="706437"/>
          </a:xfrm>
        </p:spPr>
        <p:txBody>
          <a:bodyPr/>
          <a:lstStyle/>
          <a:p>
            <a:r>
              <a:rPr lang="pt-PT" altLang="en-US" sz="3600" b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Mensagens-chave</a:t>
            </a:r>
          </a:p>
        </p:txBody>
      </p:sp>
      <p:sp>
        <p:nvSpPr>
          <p:cNvPr id="4" name="Rectangle 3"/>
          <p:cNvSpPr/>
          <p:nvPr/>
        </p:nvSpPr>
        <p:spPr>
          <a:xfrm>
            <a:off x="428596" y="1436578"/>
            <a:ext cx="84296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A epidemiologia compreende-se melhor como caracterização da doença no tempo, lugar e pessoa</a:t>
            </a:r>
          </a:p>
          <a:p>
            <a:pPr marL="514350" indent="-514350">
              <a:buAutoNum type="arabicPeriod"/>
            </a:pP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Em emergências de saúde pública, a epidemiologia é crítica para monitorizar e dar resposta a uma crise</a:t>
            </a:r>
          </a:p>
          <a:p>
            <a:pPr marL="514350" indent="-514350">
              <a:buFontTx/>
              <a:buAutoNum type="arabicPeriod"/>
            </a:pP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Compreender e abordar as principais considerações na transmissão da doença pode ajudar a melhorar a resposta às  emergências de saúde pública</a:t>
            </a:r>
          </a:p>
          <a:p>
            <a:pPr marL="514350" indent="-514350">
              <a:buAutoNum type="arabicPeriod"/>
            </a:pP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A tríade epidemiológica adopta a abordagem Uma Só Saúde e considera o modo como os humanos, animais e ambiente interagem</a:t>
            </a:r>
          </a:p>
          <a:p>
            <a:pPr marL="514350" indent="-514350">
              <a:buAutoNum type="arabicPeriod"/>
            </a:pPr>
            <a:endParaRPr lang="pt-PT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endParaRPr lang="pt-PT" sz="2800" dirty="0">
              <a:latin typeface="+mn-lt"/>
            </a:endParaRPr>
          </a:p>
          <a:p>
            <a:pPr marL="514350" indent="-514350">
              <a:buAutoNum type="arabicPeriod"/>
            </a:pPr>
            <a:endParaRPr lang="pt-PT" sz="2800" dirty="0"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0191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 err="1">
                <a:solidFill>
                  <a:srgbClr val="002060"/>
                </a:solidFill>
              </a:rPr>
              <a:t>Fontes</a:t>
            </a:r>
            <a:r>
              <a:rPr lang="en-US" altLang="en-US" sz="3600" b="1" dirty="0">
                <a:solidFill>
                  <a:srgbClr val="002060"/>
                </a:solidFill>
              </a:rPr>
              <a:t> e </a:t>
            </a:r>
            <a:r>
              <a:rPr lang="en-US" altLang="en-US" sz="3600" b="1" dirty="0" err="1">
                <a:solidFill>
                  <a:srgbClr val="002060"/>
                </a:solidFill>
              </a:rPr>
              <a:t>recursos</a:t>
            </a:r>
            <a:r>
              <a:rPr lang="en-US" altLang="en-US" sz="3600" b="1" dirty="0">
                <a:solidFill>
                  <a:srgbClr val="002060"/>
                </a:solidFill>
              </a:rPr>
              <a:t> (1)</a:t>
            </a:r>
          </a:p>
        </p:txBody>
      </p:sp>
      <p:sp>
        <p:nvSpPr>
          <p:cNvPr id="82946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363272" cy="4929188"/>
          </a:xfrm>
        </p:spPr>
        <p:txBody>
          <a:bodyPr/>
          <a:lstStyle/>
          <a:p>
            <a:pPr marL="0" indent="0">
              <a:buNone/>
            </a:pPr>
            <a:r>
              <a:rPr lang="pt-PT" altLang="en-US" sz="1800" b="1" dirty="0">
                <a:solidFill>
                  <a:srgbClr val="002060"/>
                </a:solidFill>
                <a:cs typeface="Arial" charset="0"/>
              </a:rPr>
              <a:t>Esta apresentação foi adaptada dos materiais de formação dos Centros de Controlo e Prevenção das Doenças dos EUA  e da linha da frente dos FETP</a:t>
            </a:r>
          </a:p>
          <a:p>
            <a:pPr marL="0" indent="0">
              <a:buNone/>
            </a:pPr>
            <a:endParaRPr lang="pt-PT" altLang="en-US" sz="1800" b="1" dirty="0">
              <a:solidFill>
                <a:srgbClr val="002060"/>
              </a:solidFill>
              <a:cs typeface="Arial" charset="0"/>
            </a:endParaRPr>
          </a:p>
          <a:p>
            <a:r>
              <a:rPr lang="en-US" altLang="en-US" sz="1800" dirty="0">
                <a:cs typeface="Arial" pitchFamily="34" charset="0"/>
              </a:rPr>
              <a:t>Centers for Disease Control and Prevention (CDC). Introduction to Public Health. In: Public Health 101 Series. Atlanta, GA: U.S. Department of Health and Human Services, CDC; 2014. </a:t>
            </a:r>
            <a:r>
              <a:rPr lang="en-US" altLang="en-US" sz="1800" dirty="0" err="1">
                <a:cs typeface="Arial" pitchFamily="34" charset="0"/>
              </a:rPr>
              <a:t>Disponível</a:t>
            </a:r>
            <a:r>
              <a:rPr lang="en-US" altLang="en-US" sz="1800" dirty="0">
                <a:cs typeface="Arial" pitchFamily="34" charset="0"/>
              </a:rPr>
              <a:t> </a:t>
            </a:r>
            <a:r>
              <a:rPr lang="en-US" altLang="en-US" sz="1800" dirty="0" err="1">
                <a:cs typeface="Arial" pitchFamily="34" charset="0"/>
              </a:rPr>
              <a:t>em</a:t>
            </a:r>
            <a:r>
              <a:rPr lang="en-US" altLang="en-US" sz="1800" dirty="0">
                <a:cs typeface="Arial" pitchFamily="34" charset="0"/>
              </a:rPr>
              <a:t>: </a:t>
            </a:r>
            <a:r>
              <a:rPr lang="en-US" altLang="en-US" sz="1800" dirty="0">
                <a:cs typeface="Arial" pitchFamily="34" charset="0"/>
                <a:hlinkClick r:id="rId2"/>
              </a:rPr>
              <a:t>https://www.cdc.gov/publichealth101/epidemiology.html</a:t>
            </a:r>
            <a:r>
              <a:rPr lang="en-US" altLang="en-US" sz="1800" dirty="0">
                <a:cs typeface="Arial" pitchFamily="34" charset="0"/>
              </a:rPr>
              <a:t> </a:t>
            </a:r>
          </a:p>
          <a:p>
            <a:r>
              <a:rPr lang="en-US" altLang="en-US" sz="1800" dirty="0">
                <a:cs typeface="Arial" pitchFamily="34" charset="0"/>
              </a:rPr>
              <a:t>Centers for Disease Control and Prevention (CDC). Principles of Epidemiology in Public Health Practice, Third Edition: An Introduction to Applied Epidemiology and Biostatistics. Atlanta, GA: U.S. Department of Health and Human Services, CDC; 2011. </a:t>
            </a:r>
            <a:r>
              <a:rPr lang="en-US" altLang="en-US" sz="1800" dirty="0" err="1">
                <a:cs typeface="Arial" pitchFamily="34" charset="0"/>
              </a:rPr>
              <a:t>Disponível</a:t>
            </a:r>
            <a:r>
              <a:rPr lang="en-US" altLang="en-US" sz="1800" dirty="0">
                <a:cs typeface="Arial" pitchFamily="34" charset="0"/>
              </a:rPr>
              <a:t> </a:t>
            </a:r>
            <a:r>
              <a:rPr lang="en-US" altLang="en-US" sz="1800" dirty="0" err="1">
                <a:cs typeface="Arial" pitchFamily="34" charset="0"/>
              </a:rPr>
              <a:t>em</a:t>
            </a:r>
            <a:r>
              <a:rPr lang="en-US" altLang="en-US" sz="1800" dirty="0">
                <a:cs typeface="Arial" pitchFamily="34" charset="0"/>
              </a:rPr>
              <a:t>: </a:t>
            </a:r>
            <a:r>
              <a:rPr lang="en-US" altLang="en-US" sz="1800" dirty="0">
                <a:cs typeface="Arial" pitchFamily="34" charset="0"/>
                <a:hlinkClick r:id="rId3"/>
              </a:rPr>
              <a:t>https://www.cdc.gov/ophss/csels/dsepd/ss1978/index.html</a:t>
            </a:r>
            <a:r>
              <a:rPr lang="en-US" altLang="en-US" sz="1800" dirty="0"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12944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 err="1">
                <a:solidFill>
                  <a:srgbClr val="002060"/>
                </a:solidFill>
              </a:rPr>
              <a:t>Fontes</a:t>
            </a:r>
            <a:r>
              <a:rPr lang="en-US" altLang="en-US" sz="3600" b="1" dirty="0">
                <a:solidFill>
                  <a:srgbClr val="002060"/>
                </a:solidFill>
              </a:rPr>
              <a:t> e </a:t>
            </a:r>
            <a:r>
              <a:rPr lang="en-US" altLang="en-US" sz="3600" b="1" dirty="0" err="1">
                <a:solidFill>
                  <a:srgbClr val="002060"/>
                </a:solidFill>
              </a:rPr>
              <a:t>recursos</a:t>
            </a:r>
            <a:r>
              <a:rPr lang="en-US" altLang="en-US" sz="3600" b="1" dirty="0">
                <a:solidFill>
                  <a:srgbClr val="002060"/>
                </a:solidFill>
              </a:rPr>
              <a:t> (2)</a:t>
            </a:r>
          </a:p>
        </p:txBody>
      </p:sp>
      <p:sp>
        <p:nvSpPr>
          <p:cNvPr id="82946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363272" cy="4929188"/>
          </a:xfrm>
        </p:spPr>
        <p:txBody>
          <a:bodyPr/>
          <a:lstStyle/>
          <a:p>
            <a:pPr lvl="0"/>
            <a:r>
              <a:rPr lang="en-US" sz="1800" kern="1200" dirty="0">
                <a:cs typeface="Arial" charset="0"/>
              </a:rPr>
              <a:t>Anderson, R.M., May, R.M., 1991. Infectious Diseases of Humans. Oxford University Press, Oxford.</a:t>
            </a:r>
            <a:endParaRPr lang="en-GB" sz="1800" kern="1200" dirty="0">
              <a:cs typeface="Arial" charset="0"/>
            </a:endParaRPr>
          </a:p>
          <a:p>
            <a:pPr lvl="0"/>
            <a:r>
              <a:rPr lang="en-US" sz="1800" kern="1200" dirty="0">
                <a:cs typeface="Arial" charset="0"/>
              </a:rPr>
              <a:t>Castillo-Chavez, C., Velasco-Hernandez, J.X., </a:t>
            </a:r>
            <a:r>
              <a:rPr lang="en-US" sz="1800" kern="1200" dirty="0" err="1">
                <a:cs typeface="Arial" charset="0"/>
              </a:rPr>
              <a:t>Fridman</a:t>
            </a:r>
            <a:r>
              <a:rPr lang="en-US" sz="1800" kern="1200" dirty="0">
                <a:cs typeface="Arial" charset="0"/>
              </a:rPr>
              <a:t>, S., 1994.Modeling contact structures in biology. In: Levin, S.A. (Ed.), Frontiers of Theoretical Biology, Lecture Notes in Biomathematics, Vol.100.Springer, Berlin, Heidelberg, New York, pp.454–491.</a:t>
            </a:r>
            <a:endParaRPr lang="en-GB" sz="1800" dirty="0"/>
          </a:p>
          <a:p>
            <a:pPr>
              <a:spcBef>
                <a:spcPct val="30000"/>
              </a:spcBef>
              <a:defRPr/>
            </a:pPr>
            <a:r>
              <a:rPr lang="en-US" altLang="en-US" sz="1800" dirty="0">
                <a:cs typeface="Arial" pitchFamily="34" charset="0"/>
              </a:rPr>
              <a:t>Centers for Disease Control and Prevention (CDC). One Health. Atlanta, GA: U.S. Department of Health and Human Services, CDC; 2018. </a:t>
            </a:r>
            <a:r>
              <a:rPr lang="en-US" altLang="en-US" sz="1800" dirty="0" err="1">
                <a:cs typeface="Arial" pitchFamily="34" charset="0"/>
              </a:rPr>
              <a:t>Disponível</a:t>
            </a:r>
            <a:r>
              <a:rPr lang="en-US" altLang="en-US" sz="1800" dirty="0">
                <a:cs typeface="Arial" pitchFamily="34" charset="0"/>
              </a:rPr>
              <a:t> </a:t>
            </a:r>
            <a:r>
              <a:rPr lang="en-US" altLang="en-US" sz="1800" dirty="0" err="1">
                <a:cs typeface="Arial" pitchFamily="34" charset="0"/>
              </a:rPr>
              <a:t>em</a:t>
            </a:r>
            <a:r>
              <a:rPr lang="en-US" altLang="en-US" sz="1800" dirty="0">
                <a:cs typeface="Arial" pitchFamily="34" charset="0"/>
              </a:rPr>
              <a:t>: </a:t>
            </a:r>
            <a:r>
              <a:rPr lang="en-US" sz="1800" dirty="0">
                <a:hlinkClick r:id="rId2"/>
              </a:rPr>
              <a:t>https://www.cdc.gov/onehealth/index.html</a:t>
            </a:r>
            <a:r>
              <a:rPr lang="en-US" sz="1800" dirty="0"/>
              <a:t> </a:t>
            </a:r>
          </a:p>
          <a:p>
            <a:pPr>
              <a:spcBef>
                <a:spcPct val="30000"/>
              </a:spcBef>
              <a:defRPr/>
            </a:pPr>
            <a:r>
              <a:rPr lang="en-US" sz="1800" dirty="0"/>
              <a:t>World Health Organization (WHO). One Health. Geneva, Switzerland; 2018. </a:t>
            </a:r>
            <a:r>
              <a:rPr lang="en-US" altLang="en-US" sz="1800" dirty="0" err="1">
                <a:cs typeface="Arial" pitchFamily="34" charset="0"/>
              </a:rPr>
              <a:t>Disponível</a:t>
            </a:r>
            <a:r>
              <a:rPr lang="en-US" altLang="en-US" sz="1800" dirty="0">
                <a:cs typeface="Arial" pitchFamily="34" charset="0"/>
              </a:rPr>
              <a:t> </a:t>
            </a:r>
            <a:r>
              <a:rPr lang="en-US" altLang="en-US" sz="1800" dirty="0" err="1">
                <a:cs typeface="Arial" pitchFamily="34" charset="0"/>
              </a:rPr>
              <a:t>em</a:t>
            </a:r>
            <a:r>
              <a:rPr lang="en-US" sz="1800" dirty="0"/>
              <a:t>:  </a:t>
            </a:r>
            <a:r>
              <a:rPr lang="en-US" sz="1800" dirty="0">
                <a:hlinkClick r:id="rId3"/>
              </a:rPr>
              <a:t>http://www.who.int/features/qa/one-health/en/</a:t>
            </a:r>
            <a:r>
              <a:rPr lang="en-US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84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>
          <a:xfrm>
            <a:off x="0" y="617240"/>
            <a:ext cx="9144000" cy="1371600"/>
          </a:xfrm>
        </p:spPr>
        <p:txBody>
          <a:bodyPr/>
          <a:lstStyle/>
          <a:p>
            <a:r>
              <a:rPr lang="en-US" altLang="en-US" sz="3600" b="1" dirty="0">
                <a:solidFill>
                  <a:srgbClr val="002060"/>
                </a:solidFill>
                <a:latin typeface="+mn-lt"/>
              </a:rPr>
              <a:t>1. O </a:t>
            </a:r>
            <a:r>
              <a:rPr lang="en-US" altLang="en-US" sz="3600" b="1" dirty="0" err="1">
                <a:solidFill>
                  <a:srgbClr val="002060"/>
                </a:solidFill>
                <a:latin typeface="+mn-lt"/>
              </a:rPr>
              <a:t>que</a:t>
            </a:r>
            <a:r>
              <a:rPr lang="en-US" altLang="en-US" sz="36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latin typeface="+mn-lt"/>
              </a:rPr>
              <a:t>é</a:t>
            </a:r>
            <a:r>
              <a:rPr lang="en-US" altLang="en-US" sz="36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latin typeface="+mn-lt"/>
              </a:rPr>
              <a:t>epidemiologia</a:t>
            </a:r>
            <a:r>
              <a:rPr lang="en-US" altLang="en-US" sz="3600" b="1" dirty="0">
                <a:solidFill>
                  <a:srgbClr val="002060"/>
                </a:solidFill>
                <a:latin typeface="+mn-lt"/>
              </a:rPr>
              <a:t>?</a:t>
            </a:r>
          </a:p>
        </p:txBody>
      </p:sp>
      <p:pic>
        <p:nvPicPr>
          <p:cNvPr id="20483" name="Picture 4" descr="Chart and magnifying glass inside a circle." title="Chart and Magnifying Glas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2120900"/>
            <a:ext cx="32004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Slide Number Placeholder 1"/>
          <p:cNvSpPr txBox="1">
            <a:spLocks/>
          </p:cNvSpPr>
          <p:nvPr/>
        </p:nvSpPr>
        <p:spPr bwMode="auto">
          <a:xfrm>
            <a:off x="6553200" y="61722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CA2445C-6925-4030-BB02-15D3B5B116C1}" type="slidenum">
              <a:rPr lang="en-US" altLang="en-US" sz="1400">
                <a:solidFill>
                  <a:srgbClr val="0039A6"/>
                </a:solidFill>
                <a:latin typeface="Myriad Web Pro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>
              <a:solidFill>
                <a:srgbClr val="0039A6"/>
              </a:solidFill>
              <a:latin typeface="Myriad Web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683200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7504" y="-819472"/>
            <a:ext cx="9036496" cy="6908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ts val="265"/>
              </a:spcBef>
              <a:spcAft>
                <a:spcPts val="0"/>
              </a:spcAft>
            </a:pPr>
            <a:endParaRPr lang="pt-PT" b="1" dirty="0">
              <a:solidFill>
                <a:srgbClr val="0000FF"/>
              </a:solidFill>
              <a:latin typeface="Calibri"/>
              <a:ea typeface="ＭＳ 明朝"/>
              <a:cs typeface="Arial"/>
            </a:endParaRPr>
          </a:p>
          <a:p>
            <a:pPr algn="ctr" eaLnBrk="0" hangingPunct="0">
              <a:spcBef>
                <a:spcPts val="265"/>
              </a:spcBef>
              <a:spcAft>
                <a:spcPts val="0"/>
              </a:spcAft>
            </a:pPr>
            <a:endParaRPr lang="pt-PT" b="1" dirty="0">
              <a:solidFill>
                <a:srgbClr val="0000FF"/>
              </a:solidFill>
              <a:latin typeface="Calibri"/>
              <a:ea typeface="ＭＳ 明朝"/>
              <a:cs typeface="Arial"/>
            </a:endParaRPr>
          </a:p>
          <a:p>
            <a:pPr algn="ctr" eaLnBrk="0" hangingPunct="0">
              <a:spcBef>
                <a:spcPts val="265"/>
              </a:spcBef>
              <a:spcAft>
                <a:spcPts val="0"/>
              </a:spcAft>
            </a:pPr>
            <a:endParaRPr lang="pt-PT" b="1" dirty="0">
              <a:solidFill>
                <a:srgbClr val="0000FF"/>
              </a:solidFill>
              <a:latin typeface="Calibri"/>
              <a:ea typeface="ＭＳ 明朝"/>
              <a:cs typeface="Arial"/>
            </a:endParaRPr>
          </a:p>
          <a:p>
            <a:pPr algn="ctr" eaLnBrk="0" hangingPunct="0">
              <a:spcBef>
                <a:spcPts val="265"/>
              </a:spcBef>
              <a:spcAft>
                <a:spcPts val="0"/>
              </a:spcAft>
            </a:pPr>
            <a:r>
              <a:rPr lang="pt-PT" sz="2400" b="1" dirty="0">
                <a:solidFill>
                  <a:srgbClr val="0000FF"/>
                </a:solidFill>
                <a:latin typeface="Calibri"/>
                <a:ea typeface="ＭＳ 明朝"/>
                <a:cs typeface="Arial"/>
              </a:rPr>
              <a:t>Exoneração de responsabilidade</a:t>
            </a:r>
          </a:p>
          <a:p>
            <a:pPr eaLnBrk="0" hangingPunct="0">
              <a:spcBef>
                <a:spcPts val="265"/>
              </a:spcBef>
              <a:spcAft>
                <a:spcPts val="0"/>
              </a:spcAft>
            </a:pPr>
            <a:endParaRPr lang="pt-PT" dirty="0">
              <a:latin typeface="Times New Roman"/>
              <a:ea typeface="ＭＳ 明朝"/>
              <a:cs typeface="Times New Roman"/>
            </a:endParaRPr>
          </a:p>
          <a:p>
            <a:pPr eaLnBrk="0" hangingPunct="0">
              <a:spcBef>
                <a:spcPts val="385"/>
              </a:spcBef>
              <a:spcAft>
                <a:spcPts val="0"/>
              </a:spcAft>
            </a:pPr>
            <a:r>
              <a:rPr lang="pt-PT" dirty="0">
                <a:solidFill>
                  <a:srgbClr val="000000"/>
                </a:solidFill>
                <a:latin typeface="Calibri"/>
                <a:ea typeface="ＭＳ 明朝"/>
                <a:cs typeface="Arial"/>
              </a:rPr>
              <a:t>Plataforma</a:t>
            </a:r>
            <a:r>
              <a:rPr lang="pt-PT" b="1" dirty="0">
                <a:solidFill>
                  <a:srgbClr val="000000"/>
                </a:solidFill>
                <a:latin typeface="Calibri"/>
                <a:ea typeface="ＭＳ 明朝"/>
                <a:cs typeface="Arial"/>
              </a:rPr>
              <a:t> da OMS para a Aprendizagem sobre Segurança Sanitária – Materiais de Formação</a:t>
            </a:r>
          </a:p>
          <a:p>
            <a:pPr eaLnBrk="0" hangingPunct="0">
              <a:spcBef>
                <a:spcPts val="385"/>
              </a:spcBef>
              <a:spcAft>
                <a:spcPts val="0"/>
              </a:spcAft>
            </a:pPr>
            <a:endParaRPr lang="pt-PT" dirty="0">
              <a:latin typeface="Times New Roman"/>
              <a:ea typeface="ＭＳ 明朝"/>
              <a:cs typeface="Times New Roman"/>
            </a:endParaRPr>
          </a:p>
          <a:p>
            <a:pPr eaLnBrk="0" hangingPunct="0">
              <a:spcBef>
                <a:spcPts val="385"/>
              </a:spcBef>
              <a:spcAft>
                <a:spcPts val="0"/>
              </a:spcAft>
            </a:pPr>
            <a:r>
              <a:rPr lang="pt-PT" dirty="0">
                <a:solidFill>
                  <a:srgbClr val="000000"/>
                </a:solidFill>
                <a:latin typeface="Calibri"/>
                <a:ea typeface="ＭＳ 明朝"/>
                <a:cs typeface="Arial"/>
              </a:rPr>
              <a:t>Estes Materiais de Formação da OMS são propriedade da © Organização Mundial da Saúde (WHO) 2018. Todos os direitos reservados.</a:t>
            </a:r>
          </a:p>
          <a:p>
            <a:pPr eaLnBrk="0" hangingPunct="0">
              <a:spcBef>
                <a:spcPts val="385"/>
              </a:spcBef>
              <a:spcAft>
                <a:spcPts val="0"/>
              </a:spcAft>
            </a:pPr>
            <a:endParaRPr lang="pt-PT" dirty="0">
              <a:latin typeface="Times New Roman"/>
              <a:ea typeface="ＭＳ 明朝"/>
              <a:cs typeface="Times New Roman"/>
            </a:endParaRPr>
          </a:p>
          <a:p>
            <a:pPr eaLnBrk="0" hangingPunct="0">
              <a:spcBef>
                <a:spcPts val="385"/>
              </a:spcBef>
              <a:spcAft>
                <a:spcPts val="0"/>
              </a:spcAft>
            </a:pPr>
            <a:r>
              <a:rPr lang="pt-PT" dirty="0">
                <a:solidFill>
                  <a:srgbClr val="000000"/>
                </a:solidFill>
                <a:latin typeface="Calibri"/>
                <a:ea typeface="ＭＳ 明朝"/>
                <a:cs typeface="Arial"/>
              </a:rPr>
              <a:t>A sua utilização destes materiais está sujeita aos “</a:t>
            </a:r>
            <a:r>
              <a:rPr lang="pt-PT" dirty="0">
                <a:solidFill>
                  <a:srgbClr val="0000FF"/>
                </a:solidFill>
                <a:latin typeface="Calibri"/>
                <a:ea typeface="ＭＳ 明朝"/>
                <a:cs typeface="Arial"/>
              </a:rPr>
              <a:t>Termos de Utilização dos Materiais </a:t>
            </a:r>
            <a:endParaRPr lang="pt-PT" dirty="0">
              <a:latin typeface="Times New Roman"/>
              <a:ea typeface="ＭＳ 明朝"/>
              <a:cs typeface="Times New Roman"/>
            </a:endParaRPr>
          </a:p>
          <a:p>
            <a:pPr eaLnBrk="0" hangingPunct="0">
              <a:spcBef>
                <a:spcPts val="385"/>
              </a:spcBef>
              <a:spcAft>
                <a:spcPts val="0"/>
              </a:spcAft>
            </a:pPr>
            <a:r>
              <a:rPr lang="pt-PT" dirty="0">
                <a:solidFill>
                  <a:srgbClr val="0000FF"/>
                </a:solidFill>
                <a:latin typeface="Calibri"/>
                <a:ea typeface="ＭＳ 明朝"/>
                <a:cs typeface="Arial"/>
              </a:rPr>
              <a:t>de Formação da Plataforma da OMS para a Aprendizagem sobre Segurança Sanitária</a:t>
            </a:r>
            <a:r>
              <a:rPr lang="pt-PT" dirty="0">
                <a:solidFill>
                  <a:srgbClr val="000000"/>
                </a:solidFill>
                <a:latin typeface="Calibri"/>
                <a:ea typeface="ＭＳ 明朝"/>
                <a:cs typeface="Arial"/>
              </a:rPr>
              <a:t>”, que aceitou ao descarregá-los e que estão disponíveis na Plataforma da OMS para a Aprendizagem sobre Segurança Sanitária em: </a:t>
            </a:r>
            <a:r>
              <a:rPr lang="pt-PT" u="sng" dirty="0">
                <a:solidFill>
                  <a:srgbClr val="000000"/>
                </a:solidFill>
                <a:latin typeface="Calibri"/>
                <a:ea typeface="ＭＳ 明朝"/>
                <a:cs typeface="Arial"/>
                <a:hlinkClick r:id="rId3"/>
              </a:rPr>
              <a:t>https://extranet.who.int/hslp</a:t>
            </a:r>
            <a:r>
              <a:rPr lang="pt-PT" dirty="0">
                <a:solidFill>
                  <a:srgbClr val="000000"/>
                </a:solidFill>
                <a:latin typeface="Calibri"/>
                <a:ea typeface="ＭＳ 明朝"/>
                <a:cs typeface="Arial"/>
              </a:rPr>
              <a:t> .  </a:t>
            </a:r>
            <a:endParaRPr lang="pt-PT" dirty="0">
              <a:latin typeface="Times New Roman"/>
              <a:ea typeface="ＭＳ 明朝"/>
              <a:cs typeface="Times New Roman"/>
            </a:endParaRPr>
          </a:p>
          <a:p>
            <a:pPr eaLnBrk="0" hangingPunct="0">
              <a:spcBef>
                <a:spcPts val="385"/>
              </a:spcBef>
              <a:spcAft>
                <a:spcPts val="0"/>
              </a:spcAft>
            </a:pPr>
            <a:r>
              <a:rPr lang="pt-PT" dirty="0">
                <a:solidFill>
                  <a:srgbClr val="000000"/>
                </a:solidFill>
                <a:latin typeface="Calibri"/>
                <a:ea typeface="ＭＳ 明朝"/>
                <a:cs typeface="Arial"/>
              </a:rPr>
              <a:t> </a:t>
            </a:r>
            <a:endParaRPr lang="pt-PT" dirty="0">
              <a:latin typeface="Times New Roman"/>
              <a:ea typeface="ＭＳ 明朝"/>
              <a:cs typeface="Times New Roman"/>
            </a:endParaRPr>
          </a:p>
          <a:p>
            <a:pPr eaLnBrk="0" hangingPunct="0">
              <a:spcBef>
                <a:spcPts val="385"/>
              </a:spcBef>
              <a:spcAft>
                <a:spcPts val="0"/>
              </a:spcAft>
            </a:pPr>
            <a:r>
              <a:rPr lang="pt-PT" dirty="0">
                <a:solidFill>
                  <a:srgbClr val="000000"/>
                </a:solidFill>
                <a:latin typeface="Calibri"/>
                <a:ea typeface="ＭＳ 明朝"/>
                <a:cs typeface="Arial"/>
              </a:rPr>
              <a:t>Caso adapte, modifique, traduza ou de alguma forma altere o conteúdo destes materiais, não poderá sugerir que a OMS de algum modo aprova essas modificações, como não poderá usar o nome ou o símbolo da OMS nos materiais modificados.</a:t>
            </a:r>
            <a:endParaRPr lang="pt-PT" dirty="0">
              <a:latin typeface="Times New Roman"/>
              <a:ea typeface="ＭＳ 明朝"/>
              <a:cs typeface="Times New Roman"/>
            </a:endParaRPr>
          </a:p>
          <a:p>
            <a:pPr eaLnBrk="0" hangingPunct="0">
              <a:spcBef>
                <a:spcPts val="385"/>
              </a:spcBef>
              <a:spcAft>
                <a:spcPts val="0"/>
              </a:spcAft>
            </a:pPr>
            <a:r>
              <a:rPr lang="pt-PT" dirty="0">
                <a:solidFill>
                  <a:srgbClr val="000000"/>
                </a:solidFill>
                <a:latin typeface="Calibri"/>
                <a:ea typeface="ＭＳ 明朝"/>
                <a:cs typeface="Arial"/>
              </a:rPr>
              <a:t>  </a:t>
            </a:r>
            <a:endParaRPr lang="pt-PT" dirty="0">
              <a:latin typeface="Times New Roman"/>
              <a:ea typeface="ＭＳ 明朝"/>
              <a:cs typeface="Times New Roman"/>
            </a:endParaRPr>
          </a:p>
          <a:p>
            <a:pPr eaLnBrk="0" hangingPunct="0">
              <a:spcBef>
                <a:spcPts val="385"/>
              </a:spcBef>
              <a:spcAft>
                <a:spcPts val="0"/>
              </a:spcAft>
            </a:pPr>
            <a:r>
              <a:rPr lang="pt-PT" dirty="0">
                <a:solidFill>
                  <a:srgbClr val="000000"/>
                </a:solidFill>
                <a:latin typeface="Calibri"/>
                <a:ea typeface="ＭＳ 明朝"/>
                <a:cs typeface="Arial"/>
              </a:rPr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u="sng" dirty="0">
                <a:solidFill>
                  <a:srgbClr val="0000FF"/>
                </a:solidFill>
                <a:latin typeface="Calibri"/>
                <a:ea typeface="ＭＳ 明朝"/>
                <a:cs typeface="Arial"/>
                <a:hlinkClick r:id="rId4"/>
              </a:rPr>
              <a:t>ihrhrt@who.int</a:t>
            </a:r>
            <a:r>
              <a:rPr lang="pt-PT" dirty="0">
                <a:solidFill>
                  <a:srgbClr val="000000"/>
                </a:solidFill>
                <a:latin typeface="Calibri"/>
                <a:ea typeface="ＭＳ 明朝"/>
                <a:cs typeface="Arial"/>
              </a:rPr>
              <a:t>. </a:t>
            </a:r>
            <a:endParaRPr lang="pt-PT" dirty="0">
              <a:latin typeface="Times New Roman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3623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75782"/>
            <a:ext cx="8229600" cy="706437"/>
          </a:xfrm>
        </p:spPr>
        <p:txBody>
          <a:bodyPr/>
          <a:lstStyle/>
          <a:p>
            <a:r>
              <a:rPr lang="pt-PT" sz="4800" b="1" i="1" dirty="0">
                <a:solidFill>
                  <a:srgbClr val="002060"/>
                </a:solidFill>
              </a:rPr>
              <a:t>Muito obrigado!</a:t>
            </a:r>
          </a:p>
        </p:txBody>
      </p:sp>
    </p:spTree>
    <p:extLst>
      <p:ext uri="{BB962C8B-B14F-4D97-AF65-F5344CB8AC3E}">
        <p14:creationId xmlns:p14="http://schemas.microsoft.com/office/powerpoint/2010/main" val="3920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0"/>
          <p:cNvSpPr txBox="1">
            <a:spLocks noChangeArrowheads="1"/>
          </p:cNvSpPr>
          <p:nvPr/>
        </p:nvSpPr>
        <p:spPr bwMode="auto">
          <a:xfrm>
            <a:off x="249238" y="5733256"/>
            <a:ext cx="6746875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None/>
            </a:pPr>
            <a:r>
              <a:rPr lang="pt-PT" altLang="en-US" sz="1000" dirty="0">
                <a:solidFill>
                  <a:srgbClr val="0536C6"/>
                </a:solidFill>
                <a:latin typeface="Arial" charset="0"/>
              </a:rPr>
              <a:t>Adaptado de: </a:t>
            </a:r>
            <a:r>
              <a:rPr lang="pt-PT" altLang="en-US" sz="1000" dirty="0" err="1">
                <a:solidFill>
                  <a:srgbClr val="0536C6"/>
                </a:solidFill>
                <a:latin typeface="Arial" charset="0"/>
              </a:rPr>
              <a:t>Last</a:t>
            </a:r>
            <a:r>
              <a:rPr lang="pt-PT" altLang="en-US" sz="1000" dirty="0">
                <a:solidFill>
                  <a:srgbClr val="0536C6"/>
                </a:solidFill>
                <a:latin typeface="Arial" charset="0"/>
              </a:rPr>
              <a:t> JM, ed. A </a:t>
            </a:r>
            <a:r>
              <a:rPr lang="pt-PT" altLang="en-US" sz="1000" dirty="0" err="1">
                <a:solidFill>
                  <a:srgbClr val="0536C6"/>
                </a:solidFill>
                <a:latin typeface="Arial" charset="0"/>
              </a:rPr>
              <a:t>dictionary</a:t>
            </a:r>
            <a:r>
              <a:rPr lang="pt-PT" altLang="en-US" sz="1000" dirty="0">
                <a:solidFill>
                  <a:srgbClr val="0536C6"/>
                </a:solidFill>
                <a:latin typeface="Arial" charset="0"/>
              </a:rPr>
              <a:t> </a:t>
            </a:r>
            <a:r>
              <a:rPr lang="pt-PT" altLang="en-US" sz="1000" dirty="0" err="1">
                <a:solidFill>
                  <a:srgbClr val="0536C6"/>
                </a:solidFill>
                <a:latin typeface="Arial" charset="0"/>
              </a:rPr>
              <a:t>of</a:t>
            </a:r>
            <a:r>
              <a:rPr lang="pt-PT" altLang="en-US" sz="1000" dirty="0">
                <a:solidFill>
                  <a:srgbClr val="0536C6"/>
                </a:solidFill>
                <a:latin typeface="Arial" charset="0"/>
              </a:rPr>
              <a:t> </a:t>
            </a:r>
            <a:r>
              <a:rPr lang="pt-PT" altLang="en-US" sz="1000" dirty="0" err="1">
                <a:solidFill>
                  <a:srgbClr val="0536C6"/>
                </a:solidFill>
                <a:latin typeface="Arial" charset="0"/>
              </a:rPr>
              <a:t>epidemiology</a:t>
            </a:r>
            <a:r>
              <a:rPr lang="pt-PT" altLang="en-US" sz="1000" dirty="0">
                <a:solidFill>
                  <a:srgbClr val="0536C6"/>
                </a:solidFill>
                <a:latin typeface="Arial" charset="0"/>
              </a:rPr>
              <a:t>. 2</a:t>
            </a:r>
            <a:r>
              <a:rPr lang="pt-PT" altLang="en-US" sz="1000" baseline="30000" dirty="0">
                <a:solidFill>
                  <a:srgbClr val="0536C6"/>
                </a:solidFill>
                <a:latin typeface="Arial" charset="0"/>
              </a:rPr>
              <a:t>nd</a:t>
            </a:r>
            <a:r>
              <a:rPr lang="pt-PT" altLang="en-US" sz="1000" dirty="0">
                <a:solidFill>
                  <a:srgbClr val="0536C6"/>
                </a:solidFill>
                <a:latin typeface="Arial" charset="0"/>
              </a:rPr>
              <a:t> ed. Toronto, Canada: Oxford </a:t>
            </a:r>
            <a:r>
              <a:rPr lang="pt-PT" altLang="en-US" sz="1000" dirty="0" err="1">
                <a:solidFill>
                  <a:srgbClr val="0536C6"/>
                </a:solidFill>
                <a:latin typeface="Arial" charset="0"/>
              </a:rPr>
              <a:t>University</a:t>
            </a:r>
            <a:r>
              <a:rPr lang="pt-PT" altLang="en-US" sz="1000" dirty="0">
                <a:solidFill>
                  <a:srgbClr val="0536C6"/>
                </a:solidFill>
                <a:latin typeface="Arial" charset="0"/>
              </a:rPr>
              <a:t> </a:t>
            </a:r>
            <a:r>
              <a:rPr lang="pt-PT" altLang="en-US" sz="1000" dirty="0" err="1">
                <a:solidFill>
                  <a:srgbClr val="0536C6"/>
                </a:solidFill>
                <a:latin typeface="Arial" charset="0"/>
              </a:rPr>
              <a:t>Press</a:t>
            </a:r>
            <a:r>
              <a:rPr lang="pt-PT" altLang="en-US" sz="1000" dirty="0">
                <a:solidFill>
                  <a:srgbClr val="0536C6"/>
                </a:solidFill>
                <a:latin typeface="Arial" charset="0"/>
              </a:rPr>
              <a:t>; 1988.</a:t>
            </a:r>
            <a:endParaRPr lang="pt-PT" altLang="en-US" sz="1000" dirty="0">
              <a:solidFill>
                <a:srgbClr val="0536C6"/>
              </a:solidFill>
            </a:endParaRPr>
          </a:p>
        </p:txBody>
      </p:sp>
      <p:sp>
        <p:nvSpPr>
          <p:cNvPr id="21508" name="TextBox 1"/>
          <p:cNvSpPr txBox="1">
            <a:spLocks noChangeArrowheads="1"/>
          </p:cNvSpPr>
          <p:nvPr/>
        </p:nvSpPr>
        <p:spPr bwMode="auto">
          <a:xfrm>
            <a:off x="0" y="546100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 b="1" dirty="0" err="1">
                <a:solidFill>
                  <a:srgbClr val="002060"/>
                </a:solidFill>
                <a:latin typeface="+mn-lt"/>
                <a:cs typeface="Times New Roman" pitchFamily="18" charset="0"/>
              </a:rPr>
              <a:t>Definição</a:t>
            </a:r>
            <a:r>
              <a:rPr lang="en-US" altLang="en-US" sz="3600" b="1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 de </a:t>
            </a:r>
            <a:r>
              <a:rPr lang="en-US" altLang="en-US" sz="3600" b="1" dirty="0" err="1">
                <a:solidFill>
                  <a:srgbClr val="002060"/>
                </a:solidFill>
                <a:latin typeface="+mn-lt"/>
                <a:cs typeface="Times New Roman" pitchFamily="18" charset="0"/>
              </a:rPr>
              <a:t>epidemiologia</a:t>
            </a:r>
            <a:endParaRPr lang="en-US" altLang="en-US" sz="3600" b="1" dirty="0">
              <a:solidFill>
                <a:srgbClr val="002060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21509" name="Picture 9" descr="Chart and magnifying glass inside a circle." title="Chart and Magnifying Glas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752600"/>
            <a:ext cx="32004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Content Placeholder 2"/>
          <p:cNvSpPr txBox="1">
            <a:spLocks/>
          </p:cNvSpPr>
          <p:nvPr/>
        </p:nvSpPr>
        <p:spPr bwMode="auto">
          <a:xfrm>
            <a:off x="3923928" y="1628800"/>
            <a:ext cx="4944616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79400" indent="-279400">
              <a:buFont typeface="+mj-lt"/>
              <a:buAutoNum type="arabicPeriod"/>
            </a:pPr>
            <a:r>
              <a:rPr lang="pt-PT" altLang="en-US" sz="2200">
                <a:latin typeface="+mn-lt"/>
              </a:rPr>
              <a:t>O estudo de</a:t>
            </a:r>
          </a:p>
          <a:p>
            <a:pPr marL="584200" indent="-241300"/>
            <a:r>
              <a:rPr lang="pt-PT" altLang="en-US" sz="2000">
                <a:latin typeface="+mn-lt"/>
              </a:rPr>
              <a:t>Distribuição da saúde: frequências, padrões</a:t>
            </a:r>
          </a:p>
          <a:p>
            <a:pPr marL="584200" indent="-241300"/>
            <a:r>
              <a:rPr lang="pt-PT" altLang="en-US" sz="2000">
                <a:latin typeface="+mn-lt"/>
              </a:rPr>
              <a:t>Determinantes da saúde: causas, factores de risco</a:t>
            </a:r>
          </a:p>
          <a:p>
            <a:pPr marL="584200" indent="-241300"/>
            <a:r>
              <a:rPr lang="pt-PT" altLang="en-US" sz="2000">
                <a:latin typeface="+mn-lt"/>
              </a:rPr>
              <a:t>Entre popuações específicas (e.g., membros da aldeia, grupos de alto risco)</a:t>
            </a:r>
          </a:p>
          <a:p>
            <a:pPr marL="342900" indent="-342900"/>
            <a:endParaRPr lang="pt-PT" altLang="en-US" sz="2200">
              <a:latin typeface="+mn-lt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pt-PT" altLang="en-US" sz="2200">
                <a:latin typeface="+mn-lt"/>
              </a:rPr>
              <a:t>Aplicação desse estudo ao controlo de problemas de saúde</a:t>
            </a:r>
          </a:p>
        </p:txBody>
      </p:sp>
      <p:sp>
        <p:nvSpPr>
          <p:cNvPr id="21511" name="Slide Number Placeholder 1"/>
          <p:cNvSpPr txBox="1">
            <a:spLocks/>
          </p:cNvSpPr>
          <p:nvPr/>
        </p:nvSpPr>
        <p:spPr bwMode="auto">
          <a:xfrm>
            <a:off x="6553200" y="61722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F787703-AB28-4848-BD68-32AFAF7A09C2}" type="slidenum">
              <a:rPr lang="en-US" altLang="en-US" sz="1400">
                <a:solidFill>
                  <a:srgbClr val="0039A6"/>
                </a:solidFill>
                <a:latin typeface="Myriad Web Pro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>
              <a:solidFill>
                <a:srgbClr val="0039A6"/>
              </a:solidFill>
              <a:latin typeface="Myriad Web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80414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2323"/>
            <a:ext cx="8229600" cy="706437"/>
          </a:xfrm>
        </p:spPr>
        <p:txBody>
          <a:bodyPr/>
          <a:lstStyle/>
          <a:p>
            <a:r>
              <a:rPr lang="en-US" sz="36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Epidemiologia</a:t>
            </a:r>
            <a:r>
              <a:rPr lang="en-US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é</a:t>
            </a:r>
            <a:r>
              <a:rPr lang="en-US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…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34359" y="1423317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pt-PT" kern="0" dirty="0"/>
              <a:t>Quem, o quê, quando, onde e por que motivo se propagou a doença</a:t>
            </a:r>
          </a:p>
          <a:p>
            <a:r>
              <a:rPr lang="pt-PT" kern="0" dirty="0"/>
              <a:t>A epidemiologia serve para caracterizar a doença em termos de  TEMPO, LUGAR e PESSOA</a:t>
            </a:r>
          </a:p>
          <a:p>
            <a:r>
              <a:rPr lang="pt-PT" kern="0" dirty="0"/>
              <a:t>Esta informação pode ajudar a determinar os riscos, inspirar a concepção das intervenções e avaliar a sua eficácia</a:t>
            </a:r>
          </a:p>
          <a:p>
            <a:endParaRPr lang="pt-PT" kern="0" dirty="0"/>
          </a:p>
        </p:txBody>
      </p:sp>
    </p:spTree>
    <p:extLst>
      <p:ext uri="{BB962C8B-B14F-4D97-AF65-F5344CB8AC3E}">
        <p14:creationId xmlns:p14="http://schemas.microsoft.com/office/powerpoint/2010/main" val="843728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62323"/>
            <a:ext cx="9144000" cy="706437"/>
          </a:xfrm>
        </p:spPr>
        <p:txBody>
          <a:bodyPr/>
          <a:lstStyle/>
          <a:p>
            <a:r>
              <a:rPr lang="pt-PT" sz="3700" b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Exemplo: Cólera por tempo e lugar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7</a:t>
            </a:fld>
            <a:endParaRPr lang="en-US" alt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465" y="1268760"/>
            <a:ext cx="6849070" cy="47959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1268760"/>
            <a:ext cx="5256584" cy="446276"/>
          </a:xfrm>
          <a:prstGeom prst="rect">
            <a:avLst/>
          </a:prstGeom>
          <a:solidFill>
            <a:srgbClr val="2E5FBD"/>
          </a:solidFill>
        </p:spPr>
        <p:txBody>
          <a:bodyPr wrap="square" rtlCol="0">
            <a:spAutoFit/>
          </a:bodyPr>
          <a:lstStyle/>
          <a:p>
            <a:r>
              <a:rPr lang="pt-PT" sz="1100" b="1" dirty="0">
                <a:solidFill>
                  <a:schemeClr val="bg1"/>
                </a:solidFill>
              </a:rPr>
              <a:t>Exemplo: Casos de cólera notificados à OMS por ano e por continente</a:t>
            </a:r>
          </a:p>
          <a:p>
            <a:r>
              <a:rPr lang="pt-PT" sz="1200" b="1" dirty="0">
                <a:solidFill>
                  <a:schemeClr val="bg1"/>
                </a:solidFill>
              </a:rPr>
              <a:t>1989-2016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706361" y="3334199"/>
            <a:ext cx="136815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100" dirty="0"/>
              <a:t>Número de casos</a:t>
            </a:r>
          </a:p>
        </p:txBody>
      </p:sp>
    </p:spTree>
    <p:extLst>
      <p:ext uri="{BB962C8B-B14F-4D97-AF65-F5344CB8AC3E}">
        <p14:creationId xmlns:p14="http://schemas.microsoft.com/office/powerpoint/2010/main" val="1729202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152525" y="4365104"/>
            <a:ext cx="7618413" cy="4889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200" b="1">
              <a:solidFill>
                <a:srgbClr val="0039A6"/>
              </a:solidFill>
              <a:latin typeface="Tahoma" pitchFamily="34" charset="0"/>
            </a:endParaRPr>
          </a:p>
        </p:txBody>
      </p:sp>
      <p:sp>
        <p:nvSpPr>
          <p:cNvPr id="24580" name="Rectangle 12"/>
          <p:cNvSpPr>
            <a:spLocks noChangeArrowheads="1"/>
          </p:cNvSpPr>
          <p:nvPr/>
        </p:nvSpPr>
        <p:spPr bwMode="auto">
          <a:xfrm>
            <a:off x="595313" y="1518618"/>
            <a:ext cx="81756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2400">
                <a:latin typeface="+mn-lt"/>
              </a:rPr>
              <a:t>Todos os pontos seguintes ilustram a finalidade da epidemiologia na saúde pública, </a:t>
            </a:r>
            <a:r>
              <a:rPr lang="pt-PT" altLang="en-US" sz="2400" b="1">
                <a:latin typeface="+mn-lt"/>
              </a:rPr>
              <a:t>EXCEPTO</a:t>
            </a:r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1090613" y="2449165"/>
            <a:ext cx="7694612" cy="3252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Calibri" pitchFamily="34" charset="0"/>
              <a:buAutoNum type="alphaUcPeriod"/>
            </a:pPr>
            <a:r>
              <a:rPr lang="pt-PT" altLang="en-US" sz="2200">
                <a:latin typeface="+mn-lt"/>
              </a:rPr>
              <a:t>Identificar as populações em risco de certas doenças.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 typeface="Calibri" pitchFamily="34" charset="0"/>
              <a:buAutoNum type="alphaUcPeriod"/>
            </a:pPr>
            <a:r>
              <a:rPr lang="pt-PT" altLang="en-US" sz="2200">
                <a:latin typeface="+mn-lt"/>
              </a:rPr>
              <a:t>Avaliar a eficácia das intervenções.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 typeface="Calibri" pitchFamily="34" charset="0"/>
              <a:buAutoNum type="alphaUcPeriod"/>
            </a:pPr>
            <a:r>
              <a:rPr lang="pt-PT" altLang="en-US" sz="2200">
                <a:latin typeface="+mn-lt"/>
              </a:rPr>
              <a:t>Administrar tratamentos a doentes em ambiente hospitalar.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 typeface="Calibri" pitchFamily="34" charset="0"/>
              <a:buAutoNum type="alphaUcPeriod"/>
            </a:pPr>
            <a:r>
              <a:rPr lang="pt-PT" altLang="en-US" sz="2200">
                <a:latin typeface="+mn-lt"/>
              </a:rPr>
              <a:t>Determinar a importância das causas da doença</a:t>
            </a:r>
          </a:p>
        </p:txBody>
      </p:sp>
      <p:pic>
        <p:nvPicPr>
          <p:cNvPr id="8" name="Picture 7" descr="Checkmark indicating the correct answer." title="Checkmark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138" y="4413547"/>
            <a:ext cx="609600" cy="455613"/>
          </a:xfrm>
          <a:prstGeom prst="rect">
            <a:avLst/>
          </a:prstGeom>
        </p:spPr>
      </p:pic>
      <p:sp>
        <p:nvSpPr>
          <p:cNvPr id="24583" name="TextBox 7"/>
          <p:cNvSpPr txBox="1">
            <a:spLocks noChangeArrowheads="1"/>
          </p:cNvSpPr>
          <p:nvPr/>
        </p:nvSpPr>
        <p:spPr bwMode="auto">
          <a:xfrm>
            <a:off x="1327150" y="550421"/>
            <a:ext cx="74437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3600" b="1">
                <a:solidFill>
                  <a:srgbClr val="002060"/>
                </a:solidFill>
                <a:latin typeface="+mn-lt"/>
              </a:rPr>
              <a:t>Verificação de conhecimentos</a:t>
            </a:r>
          </a:p>
        </p:txBody>
      </p:sp>
      <p:pic>
        <p:nvPicPr>
          <p:cNvPr id="24584" name="Picture 2" descr="Notebook and checkmark inside a circle." title="Knowledge Check Ic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800" y="455389"/>
            <a:ext cx="741363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5" name="Slide Number Placeholder 1"/>
          <p:cNvSpPr txBox="1">
            <a:spLocks/>
          </p:cNvSpPr>
          <p:nvPr/>
        </p:nvSpPr>
        <p:spPr bwMode="auto">
          <a:xfrm>
            <a:off x="6553200" y="61722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9B20C56-C128-4F1D-BACD-EDD58127B8FD}" type="slidenum">
              <a:rPr lang="en-US" altLang="en-US" sz="1400">
                <a:solidFill>
                  <a:srgbClr val="0039A6"/>
                </a:solidFill>
                <a:latin typeface="Myriad Web Pro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>
              <a:solidFill>
                <a:srgbClr val="0039A6"/>
              </a:solidFill>
              <a:latin typeface="Myriad Web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4737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4331"/>
            <a:ext cx="8579296" cy="706437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 epidemiologia durante as emergências de saúde pública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9</a:t>
            </a:fld>
            <a:endParaRPr lang="en-US" alt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07504" y="1639341"/>
            <a:ext cx="892899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pt-PT" kern="0" dirty="0"/>
              <a:t>A epidemiologia em </a:t>
            </a:r>
            <a:r>
              <a:rPr lang="pt-PT" i="1" kern="0" dirty="0"/>
              <a:t>situações de emergência </a:t>
            </a:r>
            <a:r>
              <a:rPr lang="pt-PT" kern="0" dirty="0"/>
              <a:t> pode ajudar a: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kern="0" dirty="0"/>
              <a:t>Determinar a gravidade da crise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kern="0" dirty="0"/>
              <a:t>Identificar e medir factores de risco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kern="0" dirty="0"/>
              <a:t>Monitorizar as tendências ao longo do tempo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kern="0" dirty="0"/>
              <a:t>Informar uma resposta rápida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kern="0" dirty="0"/>
              <a:t>Apoiar os esforços de advocacia e documentar as crises</a:t>
            </a:r>
          </a:p>
        </p:txBody>
      </p:sp>
    </p:spTree>
    <p:extLst>
      <p:ext uri="{BB962C8B-B14F-4D97-AF65-F5344CB8AC3E}">
        <p14:creationId xmlns:p14="http://schemas.microsoft.com/office/powerpoint/2010/main" val="727510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DE593A36A6874285991743F2BE28E9" ma:contentTypeVersion="0" ma:contentTypeDescription="Create a new document." ma:contentTypeScope="" ma:versionID="c4cae042d4c79ee54905f63930fcba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239BA8A-34DA-4C24-8892-143F0BB1C868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71B94CC-6ED2-4F6B-BD11-11669D8C71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42E4A47-95C0-4611-938A-D81FA3B6E1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13155</TotalTime>
  <Words>4313</Words>
  <Application>Microsoft Office PowerPoint</Application>
  <PresentationFormat>On-screen Show (4:3)</PresentationFormat>
  <Paragraphs>595</Paragraphs>
  <Slides>41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52" baseType="lpstr">
      <vt:lpstr>ＭＳ 明朝</vt:lpstr>
      <vt:lpstr>Arial</vt:lpstr>
      <vt:lpstr>Arial Narrow</vt:lpstr>
      <vt:lpstr>Calibri</vt:lpstr>
      <vt:lpstr>Century Gothic</vt:lpstr>
      <vt:lpstr>Myriad Web Pro</vt:lpstr>
      <vt:lpstr>Tahoma</vt:lpstr>
      <vt:lpstr>Times New Roman</vt:lpstr>
      <vt:lpstr>Wingdings</vt:lpstr>
      <vt:lpstr>Default Design</vt:lpstr>
      <vt:lpstr>RC 59 Template EN</vt:lpstr>
      <vt:lpstr>PowerPoint Presentation</vt:lpstr>
      <vt:lpstr>Objectivos da aprendizagem</vt:lpstr>
      <vt:lpstr>Esboço</vt:lpstr>
      <vt:lpstr>1. O que é epidemiologia?</vt:lpstr>
      <vt:lpstr>PowerPoint Presentation</vt:lpstr>
      <vt:lpstr>Epidemiologia é…</vt:lpstr>
      <vt:lpstr>Exemplo: Cólera por tempo e lugar</vt:lpstr>
      <vt:lpstr>PowerPoint Presentation</vt:lpstr>
      <vt:lpstr>A epidemiologia durante as emergências de saúde pública</vt:lpstr>
      <vt:lpstr>2. Termos-chave em epidemiologia</vt:lpstr>
      <vt:lpstr>PowerPoint Presentation</vt:lpstr>
      <vt:lpstr>Curva epidémica</vt:lpstr>
      <vt:lpstr>PowerPoint Presentation</vt:lpstr>
      <vt:lpstr>PowerPoint Presentation</vt:lpstr>
      <vt:lpstr>Transmissão da doença</vt:lpstr>
      <vt:lpstr>Outros modos de transmissão</vt:lpstr>
      <vt:lpstr>Termos relativos à transmissão de doenças</vt:lpstr>
      <vt:lpstr>Transmissão das doençass</vt:lpstr>
      <vt:lpstr>Período de incubação, de latência, infeccioso</vt:lpstr>
      <vt:lpstr>Período de incubação, de latência, infeccioso</vt:lpstr>
      <vt:lpstr>Estimativa das características da transmissão</vt:lpstr>
      <vt:lpstr>3. Tríade epidemiológica</vt:lpstr>
      <vt:lpstr>Tríade epidemiológica</vt:lpstr>
      <vt:lpstr>Agente: principais considerações</vt:lpstr>
      <vt:lpstr>Hospedeiro: principais considerações</vt:lpstr>
      <vt:lpstr>Ambiente: principais considerações</vt:lpstr>
      <vt:lpstr>Factores de risco comuns para a transmissão da doença em emergências</vt:lpstr>
      <vt:lpstr>Uma Só Saúde e a tríade epidemiológica</vt:lpstr>
      <vt:lpstr>PowerPoint Presentation</vt:lpstr>
      <vt:lpstr>4. Medidas-chave para a epidemiologia descritiva</vt:lpstr>
      <vt:lpstr>Medição da frequência das doenças</vt:lpstr>
      <vt:lpstr>Medição da frequência das doenças</vt:lpstr>
      <vt:lpstr>Medição da frequência das doenças</vt:lpstr>
      <vt:lpstr>Porquê usar proporções?</vt:lpstr>
      <vt:lpstr>Interpretar a incidência</vt:lpstr>
      <vt:lpstr>Medição da gravidade da doença</vt:lpstr>
      <vt:lpstr>Mensagens-chave</vt:lpstr>
      <vt:lpstr>Fontes e recursos (1)</vt:lpstr>
      <vt:lpstr>Fontes e recursos (2)</vt:lpstr>
      <vt:lpstr>PowerPoint Presentation</vt:lpstr>
      <vt:lpstr>Muito obrigado!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508</cp:revision>
  <cp:lastPrinted>2016-06-08T14:34:27Z</cp:lastPrinted>
  <dcterms:created xsi:type="dcterms:W3CDTF">2006-12-04T14:06:57Z</dcterms:created>
  <dcterms:modified xsi:type="dcterms:W3CDTF">2019-07-11T12:38:02Z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0x0101009FDE593A36A6874285991743F2BE28E9</vt:lpwstr>
  </property>
</Properties>
</file>