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sldIdLst>
    <p:sldId id="257" r:id="rId2"/>
    <p:sldId id="290" r:id="rId3"/>
    <p:sldId id="263" r:id="rId4"/>
    <p:sldId id="291" r:id="rId5"/>
    <p:sldId id="295" r:id="rId6"/>
    <p:sldId id="264" r:id="rId7"/>
    <p:sldId id="265" r:id="rId8"/>
    <p:sldId id="259" r:id="rId9"/>
    <p:sldId id="269" r:id="rId10"/>
    <p:sldId id="273" r:id="rId11"/>
    <p:sldId id="296" r:id="rId12"/>
    <p:sldId id="258" r:id="rId13"/>
    <p:sldId id="297" r:id="rId14"/>
    <p:sldId id="299" r:id="rId15"/>
    <p:sldId id="274" r:id="rId16"/>
    <p:sldId id="275" r:id="rId17"/>
    <p:sldId id="276" r:id="rId18"/>
    <p:sldId id="277" r:id="rId19"/>
    <p:sldId id="278" r:id="rId20"/>
    <p:sldId id="279" r:id="rId21"/>
    <p:sldId id="266" r:id="rId22"/>
    <p:sldId id="281" r:id="rId23"/>
    <p:sldId id="280" r:id="rId24"/>
    <p:sldId id="292" r:id="rId25"/>
    <p:sldId id="283" r:id="rId26"/>
    <p:sldId id="285" r:id="rId27"/>
    <p:sldId id="293" r:id="rId28"/>
    <p:sldId id="284" r:id="rId29"/>
    <p:sldId id="267" r:id="rId30"/>
    <p:sldId id="298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971" autoAdjust="0"/>
    <p:restoredTop sz="99666" autoAdjust="0"/>
  </p:normalViewPr>
  <p:slideViewPr>
    <p:cSldViewPr>
      <p:cViewPr varScale="1">
        <p:scale>
          <a:sx n="100" d="100"/>
          <a:sy n="100" d="100"/>
        </p:scale>
        <p:origin x="9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EB96C9-33A9-467E-931B-EB1F6AC9FE86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68E9A-315A-4ED3-B731-824C344F8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49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68E9A-315A-4ED3-B731-824C344F87D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14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68E9A-315A-4ED3-B731-824C344F87D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429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973F137-1E0E-4B7A-906C-0D4FB37E298D}" type="datetimeFigureOut">
              <a:rPr lang="en-CA" smtClean="0"/>
              <a:pPr/>
              <a:t>2019-07-01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FAF60F8-DFF1-40DC-BEDE-6E4E52F757C8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ihrhrt@who.int" TargetMode="External"/><Relationship Id="rId2" Type="http://schemas.openxmlformats.org/officeDocument/2006/relationships/hyperlink" Target="https://extranet.who.int/hsl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924944"/>
            <a:ext cx="5184576" cy="1219200"/>
          </a:xfrm>
        </p:spPr>
        <p:txBody>
          <a:bodyPr/>
          <a:lstStyle/>
          <a:p>
            <a:r>
              <a:rPr lang="en-CA" dirty="0" err="1"/>
              <a:t>Bem-vindo</a:t>
            </a:r>
            <a:r>
              <a:rPr lang="en-CA" dirty="0"/>
              <a:t> a </a:t>
            </a:r>
            <a:r>
              <a:rPr lang="en-CA" b="1" dirty="0">
                <a:solidFill>
                  <a:schemeClr val="tx1"/>
                </a:solidFill>
                <a:latin typeface="Bradley Hand ITC" pitchFamily="66" charset="0"/>
              </a:rPr>
              <a:t>Salam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124744"/>
            <a:ext cx="6336704" cy="16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2987824" y="4221088"/>
            <a:ext cx="5184576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42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2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Bradley Hand ITC" pitchFamily="66" charset="0"/>
              <a:ea typeface="+mj-ea"/>
              <a:cs typeface="+mj-cs"/>
            </a:endParaRPr>
          </a:p>
        </p:txBody>
      </p:sp>
      <p:pic>
        <p:nvPicPr>
          <p:cNvPr id="4" name="Lamine Kouyate - Cherif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00E258-E9B9-4345-A79A-F36B1881E5F3}"/>
              </a:ext>
            </a:extLst>
          </p:cNvPr>
          <p:cNvSpPr txBox="1"/>
          <p:nvPr/>
        </p:nvSpPr>
        <p:spPr>
          <a:xfrm>
            <a:off x="251520" y="6021288"/>
            <a:ext cx="7745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>
                <a:latin typeface="Bradley Hand ITC" panose="03070402050302030203" pitchFamily="66" charset="0"/>
              </a:rPr>
              <a:t>Pacote da OMS para a formação de ERR – Actualizado em 26/11/2018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219200"/>
          </a:xfrm>
        </p:spPr>
        <p:txBody>
          <a:bodyPr>
            <a:normAutofit/>
          </a:bodyPr>
          <a:lstStyle/>
          <a:p>
            <a:r>
              <a:rPr lang="en-US" sz="4000" dirty="0" err="1">
                <a:ln w="3200">
                  <a:solidFill>
                    <a:srgbClr val="323232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latin typeface="Bradley Hand ITC" pitchFamily="66" charset="0"/>
              </a:rPr>
              <a:t>População</a:t>
            </a:r>
            <a:r>
              <a:rPr lang="en-US" sz="4000" dirty="0">
                <a:ln w="3200">
                  <a:solidFill>
                    <a:srgbClr val="323232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latin typeface="Bradley Hand ITC" pitchFamily="66" charset="0"/>
              </a:rPr>
              <a:t> de Salam</a:t>
            </a:r>
            <a:endParaRPr lang="en-CA" sz="4000" dirty="0">
              <a:solidFill>
                <a:schemeClr val="bg1"/>
              </a:solidFill>
            </a:endParaRPr>
          </a:p>
        </p:txBody>
      </p:sp>
      <p:pic>
        <p:nvPicPr>
          <p:cNvPr id="4" name="Picture 5" descr="phot_ghr_woman_ho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8056" y="1484785"/>
            <a:ext cx="178073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Ashanti-king-representative_Ghana_CC_Wk2000_1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156346"/>
            <a:ext cx="1337463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3933056"/>
            <a:ext cx="1702743" cy="2324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47" y="2404254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84785"/>
            <a:ext cx="271462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80725"/>
            <a:ext cx="19050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47" y="4840331"/>
            <a:ext cx="309562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8704" y="1787623"/>
            <a:ext cx="3706593" cy="2649489"/>
          </a:xfrm>
          <a:prstGeom prst="rect">
            <a:avLst/>
          </a:prstGeom>
          <a:ln w="952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9404" y="25501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pt-PT" sz="4000" b="1">
                <a:solidFill>
                  <a:schemeClr val="tx1"/>
                </a:solidFill>
                <a:latin typeface="Bradley Hand ITC" pitchFamily="66" charset="0"/>
                <a:cs typeface="Times New Roman" charset="0"/>
              </a:rPr>
              <a:t>Conflito étnico</a:t>
            </a:r>
          </a:p>
        </p:txBody>
      </p:sp>
      <p:sp>
        <p:nvSpPr>
          <p:cNvPr id="4" name="Oval 3"/>
          <p:cNvSpPr/>
          <p:nvPr/>
        </p:nvSpPr>
        <p:spPr>
          <a:xfrm>
            <a:off x="2859330" y="1916832"/>
            <a:ext cx="1440160" cy="72008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" y="4634940"/>
            <a:ext cx="2340260" cy="2059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1325958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/>
              <a:t>A província de Karan está assolada por conflitos</a:t>
            </a:r>
            <a:endParaRPr lang="en-US" sz="24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591481"/>
            <a:ext cx="2513513" cy="2059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634940"/>
            <a:ext cx="2304256" cy="1993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486" y="4591480"/>
            <a:ext cx="2189994" cy="2059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069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67744" y="1556792"/>
            <a:ext cx="3962744" cy="2598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219200"/>
          </a:xfrm>
        </p:spPr>
        <p:txBody>
          <a:bodyPr/>
          <a:lstStyle/>
          <a:p>
            <a:r>
              <a:rPr lang="en-GB" sz="4000" b="1" dirty="0" err="1">
                <a:solidFill>
                  <a:schemeClr val="tx1"/>
                </a:solidFill>
                <a:latin typeface="Bradley Hand ITC" pitchFamily="66" charset="0"/>
                <a:cs typeface="Times New Roman" charset="0"/>
              </a:rPr>
              <a:t>Paisagens</a:t>
            </a:r>
            <a:r>
              <a:rPr lang="en-GB" sz="4000" b="1" dirty="0">
                <a:solidFill>
                  <a:schemeClr val="tx1"/>
                </a:solidFill>
                <a:latin typeface="Bradley Hand ITC" pitchFamily="66" charset="0"/>
                <a:cs typeface="Times New Roman" charset="0"/>
              </a:rPr>
              <a:t> e </a:t>
            </a:r>
            <a:r>
              <a:rPr lang="en-GB" sz="4000" b="1" dirty="0" err="1">
                <a:solidFill>
                  <a:schemeClr val="tx1"/>
                </a:solidFill>
                <a:latin typeface="Bradley Hand ITC" pitchFamily="66" charset="0"/>
                <a:cs typeface="Times New Roman" charset="0"/>
              </a:rPr>
              <a:t>tradições</a:t>
            </a:r>
            <a:endParaRPr lang="en-CA" b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869160"/>
            <a:ext cx="192881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797152"/>
            <a:ext cx="1096511" cy="147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869160"/>
            <a:ext cx="762881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556792"/>
            <a:ext cx="22399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3140968"/>
            <a:ext cx="2304256" cy="1448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00192" y="4653136"/>
            <a:ext cx="230425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67744" y="4221088"/>
            <a:ext cx="396044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9552" y="1556792"/>
            <a:ext cx="165618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9552" y="4437112"/>
            <a:ext cx="1656183" cy="188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  <a:cs typeface="Times New Roman" charset="0"/>
              </a:rPr>
              <a:t>Cultura</a:t>
            </a:r>
            <a:endParaRPr lang="en-US" sz="4000" b="1" dirty="0">
              <a:solidFill>
                <a:schemeClr val="tx1"/>
              </a:solidFill>
              <a:latin typeface="Bradley Hand ITC" pitchFamily="66" charset="0"/>
              <a:cs typeface="Times New Roman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23" y="993876"/>
            <a:ext cx="2834009" cy="2301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442" y="2708920"/>
            <a:ext cx="3168352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085477"/>
            <a:ext cx="2867744" cy="1897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776" y="3134365"/>
            <a:ext cx="2876128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442" y="4875927"/>
            <a:ext cx="3056334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2767930" cy="1661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042" y="5018534"/>
            <a:ext cx="2959596" cy="1516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90" y="5018534"/>
            <a:ext cx="2626518" cy="151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14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000" dirty="0">
                <a:solidFill>
                  <a:srgbClr val="000000"/>
                </a:solidFill>
                <a:latin typeface="Bradley Hand ITC" panose="03070402050302030203" pitchFamily="66" charset="0"/>
                <a:cs typeface="Arial"/>
              </a:rPr>
              <a:t>Casas tradicionais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8909" b="8909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2915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  <a:latin typeface="Bradley Hand ITC" pitchFamily="66" charset="0"/>
              </a:rPr>
              <a:t>Casas </a:t>
            </a:r>
            <a:r>
              <a:rPr lang="en-US" sz="4000" dirty="0" err="1">
                <a:solidFill>
                  <a:schemeClr val="tx1"/>
                </a:solidFill>
                <a:latin typeface="Bradley Hand ITC" pitchFamily="66" charset="0"/>
              </a:rPr>
              <a:t>tradicionais</a:t>
            </a:r>
            <a:r>
              <a:rPr lang="en-US" sz="4000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endParaRPr lang="en-CA" sz="4000" dirty="0">
              <a:solidFill>
                <a:schemeClr val="tx1"/>
              </a:solidFill>
              <a:latin typeface="Bradley Hand ITC" pitchFamily="66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6117282" cy="459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3273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400" dirty="0"/>
              <a:t>Eles cantam a história de uma tribo ou família em casamentos, baptismos e outras ocasiões sociais e religiosas.</a:t>
            </a:r>
            <a:endParaRPr lang="en-US" sz="2400" dirty="0"/>
          </a:p>
          <a:p>
            <a:r>
              <a:rPr lang="en-US" sz="2400" dirty="0"/>
              <a:t>Para </a:t>
            </a:r>
            <a:r>
              <a:rPr lang="en-US" sz="2400" dirty="0" err="1"/>
              <a:t>contar</a:t>
            </a:r>
            <a:r>
              <a:rPr lang="en-US" sz="2400" dirty="0"/>
              <a:t> </a:t>
            </a:r>
            <a:r>
              <a:rPr lang="en-US" sz="2400" dirty="0" err="1"/>
              <a:t>às</a:t>
            </a:r>
            <a:r>
              <a:rPr lang="en-US" sz="2400" dirty="0"/>
              <a:t> </a:t>
            </a:r>
            <a:r>
              <a:rPr lang="en-US" sz="2400" dirty="0" err="1"/>
              <a:t>pessoas</a:t>
            </a:r>
            <a:r>
              <a:rPr lang="en-US" sz="2400" dirty="0"/>
              <a:t> </a:t>
            </a:r>
            <a:r>
              <a:rPr lang="en-US" sz="2400" dirty="0" err="1"/>
              <a:t>sobre</a:t>
            </a:r>
            <a:r>
              <a:rPr lang="en-US" sz="2400" dirty="0"/>
              <a:t> o </a:t>
            </a:r>
            <a:r>
              <a:rPr lang="en-US" sz="2400" dirty="0" err="1"/>
              <a:t>passado</a:t>
            </a:r>
            <a:r>
              <a:rPr lang="en-US" sz="2400" dirty="0"/>
              <a:t>;  </a:t>
            </a:r>
          </a:p>
          <a:p>
            <a:r>
              <a:rPr lang="en-US" sz="2400" dirty="0"/>
              <a:t>Para </a:t>
            </a:r>
            <a:r>
              <a:rPr lang="en-US" sz="2400" dirty="0" err="1"/>
              <a:t>manter</a:t>
            </a:r>
            <a:r>
              <a:rPr lang="en-US" sz="2400" dirty="0"/>
              <a:t> a </a:t>
            </a:r>
            <a:r>
              <a:rPr lang="en-US" sz="2400" dirty="0" err="1"/>
              <a:t>sua</a:t>
            </a:r>
            <a:r>
              <a:rPr lang="en-US" sz="2400" dirty="0"/>
              <a:t> </a:t>
            </a:r>
            <a:r>
              <a:rPr lang="en-US" sz="2400" dirty="0" err="1"/>
              <a:t>história</a:t>
            </a:r>
            <a:r>
              <a:rPr lang="en-US" sz="2400" dirty="0"/>
              <a:t> viva</a:t>
            </a:r>
          </a:p>
          <a:p>
            <a:r>
              <a:rPr lang="en-US" sz="2400" dirty="0"/>
              <a:t>Para </a:t>
            </a:r>
            <a:r>
              <a:rPr lang="en-US" sz="2400" dirty="0" err="1"/>
              <a:t>salvaguardar</a:t>
            </a:r>
            <a:r>
              <a:rPr lang="en-US" sz="2400" dirty="0"/>
              <a:t> a </a:t>
            </a:r>
            <a:r>
              <a:rPr lang="en-US" sz="2400" dirty="0" err="1"/>
              <a:t>sua</a:t>
            </a:r>
            <a:r>
              <a:rPr lang="en-US" sz="2400" dirty="0"/>
              <a:t> </a:t>
            </a:r>
            <a:r>
              <a:rPr lang="en-US" sz="2400" dirty="0" err="1"/>
              <a:t>cultura</a:t>
            </a:r>
            <a:r>
              <a:rPr lang="en-US" sz="2400" dirty="0"/>
              <a:t> </a:t>
            </a:r>
            <a:r>
              <a:rPr lang="en-US" sz="2400" dirty="0" err="1"/>
              <a:t>tradicional</a:t>
            </a:r>
            <a:r>
              <a:rPr lang="en-US" sz="2400" dirty="0"/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A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nossa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música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, Griot, o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contador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 de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histórias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? </a:t>
            </a:r>
            <a:endParaRPr lang="en-CA" sz="4000" dirty="0">
              <a:solidFill>
                <a:schemeClr val="tx1"/>
              </a:solidFill>
            </a:endParaRPr>
          </a:p>
        </p:txBody>
      </p:sp>
      <p:pic>
        <p:nvPicPr>
          <p:cNvPr id="4" name="Picture 7" descr="obj73geo77pg1p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221088"/>
            <a:ext cx="1518837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lam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221088"/>
            <a:ext cx="2304256" cy="23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625080"/>
          </a:xfrm>
        </p:spPr>
        <p:txBody>
          <a:bodyPr/>
          <a:lstStyle/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Os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nossos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instrumentos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musicais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: Kora</a:t>
            </a:r>
            <a:endParaRPr lang="en-CA" sz="4000" dirty="0">
              <a:solidFill>
                <a:schemeClr val="tx1"/>
              </a:solidFill>
            </a:endParaRPr>
          </a:p>
        </p:txBody>
      </p:sp>
      <p:pic>
        <p:nvPicPr>
          <p:cNvPr id="4" name="Picture 8" descr="kora_b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88840"/>
            <a:ext cx="13525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155394"/>
            <a:ext cx="3101347" cy="2326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Os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nossos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instrumentos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musicais</a:t>
            </a:r>
            <a:endParaRPr lang="en-CA" sz="4000" dirty="0">
              <a:solidFill>
                <a:schemeClr val="tx1"/>
              </a:solidFill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3528392" cy="15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501008"/>
            <a:ext cx="3535247" cy="257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1772816"/>
            <a:ext cx="1444625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Os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nossos</a:t>
            </a:r>
            <a:r>
              <a:rPr lang="en-US" sz="4000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Bradley Hand ITC" pitchFamily="66" charset="0"/>
              </a:rPr>
              <a:t>tambores</a:t>
            </a:r>
            <a:endParaRPr lang="en-CA" sz="4000" dirty="0">
              <a:solidFill>
                <a:schemeClr val="tx1"/>
              </a:solidFill>
            </a:endParaRPr>
          </a:p>
        </p:txBody>
      </p:sp>
      <p:pic>
        <p:nvPicPr>
          <p:cNvPr id="4" name="Picture 15" descr="abdrums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501008"/>
            <a:ext cx="3456383" cy="245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jembe03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1656" y="1405444"/>
            <a:ext cx="1649413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212976"/>
            <a:ext cx="1872208" cy="2496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800" b="1" dirty="0">
                <a:solidFill>
                  <a:schemeClr val="tx1"/>
                </a:solidFill>
                <a:latin typeface="Bradley Hand ITC" pitchFamily="66" charset="0"/>
              </a:rPr>
              <a:t>Salam</a:t>
            </a:r>
            <a:br>
              <a:rPr lang="en-US" sz="3800" b="1" dirty="0">
                <a:solidFill>
                  <a:schemeClr val="bg2"/>
                </a:solidFill>
                <a:latin typeface="Bradley Hand ITC" pitchFamily="66" charset="0"/>
              </a:rPr>
            </a:br>
            <a:endParaRPr lang="en-CA" sz="3800" b="1" dirty="0">
              <a:solidFill>
                <a:schemeClr val="bg2"/>
              </a:solidFill>
              <a:latin typeface="Bradley Hand ITC" pitchFamily="66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63960" y="2276872"/>
            <a:ext cx="3664024" cy="2160240"/>
          </a:xfrm>
        </p:spPr>
        <p:txBody>
          <a:bodyPr>
            <a:noAutofit/>
          </a:bodyPr>
          <a:lstStyle/>
          <a:p>
            <a:pPr marL="0" indent="0" algn="ctr" eaLnBrk="1" hangingPunct="1">
              <a:spcBef>
                <a:spcPct val="0"/>
              </a:spcBef>
              <a:buFont typeface="Wingdings" charset="2"/>
              <a:buNone/>
            </a:pPr>
            <a:endParaRPr lang="en-US" sz="3200" b="1" dirty="0">
              <a:cs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929792"/>
              </p:ext>
            </p:extLst>
          </p:nvPr>
        </p:nvGraphicFramePr>
        <p:xfrm>
          <a:off x="5076056" y="1628800"/>
          <a:ext cx="3475856" cy="2635504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921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4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>
                          <a:effectLst/>
                        </a:rPr>
                        <a:t>Area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>
                          <a:effectLst/>
                        </a:rPr>
                        <a:t>630,278 sq. Km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 err="1">
                          <a:effectLst/>
                        </a:rPr>
                        <a:t>População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>
                          <a:effectLst/>
                        </a:rPr>
                        <a:t>30,5 </a:t>
                      </a:r>
                      <a:r>
                        <a:rPr lang="en-GB" sz="1200" dirty="0" err="1">
                          <a:effectLst/>
                        </a:rPr>
                        <a:t>milhões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>
                          <a:effectLst/>
                        </a:rPr>
                        <a:t>Capital</a:t>
                      </a:r>
                      <a:endParaRPr lang="en-GB" sz="120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 err="1">
                          <a:effectLst/>
                        </a:rPr>
                        <a:t>Cidade</a:t>
                      </a:r>
                      <a:r>
                        <a:rPr lang="en-GB" sz="1200" dirty="0">
                          <a:effectLst/>
                        </a:rPr>
                        <a:t> de </a:t>
                      </a:r>
                      <a:r>
                        <a:rPr lang="en-GB" sz="1200" dirty="0" err="1">
                          <a:effectLst/>
                        </a:rPr>
                        <a:t>Mando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 err="1">
                          <a:effectLst/>
                        </a:rPr>
                        <a:t>População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200" dirty="0">
                          <a:effectLst/>
                        </a:rPr>
                        <a:t>Agawid (72%), Thowar (22%), grupos descendentes britânicos, tribais e outros (6%)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 err="1">
                          <a:effectLst/>
                        </a:rPr>
                        <a:t>Idioma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 err="1">
                          <a:effectLst/>
                        </a:rPr>
                        <a:t>Árabe</a:t>
                      </a:r>
                      <a:r>
                        <a:rPr lang="en-GB" sz="1200" dirty="0">
                          <a:effectLst/>
                        </a:rPr>
                        <a:t>, </a:t>
                      </a:r>
                      <a:r>
                        <a:rPr lang="en-GB" sz="1200" dirty="0" err="1">
                          <a:effectLst/>
                        </a:rPr>
                        <a:t>Inglês</a:t>
                      </a:r>
                      <a:r>
                        <a:rPr lang="en-GB" sz="1200" dirty="0">
                          <a:effectLst/>
                        </a:rPr>
                        <a:t>, </a:t>
                      </a:r>
                      <a:r>
                        <a:rPr lang="en-GB" sz="1200" dirty="0" err="1">
                          <a:effectLst/>
                        </a:rPr>
                        <a:t>Thowari</a:t>
                      </a:r>
                      <a:r>
                        <a:rPr lang="en-GB" sz="1200" dirty="0">
                          <a:effectLst/>
                        </a:rPr>
                        <a:t> e 102 </a:t>
                      </a:r>
                      <a:r>
                        <a:rPr lang="en-GB" sz="1200" dirty="0" err="1">
                          <a:effectLst/>
                        </a:rPr>
                        <a:t>línguas</a:t>
                      </a:r>
                      <a:r>
                        <a:rPr lang="en-GB" sz="1200" baseline="0" dirty="0">
                          <a:effectLst/>
                        </a:rPr>
                        <a:t> </a:t>
                      </a:r>
                      <a:r>
                        <a:rPr lang="en-GB" sz="1200" baseline="0" dirty="0" err="1">
                          <a:effectLst/>
                        </a:rPr>
                        <a:t>locais</a:t>
                      </a:r>
                      <a:r>
                        <a:rPr lang="en-GB" sz="1200" baseline="0" dirty="0">
                          <a:effectLst/>
                        </a:rPr>
                        <a:t> de </a:t>
                      </a:r>
                      <a:r>
                        <a:rPr lang="en-GB" sz="1200" baseline="0" dirty="0" err="1">
                          <a:effectLst/>
                        </a:rPr>
                        <a:t>cada</a:t>
                      </a:r>
                      <a:r>
                        <a:rPr lang="en-GB" sz="1200" baseline="0" dirty="0">
                          <a:effectLst/>
                        </a:rPr>
                        <a:t> </a:t>
                      </a:r>
                      <a:r>
                        <a:rPr lang="en-GB" sz="1200" baseline="0" dirty="0" err="1">
                          <a:effectLst/>
                        </a:rPr>
                        <a:t>tribo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 err="1">
                          <a:effectLst/>
                        </a:rPr>
                        <a:t>Religião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 err="1">
                          <a:effectLst/>
                        </a:rPr>
                        <a:t>Islamismo</a:t>
                      </a:r>
                      <a:r>
                        <a:rPr lang="en-GB" sz="1200" dirty="0">
                          <a:effectLst/>
                        </a:rPr>
                        <a:t>( 65%), </a:t>
                      </a:r>
                      <a:r>
                        <a:rPr lang="en-GB" sz="1200" dirty="0" err="1">
                          <a:effectLst/>
                        </a:rPr>
                        <a:t>Cristianismo</a:t>
                      </a:r>
                      <a:r>
                        <a:rPr lang="en-GB" sz="1200" dirty="0">
                          <a:effectLst/>
                        </a:rPr>
                        <a:t> (20%), </a:t>
                      </a:r>
                      <a:r>
                        <a:rPr lang="en-GB" sz="1200" dirty="0" err="1">
                          <a:effectLst/>
                        </a:rPr>
                        <a:t>outras</a:t>
                      </a:r>
                      <a:r>
                        <a:rPr lang="en-GB" sz="1200" dirty="0">
                          <a:effectLst/>
                        </a:rPr>
                        <a:t>(15%)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 err="1">
                          <a:effectLst/>
                          <a:latin typeface="+mn-lt"/>
                          <a:ea typeface="+mn-ea"/>
                          <a:cs typeface="+mn-cs"/>
                        </a:rPr>
                        <a:t>Moeda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>
                          <a:effectLst/>
                        </a:rPr>
                        <a:t>1 USD= 500 </a:t>
                      </a:r>
                      <a:r>
                        <a:rPr lang="en-GB" sz="1200" dirty="0" err="1">
                          <a:effectLst/>
                        </a:rPr>
                        <a:t>libras</a:t>
                      </a:r>
                      <a:r>
                        <a:rPr lang="en-GB" sz="1200" dirty="0">
                          <a:effectLst/>
                        </a:rPr>
                        <a:t> de Salam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 err="1">
                          <a:effectLst/>
                        </a:rPr>
                        <a:t>Clima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>
                          <a:effectLst/>
                        </a:rPr>
                        <a:t>Tropical com 2 </a:t>
                      </a:r>
                      <a:r>
                        <a:rPr lang="en-GB" sz="1200" dirty="0" err="1">
                          <a:effectLst/>
                        </a:rPr>
                        <a:t>estações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chuvosas</a:t>
                      </a:r>
                      <a:r>
                        <a:rPr lang="en-GB" sz="1200" dirty="0">
                          <a:effectLst/>
                        </a:rPr>
                        <a:t> ( </a:t>
                      </a:r>
                      <a:r>
                        <a:rPr lang="en-GB" sz="1200" dirty="0" err="1">
                          <a:effectLst/>
                        </a:rPr>
                        <a:t>Maio</a:t>
                      </a:r>
                      <a:r>
                        <a:rPr lang="en-GB" sz="1200" dirty="0">
                          <a:effectLst/>
                        </a:rPr>
                        <a:t> -</a:t>
                      </a:r>
                      <a:r>
                        <a:rPr lang="en-GB" sz="1200" dirty="0" err="1">
                          <a:effectLst/>
                        </a:rPr>
                        <a:t>Junho</a:t>
                      </a:r>
                      <a:r>
                        <a:rPr lang="en-GB" sz="1200" dirty="0">
                          <a:effectLst/>
                        </a:rPr>
                        <a:t>, Agosto –</a:t>
                      </a:r>
                      <a:r>
                        <a:rPr lang="en-GB" sz="1200" dirty="0" err="1">
                          <a:effectLst/>
                        </a:rPr>
                        <a:t>Setembro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en-GB" sz="1200" dirty="0">
                        <a:effectLst/>
                        <a:latin typeface="Calibri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395536" y="1628800"/>
            <a:ext cx="4464496" cy="3240360"/>
          </a:xfrm>
          <a:prstGeom prst="rect">
            <a:avLst/>
          </a:prstGeom>
          <a:ln w="952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8029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Salam </a:t>
            </a:r>
            <a:r>
              <a:rPr lang="en-CA" dirty="0" err="1"/>
              <a:t>começou</a:t>
            </a:r>
            <a:r>
              <a:rPr lang="en-CA" dirty="0"/>
              <a:t> a </a:t>
            </a:r>
            <a:r>
              <a:rPr lang="en-CA" dirty="0" err="1"/>
              <a:t>estabelecer</a:t>
            </a:r>
            <a:r>
              <a:rPr lang="en-CA" dirty="0"/>
              <a:t>-se no </a:t>
            </a:r>
            <a:r>
              <a:rPr lang="en-CA" dirty="0" err="1"/>
              <a:t>comércio</a:t>
            </a:r>
            <a:r>
              <a:rPr lang="en-CA" dirty="0"/>
              <a:t> </a:t>
            </a:r>
            <a:r>
              <a:rPr lang="en-CA" dirty="0" err="1"/>
              <a:t>mundial</a:t>
            </a:r>
            <a:endParaRPr lang="en-CA" dirty="0"/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b="1" dirty="0" err="1">
                <a:solidFill>
                  <a:schemeClr val="tx1"/>
                </a:solidFill>
                <a:latin typeface="Bradley Hand ITC" pitchFamily="66" charset="0"/>
              </a:rPr>
              <a:t>Economia</a:t>
            </a:r>
            <a:endParaRPr lang="en-CA" sz="4000" dirty="0">
              <a:solidFill>
                <a:schemeClr val="tx1"/>
              </a:solidFill>
              <a:latin typeface="Bradley Hand ITC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70120"/>
            <a:ext cx="2705100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31257"/>
            <a:ext cx="27051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65370"/>
            <a:ext cx="2342034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2" y="1123583"/>
            <a:ext cx="8589640" cy="1688703"/>
          </a:xfrm>
        </p:spPr>
        <p:txBody>
          <a:bodyPr>
            <a:normAutofit/>
          </a:bodyPr>
          <a:lstStyle/>
          <a:p>
            <a:pPr algn="ctr"/>
            <a:r>
              <a:rPr lang="en-CA" sz="3600" b="1" dirty="0" err="1">
                <a:solidFill>
                  <a:schemeClr val="tx1"/>
                </a:solidFill>
                <a:latin typeface="Bradley Hand ITC" panose="03070402050302030203" pitchFamily="66" charset="0"/>
              </a:rPr>
              <a:t>Agricultura</a:t>
            </a:r>
            <a:br>
              <a:rPr lang="en-CA" sz="3600" b="1" dirty="0">
                <a:solidFill>
                  <a:schemeClr val="tx1"/>
                </a:solidFill>
                <a:latin typeface="+mn-lt"/>
              </a:rPr>
            </a:br>
            <a:endParaRPr lang="en-CA" sz="6000" dirty="0"/>
          </a:p>
        </p:txBody>
      </p:sp>
      <p:pic>
        <p:nvPicPr>
          <p:cNvPr id="4" name="Picture 2" descr="O:\Handels-PraktikantIn\Nico Gappa\PPP für Kerstin\PPP_edelversion_BERTOW\Fotos für Webseite_PPP_Bertow\Ghana_Koluedor_harvest_0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24000" contrast="6000"/>
          </a:blip>
          <a:srcRect/>
          <a:stretch>
            <a:fillRect/>
          </a:stretch>
        </p:blipFill>
        <p:spPr bwMode="auto">
          <a:xfrm>
            <a:off x="251520" y="1239416"/>
            <a:ext cx="1945882" cy="3096344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16695" y="4782176"/>
            <a:ext cx="24811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/>
              <a:t>Colheita de Tomates </a:t>
            </a:r>
            <a:endParaRPr lang="en-CA" sz="2000" dirty="0"/>
          </a:p>
        </p:txBody>
      </p:sp>
      <p:pic>
        <p:nvPicPr>
          <p:cNvPr id="6" name="Picture 2" descr="O:\Handels-PraktikantIn\Nico Gappa\Kurzfristiges_TEMP\Ullsteinbergfotos_Komprimiert_für bertow ppp\GemüseverkaufAntsira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1150" y="3695831"/>
            <a:ext cx="2555292" cy="191647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6339670" y="5993470"/>
            <a:ext cx="24637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Mercado de vegetais</a:t>
            </a:r>
            <a:endParaRPr lang="en-CA" sz="2000" dirty="0"/>
          </a:p>
        </p:txBody>
      </p:sp>
      <p:pic>
        <p:nvPicPr>
          <p:cNvPr id="8" name="Picture 3" descr="O:\Handels-PraktikantIn\Nico Gappa\Kurzfristiges_TEMP\Ullsteinbergfotos_Komprimiert_für bertow ppp\ReisernteAnalavoryIII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1150" y="842828"/>
            <a:ext cx="2603298" cy="1784791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6242027" y="2734721"/>
            <a:ext cx="21215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/>
              <a:t>Colheita de arroz </a:t>
            </a:r>
            <a:endParaRPr lang="en-CA" sz="2000" dirty="0"/>
          </a:p>
        </p:txBody>
      </p:sp>
      <p:pic>
        <p:nvPicPr>
          <p:cNvPr id="10" name="Picture 2" descr="O:\Handels-PraktikantIn\Nico Gappa\PPP für Kerstin\PPP_edelversion_BERTOW\Fotos für Webseite_PPP_Bertow\Ghana_Tomato_market_0012.jpg"/>
          <p:cNvPicPr>
            <a:picLocks noChangeAspect="1" noChangeArrowheads="1"/>
          </p:cNvPicPr>
          <p:nvPr/>
        </p:nvPicPr>
        <p:blipFill>
          <a:blip r:embed="rId5" cstate="print">
            <a:lum bright="24000" contrast="6000"/>
          </a:blip>
          <a:srcRect/>
          <a:stretch>
            <a:fillRect/>
          </a:stretch>
        </p:blipFill>
        <p:spPr bwMode="auto">
          <a:xfrm>
            <a:off x="2208181" y="2996952"/>
            <a:ext cx="2615404" cy="1798580"/>
          </a:xfrm>
          <a:prstGeom prst="rect">
            <a:avLst/>
          </a:prstGeom>
          <a:noFill/>
        </p:spPr>
      </p:pic>
      <p:pic>
        <p:nvPicPr>
          <p:cNvPr id="11" name="Picture 2" descr="O:\Handels-PraktikantIn\Nico Gappa\PPP für Kerstin\PPP_edelversion_BERTOW\Fotos für Webseite_PPP_Bertow\Zambia_Magoye_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5182286"/>
            <a:ext cx="2253768" cy="1497132"/>
          </a:xfrm>
          <a:prstGeom prst="rect">
            <a:avLst/>
          </a:prstGeom>
          <a:noFill/>
        </p:spPr>
      </p:pic>
      <p:pic>
        <p:nvPicPr>
          <p:cNvPr id="12" name="Picture 1026" descr="O:\Handels-PraktikantIn\Nico Gappa\PPP für Kerstin\PPP_edelversion_BERTOW\Fotos für Webseite_PPP_Bertow\Zambia_Magoye_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982231"/>
            <a:ext cx="3013326" cy="161898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395536" y="260648"/>
            <a:ext cx="22990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4000" b="1" dirty="0" err="1">
                <a:latin typeface="Bradley Hand ITC" pitchFamily="66" charset="0"/>
              </a:rPr>
              <a:t>Economia</a:t>
            </a:r>
            <a:endParaRPr lang="en-CA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907704" y="836712"/>
            <a:ext cx="5257800" cy="152400"/>
          </a:xfrm>
          <a:prstGeom prst="rect">
            <a:avLst/>
          </a:prstGeom>
          <a:ln w="6350" cap="rnd">
            <a:noFill/>
          </a:ln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Bradley Hand ITC" pitchFamily="66" charset="0"/>
                <a:ea typeface="+mj-ea"/>
                <a:cs typeface="Times New Roman" charset="0"/>
              </a:rPr>
              <a:t>Estado da </a:t>
            </a:r>
            <a:r>
              <a:rPr kumimoji="0" lang="en-GB" sz="4000" b="1" i="0" u="none" strike="noStrike" kern="1200" cap="none" spc="-100" normalizeH="0" baseline="0" noProof="0" dirty="0" err="1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Bradley Hand ITC" pitchFamily="66" charset="0"/>
                <a:ea typeface="+mj-ea"/>
                <a:cs typeface="Times New Roman" charset="0"/>
              </a:rPr>
              <a:t>Economia</a:t>
            </a:r>
            <a:endParaRPr kumimoji="0" lang="en-JM" sz="40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Bradley Hand ITC" pitchFamily="66" charset="0"/>
              <a:ea typeface="+mj-ea"/>
              <a:cs typeface="Times New Roman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9552" y="1052736"/>
            <a:ext cx="8305800" cy="936104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/>
          <a:p>
            <a:pPr marL="274320" lvl="0" indent="-274320">
              <a:spcBef>
                <a:spcPts val="600"/>
              </a:spcBef>
              <a:buClr>
                <a:schemeClr val="accent2"/>
              </a:buClr>
              <a:buSzPct val="85000"/>
              <a:buFont typeface="Courier New" pitchFamily="49" charset="0"/>
              <a:buChar char="o"/>
              <a:defRPr/>
            </a:pPr>
            <a:r>
              <a:rPr lang="pt-BR" sz="9600" i="1" dirty="0">
                <a:cs typeface="Arial" charset="0"/>
              </a:rPr>
              <a:t>A economia que mais cresceu no mundo em 2011 (Banker Magazine, Julho de 2011; Economy Watch, Agosto de 2011)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charset="2"/>
              <a:buNone/>
              <a:tabLst/>
              <a:defRPr/>
            </a:pPr>
            <a:r>
              <a:rPr kumimoji="0" lang="en-US" sz="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                                                               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charset="2"/>
              <a:buNone/>
              <a:tabLst/>
              <a:defRPr/>
            </a:pPr>
            <a:r>
              <a:rPr kumimoji="0" lang="en-US" sz="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charset="2"/>
              <a:buNone/>
              <a:tabLst/>
              <a:defRPr/>
            </a:pPr>
            <a:r>
              <a:rPr kumimoji="0" lang="en-US" sz="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                                                                                   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charset="2"/>
              <a:buNone/>
              <a:tabLst/>
              <a:defRPr/>
            </a:pPr>
            <a:endParaRPr kumimoji="0" lang="en-US" sz="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charset="2"/>
              <a:buNone/>
              <a:tabLst/>
              <a:defRPr/>
            </a:pPr>
            <a:endParaRPr kumimoji="0" lang="en-US" sz="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charset="2"/>
              <a:buNone/>
              <a:tabLst/>
              <a:defRPr/>
            </a:pPr>
            <a:endParaRPr kumimoji="0" lang="en-US" sz="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charset="2"/>
              <a:buNone/>
              <a:tabLst/>
              <a:defRPr/>
            </a:pPr>
            <a:r>
              <a:rPr kumimoji="0" lang="en-US" sz="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                                                                                   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Source: Ghana Statistical Service, IMF                                The FPSO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Kwame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Nkrumah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79512" y="5373216"/>
            <a:ext cx="912723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dirty="0"/>
              <a:t>  </a:t>
            </a:r>
            <a:r>
              <a:rPr lang="pt-BR" sz="2000" dirty="0"/>
              <a:t>A principal descoberta de petróleo ao largo da costa de Salam, em 2007, levou a um interesse comercial internacional significativo em Salam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 l="20708" t="36807"/>
          <a:stretch>
            <a:fillRect/>
          </a:stretch>
        </p:blipFill>
        <p:spPr bwMode="auto">
          <a:xfrm>
            <a:off x="539552" y="2420888"/>
            <a:ext cx="44608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79512" y="4941168"/>
            <a:ext cx="87504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</a:pPr>
            <a:r>
              <a:rPr lang="pt-BR" dirty="0">
                <a:solidFill>
                  <a:srgbClr val="000000"/>
                </a:solidFill>
              </a:rPr>
              <a:t>Agora, uma economia de rendimentos médios mais baixa dotada de recursos naturais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79512" y="6021288"/>
            <a:ext cx="7759824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</a:pPr>
            <a:r>
              <a:rPr lang="pt-BR" sz="2000" dirty="0">
                <a:solidFill>
                  <a:srgbClr val="000000"/>
                </a:solidFill>
              </a:rPr>
              <a:t>O petróleo deverá representar 6% da receita para 2011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11560" y="1772816"/>
            <a:ext cx="59566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dirty="0"/>
              <a:t> </a:t>
            </a:r>
            <a:r>
              <a:rPr lang="pt-BR" dirty="0"/>
              <a:t>A força de trabalho de Salam é de 11,5 milhões de pessoas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420888"/>
            <a:ext cx="3444875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Bradley Hand ITC" pitchFamily="66" charset="0"/>
                <a:cs typeface="Arial" charset="0"/>
              </a:rPr>
              <a:t>Desafios</a:t>
            </a:r>
            <a:r>
              <a:rPr lang="en-US" sz="4400" b="1" dirty="0">
                <a:solidFill>
                  <a:schemeClr val="tx1"/>
                </a:solidFill>
                <a:latin typeface="Bradley Hand ITC" pitchFamily="66" charset="0"/>
                <a:cs typeface="Arial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Bradley Hand ITC" pitchFamily="66" charset="0"/>
                <a:cs typeface="Arial" charset="0"/>
              </a:rPr>
              <a:t>ambientais</a:t>
            </a:r>
            <a:endParaRPr lang="en-CA" dirty="0">
              <a:solidFill>
                <a:schemeClr val="tx1"/>
              </a:solidFill>
              <a:latin typeface="Bradley Hand ITC" pitchFamily="66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653136"/>
            <a:ext cx="2481281" cy="186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628800"/>
            <a:ext cx="2666103" cy="17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628800"/>
            <a:ext cx="2402694" cy="175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628800"/>
            <a:ext cx="2402694" cy="175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3" y="4507237"/>
            <a:ext cx="2104709" cy="201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194936" y="3705982"/>
            <a:ext cx="4041360" cy="2562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dirty="0">
                <a:latin typeface="+mj-lt"/>
                <a:cs typeface="Times New Roman" panose="02020603050405020304" pitchFamily="18" charset="0"/>
              </a:rPr>
              <a:t>Seca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t-BR" dirty="0" err="1">
                <a:latin typeface="+mj-lt"/>
                <a:cs typeface="Times New Roman" panose="02020603050405020304" pitchFamily="18" charset="0"/>
              </a:rPr>
              <a:t>Desflorestação</a:t>
            </a:r>
            <a:r>
              <a:rPr lang="pt-BR" dirty="0">
                <a:latin typeface="+mj-lt"/>
                <a:cs typeface="Times New Roman" panose="02020603050405020304" pitchFamily="18" charset="0"/>
              </a:rPr>
              <a:t> e erosão do solo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t-BR" dirty="0">
                <a:latin typeface="+mj-lt"/>
                <a:cs typeface="Times New Roman" panose="02020603050405020304" pitchFamily="18" charset="0"/>
              </a:rPr>
              <a:t>Poluição da água; abastecimento inadequado de água potável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t-BR" dirty="0">
                <a:latin typeface="+mj-lt"/>
                <a:cs typeface="Times New Roman" panose="02020603050405020304" pitchFamily="18" charset="0"/>
              </a:rPr>
              <a:t>Inundações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t-BR" dirty="0">
                <a:latin typeface="+mj-lt"/>
                <a:cs typeface="Times New Roman" panose="02020603050405020304" pitchFamily="18" charset="0"/>
              </a:rPr>
              <a:t>Ciclones tropicais</a:t>
            </a:r>
            <a:endParaRPr lang="en-US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7427168" cy="2625080"/>
          </a:xfrm>
        </p:spPr>
        <p:txBody>
          <a:bodyPr>
            <a:normAutofit/>
          </a:bodyPr>
          <a:lstStyle/>
          <a:p>
            <a:r>
              <a:rPr lang="en-CA" dirty="0"/>
              <a:t>A </a:t>
            </a:r>
            <a:r>
              <a:rPr lang="en-CA" dirty="0" err="1"/>
              <a:t>esperança</a:t>
            </a:r>
            <a:r>
              <a:rPr lang="en-CA" dirty="0"/>
              <a:t> de </a:t>
            </a:r>
            <a:r>
              <a:rPr lang="en-CA" dirty="0" err="1"/>
              <a:t>vida</a:t>
            </a:r>
            <a:r>
              <a:rPr lang="en-CA" dirty="0"/>
              <a:t> </a:t>
            </a:r>
            <a:r>
              <a:rPr lang="en-CA" dirty="0" err="1"/>
              <a:t>está</a:t>
            </a:r>
            <a:r>
              <a:rPr lang="en-CA" dirty="0"/>
              <a:t> </a:t>
            </a:r>
            <a:r>
              <a:rPr lang="en-CA" dirty="0" err="1"/>
              <a:t>estimada</a:t>
            </a:r>
            <a:r>
              <a:rPr lang="en-CA" dirty="0"/>
              <a:t> </a:t>
            </a:r>
            <a:r>
              <a:rPr lang="en-CA" dirty="0" err="1"/>
              <a:t>em</a:t>
            </a:r>
            <a:r>
              <a:rPr lang="en-CA" dirty="0"/>
              <a:t> 66 </a:t>
            </a:r>
            <a:r>
              <a:rPr lang="en-CA" dirty="0" err="1"/>
              <a:t>anos</a:t>
            </a:r>
            <a:r>
              <a:rPr lang="en-CA" dirty="0"/>
              <a:t> </a:t>
            </a:r>
            <a:r>
              <a:rPr lang="en-CA" dirty="0" err="1"/>
              <a:t>para</a:t>
            </a:r>
            <a:r>
              <a:rPr lang="en-CA" dirty="0"/>
              <a:t> </a:t>
            </a:r>
            <a:r>
              <a:rPr lang="en-CA" dirty="0" err="1"/>
              <a:t>os</a:t>
            </a:r>
            <a:r>
              <a:rPr lang="en-CA" dirty="0"/>
              <a:t> </a:t>
            </a:r>
            <a:r>
              <a:rPr lang="en-CA" dirty="0" err="1"/>
              <a:t>homens</a:t>
            </a:r>
            <a:r>
              <a:rPr lang="en-CA" dirty="0"/>
              <a:t> e 77 </a:t>
            </a:r>
            <a:r>
              <a:rPr lang="en-CA" dirty="0" err="1"/>
              <a:t>anos</a:t>
            </a:r>
            <a:r>
              <a:rPr lang="en-CA" dirty="0"/>
              <a:t> </a:t>
            </a:r>
            <a:r>
              <a:rPr lang="en-CA" dirty="0" err="1"/>
              <a:t>para</a:t>
            </a:r>
            <a:r>
              <a:rPr lang="en-CA" dirty="0"/>
              <a:t> as </a:t>
            </a:r>
            <a:r>
              <a:rPr lang="en-CA" dirty="0" err="1"/>
              <a:t>mulheres</a:t>
            </a: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CA" sz="4400" b="1" dirty="0" err="1">
                <a:solidFill>
                  <a:schemeClr val="tx1"/>
                </a:solidFill>
                <a:latin typeface="Bradley Hand ITC" pitchFamily="66" charset="0"/>
              </a:rPr>
              <a:t>Saúde</a:t>
            </a:r>
            <a:br>
              <a:rPr lang="en-CA" dirty="0">
                <a:solidFill>
                  <a:schemeClr val="tx1"/>
                </a:solidFill>
              </a:rPr>
            </a:br>
            <a:endParaRPr lang="en-CA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29000"/>
            <a:ext cx="2376264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05200"/>
            <a:ext cx="26193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190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96752"/>
            <a:ext cx="7427168" cy="3096344"/>
          </a:xfrm>
        </p:spPr>
        <p:txBody>
          <a:bodyPr>
            <a:normAutofit/>
          </a:bodyPr>
          <a:lstStyle/>
          <a:p>
            <a:r>
              <a:rPr lang="pt-BR" dirty="0"/>
              <a:t>Promover saúde e vitalidade</a:t>
            </a:r>
          </a:p>
          <a:p>
            <a:r>
              <a:rPr lang="pt-BR" dirty="0"/>
              <a:t>Garantir o acesso a serviços de saúde de qualidade e nutrição para todas as pessoas que vivem em Salam</a:t>
            </a:r>
          </a:p>
          <a:p>
            <a:r>
              <a:rPr lang="pt-BR" dirty="0"/>
              <a:t> Promover o desenvolvimento de uma indústria de saúde local.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Autofit/>
          </a:bodyPr>
          <a:lstStyle/>
          <a:p>
            <a:br>
              <a:rPr lang="en-CA" sz="4000" dirty="0">
                <a:solidFill>
                  <a:schemeClr val="tx1"/>
                </a:solidFill>
                <a:latin typeface="Bradley Hand ITC" panose="03070402050302030203" pitchFamily="66" charset="0"/>
              </a:rPr>
            </a:br>
            <a:r>
              <a:rPr lang="en-CA" sz="4000" dirty="0">
                <a:solidFill>
                  <a:schemeClr val="tx1"/>
                </a:solidFill>
                <a:latin typeface="Bradley Hand ITC" panose="03070402050302030203" pitchFamily="66" charset="0"/>
              </a:rPr>
              <a:t>A </a:t>
            </a:r>
            <a:r>
              <a:rPr lang="en-CA" sz="4000" dirty="0" err="1">
                <a:solidFill>
                  <a:schemeClr val="tx1"/>
                </a:solidFill>
                <a:latin typeface="Bradley Hand ITC" panose="03070402050302030203" pitchFamily="66" charset="0"/>
              </a:rPr>
              <a:t>missão</a:t>
            </a:r>
            <a:r>
              <a:rPr lang="en-CA" sz="4000" dirty="0">
                <a:solidFill>
                  <a:schemeClr val="tx1"/>
                </a:solidFill>
                <a:latin typeface="Bradley Hand ITC" panose="03070402050302030203" pitchFamily="66" charset="0"/>
              </a:rPr>
              <a:t> do </a:t>
            </a:r>
            <a:r>
              <a:rPr lang="en-CA" sz="4000" dirty="0" err="1">
                <a:solidFill>
                  <a:schemeClr val="tx1"/>
                </a:solidFill>
                <a:latin typeface="Bradley Hand ITC" panose="03070402050302030203" pitchFamily="66" charset="0"/>
              </a:rPr>
              <a:t>Ministério</a:t>
            </a:r>
            <a:r>
              <a:rPr lang="en-CA" sz="4000" dirty="0">
                <a:solidFill>
                  <a:schemeClr val="tx1"/>
                </a:solidFill>
                <a:latin typeface="Bradley Hand ITC" panose="03070402050302030203" pitchFamily="66" charset="0"/>
              </a:rPr>
              <a:t> da </a:t>
            </a:r>
            <a:r>
              <a:rPr lang="en-CA" sz="4000" dirty="0" err="1">
                <a:solidFill>
                  <a:schemeClr val="tx1"/>
                </a:solidFill>
                <a:latin typeface="Bradley Hand ITC" panose="03070402050302030203" pitchFamily="66" charset="0"/>
              </a:rPr>
              <a:t>Saúde</a:t>
            </a:r>
            <a:r>
              <a:rPr lang="en-CA" sz="4000" dirty="0">
                <a:solidFill>
                  <a:schemeClr val="tx1"/>
                </a:solidFill>
                <a:latin typeface="Bradley Hand ITC" panose="03070402050302030203" pitchFamily="66" charset="0"/>
              </a:rPr>
              <a:t> é:</a:t>
            </a:r>
            <a:r>
              <a:rPr lang="en-CA" sz="4000" b="1" dirty="0">
                <a:solidFill>
                  <a:schemeClr val="tx1"/>
                </a:solidFill>
                <a:latin typeface="Bradley Hand ITC" panose="03070402050302030203" pitchFamily="66" charset="0"/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933056"/>
            <a:ext cx="3816424" cy="246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12776"/>
            <a:ext cx="4716016" cy="4860032"/>
          </a:xfrm>
        </p:spPr>
        <p:txBody>
          <a:bodyPr>
            <a:normAutofit/>
          </a:bodyPr>
          <a:lstStyle/>
          <a:p>
            <a:r>
              <a:rPr lang="pt-BR" dirty="0"/>
              <a:t>Pesado fardo de doenças infecciosas (transmissíveis)</a:t>
            </a:r>
          </a:p>
          <a:p>
            <a:r>
              <a:rPr lang="pt-BR" dirty="0"/>
              <a:t>Aumento da incidência de doenças não transmissíveis</a:t>
            </a:r>
          </a:p>
          <a:p>
            <a:r>
              <a:rPr lang="pt-BR" dirty="0"/>
              <a:t> Redução lenta mas gradual da mortalidade infantil</a:t>
            </a:r>
          </a:p>
          <a:p>
            <a:r>
              <a:rPr lang="pt-BR" dirty="0"/>
              <a:t>Uma população envelhecida</a:t>
            </a:r>
            <a:r>
              <a:rPr lang="en-CA" dirty="0"/>
              <a:t>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764704"/>
            <a:ext cx="8507288" cy="1219200"/>
          </a:xfrm>
        </p:spPr>
        <p:txBody>
          <a:bodyPr>
            <a:noAutofit/>
          </a:bodyPr>
          <a:lstStyle/>
          <a:p>
            <a:r>
              <a:rPr lang="pt-BR" sz="4000" dirty="0">
                <a:solidFill>
                  <a:schemeClr val="tx1"/>
                </a:solidFill>
                <a:latin typeface="Bradley Hand ITC" panose="03070402050302030203" pitchFamily="66" charset="0"/>
              </a:rPr>
              <a:t>Salam está em transição epidemiológica</a:t>
            </a:r>
            <a:br>
              <a:rPr lang="en-CA" sz="4000" dirty="0">
                <a:solidFill>
                  <a:schemeClr val="tx1"/>
                </a:solidFill>
                <a:latin typeface="Bradley Hand ITC" panose="03070402050302030203" pitchFamily="66" charset="0"/>
              </a:rPr>
            </a:br>
            <a:endParaRPr lang="en-CA" sz="4000" dirty="0">
              <a:solidFill>
                <a:schemeClr val="tx1"/>
              </a:solidFill>
              <a:latin typeface="Bradley Hand ITC" panose="03070402050302030203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8562" y="3789040"/>
            <a:ext cx="3744416" cy="27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016421"/>
            <a:ext cx="3744416" cy="262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12776"/>
            <a:ext cx="4716016" cy="4860032"/>
          </a:xfrm>
        </p:spPr>
        <p:txBody>
          <a:bodyPr>
            <a:normAutofit/>
          </a:bodyPr>
          <a:lstStyle/>
          <a:p>
            <a:r>
              <a:rPr lang="pt-BR" dirty="0">
                <a:solidFill>
                  <a:srgbClr val="000000"/>
                </a:solidFill>
              </a:rPr>
              <a:t>O</a:t>
            </a:r>
            <a:r>
              <a:rPr lang="pt-BR" dirty="0">
                <a:solidFill>
                  <a:schemeClr val="accent2"/>
                </a:solidFill>
              </a:rPr>
              <a:t> paludismo </a:t>
            </a:r>
            <a:r>
              <a:rPr lang="pt-BR" dirty="0"/>
              <a:t>representa cerca de 30-40% das consultas externas e cerca de 20% de todas as mortes no país.</a:t>
            </a:r>
            <a:endParaRPr lang="en-CA" dirty="0"/>
          </a:p>
          <a:p>
            <a:r>
              <a:rPr lang="pt-BR" dirty="0"/>
              <a:t>Surtos de </a:t>
            </a:r>
            <a:r>
              <a:rPr lang="pt-BR" dirty="0">
                <a:solidFill>
                  <a:srgbClr val="C00000"/>
                </a:solidFill>
              </a:rPr>
              <a:t>cólera, meningite cerebrospinal e febre amarela </a:t>
            </a:r>
            <a:r>
              <a:rPr lang="pt-BR" dirty="0"/>
              <a:t>estão entre as principais causas de morte e incapacidades todos os anos.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219200"/>
          </a:xfrm>
        </p:spPr>
        <p:txBody>
          <a:bodyPr>
            <a:normAutofit/>
          </a:bodyPr>
          <a:lstStyle/>
          <a:p>
            <a:r>
              <a:rPr lang="en-CA" sz="4400" b="1" dirty="0" err="1">
                <a:solidFill>
                  <a:schemeClr val="tx1"/>
                </a:solidFill>
                <a:latin typeface="Bradley Hand ITC" pitchFamily="66" charset="0"/>
              </a:rPr>
              <a:t>Endemias</a:t>
            </a:r>
            <a:r>
              <a:rPr lang="en-CA" sz="4400" b="1" dirty="0">
                <a:solidFill>
                  <a:schemeClr val="tx1"/>
                </a:solidFill>
                <a:latin typeface="Bradley Hand ITC" pitchFamily="66" charset="0"/>
              </a:rPr>
              <a:t>/</a:t>
            </a:r>
            <a:r>
              <a:rPr lang="en-CA" sz="4400" b="1" dirty="0" err="1">
                <a:solidFill>
                  <a:schemeClr val="tx1"/>
                </a:solidFill>
                <a:latin typeface="Bradley Hand ITC" pitchFamily="66" charset="0"/>
              </a:rPr>
              <a:t>doenças</a:t>
            </a:r>
            <a:r>
              <a:rPr lang="en-CA" sz="4400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CA" sz="4400" b="1" dirty="0" err="1">
                <a:solidFill>
                  <a:schemeClr val="tx1"/>
                </a:solidFill>
                <a:latin typeface="Bradley Hand ITC" pitchFamily="66" charset="0"/>
              </a:rPr>
              <a:t>epidémicas</a:t>
            </a:r>
            <a:endParaRPr lang="en-CA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789040"/>
            <a:ext cx="3744416" cy="27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60437"/>
            <a:ext cx="3744416" cy="262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720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556792"/>
            <a:ext cx="4464496" cy="5040560"/>
          </a:xfrm>
        </p:spPr>
        <p:txBody>
          <a:bodyPr>
            <a:normAutofit fontScale="62500" lnSpcReduction="20000"/>
          </a:bodyPr>
          <a:lstStyle/>
          <a:p>
            <a:r>
              <a:rPr lang="pt-BR" sz="4000" dirty="0"/>
              <a:t>As más condições ambientais em que os salamenses vivem</a:t>
            </a:r>
          </a:p>
          <a:p>
            <a:endParaRPr lang="pt-BR" sz="4000" dirty="0"/>
          </a:p>
          <a:p>
            <a:r>
              <a:rPr lang="pt-BR" sz="4000" dirty="0"/>
              <a:t>A má qualidade do ar, da água e do solo</a:t>
            </a:r>
          </a:p>
          <a:p>
            <a:pPr marL="0" indent="0">
              <a:buNone/>
            </a:pPr>
            <a:r>
              <a:rPr lang="pt-BR" sz="4000" dirty="0"/>
              <a:t> </a:t>
            </a:r>
          </a:p>
          <a:p>
            <a:r>
              <a:rPr lang="pt-BR" sz="4000" dirty="0"/>
              <a:t>Infraestruturas de tratamento de resíduos</a:t>
            </a:r>
          </a:p>
          <a:p>
            <a:endParaRPr lang="pt-BR" sz="4000" dirty="0"/>
          </a:p>
          <a:p>
            <a:r>
              <a:rPr lang="pt-BR" sz="4000" dirty="0"/>
              <a:t> Menos de metade da população do país tem acesso a água potável.</a:t>
            </a:r>
          </a:p>
          <a:p>
            <a:endParaRPr lang="pt-BR" sz="4000" dirty="0"/>
          </a:p>
          <a:p>
            <a:r>
              <a:rPr lang="pt-BR" sz="4000" dirty="0"/>
              <a:t> O conflito étnico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56320"/>
          </a:xfrm>
        </p:spPr>
        <p:txBody>
          <a:bodyPr/>
          <a:lstStyle/>
          <a:p>
            <a:r>
              <a:rPr lang="en-CA" sz="4000" b="1" dirty="0" err="1">
                <a:solidFill>
                  <a:schemeClr val="tx1"/>
                </a:solidFill>
                <a:latin typeface="Bradley Hand ITC" pitchFamily="66" charset="0"/>
              </a:rPr>
              <a:t>Desafios</a:t>
            </a:r>
            <a:r>
              <a:rPr lang="en-CA" sz="4000" b="1" dirty="0">
                <a:solidFill>
                  <a:schemeClr val="tx1"/>
                </a:solidFill>
                <a:latin typeface="Bradley Hand ITC" pitchFamily="66" charset="0"/>
              </a:rPr>
              <a:t>…..</a:t>
            </a:r>
            <a:endParaRPr lang="en-CA" dirty="0">
              <a:solidFill>
                <a:schemeClr val="tx1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004048" y="1700808"/>
            <a:ext cx="3810000" cy="33924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572000"/>
          </a:xfrm>
        </p:spPr>
        <p:txBody>
          <a:bodyPr>
            <a:norm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GB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radley Hand ITC" panose="03070402050302030203" pitchFamily="66" charset="0"/>
              </a:rPr>
              <a:t>Muito</a:t>
            </a: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radley Hand ITC" panose="03070402050302030203" pitchFamily="66" charset="0"/>
              </a:rPr>
              <a:t> obrigado pela </a:t>
            </a:r>
            <a:r>
              <a:rPr lang="en-GB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radley Hand ITC" panose="03070402050302030203" pitchFamily="66" charset="0"/>
              </a:rPr>
              <a:t>atenção</a:t>
            </a: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radley Hand ITC" panose="03070402050302030203" pitchFamily="66" charset="0"/>
              </a:rPr>
              <a:t>!</a:t>
            </a:r>
          </a:p>
          <a:p>
            <a:endParaRPr lang="en-CA" sz="3600" b="1" dirty="0"/>
          </a:p>
        </p:txBody>
      </p:sp>
      <p:pic>
        <p:nvPicPr>
          <p:cNvPr id="4" name="Content Placeholder 3" descr="DSC0002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1835696" y="2780928"/>
            <a:ext cx="5410944" cy="29758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51720" y="476672"/>
            <a:ext cx="4330824" cy="678904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chemeClr val="tx1"/>
                </a:solidFill>
                <a:latin typeface="Bradley Hand ITC" pitchFamily="66" charset="0"/>
              </a:rPr>
              <a:t>Clima</a:t>
            </a:r>
            <a:r>
              <a:rPr lang="en-US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radley Hand ITC" pitchFamily="66" charset="0"/>
              </a:rPr>
              <a:t>em</a:t>
            </a:r>
            <a:r>
              <a:rPr lang="en-US" b="1" dirty="0">
                <a:solidFill>
                  <a:schemeClr val="tx1"/>
                </a:solidFill>
                <a:latin typeface="Bradley Hand ITC" pitchFamily="66" charset="0"/>
              </a:rPr>
              <a:t> Salam</a:t>
            </a: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33486" y="1679923"/>
            <a:ext cx="4188768" cy="4952925"/>
          </a:xfrm>
        </p:spPr>
        <p:txBody>
          <a:bodyPr>
            <a:normAutofit/>
          </a:bodyPr>
          <a:lstStyle/>
          <a:p>
            <a:r>
              <a:rPr lang="en-CA" dirty="0"/>
              <a:t>O </a:t>
            </a:r>
            <a:r>
              <a:rPr lang="en-CA" dirty="0" err="1"/>
              <a:t>clima</a:t>
            </a:r>
            <a:r>
              <a:rPr lang="en-CA" dirty="0"/>
              <a:t> é tropical</a:t>
            </a:r>
          </a:p>
          <a:p>
            <a:endParaRPr lang="en-CA" dirty="0"/>
          </a:p>
          <a:p>
            <a:r>
              <a:rPr lang="en-CA" dirty="0"/>
              <a:t> A </a:t>
            </a:r>
            <a:r>
              <a:rPr lang="en-CA" dirty="0" err="1"/>
              <a:t>área</a:t>
            </a:r>
            <a:r>
              <a:rPr lang="en-CA" dirty="0"/>
              <a:t> </a:t>
            </a:r>
            <a:r>
              <a:rPr lang="en-CA" dirty="0" err="1"/>
              <a:t>costeira</a:t>
            </a:r>
            <a:r>
              <a:rPr lang="en-CA" dirty="0"/>
              <a:t> é </a:t>
            </a:r>
            <a:r>
              <a:rPr lang="en-CA" dirty="0" err="1"/>
              <a:t>quente</a:t>
            </a:r>
            <a:r>
              <a:rPr lang="en-CA" dirty="0"/>
              <a:t> e </a:t>
            </a:r>
            <a:r>
              <a:rPr lang="en-CA" dirty="0" err="1"/>
              <a:t>seca</a:t>
            </a:r>
            <a:endParaRPr lang="en-CA" dirty="0"/>
          </a:p>
          <a:p>
            <a:endParaRPr lang="en-CA" dirty="0"/>
          </a:p>
          <a:p>
            <a:r>
              <a:rPr lang="en-CA" dirty="0"/>
              <a:t>O </a:t>
            </a:r>
            <a:r>
              <a:rPr lang="en-CA" dirty="0" err="1"/>
              <a:t>Noroeste</a:t>
            </a:r>
            <a:r>
              <a:rPr lang="en-CA" dirty="0"/>
              <a:t> é </a:t>
            </a:r>
            <a:r>
              <a:rPr lang="en-CA" dirty="0" err="1"/>
              <a:t>quente</a:t>
            </a:r>
            <a:r>
              <a:rPr lang="en-CA" dirty="0"/>
              <a:t> e </a:t>
            </a:r>
            <a:r>
              <a:rPr lang="en-CA" dirty="0" err="1"/>
              <a:t>húmido</a:t>
            </a:r>
            <a:endParaRPr lang="en-CA" dirty="0"/>
          </a:p>
          <a:p>
            <a:pPr marL="0" indent="0">
              <a:buNone/>
            </a:pPr>
            <a:endParaRPr lang="en-CA" dirty="0"/>
          </a:p>
          <a:p>
            <a:r>
              <a:rPr lang="en-CA" dirty="0"/>
              <a:t>O Este é </a:t>
            </a:r>
            <a:r>
              <a:rPr lang="en-CA" dirty="0" err="1"/>
              <a:t>quente</a:t>
            </a:r>
            <a:r>
              <a:rPr lang="en-CA" dirty="0"/>
              <a:t> e </a:t>
            </a:r>
            <a:r>
              <a:rPr lang="en-CA" dirty="0" err="1"/>
              <a:t>seco</a:t>
            </a:r>
            <a:r>
              <a:rPr lang="en-CA" dirty="0"/>
              <a:t>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74987"/>
            <a:ext cx="3528392" cy="3914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 noGrp="1"/>
          </p:cNvSpPr>
          <p:nvPr/>
        </p:nvSpPr>
        <p:spPr bwMode="auto">
          <a:xfrm>
            <a:off x="467544" y="476672"/>
            <a:ext cx="7648073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ts val="265"/>
              </a:spcBef>
              <a:spcAft>
                <a:spcPts val="0"/>
              </a:spcAft>
            </a:pPr>
            <a:r>
              <a:rPr lang="pt-PT" sz="1400" b="1" kern="1200" dirty="0">
                <a:solidFill>
                  <a:srgbClr val="0000FF"/>
                </a:solidFill>
                <a:effectLst/>
                <a:latin typeface="Calibri"/>
                <a:ea typeface="ＭＳ 明朝"/>
                <a:cs typeface="Arial"/>
              </a:rPr>
              <a:t> </a:t>
            </a:r>
            <a:r>
              <a:rPr lang="pt-PT" sz="2400" b="1" kern="1200" dirty="0">
                <a:solidFill>
                  <a:srgbClr val="002060"/>
                </a:solidFill>
                <a:effectLst/>
                <a:latin typeface="Calibri"/>
                <a:ea typeface="ＭＳ 明朝"/>
                <a:cs typeface="Arial"/>
              </a:rPr>
              <a:t>Exoneração de responsabilidade</a:t>
            </a:r>
            <a:endParaRPr lang="pt-PT" sz="2400" dirty="0">
              <a:solidFill>
                <a:srgbClr val="002060"/>
              </a:solidFill>
              <a:effectLst/>
              <a:latin typeface="Times New Roman"/>
              <a:ea typeface="ＭＳ 明朝"/>
            </a:endParaRPr>
          </a:p>
          <a:p>
            <a:pPr algn="ctr" eaLnBrk="0" fontAlgn="base" hangingPunct="0">
              <a:spcBef>
                <a:spcPts val="265"/>
              </a:spcBef>
              <a:spcAft>
                <a:spcPts val="0"/>
              </a:spcAft>
            </a:pPr>
            <a:endParaRPr lang="pt-PT" sz="1400" dirty="0">
              <a:effectLst/>
              <a:latin typeface="Times New Roman"/>
              <a:ea typeface="ＭＳ 明朝"/>
            </a:endParaRPr>
          </a:p>
          <a:p>
            <a:pPr algn="ctr" eaLnBrk="0" fontAlgn="base" hangingPunct="0">
              <a:spcBef>
                <a:spcPts val="265"/>
              </a:spcBef>
              <a:spcAft>
                <a:spcPts val="0"/>
              </a:spcAft>
            </a:pPr>
            <a:endParaRPr lang="pt-PT" sz="1400" dirty="0">
              <a:latin typeface="Times New Roman"/>
              <a:ea typeface="ＭＳ 明朝"/>
            </a:endParaRPr>
          </a:p>
          <a:p>
            <a:pPr algn="ctr" eaLnBrk="0" fontAlgn="base" hangingPunct="0">
              <a:spcBef>
                <a:spcPts val="265"/>
              </a:spcBef>
              <a:spcAft>
                <a:spcPts val="0"/>
              </a:spcAft>
            </a:pPr>
            <a:r>
              <a:rPr lang="pt-PT" sz="1400" dirty="0">
                <a:effectLst/>
                <a:latin typeface="Times New Roman"/>
                <a:ea typeface="ＭＳ 明朝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pt-PT" sz="1600" spc="-15" dirty="0">
                <a:effectLst/>
                <a:latin typeface="Calibri"/>
                <a:ea typeface="ＭＳ 明朝"/>
                <a:cs typeface="Calibri"/>
              </a:rPr>
              <a:t>Plataforma da OMS para a Aprendizagem sobre Segurança Sanitária – Materiais de Formação</a:t>
            </a:r>
            <a:endParaRPr lang="pt-PT" sz="1600" spc="-15" dirty="0">
              <a:effectLst/>
              <a:latin typeface="Gisha"/>
              <a:ea typeface="ＭＳ 明朝"/>
              <a:cs typeface="Calibri"/>
            </a:endParaRPr>
          </a:p>
          <a:p>
            <a:pPr eaLnBrk="0" fontAlgn="base" hangingPunct="0">
              <a:spcBef>
                <a:spcPts val="385"/>
              </a:spcBef>
              <a:spcAft>
                <a:spcPts val="0"/>
              </a:spcAft>
            </a:pPr>
            <a:r>
              <a:rPr lang="pt-PT" sz="1600" dirty="0">
                <a:effectLst/>
                <a:latin typeface="Calibri"/>
                <a:ea typeface="ＭＳ 明朝"/>
              </a:rPr>
              <a:t> </a:t>
            </a:r>
            <a:endParaRPr lang="pt-PT" sz="1600" dirty="0">
              <a:effectLst/>
              <a:latin typeface="Times New Roman"/>
              <a:ea typeface="ＭＳ 明朝"/>
            </a:endParaRPr>
          </a:p>
          <a:p>
            <a:pPr>
              <a:spcAft>
                <a:spcPts val="0"/>
              </a:spcAft>
            </a:pPr>
            <a:r>
              <a:rPr lang="pt-PT" sz="1600" spc="-15" dirty="0">
                <a:effectLst/>
                <a:latin typeface="Calibri"/>
                <a:ea typeface="ＭＳ 明朝"/>
                <a:cs typeface="Calibri"/>
              </a:rPr>
              <a:t>Estes Materiais de Formação da OMS são propriedade da © Organização Mundial da Saúde (WHO) 2018. Todos os direitos reservados.</a:t>
            </a:r>
            <a:endParaRPr lang="pt-PT" sz="16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600" spc="-15" dirty="0">
                <a:effectLst/>
                <a:latin typeface="Calibri"/>
                <a:ea typeface="ＭＳ 明朝"/>
                <a:cs typeface="Calibri"/>
              </a:rPr>
              <a:t> </a:t>
            </a:r>
            <a:endParaRPr lang="pt-PT" sz="16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600" spc="-15" dirty="0">
                <a:effectLst/>
                <a:latin typeface="Calibri"/>
                <a:ea typeface="ＭＳ 明朝"/>
                <a:cs typeface="Calibri"/>
              </a:rPr>
              <a:t>A sua utilização destes materiais está sujeita aos “</a:t>
            </a:r>
            <a:r>
              <a:rPr lang="pt-PT" sz="1600" spc="-15" dirty="0">
                <a:solidFill>
                  <a:srgbClr val="0000FF"/>
                </a:solidFill>
                <a:effectLst/>
                <a:latin typeface="Calibri"/>
                <a:ea typeface="ＭＳ 明朝"/>
                <a:cs typeface="Calibri"/>
              </a:rPr>
              <a:t>Termos de Utilização dos Materiais </a:t>
            </a:r>
            <a:endParaRPr lang="pt-PT" sz="16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600" spc="-15" dirty="0">
                <a:solidFill>
                  <a:srgbClr val="0000FF"/>
                </a:solidFill>
                <a:effectLst/>
                <a:latin typeface="Calibri"/>
                <a:ea typeface="ＭＳ 明朝"/>
                <a:cs typeface="Calibri"/>
              </a:rPr>
              <a:t>de Formação da Plataforma da OMS para a Aprendizagem sobre Segurança Sanitária</a:t>
            </a:r>
            <a:r>
              <a:rPr lang="pt-PT" sz="1600" spc="-15" dirty="0">
                <a:effectLst/>
                <a:latin typeface="Calibri"/>
                <a:ea typeface="ＭＳ 明朝"/>
                <a:cs typeface="Calibri"/>
              </a:rPr>
              <a:t>”, que aceitou ao descarregá-los e que estão disponíveis na Plataforma da OMS para a Aprendizagem sobre Segurança Sanitária em: </a:t>
            </a:r>
            <a:r>
              <a:rPr lang="pt-PT" sz="1600" u="sng" kern="1200" spc="-15" dirty="0">
                <a:solidFill>
                  <a:srgbClr val="000000"/>
                </a:solidFill>
                <a:effectLst/>
                <a:latin typeface="Calibri"/>
                <a:ea typeface="ＭＳ 明朝"/>
                <a:cs typeface="Arial"/>
                <a:hlinkClick r:id="rId2"/>
              </a:rPr>
              <a:t>https://extranet.who.int/hslp</a:t>
            </a:r>
            <a:r>
              <a:rPr lang="pt-PT" sz="1600" spc="-15" dirty="0">
                <a:effectLst/>
                <a:latin typeface="Calibri"/>
                <a:ea typeface="ＭＳ 明朝"/>
                <a:cs typeface="Calibri"/>
              </a:rPr>
              <a:t> </a:t>
            </a:r>
            <a:endParaRPr lang="pt-PT" sz="16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600" spc="-15" dirty="0">
                <a:effectLst/>
                <a:latin typeface="Calibri"/>
                <a:ea typeface="ＭＳ 明朝"/>
                <a:cs typeface="Calibri"/>
              </a:rPr>
              <a:t> </a:t>
            </a:r>
            <a:endParaRPr lang="pt-PT" sz="16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600" spc="-15" dirty="0">
                <a:effectLst/>
                <a:latin typeface="Calibri"/>
                <a:ea typeface="ＭＳ 明朝"/>
                <a:cs typeface="Calibri"/>
              </a:rPr>
              <a:t>Caso adapte, modifique, traduza ou de alguma forma altere o conteúdo destes materiais, não poderá sugerir que a OMS de algum modo aprova essas modificações, como não poderá usar o nome ou o símbolo da OMS nos materiais modificados.</a:t>
            </a:r>
            <a:endParaRPr lang="pt-PT" sz="16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600" spc="-15" dirty="0">
                <a:effectLst/>
                <a:latin typeface="Calibri"/>
                <a:ea typeface="ＭＳ 明朝"/>
                <a:cs typeface="Calibri"/>
              </a:rPr>
              <a:t> </a:t>
            </a:r>
            <a:endParaRPr lang="pt-PT" sz="16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600" spc="-15" dirty="0">
                <a:effectLst/>
                <a:latin typeface="Calibri"/>
                <a:ea typeface="ＭＳ 明朝"/>
                <a:cs typeface="Calibri"/>
              </a:rPr>
              <a:t>Solicita-se ainda que informe a OMS de quaisquer alterações que tenha efectuado para utilização pública destes materiais, para fins de manutenção de registos e desenvolvimento contínuo, através do endereço electrónico </a:t>
            </a:r>
            <a:r>
              <a:rPr lang="pt-PT" sz="1600" u="sng" kern="1200" spc="-15" dirty="0">
                <a:solidFill>
                  <a:srgbClr val="0000FF"/>
                </a:solidFill>
                <a:effectLst/>
                <a:latin typeface="Calibri"/>
                <a:ea typeface="ＭＳ 明朝"/>
                <a:cs typeface="Arial"/>
                <a:hlinkClick r:id="rId3"/>
              </a:rPr>
              <a:t>ihrhrt@who.int</a:t>
            </a:r>
            <a:endParaRPr lang="pt-PT" sz="1600" spc="-15" dirty="0">
              <a:effectLst/>
              <a:latin typeface="Gisha"/>
              <a:ea typeface="ＭＳ 明朝"/>
              <a:cs typeface="Calibri"/>
            </a:endParaRPr>
          </a:p>
          <a:p>
            <a:pPr eaLnBrk="0" fontAlgn="base" hangingPunct="0">
              <a:spcBef>
                <a:spcPts val="385"/>
              </a:spcBef>
              <a:spcAft>
                <a:spcPts val="0"/>
              </a:spcAft>
            </a:pPr>
            <a:r>
              <a:rPr lang="pt-PT" sz="1600" kern="1200" dirty="0">
                <a:solidFill>
                  <a:srgbClr val="10253F"/>
                </a:solidFill>
                <a:effectLst/>
                <a:latin typeface="Calibri"/>
                <a:ea typeface="ＭＳ 明朝"/>
                <a:cs typeface="Arial"/>
              </a:rPr>
              <a:t> </a:t>
            </a:r>
            <a:endParaRPr lang="pt-PT" sz="1600" dirty="0">
              <a:effectLst/>
              <a:latin typeface="Times New Roman"/>
              <a:ea typeface="ＭＳ 明朝"/>
            </a:endParaRPr>
          </a:p>
        </p:txBody>
      </p:sp>
    </p:spTree>
    <p:extLst>
      <p:ext uri="{BB962C8B-B14F-4D97-AF65-F5344CB8AC3E}">
        <p14:creationId xmlns:p14="http://schemas.microsoft.com/office/powerpoint/2010/main" val="318014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51720" y="476672"/>
            <a:ext cx="4330824" cy="678904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chemeClr val="tx1"/>
                </a:solidFill>
                <a:latin typeface="Bradley Hand ITC" pitchFamily="66" charset="0"/>
              </a:rPr>
              <a:t>Clima</a:t>
            </a:r>
            <a:r>
              <a:rPr lang="en-US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radley Hand ITC" pitchFamily="66" charset="0"/>
              </a:rPr>
              <a:t>em</a:t>
            </a:r>
            <a:r>
              <a:rPr lang="en-US" b="1" dirty="0">
                <a:solidFill>
                  <a:schemeClr val="tx1"/>
                </a:solidFill>
                <a:latin typeface="Bradley Hand ITC" pitchFamily="66" charset="0"/>
              </a:rPr>
              <a:t> Salam</a:t>
            </a: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33486" y="1679923"/>
            <a:ext cx="4188768" cy="4952925"/>
          </a:xfrm>
        </p:spPr>
        <p:txBody>
          <a:bodyPr>
            <a:normAutofit lnSpcReduction="10000"/>
          </a:bodyPr>
          <a:lstStyle/>
          <a:p>
            <a:r>
              <a:rPr lang="pt-BR" dirty="0"/>
              <a:t>Existem 2 estações chuvosas distintas</a:t>
            </a:r>
          </a:p>
          <a:p>
            <a:r>
              <a:rPr lang="pt-BR" dirty="0"/>
              <a:t>No norte, as estações chuvosas tendem a ser mais fortes </a:t>
            </a:r>
          </a:p>
          <a:p>
            <a:r>
              <a:rPr lang="pt-BR" dirty="0"/>
              <a:t>A precipitação anual média é de 83 centímetros.</a:t>
            </a:r>
          </a:p>
          <a:p>
            <a:r>
              <a:rPr lang="pt-BR" dirty="0"/>
              <a:t>A estação chuvosa pode ser considerada um desafio para muitas pessoas.</a:t>
            </a:r>
            <a:endParaRPr lang="en-C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12008"/>
            <a:ext cx="4242487" cy="4862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25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Bradley Hand ITC" pitchFamily="66" charset="0"/>
              </a:rPr>
              <a:t>Clima</a:t>
            </a:r>
            <a:r>
              <a:rPr lang="en-US" b="1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radley Hand ITC" pitchFamily="66" charset="0"/>
              </a:rPr>
              <a:t>em</a:t>
            </a:r>
            <a:r>
              <a:rPr lang="en-US" b="1" dirty="0">
                <a:solidFill>
                  <a:schemeClr val="tx1"/>
                </a:solidFill>
                <a:latin typeface="Bradley Hand ITC" pitchFamily="66" charset="0"/>
              </a:rPr>
              <a:t> Salam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653136"/>
            <a:ext cx="277925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28800"/>
            <a:ext cx="2746276" cy="1896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Image result for tropical cyclo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755576"/>
            <a:ext cx="2861138" cy="1769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57272" y="4158227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Ciclone</a:t>
            </a:r>
            <a:r>
              <a:rPr lang="en-US" sz="2400" dirty="0"/>
              <a:t> Tropical</a:t>
            </a:r>
          </a:p>
        </p:txBody>
      </p:sp>
    </p:spTree>
    <p:extLst>
      <p:ext uri="{BB962C8B-B14F-4D97-AF65-F5344CB8AC3E}">
        <p14:creationId xmlns:p14="http://schemas.microsoft.com/office/powerpoint/2010/main" val="259727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560"/>
            <a:ext cx="8229600" cy="12192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Bradley Hand ITC" pitchFamily="66" charset="0"/>
              </a:rPr>
              <a:t>Habitats de Salam</a:t>
            </a:r>
            <a:endParaRPr lang="en-CA" b="1" dirty="0">
              <a:solidFill>
                <a:schemeClr val="tx1"/>
              </a:solidFill>
              <a:latin typeface="Bradley Hand ITC" pitchFamily="66" charset="0"/>
            </a:endParaRPr>
          </a:p>
        </p:txBody>
      </p:sp>
      <p:pic>
        <p:nvPicPr>
          <p:cNvPr id="4" name="Content Placeholder 4" descr="West_Africa_habitat_types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86484" y="1742541"/>
            <a:ext cx="5971032" cy="4134917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-315416"/>
            <a:ext cx="8229600" cy="1219200"/>
          </a:xfrm>
        </p:spPr>
        <p:txBody>
          <a:bodyPr>
            <a:normAutofit/>
          </a:bodyPr>
          <a:lstStyle/>
          <a:p>
            <a:r>
              <a:rPr lang="en-CA" sz="4000" dirty="0" err="1">
                <a:solidFill>
                  <a:schemeClr val="tx1"/>
                </a:solidFill>
                <a:latin typeface="Bradley Hand ITC" pitchFamily="66" charset="0"/>
              </a:rPr>
              <a:t>Regiões</a:t>
            </a:r>
            <a:r>
              <a:rPr lang="en-CA" sz="4000" dirty="0">
                <a:solidFill>
                  <a:schemeClr val="tx1"/>
                </a:solidFill>
                <a:latin typeface="Bradley Hand ITC" pitchFamily="66" charset="0"/>
              </a:rPr>
              <a:t> </a:t>
            </a:r>
            <a:r>
              <a:rPr lang="en-CA" sz="4000" dirty="0" err="1">
                <a:solidFill>
                  <a:schemeClr val="tx1"/>
                </a:solidFill>
                <a:latin typeface="Bradley Hand ITC" pitchFamily="66" charset="0"/>
              </a:rPr>
              <a:t>Geográficas</a:t>
            </a:r>
            <a:endParaRPr lang="en-CA" sz="4000" dirty="0">
              <a:solidFill>
                <a:schemeClr val="tx1"/>
              </a:solidFill>
              <a:latin typeface="Bradley Hand ITC" pitchFamily="66" charset="0"/>
            </a:endParaRPr>
          </a:p>
        </p:txBody>
      </p:sp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5440016"/>
            <a:ext cx="3923928" cy="12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72" y="2491784"/>
            <a:ext cx="4086398" cy="268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ight Arrow 6"/>
          <p:cNvSpPr/>
          <p:nvPr/>
        </p:nvSpPr>
        <p:spPr>
          <a:xfrm rot="13662320">
            <a:off x="5750829" y="4957586"/>
            <a:ext cx="720080" cy="360040"/>
          </a:xfrm>
          <a:prstGeom prst="rightArrow">
            <a:avLst>
              <a:gd name="adj1" fmla="val 4232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980728"/>
            <a:ext cx="2376264" cy="156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636912"/>
            <a:ext cx="2209800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3789040"/>
            <a:ext cx="2304256" cy="1388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132856"/>
            <a:ext cx="2304256" cy="1575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4077072"/>
            <a:ext cx="2160240" cy="134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79912" y="980728"/>
            <a:ext cx="2592288" cy="1581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ight Arrow 14"/>
          <p:cNvSpPr/>
          <p:nvPr/>
        </p:nvSpPr>
        <p:spPr>
          <a:xfrm rot="9567677">
            <a:off x="5457738" y="3142645"/>
            <a:ext cx="1306263" cy="360040"/>
          </a:xfrm>
          <a:prstGeom prst="rightArrow">
            <a:avLst>
              <a:gd name="adj1" fmla="val 4232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ight Arrow 8"/>
          <p:cNvSpPr/>
          <p:nvPr/>
        </p:nvSpPr>
        <p:spPr>
          <a:xfrm rot="3627091">
            <a:off x="3349414" y="2502166"/>
            <a:ext cx="756890" cy="439945"/>
          </a:xfrm>
          <a:prstGeom prst="rightArrow">
            <a:avLst>
              <a:gd name="adj1" fmla="val 42329"/>
              <a:gd name="adj2" fmla="val 50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ight Arrow 15"/>
          <p:cNvSpPr/>
          <p:nvPr/>
        </p:nvSpPr>
        <p:spPr>
          <a:xfrm rot="1525321">
            <a:off x="2353645" y="3476563"/>
            <a:ext cx="1309248" cy="360040"/>
          </a:xfrm>
          <a:prstGeom prst="rightArrow">
            <a:avLst>
              <a:gd name="adj1" fmla="val 42329"/>
              <a:gd name="adj2" fmla="val 50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484784"/>
            <a:ext cx="237626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219200"/>
          </a:xfrm>
        </p:spPr>
        <p:txBody>
          <a:bodyPr/>
          <a:lstStyle/>
          <a:p>
            <a:r>
              <a:rPr lang="en-GB" sz="4000" b="1" dirty="0" err="1">
                <a:solidFill>
                  <a:schemeClr val="tx1"/>
                </a:solidFill>
                <a:latin typeface="Bradley Hand ITC" pitchFamily="66" charset="0"/>
                <a:cs typeface="Times New Roman" charset="0"/>
              </a:rPr>
              <a:t>Dinâmica</a:t>
            </a:r>
            <a:r>
              <a:rPr lang="en-GB" sz="4000" b="1" dirty="0">
                <a:solidFill>
                  <a:schemeClr val="tx1"/>
                </a:solidFill>
                <a:latin typeface="Bradley Hand ITC" pitchFamily="66" charset="0"/>
                <a:cs typeface="Times New Roman" charset="0"/>
              </a:rPr>
              <a:t> Cultural </a:t>
            </a:r>
            <a:endParaRPr lang="en-CA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437111"/>
            <a:ext cx="3384376" cy="208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3" y="2924944"/>
            <a:ext cx="172819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484784"/>
            <a:ext cx="2011363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437112"/>
            <a:ext cx="28352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2924944"/>
            <a:ext cx="1828800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4136" y="1340768"/>
            <a:ext cx="3744416" cy="1396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2240" y="2924945"/>
            <a:ext cx="2016224" cy="1381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20272" y="4437112"/>
            <a:ext cx="1728192" cy="205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39952" y="2924944"/>
            <a:ext cx="1224136" cy="141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32040" y="2924944"/>
            <a:ext cx="1709489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30065"/>
            <a:ext cx="8229600" cy="859160"/>
          </a:xfrm>
        </p:spPr>
        <p:txBody>
          <a:bodyPr anchor="b">
            <a:normAutofit/>
          </a:bodyPr>
          <a:lstStyle/>
          <a:p>
            <a:r>
              <a:rPr lang="en-GB" sz="4400" b="1" dirty="0" err="1">
                <a:solidFill>
                  <a:schemeClr val="tx1"/>
                </a:solidFill>
                <a:latin typeface="Bradley Hand ITC" pitchFamily="66" charset="0"/>
                <a:cs typeface="Times New Roman" charset="0"/>
              </a:rPr>
              <a:t>Dinâmica</a:t>
            </a:r>
            <a:r>
              <a:rPr lang="en-GB" sz="4400" b="1" dirty="0">
                <a:solidFill>
                  <a:schemeClr val="tx1"/>
                </a:solidFill>
                <a:latin typeface="Bradley Hand ITC" pitchFamily="66" charset="0"/>
                <a:cs typeface="Times New Roman" charset="0"/>
              </a:rPr>
              <a:t> Cultural</a:t>
            </a:r>
            <a:endParaRPr lang="en-CA" dirty="0"/>
          </a:p>
        </p:txBody>
      </p:sp>
      <p:sp>
        <p:nvSpPr>
          <p:cNvPr id="5" name="Rectangle 4"/>
          <p:cNvSpPr/>
          <p:nvPr/>
        </p:nvSpPr>
        <p:spPr>
          <a:xfrm>
            <a:off x="395536" y="764704"/>
            <a:ext cx="44644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CA" dirty="0" err="1"/>
              <a:t>População</a:t>
            </a:r>
            <a:r>
              <a:rPr lang="en-CA" dirty="0"/>
              <a:t> </a:t>
            </a:r>
            <a:r>
              <a:rPr lang="en-CA" dirty="0" err="1"/>
              <a:t>estimada</a:t>
            </a:r>
            <a:r>
              <a:rPr lang="en-CA" dirty="0"/>
              <a:t>: 30,500,420. </a:t>
            </a:r>
          </a:p>
          <a:p>
            <a:pPr marL="285750" indent="-285750">
              <a:buFont typeface="Arial" pitchFamily="34" charset="0"/>
              <a:buChar char="•"/>
            </a:pPr>
            <a:endParaRPr lang="en-GB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dirty="0" err="1"/>
              <a:t>População</a:t>
            </a:r>
            <a:r>
              <a:rPr lang="en-GB" dirty="0"/>
              <a:t> de Salam: </a:t>
            </a:r>
            <a:r>
              <a:rPr lang="en-GB" dirty="0" err="1"/>
              <a:t>Agawid</a:t>
            </a:r>
            <a:r>
              <a:rPr lang="en-GB" dirty="0"/>
              <a:t> (72%), </a:t>
            </a:r>
            <a:r>
              <a:rPr lang="en-GB" dirty="0" err="1"/>
              <a:t>Thowar</a:t>
            </a:r>
            <a:r>
              <a:rPr lang="en-GB" dirty="0"/>
              <a:t> (22%), </a:t>
            </a:r>
            <a:r>
              <a:rPr lang="en-GB" dirty="0" err="1"/>
              <a:t>descendentes</a:t>
            </a:r>
            <a:r>
              <a:rPr lang="en-GB" dirty="0"/>
              <a:t> </a:t>
            </a:r>
            <a:r>
              <a:rPr lang="en-GB" dirty="0" err="1"/>
              <a:t>britânicos</a:t>
            </a:r>
            <a:r>
              <a:rPr lang="en-GB" dirty="0"/>
              <a:t> </a:t>
            </a:r>
            <a:r>
              <a:rPr lang="en-ZA" dirty="0"/>
              <a:t>e </a:t>
            </a:r>
            <a:r>
              <a:rPr lang="en-ZA" dirty="0" err="1"/>
              <a:t>grupos</a:t>
            </a:r>
            <a:r>
              <a:rPr lang="en-ZA" dirty="0"/>
              <a:t> </a:t>
            </a:r>
            <a:r>
              <a:rPr lang="en-ZA" dirty="0" err="1"/>
              <a:t>tribais</a:t>
            </a:r>
            <a:r>
              <a:rPr lang="en-ZA" dirty="0"/>
              <a:t> </a:t>
            </a:r>
            <a:r>
              <a:rPr lang="en-ZA" dirty="0" err="1"/>
              <a:t>distintos</a:t>
            </a:r>
            <a:r>
              <a:rPr lang="en-ZA" dirty="0"/>
              <a:t>. </a:t>
            </a:r>
            <a:endParaRPr lang="en-CA" dirty="0"/>
          </a:p>
          <a:p>
            <a:pPr marL="285750" indent="-285750">
              <a:buFont typeface="Arial" pitchFamily="34" charset="0"/>
              <a:buChar char="•"/>
            </a:pPr>
            <a:endParaRPr lang="en-CA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dirty="0"/>
              <a:t>Mais de cem grupos étnicos - cada um com seu próprio idioma.</a:t>
            </a:r>
          </a:p>
          <a:p>
            <a:pPr marL="285750" indent="-285750">
              <a:buFont typeface="Arial" pitchFamily="34" charset="0"/>
              <a:buChar char="•"/>
            </a:pPr>
            <a:endParaRPr lang="en-CA" dirty="0"/>
          </a:p>
          <a:p>
            <a:pPr marL="285750" indent="-285750">
              <a:buFont typeface="Arial" pitchFamily="34" charset="0"/>
              <a:buChar char="•"/>
            </a:pPr>
            <a:r>
              <a:rPr lang="en-CA" dirty="0" err="1"/>
              <a:t>Inglês</a:t>
            </a:r>
            <a:r>
              <a:rPr lang="en-CA" dirty="0"/>
              <a:t> e </a:t>
            </a:r>
            <a:r>
              <a:rPr lang="en-CA" dirty="0" err="1"/>
              <a:t>árabe</a:t>
            </a:r>
            <a:r>
              <a:rPr lang="en-CA" dirty="0"/>
              <a:t> </a:t>
            </a:r>
            <a:r>
              <a:rPr lang="en-CA" dirty="0" err="1"/>
              <a:t>são</a:t>
            </a:r>
            <a:r>
              <a:rPr lang="en-CA" dirty="0"/>
              <a:t> </a:t>
            </a:r>
            <a:r>
              <a:rPr lang="en-CA" dirty="0" err="1"/>
              <a:t>os</a:t>
            </a:r>
            <a:r>
              <a:rPr lang="en-CA" dirty="0"/>
              <a:t> </a:t>
            </a:r>
            <a:r>
              <a:rPr lang="en-CA" dirty="0" err="1"/>
              <a:t>idiomas</a:t>
            </a:r>
            <a:r>
              <a:rPr lang="en-CA" dirty="0"/>
              <a:t> </a:t>
            </a:r>
            <a:r>
              <a:rPr lang="en-CA" dirty="0" err="1"/>
              <a:t>oficiais</a:t>
            </a:r>
            <a:r>
              <a:rPr lang="en-CA" dirty="0"/>
              <a:t>.</a:t>
            </a:r>
          </a:p>
          <a:p>
            <a:endParaRPr lang="en-CA" dirty="0"/>
          </a:p>
          <a:p>
            <a:pPr marL="285750" indent="-285750">
              <a:buFont typeface="Arial" pitchFamily="34" charset="0"/>
              <a:buChar char="•"/>
            </a:pPr>
            <a:r>
              <a:rPr lang="en-CA" dirty="0"/>
              <a:t>As </a:t>
            </a:r>
            <a:r>
              <a:rPr lang="en-CA" dirty="0" err="1"/>
              <a:t>principais</a:t>
            </a:r>
            <a:r>
              <a:rPr lang="en-CA" dirty="0"/>
              <a:t> </a:t>
            </a:r>
            <a:r>
              <a:rPr lang="en-CA" dirty="0" err="1"/>
              <a:t>religiões</a:t>
            </a:r>
            <a:r>
              <a:rPr lang="en-CA" dirty="0"/>
              <a:t> </a:t>
            </a:r>
            <a:r>
              <a:rPr lang="en-CA" dirty="0" err="1"/>
              <a:t>são</a:t>
            </a:r>
            <a:r>
              <a:rPr lang="en-CA" dirty="0"/>
              <a:t> </a:t>
            </a:r>
            <a:r>
              <a:rPr lang="en-CA" dirty="0" err="1"/>
              <a:t>Islamismo</a:t>
            </a:r>
            <a:r>
              <a:rPr lang="en-CA" dirty="0"/>
              <a:t>,  </a:t>
            </a:r>
            <a:r>
              <a:rPr lang="en-CA" dirty="0" err="1"/>
              <a:t>Cristianismo</a:t>
            </a:r>
            <a:r>
              <a:rPr lang="en-CA" dirty="0"/>
              <a:t> e </a:t>
            </a:r>
            <a:r>
              <a:rPr lang="en-CA" dirty="0" err="1"/>
              <a:t>religiões</a:t>
            </a:r>
            <a:r>
              <a:rPr lang="en-CA" dirty="0"/>
              <a:t> </a:t>
            </a:r>
            <a:r>
              <a:rPr lang="en-CA" dirty="0" err="1"/>
              <a:t>tradicionais</a:t>
            </a:r>
            <a:r>
              <a:rPr lang="en-CA" dirty="0"/>
              <a:t> </a:t>
            </a:r>
            <a:r>
              <a:rPr lang="en-CA" dirty="0" err="1"/>
              <a:t>africanas</a:t>
            </a:r>
            <a:r>
              <a:rPr lang="en-CA" dirty="0"/>
              <a:t>.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4658117"/>
            <a:ext cx="2194679" cy="1695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579772"/>
            <a:ext cx="2160239" cy="174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649190"/>
            <a:ext cx="1897563" cy="176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653136"/>
            <a:ext cx="2016224" cy="1735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10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5364088" y="889225"/>
            <a:ext cx="3490569" cy="2380952"/>
          </a:xfrm>
          <a:prstGeom prst="rect">
            <a:avLst/>
          </a:prstGeom>
          <a:ln w="952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:wheel spokes="8"/>
      </p:transition>
    </mc:Choice>
    <mc:Fallback xmlns="">
      <p:transition spd="slow" advTm="10000">
        <p:wheel spokes="8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8579</TotalTime>
  <Words>602</Words>
  <Application>Microsoft Office PowerPoint</Application>
  <PresentationFormat>On-screen Show (4:3)</PresentationFormat>
  <Paragraphs>143</Paragraphs>
  <Slides>30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ＭＳ 明朝</vt:lpstr>
      <vt:lpstr>SimSun</vt:lpstr>
      <vt:lpstr>Arial</vt:lpstr>
      <vt:lpstr>Bradley Hand ITC</vt:lpstr>
      <vt:lpstr>Calibri</vt:lpstr>
      <vt:lpstr>Constantia</vt:lpstr>
      <vt:lpstr>Courier New</vt:lpstr>
      <vt:lpstr>Gisha</vt:lpstr>
      <vt:lpstr>Times New Roman</vt:lpstr>
      <vt:lpstr>Wingdings</vt:lpstr>
      <vt:lpstr>Wingdings 2</vt:lpstr>
      <vt:lpstr>Paper</vt:lpstr>
      <vt:lpstr>Bem-vindo a Salam</vt:lpstr>
      <vt:lpstr>Salam </vt:lpstr>
      <vt:lpstr>Clima em Salam</vt:lpstr>
      <vt:lpstr>Clima em Salam</vt:lpstr>
      <vt:lpstr>Clima em Salam</vt:lpstr>
      <vt:lpstr>Habitats de Salam</vt:lpstr>
      <vt:lpstr>Regiões Geográficas</vt:lpstr>
      <vt:lpstr>Dinâmica Cultural </vt:lpstr>
      <vt:lpstr>Dinâmica Cultural</vt:lpstr>
      <vt:lpstr>População de Salam</vt:lpstr>
      <vt:lpstr>Conflito étnico</vt:lpstr>
      <vt:lpstr>Paisagens e tradições</vt:lpstr>
      <vt:lpstr>Cultura</vt:lpstr>
      <vt:lpstr>Casas tradicionais</vt:lpstr>
      <vt:lpstr>Casas tradicionais </vt:lpstr>
      <vt:lpstr>A nossa música, Griot, o contador de histórias? </vt:lpstr>
      <vt:lpstr>Os nossos instrumentos musicais: Kora</vt:lpstr>
      <vt:lpstr>Os nossos instrumentos musicais</vt:lpstr>
      <vt:lpstr>Os nossos tambores</vt:lpstr>
      <vt:lpstr>Economia</vt:lpstr>
      <vt:lpstr>Agricultura </vt:lpstr>
      <vt:lpstr>PowerPoint Presentation</vt:lpstr>
      <vt:lpstr>Desafios ambientais</vt:lpstr>
      <vt:lpstr>Saúde </vt:lpstr>
      <vt:lpstr> A missão do Ministério da Saúde é: </vt:lpstr>
      <vt:lpstr>Salam está em transição epidemiológica </vt:lpstr>
      <vt:lpstr>Endemias/doenças epidémicas</vt:lpstr>
      <vt:lpstr>Desafios…..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Progressive Vision</dc:creator>
  <cp:lastModifiedBy>GOMEZ, Paula</cp:lastModifiedBy>
  <cp:revision>181</cp:revision>
  <dcterms:created xsi:type="dcterms:W3CDTF">2015-03-03T16:53:00Z</dcterms:created>
  <dcterms:modified xsi:type="dcterms:W3CDTF">2019-07-01T08:03:37Z</dcterms:modified>
</cp:coreProperties>
</file>