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4"/>
    <p:sldMasterId id="2147483856" r:id="rId5"/>
    <p:sldMasterId id="2147483881" r:id="rId6"/>
  </p:sldMasterIdLst>
  <p:notesMasterIdLst>
    <p:notesMasterId r:id="rId51"/>
  </p:notesMasterIdLst>
  <p:handoutMasterIdLst>
    <p:handoutMasterId r:id="rId52"/>
  </p:handoutMasterIdLst>
  <p:sldIdLst>
    <p:sldId id="315" r:id="rId7"/>
    <p:sldId id="318" r:id="rId8"/>
    <p:sldId id="323" r:id="rId9"/>
    <p:sldId id="342" r:id="rId10"/>
    <p:sldId id="420" r:id="rId11"/>
    <p:sldId id="421" r:id="rId12"/>
    <p:sldId id="422" r:id="rId13"/>
    <p:sldId id="440" r:id="rId14"/>
    <p:sldId id="425" r:id="rId15"/>
    <p:sldId id="432" r:id="rId16"/>
    <p:sldId id="433" r:id="rId17"/>
    <p:sldId id="441" r:id="rId18"/>
    <p:sldId id="442" r:id="rId19"/>
    <p:sldId id="443" r:id="rId20"/>
    <p:sldId id="444" r:id="rId21"/>
    <p:sldId id="445" r:id="rId22"/>
    <p:sldId id="446" r:id="rId23"/>
    <p:sldId id="447" r:id="rId24"/>
    <p:sldId id="448" r:id="rId25"/>
    <p:sldId id="449" r:id="rId26"/>
    <p:sldId id="450" r:id="rId27"/>
    <p:sldId id="343" r:id="rId28"/>
    <p:sldId id="434" r:id="rId29"/>
    <p:sldId id="435" r:id="rId30"/>
    <p:sldId id="436" r:id="rId31"/>
    <p:sldId id="437" r:id="rId32"/>
    <p:sldId id="438" r:id="rId33"/>
    <p:sldId id="344" r:id="rId34"/>
    <p:sldId id="326" r:id="rId35"/>
    <p:sldId id="411" r:id="rId36"/>
    <p:sldId id="356" r:id="rId37"/>
    <p:sldId id="367" r:id="rId38"/>
    <p:sldId id="346" r:id="rId39"/>
    <p:sldId id="328" r:id="rId40"/>
    <p:sldId id="329" r:id="rId41"/>
    <p:sldId id="408" r:id="rId42"/>
    <p:sldId id="330" r:id="rId43"/>
    <p:sldId id="407" r:id="rId44"/>
    <p:sldId id="349" r:id="rId45"/>
    <p:sldId id="374" r:id="rId46"/>
    <p:sldId id="353" r:id="rId47"/>
    <p:sldId id="336" r:id="rId48"/>
    <p:sldId id="406" r:id="rId49"/>
    <p:sldId id="340" r:id="rId50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erein elnossery" initials="s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33CC"/>
    <a:srgbClr val="008000"/>
    <a:srgbClr val="FF0066"/>
    <a:srgbClr val="0000FF"/>
    <a:srgbClr val="FF3399"/>
    <a:srgbClr val="256EFF"/>
    <a:srgbClr val="FFFFFF"/>
    <a:srgbClr val="2C17A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90" autoAdjust="0"/>
    <p:restoredTop sz="94316" autoAdjust="0"/>
  </p:normalViewPr>
  <p:slideViewPr>
    <p:cSldViewPr>
      <p:cViewPr varScale="1">
        <p:scale>
          <a:sx n="95" d="100"/>
          <a:sy n="95" d="100"/>
        </p:scale>
        <p:origin x="750" y="84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-953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21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48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 dirty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5348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403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HIGIENE PESSOAL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Lave as mãos com sabão, cinzas ou cal: antes de cozinhar, antes de comer e antes de alimentar seus filhos, depois de usar a latrina ou de limpar seus filhos depois de terem usado a latrina.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Lave todas as partes de suas mãos - frente, costas, entre os dedos, sob as unhas.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Use a latrina para defecar, mantenha a latrina limpa.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ALIMENTOS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Cozinhar bem os alimentos crus, coma imediatamente os alimentos cozidos.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Guardar os alimentos cozidos cuidadosamente na geladeira.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Reaquecer bem os alimentos cozidos.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Evitar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 contacto entre alimentos crus e alimentos cozidos.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Comer fruta e verdura descascadas por si mesmo.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Manter todas as superfícies da cozinha limpas.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Lavar bem a sua tábua de corte com sabão e água.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Lavar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seus utensílios e pratos com água e sabão.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COZINHAR – DESCASCAR - OU DEIXAR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ÁGUA POTÁVEL SEGURA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Mesmo que pareça claro, a água pode não ser segura (beber, usar)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Ferva ou adicione gotas de cloro na água antes de beber.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Mantenha a água potável numa panela limpa, coberta ou num balde ou outro recipiente com uma pequena abertura e uma tampa. Deve ser utilizado no prazo de 24 horas após a colecta.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Despeje a água do recipiente - não mergulhe um copo no recipiente.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Se mergulhar no recipiente de água por acidente, use um copo ou outro utensílio com alça.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POÇOS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Não defeca ou urine dentro ou perto de uma fonte de água potável.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Não tome banho, não lave as suas roupas ou suas panelas e utensílios na fonte de água potável (córrego, rio ou buraco de água).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Os poços abertos devem ser cobertos quando não estiverem em uso para evitar contaminação.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Os baldes usados ​​para colectar a água devem ser tapados quando não estiverem em uso - eles não devem ser deixados numa superfície suja.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 área ao redor de um poço ou bomba manual deve ser mantida mais limpa possível.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Livre-se do lixo e da água estagnada em torno de uma fonte de água.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PT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2178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005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1606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 lista aqui apresentada não é exaustiva, nem todas as funções são sempre necessárias numa ERR. A composição da equipa dependerá da resposta a ser dada em fun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 do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caso.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66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7415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Alguns desafios antecipados e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previs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íveis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durante podem ser abordados no </a:t>
            </a:r>
            <a:r>
              <a:rPr lang="pt-BR" sz="1200" i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briefing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antes da mobilização. Isso pode incluir informações sobre a segurança, logística de viagem / acomoda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e informa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 geral sobre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 situação. É importante explicar às equipas o contexto no qual vão trabalhar sobretudo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em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relação às diferenças culturais, factores de stress, psicossociais e outras dificuldades.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4099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2907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228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367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756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643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30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096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55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05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40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49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615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12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4259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73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14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699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74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10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1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2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576303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0969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551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058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Formação de Equipas de Resposta 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408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49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8519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615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122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73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142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699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7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313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424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07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297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2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13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0A1E2-57BE-42D0-BCBE-4AB7BCD56F80}" type="datetimeFigureOut">
              <a:rPr lang="en-GB" smtClean="0"/>
              <a:pPr/>
              <a:t>01/07/2019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49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88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text</a:t>
            </a:r>
            <a:r>
              <a:rPr lang="fr-FR" noProof="0" dirty="0"/>
              <a:t> styles</a:t>
            </a:r>
          </a:p>
          <a:p>
            <a:pPr lvl="1"/>
            <a:r>
              <a:rPr lang="fr-FR" noProof="0" dirty="0"/>
              <a:t>Second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2"/>
            <a:r>
              <a:rPr lang="fr-FR" noProof="0" dirty="0" err="1"/>
              <a:t>Third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3"/>
            <a:r>
              <a:rPr lang="fr-FR" noProof="0" dirty="0" err="1"/>
              <a:t>Fourth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  <a:p>
            <a:pPr lvl="4"/>
            <a:r>
              <a:rPr lang="fr-FR" noProof="0" dirty="0" err="1"/>
              <a:t>Fifth</a:t>
            </a:r>
            <a:r>
              <a:rPr lang="fr-FR" noProof="0" dirty="0"/>
              <a:t> </a:t>
            </a:r>
            <a:r>
              <a:rPr lang="fr-FR" noProof="0" dirty="0" err="1"/>
              <a:t>level</a:t>
            </a:r>
            <a:endParaRPr lang="fr-FR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fld id="{71A16575-1E84-4647-8D72-B57CC2BBF98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/>
        </p:nvSpPr>
        <p:spPr bwMode="auto">
          <a:xfrm>
            <a:off x="2057400" y="6478588"/>
            <a:ext cx="27142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>
                <a:solidFill>
                  <a:schemeClr val="bg1"/>
                </a:solidFill>
                <a:latin typeface="Arial Narrow" pitchFamily="34" charset="0"/>
              </a:rPr>
              <a:t>Formation des Équipes d’Intervention Rapide</a:t>
            </a:r>
            <a:endParaRPr lang="en-GB" sz="12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6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7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8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9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88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themeOverride" Target="../theme/themeOverrid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itle 1"/>
          <p:cNvSpPr>
            <a:spLocks noGrp="1"/>
          </p:cNvSpPr>
          <p:nvPr>
            <p:ph type="ctrTitle"/>
          </p:nvPr>
        </p:nvSpPr>
        <p:spPr>
          <a:xfrm>
            <a:off x="1371600" y="230783"/>
            <a:ext cx="7772400" cy="1470025"/>
          </a:xfrm>
        </p:spPr>
        <p:txBody>
          <a:bodyPr>
            <a:normAutofit fontScale="90000"/>
          </a:bodyPr>
          <a:lstStyle/>
          <a:p>
            <a:pPr algn="r"/>
            <a:r>
              <a:rPr lang="pt-PT" altLang="en-US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  <a:br>
              <a:rPr lang="pt-PT" altLang="en-US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en-US" sz="32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</a:t>
            </a:r>
            <a:r>
              <a:rPr lang="pt-PT" altLang="en-US" sz="3200" b="1">
                <a:solidFill>
                  <a:srgbClr val="0070C0"/>
                </a:solidFill>
                <a:latin typeface="Arial"/>
                <a:cs typeface="Arial"/>
              </a:rPr>
              <a:t>ção</a:t>
            </a:r>
            <a:r>
              <a:rPr lang="pt-PT" altLang="en-US" sz="32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altLang="en-US" sz="3200" b="1">
                <a:solidFill>
                  <a:srgbClr val="002060"/>
                </a:solidFill>
                <a:latin typeface="Arial" pitchFamily="34" charset="0"/>
                <a:cs typeface="Arial" panose="020B0604020202020204" pitchFamily="34" charset="0"/>
              </a:rPr>
              <a:t> </a:t>
            </a:r>
            <a:br>
              <a:rPr lang="pt-PT" altLang="en-US" sz="3200" b="1">
                <a:solidFill>
                  <a:srgbClr val="002060"/>
                </a:solidFill>
                <a:latin typeface="Arial" pitchFamily="34" charset="0"/>
                <a:cs typeface="Arial" panose="020B0604020202020204" pitchFamily="34" charset="0"/>
              </a:rPr>
            </a:br>
            <a:endParaRPr lang="pt-PT" altLang="en-US" sz="32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Subtitle 2"/>
          <p:cNvSpPr>
            <a:spLocks noGrp="1"/>
          </p:cNvSpPr>
          <p:nvPr>
            <p:ph type="subTitle" idx="1"/>
          </p:nvPr>
        </p:nvSpPr>
        <p:spPr>
          <a:xfrm>
            <a:off x="55710" y="4509120"/>
            <a:ext cx="9088290" cy="158417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Exercício de competências</a:t>
            </a:r>
            <a:r>
              <a:rPr lang="pt-PT" b="1" dirty="0">
                <a:solidFill>
                  <a:srgbClr val="002060"/>
                </a:solidFill>
                <a:latin typeface="Arial"/>
                <a:ea typeface="Verdana" pitchFamily="34" charset="0"/>
                <a:cs typeface="Arial"/>
              </a:rPr>
              <a:t> baseado em </a:t>
            </a:r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cenários</a:t>
            </a:r>
          </a:p>
          <a:p>
            <a:pPr algn="l"/>
            <a:r>
              <a:rPr lang="pt-PT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“Morte inexplicada de crianças na província de </a:t>
            </a:r>
            <a:r>
              <a:rPr lang="pt-PT" sz="2300" b="1" i="1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Karan</a:t>
            </a:r>
            <a:r>
              <a:rPr lang="pt-PT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, </a:t>
            </a:r>
            <a:r>
              <a:rPr lang="pt-PT" sz="2300" b="1" i="1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Salam</a:t>
            </a:r>
            <a:r>
              <a:rPr lang="pt-PT" sz="2300" b="1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’’</a:t>
            </a:r>
          </a:p>
          <a:p>
            <a:pPr algn="l" eaLnBrk="1" hangingPunct="1"/>
            <a:r>
              <a:rPr lang="pt-PT" sz="2400" b="1" dirty="0">
                <a:solidFill>
                  <a:srgbClr val="002060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C1.4 Balanço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3957" y="2636912"/>
            <a:ext cx="8168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B29894-521B-4FF9-AB72-78C814BB998E}"/>
              </a:ext>
            </a:extLst>
          </p:cNvPr>
          <p:cNvSpPr txBox="1"/>
          <p:nvPr/>
        </p:nvSpPr>
        <p:spPr>
          <a:xfrm>
            <a:off x="26462" y="6530260"/>
            <a:ext cx="2389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2060"/>
                </a:solidFill>
              </a:rPr>
              <a:t>Actualizado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em</a:t>
            </a:r>
            <a:r>
              <a:rPr lang="fr-FR" sz="1400">
                <a:solidFill>
                  <a:srgbClr val="002060"/>
                </a:solidFill>
              </a:rPr>
              <a:t>: 26/11/2018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419" y="-99392"/>
            <a:ext cx="9036496" cy="1143000"/>
          </a:xfrm>
        </p:spPr>
        <p:txBody>
          <a:bodyPr>
            <a:noAutofit/>
          </a:bodyPr>
          <a:lstStyle/>
          <a:p>
            <a:pPr algn="l"/>
            <a:r>
              <a:rPr lang="pt-PT" sz="3600" b="1">
                <a:solidFill>
                  <a:srgbClr val="002060"/>
                </a:solidFill>
              </a:rPr>
              <a:t>C1 Balan</a:t>
            </a:r>
            <a:r>
              <a:rPr lang="pt-PT" sz="3600" b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pt-PT" sz="3600" b="1">
                <a:solidFill>
                  <a:srgbClr val="002060"/>
                </a:solidFill>
              </a:rPr>
              <a:t> (7)</a:t>
            </a:r>
            <a:br>
              <a:rPr lang="pt-PT" sz="3600" b="1">
                <a:solidFill>
                  <a:srgbClr val="002060"/>
                </a:solidFill>
              </a:rPr>
            </a:br>
            <a:r>
              <a:rPr lang="pt-PT" sz="2400" b="1">
                <a:solidFill>
                  <a:schemeClr val="accent6">
                    <a:lumMod val="75000"/>
                  </a:schemeClr>
                </a:solidFill>
              </a:rPr>
              <a:t>Lista de verifica</a:t>
            </a:r>
            <a:r>
              <a:rPr lang="pt-PT" sz="2400" b="1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ção</a:t>
            </a:r>
            <a:r>
              <a:rPr lang="pt-PT" sz="2400" b="1">
                <a:solidFill>
                  <a:schemeClr val="accent6">
                    <a:lumMod val="75000"/>
                  </a:schemeClr>
                </a:solidFill>
              </a:rPr>
              <a:t> da logística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8417" y="1325446"/>
            <a:ext cx="9032095" cy="46238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1400" b="1">
                <a:solidFill>
                  <a:srgbClr val="0070C0"/>
                </a:solidFill>
              </a:rPr>
              <a:t>Saúde pessoal e da equipa</a:t>
            </a:r>
          </a:p>
          <a:p>
            <a:pPr lvl="1"/>
            <a:r>
              <a:rPr lang="pt-PT" sz="1400"/>
              <a:t>Vacinas apropriadas </a:t>
            </a:r>
          </a:p>
          <a:p>
            <a:pPr lvl="1"/>
            <a:r>
              <a:rPr lang="pt-PT" sz="1400">
                <a:solidFill>
                  <a:schemeClr val="tx1"/>
                </a:solidFill>
              </a:rPr>
              <a:t>Kit de saúde pessoal: desinfectante de mãos à base de álcool, termómetro, pastilhas purificadoras de água, sais de reidratação oral, etc.</a:t>
            </a:r>
            <a:endParaRPr lang="pt-PT" sz="1400"/>
          </a:p>
          <a:p>
            <a:pPr lvl="1"/>
            <a:r>
              <a:rPr lang="pt-PT" sz="1400"/>
              <a:t>Prescrições de rotina: profilaxia anti-paludismo</a:t>
            </a:r>
          </a:p>
          <a:p>
            <a:pPr lvl="1"/>
            <a:r>
              <a:rPr lang="pt-PT" sz="1400"/>
              <a:t>Kit de primeiros socorros e plano evacua</a:t>
            </a:r>
            <a:r>
              <a:rPr lang="pt-PT" sz="1400">
                <a:latin typeface="Arial"/>
                <a:cs typeface="Arial"/>
              </a:rPr>
              <a:t>ção médica </a:t>
            </a:r>
            <a:endParaRPr lang="pt-PT" sz="1400"/>
          </a:p>
          <a:p>
            <a:pPr lvl="1"/>
            <a:endParaRPr lang="pt-PT" sz="1400" b="1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PT" sz="1400" b="1">
                <a:solidFill>
                  <a:srgbClr val="0070C0"/>
                </a:solidFill>
              </a:rPr>
              <a:t>Materiais impressos</a:t>
            </a:r>
          </a:p>
          <a:p>
            <a:pPr lvl="1"/>
            <a:r>
              <a:rPr lang="pt-PT" sz="1400"/>
              <a:t>Termos de referência para a investigação e todas as informações disponíveis sobre o evento</a:t>
            </a:r>
          </a:p>
          <a:p>
            <a:pPr lvl="1"/>
            <a:r>
              <a:rPr lang="pt-PT" sz="1400"/>
              <a:t>Planos nacionais de contingência</a:t>
            </a:r>
          </a:p>
          <a:p>
            <a:pPr lvl="1"/>
            <a:r>
              <a:rPr lang="pt-PT" sz="1400"/>
              <a:t>Procedimentos operacionais padrão</a:t>
            </a:r>
          </a:p>
          <a:p>
            <a:pPr lvl="1"/>
            <a:r>
              <a:rPr lang="pt-PT" sz="1400"/>
              <a:t>Lista de contactos de funcionários centrais, intermediários e distritais, coordenador geral do evento e partes interessadas</a:t>
            </a:r>
          </a:p>
          <a:p>
            <a:pPr lvl="1"/>
            <a:r>
              <a:rPr lang="pt-PT" sz="1400"/>
              <a:t>Formulários impressos, conforme necessário</a:t>
            </a:r>
          </a:p>
          <a:p>
            <a:pPr lvl="1"/>
            <a:r>
              <a:rPr lang="pt-PT" sz="1400"/>
              <a:t>Materiais didácticos para uma formação rápida</a:t>
            </a:r>
          </a:p>
          <a:p>
            <a:pPr lvl="1"/>
            <a:r>
              <a:rPr lang="pt-PT" sz="1400"/>
              <a:t>Impressos de orientação técnica, cartazes, material de comunicação de risco</a:t>
            </a:r>
          </a:p>
          <a:p>
            <a:pPr marL="0" indent="0">
              <a:buNone/>
            </a:pPr>
            <a:endParaRPr lang="pt-PT" sz="14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9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143000"/>
          </a:xfrm>
        </p:spPr>
        <p:txBody>
          <a:bodyPr>
            <a:noAutofit/>
          </a:bodyPr>
          <a:lstStyle/>
          <a:p>
            <a:pPr algn="l"/>
            <a:r>
              <a:rPr lang="pt-PT" sz="3600" b="1">
                <a:solidFill>
                  <a:srgbClr val="002060"/>
                </a:solidFill>
              </a:rPr>
              <a:t>C1 Balan</a:t>
            </a:r>
            <a:r>
              <a:rPr lang="pt-PT" sz="3600" b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pt-PT" sz="3600" b="1">
                <a:solidFill>
                  <a:srgbClr val="002060"/>
                </a:solidFill>
              </a:rPr>
              <a:t> (8)</a:t>
            </a:r>
            <a:br>
              <a:rPr lang="pt-PT" sz="3200" b="1">
                <a:solidFill>
                  <a:srgbClr val="002060"/>
                </a:solidFill>
              </a:rPr>
            </a:br>
            <a:r>
              <a:rPr lang="pt-PT" sz="2400" b="1">
                <a:solidFill>
                  <a:schemeClr val="accent6">
                    <a:lumMod val="75000"/>
                  </a:schemeClr>
                </a:solidFill>
              </a:rPr>
              <a:t>Lista de verificação da logística (2)</a:t>
            </a:r>
            <a:endParaRPr lang="pt-PT" sz="2400" b="1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60040" y="1541471"/>
            <a:ext cx="8532440" cy="41917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1400" b="1" dirty="0">
                <a:solidFill>
                  <a:srgbClr val="0070C0"/>
                </a:solidFill>
              </a:rPr>
              <a:t>Tecnologias de Informação e Comunicação</a:t>
            </a:r>
          </a:p>
          <a:p>
            <a:pPr lvl="1"/>
            <a:r>
              <a:rPr lang="pt-PT" sz="1400" dirty="0"/>
              <a:t>Computadores portáteis e impressora</a:t>
            </a:r>
          </a:p>
          <a:p>
            <a:pPr lvl="1"/>
            <a:r>
              <a:rPr lang="pt-PT" sz="1400" dirty="0"/>
              <a:t>Acesso à Internet</a:t>
            </a:r>
          </a:p>
          <a:p>
            <a:pPr lvl="1"/>
            <a:r>
              <a:rPr lang="pt-PT" sz="1400" dirty="0"/>
              <a:t>Telefones e crédito extra para telefone, rádios, outros, conforme necessário, etc.</a:t>
            </a:r>
          </a:p>
          <a:p>
            <a:pPr marL="0" indent="0">
              <a:buNone/>
            </a:pPr>
            <a:endParaRPr lang="pt-PT" sz="1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PT" sz="1400" b="1" dirty="0">
                <a:solidFill>
                  <a:srgbClr val="0070C0"/>
                </a:solidFill>
              </a:rPr>
              <a:t>Equipamento de campo</a:t>
            </a:r>
          </a:p>
          <a:p>
            <a:pPr lvl="1"/>
            <a:r>
              <a:rPr lang="pt-PT" sz="1400" dirty="0">
                <a:solidFill>
                  <a:schemeClr val="tx1"/>
                </a:solidFill>
              </a:rPr>
              <a:t>EPP </a:t>
            </a:r>
          </a:p>
          <a:p>
            <a:pPr lvl="1"/>
            <a:r>
              <a:rPr lang="pt-PT" sz="1400" dirty="0">
                <a:solidFill>
                  <a:schemeClr val="tx1"/>
                </a:solidFill>
              </a:rPr>
              <a:t>Material médico necessário</a:t>
            </a:r>
          </a:p>
          <a:p>
            <a:pPr marL="457200" lvl="1" indent="0">
              <a:buNone/>
            </a:pPr>
            <a:endParaRPr lang="pt-PT" sz="1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PT" sz="1400" b="1" dirty="0">
                <a:solidFill>
                  <a:srgbClr val="0070C0"/>
                </a:solidFill>
              </a:rPr>
              <a:t>Transportes</a:t>
            </a:r>
          </a:p>
          <a:p>
            <a:pPr lvl="1"/>
            <a:r>
              <a:rPr lang="pt-PT" sz="1400" dirty="0"/>
              <a:t>Acesso a carros ou outra forma de transporte</a:t>
            </a:r>
          </a:p>
          <a:p>
            <a:pPr lvl="1"/>
            <a:r>
              <a:rPr lang="pt-PT" sz="1400" dirty="0"/>
              <a:t>Plano de aquisi</a:t>
            </a:r>
            <a:r>
              <a:rPr lang="pt-PT" sz="1400" dirty="0">
                <a:latin typeface="Arial"/>
                <a:cs typeface="Arial"/>
              </a:rPr>
              <a:t>ção</a:t>
            </a:r>
            <a:r>
              <a:rPr lang="pt-PT" sz="1400" dirty="0"/>
              <a:t> de combustível</a:t>
            </a:r>
          </a:p>
          <a:p>
            <a:pPr marL="457200" lvl="1" indent="0">
              <a:buNone/>
            </a:pPr>
            <a:endParaRPr lang="pt-PT" sz="1400" dirty="0"/>
          </a:p>
          <a:p>
            <a:pPr marL="0" indent="0">
              <a:buNone/>
            </a:pPr>
            <a:r>
              <a:rPr lang="pt-PT" sz="1400" b="1" dirty="0">
                <a:solidFill>
                  <a:srgbClr val="0070C0"/>
                </a:solidFill>
              </a:rPr>
              <a:t>Finanças</a:t>
            </a:r>
          </a:p>
          <a:p>
            <a:pPr lvl="1"/>
            <a:r>
              <a:rPr lang="pt-PT" sz="1400" dirty="0"/>
              <a:t>Per </a:t>
            </a:r>
            <a:r>
              <a:rPr lang="pt-PT" sz="1400" dirty="0" err="1"/>
              <a:t>diem</a:t>
            </a:r>
            <a:r>
              <a:rPr lang="pt-PT" sz="1400" dirty="0"/>
              <a:t>, dinheiro vivo</a:t>
            </a:r>
          </a:p>
          <a:p>
            <a:pPr lvl="1"/>
            <a:r>
              <a:rPr lang="pt-PT" sz="1400" dirty="0"/>
              <a:t>Acesso e mecanismo para libertar fundos de emergência</a:t>
            </a:r>
          </a:p>
        </p:txBody>
      </p:sp>
    </p:spTree>
    <p:extLst>
      <p:ext uri="{BB962C8B-B14F-4D97-AF65-F5344CB8AC3E}">
        <p14:creationId xmlns:p14="http://schemas.microsoft.com/office/powerpoint/2010/main" val="2976155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C2 ARR do uso deliberado de agente biológico para envenenamento/contaminação química da água potável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38194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PT" sz="2400" b="1" dirty="0">
                <a:solidFill>
                  <a:srgbClr val="002060"/>
                </a:solidFill>
              </a:rPr>
              <a:t>Produtos:</a:t>
            </a:r>
          </a:p>
          <a:p>
            <a:r>
              <a:rPr lang="pt-PT" sz="2400" dirty="0">
                <a:solidFill>
                  <a:srgbClr val="002060"/>
                </a:solidFill>
              </a:rPr>
              <a:t>Efectuar uma avaliação rápida do risco (ARR)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PT" sz="1600" dirty="0">
                <a:solidFill>
                  <a:srgbClr val="002060"/>
                </a:solidFill>
              </a:rPr>
              <a:t>Pergunta sobre o risco formulada.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PT" sz="1600" dirty="0">
                <a:solidFill>
                  <a:srgbClr val="002060"/>
                </a:solidFill>
              </a:rPr>
              <a:t>Perigo avaliado.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PT" sz="1600" dirty="0">
                <a:solidFill>
                  <a:srgbClr val="002060"/>
                </a:solidFill>
              </a:rPr>
              <a:t>Probabilidade de um evento específico avaliada.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PT" sz="1600" dirty="0">
                <a:solidFill>
                  <a:srgbClr val="002060"/>
                </a:solidFill>
              </a:rPr>
              <a:t>Exposição avaliada.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PT" sz="1600" dirty="0">
                <a:solidFill>
                  <a:srgbClr val="002060"/>
                </a:solidFill>
              </a:rPr>
              <a:t>Contexto avaliado, considerando todos os factores que afectam o risco: sociais, técnicos e científicos, económicos, ambientais, éticos, das políticas e políticos.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PT" sz="1600" dirty="0">
                <a:solidFill>
                  <a:srgbClr val="002060"/>
                </a:solidFill>
              </a:rPr>
              <a:t>Riscos categorizados.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PT" sz="1600" dirty="0">
                <a:solidFill>
                  <a:srgbClr val="002060"/>
                </a:solidFill>
              </a:rPr>
              <a:t>Impacto avaliado.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rgbClr val="002060"/>
                </a:solidFill>
              </a:rPr>
              <a:t>Plano de acção </a:t>
            </a:r>
            <a:r>
              <a:rPr lang="pt-PT" sz="2400" dirty="0" err="1">
                <a:solidFill>
                  <a:srgbClr val="002060"/>
                </a:solidFill>
              </a:rPr>
              <a:t>actualizado</a:t>
            </a:r>
            <a:r>
              <a:rPr lang="pt-PT" sz="2400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1810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073851" y="3933136"/>
            <a:ext cx="6858000" cy="720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algn="just">
              <a:buNone/>
            </a:pPr>
            <a:r>
              <a:rPr lang="pt-PT" sz="1400" dirty="0">
                <a:solidFill>
                  <a:srgbClr val="002060"/>
                </a:solidFill>
              </a:rPr>
              <a:t>Número de pessoas ou grupo com exposição confirmada ou provável. </a:t>
            </a:r>
          </a:p>
          <a:p>
            <a:pPr marL="0" algn="just">
              <a:buNone/>
            </a:pPr>
            <a:r>
              <a:rPr lang="pt-PT" sz="1400" dirty="0">
                <a:solidFill>
                  <a:srgbClr val="002060"/>
                </a:solidFill>
              </a:rPr>
              <a:t> (Fonte de água envenenada, agente, resposta da dose, propagação da transmissão de humano a humano, taxa de casos fatais).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08721" y="2924944"/>
            <a:ext cx="1676400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PT" sz="1500" b="1" i="0" u="none" strike="noStrike" kern="1200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Avaliação do perigo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300608"/>
            <a:ext cx="8229600" cy="8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PT" sz="3600" b="1" dirty="0">
                <a:solidFill>
                  <a:srgbClr val="002060"/>
                </a:solidFill>
              </a:rPr>
              <a:t>C2 Balanço (1)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t-PT" sz="2000" b="1" dirty="0">
                <a:solidFill>
                  <a:schemeClr val="accent6">
                    <a:lumMod val="75000"/>
                  </a:schemeClr>
                </a:solidFill>
              </a:rPr>
              <a:t>ARR de agente biológico no envenenamento da água potável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78772" y="3933136"/>
            <a:ext cx="1676400" cy="720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PT" sz="15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Avaliação da exposição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8772" y="4900668"/>
            <a:ext cx="1676400" cy="9992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PT" sz="15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Avaliação do contexto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023794" y="2924944"/>
            <a:ext cx="6858000" cy="7920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lvl="0" indent="-342900" algn="just">
              <a:spcBef>
                <a:spcPct val="20000"/>
              </a:spcBef>
            </a:pPr>
            <a:r>
              <a:rPr lang="pt-PT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perigo já foi identificado em C1; a equipa deverá rever a sua avaliação e concentrar-se mais neste risco específico. A equipa deverá procurar os potenciais agentes que poderão ser usados como arma biológica.</a:t>
            </a:r>
          </a:p>
          <a:p>
            <a:pPr lvl="0" indent="-342900" algn="just">
              <a:spcBef>
                <a:spcPct val="20000"/>
              </a:spcBef>
            </a:pPr>
            <a:endParaRPr lang="pt-PT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108416" y="4873600"/>
            <a:ext cx="6858000" cy="9992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algn="just"/>
            <a:r>
              <a:rPr lang="pt-PT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contexto já foi avaliado em C1; a equipa deverá rever a sua avaliação e concentrar-se mais neste risco específico.</a:t>
            </a:r>
            <a:endParaRPr kumimoji="0" lang="pt-PT" sz="1400" b="0" i="0" u="none" strike="noStrike" kern="1200" cap="none" spc="0" normalizeH="0" baseline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08721" y="1539368"/>
            <a:ext cx="1676400" cy="116955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PT" sz="15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Perguntas sobre o risco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13425" y="1539369"/>
            <a:ext cx="6858000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pt-PT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Numa situação como esta, podem ser formuladas várias perguntas sobre o risco. Estes são alguns exemplos: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pt-PT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Quais as consequências (tipo e dimensão para a saúde pública, se houvesse um envenenamento deliberado da água potável </a:t>
            </a:r>
            <a:r>
              <a:rPr lang="pt-PT" sz="14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usando um </a:t>
            </a:r>
            <a:r>
              <a:rPr lang="pt-PT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agente biológico?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pt-PT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 a probabilidade de propagação dos casos? Quais seriam as consequências, se isso ocorresse?</a:t>
            </a:r>
          </a:p>
        </p:txBody>
      </p:sp>
    </p:spTree>
    <p:extLst>
      <p:ext uri="{BB962C8B-B14F-4D97-AF65-F5344CB8AC3E}">
        <p14:creationId xmlns:p14="http://schemas.microsoft.com/office/powerpoint/2010/main" val="4145186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13792"/>
            <a:ext cx="8784976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pt-PT" sz="3600" b="1" dirty="0">
                <a:solidFill>
                  <a:srgbClr val="002060"/>
                </a:solidFill>
              </a:rPr>
              <a:t>C2 Balanço  (2) </a:t>
            </a:r>
            <a:br>
              <a:rPr lang="pt-PT" sz="3600" b="1" dirty="0">
                <a:solidFill>
                  <a:srgbClr val="002060"/>
                </a:solidFill>
              </a:rPr>
            </a:br>
            <a:r>
              <a:rPr lang="pt-PT" sz="2400" b="1" dirty="0">
                <a:solidFill>
                  <a:schemeClr val="accent6">
                    <a:lumMod val="75000"/>
                  </a:schemeClr>
                </a:solidFill>
              </a:rPr>
              <a:t>ARR de agente biológico no envenenamento da água potável</a:t>
            </a:r>
            <a:r>
              <a:rPr lang="pt-PT" sz="2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pt-PT" sz="2200" b="1" dirty="0">
                <a:solidFill>
                  <a:srgbClr val="002060"/>
                </a:solidFill>
              </a:rPr>
            </a:br>
            <a:r>
              <a:rPr lang="pt-PT" sz="2200" b="1" dirty="0">
                <a:solidFill>
                  <a:schemeClr val="accent6">
                    <a:lumMod val="75000"/>
                  </a:schemeClr>
                </a:solidFill>
              </a:rPr>
              <a:t>Caracterização do risco</a:t>
            </a:r>
            <a:br>
              <a:rPr lang="pt-PT" sz="3600" b="1" dirty="0">
                <a:solidFill>
                  <a:srgbClr val="002060"/>
                </a:solidFill>
              </a:rPr>
            </a:br>
            <a:endParaRPr lang="pt-PT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536" y="1484784"/>
            <a:ext cx="8229600" cy="5715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t-PT" sz="1800" b="1" dirty="0">
                <a:solidFill>
                  <a:srgbClr val="0070C0"/>
                </a:solidFill>
              </a:rPr>
              <a:t>A seguinte informação é usada para avaliar a probabilidade do uso deliberado de um agente biológico para envenenar a água potável na província de </a:t>
            </a:r>
            <a:r>
              <a:rPr lang="pt-PT" sz="1800" b="1" dirty="0" err="1">
                <a:solidFill>
                  <a:srgbClr val="0070C0"/>
                </a:solidFill>
              </a:rPr>
              <a:t>Karan</a:t>
            </a:r>
            <a:r>
              <a:rPr lang="pt-PT" sz="1800" b="1" dirty="0">
                <a:solidFill>
                  <a:srgbClr val="0070C0"/>
                </a:solidFill>
              </a:rPr>
              <a:t>, </a:t>
            </a:r>
            <a:r>
              <a:rPr lang="pt-PT" sz="1800" b="1" dirty="0" err="1">
                <a:solidFill>
                  <a:srgbClr val="0070C0"/>
                </a:solidFill>
              </a:rPr>
              <a:t>Salam</a:t>
            </a:r>
            <a:endParaRPr lang="pt-PT" sz="1000" b="1" dirty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pt-PT" sz="1800" b="1" dirty="0">
                <a:solidFill>
                  <a:srgbClr val="0070C0"/>
                </a:solidFill>
              </a:rPr>
              <a:t>Possíveis consequências:</a:t>
            </a:r>
          </a:p>
          <a:p>
            <a:pPr algn="just"/>
            <a:r>
              <a:rPr lang="pt-PT" sz="1700" dirty="0">
                <a:solidFill>
                  <a:srgbClr val="002060"/>
                </a:solidFill>
              </a:rPr>
              <a:t>A situação de conflito e a ameaça que os </a:t>
            </a:r>
            <a:r>
              <a:rPr lang="pt-PT" sz="1700" dirty="0" err="1">
                <a:solidFill>
                  <a:srgbClr val="002060"/>
                </a:solidFill>
              </a:rPr>
              <a:t>Thulib</a:t>
            </a:r>
            <a:r>
              <a:rPr lang="pt-PT" sz="1700" dirty="0">
                <a:solidFill>
                  <a:srgbClr val="002060"/>
                </a:solidFill>
              </a:rPr>
              <a:t> fizeram de envenenar a água</a:t>
            </a:r>
          </a:p>
          <a:p>
            <a:pPr algn="just"/>
            <a:r>
              <a:rPr lang="pt-PT" sz="1700" dirty="0">
                <a:solidFill>
                  <a:srgbClr val="002060"/>
                </a:solidFill>
              </a:rPr>
              <a:t>O  acesso dos rebeldes </a:t>
            </a:r>
            <a:r>
              <a:rPr lang="pt-PT" sz="1700" dirty="0" err="1">
                <a:solidFill>
                  <a:srgbClr val="002060"/>
                </a:solidFill>
              </a:rPr>
              <a:t>Thulib</a:t>
            </a:r>
            <a:r>
              <a:rPr lang="pt-PT" sz="1700" dirty="0">
                <a:solidFill>
                  <a:srgbClr val="002060"/>
                </a:solidFill>
              </a:rPr>
              <a:t> a agentes biológicos é duvidoso</a:t>
            </a:r>
          </a:p>
          <a:p>
            <a:pPr algn="just"/>
            <a:r>
              <a:rPr lang="pt-PT" sz="1700" dirty="0">
                <a:solidFill>
                  <a:srgbClr val="002060"/>
                </a:solidFill>
              </a:rPr>
              <a:t>O acesso aos serviços básicos é afectado pelo conflito</a:t>
            </a:r>
          </a:p>
          <a:p>
            <a:pPr algn="just"/>
            <a:r>
              <a:rPr lang="pt-PT" sz="1700" dirty="0">
                <a:solidFill>
                  <a:srgbClr val="002060"/>
                </a:solidFill>
              </a:rPr>
              <a:t>Sistema de vigilância fraco, cuidados médicos insuficientes.</a:t>
            </a:r>
          </a:p>
          <a:p>
            <a:pPr algn="just"/>
            <a:r>
              <a:rPr lang="pt-PT" sz="1700" dirty="0">
                <a:solidFill>
                  <a:srgbClr val="002060"/>
                </a:solidFill>
              </a:rPr>
              <a:t>Há factores que podem aumentar a vulnerabilidade; por exemplo,   a composição da comunidade, as práticas culturais nos cuidados aos doentes, etc. </a:t>
            </a:r>
          </a:p>
          <a:p>
            <a:pPr algn="just"/>
            <a:r>
              <a:rPr lang="pt-PT" sz="1700" dirty="0">
                <a:solidFill>
                  <a:srgbClr val="002060"/>
                </a:solidFill>
              </a:rPr>
              <a:t>As consequências de um envenenamento da água potável seriam graves</a:t>
            </a:r>
            <a:endParaRPr lang="pt-PT" sz="1700" b="1" dirty="0">
              <a:solidFill>
                <a:srgbClr val="002060"/>
              </a:solidFill>
            </a:endParaRPr>
          </a:p>
          <a:p>
            <a:pPr algn="just"/>
            <a:r>
              <a:rPr lang="pt-PT" sz="1700" dirty="0">
                <a:solidFill>
                  <a:srgbClr val="002060"/>
                </a:solidFill>
              </a:rPr>
              <a:t>O uso da matriz de risco para combinar a estimativa da probabilidade e a estimativa das consequências leva a uma estimativa do risco global; neste caso, o nível de risco global é </a:t>
            </a:r>
            <a:r>
              <a:rPr lang="pt-PT" sz="1700" b="1" dirty="0">
                <a:solidFill>
                  <a:schemeClr val="accent6">
                    <a:lumMod val="75000"/>
                  </a:schemeClr>
                </a:solidFill>
              </a:rPr>
              <a:t>moderado.</a:t>
            </a:r>
          </a:p>
          <a:p>
            <a:pPr algn="just"/>
            <a:endParaRPr lang="pt-PT" sz="1700" dirty="0"/>
          </a:p>
        </p:txBody>
      </p:sp>
    </p:spTree>
    <p:extLst>
      <p:ext uri="{BB962C8B-B14F-4D97-AF65-F5344CB8AC3E}">
        <p14:creationId xmlns:p14="http://schemas.microsoft.com/office/powerpoint/2010/main" val="1815270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5963"/>
            <a:ext cx="8229600" cy="924637"/>
          </a:xfrm>
        </p:spPr>
        <p:txBody>
          <a:bodyPr>
            <a:normAutofit fontScale="90000"/>
          </a:bodyPr>
          <a:lstStyle/>
          <a:p>
            <a:pPr algn="l"/>
            <a:r>
              <a:rPr lang="pt-PT" sz="4000" b="1">
                <a:solidFill>
                  <a:srgbClr val="002060"/>
                </a:solidFill>
              </a:rPr>
              <a:t>C2 Balanço (3) </a:t>
            </a:r>
            <a:br>
              <a:rPr lang="pt-PT" sz="4000" b="1">
                <a:solidFill>
                  <a:srgbClr val="002060"/>
                </a:solidFill>
              </a:rPr>
            </a:br>
            <a:r>
              <a:rPr lang="pt-PT" sz="2000" b="1">
                <a:solidFill>
                  <a:schemeClr val="accent6">
                    <a:lumMod val="75000"/>
                  </a:schemeClr>
                </a:solidFill>
              </a:rPr>
              <a:t>ARR de agente biológico no envenenamento da água potável</a:t>
            </a:r>
            <a:br>
              <a:rPr lang="pt-PT" sz="2200" b="1">
                <a:solidFill>
                  <a:srgbClr val="002060"/>
                </a:solidFill>
              </a:rPr>
            </a:br>
            <a:r>
              <a:rPr lang="pt-PT" sz="2200" b="1">
                <a:solidFill>
                  <a:schemeClr val="accent6">
                    <a:lumMod val="75000"/>
                  </a:schemeClr>
                </a:solidFill>
              </a:rPr>
              <a:t>Probabilidade – Diagrama das consequências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894AE50-5B54-4C69-8092-E27C18A9A3EC}"/>
              </a:ext>
            </a:extLst>
          </p:cNvPr>
          <p:cNvGrpSpPr/>
          <p:nvPr/>
        </p:nvGrpSpPr>
        <p:grpSpPr>
          <a:xfrm>
            <a:off x="289776" y="947382"/>
            <a:ext cx="8818728" cy="5289930"/>
            <a:chOff x="152400" y="849288"/>
            <a:chExt cx="8818728" cy="5289930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773377" y="849288"/>
              <a:ext cx="1" cy="4350793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773378" y="5200081"/>
              <a:ext cx="677042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6324600" y="5359589"/>
              <a:ext cx="228600" cy="2286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b="1"/>
                <a:t>X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4953000" y="5342530"/>
              <a:ext cx="228600" cy="2286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b="1"/>
                <a:t>X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692857" y="5337412"/>
              <a:ext cx="228600" cy="2286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b="1"/>
                <a:t>X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413380" y="5342530"/>
              <a:ext cx="228600" cy="2286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b="1"/>
                <a:t>X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228867" y="5340255"/>
              <a:ext cx="228600" cy="2286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b="1"/>
                <a:t>X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" y="4867701"/>
              <a:ext cx="228600" cy="2286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b="1"/>
                <a:t>X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77105" y="4114800"/>
              <a:ext cx="228600" cy="2286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b="1"/>
                <a:t>X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7200" y="2910385"/>
              <a:ext cx="228600" cy="2286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b="1"/>
                <a:t>X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24220" y="2171700"/>
              <a:ext cx="228600" cy="2286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b="1"/>
                <a:t>X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7200" y="1204414"/>
              <a:ext cx="228600" cy="2286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b="1"/>
                <a:t>X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429000" y="4742881"/>
              <a:ext cx="22860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PT" sz="1500" b="1">
                  <a:solidFill>
                    <a:srgbClr val="00B050"/>
                  </a:solidFill>
                </a:rPr>
                <a:t>Consequências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66800" y="1173707"/>
              <a:ext cx="1066800" cy="4267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PT" sz="1300" b="1">
                  <a:solidFill>
                    <a:sysClr val="windowText" lastClr="000000"/>
                  </a:solidFill>
                </a:rPr>
                <a:t>Quase certa</a:t>
              </a: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r>
                <a:rPr lang="pt-PT" sz="1300" b="1">
                  <a:solidFill>
                    <a:sysClr val="windowText" lastClr="000000"/>
                  </a:solidFill>
                </a:rPr>
                <a:t>Altamente provável</a:t>
              </a: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r>
                <a:rPr lang="pt-PT" sz="1300" b="1">
                  <a:solidFill>
                    <a:sysClr val="windowText" lastClr="000000"/>
                  </a:solidFill>
                </a:rPr>
                <a:t>Provável</a:t>
              </a: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r>
                <a:rPr lang="pt-PT" sz="1300" b="1">
                  <a:solidFill>
                    <a:sysClr val="windowText" lastClr="000000"/>
                  </a:solidFill>
                </a:rPr>
                <a:t>Improvável</a:t>
              </a: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  <a:p>
              <a:r>
                <a:rPr lang="pt-PT" sz="1300" b="1">
                  <a:solidFill>
                    <a:sysClr val="windowText" lastClr="000000"/>
                  </a:solidFill>
                </a:rPr>
                <a:t>Muito improvável</a:t>
              </a:r>
            </a:p>
            <a:p>
              <a:endParaRPr lang="pt-PT" sz="1300" b="1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46328" y="5682018"/>
              <a:ext cx="7924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PT" sz="1500" b="1">
                  <a:solidFill>
                    <a:sysClr val="windowText" lastClr="000000"/>
                  </a:solidFill>
                </a:rPr>
                <a:t>Mínimo              Pequeno            Moderado         Grande                    Grave         </a:t>
              </a:r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-838200" y="3276600"/>
              <a:ext cx="2286000" cy="304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500" b="1">
                  <a:solidFill>
                    <a:srgbClr val="00B050"/>
                  </a:solidFill>
                </a:rPr>
                <a:t>Probabilidade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1804357" y="4115386"/>
              <a:ext cx="4191000" cy="0"/>
            </a:xfrm>
            <a:prstGeom prst="line">
              <a:avLst/>
            </a:prstGeom>
            <a:ln w="28575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386322" y="4031708"/>
              <a:ext cx="72778" cy="1168373"/>
            </a:xfrm>
            <a:prstGeom prst="line">
              <a:avLst/>
            </a:prstGeom>
            <a:ln w="28575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5995357" y="3733800"/>
              <a:ext cx="762000" cy="76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3490897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228600"/>
            <a:ext cx="8229600" cy="8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PT" sz="3600" b="1">
                <a:solidFill>
                  <a:srgbClr val="002060"/>
                </a:solidFill>
              </a:rPr>
              <a:t>C2 Balanço (4)</a:t>
            </a:r>
          </a:p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t-PT" sz="2000" b="1">
                <a:solidFill>
                  <a:schemeClr val="accent6">
                    <a:lumMod val="75000"/>
                  </a:schemeClr>
                </a:solidFill>
              </a:rPr>
              <a:t>ARR de contaminação química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39552" y="1505578"/>
            <a:ext cx="3240359" cy="6992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PT" sz="15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Identificação do perigo</a:t>
            </a:r>
            <a:r>
              <a:rPr kumimoji="0" lang="pt-PT" sz="1500" b="1" i="0" u="none" strike="noStrike" kern="1200" cap="none" spc="0" normalizeH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3060472"/>
            <a:ext cx="3240359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pt-PT" sz="1400"/>
              <a:t>Qual é a identidade do químico m causa?  Cádmio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1642"/>
            <a:ext cx="4824536" cy="600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4185772"/>
            <a:ext cx="3240359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pt-PT" sz="1400"/>
              <a:t>O cádmio é potencialmente perigoso para os humanos? O cádmio é um químico perigoso  que foi classificado como sendo muito tóxico e carcinogénico para os humanos. 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pt-PT" sz="14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070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78772" y="1254148"/>
            <a:ext cx="8641700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pt-PT" sz="1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lang="pt-PT" sz="1500" b="1">
                <a:latin typeface="+mn-lt"/>
              </a:rPr>
              <a:t>Caracterização do perigo</a:t>
            </a:r>
            <a:endParaRPr kumimoji="0" lang="pt-PT" sz="15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228600"/>
            <a:ext cx="8229600" cy="8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PT" sz="3600" b="1">
                <a:solidFill>
                  <a:srgbClr val="002060"/>
                </a:solidFill>
              </a:rPr>
              <a:t>C2 Balanço (5)</a:t>
            </a:r>
          </a:p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t-PT" sz="2000" b="1">
                <a:solidFill>
                  <a:srgbClr val="F79646">
                    <a:lumMod val="75000"/>
                  </a:srgbClr>
                </a:solidFill>
              </a:rPr>
              <a:t>ARR de contaminação química</a:t>
            </a:r>
            <a:endParaRPr lang="pt-PT" sz="3600" b="1">
              <a:solidFill>
                <a:srgbClr val="00206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14961" y="1887608"/>
            <a:ext cx="8569322" cy="10081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lvl="0" indent="-342900" algn="just">
              <a:spcBef>
                <a:spcPct val="20000"/>
              </a:spcBef>
            </a:pPr>
            <a:r>
              <a:rPr lang="pt-PT" sz="1400" dirty="0"/>
              <a:t>Que propriedades do químico poderão causar efeitos adversos na saúde? Conhecimentos sobre os principais valores-limite tóxicos do cádmio na disfunção renal, lesões pulmonares, lesões hepáticas, deficiências ósseas, hipertensão e cancro, consoante a via de administração, dose e duração da exposição, assim como conhecimentos que o cádmio acumula nos rins. </a:t>
            </a:r>
            <a:endParaRPr lang="pt-PT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91279" y="3025124"/>
            <a:ext cx="8616686" cy="6120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lvl="0" indent="-342900" algn="just">
              <a:spcBef>
                <a:spcPct val="20000"/>
              </a:spcBef>
            </a:pPr>
            <a:r>
              <a:rPr lang="pt-PT" sz="1400"/>
              <a:t>Existem valores de orientações ou directrizes de organizações internacionais para o cádmio baseadas na saúde? Conhecimentos sobre valores de orientações ou directrizes de organizações internacionais para o cádmio  na água potável e nos alimentos.</a:t>
            </a:r>
            <a:endParaRPr lang="pt-PT" sz="14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24252" y="3766596"/>
            <a:ext cx="8550740" cy="7746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lvl="0" indent="-342900" algn="just">
              <a:spcBef>
                <a:spcPct val="20000"/>
              </a:spcBef>
            </a:pPr>
            <a:r>
              <a:rPr lang="pt-PT" sz="1400"/>
              <a:t>Que pressupostos sobre exposição e doses estão integradas no valor das directrizes da OMS sobre água potável para o cádmio? O valor das directrizes da OMS sobre água potável para o cádmio baseia-se numa taxa presumida de consumo de água de 2 litros por dia, um peso corporal de 60 kg e uma alocação à água de 10% da PTWI (dose semanal tolerável provisória). </a:t>
            </a:r>
            <a:endParaRPr lang="pt-PT" sz="14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14961" y="4670612"/>
            <a:ext cx="8569322" cy="8466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indent="-342900" algn="just">
              <a:spcBef>
                <a:spcPct val="20000"/>
              </a:spcBef>
            </a:pPr>
            <a:r>
              <a:rPr lang="pt-PT" sz="1400"/>
              <a:t>Esses pressupostos reflectem as condições específicas da situação local?</a:t>
            </a:r>
            <a:endParaRPr lang="pt-PT" sz="14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-342900" algn="just">
              <a:spcBef>
                <a:spcPct val="20000"/>
              </a:spcBef>
            </a:pPr>
            <a:r>
              <a:rPr lang="pt-PT" sz="1400"/>
              <a:t>O valor das directrizes da OMS sobre água potável para o cádmio de 0,003 mg/l é apropriado para ser usado nas condições locais reais</a:t>
            </a:r>
            <a:endParaRPr lang="pt-PT" sz="14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330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78772" y="1196752"/>
            <a:ext cx="2953068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pt-PT" sz="1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lang="pt-PT" sz="1500" b="1" dirty="0">
                <a:latin typeface="+mn-lt"/>
              </a:rPr>
              <a:t>Caracterização do risco</a:t>
            </a: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228600"/>
            <a:ext cx="8640960" cy="8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>
                <a:solidFill>
                  <a:srgbClr val="002060"/>
                </a:solidFill>
              </a:rPr>
              <a:t>C2 </a:t>
            </a:r>
            <a:r>
              <a:rPr lang="en-US" sz="3600" b="1" dirty="0" err="1">
                <a:solidFill>
                  <a:srgbClr val="002060"/>
                </a:solidFill>
              </a:rPr>
              <a:t>Balanço</a:t>
            </a:r>
            <a:r>
              <a:rPr lang="en-US" sz="3600" b="1" dirty="0">
                <a:solidFill>
                  <a:srgbClr val="002060"/>
                </a:solidFill>
              </a:rPr>
              <a:t> (6)</a:t>
            </a:r>
          </a:p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CA" sz="2100" b="1" dirty="0">
                <a:solidFill>
                  <a:srgbClr val="F79646">
                    <a:lumMod val="75000"/>
                  </a:srgbClr>
                </a:solidFill>
              </a:rPr>
              <a:t>ARR de </a:t>
            </a:r>
            <a:r>
              <a:rPr lang="en-CA" sz="2100" b="1" dirty="0" err="1">
                <a:solidFill>
                  <a:srgbClr val="F79646">
                    <a:lumMod val="75000"/>
                  </a:srgbClr>
                </a:solidFill>
              </a:rPr>
              <a:t>contaminação</a:t>
            </a:r>
            <a:r>
              <a:rPr lang="en-CA" sz="2100" b="1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CA" sz="2100" b="1" dirty="0" err="1">
                <a:solidFill>
                  <a:srgbClr val="F79646">
                    <a:lumMod val="75000"/>
                  </a:srgbClr>
                </a:solidFill>
              </a:rPr>
              <a:t>química</a:t>
            </a:r>
            <a:endParaRPr lang="en-US" sz="21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2605"/>
          <a:stretch/>
        </p:blipFill>
        <p:spPr bwMode="auto">
          <a:xfrm>
            <a:off x="4283968" y="0"/>
            <a:ext cx="3661420" cy="6017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168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265287" y="1412776"/>
            <a:ext cx="7233015" cy="39604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pt-PT" sz="1600" dirty="0"/>
              <a:t>Avaliação da exposição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228600"/>
            <a:ext cx="8229600" cy="8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>
                <a:solidFill>
                  <a:srgbClr val="002060"/>
                </a:solidFill>
              </a:rPr>
              <a:t>C2 </a:t>
            </a:r>
            <a:r>
              <a:rPr lang="en-US" sz="3600" b="1" dirty="0" err="1">
                <a:solidFill>
                  <a:srgbClr val="002060"/>
                </a:solidFill>
              </a:rPr>
              <a:t>Balanço</a:t>
            </a:r>
            <a:r>
              <a:rPr lang="en-US" sz="3600" b="1" dirty="0">
                <a:solidFill>
                  <a:srgbClr val="002060"/>
                </a:solidFill>
              </a:rPr>
              <a:t> (7)</a:t>
            </a:r>
          </a:p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CA" sz="2000" b="1" dirty="0">
                <a:solidFill>
                  <a:srgbClr val="F79646">
                    <a:lumMod val="75000"/>
                  </a:srgbClr>
                </a:solidFill>
              </a:rPr>
              <a:t>ARR de </a:t>
            </a:r>
            <a:r>
              <a:rPr lang="en-CA" sz="2000" b="1" dirty="0" err="1">
                <a:solidFill>
                  <a:srgbClr val="F79646">
                    <a:lumMod val="75000"/>
                  </a:srgbClr>
                </a:solidFill>
              </a:rPr>
              <a:t>contaminação</a:t>
            </a:r>
            <a:r>
              <a:rPr lang="en-CA" sz="2000" b="1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CA" sz="2000" b="1" dirty="0" err="1">
                <a:solidFill>
                  <a:srgbClr val="F79646">
                    <a:lumMod val="75000"/>
                  </a:srgbClr>
                </a:solidFill>
              </a:rPr>
              <a:t>química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3333" y="1988840"/>
            <a:ext cx="7258986" cy="864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lvl="0" indent="-342900" algn="just">
              <a:spcBef>
                <a:spcPct val="20000"/>
              </a:spcBef>
            </a:pPr>
            <a:r>
              <a:rPr lang="pt-PT" sz="1400" dirty="0"/>
              <a:t>De que formas podem as pessoas entrar em contacto com o químico? As pessoas entram em contacto com o químico através da água. A ingestão de água de beber e de água usada para cozinhar, bem como a absorção pela pele durante o banho são as vias de exposição mais relevantes. </a:t>
            </a:r>
            <a:endParaRPr lang="pt-PT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9304" y="2924944"/>
            <a:ext cx="7258986" cy="864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lvl="0" indent="-342900" algn="just">
              <a:spcBef>
                <a:spcPct val="20000"/>
              </a:spcBef>
            </a:pPr>
            <a:r>
              <a:rPr lang="pt-PT" sz="1400" dirty="0"/>
              <a:t>Que quantidade de exposição é provável que ocorra? Uma estimativa quantitativa da exposição ao cádmio, com níveis superiores a jusante da unidade, em comparação com os níveis a montante e com as concentrações na água de beber é aproximadamente igual aos níveis a jusante.</a:t>
            </a:r>
            <a:endParaRPr lang="pt-PT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79174" y="3933056"/>
            <a:ext cx="7258986" cy="864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lvl="0" indent="-342900" algn="just">
              <a:spcBef>
                <a:spcPct val="20000"/>
              </a:spcBef>
            </a:pPr>
            <a:r>
              <a:rPr lang="pt-PT" sz="1400"/>
              <a:t>Durante quanto tempo é provável que a exposição ocorra? O conhecimento de que a exposição prolongada é preocupante, com níveis de exposição que podem variar com o tempo como resultado do funcionamento das unidades.</a:t>
            </a:r>
            <a:endParaRPr lang="pt-PT" sz="14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43620" y="5013176"/>
            <a:ext cx="7258986" cy="864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lvl="0" indent="-342900" algn="just">
              <a:spcBef>
                <a:spcPct val="20000"/>
              </a:spcBef>
            </a:pPr>
            <a:r>
              <a:rPr lang="pt-PT" sz="1400"/>
              <a:t>Que medida da exposição é apropriada para caracterizar os riscos para a saúde? O conhecimento de que uma concentração média da exposição  prolongada é necessária para efectuar a caracterização do risco.</a:t>
            </a:r>
            <a:endParaRPr lang="pt-PT" sz="140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649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 err="1">
                <a:solidFill>
                  <a:srgbClr val="002060"/>
                </a:solidFill>
              </a:rPr>
              <a:t>Relembrar</a:t>
            </a:r>
            <a:r>
              <a:rPr lang="fr-FR" sz="3600" b="1" dirty="0">
                <a:solidFill>
                  <a:srgbClr val="002060"/>
                </a:solidFill>
              </a:rPr>
              <a:t> o </a:t>
            </a:r>
            <a:r>
              <a:rPr lang="fr-FR" sz="3600" b="1" dirty="0" err="1">
                <a:solidFill>
                  <a:srgbClr val="002060"/>
                </a:solidFill>
              </a:rPr>
              <a:t>contexto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1"/>
          </a:xfrm>
        </p:spPr>
        <p:txBody>
          <a:bodyPr/>
          <a:lstStyle/>
          <a:p>
            <a:r>
              <a:rPr lang="pt-BR" sz="2400" dirty="0">
                <a:solidFill>
                  <a:srgbClr val="002060"/>
                </a:solidFill>
              </a:rPr>
              <a:t>Salam, um país que enfrenta enormes desafios com consequências directas para a saúde pública, o funcionamento dos sistemas de saúde e a sociedade</a:t>
            </a:r>
          </a:p>
          <a:p>
            <a:endParaRPr lang="en-GB" sz="2400" dirty="0">
              <a:solidFill>
                <a:srgbClr val="002060"/>
              </a:solidFill>
            </a:endParaRPr>
          </a:p>
          <a:p>
            <a:r>
              <a:rPr lang="pt-BR" sz="2400" dirty="0">
                <a:solidFill>
                  <a:srgbClr val="002060"/>
                </a:solidFill>
              </a:rPr>
              <a:t>Situação de conflito/falta de segurança pode agravar a situação</a:t>
            </a:r>
          </a:p>
          <a:p>
            <a:endParaRPr lang="en-GB" sz="2400" dirty="0">
              <a:solidFill>
                <a:srgbClr val="002060"/>
              </a:solidFill>
            </a:endParaRPr>
          </a:p>
          <a:p>
            <a:r>
              <a:rPr lang="pt-BR" sz="2400" dirty="0">
                <a:solidFill>
                  <a:srgbClr val="002060"/>
                </a:solidFill>
              </a:rPr>
              <a:t>D</a:t>
            </a:r>
            <a:r>
              <a:rPr lang="pt-BR" sz="2400" dirty="0">
                <a:solidFill>
                  <a:srgbClr val="002060"/>
                </a:solidFill>
                <a:latin typeface="Arial"/>
                <a:cs typeface="Arial"/>
              </a:rPr>
              <a:t>éfice </a:t>
            </a:r>
            <a:r>
              <a:rPr lang="pt-BR" sz="2400" dirty="0">
                <a:solidFill>
                  <a:srgbClr val="002060"/>
                </a:solidFill>
              </a:rPr>
              <a:t>de pessoal médico, fornecimento de medicamentos e equipamento de laboratório</a:t>
            </a:r>
            <a:endParaRPr lang="en-GB" sz="2400" dirty="0">
              <a:solidFill>
                <a:srgbClr val="002060"/>
              </a:solidFill>
            </a:endParaRPr>
          </a:p>
          <a:p>
            <a:endParaRPr lang="en-GB" sz="2400" dirty="0">
              <a:solidFill>
                <a:srgbClr val="002060"/>
              </a:solidFill>
            </a:endParaRPr>
          </a:p>
          <a:p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4946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265287" y="1232756"/>
            <a:ext cx="2722537" cy="39604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CA" sz="1600" dirty="0"/>
              <a:t>Exposure assessment 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228600"/>
            <a:ext cx="8229600" cy="8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>
                <a:solidFill>
                  <a:srgbClr val="002060"/>
                </a:solidFill>
              </a:rPr>
              <a:t>C2 </a:t>
            </a:r>
            <a:r>
              <a:rPr lang="en-US" sz="3600" b="1" dirty="0" err="1">
                <a:solidFill>
                  <a:srgbClr val="002060"/>
                </a:solidFill>
              </a:rPr>
              <a:t>Balanço</a:t>
            </a:r>
            <a:r>
              <a:rPr lang="en-US" sz="3600" b="1" dirty="0">
                <a:solidFill>
                  <a:srgbClr val="002060"/>
                </a:solidFill>
              </a:rPr>
              <a:t> (8)</a:t>
            </a:r>
          </a:p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CA" sz="2000" b="1" dirty="0">
                <a:solidFill>
                  <a:srgbClr val="F79646">
                    <a:lumMod val="75000"/>
                  </a:srgbClr>
                </a:solidFill>
              </a:rPr>
              <a:t>ARR de </a:t>
            </a:r>
            <a:r>
              <a:rPr lang="en-CA" sz="2000" b="1" dirty="0" err="1">
                <a:solidFill>
                  <a:srgbClr val="F79646">
                    <a:lumMod val="75000"/>
                  </a:srgbClr>
                </a:solidFill>
              </a:rPr>
              <a:t>contaminação</a:t>
            </a:r>
            <a:r>
              <a:rPr lang="en-CA" sz="2000" b="1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CA" sz="2000" b="1" dirty="0" err="1">
                <a:solidFill>
                  <a:srgbClr val="F79646">
                    <a:lumMod val="75000"/>
                  </a:srgbClr>
                </a:solidFill>
              </a:rPr>
              <a:t>química</a:t>
            </a:r>
            <a:endParaRPr lang="en-US" sz="2000" b="1" dirty="0">
              <a:solidFill>
                <a:srgbClr val="F79646">
                  <a:lumMod val="75000"/>
                </a:srgbClr>
              </a:solidFill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624" y="464418"/>
            <a:ext cx="4114800" cy="5628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78772" y="1196752"/>
            <a:ext cx="2953068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pt-PT" sz="1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lang="pt-PT" sz="1500" b="1" dirty="0">
                <a:latin typeface="+mn-lt"/>
              </a:rPr>
              <a:t>Avaliação da exposição</a:t>
            </a: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2089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265287" y="1304764"/>
            <a:ext cx="2218481" cy="39604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CA" sz="1600" dirty="0"/>
              <a:t>Risk characterization 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9512" y="228600"/>
            <a:ext cx="8229600" cy="8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>
                <a:solidFill>
                  <a:srgbClr val="002060"/>
                </a:solidFill>
              </a:rPr>
              <a:t>C2 </a:t>
            </a:r>
            <a:r>
              <a:rPr lang="en-US" sz="3600" b="1" dirty="0" err="1">
                <a:solidFill>
                  <a:srgbClr val="002060"/>
                </a:solidFill>
              </a:rPr>
              <a:t>Balanço</a:t>
            </a:r>
            <a:r>
              <a:rPr lang="en-US" sz="3600" b="1" dirty="0">
                <a:solidFill>
                  <a:srgbClr val="002060"/>
                </a:solidFill>
              </a:rPr>
              <a:t> (9)</a:t>
            </a:r>
          </a:p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CA" sz="2000" b="1" dirty="0">
                <a:solidFill>
                  <a:srgbClr val="F79646">
                    <a:lumMod val="75000"/>
                  </a:srgbClr>
                </a:solidFill>
              </a:rPr>
              <a:t>ARR de </a:t>
            </a:r>
            <a:r>
              <a:rPr lang="en-CA" sz="2000" b="1" dirty="0" err="1">
                <a:solidFill>
                  <a:srgbClr val="F79646">
                    <a:lumMod val="75000"/>
                  </a:srgbClr>
                </a:solidFill>
              </a:rPr>
              <a:t>contaminação</a:t>
            </a:r>
            <a:r>
              <a:rPr lang="en-CA" sz="2000" b="1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CA" sz="2000" b="1" dirty="0" err="1">
                <a:solidFill>
                  <a:srgbClr val="F79646">
                    <a:lumMod val="75000"/>
                  </a:srgbClr>
                </a:solidFill>
              </a:rPr>
              <a:t>química</a:t>
            </a:r>
            <a:endParaRPr lang="en-US" sz="2000" b="1" dirty="0">
              <a:solidFill>
                <a:srgbClr val="F79646">
                  <a:lumMod val="75000"/>
                </a:srgbClr>
              </a:solidFill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99" y="228600"/>
            <a:ext cx="4086225" cy="580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79512" y="1340768"/>
            <a:ext cx="2953068" cy="5040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pt-PT" sz="1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lang="pt-PT" sz="1500" b="1" dirty="0">
                <a:latin typeface="+mn-lt"/>
              </a:rPr>
              <a:t>Caracterização do risco</a:t>
            </a: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PT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05048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C3 </a:t>
            </a:r>
            <a:r>
              <a:rPr lang="pt-BR" sz="3600" b="1" dirty="0">
                <a:solidFill>
                  <a:srgbClr val="002060"/>
                </a:solidFill>
              </a:rPr>
              <a:t>No Hospital Geral de Karan </a:t>
            </a:r>
            <a:r>
              <a:rPr lang="fr-FR" sz="3600" b="1" dirty="0" err="1">
                <a:solidFill>
                  <a:srgbClr val="002060"/>
                </a:solidFill>
              </a:rPr>
              <a:t>Entrevista</a:t>
            </a:r>
            <a:r>
              <a:rPr lang="fr-FR" sz="3600" b="1" dirty="0">
                <a:solidFill>
                  <a:srgbClr val="002060"/>
                </a:solidFill>
              </a:rPr>
              <a:t> </a:t>
            </a:r>
            <a:r>
              <a:rPr lang="fr-FR" sz="3600" b="1" dirty="0" err="1">
                <a:solidFill>
                  <a:srgbClr val="002060"/>
                </a:solidFill>
              </a:rPr>
              <a:t>com</a:t>
            </a:r>
            <a:r>
              <a:rPr lang="fr-FR" sz="3600" b="1" dirty="0">
                <a:solidFill>
                  <a:srgbClr val="002060"/>
                </a:solidFill>
              </a:rPr>
              <a:t> a </a:t>
            </a:r>
            <a:r>
              <a:rPr lang="fr-FR" sz="3600" b="1" dirty="0" err="1">
                <a:solidFill>
                  <a:srgbClr val="002060"/>
                </a:solidFill>
              </a:rPr>
              <a:t>equipa</a:t>
            </a:r>
            <a:r>
              <a:rPr lang="fr-FR" sz="3600" b="1" dirty="0">
                <a:solidFill>
                  <a:srgbClr val="002060"/>
                </a:solidFill>
              </a:rPr>
              <a:t> </a:t>
            </a:r>
            <a:r>
              <a:rPr lang="fr-FR" sz="3600" b="1" dirty="0" err="1">
                <a:solidFill>
                  <a:srgbClr val="002060"/>
                </a:solidFill>
              </a:rPr>
              <a:t>médica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236" y="1988840"/>
            <a:ext cx="8291264" cy="3168352"/>
          </a:xfrm>
        </p:spPr>
        <p:txBody>
          <a:bodyPr/>
          <a:lstStyle/>
          <a:p>
            <a:pPr marL="0" lvl="0" indent="0">
              <a:buNone/>
            </a:pPr>
            <a:r>
              <a:rPr lang="fr-FR" sz="2400" b="1" dirty="0" err="1">
                <a:solidFill>
                  <a:srgbClr val="002060"/>
                </a:solidFill>
              </a:rPr>
              <a:t>Produtos</a:t>
            </a:r>
            <a:r>
              <a:rPr lang="fr-FR" sz="2400" b="1" dirty="0">
                <a:solidFill>
                  <a:srgbClr val="002060"/>
                </a:solidFill>
              </a:rPr>
              <a:t>: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2060"/>
                </a:solidFill>
              </a:rPr>
              <a:t>Elaborar a definição de caso e o instrumento de recolha de dados (lista tabelada)</a:t>
            </a:r>
            <a:endParaRPr lang="en-CA" sz="2400" dirty="0">
              <a:solidFill>
                <a:srgbClr val="002060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2060"/>
                </a:solidFill>
              </a:rPr>
              <a:t>Garantir a implementação de medidas apropriadas de </a:t>
            </a:r>
            <a:r>
              <a:rPr lang="pt-PT" sz="2400" dirty="0">
                <a:solidFill>
                  <a:srgbClr val="002060"/>
                </a:solidFill>
              </a:rPr>
              <a:t>PCI</a:t>
            </a:r>
            <a:endParaRPr lang="en-CA" sz="2400" dirty="0">
              <a:solidFill>
                <a:srgbClr val="002060"/>
              </a:solidFill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2060"/>
                </a:solidFill>
              </a:rPr>
              <a:t>Recomendar medidas de prevenção e controlo</a:t>
            </a:r>
            <a:endParaRPr lang="en-CA" sz="2400" dirty="0">
              <a:solidFill>
                <a:srgbClr val="002060"/>
              </a:solidFill>
            </a:endParaRPr>
          </a:p>
          <a:p>
            <a:pPr marL="0" lvl="0" indent="0">
              <a:buNone/>
            </a:pPr>
            <a:endParaRPr lang="fr-FR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7064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elogram 9"/>
          <p:cNvSpPr/>
          <p:nvPr/>
        </p:nvSpPr>
        <p:spPr>
          <a:xfrm>
            <a:off x="6588504" y="1628800"/>
            <a:ext cx="2520000" cy="864096"/>
          </a:xfrm>
          <a:prstGeom prst="parallelogram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2000" b="1"/>
              <a:t>Definição de caso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229600" cy="1143000"/>
          </a:xfrm>
        </p:spPr>
        <p:txBody>
          <a:bodyPr/>
          <a:lstStyle/>
          <a:p>
            <a:pPr algn="l"/>
            <a:r>
              <a:rPr lang="pt-PT" sz="3600" b="1">
                <a:solidFill>
                  <a:srgbClr val="002060"/>
                </a:solidFill>
              </a:rPr>
              <a:t>C3 Balan</a:t>
            </a:r>
            <a:r>
              <a:rPr lang="pt-PT" sz="3600" b="1">
                <a:solidFill>
                  <a:srgbClr val="002060"/>
                </a:solidFill>
                <a:latin typeface="Arial"/>
                <a:cs typeface="Arial"/>
              </a:rPr>
              <a:t>ço </a:t>
            </a:r>
            <a:r>
              <a:rPr lang="pt-PT" sz="3600" b="1">
                <a:solidFill>
                  <a:srgbClr val="002060"/>
                </a:solidFill>
              </a:rPr>
              <a:t> (1) </a:t>
            </a:r>
            <a:br>
              <a:rPr lang="pt-PT" sz="3600" b="1">
                <a:solidFill>
                  <a:srgbClr val="002060"/>
                </a:solidFill>
              </a:rPr>
            </a:br>
            <a:r>
              <a:rPr lang="pt-PT" sz="2400" b="1">
                <a:solidFill>
                  <a:schemeClr val="accent6">
                    <a:lumMod val="75000"/>
                  </a:schemeClr>
                </a:solidFill>
              </a:rPr>
              <a:t>Visita ao hospital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633698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1800" b="1" dirty="0" err="1">
                <a:solidFill>
                  <a:srgbClr val="002060"/>
                </a:solidFill>
              </a:rPr>
              <a:t>Director</a:t>
            </a:r>
            <a:r>
              <a:rPr lang="pt-PT" sz="1800" b="1" dirty="0">
                <a:solidFill>
                  <a:srgbClr val="002060"/>
                </a:solidFill>
              </a:rPr>
              <a:t> do Hospital</a:t>
            </a:r>
          </a:p>
          <a:p>
            <a:pPr lvl="1"/>
            <a:r>
              <a:rPr lang="pt-PT" sz="1800" dirty="0">
                <a:solidFill>
                  <a:srgbClr val="002060"/>
                </a:solidFill>
              </a:rPr>
              <a:t>Descreve as capacidades do hospital, incluindo PCI, suprimentos médicos e o nível de experiência do pessoal médico</a:t>
            </a:r>
          </a:p>
          <a:p>
            <a:pPr lvl="1"/>
            <a:r>
              <a:rPr lang="pt-PT" sz="1800" dirty="0">
                <a:solidFill>
                  <a:srgbClr val="002060"/>
                </a:solidFill>
              </a:rPr>
              <a:t>Lida com o registo do hospital</a:t>
            </a:r>
          </a:p>
          <a:p>
            <a:pPr marL="0" indent="0">
              <a:buNone/>
            </a:pPr>
            <a:endParaRPr lang="pt-PT" sz="9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pt-PT" sz="1800" b="1" dirty="0">
                <a:solidFill>
                  <a:srgbClr val="002060"/>
                </a:solidFill>
              </a:rPr>
              <a:t>M</a:t>
            </a:r>
            <a:r>
              <a:rPr lang="pt-PT" sz="1800" b="1" dirty="0">
                <a:solidFill>
                  <a:srgbClr val="002060"/>
                </a:solidFill>
                <a:latin typeface="Arial"/>
                <a:cs typeface="Arial"/>
              </a:rPr>
              <a:t>édico</a:t>
            </a:r>
            <a:endParaRPr lang="pt-PT" sz="1800" b="1" dirty="0">
              <a:solidFill>
                <a:srgbClr val="002060"/>
              </a:solidFill>
            </a:endParaRPr>
          </a:p>
          <a:p>
            <a:pPr lvl="1"/>
            <a:r>
              <a:rPr lang="pt-PT" sz="1800" dirty="0">
                <a:solidFill>
                  <a:srgbClr val="002060"/>
                </a:solidFill>
              </a:rPr>
              <a:t>Informações adicionais sobre os casos</a:t>
            </a:r>
          </a:p>
          <a:p>
            <a:pPr lvl="1"/>
            <a:r>
              <a:rPr lang="pt-PT" sz="1800" dirty="0">
                <a:solidFill>
                  <a:srgbClr val="002060"/>
                </a:solidFill>
              </a:rPr>
              <a:t>Envenenamento alimentar?</a:t>
            </a:r>
          </a:p>
          <a:p>
            <a:pPr lvl="1"/>
            <a:r>
              <a:rPr lang="pt-PT" sz="1800" dirty="0">
                <a:solidFill>
                  <a:srgbClr val="002060"/>
                </a:solidFill>
              </a:rPr>
              <a:t>Propagação nosocomial (no hospital) da doença?</a:t>
            </a:r>
          </a:p>
          <a:p>
            <a:pPr lvl="1"/>
            <a:r>
              <a:rPr lang="pt-PT" sz="1800" dirty="0">
                <a:solidFill>
                  <a:srgbClr val="002060"/>
                </a:solidFill>
              </a:rPr>
              <a:t>Detecção de casos?</a:t>
            </a:r>
          </a:p>
          <a:p>
            <a:pPr marL="457200" lvl="1" indent="0">
              <a:buNone/>
            </a:pPr>
            <a:endParaRPr lang="pt-PT" sz="18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pt-PT" sz="1000" b="1" dirty="0">
              <a:solidFill>
                <a:srgbClr val="002060"/>
              </a:solidFill>
            </a:endParaRPr>
          </a:p>
        </p:txBody>
      </p:sp>
      <p:sp>
        <p:nvSpPr>
          <p:cNvPr id="11" name="Parallelogram 10"/>
          <p:cNvSpPr/>
          <p:nvPr/>
        </p:nvSpPr>
        <p:spPr>
          <a:xfrm>
            <a:off x="6465136" y="2568776"/>
            <a:ext cx="2520000" cy="1076247"/>
          </a:xfrm>
          <a:prstGeom prst="parallelogram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b="1" dirty="0"/>
              <a:t>Formulário de investigação de caso / lista tabelada</a:t>
            </a:r>
          </a:p>
        </p:txBody>
      </p:sp>
      <p:sp>
        <p:nvSpPr>
          <p:cNvPr id="14" name="Parallelogram 13"/>
          <p:cNvSpPr/>
          <p:nvPr/>
        </p:nvSpPr>
        <p:spPr>
          <a:xfrm>
            <a:off x="6156176" y="548680"/>
            <a:ext cx="3240360" cy="576064"/>
          </a:xfrm>
          <a:prstGeom prst="parallelogram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que</a:t>
            </a:r>
          </a:p>
          <a:p>
            <a:pPr algn="ctr"/>
            <a:r>
              <a:rPr lang="pt-PT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precisamos?</a:t>
            </a:r>
          </a:p>
        </p:txBody>
      </p:sp>
    </p:spTree>
    <p:extLst>
      <p:ext uri="{BB962C8B-B14F-4D97-AF65-F5344CB8AC3E}">
        <p14:creationId xmlns:p14="http://schemas.microsoft.com/office/powerpoint/2010/main" val="363876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764704"/>
            <a:ext cx="8507288" cy="72008"/>
          </a:xfrm>
        </p:spPr>
        <p:txBody>
          <a:bodyPr/>
          <a:lstStyle/>
          <a:p>
            <a:pPr algn="l"/>
            <a:br>
              <a:rPr lang="en-GB" sz="3600" b="1" dirty="0">
                <a:solidFill>
                  <a:srgbClr val="002060"/>
                </a:solidFill>
              </a:rPr>
            </a:br>
            <a:br>
              <a:rPr lang="en-GB" sz="3600" b="1" dirty="0">
                <a:solidFill>
                  <a:srgbClr val="002060"/>
                </a:solidFill>
              </a:rPr>
            </a:br>
            <a:r>
              <a:rPr lang="en-GB" sz="3600" b="1" dirty="0">
                <a:solidFill>
                  <a:srgbClr val="002060"/>
                </a:solidFill>
              </a:rPr>
              <a:t>C3 </a:t>
            </a:r>
            <a:r>
              <a:rPr lang="en-US" sz="3600" b="1" dirty="0" err="1">
                <a:solidFill>
                  <a:srgbClr val="002060"/>
                </a:solidFill>
              </a:rPr>
              <a:t>Balan</a:t>
            </a:r>
            <a:r>
              <a:rPr lang="en-US" sz="3600" b="1" dirty="0" err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en-GB" sz="3600" b="1" dirty="0">
                <a:solidFill>
                  <a:srgbClr val="002060"/>
                </a:solidFill>
              </a:rPr>
              <a:t> (2)</a:t>
            </a:r>
            <a:br>
              <a:rPr lang="en-GB" sz="3600" b="1" dirty="0">
                <a:solidFill>
                  <a:srgbClr val="002060"/>
                </a:solidFill>
              </a:rPr>
            </a:b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Elaborar a definição de caso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701007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>
                <a:solidFill>
                  <a:srgbClr val="002060"/>
                </a:solidFill>
                <a:ea typeface="Calibri"/>
                <a:cs typeface="Calibri"/>
              </a:rPr>
              <a:t>A ERR deve rever a ficha médica e o registo do hospital para resumir as características clínicas e tentar construir uma definição de caso funcional.</a:t>
            </a:r>
            <a:endParaRPr lang="en-CA" sz="2400" dirty="0">
              <a:solidFill>
                <a:srgbClr val="002060"/>
              </a:solidFill>
            </a:endParaRPr>
          </a:p>
          <a:p>
            <a:r>
              <a:rPr lang="pt-BR" sz="2400" dirty="0">
                <a:solidFill>
                  <a:srgbClr val="002060"/>
                </a:solidFill>
              </a:rPr>
              <a:t>Uma definição de caso inclui critérios relativos à pessoa, lugar, hora e características clínicas.</a:t>
            </a:r>
            <a:endParaRPr lang="en-CA" sz="2400" dirty="0">
              <a:solidFill>
                <a:srgbClr val="002060"/>
              </a:solidFill>
            </a:endParaRPr>
          </a:p>
          <a:p>
            <a:r>
              <a:rPr lang="pt-BR" sz="2400" dirty="0">
                <a:solidFill>
                  <a:srgbClr val="002060"/>
                </a:solidFill>
              </a:rPr>
              <a:t>Deverá ser estabelecida no início do surto e revista ou actualizada durante o curso da investigação.</a:t>
            </a:r>
            <a:endParaRPr lang="en-GB" sz="2400" dirty="0">
              <a:solidFill>
                <a:srgbClr val="002060"/>
              </a:solidFill>
            </a:endParaRPr>
          </a:p>
          <a:p>
            <a:r>
              <a:rPr lang="pt-BR" sz="2400" dirty="0">
                <a:solidFill>
                  <a:srgbClr val="002060"/>
                </a:solidFill>
              </a:rPr>
              <a:t>Por exemplo: uma pessoa que se queixe de diarreia aguda desde Julho na província de Karan.</a:t>
            </a:r>
            <a:endParaRPr lang="en-GB" sz="2400" dirty="0">
              <a:solidFill>
                <a:srgbClr val="002060"/>
              </a:solidFill>
            </a:endParaRPr>
          </a:p>
          <a:p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5" name="Parallelogram 4"/>
          <p:cNvSpPr/>
          <p:nvPr/>
        </p:nvSpPr>
        <p:spPr>
          <a:xfrm>
            <a:off x="6588504" y="476672"/>
            <a:ext cx="2520000" cy="864096"/>
          </a:xfrm>
          <a:prstGeom prst="parallelogram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b="1" dirty="0" err="1"/>
              <a:t>Definição</a:t>
            </a:r>
            <a:r>
              <a:rPr lang="fr-FR" sz="2000" b="1" dirty="0"/>
              <a:t> de </a:t>
            </a:r>
            <a:r>
              <a:rPr lang="fr-FR" sz="2000" b="1" dirty="0" err="1"/>
              <a:t>caso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971594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PT" sz="3600" b="1" dirty="0">
                <a:solidFill>
                  <a:srgbClr val="002060"/>
                </a:solidFill>
              </a:rPr>
              <a:t>C3 Balan</a:t>
            </a:r>
            <a:r>
              <a:rPr lang="pt-PT" sz="3600" b="1" dirty="0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pt-PT" sz="3600" b="1" dirty="0">
                <a:solidFill>
                  <a:srgbClr val="002060"/>
                </a:solidFill>
              </a:rPr>
              <a:t> (3)</a:t>
            </a:r>
            <a:br>
              <a:rPr lang="pt-PT" sz="3600" b="1" dirty="0">
                <a:solidFill>
                  <a:srgbClr val="002060"/>
                </a:solidFill>
              </a:rPr>
            </a:br>
            <a:r>
              <a:rPr lang="pt-PT" sz="2400" b="1" dirty="0">
                <a:solidFill>
                  <a:schemeClr val="accent6">
                    <a:lumMod val="75000"/>
                  </a:schemeClr>
                </a:solidFill>
              </a:rPr>
              <a:t>Elaborar formulário/lista tabelada de investigação de casos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176265"/>
            <a:ext cx="8229600" cy="3773015"/>
          </a:xfrm>
        </p:spPr>
        <p:txBody>
          <a:bodyPr/>
          <a:lstStyle/>
          <a:p>
            <a:pPr marL="0" indent="0">
              <a:buNone/>
            </a:pPr>
            <a:r>
              <a:rPr lang="pt-PT" sz="2400" b="1" dirty="0"/>
              <a:t>Deve incluir</a:t>
            </a:r>
          </a:p>
          <a:p>
            <a:r>
              <a:rPr lang="pt-PT" sz="2400" dirty="0"/>
              <a:t>Dados de identificação:  nome, endereço</a:t>
            </a:r>
          </a:p>
          <a:p>
            <a:r>
              <a:rPr lang="pt-PT" sz="2400" dirty="0"/>
              <a:t>Informação demográfica: idade, sexo, raça, ocupação…</a:t>
            </a:r>
          </a:p>
          <a:p>
            <a:r>
              <a:rPr lang="pt-PT" sz="2400" dirty="0"/>
              <a:t>Informação clínica: sinais e sintomas</a:t>
            </a:r>
          </a:p>
          <a:p>
            <a:r>
              <a:rPr lang="pt-PT" sz="2400" dirty="0"/>
              <a:t>Informação dos factores de risco</a:t>
            </a:r>
          </a:p>
          <a:p>
            <a:r>
              <a:rPr lang="pt-PT" sz="2400" dirty="0"/>
              <a:t>Informação do notificador</a:t>
            </a:r>
            <a:endParaRPr lang="pt-PT" sz="2400" dirty="0">
              <a:solidFill>
                <a:srgbClr val="FF0000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6444208" y="1340768"/>
            <a:ext cx="2520000" cy="1080120"/>
          </a:xfrm>
          <a:prstGeom prst="parallelogram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b="1" dirty="0"/>
              <a:t>Formulário/lista tabelada de investigação de casos</a:t>
            </a:r>
          </a:p>
        </p:txBody>
      </p:sp>
    </p:spTree>
    <p:extLst>
      <p:ext uri="{BB962C8B-B14F-4D97-AF65-F5344CB8AC3E}">
        <p14:creationId xmlns:p14="http://schemas.microsoft.com/office/powerpoint/2010/main" val="152035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280738"/>
              </p:ext>
            </p:extLst>
          </p:nvPr>
        </p:nvGraphicFramePr>
        <p:xfrm>
          <a:off x="2" y="1619618"/>
          <a:ext cx="9036494" cy="5220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6796">
                  <a:extLst>
                    <a:ext uri="{9D8B030D-6E8A-4147-A177-3AD203B41FA5}">
                      <a16:colId xmlns:a16="http://schemas.microsoft.com/office/drawing/2014/main" val="1941621362"/>
                    </a:ext>
                  </a:extLst>
                </a:gridCol>
                <a:gridCol w="483534">
                  <a:extLst>
                    <a:ext uri="{9D8B030D-6E8A-4147-A177-3AD203B41FA5}">
                      <a16:colId xmlns:a16="http://schemas.microsoft.com/office/drawing/2014/main" val="1268445431"/>
                    </a:ext>
                  </a:extLst>
                </a:gridCol>
                <a:gridCol w="691971">
                  <a:extLst>
                    <a:ext uri="{9D8B030D-6E8A-4147-A177-3AD203B41FA5}">
                      <a16:colId xmlns:a16="http://schemas.microsoft.com/office/drawing/2014/main" val="2916714315"/>
                    </a:ext>
                  </a:extLst>
                </a:gridCol>
                <a:gridCol w="173093">
                  <a:extLst>
                    <a:ext uri="{9D8B030D-6E8A-4147-A177-3AD203B41FA5}">
                      <a16:colId xmlns:a16="http://schemas.microsoft.com/office/drawing/2014/main" val="3191904577"/>
                    </a:ext>
                  </a:extLst>
                </a:gridCol>
                <a:gridCol w="159791">
                  <a:extLst>
                    <a:ext uri="{9D8B030D-6E8A-4147-A177-3AD203B41FA5}">
                      <a16:colId xmlns:a16="http://schemas.microsoft.com/office/drawing/2014/main" val="3589019498"/>
                    </a:ext>
                  </a:extLst>
                </a:gridCol>
                <a:gridCol w="475988">
                  <a:extLst>
                    <a:ext uri="{9D8B030D-6E8A-4147-A177-3AD203B41FA5}">
                      <a16:colId xmlns:a16="http://schemas.microsoft.com/office/drawing/2014/main" val="4120794501"/>
                    </a:ext>
                  </a:extLst>
                </a:gridCol>
                <a:gridCol w="679563">
                  <a:extLst>
                    <a:ext uri="{9D8B030D-6E8A-4147-A177-3AD203B41FA5}">
                      <a16:colId xmlns:a16="http://schemas.microsoft.com/office/drawing/2014/main" val="2552283220"/>
                    </a:ext>
                  </a:extLst>
                </a:gridCol>
                <a:gridCol w="532318">
                  <a:extLst>
                    <a:ext uri="{9D8B030D-6E8A-4147-A177-3AD203B41FA5}">
                      <a16:colId xmlns:a16="http://schemas.microsoft.com/office/drawing/2014/main" val="2165515152"/>
                    </a:ext>
                  </a:extLst>
                </a:gridCol>
                <a:gridCol w="235182">
                  <a:extLst>
                    <a:ext uri="{9D8B030D-6E8A-4147-A177-3AD203B41FA5}">
                      <a16:colId xmlns:a16="http://schemas.microsoft.com/office/drawing/2014/main" val="1959132567"/>
                    </a:ext>
                  </a:extLst>
                </a:gridCol>
                <a:gridCol w="489330">
                  <a:extLst>
                    <a:ext uri="{9D8B030D-6E8A-4147-A177-3AD203B41FA5}">
                      <a16:colId xmlns:a16="http://schemas.microsoft.com/office/drawing/2014/main" val="108634198"/>
                    </a:ext>
                  </a:extLst>
                </a:gridCol>
                <a:gridCol w="322731">
                  <a:extLst>
                    <a:ext uri="{9D8B030D-6E8A-4147-A177-3AD203B41FA5}">
                      <a16:colId xmlns:a16="http://schemas.microsoft.com/office/drawing/2014/main" val="2106007491"/>
                    </a:ext>
                  </a:extLst>
                </a:gridCol>
                <a:gridCol w="403415">
                  <a:extLst>
                    <a:ext uri="{9D8B030D-6E8A-4147-A177-3AD203B41FA5}">
                      <a16:colId xmlns:a16="http://schemas.microsoft.com/office/drawing/2014/main" val="1445234540"/>
                    </a:ext>
                  </a:extLst>
                </a:gridCol>
                <a:gridCol w="403415">
                  <a:extLst>
                    <a:ext uri="{9D8B030D-6E8A-4147-A177-3AD203B41FA5}">
                      <a16:colId xmlns:a16="http://schemas.microsoft.com/office/drawing/2014/main" val="2155003907"/>
                    </a:ext>
                  </a:extLst>
                </a:gridCol>
                <a:gridCol w="403415">
                  <a:extLst>
                    <a:ext uri="{9D8B030D-6E8A-4147-A177-3AD203B41FA5}">
                      <a16:colId xmlns:a16="http://schemas.microsoft.com/office/drawing/2014/main" val="986363835"/>
                    </a:ext>
                  </a:extLst>
                </a:gridCol>
                <a:gridCol w="242050">
                  <a:extLst>
                    <a:ext uri="{9D8B030D-6E8A-4147-A177-3AD203B41FA5}">
                      <a16:colId xmlns:a16="http://schemas.microsoft.com/office/drawing/2014/main" val="256240695"/>
                    </a:ext>
                  </a:extLst>
                </a:gridCol>
                <a:gridCol w="322731">
                  <a:extLst>
                    <a:ext uri="{9D8B030D-6E8A-4147-A177-3AD203B41FA5}">
                      <a16:colId xmlns:a16="http://schemas.microsoft.com/office/drawing/2014/main" val="2295466782"/>
                    </a:ext>
                  </a:extLst>
                </a:gridCol>
                <a:gridCol w="567171">
                  <a:extLst>
                    <a:ext uri="{9D8B030D-6E8A-4147-A177-3AD203B41FA5}">
                      <a16:colId xmlns:a16="http://schemas.microsoft.com/office/drawing/2014/main" val="2004822646"/>
                    </a:ext>
                  </a:extLst>
                </a:gridCol>
                <a:gridCol w="882670">
                  <a:extLst>
                    <a:ext uri="{9D8B030D-6E8A-4147-A177-3AD203B41FA5}">
                      <a16:colId xmlns:a16="http://schemas.microsoft.com/office/drawing/2014/main" val="1899362925"/>
                    </a:ext>
                  </a:extLst>
                </a:gridCol>
                <a:gridCol w="374881">
                  <a:extLst>
                    <a:ext uri="{9D8B030D-6E8A-4147-A177-3AD203B41FA5}">
                      <a16:colId xmlns:a16="http://schemas.microsoft.com/office/drawing/2014/main" val="31472750"/>
                    </a:ext>
                  </a:extLst>
                </a:gridCol>
                <a:gridCol w="676449">
                  <a:extLst>
                    <a:ext uri="{9D8B030D-6E8A-4147-A177-3AD203B41FA5}">
                      <a16:colId xmlns:a16="http://schemas.microsoft.com/office/drawing/2014/main" val="4155532107"/>
                    </a:ext>
                  </a:extLst>
                </a:gridCol>
              </a:tblGrid>
              <a:tr h="15975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Apelido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Nome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Endere</a:t>
                      </a:r>
                      <a:r>
                        <a:rPr lang="en-US" sz="700" u="none" strike="noStrike" dirty="0" err="1">
                          <a:effectLst/>
                          <a:latin typeface="Calibri"/>
                          <a:cs typeface="Calibri"/>
                        </a:rPr>
                        <a:t>ço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 err="1">
                          <a:effectLst/>
                        </a:rPr>
                        <a:t>Idade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 err="1">
                          <a:effectLst/>
                        </a:rPr>
                        <a:t>Sexo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b="1" i="0" u="none" strike="noStrike" dirty="0" err="1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Ocupa</a:t>
                      </a:r>
                      <a:r>
                        <a:rPr lang="en-US" sz="700" b="1" i="0" u="none" strike="noStrike" dirty="0" err="1">
                          <a:solidFill>
                            <a:schemeClr val="lt1"/>
                          </a:solidFill>
                          <a:effectLst/>
                          <a:latin typeface="Calibri"/>
                          <a:cs typeface="Calibri"/>
                        </a:rPr>
                        <a:t>ção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Data de </a:t>
                      </a:r>
                      <a:r>
                        <a:rPr lang="en-US" sz="700" u="none" strike="noStrike" dirty="0" err="1">
                          <a:effectLst/>
                        </a:rPr>
                        <a:t>admiss</a:t>
                      </a:r>
                      <a:r>
                        <a:rPr lang="en-US" sz="700" u="none" strike="noStrike" dirty="0" err="1">
                          <a:effectLst/>
                          <a:latin typeface="Calibri"/>
                          <a:cs typeface="Calibri"/>
                        </a:rPr>
                        <a:t>ão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Data de </a:t>
                      </a:r>
                      <a:r>
                        <a:rPr lang="en-US" sz="700" u="none" strike="noStrike" dirty="0" err="1">
                          <a:effectLst/>
                        </a:rPr>
                        <a:t>in</a:t>
                      </a:r>
                      <a:r>
                        <a:rPr lang="en-US" sz="700" u="none" strike="noStrike" dirty="0" err="1">
                          <a:effectLst/>
                          <a:latin typeface="Calibri"/>
                          <a:cs typeface="Calibri"/>
                        </a:rPr>
                        <a:t>ício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 err="1">
                          <a:effectLst/>
                        </a:rPr>
                        <a:t>Febre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 err="1">
                          <a:effectLst/>
                        </a:rPr>
                        <a:t>Convuls</a:t>
                      </a:r>
                      <a:r>
                        <a:rPr lang="en-US" sz="700" u="none" strike="noStrike" dirty="0" err="1">
                          <a:effectLst/>
                          <a:latin typeface="Calibri"/>
                          <a:cs typeface="Calibri"/>
                        </a:rPr>
                        <a:t>ões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 err="1">
                          <a:effectLst/>
                        </a:rPr>
                        <a:t>Tosse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 err="1">
                          <a:effectLst/>
                        </a:rPr>
                        <a:t>Dispeneia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 err="1">
                          <a:effectLst/>
                        </a:rPr>
                        <a:t>Vomitos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 err="1">
                          <a:effectLst/>
                        </a:rPr>
                        <a:t>Diarreia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 err="1">
                          <a:effectLst/>
                        </a:rPr>
                        <a:t>Dores</a:t>
                      </a:r>
                      <a:r>
                        <a:rPr lang="en-US" sz="700" u="none" strike="noStrike" dirty="0">
                          <a:effectLst/>
                        </a:rPr>
                        <a:t> </a:t>
                      </a:r>
                      <a:r>
                        <a:rPr lang="en-US" sz="700" u="none" strike="noStrike" dirty="0" err="1">
                          <a:effectLst/>
                        </a:rPr>
                        <a:t>Abd</a:t>
                      </a:r>
                      <a:r>
                        <a:rPr lang="en-US" sz="700" u="none" strike="noStrike" dirty="0">
                          <a:effectLst/>
                        </a:rPr>
                        <a:t>.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 err="1">
                          <a:effectLst/>
                        </a:rPr>
                        <a:t>Dor</a:t>
                      </a:r>
                      <a:r>
                        <a:rPr lang="en-US" sz="700" u="none" strike="noStrike" baseline="0" dirty="0">
                          <a:effectLst/>
                        </a:rPr>
                        <a:t> </a:t>
                      </a:r>
                      <a:r>
                        <a:rPr lang="en-US" sz="700" u="none" strike="noStrike" baseline="0" dirty="0" err="1">
                          <a:effectLst/>
                        </a:rPr>
                        <a:t>tor</a:t>
                      </a:r>
                      <a:r>
                        <a:rPr lang="en-US" sz="700" u="none" strike="noStrike" baseline="0" dirty="0" err="1">
                          <a:effectLst/>
                          <a:latin typeface="Calibri"/>
                          <a:cs typeface="Calibri"/>
                        </a:rPr>
                        <a:t>ácia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 err="1">
                          <a:effectLst/>
                        </a:rPr>
                        <a:t>Dehidrata</a:t>
                      </a:r>
                      <a:r>
                        <a:rPr lang="en-US" sz="700" u="none" strike="noStrike" dirty="0" err="1">
                          <a:effectLst/>
                          <a:latin typeface="Calibri"/>
                          <a:cs typeface="Calibri"/>
                        </a:rPr>
                        <a:t>ção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Diagn</a:t>
                      </a:r>
                      <a:r>
                        <a:rPr lang="en-US" sz="700" u="none" strike="noStrike" dirty="0" err="1">
                          <a:effectLst/>
                          <a:latin typeface="Calibri"/>
                          <a:cs typeface="Calibri"/>
                        </a:rPr>
                        <a:t>óstico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Resultado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Data de </a:t>
                      </a:r>
                      <a:r>
                        <a:rPr lang="en-US" sz="700" u="none" strike="noStrike" dirty="0" err="1">
                          <a:effectLst/>
                        </a:rPr>
                        <a:t>alta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3842502785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Samu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Mohamed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10, green St. Syan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35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01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15 Abril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Malária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Curado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1942894660"/>
                  </a:ext>
                </a:extLst>
              </a:tr>
              <a:tr h="816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Omar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Amal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15, blue St. Syan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15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Nenhuma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01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Abril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Brucellosis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Sob R/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22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1535978982"/>
                  </a:ext>
                </a:extLst>
              </a:tr>
              <a:tr h="816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Zaher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Nour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Guantana 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01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22 Abril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>
                          <a:effectLst/>
                        </a:rPr>
                        <a:t>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Meningite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Morto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2948333506"/>
                  </a:ext>
                </a:extLst>
              </a:tr>
              <a:tr h="816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Kamal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Hoda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1" marR="4811" marT="4811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65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01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28 Abril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Pneumonia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Morto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82229090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Kamal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Mohamed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green St. 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55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Funcionário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04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01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Gastroenterite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Curado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05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1977425088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Emas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Samy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Guntana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14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1" marR="4811" marT="4811" marB="0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01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Malária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1" marR="4811" marT="4811" marB="0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2695043752"/>
                  </a:ext>
                </a:extLst>
              </a:tr>
              <a:tr h="816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Hany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Zaid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Guantana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7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1" marR="4811" marT="4811" marB="0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25 Abril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Meningite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1" marR="4811" marT="4811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1" marR="4811" marT="4811" marB="0"/>
                </a:tc>
                <a:extLst>
                  <a:ext uri="{0D108BD9-81ED-4DB2-BD59-A6C34878D82A}">
                    <a16:rowId xmlns:a16="http://schemas.microsoft.com/office/drawing/2014/main" val="1872270885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John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Sam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green St. 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>
                          <a:effectLst/>
                        </a:rPr>
                        <a:t>35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>
                          <a:effectLst/>
                        </a:rPr>
                        <a:t>M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15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Malária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1" marR="4811" marT="4811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1" marR="4811" marT="4811" marB="0"/>
                </a:tc>
                <a:extLst>
                  <a:ext uri="{0D108BD9-81ED-4DB2-BD59-A6C34878D82A}">
                    <a16:rowId xmlns:a16="http://schemas.microsoft.com/office/drawing/2014/main" val="3186762204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Ragy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Jad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blue St. 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13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1" marR="4811" marT="4811" marB="0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24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23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Gastroenterite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Curado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28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1057612435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Samy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Mohamed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Guntana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33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29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 dirty="0">
                          <a:effectLst/>
                        </a:rPr>
                        <a:t>Y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TB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Sob R/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02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1678576706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Aidu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Ameen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>
                          <a:effectLst/>
                        </a:rPr>
                        <a:t>10, main St. 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55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Funcionário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02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30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 err="1">
                          <a:effectLst/>
                        </a:rPr>
                        <a:t>Gastoenterite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1" marR="4811" marT="4811" marB="0"/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1" marR="4811" marT="4811" marB="0"/>
                </a:tc>
                <a:extLst>
                  <a:ext uri="{0D108BD9-81ED-4DB2-BD59-A6C34878D82A}">
                    <a16:rowId xmlns:a16="http://schemas.microsoft.com/office/drawing/2014/main" val="905605821"/>
                  </a:ext>
                </a:extLst>
              </a:tr>
              <a:tr h="81641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Qaeed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Hany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Guantana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02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27 Abril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Meningite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Morto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extLst>
                  <a:ext uri="{0D108BD9-81ED-4DB2-BD59-A6C34878D82A}">
                    <a16:rowId xmlns:a16="http://schemas.microsoft.com/office/drawing/2014/main" val="3062490666"/>
                  </a:ext>
                </a:extLst>
              </a:tr>
              <a:tr h="1597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Mohamed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Kamla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blue St. </a:t>
                      </a:r>
                      <a:r>
                        <a:rPr lang="en-US" sz="700" u="none" strike="noStrike" dirty="0" err="1">
                          <a:effectLst/>
                        </a:rPr>
                        <a:t>Syan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10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01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Pneumonia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Curado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4134249798"/>
                  </a:ext>
                </a:extLst>
              </a:tr>
              <a:tr h="1597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Salah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Nour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central St. 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55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10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11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Encefalite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Morto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3920598111"/>
                  </a:ext>
                </a:extLst>
              </a:tr>
              <a:tr h="1597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Bady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Mokhtar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Guantane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56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12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02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Pneumonia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Morto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13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3987875973"/>
                  </a:ext>
                </a:extLst>
              </a:tr>
              <a:tr h="1597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Morad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Gaber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green St. 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Funcionário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21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01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Malária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Curado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1186894775"/>
                  </a:ext>
                </a:extLst>
              </a:tr>
              <a:tr h="1597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Mohamed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Zein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25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23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Circulatory failure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Morto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25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417917780"/>
                  </a:ext>
                </a:extLst>
              </a:tr>
              <a:tr h="1597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Anwar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Fisherman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25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Typhoid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Sob R/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30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3589148869"/>
                  </a:ext>
                </a:extLst>
              </a:tr>
              <a:tr h="1597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Samy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Mohamed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Balada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Funcionário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01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Malária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extLst>
                  <a:ext uri="{0D108BD9-81ED-4DB2-BD59-A6C34878D82A}">
                    <a16:rowId xmlns:a16="http://schemas.microsoft.com/office/drawing/2014/main" val="3834121565"/>
                  </a:ext>
                </a:extLst>
              </a:tr>
              <a:tr h="1597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Bakr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Nader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02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29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Gastroenterite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Morto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extLst>
                  <a:ext uri="{0D108BD9-81ED-4DB2-BD59-A6C34878D82A}">
                    <a16:rowId xmlns:a16="http://schemas.microsoft.com/office/drawing/2014/main" val="3461677872"/>
                  </a:ext>
                </a:extLst>
              </a:tr>
              <a:tr h="8164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Zaher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Salma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Malária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extLst>
                  <a:ext uri="{0D108BD9-81ED-4DB2-BD59-A6C34878D82A}">
                    <a16:rowId xmlns:a16="http://schemas.microsoft.com/office/drawing/2014/main" val="3403013147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Zenhom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Hoda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05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01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Food poisoning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Curado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07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3084101464"/>
                  </a:ext>
                </a:extLst>
              </a:tr>
              <a:tr h="1597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Omar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Ahmed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Balada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10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15 </a:t>
                      </a:r>
                      <a:r>
                        <a:rPr lang="en-US" sz="700" u="none" strike="noStrike" dirty="0" err="1">
                          <a:effectLst/>
                        </a:rPr>
                        <a:t>Junho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Malária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Curado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1011870163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Moo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Zein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10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06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Gastroenterite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Curado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14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285476723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Gabr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77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10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07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Morto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extLst>
                  <a:ext uri="{0D108BD9-81ED-4DB2-BD59-A6C34878D82A}">
                    <a16:rowId xmlns:a16="http://schemas.microsoft.com/office/drawing/2014/main" val="2368964662"/>
                  </a:ext>
                </a:extLst>
              </a:tr>
              <a:tr h="8164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Samy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Samia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Guantana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45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15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15 Abril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Typhoid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Curado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26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3008184190"/>
                  </a:ext>
                </a:extLst>
              </a:tr>
              <a:tr h="8164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Galal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Mohamed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55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Funcionário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15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Pneumonia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Morto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extLst>
                  <a:ext uri="{0D108BD9-81ED-4DB2-BD59-A6C34878D82A}">
                    <a16:rowId xmlns:a16="http://schemas.microsoft.com/office/drawing/2014/main" val="201936792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Kmal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Sameera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15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17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10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Acute watery diarrhoea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Curado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955720452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Mady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Hany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Balada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64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17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10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Malária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extLst>
                  <a:ext uri="{0D108BD9-81ED-4DB2-BD59-A6C34878D82A}">
                    <a16:rowId xmlns:a16="http://schemas.microsoft.com/office/drawing/2014/main" val="1188621959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Nasr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Nasra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18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08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Typhoid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extLst>
                  <a:ext uri="{0D108BD9-81ED-4DB2-BD59-A6C34878D82A}">
                    <a16:rowId xmlns:a16="http://schemas.microsoft.com/office/drawing/2014/main" val="4082758124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Aly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Yosr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20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Funcionário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15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Gastroenterite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Curado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21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1619798100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Samy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Ahmed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Guantana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02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Meningite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Morto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extLst>
                  <a:ext uri="{0D108BD9-81ED-4DB2-BD59-A6C34878D82A}">
                    <a16:rowId xmlns:a16="http://schemas.microsoft.com/office/drawing/2014/main" val="456731272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Samy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Laila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32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F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Camponês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21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18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Food poisoning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extLst>
                  <a:ext uri="{0D108BD9-81ED-4DB2-BD59-A6C34878D82A}">
                    <a16:rowId xmlns:a16="http://schemas.microsoft.com/office/drawing/2014/main" val="1990021523"/>
                  </a:ext>
                </a:extLst>
              </a:tr>
              <a:tr h="15722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Ahmed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Said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Syan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10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M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21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18 </a:t>
                      </a:r>
                      <a:r>
                        <a:rPr lang="en-US" sz="700" u="none" strike="noStrike" dirty="0" err="1">
                          <a:effectLst/>
                        </a:rPr>
                        <a:t>Julho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u="none" strike="noStrike">
                          <a:effectLst/>
                        </a:rPr>
                        <a:t>Y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Food poisoning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700" u="none" strike="noStrike" dirty="0">
                          <a:effectLst/>
                        </a:rPr>
                        <a:t>20 </a:t>
                      </a:r>
                      <a:r>
                        <a:rPr lang="en-US" sz="700" u="none" strike="noStrike" dirty="0" err="1">
                          <a:effectLst/>
                        </a:rPr>
                        <a:t>Maio</a:t>
                      </a:r>
                      <a:r>
                        <a:rPr lang="en-US" sz="700" u="none" strike="noStrike" dirty="0">
                          <a:effectLst/>
                        </a:rPr>
                        <a:t> 2016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1" marR="4811" marT="4811" marB="0" anchor="ctr"/>
                </a:tc>
                <a:extLst>
                  <a:ext uri="{0D108BD9-81ED-4DB2-BD59-A6C34878D82A}">
                    <a16:rowId xmlns:a16="http://schemas.microsoft.com/office/drawing/2014/main" val="175950221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11560" y="692696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/>
              <a:t>4. </a:t>
            </a:r>
            <a:r>
              <a:rPr lang="pt-PT" sz="3600" b="1" dirty="0"/>
              <a:t>Balanço</a:t>
            </a:r>
            <a:r>
              <a:rPr lang="pt-PT" sz="2400" b="1" dirty="0"/>
              <a:t> (4)</a:t>
            </a:r>
          </a:p>
        </p:txBody>
      </p:sp>
      <p:sp>
        <p:nvSpPr>
          <p:cNvPr id="5" name="Parallelogram 4"/>
          <p:cNvSpPr/>
          <p:nvPr/>
        </p:nvSpPr>
        <p:spPr>
          <a:xfrm>
            <a:off x="6444208" y="404664"/>
            <a:ext cx="2520000" cy="1080120"/>
          </a:xfrm>
          <a:prstGeom prst="parallelogram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b="1" dirty="0"/>
              <a:t>Formulário/lista tabelada de investigação de casos</a:t>
            </a:r>
          </a:p>
        </p:txBody>
      </p:sp>
    </p:spTree>
    <p:extLst>
      <p:ext uri="{BB962C8B-B14F-4D97-AF65-F5344CB8AC3E}">
        <p14:creationId xmlns:p14="http://schemas.microsoft.com/office/powerpoint/2010/main" val="298255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600" b="1" dirty="0">
                <a:solidFill>
                  <a:srgbClr val="002060"/>
                </a:solidFill>
              </a:rPr>
              <a:t>C3 </a:t>
            </a:r>
            <a:r>
              <a:rPr lang="pt-PT" sz="3600" b="1" dirty="0">
                <a:solidFill>
                  <a:srgbClr val="002060"/>
                </a:solidFill>
              </a:rPr>
              <a:t>Balan</a:t>
            </a:r>
            <a:r>
              <a:rPr lang="pt-PT" sz="3600" b="1" dirty="0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en-GB" sz="3600" b="1" dirty="0">
                <a:solidFill>
                  <a:srgbClr val="002060"/>
                </a:solidFill>
              </a:rPr>
              <a:t> (5)</a:t>
            </a:r>
            <a:br>
              <a:rPr lang="en-GB" sz="3600" b="1" dirty="0">
                <a:solidFill>
                  <a:srgbClr val="002060"/>
                </a:solidFill>
              </a:rPr>
            </a:b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Recomendar medidas de prevenção e controlo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2209"/>
            <a:ext cx="8229600" cy="4421087"/>
          </a:xfrm>
        </p:spPr>
        <p:txBody>
          <a:bodyPr/>
          <a:lstStyle/>
          <a:p>
            <a:r>
              <a:rPr lang="pt-BR" sz="2400" dirty="0">
                <a:solidFill>
                  <a:srgbClr val="002060"/>
                </a:solidFill>
              </a:rPr>
              <a:t>Melhorar o sistema de supervisão</a:t>
            </a:r>
            <a:endParaRPr lang="en-CA" sz="2400" dirty="0">
              <a:solidFill>
                <a:srgbClr val="002060"/>
              </a:solidFill>
            </a:endParaRPr>
          </a:p>
          <a:p>
            <a:r>
              <a:rPr lang="pt-PT" sz="2400" dirty="0">
                <a:solidFill>
                  <a:srgbClr val="002060"/>
                </a:solidFill>
              </a:rPr>
              <a:t>Gestão</a:t>
            </a:r>
            <a:r>
              <a:rPr lang="en-CA" sz="2400" dirty="0">
                <a:solidFill>
                  <a:srgbClr val="002060"/>
                </a:solidFill>
              </a:rPr>
              <a:t> </a:t>
            </a:r>
            <a:r>
              <a:rPr lang="pt-PT" sz="2400" dirty="0">
                <a:solidFill>
                  <a:srgbClr val="002060"/>
                </a:solidFill>
              </a:rPr>
              <a:t>adequada de casos</a:t>
            </a:r>
          </a:p>
          <a:p>
            <a:r>
              <a:rPr lang="pt-BR" sz="2400" dirty="0">
                <a:solidFill>
                  <a:srgbClr val="002060"/>
                </a:solidFill>
              </a:rPr>
              <a:t>Garantir a implementação das medidas de PCI nas unidades de saúde: higiene das mãos, limpeza ambiental, isolamento do doente/em coorte</a:t>
            </a:r>
            <a:endParaRPr lang="en-CA" sz="2400" dirty="0">
              <a:solidFill>
                <a:srgbClr val="002060"/>
              </a:solidFill>
            </a:endParaRPr>
          </a:p>
          <a:p>
            <a:r>
              <a:rPr lang="pt-BR" sz="2400" dirty="0">
                <a:solidFill>
                  <a:srgbClr val="002060"/>
                </a:solidFill>
              </a:rPr>
              <a:t>Proteger a comunidade: lavar as mãos, ferver ou desinfectar a água, preparação de alimentos…</a:t>
            </a:r>
            <a:endParaRPr lang="en-CA" sz="2400" dirty="0">
              <a:solidFill>
                <a:srgbClr val="002060"/>
              </a:solidFill>
            </a:endParaRPr>
          </a:p>
          <a:p>
            <a:r>
              <a:rPr lang="pt-BR" sz="2400" dirty="0">
                <a:solidFill>
                  <a:srgbClr val="002060"/>
                </a:solidFill>
              </a:rPr>
              <a:t>A equipa deve planificar a detecção</a:t>
            </a:r>
            <a:r>
              <a:rPr lang="pt-BR" sz="2400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pt-BR" sz="2400" dirty="0">
                <a:solidFill>
                  <a:srgbClr val="002060"/>
                </a:solidFill>
              </a:rPr>
              <a:t>de casos através da melhoria do sistema de vigilância e de busca activa de casos, especialmente na comunidade</a:t>
            </a:r>
            <a:endParaRPr lang="en-CA" sz="2400" dirty="0">
              <a:solidFill>
                <a:srgbClr val="002060"/>
              </a:solidFill>
            </a:endParaRPr>
          </a:p>
          <a:p>
            <a:endParaRPr lang="en-CA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8275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352" y="274638"/>
            <a:ext cx="8579296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C4 No hospital geral de Karan: entrevista com o doente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4608512"/>
          </a:xfrm>
        </p:spPr>
        <p:txBody>
          <a:bodyPr/>
          <a:lstStyle/>
          <a:p>
            <a:pPr marL="0" lvl="0" indent="0">
              <a:buNone/>
            </a:pPr>
            <a:r>
              <a:rPr lang="pt-PT" sz="2400" b="1">
                <a:solidFill>
                  <a:srgbClr val="002060"/>
                </a:solidFill>
              </a:rPr>
              <a:t>Produtos:</a:t>
            </a:r>
          </a:p>
          <a:p>
            <a:pPr lvl="0"/>
            <a:r>
              <a:rPr lang="pt-PT" sz="1800">
                <a:solidFill>
                  <a:srgbClr val="002060"/>
                </a:solidFill>
              </a:rPr>
              <a:t>Relacionamento com o doente: respeito pela cultura, situação e receios do doente</a:t>
            </a:r>
          </a:p>
          <a:p>
            <a:pPr lvl="0"/>
            <a:r>
              <a:rPr lang="pt-PT" sz="1800">
                <a:solidFill>
                  <a:srgbClr val="002060"/>
                </a:solidFill>
              </a:rPr>
              <a:t>Informações pessoais do doente, histórico, sintomatologia, exposição e possíveis contactos registados</a:t>
            </a:r>
          </a:p>
          <a:p>
            <a:pPr lvl="0"/>
            <a:r>
              <a:rPr lang="pt-PT" sz="1800">
                <a:solidFill>
                  <a:srgbClr val="002060"/>
                </a:solidFill>
              </a:rPr>
              <a:t>Informações adicionais do doente que podem ser relevantes (exposição, riscos ambientais, eventos recentes, etc.) </a:t>
            </a:r>
          </a:p>
          <a:p>
            <a:pPr lvl="0"/>
            <a:r>
              <a:rPr lang="pt-PT" sz="1800">
                <a:solidFill>
                  <a:srgbClr val="002060"/>
                </a:solidFill>
              </a:rPr>
              <a:t>Material apropriado para colheita de amostras, a descartar adequadamente após o uso</a:t>
            </a:r>
          </a:p>
          <a:p>
            <a:pPr lvl="0"/>
            <a:r>
              <a:rPr lang="pt-PT" sz="1800">
                <a:solidFill>
                  <a:srgbClr val="002060"/>
                </a:solidFill>
              </a:rPr>
              <a:t>Seleção correcta, prática na colocação e remoção de EPP, gestão adequada após o uso.</a:t>
            </a:r>
          </a:p>
          <a:p>
            <a:pPr lvl="0"/>
            <a:r>
              <a:rPr lang="pt-PT" sz="1800">
                <a:solidFill>
                  <a:srgbClr val="002060"/>
                </a:solidFill>
              </a:rPr>
              <a:t>Precauções padrão de higiene e medidas adicionais de PCI aplicadas, conforme o necessário</a:t>
            </a:r>
            <a:endParaRPr lang="pt-PT" sz="2400" b="1">
              <a:solidFill>
                <a:srgbClr val="002060"/>
              </a:solidFill>
            </a:endParaRPr>
          </a:p>
          <a:p>
            <a:pPr marL="0" lvl="0" indent="0">
              <a:buNone/>
            </a:pPr>
            <a:endParaRPr lang="pt-PT" sz="2400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8046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10" y="368052"/>
            <a:ext cx="5976664" cy="1143000"/>
          </a:xfrm>
        </p:spPr>
        <p:txBody>
          <a:bodyPr/>
          <a:lstStyle/>
          <a:p>
            <a:pPr algn="l"/>
            <a:r>
              <a:rPr lang="pt-PT" sz="3600" b="1">
                <a:solidFill>
                  <a:srgbClr val="002060"/>
                </a:solidFill>
              </a:rPr>
              <a:t>C4 Balan</a:t>
            </a:r>
            <a:r>
              <a:rPr lang="pt-PT" sz="3600" b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pt-PT" sz="3600" b="1">
                <a:solidFill>
                  <a:srgbClr val="002060"/>
                </a:solidFill>
              </a:rPr>
              <a:t> (1) </a:t>
            </a:r>
            <a:br>
              <a:rPr lang="pt-PT" sz="3600" b="1">
                <a:solidFill>
                  <a:srgbClr val="002060"/>
                </a:solidFill>
              </a:rPr>
            </a:br>
            <a:r>
              <a:rPr lang="pt-PT" sz="2400" b="1">
                <a:solidFill>
                  <a:schemeClr val="accent6">
                    <a:lumMod val="75000"/>
                  </a:schemeClr>
                </a:solidFill>
              </a:rPr>
              <a:t>Entrevista com o doente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8272"/>
            <a:ext cx="8229600" cy="3484984"/>
          </a:xfrm>
        </p:spPr>
        <p:txBody>
          <a:bodyPr/>
          <a:lstStyle/>
          <a:p>
            <a:pPr marL="0" indent="0">
              <a:buNone/>
            </a:pPr>
            <a:r>
              <a:rPr lang="pt-PT" sz="2800" b="1" dirty="0">
                <a:solidFill>
                  <a:srgbClr val="002060"/>
                </a:solidFill>
              </a:rPr>
              <a:t>Objectivos?</a:t>
            </a:r>
          </a:p>
          <a:p>
            <a:pPr lvl="1"/>
            <a:r>
              <a:rPr lang="pt-PT" sz="2400" dirty="0">
                <a:solidFill>
                  <a:srgbClr val="002060"/>
                </a:solidFill>
              </a:rPr>
              <a:t>Informação adicional</a:t>
            </a:r>
          </a:p>
          <a:p>
            <a:pPr lvl="1"/>
            <a:r>
              <a:rPr lang="pt-PT" sz="2400" dirty="0">
                <a:solidFill>
                  <a:srgbClr val="002060"/>
                </a:solidFill>
              </a:rPr>
              <a:t>Colheita correcta de amostras</a:t>
            </a:r>
          </a:p>
          <a:p>
            <a:pPr marL="0" indent="0">
              <a:buNone/>
            </a:pPr>
            <a:r>
              <a:rPr lang="pt-PT" sz="2800" b="1" dirty="0">
                <a:solidFill>
                  <a:srgbClr val="002060"/>
                </a:solidFill>
              </a:rPr>
              <a:t>Será usado EPP?</a:t>
            </a:r>
          </a:p>
          <a:p>
            <a:endParaRPr lang="pt-PT" sz="2800" dirty="0">
              <a:solidFill>
                <a:srgbClr val="002060"/>
              </a:solidFill>
            </a:endParaRPr>
          </a:p>
          <a:p>
            <a:endParaRPr lang="pt-PT" sz="2800" dirty="0">
              <a:solidFill>
                <a:srgbClr val="002060"/>
              </a:solidFill>
            </a:endParaRPr>
          </a:p>
        </p:txBody>
      </p:sp>
      <p:sp>
        <p:nvSpPr>
          <p:cNvPr id="4" name="Parallelogram 3"/>
          <p:cNvSpPr/>
          <p:nvPr/>
        </p:nvSpPr>
        <p:spPr>
          <a:xfrm>
            <a:off x="6444208" y="1556792"/>
            <a:ext cx="2520000" cy="864096"/>
          </a:xfrm>
          <a:prstGeom prst="parallelogram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2000" b="1"/>
              <a:t>Formulário de investigação de caso</a:t>
            </a:r>
          </a:p>
        </p:txBody>
      </p:sp>
      <p:sp>
        <p:nvSpPr>
          <p:cNvPr id="6" name="Parallelogram 5"/>
          <p:cNvSpPr/>
          <p:nvPr/>
        </p:nvSpPr>
        <p:spPr>
          <a:xfrm>
            <a:off x="6228184" y="2708920"/>
            <a:ext cx="2520000" cy="864096"/>
          </a:xfrm>
          <a:prstGeom prst="parallelogram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600" b="1" dirty="0"/>
              <a:t>Formulário de requisição de teste laboratorial</a:t>
            </a:r>
          </a:p>
        </p:txBody>
      </p:sp>
      <p:sp>
        <p:nvSpPr>
          <p:cNvPr id="8" name="Parallelogram 6"/>
          <p:cNvSpPr/>
          <p:nvPr/>
        </p:nvSpPr>
        <p:spPr>
          <a:xfrm>
            <a:off x="5664728" y="7072"/>
            <a:ext cx="3332603" cy="576064"/>
          </a:xfrm>
          <a:prstGeom prst="parallelogram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pt-PT" sz="2800" b="1">
                <a:solidFill>
                  <a:srgbClr val="002060"/>
                </a:solidFill>
                <a:latin typeface="Arial" pitchFamily="34" charset="0"/>
                <a:cs typeface="Arial" panose="020B0604020202020204" pitchFamily="34" charset="0"/>
              </a:rPr>
              <a:t>Formulários ?</a:t>
            </a:r>
          </a:p>
        </p:txBody>
      </p:sp>
    </p:spTree>
    <p:extLst>
      <p:ext uri="{BB962C8B-B14F-4D97-AF65-F5344CB8AC3E}">
        <p14:creationId xmlns:p14="http://schemas.microsoft.com/office/powerpoint/2010/main" val="1713889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Relembrar o evento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400">
                <a:solidFill>
                  <a:srgbClr val="002060"/>
                </a:solidFill>
              </a:rPr>
              <a:t>Morte inexplicada de crianças na província de Karan</a:t>
            </a:r>
          </a:p>
          <a:p>
            <a:r>
              <a:rPr lang="pt-PT" sz="2400">
                <a:solidFill>
                  <a:srgbClr val="002060"/>
                </a:solidFill>
              </a:rPr>
              <a:t>A informação dada é contraditória</a:t>
            </a:r>
          </a:p>
          <a:p>
            <a:r>
              <a:rPr lang="pt-PT" sz="2400">
                <a:solidFill>
                  <a:srgbClr val="002060"/>
                </a:solidFill>
              </a:rPr>
              <a:t>Espera-se a notifica</a:t>
            </a:r>
            <a:r>
              <a:rPr lang="pt-PT" sz="2400">
                <a:solidFill>
                  <a:srgbClr val="002060"/>
                </a:solidFill>
                <a:latin typeface="Arial"/>
                <a:cs typeface="Arial"/>
              </a:rPr>
              <a:t>ção de </a:t>
            </a:r>
            <a:r>
              <a:rPr lang="pt-PT" sz="2400">
                <a:solidFill>
                  <a:srgbClr val="002060"/>
                </a:solidFill>
              </a:rPr>
              <a:t>casos de diarreia aquosa aguda no Hospital Público de Syan</a:t>
            </a:r>
          </a:p>
          <a:p>
            <a:r>
              <a:rPr lang="pt-PT" sz="2400">
                <a:solidFill>
                  <a:srgbClr val="002060"/>
                </a:solidFill>
              </a:rPr>
              <a:t>A ERR é mobilizada para investigar o caso</a:t>
            </a:r>
          </a:p>
          <a:p>
            <a:pPr lvl="1"/>
            <a:r>
              <a:rPr lang="pt-PT" sz="2400">
                <a:solidFill>
                  <a:srgbClr val="002060"/>
                </a:solidFill>
              </a:rPr>
              <a:t>O que aconteceu?</a:t>
            </a:r>
          </a:p>
          <a:p>
            <a:pPr lvl="1"/>
            <a:r>
              <a:rPr lang="pt-PT" sz="2400">
                <a:solidFill>
                  <a:srgbClr val="002060"/>
                </a:solidFill>
              </a:rPr>
              <a:t>Existe algum risco </a:t>
            </a:r>
            <a:r>
              <a:rPr lang="pt-PT" sz="2400">
                <a:solidFill>
                  <a:srgbClr val="002060"/>
                </a:solidFill>
                <a:latin typeface="Arial"/>
                <a:cs typeface="Arial"/>
              </a:rPr>
              <a:t>para a</a:t>
            </a:r>
            <a:r>
              <a:rPr lang="pt-PT" sz="2400">
                <a:solidFill>
                  <a:srgbClr val="002060"/>
                </a:solidFill>
              </a:rPr>
              <a:t> saúde pública?</a:t>
            </a:r>
          </a:p>
          <a:p>
            <a:pPr lvl="1"/>
            <a:r>
              <a:rPr lang="pt-PT" sz="2400">
                <a:solidFill>
                  <a:srgbClr val="002060"/>
                </a:solidFill>
              </a:rPr>
              <a:t>Há alguma medida urgente de controlo a ser tomada?</a:t>
            </a:r>
          </a:p>
          <a:p>
            <a:endParaRPr lang="pt-PT" sz="2800">
              <a:solidFill>
                <a:srgbClr val="002060"/>
              </a:solidFill>
            </a:endParaRPr>
          </a:p>
          <a:p>
            <a:endParaRPr lang="pt-PT" sz="2800" b="1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4915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5976664" cy="1143000"/>
          </a:xfrm>
        </p:spPr>
        <p:txBody>
          <a:bodyPr/>
          <a:lstStyle/>
          <a:p>
            <a:pPr algn="l"/>
            <a:r>
              <a:rPr lang="pt-PT" sz="3600" b="1">
                <a:solidFill>
                  <a:srgbClr val="002060"/>
                </a:solidFill>
              </a:rPr>
              <a:t>C4 Balan</a:t>
            </a:r>
            <a:r>
              <a:rPr lang="pt-PT" sz="3600" b="1">
                <a:solidFill>
                  <a:srgbClr val="002060"/>
                </a:solidFill>
                <a:latin typeface="Arial"/>
                <a:cs typeface="Arial"/>
              </a:rPr>
              <a:t>ço </a:t>
            </a:r>
            <a:r>
              <a:rPr lang="pt-PT" sz="3600" b="1">
                <a:solidFill>
                  <a:srgbClr val="002060"/>
                </a:solidFill>
              </a:rPr>
              <a:t>(2)</a:t>
            </a:r>
            <a:br>
              <a:rPr lang="pt-PT" sz="3600" b="1">
                <a:solidFill>
                  <a:srgbClr val="002060"/>
                </a:solidFill>
              </a:rPr>
            </a:br>
            <a:r>
              <a:rPr lang="pt-PT" sz="2400" b="1">
                <a:solidFill>
                  <a:schemeClr val="accent6">
                    <a:lumMod val="75000"/>
                  </a:schemeClr>
                </a:solidFill>
              </a:rPr>
              <a:t>Colheita de amostras</a:t>
            </a:r>
          </a:p>
        </p:txBody>
      </p:sp>
      <p:sp>
        <p:nvSpPr>
          <p:cNvPr id="7" name="Parallelogram 6"/>
          <p:cNvSpPr/>
          <p:nvPr/>
        </p:nvSpPr>
        <p:spPr>
          <a:xfrm>
            <a:off x="5664728" y="7072"/>
            <a:ext cx="3332603" cy="576064"/>
          </a:xfrm>
          <a:prstGeom prst="parallelogram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pt-PT" sz="2800" b="1">
                <a:solidFill>
                  <a:srgbClr val="002060"/>
                </a:solidFill>
                <a:latin typeface="Arial" pitchFamily="34" charset="0"/>
                <a:cs typeface="Arial" panose="020B0604020202020204" pitchFamily="34" charset="0"/>
              </a:rPr>
              <a:t>Formulários ?</a:t>
            </a:r>
          </a:p>
        </p:txBody>
      </p:sp>
      <p:sp>
        <p:nvSpPr>
          <p:cNvPr id="8" name="Parallelogram 7"/>
          <p:cNvSpPr/>
          <p:nvPr/>
        </p:nvSpPr>
        <p:spPr>
          <a:xfrm>
            <a:off x="6477331" y="548680"/>
            <a:ext cx="2520000" cy="864096"/>
          </a:xfrm>
          <a:prstGeom prst="parallelogram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Formulário de requisição de teste laboratorial</a:t>
            </a:r>
            <a:endParaRPr lang="en-GB" sz="1600" b="1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53F7178-4696-48BD-A724-8915DA8534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2666653"/>
              </p:ext>
            </p:extLst>
          </p:nvPr>
        </p:nvGraphicFramePr>
        <p:xfrm>
          <a:off x="35496" y="1484784"/>
          <a:ext cx="9036496" cy="4613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910">
                  <a:extLst>
                    <a:ext uri="{9D8B030D-6E8A-4147-A177-3AD203B41FA5}">
                      <a16:colId xmlns:a16="http://schemas.microsoft.com/office/drawing/2014/main" val="2380421808"/>
                    </a:ext>
                  </a:extLst>
                </a:gridCol>
                <a:gridCol w="881266">
                  <a:extLst>
                    <a:ext uri="{9D8B030D-6E8A-4147-A177-3AD203B41FA5}">
                      <a16:colId xmlns:a16="http://schemas.microsoft.com/office/drawing/2014/main" val="426616837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47997986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343900301"/>
                    </a:ext>
                  </a:extLst>
                </a:gridCol>
                <a:gridCol w="2137465">
                  <a:extLst>
                    <a:ext uri="{9D8B030D-6E8A-4147-A177-3AD203B41FA5}">
                      <a16:colId xmlns:a16="http://schemas.microsoft.com/office/drawing/2014/main" val="1948110976"/>
                    </a:ext>
                  </a:extLst>
                </a:gridCol>
                <a:gridCol w="1966991">
                  <a:extLst>
                    <a:ext uri="{9D8B030D-6E8A-4147-A177-3AD203B41FA5}">
                      <a16:colId xmlns:a16="http://schemas.microsoft.com/office/drawing/2014/main" val="761377655"/>
                    </a:ext>
                  </a:extLst>
                </a:gridCol>
                <a:gridCol w="755576">
                  <a:extLst>
                    <a:ext uri="{9D8B030D-6E8A-4147-A177-3AD203B41FA5}">
                      <a16:colId xmlns:a16="http://schemas.microsoft.com/office/drawing/2014/main" val="3719314153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pt-PT" sz="1000" noProof="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pt-PT" sz="1000" baseline="0" noProof="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q</a:t>
                      </a:r>
                      <a:r>
                        <a:rPr lang="pt-PT" sz="1000" noProof="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uê</a:t>
                      </a: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pt-PT" sz="1000" noProof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Porqu</a:t>
                      </a:r>
                      <a:r>
                        <a:rPr lang="pt-PT" sz="1000" noProof="0">
                          <a:effectLst/>
                          <a:latin typeface="Calibri"/>
                          <a:cs typeface="Calibri"/>
                        </a:rPr>
                        <a:t>ê</a:t>
                      </a:r>
                      <a:endParaRPr lang="pt-PT" sz="1000" noProof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pt-PT" sz="1000" noProof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Quando</a:t>
                      </a: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000" noProof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Como</a:t>
                      </a: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000" noProof="0">
                          <a:effectLst/>
                        </a:rPr>
                        <a:t>Meio de</a:t>
                      </a:r>
                      <a:r>
                        <a:rPr lang="pt-PT" sz="1000" baseline="0" noProof="0">
                          <a:effectLst/>
                        </a:rPr>
                        <a:t> Transporte</a:t>
                      </a:r>
                      <a:endParaRPr lang="pt-P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000" noProof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Armazenamento</a:t>
                      </a: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000" noProof="0">
                          <a:effectLst/>
                        </a:rPr>
                        <a:t>transporte</a:t>
                      </a:r>
                      <a:endParaRPr lang="pt-PT" sz="10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extLst>
                  <a:ext uri="{0D108BD9-81ED-4DB2-BD59-A6C34878D82A}">
                    <a16:rowId xmlns:a16="http://schemas.microsoft.com/office/drawing/2014/main" val="1933803121"/>
                  </a:ext>
                </a:extLst>
              </a:tr>
              <a:tr h="20274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Amostra de fezes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Para diagnosticar agentes patogénicosentéricos (bactérias, vírus ou parasitas)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O mais cedo possível e de preferência antes do tratamento antimicrobiano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 dirty="0">
                          <a:effectLst/>
                        </a:rPr>
                        <a:t>Colher uma amostra de fezes (≈5g) para um recipiente com tampa de rosca,</a:t>
                      </a:r>
                      <a:r>
                        <a:rPr lang="pt-PT" sz="1100" baseline="0" noProof="0" dirty="0">
                          <a:effectLst/>
                        </a:rPr>
                        <a:t> </a:t>
                      </a:r>
                      <a:r>
                        <a:rPr lang="pt-PT" sz="1100" noProof="0" dirty="0">
                          <a:effectLst/>
                        </a:rPr>
                        <a:t>seco, limpo e sem risco  de vazamentos.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 dirty="0">
                          <a:effectLst/>
                        </a:rPr>
                        <a:t>A zaragatoa rectal pode ser útil em recém-nascidos e crianças.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 dirty="0">
                          <a:effectLst/>
                        </a:rPr>
                        <a:t>100g são necessários para a parasitologia.</a:t>
                      </a:r>
                      <a:endParaRPr lang="pt-PT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u="sng" noProof="0" dirty="0">
                          <a:effectLst/>
                        </a:rPr>
                        <a:t>Bacteriologia: </a:t>
                      </a:r>
                      <a:r>
                        <a:rPr lang="pt-PT" sz="1100" noProof="0" dirty="0">
                          <a:effectLst/>
                        </a:rPr>
                        <a:t>a conservação a</a:t>
                      </a:r>
                      <a:r>
                        <a:rPr lang="pt-PT" sz="1100" baseline="0" noProof="0" dirty="0">
                          <a:effectLst/>
                        </a:rPr>
                        <a:t> </a:t>
                      </a:r>
                      <a:r>
                        <a:rPr lang="pt-PT" sz="1100" noProof="0" dirty="0">
                          <a:effectLst/>
                        </a:rPr>
                        <a:t>2-8 </a:t>
                      </a:r>
                      <a:r>
                        <a:rPr lang="pt-PT" sz="1100" noProof="0" dirty="0" err="1">
                          <a:effectLst/>
                        </a:rPr>
                        <a:t>°</a:t>
                      </a:r>
                      <a:r>
                        <a:rPr lang="pt-PT" sz="1100" noProof="0" dirty="0">
                          <a:effectLst/>
                        </a:rPr>
                        <a:t> C permite armazenamento</a:t>
                      </a:r>
                      <a:r>
                        <a:rPr lang="pt-PT" sz="1100" baseline="0" noProof="0" dirty="0">
                          <a:effectLst/>
                        </a:rPr>
                        <a:t> </a:t>
                      </a:r>
                      <a:r>
                        <a:rPr lang="pt-PT" sz="1100" noProof="0" dirty="0">
                          <a:effectLst/>
                        </a:rPr>
                        <a:t>12 h antes da análise. Meio </a:t>
                      </a:r>
                      <a:r>
                        <a:rPr lang="pt-PT" sz="1100" noProof="0" dirty="0" err="1">
                          <a:effectLst/>
                        </a:rPr>
                        <a:t>Cary</a:t>
                      </a:r>
                      <a:r>
                        <a:rPr lang="pt-PT" sz="1100" noProof="0" dirty="0">
                          <a:effectLst/>
                        </a:rPr>
                        <a:t>-Blair permite 48-72h antes da análise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u="sng" noProof="0" dirty="0">
                          <a:effectLst/>
                        </a:rPr>
                        <a:t>Virologia: </a:t>
                      </a:r>
                      <a:r>
                        <a:rPr lang="pt-PT" sz="1100" noProof="0" dirty="0">
                          <a:effectLst/>
                        </a:rPr>
                        <a:t>conservação a 2-8 </a:t>
                      </a:r>
                      <a:r>
                        <a:rPr lang="pt-PT" sz="1100" noProof="0" dirty="0" err="1">
                          <a:effectLst/>
                        </a:rPr>
                        <a:t>°</a:t>
                      </a:r>
                      <a:r>
                        <a:rPr lang="pt-PT" sz="1100" noProof="0" dirty="0">
                          <a:effectLst/>
                        </a:rPr>
                        <a:t> C permite armazenamento de 24-48h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u="sng" noProof="0" dirty="0">
                          <a:effectLst/>
                        </a:rPr>
                        <a:t>Parasitologia</a:t>
                      </a:r>
                      <a:r>
                        <a:rPr lang="pt-PT" sz="1100" noProof="0" dirty="0">
                          <a:effectLst/>
                        </a:rPr>
                        <a:t>: as fezes devem ser misturadas com conservante, se forem analisadas dentro de 4 horas.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 dirty="0">
                          <a:effectLst/>
                        </a:rPr>
                        <a:t>O processo de colheita, o recipiente, o meio de transporte, a temperatura durante o armazenamento e o transporte, o atraso antes da análise, etc. podem variar de acordo com o agente patogénico suspeito e os testes realizados. O laboratório é capaz de fornecer essas informações</a:t>
                      </a:r>
                      <a:endParaRPr lang="pt-PT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 dirty="0">
                          <a:effectLst/>
                        </a:rPr>
                        <a:t>Embalagem tripla com rótulo de risco biológico</a:t>
                      </a:r>
                      <a:endParaRPr lang="pt-PT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 anchor="ctr"/>
                </a:tc>
                <a:extLst>
                  <a:ext uri="{0D108BD9-81ED-4DB2-BD59-A6C34878D82A}">
                    <a16:rowId xmlns:a16="http://schemas.microsoft.com/office/drawing/2014/main" val="1777103644"/>
                  </a:ext>
                </a:extLst>
              </a:tr>
              <a:tr h="100900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  <a:latin typeface="+mn-lt"/>
                          <a:ea typeface="+mn-ea"/>
                          <a:cs typeface="+mn-cs"/>
                        </a:rPr>
                        <a:t>Sangue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Para diagnosticar envenenamento químico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O mais cedo possível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Punção venosa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Para o cádmio: EDTA ou sangue heparinizado armazenado a 2-8 ° C, sem demora antes da análise.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O tubo, as condições durante o transporte e o atraso antes da análise dependem do veneno suspeito. O laboratório é capaz de fornecer essas informações.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330248"/>
                  </a:ext>
                </a:extLst>
              </a:tr>
              <a:tr h="91495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  <a:latin typeface="+mn-lt"/>
                          <a:ea typeface="+mn-ea"/>
                          <a:cs typeface="+mn-cs"/>
                        </a:rPr>
                        <a:t>Sangue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Para análise bioquímica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(Na, K,…)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A pedido do médico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Punção venosa</a:t>
                      </a: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>
                          <a:effectLst/>
                        </a:rPr>
                        <a:t>Tubo de sangue seco ou activador de coágulo ou tubo de sangue heparinizado</a:t>
                      </a:r>
                      <a:endParaRPr lang="pt-PT" sz="1100" noProof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pt-PT" sz="1100" noProof="0" dirty="0">
                          <a:effectLst/>
                        </a:rPr>
                        <a:t>O processamento</a:t>
                      </a:r>
                      <a:r>
                        <a:rPr lang="pt-PT" sz="1100" baseline="0" noProof="0" dirty="0">
                          <a:effectLst/>
                        </a:rPr>
                        <a:t> </a:t>
                      </a:r>
                      <a:r>
                        <a:rPr lang="pt-PT" sz="1100" noProof="0" dirty="0">
                          <a:effectLst/>
                        </a:rPr>
                        <a:t>depende do teste (por exemplo, para o potássio, o sangue deve ser centrifugado e decantado dentro de 4 horas)</a:t>
                      </a:r>
                      <a:endParaRPr lang="pt-PT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7" marR="84647" marT="42324" marB="42324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23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445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C5 </a:t>
            </a:r>
            <a:r>
              <a:rPr lang="pt-BR" sz="3600" b="1" dirty="0">
                <a:solidFill>
                  <a:srgbClr val="002060"/>
                </a:solidFill>
              </a:rPr>
              <a:t>Comunicação e envolvimento comunit</a:t>
            </a:r>
            <a:r>
              <a:rPr lang="pt-BR" sz="3600" b="1" dirty="0">
                <a:solidFill>
                  <a:srgbClr val="002060"/>
                </a:solidFill>
                <a:latin typeface="Arial"/>
                <a:cs typeface="Arial"/>
              </a:rPr>
              <a:t>á</a:t>
            </a:r>
            <a:r>
              <a:rPr lang="pt-BR" sz="3600" b="1" dirty="0">
                <a:solidFill>
                  <a:srgbClr val="002060"/>
                </a:solidFill>
              </a:rPr>
              <a:t>rio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4608512"/>
          </a:xfrm>
        </p:spPr>
        <p:txBody>
          <a:bodyPr/>
          <a:lstStyle/>
          <a:p>
            <a:pPr marL="0" lvl="0" indent="0">
              <a:buNone/>
            </a:pPr>
            <a:r>
              <a:rPr lang="fr-FR" sz="2400" b="1" dirty="0" err="1">
                <a:solidFill>
                  <a:srgbClr val="002060"/>
                </a:solidFill>
              </a:rPr>
              <a:t>Produtos</a:t>
            </a:r>
            <a:r>
              <a:rPr lang="fr-FR" sz="2400" b="1" dirty="0">
                <a:solidFill>
                  <a:srgbClr val="002060"/>
                </a:solidFill>
              </a:rPr>
              <a:t>:</a:t>
            </a:r>
          </a:p>
          <a:p>
            <a:pPr lvl="0"/>
            <a:r>
              <a:rPr lang="pt-BR" sz="2400" dirty="0"/>
              <a:t>Precauções padrão de higiene e medidas de PCI a serem aplicadas ao visitar a comunidade</a:t>
            </a:r>
            <a:endParaRPr lang="en-US" sz="2400" dirty="0"/>
          </a:p>
          <a:p>
            <a:pPr lvl="0"/>
            <a:r>
              <a:rPr lang="pt-BR" sz="2400" dirty="0"/>
              <a:t>Questões identificadas (rumores, problemas da comunidade relacionados com o surto) </a:t>
            </a:r>
          </a:p>
          <a:p>
            <a:r>
              <a:rPr lang="pt-BR" sz="2400" dirty="0"/>
              <a:t>Práticas e actividades comunitárias identificadas</a:t>
            </a:r>
            <a:r>
              <a:rPr lang="pt-PT" sz="2400" dirty="0"/>
              <a:t> para</a:t>
            </a:r>
            <a:r>
              <a:rPr lang="pt-BR" sz="2400" dirty="0"/>
              <a:t> abordar essas questões </a:t>
            </a:r>
          </a:p>
          <a:p>
            <a:r>
              <a:rPr lang="pt-BR" sz="2400" dirty="0"/>
              <a:t>Ferramenta apropriada selecionada para incentivar a participação da comunidade</a:t>
            </a:r>
            <a:endParaRPr lang="fr-FR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8732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1143000"/>
          </a:xfrm>
        </p:spPr>
        <p:txBody>
          <a:bodyPr/>
          <a:lstStyle/>
          <a:p>
            <a:pPr algn="l"/>
            <a:r>
              <a:rPr lang="fr-FR" sz="3600" b="1" dirty="0">
                <a:solidFill>
                  <a:srgbClr val="002060"/>
                </a:solidFill>
              </a:rPr>
              <a:t>C5</a:t>
            </a:r>
            <a:r>
              <a:rPr lang="en-GB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Balan</a:t>
            </a:r>
            <a:r>
              <a:rPr lang="en-US" sz="3600" b="1" dirty="0" err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en-GB" sz="3600" b="1" dirty="0">
                <a:solidFill>
                  <a:srgbClr val="002060"/>
                </a:solidFill>
              </a:rPr>
              <a:t> (5)</a:t>
            </a:r>
            <a:br>
              <a:rPr lang="en-GB" sz="3600" b="1" dirty="0">
                <a:solidFill>
                  <a:srgbClr val="002060"/>
                </a:solidFill>
              </a:rPr>
            </a:b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Elementos-chave a considerar para garantir um envolvimento comunitário contínuo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4608512"/>
          </a:xfrm>
        </p:spPr>
        <p:txBody>
          <a:bodyPr/>
          <a:lstStyle/>
          <a:p>
            <a:r>
              <a:rPr lang="pt-BR" sz="1400" dirty="0">
                <a:solidFill>
                  <a:srgbClr val="002060"/>
                </a:solidFill>
              </a:rPr>
              <a:t>Envolver as pessoas locais em quem a comunidade confia, por exemplo, líderes religiosos, anciãos, etc.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pt-BR" sz="1400" dirty="0">
                <a:solidFill>
                  <a:srgbClr val="002060"/>
                </a:solidFill>
              </a:rPr>
              <a:t>Conhecer e entender os costumes locais relacionados com actividades que possam propagar a doença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pt-BR" sz="1400" dirty="0">
                <a:solidFill>
                  <a:srgbClr val="002060"/>
                </a:solidFill>
              </a:rPr>
              <a:t>Ser conhecedor da dinâmica e estruturas da comunidade, tendo igualmente em conta as tensões e conflitos pré-existentes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pt-BR" sz="1400" dirty="0">
                <a:solidFill>
                  <a:srgbClr val="002060"/>
                </a:solidFill>
              </a:rPr>
              <a:t>Considerar o público-alvo ao comunicar; adaptar a mensagem ao contexto para ajudar a conquistar a confiança da comunidade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pt-BR" sz="1400" dirty="0">
                <a:solidFill>
                  <a:srgbClr val="002060"/>
                </a:solidFill>
              </a:rPr>
              <a:t>Envolver a comunidade para explicar os riscos e como estes podem ser evitados aumenta a aceitação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pt-BR" sz="1400" dirty="0">
                <a:solidFill>
                  <a:srgbClr val="002060"/>
                </a:solidFill>
              </a:rPr>
              <a:t>Abordar os rumores conforme são reconhecidos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pt-BR" sz="1400" dirty="0">
                <a:solidFill>
                  <a:srgbClr val="002060"/>
                </a:solidFill>
              </a:rPr>
              <a:t>A desconfiança em certos actores ou autoridades pode ter impacto na aceitação por parte da comunidade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pt-BR" sz="1400" dirty="0">
                <a:solidFill>
                  <a:srgbClr val="002060"/>
                </a:solidFill>
              </a:rPr>
              <a:t>Adaptar a resposta para permitir que as pessoas realizem suas práticas tradicionais, mas de uma maneira que diminua o risco de transmissão de doenças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pt-BR" sz="1400" dirty="0">
                <a:solidFill>
                  <a:srgbClr val="002060"/>
                </a:solidFill>
              </a:rPr>
              <a:t>A comunidade pode contribuir positivamente para a resposta; seja consciente, aproprie-se e aproveite a oportunidade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pt-BR" sz="1400" dirty="0">
                <a:solidFill>
                  <a:srgbClr val="002060"/>
                </a:solidFill>
              </a:rPr>
              <a:t>As nossas próprias parcialidades e preconceitos culturais podem </a:t>
            </a:r>
            <a:r>
              <a:rPr lang="pt-BR" sz="1400" dirty="0" err="1">
                <a:solidFill>
                  <a:srgbClr val="002060"/>
                </a:solidFill>
              </a:rPr>
              <a:t>afectar</a:t>
            </a:r>
            <a:r>
              <a:rPr lang="pt-BR" sz="1400" dirty="0">
                <a:solidFill>
                  <a:srgbClr val="002060"/>
                </a:solidFill>
              </a:rPr>
              <a:t> a nossa maneira de trabalhar; a consciência constante dessas limitações é importante</a:t>
            </a:r>
            <a:endParaRPr lang="en-US" sz="1400" dirty="0">
              <a:solidFill>
                <a:srgbClr val="002060"/>
              </a:solidFill>
            </a:endParaRPr>
          </a:p>
          <a:p>
            <a:endParaRPr lang="en-US" sz="1400" dirty="0">
              <a:solidFill>
                <a:srgbClr val="002060"/>
              </a:solidFill>
            </a:endParaRPr>
          </a:p>
          <a:p>
            <a:endParaRPr lang="en-US" sz="1400" dirty="0"/>
          </a:p>
          <a:p>
            <a:endParaRPr lang="en-US" sz="1400" dirty="0"/>
          </a:p>
          <a:p>
            <a:pPr marL="0" lvl="0" indent="0">
              <a:buNone/>
            </a:pPr>
            <a:endParaRPr lang="fr-FR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1712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360" y="274638"/>
            <a:ext cx="8435280" cy="1143000"/>
          </a:xfrm>
        </p:spPr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C6 </a:t>
            </a:r>
            <a:r>
              <a:rPr lang="pt-BR" sz="3600" b="1" dirty="0">
                <a:solidFill>
                  <a:srgbClr val="002060"/>
                </a:solidFill>
              </a:rPr>
              <a:t>Busca activa de casos e localização de </a:t>
            </a:r>
            <a:r>
              <a:rPr lang="pt-BR" sz="3600" b="1" dirty="0" err="1">
                <a:solidFill>
                  <a:srgbClr val="002060"/>
                </a:solidFill>
              </a:rPr>
              <a:t>contactos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4608512"/>
          </a:xfrm>
        </p:spPr>
        <p:txBody>
          <a:bodyPr/>
          <a:lstStyle/>
          <a:p>
            <a:pPr marL="0" lvl="0" indent="0">
              <a:buNone/>
            </a:pPr>
            <a:r>
              <a:rPr lang="fr-FR" sz="2400" b="1" dirty="0" err="1">
                <a:solidFill>
                  <a:srgbClr val="002060"/>
                </a:solidFill>
              </a:rPr>
              <a:t>Produtos</a:t>
            </a:r>
            <a:r>
              <a:rPr lang="fr-FR" sz="2400" b="1" dirty="0">
                <a:solidFill>
                  <a:srgbClr val="002060"/>
                </a:solidFill>
              </a:rPr>
              <a:t>:</a:t>
            </a:r>
          </a:p>
          <a:p>
            <a:pPr lvl="0"/>
            <a:r>
              <a:rPr lang="pt-BR" sz="2000" dirty="0"/>
              <a:t>Busca activa de casos realizada na comunidade</a:t>
            </a:r>
            <a:endParaRPr lang="en-US" sz="2000" dirty="0"/>
          </a:p>
          <a:p>
            <a:pPr lvl="0"/>
            <a:r>
              <a:rPr lang="pt-BR" sz="2000" dirty="0"/>
              <a:t>Mensagens-chave de uma campanha de educação em saúde (por exemplo, promover práticas de higiene sanitária como parte da rotina diária, em vez de medidas extraordinárias relacionadas com os surtos/ doenças) listadas abaixo</a:t>
            </a:r>
            <a:endParaRPr lang="en-US" sz="2000" dirty="0"/>
          </a:p>
          <a:p>
            <a:pPr lvl="0"/>
            <a:r>
              <a:rPr lang="pt-BR" sz="2000" dirty="0"/>
              <a:t>Recomendações para práticas fúnebres listadas abaixo</a:t>
            </a:r>
            <a:endParaRPr lang="en-US" sz="2000" dirty="0"/>
          </a:p>
          <a:p>
            <a:pPr lvl="0"/>
            <a:r>
              <a:rPr lang="pt-BR" sz="2000" dirty="0"/>
              <a:t>Melhor maneira de divulgar mensagens para a comunidade identificada</a:t>
            </a:r>
            <a:endParaRPr lang="en-US" sz="2000" dirty="0"/>
          </a:p>
          <a:p>
            <a:pPr marL="0" lvl="0" indent="0">
              <a:buNone/>
            </a:pPr>
            <a:endParaRPr lang="fr-FR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1845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274638"/>
            <a:ext cx="6553008" cy="1143000"/>
          </a:xfrm>
        </p:spPr>
        <p:txBody>
          <a:bodyPr/>
          <a:lstStyle/>
          <a:p>
            <a:pPr algn="l"/>
            <a:r>
              <a:rPr lang="en-GB" sz="3600" b="1" dirty="0">
                <a:solidFill>
                  <a:srgbClr val="002060"/>
                </a:solidFill>
              </a:rPr>
              <a:t>C6 </a:t>
            </a:r>
            <a:r>
              <a:rPr lang="en-US" sz="3600" b="1" dirty="0" err="1">
                <a:solidFill>
                  <a:srgbClr val="002060"/>
                </a:solidFill>
              </a:rPr>
              <a:t>Balan</a:t>
            </a:r>
            <a:r>
              <a:rPr lang="en-US" sz="3600" b="1" dirty="0" err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en-GB" sz="3600" b="1" dirty="0">
                <a:solidFill>
                  <a:srgbClr val="002060"/>
                </a:solidFill>
              </a:rPr>
              <a:t> (1) </a:t>
            </a:r>
            <a:br>
              <a:rPr lang="en-GB" sz="3600" b="1" dirty="0">
                <a:solidFill>
                  <a:srgbClr val="002060"/>
                </a:solidFill>
              </a:rPr>
            </a:b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Entrevista com o contacto do caso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059016" cy="3556992"/>
          </a:xfrm>
        </p:spPr>
        <p:txBody>
          <a:bodyPr/>
          <a:lstStyle/>
          <a:p>
            <a:pPr marL="0" indent="0">
              <a:buNone/>
            </a:pPr>
            <a:r>
              <a:rPr lang="en-GB" b="1" dirty="0" err="1">
                <a:solidFill>
                  <a:srgbClr val="002060"/>
                </a:solidFill>
              </a:rPr>
              <a:t>Objectivos</a:t>
            </a:r>
            <a:r>
              <a:rPr lang="en-GB" b="1" dirty="0">
                <a:solidFill>
                  <a:srgbClr val="002060"/>
                </a:solidFill>
              </a:rPr>
              <a:t>? EPP?</a:t>
            </a:r>
          </a:p>
          <a:p>
            <a:pPr lvl="1"/>
            <a:r>
              <a:rPr lang="pt-BR" dirty="0">
                <a:solidFill>
                  <a:srgbClr val="002060"/>
                </a:solidFill>
              </a:rPr>
              <a:t>Decida se é um caso ou não</a:t>
            </a:r>
            <a:endParaRPr lang="en-GB" dirty="0">
              <a:solidFill>
                <a:srgbClr val="002060"/>
              </a:solidFill>
            </a:endParaRPr>
          </a:p>
          <a:p>
            <a:pPr lvl="1"/>
            <a:r>
              <a:rPr lang="en-GB" dirty="0" err="1">
                <a:solidFill>
                  <a:srgbClr val="002060"/>
                </a:solidFill>
              </a:rPr>
              <a:t>Identifique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contactos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err="1">
                <a:solidFill>
                  <a:srgbClr val="002060"/>
                </a:solidFill>
              </a:rPr>
              <a:t>adicionais</a:t>
            </a:r>
            <a:endParaRPr lang="en-GB" dirty="0">
              <a:solidFill>
                <a:srgbClr val="002060"/>
              </a:solidFill>
            </a:endParaRPr>
          </a:p>
          <a:p>
            <a:pPr lvl="1"/>
            <a:r>
              <a:rPr lang="pt-BR" dirty="0">
                <a:solidFill>
                  <a:srgbClr val="002060"/>
                </a:solidFill>
              </a:rPr>
              <a:t>Medidas de precaução para os contactos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" name="Parallelogram 3"/>
          <p:cNvSpPr/>
          <p:nvPr/>
        </p:nvSpPr>
        <p:spPr>
          <a:xfrm>
            <a:off x="6588504" y="2924944"/>
            <a:ext cx="2520000" cy="864096"/>
          </a:xfrm>
          <a:prstGeom prst="parallelogram">
            <a:avLst/>
          </a:prstGeom>
          <a:ln w="3810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000" b="1" dirty="0"/>
              <a:t>Formulário de investigação de caso</a:t>
            </a:r>
            <a:endParaRPr lang="en-GB" sz="2000" b="1" dirty="0"/>
          </a:p>
        </p:txBody>
      </p:sp>
      <p:sp>
        <p:nvSpPr>
          <p:cNvPr id="5" name="Parallelogram 4"/>
          <p:cNvSpPr/>
          <p:nvPr/>
        </p:nvSpPr>
        <p:spPr>
          <a:xfrm>
            <a:off x="6444488" y="4005064"/>
            <a:ext cx="2520000" cy="864096"/>
          </a:xfrm>
          <a:prstGeom prst="parallelogram">
            <a:avLst/>
          </a:prstGeom>
          <a:ln w="38100"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000" b="1" dirty="0"/>
              <a:t>Formulário de listagem de </a:t>
            </a:r>
            <a:r>
              <a:rPr lang="pt-BR" sz="2000" b="1" dirty="0" err="1"/>
              <a:t>contactos</a:t>
            </a:r>
            <a:endParaRPr lang="en-GB" sz="2000" b="1" dirty="0"/>
          </a:p>
        </p:txBody>
      </p:sp>
      <p:sp>
        <p:nvSpPr>
          <p:cNvPr id="7" name="Parallelogram 6"/>
          <p:cNvSpPr/>
          <p:nvPr/>
        </p:nvSpPr>
        <p:spPr>
          <a:xfrm>
            <a:off x="6300192" y="404664"/>
            <a:ext cx="2843808" cy="576064"/>
          </a:xfrm>
          <a:prstGeom prst="parallelogram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 err="1">
                <a:solidFill>
                  <a:srgbClr val="002060"/>
                </a:solidFill>
                <a:latin typeface="Arial" pitchFamily="34" charset="0"/>
                <a:cs typeface="Arial" panose="020B0604020202020204" pitchFamily="34" charset="0"/>
              </a:rPr>
              <a:t>Formulários</a:t>
            </a:r>
            <a:r>
              <a:rPr lang="en-GB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4635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600" b="1" dirty="0">
                <a:solidFill>
                  <a:srgbClr val="002060"/>
                </a:solidFill>
              </a:rPr>
              <a:t>C6 </a:t>
            </a:r>
            <a:r>
              <a:rPr lang="en-US" sz="3600" b="1" dirty="0" err="1">
                <a:solidFill>
                  <a:srgbClr val="002060"/>
                </a:solidFill>
              </a:rPr>
              <a:t>Balan</a:t>
            </a:r>
            <a:r>
              <a:rPr lang="en-US" sz="3600" b="1" dirty="0" err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en-GB" sz="3600" b="1" dirty="0">
                <a:solidFill>
                  <a:srgbClr val="002060"/>
                </a:solidFill>
              </a:rPr>
              <a:t>(2)</a:t>
            </a:r>
            <a:br>
              <a:rPr lang="en-GB" sz="3600" b="1" dirty="0">
                <a:solidFill>
                  <a:srgbClr val="002060"/>
                </a:solidFill>
              </a:rPr>
            </a:br>
            <a:r>
              <a:rPr lang="en-GB" sz="2400" b="1" dirty="0" err="1">
                <a:solidFill>
                  <a:schemeClr val="accent6">
                    <a:lumMod val="75000"/>
                  </a:schemeClr>
                </a:solidFill>
              </a:rPr>
              <a:t>Entrevista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 com o </a:t>
            </a:r>
            <a:r>
              <a:rPr lang="en-GB" sz="2400" b="1" dirty="0" err="1">
                <a:solidFill>
                  <a:schemeClr val="accent6">
                    <a:lumMod val="75000"/>
                  </a:schemeClr>
                </a:solidFill>
              </a:rPr>
              <a:t>vizinho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2880320"/>
          </a:xfrm>
        </p:spPr>
        <p:txBody>
          <a:bodyPr/>
          <a:lstStyle/>
          <a:p>
            <a:pPr marL="0" indent="0">
              <a:buNone/>
            </a:pPr>
            <a:r>
              <a:rPr lang="en-GB" b="1" dirty="0" err="1">
                <a:solidFill>
                  <a:srgbClr val="002060"/>
                </a:solidFill>
              </a:rPr>
              <a:t>Objectivos</a:t>
            </a:r>
            <a:r>
              <a:rPr lang="en-GB" b="1" dirty="0">
                <a:solidFill>
                  <a:srgbClr val="002060"/>
                </a:solidFill>
              </a:rPr>
              <a:t>? </a:t>
            </a:r>
          </a:p>
          <a:p>
            <a:r>
              <a:rPr lang="pt-BR" dirty="0">
                <a:solidFill>
                  <a:srgbClr val="002060"/>
                </a:solidFill>
              </a:rPr>
              <a:t>Como ultrapassar a barreira da língua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1078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600" b="1" dirty="0">
                <a:solidFill>
                  <a:srgbClr val="002060"/>
                </a:solidFill>
              </a:rPr>
              <a:t>C6 </a:t>
            </a:r>
            <a:r>
              <a:rPr lang="en-US" sz="3600" b="1" dirty="0" err="1">
                <a:solidFill>
                  <a:srgbClr val="002060"/>
                </a:solidFill>
              </a:rPr>
              <a:t>Balan</a:t>
            </a:r>
            <a:r>
              <a:rPr lang="en-US" sz="3600" b="1" dirty="0" err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en-GB" sz="3600" b="1" dirty="0">
                <a:solidFill>
                  <a:srgbClr val="002060"/>
                </a:solidFill>
              </a:rPr>
              <a:t>(3)</a:t>
            </a:r>
            <a:br>
              <a:rPr lang="en-GB" sz="3600" b="1" dirty="0">
                <a:solidFill>
                  <a:srgbClr val="002060"/>
                </a:solidFill>
              </a:rPr>
            </a:b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Mensagens-chave de uma campanha de educação em saúde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BR" sz="2000" dirty="0">
                <a:solidFill>
                  <a:srgbClr val="002060"/>
                </a:solidFill>
              </a:rPr>
              <a:t>As mensagens-chave devem incluir recomendações nas seguintes áreas:</a:t>
            </a:r>
            <a:endParaRPr lang="en-GB" sz="20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rgbClr val="002060"/>
                </a:solidFill>
              </a:rPr>
              <a:t>Higiene</a:t>
            </a:r>
            <a:r>
              <a:rPr lang="en-GB" sz="2000" dirty="0">
                <a:solidFill>
                  <a:srgbClr val="002060"/>
                </a:solidFill>
              </a:rPr>
              <a:t> </a:t>
            </a:r>
            <a:r>
              <a:rPr lang="en-GB" sz="2000" dirty="0" err="1">
                <a:solidFill>
                  <a:srgbClr val="002060"/>
                </a:solidFill>
              </a:rPr>
              <a:t>pessoal</a:t>
            </a:r>
            <a:endParaRPr lang="en-GB" sz="20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rgbClr val="002060"/>
                </a:solidFill>
              </a:rPr>
              <a:t>Alimentos</a:t>
            </a:r>
            <a:endParaRPr lang="en-GB" sz="20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rgbClr val="002060"/>
                </a:solidFill>
              </a:rPr>
              <a:t>Água</a:t>
            </a:r>
            <a:r>
              <a:rPr lang="en-GB" sz="2000" dirty="0">
                <a:solidFill>
                  <a:srgbClr val="002060"/>
                </a:solidFill>
              </a:rPr>
              <a:t> </a:t>
            </a:r>
            <a:r>
              <a:rPr lang="en-GB" sz="2000" dirty="0" err="1">
                <a:solidFill>
                  <a:srgbClr val="002060"/>
                </a:solidFill>
              </a:rPr>
              <a:t>potável</a:t>
            </a:r>
            <a:endParaRPr lang="en-GB" sz="20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rgbClr val="002060"/>
                </a:solidFill>
              </a:rPr>
              <a:t>Poços</a:t>
            </a:r>
            <a:endParaRPr lang="en-GB" sz="20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000" dirty="0">
                <a:solidFill>
                  <a:srgbClr val="002060"/>
                </a:solidFill>
              </a:rPr>
              <a:t>Recomendações para pessoas com diarreia</a:t>
            </a:r>
            <a:endParaRPr lang="en-GB" sz="20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solidFill>
                  <a:srgbClr val="002060"/>
                </a:solidFill>
              </a:rPr>
              <a:t>Prestação</a:t>
            </a:r>
            <a:r>
              <a:rPr lang="en-GB" sz="2000" dirty="0">
                <a:solidFill>
                  <a:srgbClr val="002060"/>
                </a:solidFill>
              </a:rPr>
              <a:t> de </a:t>
            </a:r>
            <a:r>
              <a:rPr lang="en-GB" sz="2000" dirty="0" err="1">
                <a:solidFill>
                  <a:srgbClr val="002060"/>
                </a:solidFill>
              </a:rPr>
              <a:t>cuidados</a:t>
            </a:r>
            <a:r>
              <a:rPr lang="en-GB" sz="2000" dirty="0">
                <a:solidFill>
                  <a:srgbClr val="002060"/>
                </a:solidFill>
              </a:rPr>
              <a:t> </a:t>
            </a:r>
            <a:r>
              <a:rPr lang="en-GB" sz="2000" dirty="0" err="1">
                <a:solidFill>
                  <a:srgbClr val="002060"/>
                </a:solidFill>
              </a:rPr>
              <a:t>aos</a:t>
            </a:r>
            <a:r>
              <a:rPr lang="en-GB" sz="2000" dirty="0">
                <a:solidFill>
                  <a:srgbClr val="002060"/>
                </a:solidFill>
              </a:rPr>
              <a:t> </a:t>
            </a:r>
            <a:r>
              <a:rPr lang="en-GB" sz="2000" dirty="0" err="1">
                <a:solidFill>
                  <a:srgbClr val="002060"/>
                </a:solidFill>
              </a:rPr>
              <a:t>doentes</a:t>
            </a:r>
            <a:endParaRPr lang="en-GB" sz="20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GB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pt-BR" sz="2000" dirty="0">
                <a:solidFill>
                  <a:srgbClr val="002060"/>
                </a:solidFill>
              </a:rPr>
              <a:t>Devem ser mensagens-chave culturalmente relevantes, por exemplo, considerar práticas tradicionais que ajudarão a evitar a disseminação.</a:t>
            </a:r>
            <a:endParaRPr lang="en-GB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3676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/>
          <a:lstStyle/>
          <a:p>
            <a:pPr algn="l"/>
            <a:r>
              <a:rPr lang="pt-PT" sz="3600" b="1">
                <a:solidFill>
                  <a:srgbClr val="002060"/>
                </a:solidFill>
              </a:rPr>
              <a:t>C6 Balan</a:t>
            </a:r>
            <a:r>
              <a:rPr lang="pt-PT" sz="3600" b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pt-PT" sz="3600" b="1">
                <a:solidFill>
                  <a:srgbClr val="002060"/>
                </a:solidFill>
              </a:rPr>
              <a:t> (4) </a:t>
            </a:r>
            <a:br>
              <a:rPr lang="pt-PT" sz="3600" b="1">
                <a:solidFill>
                  <a:srgbClr val="002060"/>
                </a:solidFill>
              </a:rPr>
            </a:br>
            <a:r>
              <a:rPr lang="pt-PT" sz="2400" b="1">
                <a:solidFill>
                  <a:schemeClr val="accent6">
                    <a:lumMod val="75000"/>
                  </a:schemeClr>
                </a:solidFill>
              </a:rPr>
              <a:t>Principais recomendações para práticas fúnebres (1)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495325"/>
            <a:ext cx="8208912" cy="4525963"/>
          </a:xfrm>
        </p:spPr>
        <p:txBody>
          <a:bodyPr/>
          <a:lstStyle/>
          <a:p>
            <a:pPr lvl="0"/>
            <a:r>
              <a:rPr lang="pt-BR" sz="2000" dirty="0"/>
              <a:t>Os funerais de pessoas que morrem durante uma epidemia podem contribuir para a propagação da epidemia. Não se recomendam cerimónias fúnebres.</a:t>
            </a:r>
            <a:endParaRPr lang="en-US" sz="2000" dirty="0"/>
          </a:p>
          <a:p>
            <a:pPr lvl="0"/>
            <a:r>
              <a:rPr lang="pt-BR" sz="2000" dirty="0"/>
              <a:t>Se não puderem ser canceladas, é essencial lavar bem as mãos com sabão e água limpa, antes do manuseamento e preparação dos alimentos.</a:t>
            </a:r>
            <a:endParaRPr lang="en-US" sz="2000" dirty="0"/>
          </a:p>
          <a:p>
            <a:pPr lvl="0"/>
            <a:r>
              <a:rPr lang="pt-BR" sz="2000" dirty="0"/>
              <a:t>Um profissional de saúde designado presente na reunião funerária pode ser útil para supervisionar o uso de práticas de higiene.</a:t>
            </a:r>
            <a:endParaRPr lang="en-US" sz="2000" dirty="0"/>
          </a:p>
          <a:p>
            <a:pPr lvl="0"/>
            <a:r>
              <a:rPr lang="pt-BR" sz="2000" dirty="0"/>
              <a:t>Para transportar cadáveres de pessoas que morrem durante uma epidemia, os portadores de cadáveres devem usar luvas; os cadáveres devem ser cuidadosamente embrulhados.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098473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/>
          <a:lstStyle/>
          <a:p>
            <a:pPr algn="l"/>
            <a:r>
              <a:rPr lang="en-GB" sz="3600" b="1" dirty="0">
                <a:solidFill>
                  <a:srgbClr val="002060"/>
                </a:solidFill>
              </a:rPr>
              <a:t>C6 </a:t>
            </a:r>
            <a:r>
              <a:rPr lang="en-US" sz="3600" b="1" dirty="0" err="1">
                <a:solidFill>
                  <a:srgbClr val="002060"/>
                </a:solidFill>
              </a:rPr>
              <a:t>Balan</a:t>
            </a:r>
            <a:r>
              <a:rPr lang="en-US" sz="3600" b="1" dirty="0" err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en-GB" sz="3600" b="1" dirty="0">
                <a:solidFill>
                  <a:srgbClr val="002060"/>
                </a:solidFill>
              </a:rPr>
              <a:t> (5) </a:t>
            </a:r>
            <a:br>
              <a:rPr lang="en-GB" sz="3600" b="1" dirty="0">
                <a:solidFill>
                  <a:srgbClr val="002060"/>
                </a:solidFill>
              </a:rPr>
            </a:br>
            <a:r>
              <a:rPr lang="pt-BR" sz="2300" b="1" dirty="0">
                <a:solidFill>
                  <a:schemeClr val="accent6">
                    <a:lumMod val="75000"/>
                  </a:schemeClr>
                </a:solidFill>
              </a:rPr>
              <a:t>Principais recomendações para cerim</a:t>
            </a:r>
            <a:r>
              <a:rPr lang="pt-BR" sz="23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ónias </a:t>
            </a:r>
            <a:r>
              <a:rPr lang="pt-BR" sz="2300" b="1" dirty="0">
                <a:solidFill>
                  <a:schemeClr val="accent6">
                    <a:lumMod val="75000"/>
                  </a:schemeClr>
                </a:solidFill>
              </a:rPr>
              <a:t>fúnebres (2)</a:t>
            </a:r>
            <a:endParaRPr lang="en-GB" sz="23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495325"/>
            <a:ext cx="8208912" cy="4525963"/>
          </a:xfrm>
        </p:spPr>
        <p:txBody>
          <a:bodyPr/>
          <a:lstStyle/>
          <a:p>
            <a:pPr lvl="0">
              <a:buFont typeface="Arial" panose="020B0604020202020204" pitchFamily="34" charset="0"/>
              <a:buChar char="•"/>
            </a:pPr>
            <a:r>
              <a:rPr lang="pt-PT" sz="1600" dirty="0"/>
              <a:t>Caso seja possível, o contacto físico entre a família e o corpo deve ser evitado. Se isso não for possível, a família deverá estar ciente da necessidade de:</a:t>
            </a:r>
          </a:p>
          <a:p>
            <a:pPr lvl="1"/>
            <a:r>
              <a:rPr lang="pt-PT" sz="1500" dirty="0"/>
              <a:t>lavar as mãos com sabão depois de tocar no cadáver</a:t>
            </a:r>
          </a:p>
          <a:p>
            <a:pPr lvl="1"/>
            <a:r>
              <a:rPr lang="pt-PT" sz="1500" dirty="0"/>
              <a:t>evitar colocar as mãos na boca depois de tocar no cadáver</a:t>
            </a:r>
          </a:p>
          <a:p>
            <a:pPr lvl="1"/>
            <a:r>
              <a:rPr lang="pt-PT" sz="1500" dirty="0"/>
              <a:t>desinfectar as roupas de cama e a roupa da pessoa morta, mergulhando-as em água a ferver durante 5 minutos ou secando-as completamente ao sol, antes e depois da lavagem normal</a:t>
            </a:r>
          </a:p>
          <a:p>
            <a:pPr lvl="0"/>
            <a:r>
              <a:rPr lang="pt-PT" sz="1800" dirty="0"/>
              <a:t>As pessoas que lavam e preparam o corpo devem:</a:t>
            </a:r>
          </a:p>
          <a:p>
            <a:pPr lvl="1"/>
            <a:r>
              <a:rPr lang="pt-PT" sz="1500" dirty="0"/>
              <a:t>usar luvas, avental e máscara;</a:t>
            </a:r>
          </a:p>
          <a:p>
            <a:pPr lvl="1"/>
            <a:r>
              <a:rPr lang="pt-PT" sz="1500" dirty="0"/>
              <a:t>limpar o corpo com solução de cloro a 0,5%;</a:t>
            </a:r>
          </a:p>
          <a:p>
            <a:pPr lvl="1"/>
            <a:r>
              <a:rPr lang="pt-PT" sz="1500" dirty="0"/>
              <a:t>encher  a boca e o ânus do cadáver com algodão embebido em solução de cloro;</a:t>
            </a:r>
          </a:p>
          <a:p>
            <a:pPr lvl="1"/>
            <a:r>
              <a:rPr lang="pt-PT" sz="1500" dirty="0"/>
              <a:t>enfaixar a cabeça para manter a boca fechada.</a:t>
            </a:r>
          </a:p>
          <a:p>
            <a:r>
              <a:rPr lang="pt-PT" sz="1800" dirty="0"/>
              <a:t>Não esvaziar os intestinos</a:t>
            </a:r>
            <a:endParaRPr lang="pt-PT" sz="1800" dirty="0">
              <a:solidFill>
                <a:srgbClr val="002060"/>
              </a:solidFill>
            </a:endParaRPr>
          </a:p>
          <a:p>
            <a:endParaRPr lang="en-GB" sz="2400" dirty="0">
              <a:solidFill>
                <a:srgbClr val="002060"/>
              </a:solidFill>
            </a:endParaRPr>
          </a:p>
          <a:p>
            <a:pPr lvl="1"/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3879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C7 </a:t>
            </a:r>
            <a:r>
              <a:rPr lang="fr-FR" sz="3600" b="1" dirty="0" err="1">
                <a:solidFill>
                  <a:srgbClr val="002060"/>
                </a:solidFill>
              </a:rPr>
              <a:t>Relatório</a:t>
            </a:r>
            <a:r>
              <a:rPr lang="fr-FR" sz="3600" b="1" dirty="0">
                <a:solidFill>
                  <a:srgbClr val="002060"/>
                </a:solidFill>
              </a:rPr>
              <a:t> de </a:t>
            </a:r>
            <a:r>
              <a:rPr lang="fr-FR" sz="3600" b="1" dirty="0" err="1">
                <a:solidFill>
                  <a:srgbClr val="002060"/>
                </a:solidFill>
              </a:rPr>
              <a:t>Investigação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r-FR" sz="2000" b="1" dirty="0" err="1">
                <a:solidFill>
                  <a:srgbClr val="002060"/>
                </a:solidFill>
              </a:rPr>
              <a:t>Produtos</a:t>
            </a:r>
            <a:r>
              <a:rPr lang="fr-FR" sz="2000" b="1" dirty="0">
                <a:solidFill>
                  <a:srgbClr val="002060"/>
                </a:solidFill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</a:rPr>
              <a:t>Um relatório de investigação abrangente, integrando de forma sistemática os resultados e as conclusões das várias fases, incluindo todos os campos de informação necessários e abordando os seguintes pontos:</a:t>
            </a:r>
            <a:endParaRPr lang="en-US" sz="2000" dirty="0">
              <a:solidFill>
                <a:srgbClr val="002060"/>
              </a:solidFill>
            </a:endParaRPr>
          </a:p>
          <a:p>
            <a:pPr lvl="1"/>
            <a:r>
              <a:rPr lang="pt-BR" sz="1600" dirty="0">
                <a:solidFill>
                  <a:srgbClr val="002060"/>
                </a:solidFill>
              </a:rPr>
              <a:t>Medidas de controlo da cólera, incluindo intervenções técnicas e comunitárias</a:t>
            </a:r>
            <a:endParaRPr lang="en-US" sz="1600" dirty="0">
              <a:solidFill>
                <a:srgbClr val="002060"/>
              </a:solidFill>
            </a:endParaRPr>
          </a:p>
          <a:p>
            <a:pPr lvl="1"/>
            <a:r>
              <a:rPr lang="pt-BR" sz="1600" dirty="0">
                <a:solidFill>
                  <a:srgbClr val="002060"/>
                </a:solidFill>
              </a:rPr>
              <a:t>A necessidade de estabelecer um centro de tratamento da cólera, sua estrutura e cálculo dos suprimentos médicos necessários, bem como postos de reidratação oral</a:t>
            </a:r>
            <a:endParaRPr lang="en-US" sz="1600" dirty="0">
              <a:solidFill>
                <a:srgbClr val="002060"/>
              </a:solidFill>
            </a:endParaRPr>
          </a:p>
          <a:p>
            <a:pPr lvl="1"/>
            <a:r>
              <a:rPr lang="pt-BR" sz="1600" dirty="0">
                <a:solidFill>
                  <a:srgbClr val="002060"/>
                </a:solidFill>
              </a:rPr>
              <a:t>Indicar no relatório como os membros da comunidade podem oferecer apoio</a:t>
            </a:r>
            <a:endParaRPr lang="en-US" sz="1600" dirty="0">
              <a:solidFill>
                <a:srgbClr val="002060"/>
              </a:solidFill>
            </a:endParaRPr>
          </a:p>
          <a:p>
            <a:pPr lvl="1"/>
            <a:r>
              <a:rPr lang="pt-BR" sz="1600" dirty="0">
                <a:solidFill>
                  <a:srgbClr val="002060"/>
                </a:solidFill>
              </a:rPr>
              <a:t>Os dados devem ser apresentados em tabelas e gráficos, conforme apropriado.</a:t>
            </a:r>
            <a:endParaRPr lang="en-US" sz="1600" dirty="0">
              <a:solidFill>
                <a:srgbClr val="002060"/>
              </a:solidFill>
            </a:endParaRPr>
          </a:p>
          <a:p>
            <a:pPr lvl="1"/>
            <a:r>
              <a:rPr lang="pt-BR" sz="1600" dirty="0">
                <a:solidFill>
                  <a:srgbClr val="002060"/>
                </a:solidFill>
              </a:rPr>
              <a:t>Salientar as medidas do RSI relativas às restrições ao comércio internacional e à deslocação das populações causadas por um surto de cólera</a:t>
            </a:r>
            <a:endParaRPr lang="en-US" sz="1600" dirty="0">
              <a:solidFill>
                <a:srgbClr val="002060"/>
              </a:solidFill>
            </a:endParaRPr>
          </a:p>
          <a:p>
            <a:pPr lvl="1"/>
            <a:r>
              <a:rPr lang="pt-BR" sz="1600" dirty="0">
                <a:solidFill>
                  <a:srgbClr val="002060"/>
                </a:solidFill>
              </a:rPr>
              <a:t>Planificar o teste de hipóteses</a:t>
            </a:r>
            <a:endParaRPr lang="en-US" sz="1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fr-FR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465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C1 ERR </a:t>
            </a:r>
            <a:r>
              <a:rPr lang="fr-FR" sz="3600" b="1" dirty="0" err="1">
                <a:solidFill>
                  <a:srgbClr val="002060"/>
                </a:solidFill>
              </a:rPr>
              <a:t>activada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464496"/>
          </a:xfrm>
        </p:spPr>
        <p:txBody>
          <a:bodyPr/>
          <a:lstStyle/>
          <a:p>
            <a:pPr marL="0" lvl="0" indent="0">
              <a:buNone/>
            </a:pPr>
            <a:r>
              <a:rPr lang="fr-FR" sz="1800" b="1" dirty="0" err="1">
                <a:solidFill>
                  <a:srgbClr val="002060"/>
                </a:solidFill>
              </a:rPr>
              <a:t>Produtos</a:t>
            </a:r>
            <a:r>
              <a:rPr lang="fr-FR" sz="1800" b="1" dirty="0">
                <a:solidFill>
                  <a:srgbClr val="002060"/>
                </a:solidFill>
              </a:rPr>
              <a:t>: </a:t>
            </a:r>
          </a:p>
          <a:p>
            <a:pPr marL="0" lvl="0" indent="0">
              <a:buNone/>
            </a:pPr>
            <a:r>
              <a:rPr lang="fr-FR" sz="1600" b="1" dirty="0">
                <a:solidFill>
                  <a:srgbClr val="0070C0"/>
                </a:solidFill>
              </a:rPr>
              <a:t>Equipa 1:</a:t>
            </a:r>
          </a:p>
          <a:p>
            <a:pPr lvl="0"/>
            <a:r>
              <a:rPr lang="pt-BR" sz="1600" dirty="0"/>
              <a:t>Definida a composição da ERR, incluindo as funções de cada membro</a:t>
            </a:r>
            <a:endParaRPr lang="en-GB" sz="1600" dirty="0"/>
          </a:p>
          <a:p>
            <a:pPr lvl="0"/>
            <a:r>
              <a:rPr lang="pt-BR" sz="1600" dirty="0"/>
              <a:t>Temas a discutir/informações a recolher na sessão de informação</a:t>
            </a:r>
            <a:r>
              <a:rPr lang="pt-BR" sz="1600" i="1" dirty="0"/>
              <a:t>, </a:t>
            </a:r>
            <a:r>
              <a:rPr lang="pt-BR" sz="1600" dirty="0"/>
              <a:t>antes do destacamento</a:t>
            </a:r>
            <a:endParaRPr lang="en-US" sz="1600" dirty="0"/>
          </a:p>
          <a:p>
            <a:pPr marL="0" indent="0">
              <a:buNone/>
            </a:pPr>
            <a:r>
              <a:rPr lang="en-GB" sz="1600" b="1" dirty="0" err="1">
                <a:solidFill>
                  <a:srgbClr val="0070C0"/>
                </a:solidFill>
              </a:rPr>
              <a:t>Equipa</a:t>
            </a:r>
            <a:r>
              <a:rPr lang="en-GB" sz="1600" b="1" dirty="0">
                <a:solidFill>
                  <a:srgbClr val="0070C0"/>
                </a:solidFill>
              </a:rPr>
              <a:t> 2:</a:t>
            </a:r>
          </a:p>
          <a:p>
            <a:pPr lvl="0"/>
            <a:r>
              <a:rPr lang="pt-BR" sz="1600" dirty="0"/>
              <a:t>Definida a composição da ERR, incluindo as funções de cada membro</a:t>
            </a:r>
            <a:endParaRPr lang="en-GB" sz="1600" dirty="0"/>
          </a:p>
          <a:p>
            <a:r>
              <a:rPr lang="pt-BR" sz="1600" dirty="0"/>
              <a:t>Elaborado o Plano Básico de Acção (PA)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 err="1">
                <a:solidFill>
                  <a:srgbClr val="0070C0"/>
                </a:solidFill>
              </a:rPr>
              <a:t>Equipa</a:t>
            </a:r>
            <a:r>
              <a:rPr lang="en-GB" sz="1600" b="1" dirty="0">
                <a:solidFill>
                  <a:srgbClr val="0070C0"/>
                </a:solidFill>
              </a:rPr>
              <a:t> 3:</a:t>
            </a:r>
          </a:p>
          <a:p>
            <a:pPr lvl="0"/>
            <a:r>
              <a:rPr lang="pt-BR" sz="1600" dirty="0"/>
              <a:t>Definida a composição da ERR, incluindo as funções de cada membro</a:t>
            </a:r>
            <a:endParaRPr lang="en-GB" sz="1600" dirty="0"/>
          </a:p>
          <a:p>
            <a:r>
              <a:rPr lang="pt-BR" sz="1600" dirty="0"/>
              <a:t>Relatório da situação (SITREP) para o Gestor de Incidentes do Centro de Operações de Emergências de Saúde Pública (COESP) relativamente aos próximos passos</a:t>
            </a:r>
            <a:endParaRPr lang="en-US" sz="1600" dirty="0"/>
          </a:p>
          <a:p>
            <a:pPr marL="0" indent="0">
              <a:buNone/>
            </a:pPr>
            <a:r>
              <a:rPr lang="en-GB" sz="1600" b="1" dirty="0" err="1">
                <a:solidFill>
                  <a:srgbClr val="0070C0"/>
                </a:solidFill>
              </a:rPr>
              <a:t>Equipa</a:t>
            </a:r>
            <a:r>
              <a:rPr lang="en-GB" sz="1600" b="1" dirty="0">
                <a:solidFill>
                  <a:srgbClr val="0070C0"/>
                </a:solidFill>
              </a:rPr>
              <a:t> 4:</a:t>
            </a:r>
          </a:p>
          <a:p>
            <a:pPr lvl="0"/>
            <a:r>
              <a:rPr lang="pt-BR" sz="1600" dirty="0"/>
              <a:t>Definida a composição da ERR, incluindo as funções de cada membro</a:t>
            </a:r>
            <a:endParaRPr lang="en-GB" sz="1600" dirty="0"/>
          </a:p>
          <a:p>
            <a:pPr lvl="0"/>
            <a:r>
              <a:rPr lang="pt-BR" sz="1600" dirty="0"/>
              <a:t>Elaborada a lista de verificação da logística para o destacamento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071021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/>
          <a:lstStyle/>
          <a:p>
            <a:pPr algn="l"/>
            <a:r>
              <a:rPr lang="pt-PT" sz="3600" b="1">
                <a:solidFill>
                  <a:srgbClr val="002060"/>
                </a:solidFill>
              </a:rPr>
              <a:t>C7 Balan</a:t>
            </a:r>
            <a:r>
              <a:rPr lang="pt-PT" sz="3600" b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pt-PT" sz="3600" b="1">
                <a:solidFill>
                  <a:srgbClr val="002060"/>
                </a:solidFill>
              </a:rPr>
              <a:t> (1)</a:t>
            </a:r>
            <a:br>
              <a:rPr lang="pt-PT" sz="3600" b="1">
                <a:solidFill>
                  <a:srgbClr val="002060"/>
                </a:solidFill>
              </a:rPr>
            </a:br>
            <a:r>
              <a:rPr lang="pt-PT" sz="2400" b="1">
                <a:solidFill>
                  <a:schemeClr val="accent6">
                    <a:lumMod val="75000"/>
                  </a:schemeClr>
                </a:solidFill>
              </a:rPr>
              <a:t>Estrutura do relatório de investigação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t-PT" sz="2000" dirty="0">
                <a:solidFill>
                  <a:srgbClr val="002060"/>
                </a:solidFill>
              </a:rPr>
              <a:t>Extrair da VRID (modelo de relatório de nível distrital)</a:t>
            </a:r>
          </a:p>
          <a:p>
            <a:pPr marL="0" indent="0">
              <a:spcBef>
                <a:spcPts val="0"/>
              </a:spcBef>
              <a:buNone/>
            </a:pPr>
            <a:endParaRPr lang="pt-PT" sz="2000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PT" sz="2000" dirty="0">
                <a:solidFill>
                  <a:srgbClr val="FF0000"/>
                </a:solidFill>
              </a:rPr>
              <a:t>Título/Descrição (doença/evento sob investigação)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PT" sz="2000" dirty="0">
                <a:solidFill>
                  <a:srgbClr val="FF0000"/>
                </a:solidFill>
              </a:rPr>
              <a:t>Período/Local (aldeias, bairros, distritos, província)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PT" sz="2000" dirty="0">
                <a:solidFill>
                  <a:srgbClr val="FF0000"/>
                </a:solidFill>
              </a:rPr>
              <a:t>Resumo</a:t>
            </a:r>
          </a:p>
          <a:p>
            <a:pPr marL="0" indent="0">
              <a:spcBef>
                <a:spcPts val="0"/>
              </a:spcBef>
              <a:buNone/>
            </a:pPr>
            <a:endParaRPr lang="pt-PT" sz="2000" dirty="0">
              <a:solidFill>
                <a:srgbClr val="002060"/>
              </a:solidFill>
            </a:endParaRPr>
          </a:p>
          <a:p>
            <a:pPr marL="400050" indent="-400050">
              <a:spcBef>
                <a:spcPts val="0"/>
              </a:spcBef>
              <a:buAutoNum type="romanUcPeriod"/>
            </a:pPr>
            <a:r>
              <a:rPr lang="pt-PT" sz="2000" dirty="0">
                <a:solidFill>
                  <a:srgbClr val="FF0000"/>
                </a:solidFill>
              </a:rPr>
              <a:t>Introdução</a:t>
            </a:r>
          </a:p>
          <a:p>
            <a:pPr marL="400050" indent="-400050">
              <a:spcBef>
                <a:spcPts val="0"/>
              </a:spcBef>
              <a:buAutoNum type="romanUcPeriod"/>
            </a:pPr>
            <a:r>
              <a:rPr lang="pt-PT" sz="2000" dirty="0">
                <a:solidFill>
                  <a:srgbClr val="FF0000"/>
                </a:solidFill>
              </a:rPr>
              <a:t>Métodos</a:t>
            </a:r>
          </a:p>
          <a:p>
            <a:pPr marL="400050" indent="-400050">
              <a:spcBef>
                <a:spcPts val="0"/>
              </a:spcBef>
              <a:buAutoNum type="romanUcPeriod"/>
            </a:pPr>
            <a:r>
              <a:rPr lang="pt-PT" sz="2000" dirty="0">
                <a:solidFill>
                  <a:srgbClr val="FF0000"/>
                </a:solidFill>
              </a:rPr>
              <a:t>Resultados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pt-PT" sz="2000" dirty="0" err="1">
                <a:solidFill>
                  <a:srgbClr val="002060"/>
                </a:solidFill>
              </a:rPr>
              <a:t>Auto-avaliação</a:t>
            </a:r>
            <a:r>
              <a:rPr lang="pt-PT" sz="2000" dirty="0">
                <a:solidFill>
                  <a:srgbClr val="002060"/>
                </a:solidFill>
              </a:rPr>
              <a:t> da oportunidade e qualidade da preparação, detecção, investigação e resposta ao surto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pt-PT" sz="2000" dirty="0">
                <a:solidFill>
                  <a:srgbClr val="002060"/>
                </a:solidFill>
              </a:rPr>
              <a:t>Avaliação de outros aspectos da resposta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pt-PT" sz="2000" dirty="0">
                <a:solidFill>
                  <a:srgbClr val="002060"/>
                </a:solidFill>
              </a:rPr>
              <a:t>Interpretações, discussão e conclusões</a:t>
            </a:r>
          </a:p>
          <a:p>
            <a:pPr marL="400050" indent="-400050">
              <a:spcBef>
                <a:spcPts val="0"/>
              </a:spcBef>
              <a:buFont typeface="Arial" charset="0"/>
              <a:buAutoNum type="romanUcPeriod"/>
            </a:pPr>
            <a:r>
              <a:rPr lang="pt-PT" sz="2000" dirty="0">
                <a:solidFill>
                  <a:srgbClr val="FF0000"/>
                </a:solidFill>
              </a:rPr>
              <a:t> Acções de saúde pública recomendadas</a:t>
            </a:r>
          </a:p>
        </p:txBody>
      </p:sp>
    </p:spTree>
    <p:extLst>
      <p:ext uri="{BB962C8B-B14F-4D97-AF65-F5344CB8AC3E}">
        <p14:creationId xmlns:p14="http://schemas.microsoft.com/office/powerpoint/2010/main" val="35993181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228998"/>
          </a:xfrm>
        </p:spPr>
        <p:txBody>
          <a:bodyPr/>
          <a:lstStyle/>
          <a:p>
            <a:pPr algn="l"/>
            <a:r>
              <a:rPr lang="pt-PT" sz="3600" b="1" dirty="0">
                <a:solidFill>
                  <a:srgbClr val="002060"/>
                </a:solidFill>
              </a:rPr>
              <a:t>C7 Balan</a:t>
            </a:r>
            <a:r>
              <a:rPr lang="pt-PT" sz="3600" b="1" dirty="0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pt-PT" sz="3600" b="1" dirty="0">
                <a:solidFill>
                  <a:srgbClr val="002060"/>
                </a:solidFill>
              </a:rPr>
              <a:t> (1)</a:t>
            </a:r>
            <a:br>
              <a:rPr lang="pt-PT" sz="3200" b="1" dirty="0">
                <a:solidFill>
                  <a:srgbClr val="002060"/>
                </a:solidFill>
              </a:rPr>
            </a:br>
            <a:r>
              <a:rPr lang="pt-PT" sz="2400" b="1" dirty="0">
                <a:solidFill>
                  <a:schemeClr val="accent6">
                    <a:lumMod val="75000"/>
                  </a:schemeClr>
                </a:solidFill>
              </a:rPr>
              <a:t>Gr</a:t>
            </a:r>
            <a:r>
              <a:rPr lang="pt-PT" sz="24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áfico</a:t>
            </a:r>
            <a:r>
              <a:rPr lang="pt-PT" sz="2400" b="1" dirty="0">
                <a:solidFill>
                  <a:schemeClr val="accent6">
                    <a:lumMod val="75000"/>
                  </a:schemeClr>
                </a:solidFill>
              </a:rPr>
              <a:t> epidemiológico dos casos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03" y="1600200"/>
            <a:ext cx="7758793" cy="4525963"/>
          </a:xfrm>
        </p:spPr>
      </p:pic>
    </p:spTree>
    <p:extLst>
      <p:ext uri="{BB962C8B-B14F-4D97-AF65-F5344CB8AC3E}">
        <p14:creationId xmlns:p14="http://schemas.microsoft.com/office/powerpoint/2010/main" val="11408856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Resumo: </a:t>
            </a:r>
            <a:br>
              <a:rPr lang="pt-PT" sz="3600" b="1">
                <a:solidFill>
                  <a:srgbClr val="002060"/>
                </a:solidFill>
              </a:rPr>
            </a:br>
            <a:r>
              <a:rPr lang="pt-PT" sz="3600" b="1">
                <a:solidFill>
                  <a:schemeClr val="accent6">
                    <a:lumMod val="75000"/>
                  </a:schemeClr>
                </a:solidFill>
              </a:rPr>
              <a:t>Como evitar um surto?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95325"/>
            <a:ext cx="8219256" cy="4597971"/>
          </a:xfrm>
        </p:spPr>
        <p:txBody>
          <a:bodyPr>
            <a:normAutofit lnSpcReduction="10000"/>
          </a:bodyPr>
          <a:lstStyle/>
          <a:p>
            <a:r>
              <a:rPr lang="pt-PT" sz="2800" dirty="0">
                <a:solidFill>
                  <a:srgbClr val="002060"/>
                </a:solidFill>
              </a:rPr>
              <a:t>Identificar os casos suspeitos o mais cedo possível</a:t>
            </a:r>
          </a:p>
          <a:p>
            <a:pPr lvl="1"/>
            <a:r>
              <a:rPr lang="pt-PT" dirty="0">
                <a:solidFill>
                  <a:srgbClr val="002060"/>
                </a:solidFill>
              </a:rPr>
              <a:t>Reforçar a supervisão</a:t>
            </a:r>
          </a:p>
          <a:p>
            <a:pPr lvl="1"/>
            <a:r>
              <a:rPr lang="pt-PT" dirty="0">
                <a:solidFill>
                  <a:srgbClr val="002060"/>
                </a:solidFill>
              </a:rPr>
              <a:t>ERR</a:t>
            </a:r>
          </a:p>
          <a:p>
            <a:r>
              <a:rPr lang="pt-PT" sz="2800" dirty="0">
                <a:solidFill>
                  <a:srgbClr val="002060"/>
                </a:solidFill>
              </a:rPr>
              <a:t>Implementar uma gestão apropriada dos casos </a:t>
            </a:r>
          </a:p>
          <a:p>
            <a:r>
              <a:rPr lang="pt-PT" sz="2800" dirty="0">
                <a:solidFill>
                  <a:srgbClr val="002060"/>
                </a:solidFill>
              </a:rPr>
              <a:t>Proteger a comunidade</a:t>
            </a:r>
          </a:p>
          <a:p>
            <a:pPr marL="342900" lvl="1" indent="-342900">
              <a:buFont typeface="Arial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Realizar enterros seguros e dignos</a:t>
            </a:r>
          </a:p>
          <a:p>
            <a:pPr marL="342900" lvl="1" indent="-342900">
              <a:buFont typeface="Arial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Melhorar o acesso à água, saneamento eficaz, gestão adequada de resíduos e controlo dos vectores</a:t>
            </a:r>
          </a:p>
        </p:txBody>
      </p:sp>
    </p:spTree>
    <p:extLst>
      <p:ext uri="{BB962C8B-B14F-4D97-AF65-F5344CB8AC3E}">
        <p14:creationId xmlns:p14="http://schemas.microsoft.com/office/powerpoint/2010/main" val="338160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 noGrp="1"/>
          </p:cNvSpPr>
          <p:nvPr/>
        </p:nvSpPr>
        <p:spPr bwMode="auto">
          <a:xfrm>
            <a:off x="891979" y="620688"/>
            <a:ext cx="7360042" cy="5177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000" b="1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r>
              <a:rPr lang="pt-PT" sz="2800" b="1" kern="1200" dirty="0">
                <a:solidFill>
                  <a:srgbClr val="002060"/>
                </a:solidFill>
                <a:effectLst/>
                <a:latin typeface="Calibri"/>
                <a:ea typeface="ＭＳ 明朝"/>
                <a:cs typeface="Arial"/>
              </a:rPr>
              <a:t>Exoneração de responsabilidade</a:t>
            </a:r>
            <a:endParaRPr lang="pt-PT" sz="2800" dirty="0">
              <a:solidFill>
                <a:srgbClr val="002060"/>
              </a:solidFill>
              <a:effectLst/>
              <a:latin typeface="Times New Roman"/>
              <a:ea typeface="ＭＳ 明朝"/>
            </a:endParaRPr>
          </a:p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000" dirty="0">
                <a:effectLst/>
                <a:latin typeface="Times New Roman"/>
                <a:ea typeface="ＭＳ 明朝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Plataforma da OMS para a Aprendizagem sobre Segurança Sanitária – Materiais de Formação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600" dirty="0">
                <a:effectLst/>
                <a:latin typeface="Calibri"/>
                <a:ea typeface="ＭＳ 明朝"/>
              </a:rPr>
              <a:t> </a:t>
            </a:r>
            <a:endParaRPr lang="pt-PT" sz="1600" dirty="0">
              <a:effectLst/>
              <a:latin typeface="Times New Roman"/>
              <a:ea typeface="ＭＳ 明朝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Estes Materiais de Formação da OMS são propriedade da © Organização Mundial da Saúde (WHO) 2018. Todos os direitos reservados.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A sua utilização destes materiais está sujeita aos “</a:t>
            </a:r>
            <a:r>
              <a:rPr lang="pt-PT" sz="16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Termos de Utilização dos Materiais 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de Formação da Plataforma da OMS para a Aprendizagem sobre Segurança Sanitária</a:t>
            </a: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”, que aceitou ao descarregá-los e que estão disponíveis na Plataforma da OMS para a Aprendizagem sobre Segurança Sanitária em: </a:t>
            </a:r>
            <a:r>
              <a:rPr lang="pt-PT" sz="1600" u="sng" kern="1200" spc="-15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  <a:hlinkClick r:id="rId2"/>
              </a:rPr>
              <a:t>https://extranet.who.int/hslp</a:t>
            </a: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 .  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kern="12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  <a:hlinkClick r:id="rId3"/>
              </a:rPr>
              <a:t>ihrhrt@who.int</a:t>
            </a: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. 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600" kern="1200" dirty="0">
                <a:solidFill>
                  <a:srgbClr val="10253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16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631916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1660" y="2780928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i="1" dirty="0">
                <a:solidFill>
                  <a:srgbClr val="002060"/>
                </a:solidFill>
              </a:rPr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3232437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/>
          <a:lstStyle/>
          <a:p>
            <a:pPr lvl="1" algn="l"/>
            <a:r>
              <a:rPr lang="pt-PT" sz="3600" b="1" dirty="0">
                <a:solidFill>
                  <a:srgbClr val="002060"/>
                </a:solidFill>
              </a:rPr>
              <a:t>C1 Balan</a:t>
            </a:r>
            <a:r>
              <a:rPr lang="pt-PT" sz="3600" b="1" dirty="0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pt-PT" sz="3600" b="1" dirty="0">
                <a:solidFill>
                  <a:srgbClr val="002060"/>
                </a:solidFill>
              </a:rPr>
              <a:t> (1)</a:t>
            </a:r>
            <a:br>
              <a:rPr lang="pt-PT" sz="3600" b="1" dirty="0">
                <a:solidFill>
                  <a:srgbClr val="002060"/>
                </a:solidFill>
              </a:rPr>
            </a:br>
            <a:r>
              <a:rPr lang="pt-PT" altLang="en-US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Composição de uma ERR </a:t>
            </a:r>
            <a:r>
              <a:rPr lang="pt-PT" altLang="en-US" sz="24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pt-PT" altLang="en-US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padrão</a:t>
            </a:r>
            <a:r>
              <a:rPr lang="pt-PT" altLang="en-US" sz="24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br>
              <a:rPr lang="pt-PT" sz="2400" b="1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pt-PT" sz="24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pt-PT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5325"/>
            <a:ext cx="8229600" cy="4525963"/>
          </a:xfrm>
        </p:spPr>
        <p:txBody>
          <a:bodyPr/>
          <a:lstStyle/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Chefe de Equipa</a:t>
            </a:r>
          </a:p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Clínico (médico e/ou enfermeiro)</a:t>
            </a:r>
          </a:p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Epidemiologista</a:t>
            </a:r>
          </a:p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Especialista ou técnico de laboratório </a:t>
            </a:r>
          </a:p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Antropologista/especialista em comunicação/mobilização social</a:t>
            </a:r>
          </a:p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Especialista em apoio psicossocial</a:t>
            </a:r>
          </a:p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Especialista em logística</a:t>
            </a:r>
          </a:p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Gestor de dados</a:t>
            </a:r>
          </a:p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Especialista em Prevenção e Controlo de Infecções</a:t>
            </a:r>
          </a:p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Especialista em média</a:t>
            </a:r>
          </a:p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Motorista</a:t>
            </a:r>
          </a:p>
          <a:p>
            <a:pPr marL="685800" lvl="1">
              <a:buFont typeface="Arial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Acesso a especialistas/equipas especializadas: especialista em saúde ambiental, veterinário, equipa de cerim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ónias fúnebres</a:t>
            </a:r>
            <a:r>
              <a:rPr lang="pt-PT" altLang="en-US" sz="1800" dirty="0">
                <a:solidFill>
                  <a:srgbClr val="002060"/>
                </a:solidFill>
              </a:rPr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1159295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99392"/>
            <a:ext cx="9036496" cy="1143000"/>
          </a:xfrm>
        </p:spPr>
        <p:txBody>
          <a:bodyPr>
            <a:noAutofit/>
          </a:bodyPr>
          <a:lstStyle/>
          <a:p>
            <a:pPr algn="l"/>
            <a:r>
              <a:rPr lang="pt-PT" sz="3600" b="1" dirty="0">
                <a:solidFill>
                  <a:srgbClr val="002060"/>
                </a:solidFill>
              </a:rPr>
              <a:t>C1 Balan</a:t>
            </a:r>
            <a:r>
              <a:rPr lang="pt-PT" sz="3600" b="1" dirty="0">
                <a:solidFill>
                  <a:srgbClr val="002060"/>
                </a:solidFill>
                <a:latin typeface="Arial"/>
                <a:cs typeface="Arial"/>
              </a:rPr>
              <a:t>ço </a:t>
            </a:r>
            <a:r>
              <a:rPr lang="pt-PT" sz="3600" b="1" dirty="0">
                <a:solidFill>
                  <a:srgbClr val="002060"/>
                </a:solidFill>
              </a:rPr>
              <a:t>(2)</a:t>
            </a:r>
            <a:br>
              <a:rPr lang="pt-PT" sz="3200" b="1" dirty="0">
                <a:solidFill>
                  <a:srgbClr val="002060"/>
                </a:solidFill>
              </a:rPr>
            </a:br>
            <a:r>
              <a:rPr lang="pt-PT" sz="2400" b="1" i="1" dirty="0">
                <a:solidFill>
                  <a:schemeClr val="accent6">
                    <a:lumMod val="75000"/>
                  </a:schemeClr>
                </a:solidFill>
              </a:rPr>
              <a:t>Reunião</a:t>
            </a:r>
            <a:r>
              <a:rPr lang="pt-PT" sz="2400" b="1" dirty="0">
                <a:solidFill>
                  <a:schemeClr val="accent6">
                    <a:lumMod val="75000"/>
                  </a:schemeClr>
                </a:solidFill>
              </a:rPr>
              <a:t> antes do destacamento (1)</a:t>
            </a:r>
            <a:endParaRPr lang="pt-PT" sz="24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536" y="908720"/>
            <a:ext cx="8208912" cy="4824535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PT" sz="1800" dirty="0">
                <a:solidFill>
                  <a:schemeClr val="accent6">
                    <a:lumMod val="75000"/>
                  </a:schemeClr>
                </a:solidFill>
              </a:rPr>
              <a:t>Contexto do surto, que inclui 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1800" dirty="0"/>
              <a:t>Descrição da situação actual e dos dados disponíveis 	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1800" dirty="0"/>
              <a:t>Revisão da resposta à mesma situação ou de intervenções anteriores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1800" dirty="0"/>
              <a:t>Identificação das principais partes </a:t>
            </a:r>
            <a:r>
              <a:rPr lang="pt-PT" sz="1800" dirty="0" err="1"/>
              <a:t>interssadas</a:t>
            </a:r>
            <a:r>
              <a:rPr lang="pt-PT" sz="1800" dirty="0"/>
              <a:t> e populações afectadas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1800" dirty="0"/>
              <a:t>Identificação de desafios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pt-PT" sz="800" dirty="0"/>
          </a:p>
          <a:p>
            <a:pPr marL="0" lvl="0" indent="0">
              <a:buNone/>
            </a:pPr>
            <a:r>
              <a:rPr lang="pt-PT" sz="1800" dirty="0">
                <a:solidFill>
                  <a:schemeClr val="accent6">
                    <a:lumMod val="75000"/>
                  </a:schemeClr>
                </a:solidFill>
              </a:rPr>
              <a:t>Objectivo do destacamento e funções específicas </a:t>
            </a:r>
            <a:r>
              <a:rPr lang="pt-PT" sz="1800" dirty="0"/>
              <a:t>de cada membro da equipa</a:t>
            </a:r>
          </a:p>
          <a:p>
            <a:pPr marL="0" lvl="0" indent="0">
              <a:buNone/>
            </a:pPr>
            <a:endParaRPr lang="pt-PT" sz="800" dirty="0"/>
          </a:p>
          <a:p>
            <a:pPr marL="0" lvl="0" indent="0">
              <a:buNone/>
            </a:pPr>
            <a:r>
              <a:rPr lang="pt-PT" sz="1800" dirty="0">
                <a:solidFill>
                  <a:schemeClr val="accent6">
                    <a:lumMod val="75000"/>
                  </a:schemeClr>
                </a:solidFill>
              </a:rPr>
              <a:t>As funções e acções específicas </a:t>
            </a:r>
            <a:r>
              <a:rPr lang="pt-PT" sz="1800" dirty="0"/>
              <a:t>necessárias para permitir alcançar os objectivos incluem: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1800" dirty="0"/>
              <a:t>Preparação antes do destacamento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1800" dirty="0"/>
              <a:t>Acções no terreno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1800" dirty="0"/>
              <a:t>Uso de ferramentas padrão ou equipamentos necessários para a realiza</a:t>
            </a:r>
            <a:r>
              <a:rPr lang="pt-PT" sz="1800" dirty="0">
                <a:latin typeface="Arial"/>
                <a:cs typeface="Arial"/>
              </a:rPr>
              <a:t>ção das </a:t>
            </a:r>
            <a:r>
              <a:rPr lang="pt-PT" sz="1800" dirty="0"/>
              <a:t>acções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1800" dirty="0"/>
              <a:t>Coordenação entre membros da equipa e parceiros relevantes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sz="1800" dirty="0"/>
              <a:t>Plano de comunicação</a:t>
            </a:r>
          </a:p>
        </p:txBody>
      </p:sp>
    </p:spTree>
    <p:extLst>
      <p:ext uri="{BB962C8B-B14F-4D97-AF65-F5344CB8AC3E}">
        <p14:creationId xmlns:p14="http://schemas.microsoft.com/office/powerpoint/2010/main" val="1260736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143000"/>
          </a:xfrm>
        </p:spPr>
        <p:txBody>
          <a:bodyPr>
            <a:noAutofit/>
          </a:bodyPr>
          <a:lstStyle/>
          <a:p>
            <a:pPr algn="l"/>
            <a:r>
              <a:rPr lang="pt-PT" sz="3600" b="1" dirty="0">
                <a:solidFill>
                  <a:srgbClr val="002060"/>
                </a:solidFill>
              </a:rPr>
              <a:t>C1 Balan</a:t>
            </a:r>
            <a:r>
              <a:rPr lang="pt-PT" sz="3600" b="1" dirty="0">
                <a:solidFill>
                  <a:srgbClr val="002060"/>
                </a:solidFill>
                <a:latin typeface="Arial"/>
                <a:cs typeface="Arial"/>
              </a:rPr>
              <a:t>ço </a:t>
            </a:r>
            <a:r>
              <a:rPr lang="pt-PT" sz="3600" b="1" dirty="0">
                <a:solidFill>
                  <a:srgbClr val="002060"/>
                </a:solidFill>
              </a:rPr>
              <a:t>(3)</a:t>
            </a:r>
            <a:br>
              <a:rPr lang="pt-PT" sz="3200" b="1" dirty="0">
                <a:solidFill>
                  <a:srgbClr val="002060"/>
                </a:solidFill>
              </a:rPr>
            </a:br>
            <a:r>
              <a:rPr lang="pt-PT" sz="2400" b="1" dirty="0">
                <a:solidFill>
                  <a:schemeClr val="accent6">
                    <a:lumMod val="75000"/>
                  </a:schemeClr>
                </a:solidFill>
              </a:rPr>
              <a:t>Informações</a:t>
            </a:r>
            <a:r>
              <a:rPr lang="pt-PT" sz="2400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PT" sz="2400" b="1" dirty="0">
                <a:solidFill>
                  <a:schemeClr val="accent6">
                    <a:lumMod val="75000"/>
                  </a:schemeClr>
                </a:solidFill>
              </a:rPr>
              <a:t>antes do destacamento (2)</a:t>
            </a:r>
            <a:endParaRPr lang="pt-PT" sz="24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7544" y="1239217"/>
            <a:ext cx="8208912" cy="492608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PT" sz="2000" dirty="0">
                <a:solidFill>
                  <a:schemeClr val="accent6">
                    <a:lumMod val="75000"/>
                  </a:schemeClr>
                </a:solidFill>
              </a:rPr>
              <a:t>Desafios previstos </a:t>
            </a:r>
            <a:r>
              <a:rPr lang="pt-PT" sz="2000" dirty="0"/>
              <a:t>e possíveis acções para fazer face a esses desafios.</a:t>
            </a:r>
          </a:p>
          <a:p>
            <a:pPr marL="0" lvl="0" indent="0">
              <a:buNone/>
            </a:pPr>
            <a:endParaRPr lang="pt-PT" sz="2000" dirty="0"/>
          </a:p>
          <a:p>
            <a:pPr marL="0" lvl="0" indent="0">
              <a:buNone/>
            </a:pPr>
            <a:r>
              <a:rPr lang="pt-PT" sz="2000" dirty="0">
                <a:solidFill>
                  <a:schemeClr val="accent6">
                    <a:lumMod val="75000"/>
                  </a:schemeClr>
                </a:solidFill>
              </a:rPr>
              <a:t>Equipamentos</a:t>
            </a:r>
            <a:r>
              <a:rPr lang="pt-PT" sz="2000" dirty="0"/>
              <a:t> que devem ser levados para o terreno e como usar e adapt</a:t>
            </a:r>
            <a:r>
              <a:rPr lang="pt-PT" sz="2000" dirty="0">
                <a:latin typeface="Arial"/>
                <a:cs typeface="Arial"/>
              </a:rPr>
              <a:t>ar</a:t>
            </a:r>
            <a:r>
              <a:rPr lang="pt-PT" sz="2000" dirty="0"/>
              <a:t> os equipamentos </a:t>
            </a:r>
            <a:r>
              <a:rPr lang="pt-PT" sz="2000" dirty="0">
                <a:latin typeface="Arial"/>
                <a:cs typeface="Arial"/>
              </a:rPr>
              <a:t>locais</a:t>
            </a:r>
            <a:r>
              <a:rPr lang="pt-PT" sz="2000" dirty="0"/>
              <a:t>. As instruções sobre o uso correcto dos equipamentos deve ser clara.</a:t>
            </a:r>
          </a:p>
          <a:p>
            <a:pPr marL="0" lvl="0" indent="0">
              <a:buNone/>
            </a:pPr>
            <a:endParaRPr lang="pt-PT" sz="2000" dirty="0"/>
          </a:p>
          <a:p>
            <a:pPr marL="0" lvl="0" indent="0">
              <a:buNone/>
            </a:pPr>
            <a:r>
              <a:rPr lang="pt-PT" sz="2000" dirty="0">
                <a:solidFill>
                  <a:schemeClr val="accent6">
                    <a:lumMod val="75000"/>
                  </a:schemeClr>
                </a:solidFill>
              </a:rPr>
              <a:t>Indicadores que serão usados para avaliar a resposta </a:t>
            </a:r>
            <a:r>
              <a:rPr lang="pt-PT" sz="2000" dirty="0"/>
              <a:t>devem ser discutidos. Os indicadores devem ser quantitativos e expressos em percentagens e proporções, em vez de números brutos.</a:t>
            </a:r>
          </a:p>
          <a:p>
            <a:pPr marL="0" lvl="0" indent="0">
              <a:buNone/>
            </a:pPr>
            <a:endParaRPr lang="pt-PT" sz="2000" dirty="0"/>
          </a:p>
          <a:p>
            <a:pPr marL="0" indent="0">
              <a:buNone/>
            </a:pPr>
            <a:r>
              <a:rPr lang="pt-PT" sz="2000" dirty="0"/>
              <a:t>Os membros da equipa devem conhecer os </a:t>
            </a:r>
            <a:r>
              <a:rPr lang="pt-PT" sz="2000" dirty="0">
                <a:solidFill>
                  <a:schemeClr val="accent6">
                    <a:lumMod val="75000"/>
                  </a:schemeClr>
                </a:solidFill>
              </a:rPr>
              <a:t>mecanismos de notificação </a:t>
            </a:r>
            <a:r>
              <a:rPr lang="pt-PT" sz="2000" dirty="0"/>
              <a:t>através dos quais a equipa transmitirá os indicadores e outras informações às autoridades nacionais centrais.</a:t>
            </a:r>
          </a:p>
        </p:txBody>
      </p:sp>
    </p:spTree>
    <p:extLst>
      <p:ext uri="{BB962C8B-B14F-4D97-AF65-F5344CB8AC3E}">
        <p14:creationId xmlns:p14="http://schemas.microsoft.com/office/powerpoint/2010/main" val="4217804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02902" y="274638"/>
            <a:ext cx="8483898" cy="1143000"/>
          </a:xfrm>
        </p:spPr>
        <p:txBody>
          <a:bodyPr/>
          <a:lstStyle/>
          <a:p>
            <a:pPr algn="l"/>
            <a:r>
              <a:rPr lang="pt-PT" sz="3600" b="1">
                <a:solidFill>
                  <a:srgbClr val="002060"/>
                </a:solidFill>
              </a:rPr>
              <a:t>C1 Balanço (5)</a:t>
            </a:r>
            <a:br>
              <a:rPr lang="pt-PT" sz="3600" b="1">
                <a:solidFill>
                  <a:srgbClr val="002060"/>
                </a:solidFill>
              </a:rPr>
            </a:br>
            <a:r>
              <a:rPr lang="pt-PT" sz="2400" b="1">
                <a:solidFill>
                  <a:schemeClr val="accent6">
                    <a:lumMod val="75000"/>
                  </a:schemeClr>
                </a:solidFill>
              </a:rPr>
              <a:t>Principais considerações para o plano de acção da ERR</a:t>
            </a:r>
            <a:endParaRPr lang="pt-PT" sz="24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496" y="1639341"/>
            <a:ext cx="8229600" cy="423793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Preparar o trabalho no terreno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Realizar investigação no terreno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Implementar medidas de prevenção e controlo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Conduzir uma busca activa de casos e localização de contactos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Avaliar os recursos locais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Responder às preocupações e receios das pessoas.</a:t>
            </a:r>
          </a:p>
          <a:p>
            <a:pPr>
              <a:buFont typeface="Arial" panose="020B0604020202020204" pitchFamily="34" charset="0"/>
              <a:buChar char="•"/>
            </a:pPr>
            <a:endParaRPr lang="pt-PT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489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902" y="274638"/>
            <a:ext cx="8483898" cy="1143000"/>
          </a:xfrm>
        </p:spPr>
        <p:txBody>
          <a:bodyPr/>
          <a:lstStyle/>
          <a:p>
            <a:pPr algn="l"/>
            <a:r>
              <a:rPr lang="fr-FR" sz="3600" b="1" dirty="0">
                <a:solidFill>
                  <a:srgbClr val="002060"/>
                </a:solidFill>
              </a:rPr>
              <a:t>C1 </a:t>
            </a:r>
            <a:r>
              <a:rPr lang="en-US" sz="3600" b="1" dirty="0" err="1">
                <a:solidFill>
                  <a:srgbClr val="002060"/>
                </a:solidFill>
              </a:rPr>
              <a:t>Balan</a:t>
            </a:r>
            <a:r>
              <a:rPr lang="en-US" sz="3600" b="1" dirty="0" err="1">
                <a:solidFill>
                  <a:srgbClr val="002060"/>
                </a:solidFill>
                <a:latin typeface="Arial"/>
                <a:cs typeface="Arial"/>
              </a:rPr>
              <a:t>ço</a:t>
            </a:r>
            <a:r>
              <a:rPr lang="en-US" sz="3600"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fr-FR" sz="3600" b="1" dirty="0">
                <a:solidFill>
                  <a:srgbClr val="002060"/>
                </a:solidFill>
              </a:rPr>
              <a:t>(6)</a:t>
            </a:r>
            <a:br>
              <a:rPr lang="fr-FR" sz="3600" b="1" dirty="0">
                <a:solidFill>
                  <a:srgbClr val="002060"/>
                </a:solidFill>
              </a:rPr>
            </a:b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</a:rPr>
              <a:t>Estrutura de um plano de acção para as ERR</a:t>
            </a:r>
            <a:endParaRPr lang="en-GB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5137782"/>
              </p:ext>
            </p:extLst>
          </p:nvPr>
        </p:nvGraphicFramePr>
        <p:xfrm>
          <a:off x="169166" y="1540728"/>
          <a:ext cx="8579298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86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256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2543">
                <a:tc gridSpan="2">
                  <a:txBody>
                    <a:bodyPr/>
                    <a:lstStyle/>
                    <a:p>
                      <a:r>
                        <a:rPr lang="pt-PT" sz="1600" noProof="0"/>
                        <a:t>O quê?</a:t>
                      </a:r>
                    </a:p>
                    <a:p>
                      <a:r>
                        <a:rPr lang="pt-PT" sz="1600" b="0" noProof="0"/>
                        <a:t>Actividade     </a:t>
                      </a:r>
                      <a:r>
                        <a:rPr lang="pt-PT" sz="1600" b="0" baseline="0" noProof="0"/>
                        <a:t>    </a:t>
                      </a:r>
                      <a:r>
                        <a:rPr lang="pt-PT" sz="1600" b="0" noProof="0"/>
                        <a:t>Descri</a:t>
                      </a:r>
                      <a:r>
                        <a:rPr lang="pt-PT" sz="1600" b="0" noProof="0">
                          <a:latin typeface="Calibri"/>
                          <a:cs typeface="Calibri"/>
                        </a:rPr>
                        <a:t>ção</a:t>
                      </a:r>
                      <a:endParaRPr lang="pt-PT" sz="1600" b="0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noProof="0"/>
                        <a:t>Quem?</a:t>
                      </a:r>
                    </a:p>
                    <a:p>
                      <a:r>
                        <a:rPr lang="pt-PT" sz="1600" b="0" noProof="0"/>
                        <a:t>Actores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noProof="0"/>
                        <a:t>Como?</a:t>
                      </a:r>
                    </a:p>
                    <a:p>
                      <a:r>
                        <a:rPr lang="pt-PT" sz="1600" b="0" noProof="0"/>
                        <a:t>Recursos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pt-PT" sz="1600" noProof="0"/>
                        <a:t>Quando?</a:t>
                      </a:r>
                    </a:p>
                    <a:p>
                      <a:r>
                        <a:rPr lang="pt-PT" sz="1600" b="0" noProof="0"/>
                        <a:t>início         Fim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600" noProof="0"/>
                        <a:t>Onde?</a:t>
                      </a:r>
                    </a:p>
                    <a:p>
                      <a:r>
                        <a:rPr lang="pt-PT" sz="1600" b="0" noProof="0"/>
                        <a:t>Locais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8820">
                <a:tc>
                  <a:txBody>
                    <a:bodyPr/>
                    <a:lstStyle/>
                    <a:p>
                      <a:r>
                        <a:rPr lang="pt-PT" sz="1400" i="1" noProof="0"/>
                        <a:t>Identifica</a:t>
                      </a:r>
                      <a:r>
                        <a:rPr lang="pt-PT" sz="1400" i="1" noProof="0">
                          <a:latin typeface="Calibri"/>
                          <a:cs typeface="Calibri"/>
                        </a:rPr>
                        <a:t>ção dos</a:t>
                      </a:r>
                      <a:r>
                        <a:rPr lang="pt-PT" sz="1400" i="1" noProof="0"/>
                        <a:t> intervenientes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noProof="0"/>
                        <a:t>Identificar e encontrar os principais actores envolvidos na resposta actual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noProof="0"/>
                        <a:t>Chefe</a:t>
                      </a:r>
                      <a:r>
                        <a:rPr lang="pt-PT" sz="1400" i="1" baseline="0" noProof="0"/>
                        <a:t> </a:t>
                      </a:r>
                      <a:r>
                        <a:rPr lang="pt-PT" sz="1400" i="1" noProof="0"/>
                        <a:t>da equipa</a:t>
                      </a:r>
                      <a:r>
                        <a:rPr lang="pt-PT" sz="1400" i="1" baseline="0" noProof="0"/>
                        <a:t> ERR</a:t>
                      </a:r>
                      <a:r>
                        <a:rPr lang="pt-PT" sz="1400" i="1" noProof="0"/>
                        <a:t>, funcionários locais, gestores de clínicas,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noProof="0"/>
                        <a:t>Telefone, carro,</a:t>
                      </a:r>
                      <a:r>
                        <a:rPr lang="pt-PT" sz="1400" i="1" baseline="0" noProof="0"/>
                        <a:t> etc.</a:t>
                      </a:r>
                      <a:endParaRPr lang="pt-PT" sz="1400" i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noProof="0"/>
                        <a:t>1 </a:t>
                      </a:r>
                      <a:r>
                        <a:rPr lang="pt-PT" sz="1400" i="1" noProof="0">
                          <a:latin typeface="Arial"/>
                          <a:cs typeface="Arial"/>
                        </a:rPr>
                        <a:t>º </a:t>
                      </a:r>
                      <a:r>
                        <a:rPr lang="pt-PT" sz="1400" i="1" noProof="0"/>
                        <a:t>Dia</a:t>
                      </a:r>
                      <a:r>
                        <a:rPr lang="pt-PT" sz="1400" i="1" baseline="0" noProof="0"/>
                        <a:t> </a:t>
                      </a:r>
                      <a:endParaRPr lang="pt-PT" sz="1400" i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i="1" noProof="0"/>
                        <a:t>Contínuo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i="1" noProof="0" dirty="0"/>
                        <a:t>Principais</a:t>
                      </a:r>
                    </a:p>
                    <a:p>
                      <a:r>
                        <a:rPr lang="pt-PT" sz="1400" i="1" noProof="0" dirty="0"/>
                        <a:t>áreas afectadas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1700">
                <a:tc>
                  <a:txBody>
                    <a:bodyPr/>
                    <a:lstStyle/>
                    <a:p>
                      <a:endParaRPr lang="en-US" noProof="0"/>
                    </a:p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  <a:p>
                      <a:endParaRPr lang="en-US" noProof="0"/>
                    </a:p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1700"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  <a:p>
                      <a:endParaRPr lang="en-US" noProof="0"/>
                    </a:p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895012"/>
                  </a:ext>
                </a:extLst>
              </a:tr>
              <a:tr h="851700"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  <a:p>
                      <a:endParaRPr lang="en-US" noProof="0"/>
                    </a:p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27673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83968" y="28529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lbany AMT" panose="020B0604020202020204" pitchFamily="34" charset="0"/>
                <a:cs typeface="Albany AMT" panose="020B0604020202020204" pitchFamily="34" charset="0"/>
              </a:rPr>
              <a:t>EXEMPLO</a:t>
            </a:r>
          </a:p>
        </p:txBody>
      </p:sp>
    </p:spTree>
    <p:extLst>
      <p:ext uri="{BB962C8B-B14F-4D97-AF65-F5344CB8AC3E}">
        <p14:creationId xmlns:p14="http://schemas.microsoft.com/office/powerpoint/2010/main" val="131116132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C1F920-782F-44AC-80D2-A2A58EDA437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4F52347-CA31-42B2-9C3A-C92073B2FC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BD38E6-1C2E-4A6D-88F0-5940D34EE9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12236</TotalTime>
  <Words>4484</Words>
  <Application>Microsoft Office PowerPoint</Application>
  <PresentationFormat>On-screen Show (4:3)</PresentationFormat>
  <Paragraphs>891</Paragraphs>
  <Slides>44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44</vt:i4>
      </vt:variant>
    </vt:vector>
  </HeadingPairs>
  <TitlesOfParts>
    <vt:vector size="55" baseType="lpstr">
      <vt:lpstr>ＭＳ 明朝</vt:lpstr>
      <vt:lpstr>Albany AMT</vt:lpstr>
      <vt:lpstr>Arial</vt:lpstr>
      <vt:lpstr>Arial Narrow</vt:lpstr>
      <vt:lpstr>Calibri</vt:lpstr>
      <vt:lpstr>Gisha</vt:lpstr>
      <vt:lpstr>Times New Roman</vt:lpstr>
      <vt:lpstr>Verdana</vt:lpstr>
      <vt:lpstr>Custom Design</vt:lpstr>
      <vt:lpstr>RC 59 Template EN</vt:lpstr>
      <vt:lpstr>1_RC 59 Template EN</vt:lpstr>
      <vt:lpstr>Equipas de Resposta Rápida Formação   </vt:lpstr>
      <vt:lpstr>Relembrar o contexto</vt:lpstr>
      <vt:lpstr>Relembrar o evento</vt:lpstr>
      <vt:lpstr>C1 ERR activada</vt:lpstr>
      <vt:lpstr>C1 Balanço (1) Composição de uma ERR (padrão)  </vt:lpstr>
      <vt:lpstr>C1 Balanço (2) Reunião antes do destacamento (1)</vt:lpstr>
      <vt:lpstr>C1 Balanço (3) Informações antes do destacamento (2)</vt:lpstr>
      <vt:lpstr>C1 Balanço (5) Principais considerações para o plano de acção da ERR</vt:lpstr>
      <vt:lpstr>C1 Balanço (6) Estrutura de um plano de acção para as ERR</vt:lpstr>
      <vt:lpstr>C1 Balanço (7) Lista de verificação da logística (1)</vt:lpstr>
      <vt:lpstr>C1 Balanço (8) Lista de verificação da logística (2)</vt:lpstr>
      <vt:lpstr>C2 ARR do uso deliberado de agente biológico para envenenamento/contaminação química da água potável</vt:lpstr>
      <vt:lpstr>PowerPoint Presentation</vt:lpstr>
      <vt:lpstr>C2 Balanço  (2)  ARR de agente biológico no envenenamento da água potável  Caracterização do risco </vt:lpstr>
      <vt:lpstr>C2 Balanço (3)  ARR de agente biológico no envenenamento da água potável Probabilidade – Diagrama das consequências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C3 No Hospital Geral de Karan Entrevista com a equipa médica</vt:lpstr>
      <vt:lpstr>C3 Balanço  (1)  Visita ao hospital</vt:lpstr>
      <vt:lpstr>  C3 Balanço (2) Elaborar a definição de caso</vt:lpstr>
      <vt:lpstr>C3 Balanço (3) Elaborar formulário/lista tabelada de investigação de casos</vt:lpstr>
      <vt:lpstr>PowerPoint Presentation</vt:lpstr>
      <vt:lpstr>C3 Balanço (5) Recomendar medidas de prevenção e controlo</vt:lpstr>
      <vt:lpstr>C4 No hospital geral de Karan: entrevista com o doente</vt:lpstr>
      <vt:lpstr>C4 Balanço (1)  Entrevista com o doente</vt:lpstr>
      <vt:lpstr>C4 Balanço (2) Colheita de amostras</vt:lpstr>
      <vt:lpstr>C5 Comunicação e envolvimento comunitário</vt:lpstr>
      <vt:lpstr>C5 Balanço (5) Elementos-chave a considerar para garantir um envolvimento comunitário contínuo</vt:lpstr>
      <vt:lpstr>C6 Busca activa de casos e localização de contactos</vt:lpstr>
      <vt:lpstr>C6 Balanço (1)  Entrevista com o contacto do caso</vt:lpstr>
      <vt:lpstr>C6 Balanço(2) Entrevista com o vizinho</vt:lpstr>
      <vt:lpstr>C6 Balanço(3) Mensagens-chave de uma campanha de educação em saúde</vt:lpstr>
      <vt:lpstr>C6 Balanço (4)  Principais recomendações para práticas fúnebres (1)</vt:lpstr>
      <vt:lpstr>C6 Balanço (5)  Principais recomendações para cerimónias fúnebres (2)</vt:lpstr>
      <vt:lpstr>C7 Relatório de Investigação</vt:lpstr>
      <vt:lpstr>C7 Balanço (1) Estrutura do relatório de investigação</vt:lpstr>
      <vt:lpstr>C7 Balanço (1) Gráfico epidemiológico dos casos</vt:lpstr>
      <vt:lpstr>Resumo:  Como evitar um surto?</vt:lpstr>
      <vt:lpstr>PowerPoint Presentation</vt:lpstr>
      <vt:lpstr>PowerPoint Presentation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671</cp:revision>
  <cp:lastPrinted>2013-10-01T07:19:12Z</cp:lastPrinted>
  <dcterms:created xsi:type="dcterms:W3CDTF">2006-12-04T14:06:57Z</dcterms:created>
  <dcterms:modified xsi:type="dcterms:W3CDTF">2019-07-01T08:01:33Z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</Properties>
</file>