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980" r:id="rId1"/>
    <p:sldMasterId id="2147484320" r:id="rId2"/>
  </p:sldMasterIdLst>
  <p:notesMasterIdLst>
    <p:notesMasterId r:id="rId37"/>
  </p:notesMasterIdLst>
  <p:handoutMasterIdLst>
    <p:handoutMasterId r:id="rId38"/>
  </p:handoutMasterIdLst>
  <p:sldIdLst>
    <p:sldId id="288" r:id="rId3"/>
    <p:sldId id="335" r:id="rId4"/>
    <p:sldId id="383" r:id="rId5"/>
    <p:sldId id="359" r:id="rId6"/>
    <p:sldId id="350" r:id="rId7"/>
    <p:sldId id="360" r:id="rId8"/>
    <p:sldId id="361" r:id="rId9"/>
    <p:sldId id="362" r:id="rId10"/>
    <p:sldId id="363" r:id="rId11"/>
    <p:sldId id="364" r:id="rId12"/>
    <p:sldId id="365" r:id="rId13"/>
    <p:sldId id="366" r:id="rId14"/>
    <p:sldId id="367" r:id="rId15"/>
    <p:sldId id="368" r:id="rId16"/>
    <p:sldId id="369" r:id="rId17"/>
    <p:sldId id="384" r:id="rId18"/>
    <p:sldId id="371" r:id="rId19"/>
    <p:sldId id="351" r:id="rId20"/>
    <p:sldId id="352" r:id="rId21"/>
    <p:sldId id="353" r:id="rId22"/>
    <p:sldId id="355" r:id="rId23"/>
    <p:sldId id="357" r:id="rId24"/>
    <p:sldId id="356" r:id="rId25"/>
    <p:sldId id="358" r:id="rId26"/>
    <p:sldId id="382" r:id="rId27"/>
    <p:sldId id="374" r:id="rId28"/>
    <p:sldId id="375" r:id="rId29"/>
    <p:sldId id="376" r:id="rId30"/>
    <p:sldId id="377" r:id="rId31"/>
    <p:sldId id="378" r:id="rId32"/>
    <p:sldId id="379" r:id="rId33"/>
    <p:sldId id="380" r:id="rId34"/>
    <p:sldId id="381" r:id="rId35"/>
    <p:sldId id="341" r:id="rId36"/>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63AF"/>
    <a:srgbClr val="17B207"/>
    <a:srgbClr val="FFFFFF"/>
    <a:srgbClr val="000000"/>
    <a:srgbClr val="1F497D"/>
    <a:srgbClr val="6325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99" autoAdjust="0"/>
    <p:restoredTop sz="99085" autoAdjust="0"/>
  </p:normalViewPr>
  <p:slideViewPr>
    <p:cSldViewPr>
      <p:cViewPr varScale="1">
        <p:scale>
          <a:sx n="101" d="100"/>
          <a:sy n="101" d="100"/>
        </p:scale>
        <p:origin x="786" y="1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8" d="100"/>
          <a:sy n="68" d="100"/>
        </p:scale>
        <p:origin x="-2874" y="-114"/>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1157" tIns="45578" rIns="91157" bIns="45578" numCol="1" anchor="t" anchorCtr="0" compatLnSpc="1">
            <a:prstTxWarp prst="textNoShape">
              <a:avLst/>
            </a:prstTxWarp>
          </a:bodyPr>
          <a:lstStyle>
            <a:lvl1pPr>
              <a:defRPr sz="1200">
                <a:cs typeface="Arial" charset="0"/>
              </a:defRPr>
            </a:lvl1pPr>
          </a:lstStyle>
          <a:p>
            <a:pPr>
              <a:defRPr/>
            </a:pPr>
            <a:endParaRPr lang="en-US" alt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1157" tIns="45578" rIns="91157" bIns="45578" numCol="1" anchor="t" anchorCtr="0" compatLnSpc="1">
            <a:prstTxWarp prst="textNoShape">
              <a:avLst/>
            </a:prstTxWarp>
          </a:bodyPr>
          <a:lstStyle>
            <a:lvl1pPr algn="r">
              <a:defRPr sz="1200">
                <a:cs typeface="Arial" charset="0"/>
              </a:defRPr>
            </a:lvl1pPr>
          </a:lstStyle>
          <a:p>
            <a:pPr>
              <a:defRPr/>
            </a:pPr>
            <a:fld id="{F4DFD0E8-5B64-43BD-8E00-7D5A0B0803F5}" type="datetimeFigureOut">
              <a:rPr lang="en-US" altLang="en-US"/>
              <a:pPr>
                <a:defRPr/>
              </a:pPr>
              <a:t>7/1/2019</a:t>
            </a:fld>
            <a:endParaRPr lang="en-US" alt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1157" tIns="45578" rIns="91157" bIns="45578" numCol="1" anchor="b" anchorCtr="0" compatLnSpc="1">
            <a:prstTxWarp prst="textNoShape">
              <a:avLst/>
            </a:prstTxWarp>
          </a:bodyPr>
          <a:lstStyle>
            <a:lvl1pPr>
              <a:defRPr sz="1200">
                <a:cs typeface="Arial" charset="0"/>
              </a:defRPr>
            </a:lvl1pPr>
          </a:lstStyle>
          <a:p>
            <a:pPr>
              <a:defRPr/>
            </a:pPr>
            <a:endParaRPr lang="en-US" alt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1157" tIns="45578" rIns="91157" bIns="45578" numCol="1" anchor="b" anchorCtr="0" compatLnSpc="1">
            <a:prstTxWarp prst="textNoShape">
              <a:avLst/>
            </a:prstTxWarp>
          </a:bodyPr>
          <a:lstStyle>
            <a:lvl1pPr algn="r">
              <a:defRPr sz="1200">
                <a:cs typeface="Arial" charset="0"/>
              </a:defRPr>
            </a:lvl1pPr>
          </a:lstStyle>
          <a:p>
            <a:pPr>
              <a:defRPr/>
            </a:pPr>
            <a:fld id="{515849D4-E4E4-46A8-820B-9F44DDD71DF7}" type="slidenum">
              <a:rPr lang="en-US" altLang="en-US"/>
              <a:pPr>
                <a:defRPr/>
              </a:pPr>
              <a:t>‹#›</a:t>
            </a:fld>
            <a:endParaRPr lang="en-US" altLang="en-US"/>
          </a:p>
        </p:txBody>
      </p:sp>
    </p:spTree>
    <p:extLst>
      <p:ext uri="{BB962C8B-B14F-4D97-AF65-F5344CB8AC3E}">
        <p14:creationId xmlns:p14="http://schemas.microsoft.com/office/powerpoint/2010/main" val="22198295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1157" tIns="45578" rIns="91157" bIns="45578" numCol="1" anchor="t" anchorCtr="0" compatLnSpc="1">
            <a:prstTxWarp prst="textNoShape">
              <a:avLst/>
            </a:prstTxWarp>
          </a:bodyPr>
          <a:lstStyle>
            <a:lvl1pPr>
              <a:defRPr sz="1200">
                <a:cs typeface="Arial" charset="0"/>
              </a:defRPr>
            </a:lvl1pPr>
          </a:lstStyle>
          <a:p>
            <a:pPr>
              <a:defRPr/>
            </a:pPr>
            <a:endParaRPr lang="en-US" alt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1157" tIns="45578" rIns="91157" bIns="45578" numCol="1" anchor="t" anchorCtr="0" compatLnSpc="1">
            <a:prstTxWarp prst="textNoShape">
              <a:avLst/>
            </a:prstTxWarp>
          </a:bodyPr>
          <a:lstStyle>
            <a:lvl1pPr algn="r">
              <a:defRPr sz="1200">
                <a:cs typeface="Arial" charset="0"/>
              </a:defRPr>
            </a:lvl1pPr>
          </a:lstStyle>
          <a:p>
            <a:pPr>
              <a:defRPr/>
            </a:pPr>
            <a:fld id="{220B8199-5C57-4CA6-A9C4-C77ACF5BD1A6}" type="datetimeFigureOut">
              <a:rPr lang="en-US" altLang="en-US"/>
              <a:pPr>
                <a:defRPr/>
              </a:pPr>
              <a:t>7/1/2019</a:t>
            </a:fld>
            <a:endParaRPr lang="en-US" altLang="en-US"/>
          </a:p>
        </p:txBody>
      </p:sp>
      <p:sp>
        <p:nvSpPr>
          <p:cNvPr id="4" name="Slide Image Placeholder 3"/>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157" tIns="45578" rIns="91157" bIns="45578" rtlCol="0" anchor="ctr"/>
          <a:lstStyle/>
          <a:p>
            <a:pPr lvl="0"/>
            <a:endParaRPr lang="en-US" noProof="0" dirty="0"/>
          </a:p>
        </p:txBody>
      </p:sp>
      <p:sp>
        <p:nvSpPr>
          <p:cNvPr id="5" name="Notes Placeholder 4"/>
          <p:cNvSpPr>
            <a:spLocks noGrp="1"/>
          </p:cNvSpPr>
          <p:nvPr>
            <p:ph type="body" sz="quarter" idx="3"/>
          </p:nvPr>
        </p:nvSpPr>
        <p:spPr>
          <a:xfrm>
            <a:off x="679450" y="4691063"/>
            <a:ext cx="5438775" cy="4443412"/>
          </a:xfrm>
          <a:prstGeom prst="rect">
            <a:avLst/>
          </a:prstGeom>
        </p:spPr>
        <p:txBody>
          <a:bodyPr vert="horz" lIns="91157" tIns="45578" rIns="91157" bIns="45578"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1157" tIns="45578" rIns="91157" bIns="45578" numCol="1" anchor="b" anchorCtr="0" compatLnSpc="1">
            <a:prstTxWarp prst="textNoShape">
              <a:avLst/>
            </a:prstTxWarp>
          </a:bodyPr>
          <a:lstStyle>
            <a:lvl1pPr>
              <a:defRPr sz="1200">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1157" tIns="45578" rIns="91157" bIns="45578" numCol="1" anchor="b" anchorCtr="0" compatLnSpc="1">
            <a:prstTxWarp prst="textNoShape">
              <a:avLst/>
            </a:prstTxWarp>
          </a:bodyPr>
          <a:lstStyle>
            <a:lvl1pPr algn="r">
              <a:defRPr sz="1200">
                <a:cs typeface="Arial" charset="0"/>
              </a:defRPr>
            </a:lvl1pPr>
          </a:lstStyle>
          <a:p>
            <a:pPr>
              <a:defRPr/>
            </a:pPr>
            <a:fld id="{161E7915-56C6-494A-9E08-62626B3FA0D2}" type="slidenum">
              <a:rPr lang="en-US" altLang="en-US"/>
              <a:pPr>
                <a:defRPr/>
              </a:pPr>
              <a:t>‹#›</a:t>
            </a:fld>
            <a:endParaRPr lang="en-US" altLang="en-US"/>
          </a:p>
        </p:txBody>
      </p:sp>
    </p:spTree>
    <p:extLst>
      <p:ext uri="{BB962C8B-B14F-4D97-AF65-F5344CB8AC3E}">
        <p14:creationId xmlns:p14="http://schemas.microsoft.com/office/powerpoint/2010/main" val="40508013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09F7354-854A-45CD-B132-6B75FD49F9D0}" type="slidenum">
              <a:rPr lang="en-US" altLang="en-US" smtClean="0">
                <a:cs typeface="Arial" pitchFamily="34" charset="0"/>
              </a:rPr>
              <a:pPr eaLnBrk="1" hangingPunct="1">
                <a:spcBef>
                  <a:spcPct val="0"/>
                </a:spcBef>
              </a:pPr>
              <a:t>1</a:t>
            </a:fld>
            <a:endParaRPr lang="en-US" altLang="en-US">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a:t>
            </a:r>
            <a:r>
              <a:rPr lang="en-GB" baseline="0" dirty="0"/>
              <a:t> are two groups of people to conduct a drill (or exercise for that matter): facilitation team and participants. The third group observer, as the term implies can observe but is not part of the exercise itself.</a:t>
            </a:r>
          </a:p>
          <a:p>
            <a:endParaRPr lang="en-GB" dirty="0"/>
          </a:p>
        </p:txBody>
      </p:sp>
      <p:sp>
        <p:nvSpPr>
          <p:cNvPr id="4" name="Slide Number Placeholder 3"/>
          <p:cNvSpPr>
            <a:spLocks noGrp="1"/>
          </p:cNvSpPr>
          <p:nvPr>
            <p:ph type="sldNum" sz="quarter" idx="10"/>
          </p:nvPr>
        </p:nvSpPr>
        <p:spPr/>
        <p:txBody>
          <a:bodyPr/>
          <a:lstStyle/>
          <a:p>
            <a:pPr>
              <a:defRPr/>
            </a:pPr>
            <a:fld id="{161E7915-56C6-494A-9E08-62626B3FA0D2}" type="slidenum">
              <a:rPr lang="en-US" altLang="en-US" smtClean="0"/>
              <a:pPr>
                <a:defRPr/>
              </a:pPr>
              <a:t>18</a:t>
            </a:fld>
            <a:endParaRPr lang="en-US" altLang="en-US"/>
          </a:p>
        </p:txBody>
      </p:sp>
    </p:spTree>
    <p:extLst>
      <p:ext uri="{BB962C8B-B14F-4D97-AF65-F5344CB8AC3E}">
        <p14:creationId xmlns:p14="http://schemas.microsoft.com/office/powerpoint/2010/main" val="11920137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simple structure to</a:t>
            </a:r>
            <a:r>
              <a:rPr lang="en-GB" baseline="0" dirty="0"/>
              <a:t> visualize the roles and relationships of the different people involved in the </a:t>
            </a:r>
            <a:r>
              <a:rPr lang="en-GB" baseline="0" dirty="0" err="1"/>
              <a:t>exercício</a:t>
            </a:r>
            <a:r>
              <a:rPr lang="en-GB" baseline="0" dirty="0"/>
              <a:t> das ERR. This is better explained in the animation in the next slides.</a:t>
            </a:r>
            <a:endParaRPr lang="en-GB" dirty="0"/>
          </a:p>
        </p:txBody>
      </p:sp>
      <p:sp>
        <p:nvSpPr>
          <p:cNvPr id="4" name="Slide Number Placeholder 3"/>
          <p:cNvSpPr>
            <a:spLocks noGrp="1"/>
          </p:cNvSpPr>
          <p:nvPr>
            <p:ph type="sldNum" sz="quarter" idx="10"/>
          </p:nvPr>
        </p:nvSpPr>
        <p:spPr/>
        <p:txBody>
          <a:bodyPr/>
          <a:lstStyle/>
          <a:p>
            <a:pPr>
              <a:defRPr/>
            </a:pPr>
            <a:fld id="{161E7915-56C6-494A-9E08-62626B3FA0D2}" type="slidenum">
              <a:rPr lang="en-US" altLang="en-US" smtClean="0"/>
              <a:pPr>
                <a:defRPr/>
              </a:pPr>
              <a:t>19</a:t>
            </a:fld>
            <a:endParaRPr lang="en-US" altLang="en-US"/>
          </a:p>
        </p:txBody>
      </p:sp>
    </p:spTree>
    <p:extLst>
      <p:ext uri="{BB962C8B-B14F-4D97-AF65-F5344CB8AC3E}">
        <p14:creationId xmlns:p14="http://schemas.microsoft.com/office/powerpoint/2010/main" val="7770669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[Click 1, 2]</a:t>
            </a:r>
            <a:r>
              <a:rPr lang="en-GB" baseline="0" dirty="0"/>
              <a:t> </a:t>
            </a:r>
            <a:r>
              <a:rPr lang="en-GB" dirty="0"/>
              <a:t>First, you have to</a:t>
            </a:r>
            <a:r>
              <a:rPr lang="en-GB" baseline="0" dirty="0"/>
              <a:t> group the participants as RRT teams (district, </a:t>
            </a:r>
            <a:r>
              <a:rPr lang="en-GB" baseline="0" dirty="0" err="1"/>
              <a:t>etc</a:t>
            </a:r>
            <a:r>
              <a:rPr lang="en-GB" baseline="0" dirty="0"/>
              <a:t>).</a:t>
            </a:r>
          </a:p>
          <a:p>
            <a:r>
              <a:rPr lang="en-GB" baseline="0" dirty="0"/>
              <a:t>Each team will be assigned a facilitator [Click 3] and an evaluator/assessor [Click 4] </a:t>
            </a:r>
          </a:p>
          <a:p>
            <a:r>
              <a:rPr lang="en-GB" baseline="0" dirty="0"/>
              <a:t>[Click 5] They will interact with each other, the facilitator will provide instructions, injects and guide the flow while the RRT interacts with the [Click 6] role players. </a:t>
            </a:r>
          </a:p>
          <a:p>
            <a:r>
              <a:rPr lang="en-GB" baseline="0" dirty="0"/>
              <a:t>The whole exercise is guided and managed by the Exercise controller [Click 7]  </a:t>
            </a:r>
            <a:endParaRPr lang="en-GB" dirty="0"/>
          </a:p>
        </p:txBody>
      </p:sp>
      <p:sp>
        <p:nvSpPr>
          <p:cNvPr id="4" name="Slide Number Placeholder 3"/>
          <p:cNvSpPr>
            <a:spLocks noGrp="1"/>
          </p:cNvSpPr>
          <p:nvPr>
            <p:ph type="sldNum" sz="quarter" idx="10"/>
          </p:nvPr>
        </p:nvSpPr>
        <p:spPr/>
        <p:txBody>
          <a:bodyPr/>
          <a:lstStyle/>
          <a:p>
            <a:pPr>
              <a:defRPr/>
            </a:pPr>
            <a:fld id="{161E7915-56C6-494A-9E08-62626B3FA0D2}" type="slidenum">
              <a:rPr lang="en-US" altLang="en-US" smtClean="0"/>
              <a:pPr>
                <a:defRPr/>
              </a:pPr>
              <a:t>20</a:t>
            </a:fld>
            <a:endParaRPr lang="en-US" altLang="en-US"/>
          </a:p>
        </p:txBody>
      </p:sp>
    </p:spTree>
    <p:extLst>
      <p:ext uri="{BB962C8B-B14F-4D97-AF65-F5344CB8AC3E}">
        <p14:creationId xmlns:p14="http://schemas.microsoft.com/office/powerpoint/2010/main" val="88306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Slide Number Placeholder 3"/>
          <p:cNvSpPr>
            <a:spLocks noGrp="1"/>
          </p:cNvSpPr>
          <p:nvPr>
            <p:ph type="sldNum" sz="quarter" idx="10"/>
          </p:nvPr>
        </p:nvSpPr>
        <p:spPr/>
        <p:txBody>
          <a:bodyPr/>
          <a:lstStyle/>
          <a:p>
            <a:pPr>
              <a:defRPr/>
            </a:pPr>
            <a:fld id="{161E7915-56C6-494A-9E08-62626B3FA0D2}" type="slidenum">
              <a:rPr lang="en-US" altLang="en-US" smtClean="0"/>
              <a:pPr>
                <a:defRPr/>
              </a:pPr>
              <a:t>21</a:t>
            </a:fld>
            <a:endParaRPr lang="en-US" altLang="en-US"/>
          </a:p>
        </p:txBody>
      </p:sp>
    </p:spTree>
    <p:extLst>
      <p:ext uri="{BB962C8B-B14F-4D97-AF65-F5344CB8AC3E}">
        <p14:creationId xmlns:p14="http://schemas.microsoft.com/office/powerpoint/2010/main" val="7770669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Slide Number Placeholder 3"/>
          <p:cNvSpPr>
            <a:spLocks noGrp="1"/>
          </p:cNvSpPr>
          <p:nvPr>
            <p:ph type="sldNum" sz="quarter" idx="10"/>
          </p:nvPr>
        </p:nvSpPr>
        <p:spPr/>
        <p:txBody>
          <a:bodyPr/>
          <a:lstStyle/>
          <a:p>
            <a:pPr>
              <a:defRPr/>
            </a:pPr>
            <a:fld id="{161E7915-56C6-494A-9E08-62626B3FA0D2}" type="slidenum">
              <a:rPr lang="en-US" altLang="en-US" smtClean="0"/>
              <a:pPr>
                <a:defRPr/>
              </a:pPr>
              <a:t>22</a:t>
            </a:fld>
            <a:endParaRPr lang="en-US" altLang="en-US"/>
          </a:p>
        </p:txBody>
      </p:sp>
    </p:spTree>
    <p:extLst>
      <p:ext uri="{BB962C8B-B14F-4D97-AF65-F5344CB8AC3E}">
        <p14:creationId xmlns:p14="http://schemas.microsoft.com/office/powerpoint/2010/main" val="7770669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Slide Number Placeholder 3"/>
          <p:cNvSpPr>
            <a:spLocks noGrp="1"/>
          </p:cNvSpPr>
          <p:nvPr>
            <p:ph type="sldNum" sz="quarter" idx="10"/>
          </p:nvPr>
        </p:nvSpPr>
        <p:spPr/>
        <p:txBody>
          <a:bodyPr/>
          <a:lstStyle/>
          <a:p>
            <a:pPr>
              <a:defRPr/>
            </a:pPr>
            <a:fld id="{161E7915-56C6-494A-9E08-62626B3FA0D2}" type="slidenum">
              <a:rPr lang="en-US" altLang="en-US" smtClean="0"/>
              <a:pPr>
                <a:defRPr/>
              </a:pPr>
              <a:t>23</a:t>
            </a:fld>
            <a:endParaRPr lang="en-US" altLang="en-US"/>
          </a:p>
        </p:txBody>
      </p:sp>
    </p:spTree>
    <p:extLst>
      <p:ext uri="{BB962C8B-B14F-4D97-AF65-F5344CB8AC3E}">
        <p14:creationId xmlns:p14="http://schemas.microsoft.com/office/powerpoint/2010/main" val="7770669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Slide Number Placeholder 3"/>
          <p:cNvSpPr>
            <a:spLocks noGrp="1"/>
          </p:cNvSpPr>
          <p:nvPr>
            <p:ph type="sldNum" sz="quarter" idx="10"/>
          </p:nvPr>
        </p:nvSpPr>
        <p:spPr/>
        <p:txBody>
          <a:bodyPr/>
          <a:lstStyle/>
          <a:p>
            <a:pPr>
              <a:defRPr/>
            </a:pPr>
            <a:fld id="{161E7915-56C6-494A-9E08-62626B3FA0D2}" type="slidenum">
              <a:rPr lang="en-US" altLang="en-US" smtClean="0"/>
              <a:pPr>
                <a:defRPr/>
              </a:pPr>
              <a:t>24</a:t>
            </a:fld>
            <a:endParaRPr lang="en-US" altLang="en-US"/>
          </a:p>
        </p:txBody>
      </p:sp>
    </p:spTree>
    <p:extLst>
      <p:ext uri="{BB962C8B-B14F-4D97-AF65-F5344CB8AC3E}">
        <p14:creationId xmlns:p14="http://schemas.microsoft.com/office/powerpoint/2010/main" val="7770669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161E7915-56C6-494A-9E08-62626B3FA0D2}" type="slidenum">
              <a:rPr lang="en-US" altLang="en-US" smtClean="0"/>
              <a:pPr>
                <a:defRPr/>
              </a:pPr>
              <a:t>25</a:t>
            </a:fld>
            <a:endParaRPr lang="en-US" altLang="en-US"/>
          </a:p>
        </p:txBody>
      </p:sp>
    </p:spTree>
    <p:extLst>
      <p:ext uri="{BB962C8B-B14F-4D97-AF65-F5344CB8AC3E}">
        <p14:creationId xmlns:p14="http://schemas.microsoft.com/office/powerpoint/2010/main" val="31168363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you conduct the </a:t>
            </a:r>
            <a:r>
              <a:rPr lang="en-GB" dirty="0" err="1"/>
              <a:t>exercício</a:t>
            </a:r>
            <a:r>
              <a:rPr lang="en-GB" dirty="0"/>
              <a:t> das ERR, there are three room</a:t>
            </a:r>
            <a:r>
              <a:rPr lang="en-GB" baseline="0" dirty="0"/>
              <a:t> set-ups that need to be planned: the plenary which is the big room session, the hospital set-up and the community set- up. The next slides will show some images of how the different set-ups were arranged.</a:t>
            </a:r>
            <a:endParaRPr lang="en-GB" dirty="0"/>
          </a:p>
        </p:txBody>
      </p:sp>
      <p:sp>
        <p:nvSpPr>
          <p:cNvPr id="4" name="Slide Number Placeholder 3"/>
          <p:cNvSpPr>
            <a:spLocks noGrp="1"/>
          </p:cNvSpPr>
          <p:nvPr>
            <p:ph type="sldNum" sz="quarter" idx="10"/>
          </p:nvPr>
        </p:nvSpPr>
        <p:spPr/>
        <p:txBody>
          <a:bodyPr/>
          <a:lstStyle/>
          <a:p>
            <a:pPr>
              <a:defRPr/>
            </a:pPr>
            <a:fld id="{161E7915-56C6-494A-9E08-62626B3FA0D2}" type="slidenum">
              <a:rPr lang="en-US" altLang="en-US" smtClean="0"/>
              <a:pPr>
                <a:defRPr/>
              </a:pPr>
              <a:t>26</a:t>
            </a:fld>
            <a:endParaRPr lang="en-US" altLang="en-US"/>
          </a:p>
        </p:txBody>
      </p:sp>
    </p:spTree>
    <p:extLst>
      <p:ext uri="{BB962C8B-B14F-4D97-AF65-F5344CB8AC3E}">
        <p14:creationId xmlns:p14="http://schemas.microsoft.com/office/powerpoint/2010/main" val="9724681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you can find set-up for IPC practice, sample collection, patient bed and health staff wearing PPE with the ink planted to see whether he will stain himself when doffing.</a:t>
            </a:r>
          </a:p>
        </p:txBody>
      </p:sp>
      <p:sp>
        <p:nvSpPr>
          <p:cNvPr id="4" name="Slide Number Placeholder 3"/>
          <p:cNvSpPr>
            <a:spLocks noGrp="1"/>
          </p:cNvSpPr>
          <p:nvPr>
            <p:ph type="sldNum" sz="quarter" idx="10"/>
          </p:nvPr>
        </p:nvSpPr>
        <p:spPr/>
        <p:txBody>
          <a:bodyPr/>
          <a:lstStyle/>
          <a:p>
            <a:pPr>
              <a:defRPr/>
            </a:pPr>
            <a:fld id="{161E7915-56C6-494A-9E08-62626B3FA0D2}" type="slidenum">
              <a:rPr lang="en-US" altLang="en-US" smtClean="0"/>
              <a:pPr>
                <a:defRPr/>
              </a:pPr>
              <a:t>27</a:t>
            </a:fld>
            <a:endParaRPr lang="en-US" altLang="en-US"/>
          </a:p>
        </p:txBody>
      </p:sp>
    </p:spTree>
    <p:extLst>
      <p:ext uri="{BB962C8B-B14F-4D97-AF65-F5344CB8AC3E}">
        <p14:creationId xmlns:p14="http://schemas.microsoft.com/office/powerpoint/2010/main" val="2759877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cs typeface="Arial" pitchFamily="34" charset="0"/>
            </a:endParaRP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0275" eaLnBrk="0" hangingPunct="0">
              <a:spcBef>
                <a:spcPct val="30000"/>
              </a:spcBef>
              <a:defRPr sz="1200">
                <a:solidFill>
                  <a:schemeClr val="tx1"/>
                </a:solidFill>
                <a:latin typeface="Calibri" pitchFamily="34" charset="0"/>
              </a:defRPr>
            </a:lvl1pPr>
            <a:lvl2pPr marL="742950" indent="-285750" defTabSz="930275" eaLnBrk="0" hangingPunct="0">
              <a:spcBef>
                <a:spcPct val="30000"/>
              </a:spcBef>
              <a:defRPr sz="1200">
                <a:solidFill>
                  <a:schemeClr val="tx1"/>
                </a:solidFill>
                <a:latin typeface="Calibri" pitchFamily="34" charset="0"/>
              </a:defRPr>
            </a:lvl2pPr>
            <a:lvl3pPr marL="1143000" indent="-228600" defTabSz="930275" eaLnBrk="0" hangingPunct="0">
              <a:spcBef>
                <a:spcPct val="30000"/>
              </a:spcBef>
              <a:defRPr sz="1200">
                <a:solidFill>
                  <a:schemeClr val="tx1"/>
                </a:solidFill>
                <a:latin typeface="Calibri" pitchFamily="34" charset="0"/>
              </a:defRPr>
            </a:lvl3pPr>
            <a:lvl4pPr marL="1600200" indent="-228600" defTabSz="930275" eaLnBrk="0" hangingPunct="0">
              <a:spcBef>
                <a:spcPct val="30000"/>
              </a:spcBef>
              <a:defRPr sz="1200">
                <a:solidFill>
                  <a:schemeClr val="tx1"/>
                </a:solidFill>
                <a:latin typeface="Calibri" pitchFamily="34" charset="0"/>
              </a:defRPr>
            </a:lvl4pPr>
            <a:lvl5pPr marL="2057400" indent="-228600" defTabSz="930275" eaLnBrk="0" hangingPunct="0">
              <a:spcBef>
                <a:spcPct val="30000"/>
              </a:spcBef>
              <a:defRPr sz="1200">
                <a:solidFill>
                  <a:schemeClr val="tx1"/>
                </a:solidFill>
                <a:latin typeface="Calibri" pitchFamily="34" charset="0"/>
              </a:defRPr>
            </a:lvl5pPr>
            <a:lvl6pPr marL="2514600" indent="-228600" defTabSz="930275" eaLnBrk="0" fontAlgn="base" hangingPunct="0">
              <a:spcBef>
                <a:spcPct val="30000"/>
              </a:spcBef>
              <a:spcAft>
                <a:spcPct val="0"/>
              </a:spcAft>
              <a:defRPr sz="1200">
                <a:solidFill>
                  <a:schemeClr val="tx1"/>
                </a:solidFill>
                <a:latin typeface="Calibri" pitchFamily="34" charset="0"/>
              </a:defRPr>
            </a:lvl6pPr>
            <a:lvl7pPr marL="2971800" indent="-228600" defTabSz="930275" eaLnBrk="0" fontAlgn="base" hangingPunct="0">
              <a:spcBef>
                <a:spcPct val="30000"/>
              </a:spcBef>
              <a:spcAft>
                <a:spcPct val="0"/>
              </a:spcAft>
              <a:defRPr sz="1200">
                <a:solidFill>
                  <a:schemeClr val="tx1"/>
                </a:solidFill>
                <a:latin typeface="Calibri" pitchFamily="34" charset="0"/>
              </a:defRPr>
            </a:lvl7pPr>
            <a:lvl8pPr marL="3429000" indent="-228600" defTabSz="930275" eaLnBrk="0" fontAlgn="base" hangingPunct="0">
              <a:spcBef>
                <a:spcPct val="30000"/>
              </a:spcBef>
              <a:spcAft>
                <a:spcPct val="0"/>
              </a:spcAft>
              <a:defRPr sz="1200">
                <a:solidFill>
                  <a:schemeClr val="tx1"/>
                </a:solidFill>
                <a:latin typeface="Calibri" pitchFamily="34" charset="0"/>
              </a:defRPr>
            </a:lvl8pPr>
            <a:lvl9pPr marL="3886200" indent="-228600" defTabSz="9302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693148D-5C01-45CD-813D-D8646A9A90B5}" type="slidenum">
              <a:rPr lang="en-GB" altLang="en-US" smtClean="0">
                <a:latin typeface="Times New Roman" pitchFamily="18" charset="0"/>
                <a:cs typeface="Arial" pitchFamily="34" charset="0"/>
              </a:rPr>
              <a:pPr eaLnBrk="1" hangingPunct="1">
                <a:spcBef>
                  <a:spcPct val="0"/>
                </a:spcBef>
              </a:pPr>
              <a:t>2</a:t>
            </a:fld>
            <a:endParaRPr lang="en-GB" altLang="en-US">
              <a:latin typeface="Times New Roman" pitchFamily="18"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set up to meet the surveillance officer and the medical doctor and administrator of the hospital.</a:t>
            </a:r>
          </a:p>
        </p:txBody>
      </p:sp>
      <p:sp>
        <p:nvSpPr>
          <p:cNvPr id="4" name="Slide Number Placeholder 3"/>
          <p:cNvSpPr>
            <a:spLocks noGrp="1"/>
          </p:cNvSpPr>
          <p:nvPr>
            <p:ph type="sldNum" sz="quarter" idx="10"/>
          </p:nvPr>
        </p:nvSpPr>
        <p:spPr/>
        <p:txBody>
          <a:bodyPr/>
          <a:lstStyle/>
          <a:p>
            <a:pPr>
              <a:defRPr/>
            </a:pPr>
            <a:fld id="{161E7915-56C6-494A-9E08-62626B3FA0D2}" type="slidenum">
              <a:rPr lang="en-US" altLang="en-US" smtClean="0"/>
              <a:pPr>
                <a:defRPr/>
              </a:pPr>
              <a:t>28</a:t>
            </a:fld>
            <a:endParaRPr lang="en-US" altLang="en-US"/>
          </a:p>
        </p:txBody>
      </p:sp>
    </p:spTree>
    <p:extLst>
      <p:ext uri="{BB962C8B-B14F-4D97-AF65-F5344CB8AC3E}">
        <p14:creationId xmlns:p14="http://schemas.microsoft.com/office/powerpoint/2010/main" val="21308395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a:t>
            </a:r>
            <a:r>
              <a:rPr lang="en-GB" baseline="0" dirty="0"/>
              <a:t> are pictures of community set-up in the hotel. One is at the driver’s house and Mohammad’s mother’s house – a scenario on the EVD RRT training.</a:t>
            </a:r>
            <a:endParaRPr lang="en-GB" dirty="0"/>
          </a:p>
        </p:txBody>
      </p:sp>
      <p:sp>
        <p:nvSpPr>
          <p:cNvPr id="4" name="Slide Number Placeholder 3"/>
          <p:cNvSpPr>
            <a:spLocks noGrp="1"/>
          </p:cNvSpPr>
          <p:nvPr>
            <p:ph type="sldNum" sz="quarter" idx="10"/>
          </p:nvPr>
        </p:nvSpPr>
        <p:spPr/>
        <p:txBody>
          <a:bodyPr/>
          <a:lstStyle/>
          <a:p>
            <a:pPr>
              <a:defRPr/>
            </a:pPr>
            <a:fld id="{161E7915-56C6-494A-9E08-62626B3FA0D2}" type="slidenum">
              <a:rPr lang="en-US" altLang="en-US" smtClean="0"/>
              <a:pPr>
                <a:defRPr/>
              </a:pPr>
              <a:t>29</a:t>
            </a:fld>
            <a:endParaRPr lang="en-US" altLang="en-US"/>
          </a:p>
        </p:txBody>
      </p:sp>
    </p:spTree>
    <p:extLst>
      <p:ext uri="{BB962C8B-B14F-4D97-AF65-F5344CB8AC3E}">
        <p14:creationId xmlns:p14="http://schemas.microsoft.com/office/powerpoint/2010/main" val="9408665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dirty="0"/>
              <a:t> </a:t>
            </a:r>
            <a:r>
              <a:rPr lang="en-US" sz="1200" b="1" kern="1200" dirty="0">
                <a:solidFill>
                  <a:schemeClr val="tx1"/>
                </a:solidFill>
                <a:effectLst/>
                <a:latin typeface="+mn-lt"/>
                <a:ea typeface="+mn-ea"/>
                <a:cs typeface="+mn-cs"/>
              </a:rPr>
              <a:t>C1.0 Introduction for facilitators:</a:t>
            </a:r>
            <a:r>
              <a:rPr lang="en-US" sz="1200" kern="1200" dirty="0">
                <a:solidFill>
                  <a:schemeClr val="tx1"/>
                </a:solidFill>
                <a:effectLst/>
                <a:latin typeface="+mn-lt"/>
                <a:ea typeface="+mn-ea"/>
                <a:cs typeface="+mn-cs"/>
              </a:rPr>
              <a:t> a PPT presentation to be used during the preparatory phase to introduce the skills drill to the facilitation team </a:t>
            </a:r>
          </a:p>
          <a:p>
            <a:pPr lvl="0"/>
            <a:r>
              <a:rPr lang="en-US" sz="1200" b="1" kern="1200" dirty="0">
                <a:solidFill>
                  <a:schemeClr val="tx1"/>
                </a:solidFill>
                <a:effectLst/>
                <a:latin typeface="+mn-lt"/>
                <a:ea typeface="+mn-ea"/>
                <a:cs typeface="+mn-cs"/>
              </a:rPr>
              <a:t>C1.1 Facilitator guide</a:t>
            </a:r>
            <a:r>
              <a:rPr lang="en-US" sz="1200" kern="1200" dirty="0">
                <a:solidFill>
                  <a:schemeClr val="tx1"/>
                </a:solidFill>
                <a:effectLst/>
                <a:latin typeface="+mn-lt"/>
                <a:ea typeface="+mn-ea"/>
                <a:cs typeface="+mn-cs"/>
              </a:rPr>
              <a:t> (this document): detailed step-by-step guide to facilitate the skills drill.</a:t>
            </a:r>
          </a:p>
          <a:p>
            <a:pPr lvl="0"/>
            <a:r>
              <a:rPr lang="en-US" sz="1200" b="1" kern="1200" dirty="0">
                <a:solidFill>
                  <a:schemeClr val="tx1"/>
                </a:solidFill>
                <a:effectLst/>
                <a:latin typeface="+mn-lt"/>
                <a:ea typeface="+mn-ea"/>
                <a:cs typeface="+mn-cs"/>
              </a:rPr>
              <a:t>C1.2 Detailed timeline: </a:t>
            </a:r>
            <a:r>
              <a:rPr lang="en-US" sz="1200" kern="1200" dirty="0">
                <a:solidFill>
                  <a:schemeClr val="tx1"/>
                </a:solidFill>
                <a:effectLst/>
                <a:latin typeface="+mn-lt"/>
                <a:ea typeface="+mn-ea"/>
                <a:cs typeface="+mn-cs"/>
              </a:rPr>
              <a:t>an Excel file breaking-down the timing for facilitating each session, including simultaneous specific tasks or role plays and how to organize the rotation of teams.</a:t>
            </a:r>
          </a:p>
          <a:p>
            <a:pPr lvl="0"/>
            <a:r>
              <a:rPr lang="en-US" sz="1200" b="1" kern="1200" dirty="0">
                <a:solidFill>
                  <a:schemeClr val="tx1"/>
                </a:solidFill>
                <a:effectLst/>
                <a:latin typeface="+mn-lt"/>
                <a:ea typeface="+mn-ea"/>
                <a:cs typeface="+mn-cs"/>
              </a:rPr>
              <a:t>C1.3: Evaluation checklist:</a:t>
            </a:r>
            <a:r>
              <a:rPr lang="en-US" sz="1200" kern="1200" dirty="0">
                <a:solidFill>
                  <a:schemeClr val="tx1"/>
                </a:solidFill>
                <a:effectLst/>
                <a:latin typeface="+mn-lt"/>
                <a:ea typeface="+mn-ea"/>
                <a:cs typeface="+mn-cs"/>
              </a:rPr>
              <a:t> an Excel file including 8 worksheets (1 per session) with list of outputs and demonstrated the knowledge, skills and </a:t>
            </a:r>
            <a:r>
              <a:rPr lang="en-US" sz="1200" kern="1200" dirty="0" err="1">
                <a:solidFill>
                  <a:schemeClr val="tx1"/>
                </a:solidFill>
                <a:effectLst/>
                <a:latin typeface="+mn-lt"/>
                <a:ea typeface="+mn-ea"/>
                <a:cs typeface="+mn-cs"/>
              </a:rPr>
              <a:t>behaviours</a:t>
            </a:r>
            <a:r>
              <a:rPr lang="en-US" sz="1200" kern="1200" dirty="0">
                <a:solidFill>
                  <a:schemeClr val="tx1"/>
                </a:solidFill>
                <a:effectLst/>
                <a:latin typeface="+mn-lt"/>
                <a:ea typeface="+mn-ea"/>
                <a:cs typeface="+mn-cs"/>
              </a:rPr>
              <a:t> expected at each session and instructions on how to score teams.</a:t>
            </a:r>
          </a:p>
          <a:p>
            <a:pPr lvl="0"/>
            <a:r>
              <a:rPr lang="en-US" sz="1200" b="1" kern="1200" dirty="0">
                <a:solidFill>
                  <a:schemeClr val="tx1"/>
                </a:solidFill>
                <a:effectLst/>
                <a:latin typeface="+mn-lt"/>
                <a:ea typeface="+mn-ea"/>
                <a:cs typeface="+mn-cs"/>
              </a:rPr>
              <a:t>C1.4 Debriefing:</a:t>
            </a:r>
            <a:r>
              <a:rPr lang="en-US" sz="1200" kern="1200" dirty="0">
                <a:solidFill>
                  <a:schemeClr val="tx1"/>
                </a:solidFill>
                <a:effectLst/>
                <a:latin typeface="+mn-lt"/>
                <a:ea typeface="+mn-ea"/>
                <a:cs typeface="+mn-cs"/>
              </a:rPr>
              <a:t> a PPT presentation to be used for debriefing in plenary upon completion of each session, providing appropriate responses and presenting expected outcomes.</a:t>
            </a:r>
          </a:p>
          <a:p>
            <a:pPr lvl="0"/>
            <a:r>
              <a:rPr lang="en-US" sz="1200" b="1" kern="1200" dirty="0">
                <a:solidFill>
                  <a:schemeClr val="tx1"/>
                </a:solidFill>
                <a:effectLst/>
                <a:latin typeface="+mn-lt"/>
                <a:ea typeface="+mn-ea"/>
                <a:cs typeface="+mn-cs"/>
              </a:rPr>
              <a:t>C1.5 Country context:</a:t>
            </a:r>
            <a:r>
              <a:rPr lang="en-US" sz="1200" kern="1200" dirty="0">
                <a:solidFill>
                  <a:schemeClr val="tx1"/>
                </a:solidFill>
                <a:effectLst/>
                <a:latin typeface="+mn-lt"/>
                <a:ea typeface="+mn-ea"/>
                <a:cs typeface="+mn-cs"/>
              </a:rPr>
              <a:t> an animated PPT presentation to be used to “launch” the skills drill in plenary, summarizing key aspects of the context of the imaginary country “Salam”.</a:t>
            </a:r>
          </a:p>
          <a:p>
            <a:pPr lvl="0"/>
            <a:endParaRPr lang="fr-FR"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C2</a:t>
            </a:r>
            <a:r>
              <a:rPr lang="en-US" sz="1200" b="1" kern="1200" dirty="0">
                <a:solidFill>
                  <a:schemeClr val="tx1"/>
                </a:solidFill>
                <a:effectLst/>
                <a:latin typeface="+mn-lt"/>
                <a:ea typeface="+mn-ea"/>
                <a:cs typeface="+mn-cs"/>
              </a:rPr>
              <a:t>.1 Participant guide:</a:t>
            </a:r>
            <a:r>
              <a:rPr lang="en-US" sz="1200" kern="1200" dirty="0">
                <a:solidFill>
                  <a:schemeClr val="tx1"/>
                </a:solidFill>
                <a:effectLst/>
                <a:latin typeface="+mn-lt"/>
                <a:ea typeface="+mn-ea"/>
                <a:cs typeface="+mn-cs"/>
              </a:rPr>
              <a:t> includes the information and instructions to be given to participants, as well as reference documents and expected outputs for each session. </a:t>
            </a:r>
          </a:p>
          <a:p>
            <a:pPr lvl="0"/>
            <a:r>
              <a:rPr lang="en-US" sz="1200" b="1" kern="1200" dirty="0">
                <a:solidFill>
                  <a:schemeClr val="tx1"/>
                </a:solidFill>
                <a:effectLst/>
                <a:latin typeface="+mn-lt"/>
                <a:ea typeface="+mn-ea"/>
                <a:cs typeface="+mn-cs"/>
              </a:rPr>
              <a:t>C2.2 Participant guide – Annexes:</a:t>
            </a:r>
            <a:r>
              <a:rPr lang="en-US" sz="1200" kern="1200" dirty="0">
                <a:solidFill>
                  <a:schemeClr val="tx1"/>
                </a:solidFill>
                <a:effectLst/>
                <a:latin typeface="+mn-lt"/>
                <a:ea typeface="+mn-ea"/>
                <a:cs typeface="+mn-cs"/>
              </a:rPr>
              <a:t> includes all the forms, checklists, faxes, etc. to be printed out (one sided) and handed over to participants session per session.</a:t>
            </a:r>
          </a:p>
          <a:p>
            <a:pPr lvl="0"/>
            <a:r>
              <a:rPr lang="en-US" sz="1200" b="1" kern="1200" dirty="0">
                <a:solidFill>
                  <a:schemeClr val="tx1"/>
                </a:solidFill>
                <a:effectLst/>
                <a:latin typeface="+mn-lt"/>
                <a:ea typeface="+mn-ea"/>
                <a:cs typeface="+mn-cs"/>
              </a:rPr>
              <a:t>C2.3 Line listing:</a:t>
            </a:r>
            <a:r>
              <a:rPr lang="en-US" sz="1200" kern="1200" dirty="0">
                <a:solidFill>
                  <a:schemeClr val="tx1"/>
                </a:solidFill>
                <a:effectLst/>
                <a:latin typeface="+mn-lt"/>
                <a:ea typeface="+mn-ea"/>
                <a:cs typeface="+mn-cs"/>
              </a:rPr>
              <a:t> an Excel file to be provided to participants before they start last session (C8) on investigation report.</a:t>
            </a:r>
          </a:p>
          <a:p>
            <a:pPr lvl="0"/>
            <a:endParaRPr lang="en-US"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161E7915-56C6-494A-9E08-62626B3FA0D2}" type="slidenum">
              <a:rPr lang="en-US" altLang="en-US" smtClean="0"/>
              <a:pPr>
                <a:defRPr/>
              </a:pPr>
              <a:t>31</a:t>
            </a:fld>
            <a:endParaRPr lang="en-US" altLang="en-US"/>
          </a:p>
        </p:txBody>
      </p:sp>
    </p:spTree>
    <p:extLst>
      <p:ext uri="{BB962C8B-B14F-4D97-AF65-F5344CB8AC3E}">
        <p14:creationId xmlns:p14="http://schemas.microsoft.com/office/powerpoint/2010/main" val="16230146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a:cs typeface="Arial" pitchFamily="34" charset="0"/>
            </a:endParaRP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0275" eaLnBrk="0" hangingPunct="0">
              <a:spcBef>
                <a:spcPct val="30000"/>
              </a:spcBef>
              <a:defRPr sz="1200">
                <a:solidFill>
                  <a:schemeClr val="tx1"/>
                </a:solidFill>
                <a:latin typeface="Calibri" pitchFamily="34" charset="0"/>
              </a:defRPr>
            </a:lvl1pPr>
            <a:lvl2pPr marL="742950" indent="-285750" defTabSz="930275" eaLnBrk="0" hangingPunct="0">
              <a:spcBef>
                <a:spcPct val="30000"/>
              </a:spcBef>
              <a:defRPr sz="1200">
                <a:solidFill>
                  <a:schemeClr val="tx1"/>
                </a:solidFill>
                <a:latin typeface="Calibri" pitchFamily="34" charset="0"/>
              </a:defRPr>
            </a:lvl2pPr>
            <a:lvl3pPr marL="1143000" indent="-228600" defTabSz="930275" eaLnBrk="0" hangingPunct="0">
              <a:spcBef>
                <a:spcPct val="30000"/>
              </a:spcBef>
              <a:defRPr sz="1200">
                <a:solidFill>
                  <a:schemeClr val="tx1"/>
                </a:solidFill>
                <a:latin typeface="Calibri" pitchFamily="34" charset="0"/>
              </a:defRPr>
            </a:lvl3pPr>
            <a:lvl4pPr marL="1600200" indent="-228600" defTabSz="930275" eaLnBrk="0" hangingPunct="0">
              <a:spcBef>
                <a:spcPct val="30000"/>
              </a:spcBef>
              <a:defRPr sz="1200">
                <a:solidFill>
                  <a:schemeClr val="tx1"/>
                </a:solidFill>
                <a:latin typeface="Calibri" pitchFamily="34" charset="0"/>
              </a:defRPr>
            </a:lvl4pPr>
            <a:lvl5pPr marL="2057400" indent="-228600" defTabSz="930275" eaLnBrk="0" hangingPunct="0">
              <a:spcBef>
                <a:spcPct val="30000"/>
              </a:spcBef>
              <a:defRPr sz="1200">
                <a:solidFill>
                  <a:schemeClr val="tx1"/>
                </a:solidFill>
                <a:latin typeface="Calibri" pitchFamily="34" charset="0"/>
              </a:defRPr>
            </a:lvl5pPr>
            <a:lvl6pPr marL="2514600" indent="-228600" defTabSz="930275" eaLnBrk="0" fontAlgn="base" hangingPunct="0">
              <a:spcBef>
                <a:spcPct val="30000"/>
              </a:spcBef>
              <a:spcAft>
                <a:spcPct val="0"/>
              </a:spcAft>
              <a:defRPr sz="1200">
                <a:solidFill>
                  <a:schemeClr val="tx1"/>
                </a:solidFill>
                <a:latin typeface="Calibri" pitchFamily="34" charset="0"/>
              </a:defRPr>
            </a:lvl6pPr>
            <a:lvl7pPr marL="2971800" indent="-228600" defTabSz="930275" eaLnBrk="0" fontAlgn="base" hangingPunct="0">
              <a:spcBef>
                <a:spcPct val="30000"/>
              </a:spcBef>
              <a:spcAft>
                <a:spcPct val="0"/>
              </a:spcAft>
              <a:defRPr sz="1200">
                <a:solidFill>
                  <a:schemeClr val="tx1"/>
                </a:solidFill>
                <a:latin typeface="Calibri" pitchFamily="34" charset="0"/>
              </a:defRPr>
            </a:lvl7pPr>
            <a:lvl8pPr marL="3429000" indent="-228600" defTabSz="930275" eaLnBrk="0" fontAlgn="base" hangingPunct="0">
              <a:spcBef>
                <a:spcPct val="30000"/>
              </a:spcBef>
              <a:spcAft>
                <a:spcPct val="0"/>
              </a:spcAft>
              <a:defRPr sz="1200">
                <a:solidFill>
                  <a:schemeClr val="tx1"/>
                </a:solidFill>
                <a:latin typeface="Calibri" pitchFamily="34" charset="0"/>
              </a:defRPr>
            </a:lvl8pPr>
            <a:lvl9pPr marL="3886200" indent="-228600" defTabSz="9302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E3F637-0100-4BF4-98C7-870DE3AC49F9}" type="slidenum">
              <a:rPr lang="en-GB" altLang="en-US" smtClean="0">
                <a:latin typeface="Times New Roman" pitchFamily="18" charset="0"/>
                <a:cs typeface="Arial" pitchFamily="34" charset="0"/>
              </a:rPr>
              <a:pPr eaLnBrk="1" hangingPunct="1">
                <a:spcBef>
                  <a:spcPct val="0"/>
                </a:spcBef>
              </a:pPr>
              <a:t>34</a:t>
            </a:fld>
            <a:endParaRPr lang="en-GB" altLang="en-US">
              <a:latin typeface="Times New Roman" pitchFamily="18"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cs typeface="Arial" pitchFamily="34" charset="0"/>
            </a:endParaRP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0275" eaLnBrk="0" hangingPunct="0">
              <a:spcBef>
                <a:spcPct val="30000"/>
              </a:spcBef>
              <a:defRPr sz="1200">
                <a:solidFill>
                  <a:schemeClr val="tx1"/>
                </a:solidFill>
                <a:latin typeface="Calibri" pitchFamily="34" charset="0"/>
              </a:defRPr>
            </a:lvl1pPr>
            <a:lvl2pPr marL="742950" indent="-285750" defTabSz="930275" eaLnBrk="0" hangingPunct="0">
              <a:spcBef>
                <a:spcPct val="30000"/>
              </a:spcBef>
              <a:defRPr sz="1200">
                <a:solidFill>
                  <a:schemeClr val="tx1"/>
                </a:solidFill>
                <a:latin typeface="Calibri" pitchFamily="34" charset="0"/>
              </a:defRPr>
            </a:lvl2pPr>
            <a:lvl3pPr marL="1143000" indent="-228600" defTabSz="930275" eaLnBrk="0" hangingPunct="0">
              <a:spcBef>
                <a:spcPct val="30000"/>
              </a:spcBef>
              <a:defRPr sz="1200">
                <a:solidFill>
                  <a:schemeClr val="tx1"/>
                </a:solidFill>
                <a:latin typeface="Calibri" pitchFamily="34" charset="0"/>
              </a:defRPr>
            </a:lvl3pPr>
            <a:lvl4pPr marL="1600200" indent="-228600" defTabSz="930275" eaLnBrk="0" hangingPunct="0">
              <a:spcBef>
                <a:spcPct val="30000"/>
              </a:spcBef>
              <a:defRPr sz="1200">
                <a:solidFill>
                  <a:schemeClr val="tx1"/>
                </a:solidFill>
                <a:latin typeface="Calibri" pitchFamily="34" charset="0"/>
              </a:defRPr>
            </a:lvl4pPr>
            <a:lvl5pPr marL="2057400" indent="-228600" defTabSz="930275" eaLnBrk="0" hangingPunct="0">
              <a:spcBef>
                <a:spcPct val="30000"/>
              </a:spcBef>
              <a:defRPr sz="1200">
                <a:solidFill>
                  <a:schemeClr val="tx1"/>
                </a:solidFill>
                <a:latin typeface="Calibri" pitchFamily="34" charset="0"/>
              </a:defRPr>
            </a:lvl5pPr>
            <a:lvl6pPr marL="2514600" indent="-228600" defTabSz="930275" eaLnBrk="0" fontAlgn="base" hangingPunct="0">
              <a:spcBef>
                <a:spcPct val="30000"/>
              </a:spcBef>
              <a:spcAft>
                <a:spcPct val="0"/>
              </a:spcAft>
              <a:defRPr sz="1200">
                <a:solidFill>
                  <a:schemeClr val="tx1"/>
                </a:solidFill>
                <a:latin typeface="Calibri" pitchFamily="34" charset="0"/>
              </a:defRPr>
            </a:lvl6pPr>
            <a:lvl7pPr marL="2971800" indent="-228600" defTabSz="930275" eaLnBrk="0" fontAlgn="base" hangingPunct="0">
              <a:spcBef>
                <a:spcPct val="30000"/>
              </a:spcBef>
              <a:spcAft>
                <a:spcPct val="0"/>
              </a:spcAft>
              <a:defRPr sz="1200">
                <a:solidFill>
                  <a:schemeClr val="tx1"/>
                </a:solidFill>
                <a:latin typeface="Calibri" pitchFamily="34" charset="0"/>
              </a:defRPr>
            </a:lvl7pPr>
            <a:lvl8pPr marL="3429000" indent="-228600" defTabSz="930275" eaLnBrk="0" fontAlgn="base" hangingPunct="0">
              <a:spcBef>
                <a:spcPct val="30000"/>
              </a:spcBef>
              <a:spcAft>
                <a:spcPct val="0"/>
              </a:spcAft>
              <a:defRPr sz="1200">
                <a:solidFill>
                  <a:schemeClr val="tx1"/>
                </a:solidFill>
                <a:latin typeface="Calibri" pitchFamily="34" charset="0"/>
              </a:defRPr>
            </a:lvl8pPr>
            <a:lvl9pPr marL="3886200" indent="-228600" defTabSz="9302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693148D-5C01-45CD-813D-D8646A9A90B5}" type="slidenum">
              <a:rPr lang="en-GB" altLang="en-US" smtClean="0">
                <a:latin typeface="Times New Roman" pitchFamily="18" charset="0"/>
                <a:cs typeface="Arial" pitchFamily="34" charset="0"/>
              </a:rPr>
              <a:pPr eaLnBrk="1" hangingPunct="1">
                <a:spcBef>
                  <a:spcPct val="0"/>
                </a:spcBef>
              </a:pPr>
              <a:t>3</a:t>
            </a:fld>
            <a:endParaRPr lang="en-GB" altLang="en-US">
              <a:latin typeface="Times New Roman" pitchFamily="18" charset="0"/>
              <a:cs typeface="Arial" pitchFamily="34" charset="0"/>
            </a:endParaRPr>
          </a:p>
        </p:txBody>
      </p:sp>
    </p:spTree>
    <p:extLst>
      <p:ext uri="{BB962C8B-B14F-4D97-AF65-F5344CB8AC3E}">
        <p14:creationId xmlns:p14="http://schemas.microsoft.com/office/powerpoint/2010/main" val="3020060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dirty="0">
                <a:cs typeface="Arial" pitchFamily="34" charset="0"/>
              </a:rPr>
              <a:t>So the </a:t>
            </a:r>
            <a:r>
              <a:rPr lang="en-GB" altLang="en-US" dirty="0" err="1">
                <a:cs typeface="Arial" pitchFamily="34" charset="0"/>
              </a:rPr>
              <a:t>exercício</a:t>
            </a:r>
            <a:r>
              <a:rPr lang="en-GB" altLang="en-US" dirty="0">
                <a:cs typeface="Arial" pitchFamily="34" charset="0"/>
              </a:rPr>
              <a:t> das ERR as conducted has:</a:t>
            </a:r>
            <a:r>
              <a:rPr lang="en-GB" altLang="en-US" baseline="0" dirty="0">
                <a:cs typeface="Arial" pitchFamily="34" charset="0"/>
              </a:rPr>
              <a:t> </a:t>
            </a:r>
            <a:endParaRPr lang="en-GB" altLang="en-US" dirty="0">
              <a:cs typeface="Arial" pitchFamily="34" charset="0"/>
            </a:endParaRPr>
          </a:p>
          <a:p>
            <a:r>
              <a:rPr lang="fr-FR" altLang="en-US" dirty="0">
                <a:solidFill>
                  <a:srgbClr val="002060"/>
                </a:solidFill>
                <a:latin typeface="Arial" charset="0"/>
                <a:cs typeface="Arial" charset="0"/>
              </a:rPr>
              <a:t>Duration: </a:t>
            </a:r>
            <a:r>
              <a:rPr lang="fr-FR" altLang="en-US" b="1" dirty="0">
                <a:solidFill>
                  <a:srgbClr val="0070C0"/>
                </a:solidFill>
                <a:latin typeface="Arial" charset="0"/>
                <a:cs typeface="Arial" charset="0"/>
              </a:rPr>
              <a:t>2 to 3 Dias</a:t>
            </a:r>
          </a:p>
          <a:p>
            <a:r>
              <a:rPr lang="fr-FR" altLang="en-US" dirty="0" err="1">
                <a:solidFill>
                  <a:srgbClr val="002060"/>
                </a:solidFill>
                <a:latin typeface="Arial" charset="0"/>
                <a:cs typeface="Arial" charset="0"/>
              </a:rPr>
              <a:t>Divided</a:t>
            </a:r>
            <a:r>
              <a:rPr lang="fr-FR" altLang="en-US" dirty="0">
                <a:solidFill>
                  <a:srgbClr val="002060"/>
                </a:solidFill>
                <a:latin typeface="Arial" charset="0"/>
                <a:cs typeface="Arial" charset="0"/>
              </a:rPr>
              <a:t> </a:t>
            </a:r>
            <a:r>
              <a:rPr lang="fr-FR" altLang="en-US" dirty="0" err="1">
                <a:solidFill>
                  <a:srgbClr val="002060"/>
                </a:solidFill>
                <a:latin typeface="Arial" charset="0"/>
                <a:cs typeface="Arial" charset="0"/>
              </a:rPr>
              <a:t>into</a:t>
            </a:r>
            <a:r>
              <a:rPr lang="fr-FR" altLang="en-US" dirty="0">
                <a:solidFill>
                  <a:srgbClr val="002060"/>
                </a:solidFill>
                <a:latin typeface="Arial" charset="0"/>
                <a:cs typeface="Arial" charset="0"/>
              </a:rPr>
              <a:t> </a:t>
            </a:r>
            <a:r>
              <a:rPr lang="fr-FR" altLang="en-US" b="1" dirty="0">
                <a:solidFill>
                  <a:srgbClr val="0070C0"/>
                </a:solidFill>
                <a:latin typeface="Arial" charset="0"/>
                <a:cs typeface="Arial" charset="0"/>
              </a:rPr>
              <a:t>8 sessions </a:t>
            </a:r>
            <a:r>
              <a:rPr lang="fr-FR" altLang="en-US" dirty="0">
                <a:solidFill>
                  <a:srgbClr val="002060"/>
                </a:solidFill>
                <a:latin typeface="Arial" charset="0"/>
                <a:cs typeface="Arial" charset="0"/>
              </a:rPr>
              <a:t>(C1 to C9)</a:t>
            </a:r>
          </a:p>
          <a:p>
            <a:r>
              <a:rPr lang="fr-FR" altLang="en-US" dirty="0">
                <a:solidFill>
                  <a:srgbClr val="002060"/>
                </a:solidFill>
                <a:latin typeface="Arial" charset="0"/>
                <a:cs typeface="Arial" charset="0"/>
              </a:rPr>
              <a:t>Participants </a:t>
            </a:r>
            <a:r>
              <a:rPr lang="fr-FR" altLang="en-US" dirty="0" err="1">
                <a:solidFill>
                  <a:srgbClr val="002060"/>
                </a:solidFill>
                <a:latin typeface="Arial" charset="0"/>
                <a:cs typeface="Arial" charset="0"/>
              </a:rPr>
              <a:t>work</a:t>
            </a:r>
            <a:r>
              <a:rPr lang="fr-FR" altLang="en-US" dirty="0">
                <a:solidFill>
                  <a:srgbClr val="002060"/>
                </a:solidFill>
                <a:latin typeface="Arial" charset="0"/>
                <a:cs typeface="Arial" charset="0"/>
              </a:rPr>
              <a:t> in groups as </a:t>
            </a:r>
            <a:r>
              <a:rPr lang="fr-FR" altLang="en-US" b="1" dirty="0">
                <a:solidFill>
                  <a:srgbClr val="0070C0"/>
                </a:solidFill>
                <a:latin typeface="Arial" charset="0"/>
                <a:cs typeface="Arial" charset="0"/>
              </a:rPr>
              <a:t>RRT</a:t>
            </a:r>
          </a:p>
          <a:p>
            <a:r>
              <a:rPr lang="fr-FR" altLang="en-US" dirty="0" err="1">
                <a:solidFill>
                  <a:srgbClr val="002060"/>
                </a:solidFill>
                <a:latin typeface="Arial" charset="0"/>
                <a:cs typeface="Arial" charset="0"/>
              </a:rPr>
              <a:t>Requires</a:t>
            </a:r>
            <a:r>
              <a:rPr lang="fr-FR" altLang="en-US" dirty="0">
                <a:solidFill>
                  <a:srgbClr val="002060"/>
                </a:solidFill>
                <a:latin typeface="Arial" charset="0"/>
                <a:cs typeface="Arial" charset="0"/>
              </a:rPr>
              <a:t> </a:t>
            </a:r>
            <a:r>
              <a:rPr lang="fr-FR" altLang="en-US" dirty="0" err="1">
                <a:solidFill>
                  <a:srgbClr val="002060"/>
                </a:solidFill>
                <a:latin typeface="Arial" charset="0"/>
                <a:cs typeface="Arial" charset="0"/>
              </a:rPr>
              <a:t>preparation</a:t>
            </a:r>
            <a:r>
              <a:rPr lang="fr-FR" altLang="en-US" dirty="0">
                <a:solidFill>
                  <a:srgbClr val="002060"/>
                </a:solidFill>
                <a:latin typeface="Arial" charset="0"/>
                <a:cs typeface="Arial" charset="0"/>
              </a:rPr>
              <a:t> on:</a:t>
            </a:r>
          </a:p>
          <a:p>
            <a:r>
              <a:rPr lang="fr-FR" altLang="en-US" b="1" dirty="0">
                <a:solidFill>
                  <a:srgbClr val="0070C0"/>
                </a:solidFill>
                <a:latin typeface="Arial" charset="0"/>
                <a:cs typeface="Arial" charset="0"/>
              </a:rPr>
              <a:t>Equipment</a:t>
            </a:r>
            <a:r>
              <a:rPr lang="fr-FR" altLang="en-US" dirty="0">
                <a:solidFill>
                  <a:srgbClr val="0070C0"/>
                </a:solidFill>
                <a:latin typeface="Arial" charset="0"/>
                <a:cs typeface="Arial" charset="0"/>
              </a:rPr>
              <a:t> </a:t>
            </a:r>
            <a:r>
              <a:rPr lang="fr-FR" altLang="en-US" dirty="0">
                <a:solidFill>
                  <a:srgbClr val="002060"/>
                </a:solidFill>
                <a:latin typeface="Arial" charset="0"/>
                <a:cs typeface="Arial" charset="0"/>
              </a:rPr>
              <a:t>and </a:t>
            </a:r>
            <a:r>
              <a:rPr lang="fr-FR" altLang="en-US" b="1" dirty="0" err="1">
                <a:solidFill>
                  <a:srgbClr val="0070C0"/>
                </a:solidFill>
                <a:latin typeface="Arial" charset="0"/>
                <a:cs typeface="Arial" charset="0"/>
              </a:rPr>
              <a:t>materials</a:t>
            </a:r>
            <a:endParaRPr lang="fr-FR" altLang="en-US" b="1" dirty="0">
              <a:solidFill>
                <a:srgbClr val="0070C0"/>
              </a:solidFill>
              <a:latin typeface="Arial" charset="0"/>
              <a:cs typeface="Arial" charset="0"/>
            </a:endParaRPr>
          </a:p>
          <a:p>
            <a:r>
              <a:rPr lang="fr-FR" altLang="en-US" b="1" dirty="0">
                <a:solidFill>
                  <a:srgbClr val="0070C0"/>
                </a:solidFill>
                <a:latin typeface="Arial" charset="0"/>
                <a:cs typeface="Arial" charset="0"/>
              </a:rPr>
              <a:t>Venue </a:t>
            </a:r>
            <a:r>
              <a:rPr lang="fr-FR" altLang="en-US" b="1" dirty="0" err="1">
                <a:solidFill>
                  <a:srgbClr val="0070C0"/>
                </a:solidFill>
                <a:latin typeface="Arial" charset="0"/>
                <a:cs typeface="Arial" charset="0"/>
              </a:rPr>
              <a:t>set-up</a:t>
            </a:r>
            <a:endParaRPr lang="fr-FR" altLang="en-US" b="1" dirty="0">
              <a:solidFill>
                <a:srgbClr val="0070C0"/>
              </a:solidFill>
              <a:latin typeface="Arial" charset="0"/>
              <a:cs typeface="Arial" charset="0"/>
            </a:endParaRPr>
          </a:p>
          <a:p>
            <a:r>
              <a:rPr lang="fr-FR" altLang="en-US" b="1" dirty="0" err="1">
                <a:solidFill>
                  <a:srgbClr val="0070C0"/>
                </a:solidFill>
                <a:latin typeface="Arial" charset="0"/>
                <a:cs typeface="Arial" charset="0"/>
              </a:rPr>
              <a:t>Exercise</a:t>
            </a:r>
            <a:r>
              <a:rPr lang="fr-FR" altLang="en-US" b="1" dirty="0">
                <a:solidFill>
                  <a:srgbClr val="0070C0"/>
                </a:solidFill>
                <a:latin typeface="Arial" charset="0"/>
                <a:cs typeface="Arial" charset="0"/>
              </a:rPr>
              <a:t> facilitation team</a:t>
            </a:r>
          </a:p>
          <a:p>
            <a:endParaRPr lang="fr-FR" altLang="en-US" b="1" dirty="0">
              <a:solidFill>
                <a:srgbClr val="0070C0"/>
              </a:solidFill>
              <a:latin typeface="Arial" charset="0"/>
              <a:cs typeface="Arial" charset="0"/>
            </a:endParaRPr>
          </a:p>
          <a:p>
            <a:r>
              <a:rPr lang="fr-FR" altLang="en-US" dirty="0">
                <a:solidFill>
                  <a:srgbClr val="002060"/>
                </a:solidFill>
                <a:latin typeface="Arial" charset="0"/>
                <a:cs typeface="Arial" charset="0"/>
              </a:rPr>
              <a:t>In</a:t>
            </a:r>
            <a:r>
              <a:rPr lang="fr-FR" altLang="en-US" baseline="0" dirty="0">
                <a:solidFill>
                  <a:srgbClr val="002060"/>
                </a:solidFill>
                <a:latin typeface="Arial" charset="0"/>
                <a:cs typeface="Arial" charset="0"/>
              </a:rPr>
              <a:t> the </a:t>
            </a:r>
            <a:r>
              <a:rPr lang="fr-FR" altLang="en-US" baseline="0" dirty="0" err="1">
                <a:solidFill>
                  <a:srgbClr val="002060"/>
                </a:solidFill>
                <a:latin typeface="Arial" charset="0"/>
                <a:cs typeface="Arial" charset="0"/>
              </a:rPr>
              <a:t>next</a:t>
            </a:r>
            <a:r>
              <a:rPr lang="fr-FR" altLang="en-US" baseline="0" dirty="0">
                <a:solidFill>
                  <a:srgbClr val="002060"/>
                </a:solidFill>
                <a:latin typeface="Arial" charset="0"/>
                <a:cs typeface="Arial" charset="0"/>
              </a:rPr>
              <a:t> slides </a:t>
            </a:r>
            <a:r>
              <a:rPr lang="fr-FR" altLang="en-US" baseline="0" dirty="0" err="1">
                <a:solidFill>
                  <a:srgbClr val="002060"/>
                </a:solidFill>
                <a:latin typeface="Arial" charset="0"/>
                <a:cs typeface="Arial" charset="0"/>
              </a:rPr>
              <a:t>we</a:t>
            </a:r>
            <a:r>
              <a:rPr lang="fr-FR" altLang="en-US" baseline="0" dirty="0">
                <a:solidFill>
                  <a:srgbClr val="002060"/>
                </a:solidFill>
                <a:latin typeface="Arial" charset="0"/>
                <a:cs typeface="Arial" charset="0"/>
              </a:rPr>
              <a:t> </a:t>
            </a:r>
            <a:r>
              <a:rPr lang="fr-FR" altLang="en-US" baseline="0" dirty="0" err="1">
                <a:solidFill>
                  <a:srgbClr val="002060"/>
                </a:solidFill>
                <a:latin typeface="Arial" charset="0"/>
                <a:cs typeface="Arial" charset="0"/>
              </a:rPr>
              <a:t>will</a:t>
            </a:r>
            <a:r>
              <a:rPr lang="fr-FR" altLang="en-US" baseline="0" dirty="0">
                <a:solidFill>
                  <a:srgbClr val="002060"/>
                </a:solidFill>
                <a:latin typeface="Arial" charset="0"/>
                <a:cs typeface="Arial" charset="0"/>
              </a:rPr>
              <a:t> focus on the </a:t>
            </a:r>
            <a:r>
              <a:rPr lang="fr-FR" altLang="en-US" baseline="0" dirty="0" err="1">
                <a:solidFill>
                  <a:srgbClr val="002060"/>
                </a:solidFill>
                <a:latin typeface="Arial" charset="0"/>
                <a:cs typeface="Arial" charset="0"/>
              </a:rPr>
              <a:t>Exercise</a:t>
            </a:r>
            <a:r>
              <a:rPr lang="fr-FR" altLang="en-US" baseline="0" dirty="0">
                <a:solidFill>
                  <a:srgbClr val="002060"/>
                </a:solidFill>
                <a:latin typeface="Arial" charset="0"/>
                <a:cs typeface="Arial" charset="0"/>
              </a:rPr>
              <a:t> facilitation team </a:t>
            </a:r>
            <a:r>
              <a:rPr lang="fr-FR" altLang="en-US" baseline="0" dirty="0" err="1">
                <a:solidFill>
                  <a:srgbClr val="002060"/>
                </a:solidFill>
                <a:latin typeface="Arial" charset="0"/>
                <a:cs typeface="Arial" charset="0"/>
              </a:rPr>
              <a:t>roles</a:t>
            </a:r>
            <a:endParaRPr lang="fr-FR" altLang="en-US" dirty="0">
              <a:solidFill>
                <a:srgbClr val="002060"/>
              </a:solidFill>
              <a:latin typeface="Arial" charset="0"/>
              <a:cs typeface="Arial" charset="0"/>
            </a:endParaRPr>
          </a:p>
          <a:p>
            <a:pPr lvl="1"/>
            <a:endParaRPr lang="fr-FR" altLang="en-US" b="1" dirty="0">
              <a:solidFill>
                <a:srgbClr val="0070C0"/>
              </a:solidFill>
              <a:latin typeface="Arial" charset="0"/>
              <a:cs typeface="Arial" charset="0"/>
            </a:endParaRP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0275" eaLnBrk="0" hangingPunct="0">
              <a:spcBef>
                <a:spcPct val="30000"/>
              </a:spcBef>
              <a:defRPr sz="1200">
                <a:solidFill>
                  <a:schemeClr val="tx1"/>
                </a:solidFill>
                <a:latin typeface="Calibri" pitchFamily="34" charset="0"/>
              </a:defRPr>
            </a:lvl1pPr>
            <a:lvl2pPr marL="742950" indent="-285750" defTabSz="930275" eaLnBrk="0" hangingPunct="0">
              <a:spcBef>
                <a:spcPct val="30000"/>
              </a:spcBef>
              <a:defRPr sz="1200">
                <a:solidFill>
                  <a:schemeClr val="tx1"/>
                </a:solidFill>
                <a:latin typeface="Calibri" pitchFamily="34" charset="0"/>
              </a:defRPr>
            </a:lvl2pPr>
            <a:lvl3pPr marL="1143000" indent="-228600" defTabSz="930275" eaLnBrk="0" hangingPunct="0">
              <a:spcBef>
                <a:spcPct val="30000"/>
              </a:spcBef>
              <a:defRPr sz="1200">
                <a:solidFill>
                  <a:schemeClr val="tx1"/>
                </a:solidFill>
                <a:latin typeface="Calibri" pitchFamily="34" charset="0"/>
              </a:defRPr>
            </a:lvl3pPr>
            <a:lvl4pPr marL="1600200" indent="-228600" defTabSz="930275" eaLnBrk="0" hangingPunct="0">
              <a:spcBef>
                <a:spcPct val="30000"/>
              </a:spcBef>
              <a:defRPr sz="1200">
                <a:solidFill>
                  <a:schemeClr val="tx1"/>
                </a:solidFill>
                <a:latin typeface="Calibri" pitchFamily="34" charset="0"/>
              </a:defRPr>
            </a:lvl4pPr>
            <a:lvl5pPr marL="2057400" indent="-228600" defTabSz="930275" eaLnBrk="0" hangingPunct="0">
              <a:spcBef>
                <a:spcPct val="30000"/>
              </a:spcBef>
              <a:defRPr sz="1200">
                <a:solidFill>
                  <a:schemeClr val="tx1"/>
                </a:solidFill>
                <a:latin typeface="Calibri" pitchFamily="34" charset="0"/>
              </a:defRPr>
            </a:lvl5pPr>
            <a:lvl6pPr marL="2514600" indent="-228600" defTabSz="930275" eaLnBrk="0" fontAlgn="base" hangingPunct="0">
              <a:spcBef>
                <a:spcPct val="30000"/>
              </a:spcBef>
              <a:spcAft>
                <a:spcPct val="0"/>
              </a:spcAft>
              <a:defRPr sz="1200">
                <a:solidFill>
                  <a:schemeClr val="tx1"/>
                </a:solidFill>
                <a:latin typeface="Calibri" pitchFamily="34" charset="0"/>
              </a:defRPr>
            </a:lvl6pPr>
            <a:lvl7pPr marL="2971800" indent="-228600" defTabSz="930275" eaLnBrk="0" fontAlgn="base" hangingPunct="0">
              <a:spcBef>
                <a:spcPct val="30000"/>
              </a:spcBef>
              <a:spcAft>
                <a:spcPct val="0"/>
              </a:spcAft>
              <a:defRPr sz="1200">
                <a:solidFill>
                  <a:schemeClr val="tx1"/>
                </a:solidFill>
                <a:latin typeface="Calibri" pitchFamily="34" charset="0"/>
              </a:defRPr>
            </a:lvl7pPr>
            <a:lvl8pPr marL="3429000" indent="-228600" defTabSz="930275" eaLnBrk="0" fontAlgn="base" hangingPunct="0">
              <a:spcBef>
                <a:spcPct val="30000"/>
              </a:spcBef>
              <a:spcAft>
                <a:spcPct val="0"/>
              </a:spcAft>
              <a:defRPr sz="1200">
                <a:solidFill>
                  <a:schemeClr val="tx1"/>
                </a:solidFill>
                <a:latin typeface="Calibri" pitchFamily="34" charset="0"/>
              </a:defRPr>
            </a:lvl8pPr>
            <a:lvl9pPr marL="3886200" indent="-228600" defTabSz="9302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693148D-5C01-45CD-813D-D8646A9A90B5}" type="slidenum">
              <a:rPr lang="en-GB" altLang="en-US" smtClean="0">
                <a:latin typeface="Times New Roman" pitchFamily="18" charset="0"/>
                <a:cs typeface="Arial" pitchFamily="34" charset="0"/>
              </a:rPr>
              <a:pPr eaLnBrk="1" hangingPunct="1">
                <a:spcBef>
                  <a:spcPct val="0"/>
                </a:spcBef>
              </a:pPr>
              <a:t>5</a:t>
            </a:fld>
            <a:endParaRPr lang="en-GB" altLang="en-US">
              <a:latin typeface="Times New Roman" pitchFamily="18"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Salam has a long coastline. It shares boundaries with </a:t>
            </a:r>
            <a:r>
              <a:rPr lang="en-US" dirty="0" err="1"/>
              <a:t>Monogo</a:t>
            </a:r>
            <a:r>
              <a:rPr lang="en-US" dirty="0"/>
              <a:t> to the east, Barry to the west, </a:t>
            </a:r>
            <a:r>
              <a:rPr lang="en-US" dirty="0" err="1"/>
              <a:t>Bamboka</a:t>
            </a:r>
            <a:r>
              <a:rPr lang="en-US" dirty="0"/>
              <a:t> to the north and the Bay Ocean to the south. The country lies between latitude: 6 degrees, 30 minutes north and longitude: 0 degrees, 20 minutes east. The coastline is 539 km long and has a total area of 238,540 km2 and a land area of 230,020 km2. Salam is endowed with various water bodies including rivers. The two main rivers are the </a:t>
            </a:r>
            <a:r>
              <a:rPr lang="en-US" dirty="0" err="1"/>
              <a:t>Puti</a:t>
            </a:r>
            <a:r>
              <a:rPr lang="en-US" dirty="0"/>
              <a:t> and </a:t>
            </a:r>
            <a:r>
              <a:rPr lang="en-US" dirty="0" err="1"/>
              <a:t>Bughaw</a:t>
            </a:r>
            <a:r>
              <a:rPr lang="en-US" dirty="0"/>
              <a:t> rivers.</a:t>
            </a:r>
          </a:p>
          <a:p>
            <a:r>
              <a:rPr lang="en-US" dirty="0"/>
              <a:t>The capital city of Salam is </a:t>
            </a:r>
            <a:r>
              <a:rPr lang="en-US" dirty="0" err="1"/>
              <a:t>Mando</a:t>
            </a:r>
            <a:r>
              <a:rPr lang="en-US" dirty="0"/>
              <a:t>, which also has the largest population density in the country.  The national airport is located in the suburb of the city.  The second largest city is </a:t>
            </a:r>
            <a:r>
              <a:rPr lang="en-US" dirty="0" err="1"/>
              <a:t>Tomogo</a:t>
            </a:r>
            <a:r>
              <a:rPr lang="en-US" dirty="0"/>
              <a:t> which is located along the coast.  </a:t>
            </a:r>
          </a:p>
          <a:p>
            <a:r>
              <a:rPr lang="en-US" dirty="0"/>
              <a:t>Salam gained its independence from the British in 1948. </a:t>
            </a:r>
          </a:p>
          <a:p>
            <a:endParaRPr lang="en-GB" dirty="0"/>
          </a:p>
        </p:txBody>
      </p:sp>
      <p:sp>
        <p:nvSpPr>
          <p:cNvPr id="4" name="Slide Number Placeholder 3"/>
          <p:cNvSpPr>
            <a:spLocks noGrp="1"/>
          </p:cNvSpPr>
          <p:nvPr>
            <p:ph type="sldNum" sz="quarter" idx="10"/>
          </p:nvPr>
        </p:nvSpPr>
        <p:spPr/>
        <p:txBody>
          <a:bodyPr/>
          <a:lstStyle/>
          <a:p>
            <a:fld id="{C1C30677-09F2-4C28-B831-937C53433798}" type="slidenum">
              <a:rPr lang="en-US" altLang="en-US" smtClean="0"/>
              <a:pPr/>
              <a:t>7</a:t>
            </a:fld>
            <a:endParaRPr lang="en-US" altLang="en-US"/>
          </a:p>
        </p:txBody>
      </p:sp>
    </p:spTree>
    <p:extLst>
      <p:ext uri="{BB962C8B-B14F-4D97-AF65-F5344CB8AC3E}">
        <p14:creationId xmlns:p14="http://schemas.microsoft.com/office/powerpoint/2010/main" val="1990841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898698B-3154-4686-A1D3-BF563C61BC16}" type="slidenum">
              <a:rPr lang="en-US" altLang="en-US">
                <a:solidFill>
                  <a:srgbClr val="000000"/>
                </a:solidFill>
              </a:rPr>
              <a:pPr eaLnBrk="1" hangingPunct="1">
                <a:spcBef>
                  <a:spcPct val="0"/>
                </a:spcBef>
              </a:pPr>
              <a:t>14</a:t>
            </a:fld>
            <a:endParaRPr lang="en-US" altLang="en-US">
              <a:solidFill>
                <a:srgbClr val="000000"/>
              </a:solidFill>
            </a:endParaRPr>
          </a:p>
        </p:txBody>
      </p:sp>
    </p:spTree>
    <p:extLst>
      <p:ext uri="{BB962C8B-B14F-4D97-AF65-F5344CB8AC3E}">
        <p14:creationId xmlns:p14="http://schemas.microsoft.com/office/powerpoint/2010/main" val="1871531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table provides brief</a:t>
            </a:r>
            <a:r>
              <a:rPr lang="en-GB" baseline="0" dirty="0"/>
              <a:t> description of the different sections in the exercise.</a:t>
            </a:r>
          </a:p>
          <a:p>
            <a:r>
              <a:rPr lang="en-GB" baseline="0" dirty="0"/>
              <a:t>Take note that there are four sections that run simultaneously and will rotate. </a:t>
            </a:r>
          </a:p>
          <a:p>
            <a:r>
              <a:rPr lang="en-GB" baseline="0" dirty="0"/>
              <a:t>For example, while one group is in C4, other groups are in C5, C7 and C8 at the same time. Then the group in C4 will move to C5, the one in C5 to C4 (hospital setting). The group in C7 moves to C8 and C8 moves to C7 (community setting). </a:t>
            </a:r>
          </a:p>
          <a:p>
            <a:r>
              <a:rPr lang="en-GB" baseline="0" dirty="0"/>
              <a:t>After finishing C4 and C5 (hospital setting), the groups will do the C7 and C8 (community setting) and vice versa.</a:t>
            </a:r>
          </a:p>
          <a:p>
            <a:endParaRPr lang="en-GB" baseline="0" dirty="0"/>
          </a:p>
          <a:p>
            <a:endParaRPr lang="en-GB" dirty="0"/>
          </a:p>
        </p:txBody>
      </p:sp>
      <p:sp>
        <p:nvSpPr>
          <p:cNvPr id="4" name="Slide Number Placeholder 3"/>
          <p:cNvSpPr>
            <a:spLocks noGrp="1"/>
          </p:cNvSpPr>
          <p:nvPr>
            <p:ph type="sldNum" sz="quarter" idx="10"/>
          </p:nvPr>
        </p:nvSpPr>
        <p:spPr/>
        <p:txBody>
          <a:bodyPr/>
          <a:lstStyle/>
          <a:p>
            <a:pPr>
              <a:defRPr/>
            </a:pPr>
            <a:fld id="{161E7915-56C6-494A-9E08-62626B3FA0D2}" type="slidenum">
              <a:rPr lang="en-US" altLang="en-US" smtClean="0"/>
              <a:pPr>
                <a:defRPr/>
              </a:pPr>
              <a:t>15</a:t>
            </a:fld>
            <a:endParaRPr lang="en-US" altLang="en-US"/>
          </a:p>
        </p:txBody>
      </p:sp>
    </p:spTree>
    <p:extLst>
      <p:ext uri="{BB962C8B-B14F-4D97-AF65-F5344CB8AC3E}">
        <p14:creationId xmlns:p14="http://schemas.microsoft.com/office/powerpoint/2010/main" val="1529114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0963" name="Notes Placeholder 2"/>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dirty="0" err="1"/>
              <a:t>Rever</a:t>
            </a:r>
            <a:r>
              <a:rPr lang="en-GB" altLang="en-US" dirty="0"/>
              <a:t> </a:t>
            </a:r>
            <a:r>
              <a:rPr lang="en-GB" altLang="en-US" dirty="0" err="1"/>
              <a:t>este</a:t>
            </a:r>
            <a:r>
              <a:rPr lang="en-GB" altLang="en-US" dirty="0"/>
              <a:t> </a:t>
            </a:r>
            <a:r>
              <a:rPr lang="en-GB" altLang="en-US" dirty="0" err="1"/>
              <a:t>Quadro</a:t>
            </a:r>
            <a:r>
              <a:rPr lang="en-GB" altLang="en-US" dirty="0"/>
              <a:t>, e </a:t>
            </a:r>
            <a:r>
              <a:rPr lang="en-GB" altLang="en-US" dirty="0" err="1"/>
              <a:t>fazer</a:t>
            </a:r>
            <a:r>
              <a:rPr lang="en-GB" altLang="en-US" dirty="0"/>
              <a:t> </a:t>
            </a:r>
            <a:r>
              <a:rPr lang="en-GB" altLang="en-US" dirty="0" err="1"/>
              <a:t>algo</a:t>
            </a:r>
            <a:r>
              <a:rPr lang="en-GB" altLang="en-US" dirty="0"/>
              <a:t> </a:t>
            </a:r>
            <a:r>
              <a:rPr lang="en-GB" altLang="en-US" dirty="0" err="1"/>
              <a:t>melhor</a:t>
            </a:r>
            <a:r>
              <a:rPr lang="en-GB" altLang="en-US" dirty="0"/>
              <a:t>.</a:t>
            </a:r>
            <a:r>
              <a:rPr lang="en-GB" altLang="en-US" baseline="0" dirty="0"/>
              <a:t> </a:t>
            </a:r>
            <a:endParaRPr lang="en-GB" altLang="en-US" dirty="0"/>
          </a:p>
        </p:txBody>
      </p:sp>
      <p:sp>
        <p:nvSpPr>
          <p:cNvPr id="40964" name="Slide Number Placeholder 3"/>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D40FB66-E3AF-488D-96D6-5084E7A2A4C1}" type="slidenum">
              <a:rPr lang="en-US" altLang="en-US" smtClean="0"/>
              <a:pPr/>
              <a:t>16</a:t>
            </a:fld>
            <a:endParaRPr lang="en-US" altLang="en-US"/>
          </a:p>
        </p:txBody>
      </p:sp>
    </p:spTree>
    <p:extLst>
      <p:ext uri="{BB962C8B-B14F-4D97-AF65-F5344CB8AC3E}">
        <p14:creationId xmlns:p14="http://schemas.microsoft.com/office/powerpoint/2010/main" val="2161801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161E7915-56C6-494A-9E08-62626B3FA0D2}" type="slidenum">
              <a:rPr lang="en-US" altLang="en-US" smtClean="0"/>
              <a:pPr>
                <a:defRPr/>
              </a:pPr>
              <a:t>17</a:t>
            </a:fld>
            <a:endParaRPr lang="en-US" altLang="en-US"/>
          </a:p>
        </p:txBody>
      </p:sp>
    </p:spTree>
    <p:extLst>
      <p:ext uri="{BB962C8B-B14F-4D97-AF65-F5344CB8AC3E}">
        <p14:creationId xmlns:p14="http://schemas.microsoft.com/office/powerpoint/2010/main" val="15312398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Tree>
    <p:extLst>
      <p:ext uri="{BB962C8B-B14F-4D97-AF65-F5344CB8AC3E}">
        <p14:creationId xmlns:p14="http://schemas.microsoft.com/office/powerpoint/2010/main" val="17015981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a:extLst>
              <a:ext uri="{FF2B5EF4-FFF2-40B4-BE49-F238E27FC236}">
                <a16:creationId xmlns:a16="http://schemas.microsoft.com/office/drawing/2014/main" id="{7CAE4EFD-5971-4696-A78C-3A6A4C47FC50}"/>
              </a:ext>
            </a:extLst>
          </p:cNvPr>
          <p:cNvSpPr>
            <a:spLocks noGrp="1"/>
          </p:cNvSpPr>
          <p:nvPr>
            <p:ph type="ftr" sz="quarter" idx="10"/>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786CC996-B70B-4EFF-AB2B-F2490F1DFB23}"/>
              </a:ext>
            </a:extLst>
          </p:cNvPr>
          <p:cNvSpPr>
            <a:spLocks noGrp="1"/>
          </p:cNvSpPr>
          <p:nvPr>
            <p:ph type="sldNum" sz="quarter" idx="11"/>
          </p:nvPr>
        </p:nvSpPr>
        <p:spPr/>
        <p:txBody>
          <a:bodyPr/>
          <a:lstStyle>
            <a:lvl1pPr>
              <a:defRPr smtClean="0"/>
            </a:lvl1pPr>
          </a:lstStyle>
          <a:p>
            <a:pPr>
              <a:defRPr/>
            </a:pPr>
            <a:fld id="{9CDA2133-B22A-469E-846A-7FCA2CB41F3A}" type="slidenum">
              <a:rPr lang="en-US" altLang="en-US"/>
              <a:pPr>
                <a:defRPr/>
              </a:pPr>
              <a:t>‹#›</a:t>
            </a:fld>
            <a:endParaRPr lang="en-US" altLang="en-US"/>
          </a:p>
        </p:txBody>
      </p:sp>
    </p:spTree>
    <p:extLst>
      <p:ext uri="{BB962C8B-B14F-4D97-AF65-F5344CB8AC3E}">
        <p14:creationId xmlns:p14="http://schemas.microsoft.com/office/powerpoint/2010/main" val="2130128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a:extLst>
              <a:ext uri="{FF2B5EF4-FFF2-40B4-BE49-F238E27FC236}">
                <a16:creationId xmlns:a16="http://schemas.microsoft.com/office/drawing/2014/main" id="{FEDE75DD-50E2-4539-A9B3-D377F4D063A2}"/>
              </a:ext>
            </a:extLst>
          </p:cNvPr>
          <p:cNvSpPr>
            <a:spLocks noGrp="1"/>
          </p:cNvSpPr>
          <p:nvPr>
            <p:ph type="ftr" sz="quarter" idx="10"/>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D33500F5-1894-4C33-933D-5AEB08C0907B}"/>
              </a:ext>
            </a:extLst>
          </p:cNvPr>
          <p:cNvSpPr>
            <a:spLocks noGrp="1"/>
          </p:cNvSpPr>
          <p:nvPr>
            <p:ph type="sldNum" sz="quarter" idx="11"/>
          </p:nvPr>
        </p:nvSpPr>
        <p:spPr/>
        <p:txBody>
          <a:bodyPr/>
          <a:lstStyle>
            <a:lvl1pPr>
              <a:defRPr smtClean="0"/>
            </a:lvl1pPr>
          </a:lstStyle>
          <a:p>
            <a:pPr>
              <a:defRPr/>
            </a:pPr>
            <a:fld id="{D9C61F04-4E49-4F1F-87CE-0F182BDBBA45}" type="slidenum">
              <a:rPr lang="en-US" altLang="en-US"/>
              <a:pPr>
                <a:defRPr/>
              </a:pPr>
              <a:t>‹#›</a:t>
            </a:fld>
            <a:endParaRPr lang="en-US" altLang="en-US"/>
          </a:p>
        </p:txBody>
      </p:sp>
    </p:spTree>
    <p:extLst>
      <p:ext uri="{BB962C8B-B14F-4D97-AF65-F5344CB8AC3E}">
        <p14:creationId xmlns:p14="http://schemas.microsoft.com/office/powerpoint/2010/main" val="231254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a:extLst>
              <a:ext uri="{FF2B5EF4-FFF2-40B4-BE49-F238E27FC236}">
                <a16:creationId xmlns:a16="http://schemas.microsoft.com/office/drawing/2014/main" id="{C0E2008A-FDF9-447E-8E15-6DEC1831C674}"/>
              </a:ext>
            </a:extLst>
          </p:cNvPr>
          <p:cNvSpPr>
            <a:spLocks noGrp="1"/>
          </p:cNvSpPr>
          <p:nvPr>
            <p:ph type="ftr" sz="quarter" idx="10"/>
          </p:nvPr>
        </p:nvSpPr>
        <p:spPr/>
        <p:txBody>
          <a:bodyPr/>
          <a:lstStyle>
            <a:lvl1pPr>
              <a:defRPr/>
            </a:lvl1pPr>
          </a:lstStyle>
          <a:p>
            <a:pPr>
              <a:defRPr/>
            </a:pPr>
            <a:endParaRPr lang="en-US" altLang="en-US"/>
          </a:p>
        </p:txBody>
      </p:sp>
      <p:sp>
        <p:nvSpPr>
          <p:cNvPr id="5" name="Slide Number Placeholder 5">
            <a:extLst>
              <a:ext uri="{FF2B5EF4-FFF2-40B4-BE49-F238E27FC236}">
                <a16:creationId xmlns:a16="http://schemas.microsoft.com/office/drawing/2014/main" id="{13DAACB4-9475-49D2-B9DE-913DC5E07488}"/>
              </a:ext>
            </a:extLst>
          </p:cNvPr>
          <p:cNvSpPr>
            <a:spLocks noGrp="1"/>
          </p:cNvSpPr>
          <p:nvPr>
            <p:ph type="sldNum" sz="quarter" idx="11"/>
          </p:nvPr>
        </p:nvSpPr>
        <p:spPr/>
        <p:txBody>
          <a:bodyPr/>
          <a:lstStyle>
            <a:lvl1pPr>
              <a:defRPr smtClean="0"/>
            </a:lvl1pPr>
          </a:lstStyle>
          <a:p>
            <a:pPr>
              <a:defRPr/>
            </a:pPr>
            <a:fld id="{A79D7955-C894-4AE5-A626-98187010987B}" type="slidenum">
              <a:rPr lang="en-US" altLang="en-US"/>
              <a:pPr>
                <a:defRPr/>
              </a:pPr>
              <a:t>‹#›</a:t>
            </a:fld>
            <a:endParaRPr lang="en-US" altLang="en-US"/>
          </a:p>
        </p:txBody>
      </p:sp>
    </p:spTree>
    <p:extLst>
      <p:ext uri="{BB962C8B-B14F-4D97-AF65-F5344CB8AC3E}">
        <p14:creationId xmlns:p14="http://schemas.microsoft.com/office/powerpoint/2010/main" val="25940859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a:extLst>
              <a:ext uri="{FF2B5EF4-FFF2-40B4-BE49-F238E27FC236}">
                <a16:creationId xmlns:a16="http://schemas.microsoft.com/office/drawing/2014/main" id="{74ED0CBC-BBCE-45CD-AEC4-816DE14AA7F7}"/>
              </a:ext>
            </a:extLst>
          </p:cNvPr>
          <p:cNvSpPr>
            <a:spLocks noGrp="1"/>
          </p:cNvSpPr>
          <p:nvPr>
            <p:ph type="ftr" sz="quarter" idx="10"/>
          </p:nvPr>
        </p:nvSpPr>
        <p:spPr/>
        <p:txBody>
          <a:bodyPr/>
          <a:lstStyle>
            <a:lvl1pPr>
              <a:defRPr/>
            </a:lvl1pPr>
          </a:lstStyle>
          <a:p>
            <a:pPr>
              <a:defRPr/>
            </a:pPr>
            <a:endParaRPr lang="en-US" altLang="en-US"/>
          </a:p>
        </p:txBody>
      </p:sp>
      <p:sp>
        <p:nvSpPr>
          <p:cNvPr id="8" name="Slide Number Placeholder 5">
            <a:extLst>
              <a:ext uri="{FF2B5EF4-FFF2-40B4-BE49-F238E27FC236}">
                <a16:creationId xmlns:a16="http://schemas.microsoft.com/office/drawing/2014/main" id="{78C38354-99FC-40B1-83B4-2A3D0590CAD8}"/>
              </a:ext>
            </a:extLst>
          </p:cNvPr>
          <p:cNvSpPr>
            <a:spLocks noGrp="1"/>
          </p:cNvSpPr>
          <p:nvPr>
            <p:ph type="sldNum" sz="quarter" idx="11"/>
          </p:nvPr>
        </p:nvSpPr>
        <p:spPr/>
        <p:txBody>
          <a:bodyPr/>
          <a:lstStyle>
            <a:lvl1pPr>
              <a:defRPr smtClean="0"/>
            </a:lvl1pPr>
          </a:lstStyle>
          <a:p>
            <a:pPr>
              <a:defRPr/>
            </a:pPr>
            <a:fld id="{8A228633-C95A-4E43-B231-792D4299C06F}" type="slidenum">
              <a:rPr lang="en-US" altLang="en-US"/>
              <a:pPr>
                <a:defRPr/>
              </a:pPr>
              <a:t>‹#›</a:t>
            </a:fld>
            <a:endParaRPr lang="en-US" altLang="en-US"/>
          </a:p>
        </p:txBody>
      </p:sp>
    </p:spTree>
    <p:extLst>
      <p:ext uri="{BB962C8B-B14F-4D97-AF65-F5344CB8AC3E}">
        <p14:creationId xmlns:p14="http://schemas.microsoft.com/office/powerpoint/2010/main" val="13291359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a:extLst>
              <a:ext uri="{FF2B5EF4-FFF2-40B4-BE49-F238E27FC236}">
                <a16:creationId xmlns:a16="http://schemas.microsoft.com/office/drawing/2014/main" id="{C0BF7B8B-71AC-422C-9493-9DDDDE89B947}"/>
              </a:ext>
            </a:extLst>
          </p:cNvPr>
          <p:cNvSpPr>
            <a:spLocks noGrp="1"/>
          </p:cNvSpPr>
          <p:nvPr>
            <p:ph type="ftr" sz="quarter" idx="10"/>
          </p:nvPr>
        </p:nvSpPr>
        <p:spPr/>
        <p:txBody>
          <a:bodyPr/>
          <a:lstStyle>
            <a:lvl1pPr>
              <a:defRPr/>
            </a:lvl1pPr>
          </a:lstStyle>
          <a:p>
            <a:pPr>
              <a:defRPr/>
            </a:pPr>
            <a:endParaRPr lang="en-US" altLang="en-US"/>
          </a:p>
        </p:txBody>
      </p:sp>
      <p:sp>
        <p:nvSpPr>
          <p:cNvPr id="5" name="Slide Number Placeholder 5">
            <a:extLst>
              <a:ext uri="{FF2B5EF4-FFF2-40B4-BE49-F238E27FC236}">
                <a16:creationId xmlns:a16="http://schemas.microsoft.com/office/drawing/2014/main" id="{18EEDF9D-EE5F-4242-872E-2F3D68D059E4}"/>
              </a:ext>
            </a:extLst>
          </p:cNvPr>
          <p:cNvSpPr>
            <a:spLocks noGrp="1"/>
          </p:cNvSpPr>
          <p:nvPr>
            <p:ph type="sldNum" sz="quarter" idx="11"/>
          </p:nvPr>
        </p:nvSpPr>
        <p:spPr/>
        <p:txBody>
          <a:bodyPr/>
          <a:lstStyle>
            <a:lvl1pPr>
              <a:defRPr smtClean="0"/>
            </a:lvl1pPr>
          </a:lstStyle>
          <a:p>
            <a:pPr>
              <a:defRPr/>
            </a:pPr>
            <a:fld id="{3DF00157-EA3A-443C-9374-2D8B63E9DDD5}" type="slidenum">
              <a:rPr lang="en-US" altLang="en-US"/>
              <a:pPr>
                <a:defRPr/>
              </a:pPr>
              <a:t>‹#›</a:t>
            </a:fld>
            <a:endParaRPr lang="en-US" altLang="en-US"/>
          </a:p>
        </p:txBody>
      </p:sp>
    </p:spTree>
    <p:extLst>
      <p:ext uri="{BB962C8B-B14F-4D97-AF65-F5344CB8AC3E}">
        <p14:creationId xmlns:p14="http://schemas.microsoft.com/office/powerpoint/2010/main" val="27077103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67926E04-D5A4-4031-8E95-4007BFC82DD5}" type="datetimeFigureOut">
              <a:rPr lang="en-GB" altLang="en-US"/>
              <a:pPr>
                <a:defRPr/>
              </a:pPr>
              <a:t>01/07/2019</a:t>
            </a:fld>
            <a:endParaRPr lang="en-GB" altLang="en-US"/>
          </a:p>
        </p:txBody>
      </p:sp>
      <p:sp>
        <p:nvSpPr>
          <p:cNvPr id="5" name="Footer Placeholder 4"/>
          <p:cNvSpPr>
            <a:spLocks noGrp="1"/>
          </p:cNvSpPr>
          <p:nvPr>
            <p:ph type="ftr" sz="quarter" idx="11"/>
          </p:nvPr>
        </p:nvSpPr>
        <p:spPr/>
        <p:txBody>
          <a:bodyPr/>
          <a:lstStyle>
            <a:lvl1pPr>
              <a:defRPr/>
            </a:lvl1pPr>
          </a:lstStyle>
          <a:p>
            <a:pPr>
              <a:defRPr/>
            </a:pPr>
            <a:endParaRPr lang="en-GB" altLang="en-US"/>
          </a:p>
        </p:txBody>
      </p:sp>
      <p:sp>
        <p:nvSpPr>
          <p:cNvPr id="6" name="Slide Number Placeholder 5"/>
          <p:cNvSpPr>
            <a:spLocks noGrp="1"/>
          </p:cNvSpPr>
          <p:nvPr>
            <p:ph type="sldNum" sz="quarter" idx="12"/>
          </p:nvPr>
        </p:nvSpPr>
        <p:spPr/>
        <p:txBody>
          <a:bodyPr/>
          <a:lstStyle>
            <a:lvl1pPr>
              <a:defRPr/>
            </a:lvl1pPr>
          </a:lstStyle>
          <a:p>
            <a:pPr>
              <a:defRPr/>
            </a:pPr>
            <a:fld id="{F00D8462-1DB9-4B15-AEDE-DE73B8C89D40}" type="slidenum">
              <a:rPr lang="en-GB" altLang="en-US"/>
              <a:pPr>
                <a:defRPr/>
              </a:pPr>
              <a:t>‹#›</a:t>
            </a:fld>
            <a:endParaRPr lang="en-GB" altLang="en-US"/>
          </a:p>
        </p:txBody>
      </p:sp>
    </p:spTree>
    <p:extLst>
      <p:ext uri="{BB962C8B-B14F-4D97-AF65-F5344CB8AC3E}">
        <p14:creationId xmlns:p14="http://schemas.microsoft.com/office/powerpoint/2010/main" val="22194653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2F5660D0-7B4D-40BE-89BF-B7753F27F946}" type="datetimeFigureOut">
              <a:rPr lang="en-GB" altLang="en-US"/>
              <a:pPr>
                <a:defRPr/>
              </a:pPr>
              <a:t>01/07/2019</a:t>
            </a:fld>
            <a:endParaRPr lang="en-GB" altLang="en-US"/>
          </a:p>
        </p:txBody>
      </p:sp>
      <p:sp>
        <p:nvSpPr>
          <p:cNvPr id="5" name="Footer Placeholder 4"/>
          <p:cNvSpPr>
            <a:spLocks noGrp="1"/>
          </p:cNvSpPr>
          <p:nvPr>
            <p:ph type="ftr" sz="quarter" idx="11"/>
          </p:nvPr>
        </p:nvSpPr>
        <p:spPr/>
        <p:txBody>
          <a:bodyPr/>
          <a:lstStyle>
            <a:lvl1pPr>
              <a:defRPr/>
            </a:lvl1pPr>
          </a:lstStyle>
          <a:p>
            <a:pPr>
              <a:defRPr/>
            </a:pPr>
            <a:endParaRPr lang="en-GB" altLang="en-US"/>
          </a:p>
        </p:txBody>
      </p:sp>
      <p:sp>
        <p:nvSpPr>
          <p:cNvPr id="6" name="Slide Number Placeholder 5"/>
          <p:cNvSpPr>
            <a:spLocks noGrp="1"/>
          </p:cNvSpPr>
          <p:nvPr>
            <p:ph type="sldNum" sz="quarter" idx="12"/>
          </p:nvPr>
        </p:nvSpPr>
        <p:spPr/>
        <p:txBody>
          <a:bodyPr/>
          <a:lstStyle>
            <a:lvl1pPr>
              <a:defRPr/>
            </a:lvl1pPr>
          </a:lstStyle>
          <a:p>
            <a:pPr>
              <a:defRPr/>
            </a:pPr>
            <a:fld id="{3D544EF3-E76E-44D6-9ABB-7E2665631AD8}" type="slidenum">
              <a:rPr lang="en-GB" altLang="en-US"/>
              <a:pPr>
                <a:defRPr/>
              </a:pPr>
              <a:t>‹#›</a:t>
            </a:fld>
            <a:endParaRPr lang="en-GB" altLang="en-US"/>
          </a:p>
        </p:txBody>
      </p:sp>
    </p:spTree>
    <p:extLst>
      <p:ext uri="{BB962C8B-B14F-4D97-AF65-F5344CB8AC3E}">
        <p14:creationId xmlns:p14="http://schemas.microsoft.com/office/powerpoint/2010/main" val="5462155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1BCAB5AD-B9C5-4EC3-8146-D97E3DEB0DAB}" type="datetimeFigureOut">
              <a:rPr lang="en-GB" altLang="en-US"/>
              <a:pPr>
                <a:defRPr/>
              </a:pPr>
              <a:t>01/07/2019</a:t>
            </a:fld>
            <a:endParaRPr lang="en-GB" altLang="en-US"/>
          </a:p>
        </p:txBody>
      </p:sp>
      <p:sp>
        <p:nvSpPr>
          <p:cNvPr id="5" name="Footer Placeholder 4"/>
          <p:cNvSpPr>
            <a:spLocks noGrp="1"/>
          </p:cNvSpPr>
          <p:nvPr>
            <p:ph type="ftr" sz="quarter" idx="11"/>
          </p:nvPr>
        </p:nvSpPr>
        <p:spPr/>
        <p:txBody>
          <a:bodyPr/>
          <a:lstStyle>
            <a:lvl1pPr>
              <a:defRPr/>
            </a:lvl1pPr>
          </a:lstStyle>
          <a:p>
            <a:pPr>
              <a:defRPr/>
            </a:pPr>
            <a:endParaRPr lang="en-GB" altLang="en-US"/>
          </a:p>
        </p:txBody>
      </p:sp>
      <p:sp>
        <p:nvSpPr>
          <p:cNvPr id="6" name="Slide Number Placeholder 5"/>
          <p:cNvSpPr>
            <a:spLocks noGrp="1"/>
          </p:cNvSpPr>
          <p:nvPr>
            <p:ph type="sldNum" sz="quarter" idx="12"/>
          </p:nvPr>
        </p:nvSpPr>
        <p:spPr/>
        <p:txBody>
          <a:bodyPr/>
          <a:lstStyle>
            <a:lvl1pPr>
              <a:defRPr/>
            </a:lvl1pPr>
          </a:lstStyle>
          <a:p>
            <a:pPr>
              <a:defRPr/>
            </a:pPr>
            <a:fld id="{CE5DCB3C-59E3-4FA3-B573-8ED8BDBD0771}" type="slidenum">
              <a:rPr lang="en-GB" altLang="en-US"/>
              <a:pPr>
                <a:defRPr/>
              </a:pPr>
              <a:t>‹#›</a:t>
            </a:fld>
            <a:endParaRPr lang="en-GB" altLang="en-US"/>
          </a:p>
        </p:txBody>
      </p:sp>
    </p:spTree>
    <p:extLst>
      <p:ext uri="{BB962C8B-B14F-4D97-AF65-F5344CB8AC3E}">
        <p14:creationId xmlns:p14="http://schemas.microsoft.com/office/powerpoint/2010/main" val="27268428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4104272E-6E32-49C0-B552-111133CF3970}" type="datetimeFigureOut">
              <a:rPr lang="en-GB" altLang="en-US"/>
              <a:pPr>
                <a:defRPr/>
              </a:pPr>
              <a:t>01/07/2019</a:t>
            </a:fld>
            <a:endParaRPr lang="en-GB" altLang="en-US"/>
          </a:p>
        </p:txBody>
      </p:sp>
      <p:sp>
        <p:nvSpPr>
          <p:cNvPr id="6" name="Footer Placeholder 4"/>
          <p:cNvSpPr>
            <a:spLocks noGrp="1"/>
          </p:cNvSpPr>
          <p:nvPr>
            <p:ph type="ftr" sz="quarter" idx="11"/>
          </p:nvPr>
        </p:nvSpPr>
        <p:spPr/>
        <p:txBody>
          <a:bodyPr/>
          <a:lstStyle>
            <a:lvl1pPr>
              <a:defRPr/>
            </a:lvl1pPr>
          </a:lstStyle>
          <a:p>
            <a:pPr>
              <a:defRPr/>
            </a:pPr>
            <a:endParaRPr lang="en-GB" altLang="en-US"/>
          </a:p>
        </p:txBody>
      </p:sp>
      <p:sp>
        <p:nvSpPr>
          <p:cNvPr id="7" name="Slide Number Placeholder 5"/>
          <p:cNvSpPr>
            <a:spLocks noGrp="1"/>
          </p:cNvSpPr>
          <p:nvPr>
            <p:ph type="sldNum" sz="quarter" idx="12"/>
          </p:nvPr>
        </p:nvSpPr>
        <p:spPr/>
        <p:txBody>
          <a:bodyPr/>
          <a:lstStyle>
            <a:lvl1pPr>
              <a:defRPr/>
            </a:lvl1pPr>
          </a:lstStyle>
          <a:p>
            <a:pPr>
              <a:defRPr/>
            </a:pPr>
            <a:fld id="{A1ADE9C6-13C8-479E-92B9-90D2D0EA2C46}" type="slidenum">
              <a:rPr lang="en-GB" altLang="en-US"/>
              <a:pPr>
                <a:defRPr/>
              </a:pPr>
              <a:t>‹#›</a:t>
            </a:fld>
            <a:endParaRPr lang="en-GB" altLang="en-US"/>
          </a:p>
        </p:txBody>
      </p:sp>
    </p:spTree>
    <p:extLst>
      <p:ext uri="{BB962C8B-B14F-4D97-AF65-F5344CB8AC3E}">
        <p14:creationId xmlns:p14="http://schemas.microsoft.com/office/powerpoint/2010/main" val="24905294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E3788069-1934-4D76-8C3D-E0EEDD3E3E14}" type="datetimeFigureOut">
              <a:rPr lang="en-GB" altLang="en-US"/>
              <a:pPr>
                <a:defRPr/>
              </a:pPr>
              <a:t>01/07/2019</a:t>
            </a:fld>
            <a:endParaRPr lang="en-GB" altLang="en-US"/>
          </a:p>
        </p:txBody>
      </p:sp>
      <p:sp>
        <p:nvSpPr>
          <p:cNvPr id="8" name="Footer Placeholder 4"/>
          <p:cNvSpPr>
            <a:spLocks noGrp="1"/>
          </p:cNvSpPr>
          <p:nvPr>
            <p:ph type="ftr" sz="quarter" idx="11"/>
          </p:nvPr>
        </p:nvSpPr>
        <p:spPr/>
        <p:txBody>
          <a:bodyPr/>
          <a:lstStyle>
            <a:lvl1pPr>
              <a:defRPr/>
            </a:lvl1pPr>
          </a:lstStyle>
          <a:p>
            <a:pPr>
              <a:defRPr/>
            </a:pPr>
            <a:endParaRPr lang="en-GB" altLang="en-US"/>
          </a:p>
        </p:txBody>
      </p:sp>
      <p:sp>
        <p:nvSpPr>
          <p:cNvPr id="9" name="Slide Number Placeholder 5"/>
          <p:cNvSpPr>
            <a:spLocks noGrp="1"/>
          </p:cNvSpPr>
          <p:nvPr>
            <p:ph type="sldNum" sz="quarter" idx="12"/>
          </p:nvPr>
        </p:nvSpPr>
        <p:spPr/>
        <p:txBody>
          <a:bodyPr/>
          <a:lstStyle>
            <a:lvl1pPr>
              <a:defRPr/>
            </a:lvl1pPr>
          </a:lstStyle>
          <a:p>
            <a:pPr>
              <a:defRPr/>
            </a:pPr>
            <a:fld id="{BCBD8971-A054-4AA7-89B2-4B6B8BCD468E}" type="slidenum">
              <a:rPr lang="en-GB" altLang="en-US"/>
              <a:pPr>
                <a:defRPr/>
              </a:pPr>
              <a:t>‹#›</a:t>
            </a:fld>
            <a:endParaRPr lang="en-GB" altLang="en-US"/>
          </a:p>
        </p:txBody>
      </p:sp>
    </p:spTree>
    <p:extLst>
      <p:ext uri="{BB962C8B-B14F-4D97-AF65-F5344CB8AC3E}">
        <p14:creationId xmlns:p14="http://schemas.microsoft.com/office/powerpoint/2010/main" val="2810287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ACA7E026-4738-4ADC-B0FB-1A038AEB5EA1}"/>
              </a:ext>
            </a:extLst>
          </p:cNvPr>
          <p:cNvSpPr>
            <a:spLocks noGrp="1"/>
          </p:cNvSpPr>
          <p:nvPr>
            <p:ph type="ftr" sz="quarter" idx="10"/>
          </p:nvPr>
        </p:nvSpPr>
        <p:spPr/>
        <p:txBody>
          <a:bodyPr/>
          <a:lstStyle>
            <a:lvl1pPr>
              <a:defRPr/>
            </a:lvl1pPr>
          </a:lstStyle>
          <a:p>
            <a:pPr>
              <a:defRPr/>
            </a:pPr>
            <a:endParaRPr lang="en-US" altLang="en-US"/>
          </a:p>
        </p:txBody>
      </p:sp>
      <p:sp>
        <p:nvSpPr>
          <p:cNvPr id="4" name="Slide Number Placeholder 3">
            <a:extLst>
              <a:ext uri="{FF2B5EF4-FFF2-40B4-BE49-F238E27FC236}">
                <a16:creationId xmlns:a16="http://schemas.microsoft.com/office/drawing/2014/main" id="{96DF0D8E-6147-4121-82BC-514DB8B061F4}"/>
              </a:ext>
            </a:extLst>
          </p:cNvPr>
          <p:cNvSpPr>
            <a:spLocks noGrp="1"/>
          </p:cNvSpPr>
          <p:nvPr>
            <p:ph type="sldNum" sz="quarter" idx="11"/>
          </p:nvPr>
        </p:nvSpPr>
        <p:spPr>
          <a:xfrm>
            <a:off x="8458200" y="6481763"/>
            <a:ext cx="609600" cy="365125"/>
          </a:xfrm>
        </p:spPr>
        <p:txBody>
          <a:bodyPr/>
          <a:lstStyle>
            <a:lvl1pPr>
              <a:defRPr smtClean="0"/>
            </a:lvl1pPr>
          </a:lstStyle>
          <a:p>
            <a:pPr>
              <a:defRPr/>
            </a:pPr>
            <a:fld id="{15699682-1514-4D50-B387-B8AE2B32337D}" type="slidenum">
              <a:rPr lang="en-US" altLang="en-US"/>
              <a:pPr>
                <a:defRPr/>
              </a:pPr>
              <a:t>‹#›</a:t>
            </a:fld>
            <a:endParaRPr lang="en-US" altLang="en-US"/>
          </a:p>
        </p:txBody>
      </p:sp>
    </p:spTree>
    <p:extLst>
      <p:ext uri="{BB962C8B-B14F-4D97-AF65-F5344CB8AC3E}">
        <p14:creationId xmlns:p14="http://schemas.microsoft.com/office/powerpoint/2010/main" val="1392663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4C238F58-B5B4-41BF-A51C-B75CE2ACF1D9}" type="datetimeFigureOut">
              <a:rPr lang="en-GB" altLang="en-US"/>
              <a:pPr>
                <a:defRPr/>
              </a:pPr>
              <a:t>01/07/2019</a:t>
            </a:fld>
            <a:endParaRPr lang="en-GB" altLang="en-US"/>
          </a:p>
        </p:txBody>
      </p:sp>
      <p:sp>
        <p:nvSpPr>
          <p:cNvPr id="4" name="Footer Placeholder 4"/>
          <p:cNvSpPr>
            <a:spLocks noGrp="1"/>
          </p:cNvSpPr>
          <p:nvPr>
            <p:ph type="ftr" sz="quarter" idx="11"/>
          </p:nvPr>
        </p:nvSpPr>
        <p:spPr/>
        <p:txBody>
          <a:bodyPr/>
          <a:lstStyle>
            <a:lvl1pPr>
              <a:defRPr/>
            </a:lvl1pPr>
          </a:lstStyle>
          <a:p>
            <a:pPr>
              <a:defRPr/>
            </a:pPr>
            <a:endParaRPr lang="en-GB" altLang="en-US"/>
          </a:p>
        </p:txBody>
      </p:sp>
      <p:sp>
        <p:nvSpPr>
          <p:cNvPr id="5" name="Slide Number Placeholder 5"/>
          <p:cNvSpPr>
            <a:spLocks noGrp="1"/>
          </p:cNvSpPr>
          <p:nvPr>
            <p:ph type="sldNum" sz="quarter" idx="12"/>
          </p:nvPr>
        </p:nvSpPr>
        <p:spPr/>
        <p:txBody>
          <a:bodyPr/>
          <a:lstStyle>
            <a:lvl1pPr>
              <a:defRPr/>
            </a:lvl1pPr>
          </a:lstStyle>
          <a:p>
            <a:pPr>
              <a:defRPr/>
            </a:pPr>
            <a:fld id="{EF233E4C-42D6-42ED-86E5-3B36BD75F74A}" type="slidenum">
              <a:rPr lang="en-GB" altLang="en-US"/>
              <a:pPr>
                <a:defRPr/>
              </a:pPr>
              <a:t>‹#›</a:t>
            </a:fld>
            <a:endParaRPr lang="en-GB" altLang="en-US"/>
          </a:p>
        </p:txBody>
      </p:sp>
    </p:spTree>
    <p:extLst>
      <p:ext uri="{BB962C8B-B14F-4D97-AF65-F5344CB8AC3E}">
        <p14:creationId xmlns:p14="http://schemas.microsoft.com/office/powerpoint/2010/main" val="18671253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FD16935-13F9-49FA-8E05-E3572901556F}" type="datetimeFigureOut">
              <a:rPr lang="en-GB" altLang="en-US"/>
              <a:pPr>
                <a:defRPr/>
              </a:pPr>
              <a:t>01/07/2019</a:t>
            </a:fld>
            <a:endParaRPr lang="en-GB" altLang="en-US"/>
          </a:p>
        </p:txBody>
      </p:sp>
      <p:sp>
        <p:nvSpPr>
          <p:cNvPr id="3" name="Footer Placeholder 4"/>
          <p:cNvSpPr>
            <a:spLocks noGrp="1"/>
          </p:cNvSpPr>
          <p:nvPr>
            <p:ph type="ftr" sz="quarter" idx="11"/>
          </p:nvPr>
        </p:nvSpPr>
        <p:spPr/>
        <p:txBody>
          <a:bodyPr/>
          <a:lstStyle>
            <a:lvl1pPr>
              <a:defRPr/>
            </a:lvl1pPr>
          </a:lstStyle>
          <a:p>
            <a:pPr>
              <a:defRPr/>
            </a:pPr>
            <a:endParaRPr lang="en-GB" altLang="en-US"/>
          </a:p>
        </p:txBody>
      </p:sp>
      <p:sp>
        <p:nvSpPr>
          <p:cNvPr id="4" name="Slide Number Placeholder 5"/>
          <p:cNvSpPr>
            <a:spLocks noGrp="1"/>
          </p:cNvSpPr>
          <p:nvPr>
            <p:ph type="sldNum" sz="quarter" idx="12"/>
          </p:nvPr>
        </p:nvSpPr>
        <p:spPr/>
        <p:txBody>
          <a:bodyPr/>
          <a:lstStyle>
            <a:lvl1pPr>
              <a:defRPr/>
            </a:lvl1pPr>
          </a:lstStyle>
          <a:p>
            <a:pPr>
              <a:defRPr/>
            </a:pPr>
            <a:fld id="{60D3598E-AE10-4DEE-BEAF-FD8758EC9B59}" type="slidenum">
              <a:rPr lang="en-GB" altLang="en-US"/>
              <a:pPr>
                <a:defRPr/>
              </a:pPr>
              <a:t>‹#›</a:t>
            </a:fld>
            <a:endParaRPr lang="en-GB" altLang="en-US"/>
          </a:p>
        </p:txBody>
      </p:sp>
    </p:spTree>
    <p:extLst>
      <p:ext uri="{BB962C8B-B14F-4D97-AF65-F5344CB8AC3E}">
        <p14:creationId xmlns:p14="http://schemas.microsoft.com/office/powerpoint/2010/main" val="32610150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A9C894B-2A7D-4AF1-BCA0-A206C2D58EE1}" type="datetimeFigureOut">
              <a:rPr lang="en-GB" altLang="en-US"/>
              <a:pPr>
                <a:defRPr/>
              </a:pPr>
              <a:t>01/07/2019</a:t>
            </a:fld>
            <a:endParaRPr lang="en-GB" altLang="en-US"/>
          </a:p>
        </p:txBody>
      </p:sp>
      <p:sp>
        <p:nvSpPr>
          <p:cNvPr id="6" name="Footer Placeholder 4"/>
          <p:cNvSpPr>
            <a:spLocks noGrp="1"/>
          </p:cNvSpPr>
          <p:nvPr>
            <p:ph type="ftr" sz="quarter" idx="11"/>
          </p:nvPr>
        </p:nvSpPr>
        <p:spPr/>
        <p:txBody>
          <a:bodyPr/>
          <a:lstStyle>
            <a:lvl1pPr>
              <a:defRPr/>
            </a:lvl1pPr>
          </a:lstStyle>
          <a:p>
            <a:pPr>
              <a:defRPr/>
            </a:pPr>
            <a:endParaRPr lang="en-GB" altLang="en-US"/>
          </a:p>
        </p:txBody>
      </p:sp>
      <p:sp>
        <p:nvSpPr>
          <p:cNvPr id="7" name="Slide Number Placeholder 5"/>
          <p:cNvSpPr>
            <a:spLocks noGrp="1"/>
          </p:cNvSpPr>
          <p:nvPr>
            <p:ph type="sldNum" sz="quarter" idx="12"/>
          </p:nvPr>
        </p:nvSpPr>
        <p:spPr/>
        <p:txBody>
          <a:bodyPr/>
          <a:lstStyle>
            <a:lvl1pPr>
              <a:defRPr/>
            </a:lvl1pPr>
          </a:lstStyle>
          <a:p>
            <a:pPr>
              <a:defRPr/>
            </a:pPr>
            <a:fld id="{AD14D725-3902-4D14-B858-90F65DD65AFB}" type="slidenum">
              <a:rPr lang="en-GB" altLang="en-US"/>
              <a:pPr>
                <a:defRPr/>
              </a:pPr>
              <a:t>‹#›</a:t>
            </a:fld>
            <a:endParaRPr lang="en-GB" altLang="en-US"/>
          </a:p>
        </p:txBody>
      </p:sp>
    </p:spTree>
    <p:extLst>
      <p:ext uri="{BB962C8B-B14F-4D97-AF65-F5344CB8AC3E}">
        <p14:creationId xmlns:p14="http://schemas.microsoft.com/office/powerpoint/2010/main" val="17276902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EC91D346-5A65-4802-9738-54F21F501412}" type="datetimeFigureOut">
              <a:rPr lang="en-GB" altLang="en-US"/>
              <a:pPr>
                <a:defRPr/>
              </a:pPr>
              <a:t>01/07/2019</a:t>
            </a:fld>
            <a:endParaRPr lang="en-GB" altLang="en-US"/>
          </a:p>
        </p:txBody>
      </p:sp>
      <p:sp>
        <p:nvSpPr>
          <p:cNvPr id="6" name="Footer Placeholder 4"/>
          <p:cNvSpPr>
            <a:spLocks noGrp="1"/>
          </p:cNvSpPr>
          <p:nvPr>
            <p:ph type="ftr" sz="quarter" idx="11"/>
          </p:nvPr>
        </p:nvSpPr>
        <p:spPr/>
        <p:txBody>
          <a:bodyPr/>
          <a:lstStyle>
            <a:lvl1pPr>
              <a:defRPr/>
            </a:lvl1pPr>
          </a:lstStyle>
          <a:p>
            <a:pPr>
              <a:defRPr/>
            </a:pPr>
            <a:endParaRPr lang="en-GB" altLang="en-US"/>
          </a:p>
        </p:txBody>
      </p:sp>
      <p:sp>
        <p:nvSpPr>
          <p:cNvPr id="7" name="Slide Number Placeholder 5"/>
          <p:cNvSpPr>
            <a:spLocks noGrp="1"/>
          </p:cNvSpPr>
          <p:nvPr>
            <p:ph type="sldNum" sz="quarter" idx="12"/>
          </p:nvPr>
        </p:nvSpPr>
        <p:spPr/>
        <p:txBody>
          <a:bodyPr/>
          <a:lstStyle>
            <a:lvl1pPr>
              <a:defRPr/>
            </a:lvl1pPr>
          </a:lstStyle>
          <a:p>
            <a:pPr>
              <a:defRPr/>
            </a:pPr>
            <a:fld id="{5C35A0A4-FD26-4C29-8FA5-DC38E2B5EED5}" type="slidenum">
              <a:rPr lang="en-GB" altLang="en-US"/>
              <a:pPr>
                <a:defRPr/>
              </a:pPr>
              <a:t>‹#›</a:t>
            </a:fld>
            <a:endParaRPr lang="en-GB" altLang="en-US"/>
          </a:p>
        </p:txBody>
      </p:sp>
    </p:spTree>
    <p:extLst>
      <p:ext uri="{BB962C8B-B14F-4D97-AF65-F5344CB8AC3E}">
        <p14:creationId xmlns:p14="http://schemas.microsoft.com/office/powerpoint/2010/main" val="2412756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F7057656-FAEA-4579-AEB2-4BAA94352FD5}" type="datetimeFigureOut">
              <a:rPr lang="en-GB" altLang="en-US"/>
              <a:pPr>
                <a:defRPr/>
              </a:pPr>
              <a:t>01/07/2019</a:t>
            </a:fld>
            <a:endParaRPr lang="en-GB" altLang="en-US"/>
          </a:p>
        </p:txBody>
      </p:sp>
      <p:sp>
        <p:nvSpPr>
          <p:cNvPr id="5" name="Footer Placeholder 4"/>
          <p:cNvSpPr>
            <a:spLocks noGrp="1"/>
          </p:cNvSpPr>
          <p:nvPr>
            <p:ph type="ftr" sz="quarter" idx="11"/>
          </p:nvPr>
        </p:nvSpPr>
        <p:spPr/>
        <p:txBody>
          <a:bodyPr/>
          <a:lstStyle>
            <a:lvl1pPr>
              <a:defRPr/>
            </a:lvl1pPr>
          </a:lstStyle>
          <a:p>
            <a:pPr>
              <a:defRPr/>
            </a:pPr>
            <a:endParaRPr lang="en-GB" altLang="en-US"/>
          </a:p>
        </p:txBody>
      </p:sp>
      <p:sp>
        <p:nvSpPr>
          <p:cNvPr id="6" name="Slide Number Placeholder 5"/>
          <p:cNvSpPr>
            <a:spLocks noGrp="1"/>
          </p:cNvSpPr>
          <p:nvPr>
            <p:ph type="sldNum" sz="quarter" idx="12"/>
          </p:nvPr>
        </p:nvSpPr>
        <p:spPr/>
        <p:txBody>
          <a:bodyPr/>
          <a:lstStyle>
            <a:lvl1pPr>
              <a:defRPr/>
            </a:lvl1pPr>
          </a:lstStyle>
          <a:p>
            <a:pPr>
              <a:defRPr/>
            </a:pPr>
            <a:fld id="{4C0D1A9B-9C8D-48A2-A26B-93A4A46344C2}" type="slidenum">
              <a:rPr lang="en-GB" altLang="en-US"/>
              <a:pPr>
                <a:defRPr/>
              </a:pPr>
              <a:t>‹#›</a:t>
            </a:fld>
            <a:endParaRPr lang="en-GB" altLang="en-US"/>
          </a:p>
        </p:txBody>
      </p:sp>
    </p:spTree>
    <p:extLst>
      <p:ext uri="{BB962C8B-B14F-4D97-AF65-F5344CB8AC3E}">
        <p14:creationId xmlns:p14="http://schemas.microsoft.com/office/powerpoint/2010/main" val="210142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C5C114E5-48C8-41C4-9277-5C4D927773AA}" type="datetimeFigureOut">
              <a:rPr lang="en-GB" altLang="en-US"/>
              <a:pPr>
                <a:defRPr/>
              </a:pPr>
              <a:t>01/07/2019</a:t>
            </a:fld>
            <a:endParaRPr lang="en-GB" altLang="en-US"/>
          </a:p>
        </p:txBody>
      </p:sp>
      <p:sp>
        <p:nvSpPr>
          <p:cNvPr id="5" name="Footer Placeholder 4"/>
          <p:cNvSpPr>
            <a:spLocks noGrp="1"/>
          </p:cNvSpPr>
          <p:nvPr>
            <p:ph type="ftr" sz="quarter" idx="11"/>
          </p:nvPr>
        </p:nvSpPr>
        <p:spPr/>
        <p:txBody>
          <a:bodyPr/>
          <a:lstStyle>
            <a:lvl1pPr>
              <a:defRPr/>
            </a:lvl1pPr>
          </a:lstStyle>
          <a:p>
            <a:pPr>
              <a:defRPr/>
            </a:pPr>
            <a:endParaRPr lang="en-GB" altLang="en-US"/>
          </a:p>
        </p:txBody>
      </p:sp>
      <p:sp>
        <p:nvSpPr>
          <p:cNvPr id="6" name="Slide Number Placeholder 5"/>
          <p:cNvSpPr>
            <a:spLocks noGrp="1"/>
          </p:cNvSpPr>
          <p:nvPr>
            <p:ph type="sldNum" sz="quarter" idx="12"/>
          </p:nvPr>
        </p:nvSpPr>
        <p:spPr/>
        <p:txBody>
          <a:bodyPr/>
          <a:lstStyle>
            <a:lvl1pPr>
              <a:defRPr/>
            </a:lvl1pPr>
          </a:lstStyle>
          <a:p>
            <a:pPr>
              <a:defRPr/>
            </a:pPr>
            <a:fld id="{A2D70F0F-797F-4F5E-A254-5DF79E005B62}" type="slidenum">
              <a:rPr lang="en-GB" altLang="en-US"/>
              <a:pPr>
                <a:defRPr/>
              </a:pPr>
              <a:t>‹#›</a:t>
            </a:fld>
            <a:endParaRPr lang="en-GB" altLang="en-US"/>
          </a:p>
        </p:txBody>
      </p:sp>
    </p:spTree>
    <p:extLst>
      <p:ext uri="{BB962C8B-B14F-4D97-AF65-F5344CB8AC3E}">
        <p14:creationId xmlns:p14="http://schemas.microsoft.com/office/powerpoint/2010/main" val="989180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a:extLst>
              <a:ext uri="{FF2B5EF4-FFF2-40B4-BE49-F238E27FC236}">
                <a16:creationId xmlns:a16="http://schemas.microsoft.com/office/drawing/2014/main" id="{265D9EC6-F6E9-49F3-AC89-DEDC9F3A57F7}"/>
              </a:ext>
            </a:extLst>
          </p:cNvPr>
          <p:cNvSpPr>
            <a:spLocks noGrp="1"/>
          </p:cNvSpPr>
          <p:nvPr>
            <p:ph type="ftr" sz="quarter" idx="10"/>
          </p:nvPr>
        </p:nvSpPr>
        <p:spPr/>
        <p:txBody>
          <a:bodyPr/>
          <a:lstStyle>
            <a:lvl1pPr>
              <a:defRPr/>
            </a:lvl1pPr>
          </a:lstStyle>
          <a:p>
            <a:pPr>
              <a:defRPr/>
            </a:pPr>
            <a:endParaRPr lang="en-US" altLang="en-US"/>
          </a:p>
        </p:txBody>
      </p:sp>
      <p:sp>
        <p:nvSpPr>
          <p:cNvPr id="5" name="Slide Number Placeholder 5">
            <a:extLst>
              <a:ext uri="{FF2B5EF4-FFF2-40B4-BE49-F238E27FC236}">
                <a16:creationId xmlns:a16="http://schemas.microsoft.com/office/drawing/2014/main" id="{9A38287F-DB81-4596-B375-1E9A1D9D182D}"/>
              </a:ext>
            </a:extLst>
          </p:cNvPr>
          <p:cNvSpPr>
            <a:spLocks noGrp="1"/>
          </p:cNvSpPr>
          <p:nvPr>
            <p:ph type="sldNum" sz="quarter" idx="11"/>
          </p:nvPr>
        </p:nvSpPr>
        <p:spPr>
          <a:xfrm>
            <a:off x="8382000" y="6481763"/>
            <a:ext cx="609600" cy="365125"/>
          </a:xfrm>
        </p:spPr>
        <p:txBody>
          <a:bodyPr/>
          <a:lstStyle>
            <a:lvl1pPr>
              <a:defRPr smtClean="0"/>
            </a:lvl1pPr>
          </a:lstStyle>
          <a:p>
            <a:pPr>
              <a:defRPr/>
            </a:pPr>
            <a:fld id="{A9BF533F-41B1-49FE-8E70-2AC3172AEA4C}" type="slidenum">
              <a:rPr lang="en-US" altLang="en-US"/>
              <a:pPr>
                <a:defRPr/>
              </a:pPr>
              <a:t>‹#›</a:t>
            </a:fld>
            <a:endParaRPr lang="en-US" altLang="en-US"/>
          </a:p>
        </p:txBody>
      </p:sp>
    </p:spTree>
    <p:extLst>
      <p:ext uri="{BB962C8B-B14F-4D97-AF65-F5344CB8AC3E}">
        <p14:creationId xmlns:p14="http://schemas.microsoft.com/office/powerpoint/2010/main" val="359012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044C7CAF-CAA9-439C-ADAE-90B748680D2A}"/>
              </a:ext>
            </a:extLst>
          </p:cNvPr>
          <p:cNvSpPr>
            <a:spLocks noGrp="1"/>
          </p:cNvSpPr>
          <p:nvPr>
            <p:ph type="ftr" sz="quarter" idx="10"/>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7286C40E-808A-4ED1-99E0-73CE4D6BA9C9}"/>
              </a:ext>
            </a:extLst>
          </p:cNvPr>
          <p:cNvSpPr>
            <a:spLocks noGrp="1"/>
          </p:cNvSpPr>
          <p:nvPr>
            <p:ph type="sldNum" sz="quarter" idx="11"/>
          </p:nvPr>
        </p:nvSpPr>
        <p:spPr/>
        <p:txBody>
          <a:bodyPr/>
          <a:lstStyle>
            <a:lvl1pPr>
              <a:defRPr smtClean="0"/>
            </a:lvl1pPr>
          </a:lstStyle>
          <a:p>
            <a:pPr>
              <a:defRPr/>
            </a:pPr>
            <a:fld id="{B8C741D1-54FE-4486-B3B4-449E3B1E0E80}" type="slidenum">
              <a:rPr lang="en-US" altLang="en-US"/>
              <a:pPr>
                <a:defRPr/>
              </a:pPr>
              <a:t>‹#›</a:t>
            </a:fld>
            <a:endParaRPr lang="en-US" altLang="en-US"/>
          </a:p>
        </p:txBody>
      </p:sp>
    </p:spTree>
    <p:extLst>
      <p:ext uri="{BB962C8B-B14F-4D97-AF65-F5344CB8AC3E}">
        <p14:creationId xmlns:p14="http://schemas.microsoft.com/office/powerpoint/2010/main" val="56692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a:extLst>
              <a:ext uri="{FF2B5EF4-FFF2-40B4-BE49-F238E27FC236}">
                <a16:creationId xmlns:a16="http://schemas.microsoft.com/office/drawing/2014/main" id="{06D05494-2638-430E-9930-709F34DBAEEE}"/>
              </a:ext>
            </a:extLst>
          </p:cNvPr>
          <p:cNvSpPr>
            <a:spLocks noGrp="1"/>
          </p:cNvSpPr>
          <p:nvPr>
            <p:ph type="ftr" sz="quarter" idx="10"/>
          </p:nvPr>
        </p:nvSpPr>
        <p:spPr/>
        <p:txBody>
          <a:bodyPr/>
          <a:lstStyle>
            <a:lvl1pPr>
              <a:defRPr/>
            </a:lvl1pPr>
          </a:lstStyle>
          <a:p>
            <a:pPr>
              <a:defRPr/>
            </a:pPr>
            <a:r>
              <a:rPr lang="en-US" dirty="0" err="1"/>
              <a:t>Formação</a:t>
            </a:r>
            <a:r>
              <a:rPr lang="en-US" dirty="0"/>
              <a:t> de </a:t>
            </a:r>
            <a:r>
              <a:rPr lang="en-US" dirty="0" err="1"/>
              <a:t>Equipas</a:t>
            </a:r>
            <a:r>
              <a:rPr lang="en-US" dirty="0"/>
              <a:t> de </a:t>
            </a:r>
            <a:r>
              <a:rPr lang="en-US" dirty="0" err="1"/>
              <a:t>Resposta</a:t>
            </a:r>
            <a:r>
              <a:rPr lang="en-US" dirty="0"/>
              <a:t> </a:t>
            </a:r>
            <a:r>
              <a:rPr lang="en-US" dirty="0" err="1"/>
              <a:t>Rápida</a:t>
            </a:r>
            <a:endParaRPr lang="en-US" dirty="0"/>
          </a:p>
        </p:txBody>
      </p:sp>
      <p:sp>
        <p:nvSpPr>
          <p:cNvPr id="4" name="Slide Number Placeholder 5">
            <a:extLst>
              <a:ext uri="{FF2B5EF4-FFF2-40B4-BE49-F238E27FC236}">
                <a16:creationId xmlns:a16="http://schemas.microsoft.com/office/drawing/2014/main" id="{FB77B6EE-976E-4508-A141-20072CEF9248}"/>
              </a:ext>
            </a:extLst>
          </p:cNvPr>
          <p:cNvSpPr>
            <a:spLocks noGrp="1"/>
          </p:cNvSpPr>
          <p:nvPr>
            <p:ph type="sldNum" sz="quarter" idx="11"/>
          </p:nvPr>
        </p:nvSpPr>
        <p:spPr/>
        <p:txBody>
          <a:bodyPr/>
          <a:lstStyle>
            <a:lvl1pPr>
              <a:defRPr/>
            </a:lvl1pPr>
          </a:lstStyle>
          <a:p>
            <a:pPr>
              <a:defRPr/>
            </a:pPr>
            <a:fld id="{5052AD19-A65C-491E-AB7A-6CCF787051F6}" type="slidenum">
              <a:rPr lang="en-US" altLang="en-US"/>
              <a:pPr>
                <a:defRPr/>
              </a:pPr>
              <a:t>‹#›</a:t>
            </a:fld>
            <a:endParaRPr lang="en-US" altLang="en-US"/>
          </a:p>
        </p:txBody>
      </p:sp>
    </p:spTree>
    <p:extLst>
      <p:ext uri="{BB962C8B-B14F-4D97-AF65-F5344CB8AC3E}">
        <p14:creationId xmlns:p14="http://schemas.microsoft.com/office/powerpoint/2010/main" val="2414042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a:extLst>
              <a:ext uri="{FF2B5EF4-FFF2-40B4-BE49-F238E27FC236}">
                <a16:creationId xmlns:a16="http://schemas.microsoft.com/office/drawing/2014/main" id="{0283E9C8-C3A3-4872-BF0F-80C7C64F6B58}"/>
              </a:ext>
            </a:extLst>
          </p:cNvPr>
          <p:cNvSpPr>
            <a:spLocks noGrp="1"/>
          </p:cNvSpPr>
          <p:nvPr>
            <p:ph type="ftr" sz="quarter" idx="10"/>
          </p:nvPr>
        </p:nvSpPr>
        <p:spPr/>
        <p:txBody>
          <a:bodyPr/>
          <a:lstStyle>
            <a:lvl1pPr>
              <a:defRPr/>
            </a:lvl1pPr>
          </a:lstStyle>
          <a:p>
            <a:pPr>
              <a:defRPr/>
            </a:pPr>
            <a:endParaRPr lang="en-US" altLang="en-US"/>
          </a:p>
        </p:txBody>
      </p:sp>
      <p:sp>
        <p:nvSpPr>
          <p:cNvPr id="8" name="Slide Number Placeholder 5">
            <a:extLst>
              <a:ext uri="{FF2B5EF4-FFF2-40B4-BE49-F238E27FC236}">
                <a16:creationId xmlns:a16="http://schemas.microsoft.com/office/drawing/2014/main" id="{25DFFD1C-5724-49D5-A98C-A50E2085895E}"/>
              </a:ext>
            </a:extLst>
          </p:cNvPr>
          <p:cNvSpPr>
            <a:spLocks noGrp="1"/>
          </p:cNvSpPr>
          <p:nvPr>
            <p:ph type="sldNum" sz="quarter" idx="11"/>
          </p:nvPr>
        </p:nvSpPr>
        <p:spPr/>
        <p:txBody>
          <a:bodyPr/>
          <a:lstStyle>
            <a:lvl1pPr>
              <a:defRPr smtClean="0"/>
            </a:lvl1pPr>
          </a:lstStyle>
          <a:p>
            <a:pPr>
              <a:defRPr/>
            </a:pPr>
            <a:fld id="{807C5636-726C-4C64-B473-5356633E40F3}" type="slidenum">
              <a:rPr lang="en-US" altLang="en-US"/>
              <a:pPr>
                <a:defRPr/>
              </a:pPr>
              <a:t>‹#›</a:t>
            </a:fld>
            <a:endParaRPr lang="en-US" altLang="en-US"/>
          </a:p>
        </p:txBody>
      </p:sp>
    </p:spTree>
    <p:extLst>
      <p:ext uri="{BB962C8B-B14F-4D97-AF65-F5344CB8AC3E}">
        <p14:creationId xmlns:p14="http://schemas.microsoft.com/office/powerpoint/2010/main" val="614513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a:extLst>
              <a:ext uri="{FF2B5EF4-FFF2-40B4-BE49-F238E27FC236}">
                <a16:creationId xmlns:a16="http://schemas.microsoft.com/office/drawing/2014/main" id="{FF6623CA-9363-496B-BD89-666B3788CB8A}"/>
              </a:ext>
            </a:extLst>
          </p:cNvPr>
          <p:cNvSpPr>
            <a:spLocks noGrp="1"/>
          </p:cNvSpPr>
          <p:nvPr>
            <p:ph type="ftr" sz="quarter" idx="10"/>
          </p:nvPr>
        </p:nvSpPr>
        <p:spPr/>
        <p:txBody>
          <a:bodyPr/>
          <a:lstStyle>
            <a:lvl1pPr>
              <a:defRPr/>
            </a:lvl1pPr>
          </a:lstStyle>
          <a:p>
            <a:pPr>
              <a:defRPr/>
            </a:pPr>
            <a:endParaRPr lang="en-US" altLang="en-US"/>
          </a:p>
        </p:txBody>
      </p:sp>
      <p:sp>
        <p:nvSpPr>
          <p:cNvPr id="4" name="Slide Number Placeholder 5">
            <a:extLst>
              <a:ext uri="{FF2B5EF4-FFF2-40B4-BE49-F238E27FC236}">
                <a16:creationId xmlns:a16="http://schemas.microsoft.com/office/drawing/2014/main" id="{C8AA2853-6728-4FEC-BE39-0BEFE46DFBAF}"/>
              </a:ext>
            </a:extLst>
          </p:cNvPr>
          <p:cNvSpPr>
            <a:spLocks noGrp="1"/>
          </p:cNvSpPr>
          <p:nvPr>
            <p:ph type="sldNum" sz="quarter" idx="11"/>
          </p:nvPr>
        </p:nvSpPr>
        <p:spPr/>
        <p:txBody>
          <a:bodyPr/>
          <a:lstStyle>
            <a:lvl1pPr>
              <a:defRPr smtClean="0"/>
            </a:lvl1pPr>
          </a:lstStyle>
          <a:p>
            <a:pPr>
              <a:defRPr/>
            </a:pPr>
            <a:fld id="{A0399A06-0C8C-4B6B-A253-3BF87EDF4625}" type="slidenum">
              <a:rPr lang="en-US" altLang="en-US"/>
              <a:pPr>
                <a:defRPr/>
              </a:pPr>
              <a:t>‹#›</a:t>
            </a:fld>
            <a:endParaRPr lang="en-US" altLang="en-US"/>
          </a:p>
        </p:txBody>
      </p:sp>
    </p:spTree>
    <p:extLst>
      <p:ext uri="{BB962C8B-B14F-4D97-AF65-F5344CB8AC3E}">
        <p14:creationId xmlns:p14="http://schemas.microsoft.com/office/powerpoint/2010/main" val="112657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E92F376A-E63C-4E2F-A99F-600A30213912}"/>
              </a:ext>
            </a:extLst>
          </p:cNvPr>
          <p:cNvSpPr>
            <a:spLocks noGrp="1"/>
          </p:cNvSpPr>
          <p:nvPr>
            <p:ph type="ftr" sz="quarter" idx="10"/>
          </p:nvPr>
        </p:nvSpPr>
        <p:spPr/>
        <p:txBody>
          <a:bodyPr/>
          <a:lstStyle>
            <a:lvl1pPr>
              <a:defRPr/>
            </a:lvl1pPr>
          </a:lstStyle>
          <a:p>
            <a:pPr>
              <a:defRPr/>
            </a:pPr>
            <a:endParaRPr lang="en-US" altLang="en-US"/>
          </a:p>
        </p:txBody>
      </p:sp>
      <p:sp>
        <p:nvSpPr>
          <p:cNvPr id="3" name="Slide Number Placeholder 5">
            <a:extLst>
              <a:ext uri="{FF2B5EF4-FFF2-40B4-BE49-F238E27FC236}">
                <a16:creationId xmlns:a16="http://schemas.microsoft.com/office/drawing/2014/main" id="{246682EA-099C-4BB4-824E-06B100CBE174}"/>
              </a:ext>
            </a:extLst>
          </p:cNvPr>
          <p:cNvSpPr>
            <a:spLocks noGrp="1"/>
          </p:cNvSpPr>
          <p:nvPr>
            <p:ph type="sldNum" sz="quarter" idx="11"/>
          </p:nvPr>
        </p:nvSpPr>
        <p:spPr/>
        <p:txBody>
          <a:bodyPr/>
          <a:lstStyle>
            <a:lvl1pPr>
              <a:defRPr smtClean="0"/>
            </a:lvl1pPr>
          </a:lstStyle>
          <a:p>
            <a:pPr>
              <a:defRPr/>
            </a:pPr>
            <a:fld id="{53DB6900-A4CA-4F7B-BE05-A03FB9FDF6D4}" type="slidenum">
              <a:rPr lang="en-US" altLang="en-US"/>
              <a:pPr>
                <a:defRPr/>
              </a:pPr>
              <a:t>‹#›</a:t>
            </a:fld>
            <a:endParaRPr lang="en-US" altLang="en-US"/>
          </a:p>
        </p:txBody>
      </p:sp>
    </p:spTree>
    <p:extLst>
      <p:ext uri="{BB962C8B-B14F-4D97-AF65-F5344CB8AC3E}">
        <p14:creationId xmlns:p14="http://schemas.microsoft.com/office/powerpoint/2010/main" val="464739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a:extLst>
              <a:ext uri="{FF2B5EF4-FFF2-40B4-BE49-F238E27FC236}">
                <a16:creationId xmlns:a16="http://schemas.microsoft.com/office/drawing/2014/main" id="{59EC02AC-E0EE-4C56-9DBC-717ACE925781}"/>
              </a:ext>
            </a:extLst>
          </p:cNvPr>
          <p:cNvSpPr>
            <a:spLocks noGrp="1"/>
          </p:cNvSpPr>
          <p:nvPr>
            <p:ph type="ftr" sz="quarter" idx="10"/>
          </p:nvPr>
        </p:nvSpPr>
        <p:spPr/>
        <p:txBody>
          <a:bodyPr/>
          <a:lstStyle>
            <a:lvl1pPr>
              <a:defRPr/>
            </a:lvl1pPr>
          </a:lstStyle>
          <a:p>
            <a:pPr>
              <a:defRPr/>
            </a:pPr>
            <a:r>
              <a:rPr lang="en-US" dirty="0" err="1"/>
              <a:t>Formação</a:t>
            </a:r>
            <a:r>
              <a:rPr lang="en-US" dirty="0"/>
              <a:t> de </a:t>
            </a:r>
            <a:r>
              <a:rPr lang="en-US" dirty="0" err="1"/>
              <a:t>Equipas</a:t>
            </a:r>
            <a:r>
              <a:rPr lang="en-US" dirty="0"/>
              <a:t> de </a:t>
            </a:r>
            <a:r>
              <a:rPr lang="en-US" dirty="0" err="1"/>
              <a:t>Resposta</a:t>
            </a:r>
            <a:r>
              <a:rPr lang="en-US" dirty="0"/>
              <a:t> </a:t>
            </a:r>
            <a:r>
              <a:rPr lang="en-US" dirty="0" err="1"/>
              <a:t>Rápida</a:t>
            </a:r>
            <a:endParaRPr lang="en-US" dirty="0"/>
          </a:p>
        </p:txBody>
      </p:sp>
      <p:sp>
        <p:nvSpPr>
          <p:cNvPr id="4" name="Slide Number Placeholder 5">
            <a:extLst>
              <a:ext uri="{FF2B5EF4-FFF2-40B4-BE49-F238E27FC236}">
                <a16:creationId xmlns:a16="http://schemas.microsoft.com/office/drawing/2014/main" id="{FA0A9BCE-93CC-46FC-A277-6C189FBD6C70}"/>
              </a:ext>
            </a:extLst>
          </p:cNvPr>
          <p:cNvSpPr>
            <a:spLocks noGrp="1"/>
          </p:cNvSpPr>
          <p:nvPr>
            <p:ph type="sldNum" sz="quarter" idx="11"/>
          </p:nvPr>
        </p:nvSpPr>
        <p:spPr/>
        <p:txBody>
          <a:bodyPr/>
          <a:lstStyle>
            <a:lvl1pPr>
              <a:defRPr/>
            </a:lvl1pPr>
          </a:lstStyle>
          <a:p>
            <a:pPr>
              <a:defRPr/>
            </a:pPr>
            <a:fld id="{0A554D8F-893B-4844-A97F-9E04E8CB28F4}" type="slidenum">
              <a:rPr lang="en-US" altLang="en-US"/>
              <a:pPr>
                <a:defRPr/>
              </a:pPr>
              <a:t>‹#›</a:t>
            </a:fld>
            <a:endParaRPr lang="en-US" altLang="en-US"/>
          </a:p>
        </p:txBody>
      </p:sp>
    </p:spTree>
    <p:extLst>
      <p:ext uri="{BB962C8B-B14F-4D97-AF65-F5344CB8AC3E}">
        <p14:creationId xmlns:p14="http://schemas.microsoft.com/office/powerpoint/2010/main" val="3826651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B6AC788-E622-467A-8FE7-86C7184E8C60}"/>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53F95745-4DF5-4F05-BA04-0916D17DAD9F}"/>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Footer Placeholder 4">
            <a:extLst>
              <a:ext uri="{FF2B5EF4-FFF2-40B4-BE49-F238E27FC236}">
                <a16:creationId xmlns:a16="http://schemas.microsoft.com/office/drawing/2014/main" id="{7D99D88A-C234-4BFC-B42D-F711D714004A}"/>
              </a:ext>
            </a:extLst>
          </p:cNvPr>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cs typeface="Arial" charset="0"/>
              </a:defRPr>
            </a:lvl1pPr>
          </a:lstStyle>
          <a:p>
            <a:pPr>
              <a:defRPr/>
            </a:pPr>
            <a:r>
              <a:rPr lang="en-US" dirty="0" err="1"/>
              <a:t>Formação</a:t>
            </a:r>
            <a:r>
              <a:rPr lang="en-US" dirty="0"/>
              <a:t> de </a:t>
            </a:r>
            <a:r>
              <a:rPr lang="en-US" dirty="0" err="1"/>
              <a:t>Equipas</a:t>
            </a:r>
            <a:r>
              <a:rPr lang="en-US" dirty="0"/>
              <a:t> de </a:t>
            </a:r>
            <a:r>
              <a:rPr lang="en-US" dirty="0" err="1"/>
              <a:t>Resposta</a:t>
            </a:r>
            <a:r>
              <a:rPr lang="en-US" dirty="0"/>
              <a:t> </a:t>
            </a:r>
            <a:r>
              <a:rPr lang="en-US" dirty="0" err="1"/>
              <a:t>Rápida</a:t>
            </a:r>
            <a:endParaRPr lang="en-US" dirty="0"/>
          </a:p>
        </p:txBody>
      </p:sp>
      <p:sp>
        <p:nvSpPr>
          <p:cNvPr id="6" name="Slide Number Placeholder 5">
            <a:extLst>
              <a:ext uri="{FF2B5EF4-FFF2-40B4-BE49-F238E27FC236}">
                <a16:creationId xmlns:a16="http://schemas.microsoft.com/office/drawing/2014/main" id="{757C17B5-8C21-4CFB-96F7-83F8E0F6F633}"/>
              </a:ext>
            </a:extLst>
          </p:cNvPr>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C675E552-BCB4-4481-86A5-3FE09539E53B}" type="slidenum">
              <a:rPr lang="en-US" altLang="en-US"/>
              <a:pPr>
                <a:defRPr/>
              </a:pPr>
              <a:t>‹#›</a:t>
            </a:fld>
            <a:endParaRPr lang="en-US" altLang="en-US"/>
          </a:p>
        </p:txBody>
      </p:sp>
      <p:sp>
        <p:nvSpPr>
          <p:cNvPr id="7" name="Subtitle 2">
            <a:extLst>
              <a:ext uri="{FF2B5EF4-FFF2-40B4-BE49-F238E27FC236}">
                <a16:creationId xmlns:a16="http://schemas.microsoft.com/office/drawing/2014/main" id="{14C77B3A-213C-4FC1-BCA9-7A606CCA3C19}"/>
              </a:ext>
            </a:extLst>
          </p:cNvPr>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dirty="0" err="1">
                <a:solidFill>
                  <a:srgbClr val="FFFFFF"/>
                </a:solidFill>
                <a:ea typeface="Calibri"/>
              </a:rPr>
              <a:t>Formação</a:t>
            </a:r>
            <a:r>
              <a:rPr lang="fr-FR" sz="1400" dirty="0">
                <a:solidFill>
                  <a:srgbClr val="FFFFFF"/>
                </a:solidFill>
                <a:ea typeface="Calibri"/>
              </a:rPr>
              <a:t> de Equipas de </a:t>
            </a:r>
            <a:r>
              <a:rPr lang="fr-FR" sz="1400" dirty="0" err="1">
                <a:solidFill>
                  <a:srgbClr val="FFFFFF"/>
                </a:solidFill>
                <a:ea typeface="Calibri"/>
              </a:rPr>
              <a:t>Resposta</a:t>
            </a:r>
            <a:r>
              <a:rPr lang="fr-FR" sz="1400" dirty="0">
                <a:solidFill>
                  <a:srgbClr val="FFFFFF"/>
                </a:solidFill>
                <a:ea typeface="Calibri"/>
              </a:rPr>
              <a:t> </a:t>
            </a:r>
            <a:r>
              <a:rPr lang="fr-FR" sz="1400" dirty="0" err="1">
                <a:solidFill>
                  <a:srgbClr val="FFFFFF"/>
                </a:solidFill>
                <a:ea typeface="Calibri"/>
              </a:rPr>
              <a:t>Rápida</a:t>
            </a:r>
            <a:endParaRPr lang="fr-FR" sz="1400" dirty="0">
              <a:solidFill>
                <a:srgbClr val="FFFFFF"/>
              </a:solidFill>
              <a:ea typeface="Calibri"/>
            </a:endParaRPr>
          </a:p>
        </p:txBody>
      </p:sp>
      <p:sp>
        <p:nvSpPr>
          <p:cNvPr id="1031" name="Shape 148">
            <a:extLst>
              <a:ext uri="{FF2B5EF4-FFF2-40B4-BE49-F238E27FC236}">
                <a16:creationId xmlns:a16="http://schemas.microsoft.com/office/drawing/2014/main" id="{94F5AE8A-370D-4FB8-B1D8-8E55B91D0003}"/>
              </a:ext>
            </a:extLst>
          </p:cNvPr>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xmlns="" w="12700">
                <a:solidFill>
                  <a:srgbClr val="000000"/>
                </a:solidFill>
                <a:miter lim="400000"/>
                <a:headEnd/>
                <a:tailEnd/>
              </a14:hiddenLine>
            </a:ext>
          </a:extLst>
        </p:spPr>
        <p:txBody>
          <a:bodyPr lIns="0" tIns="0" rIns="0" bIns="0"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defRPr/>
            </a:pPr>
            <a:endParaRPr lang="en-US" altLang="en-US" sz="1400">
              <a:solidFill>
                <a:srgbClr val="FFFFFF"/>
              </a:solidFill>
              <a:cs typeface="Calibri" pitchFamily="34" charset="0"/>
              <a:sym typeface="Calibri" pitchFamily="34" charset="0"/>
            </a:endParaRPr>
          </a:p>
        </p:txBody>
      </p:sp>
      <p:sp>
        <p:nvSpPr>
          <p:cNvPr id="9" name="Slide Number Placeholder 5">
            <a:extLst>
              <a:ext uri="{FF2B5EF4-FFF2-40B4-BE49-F238E27FC236}">
                <a16:creationId xmlns:a16="http://schemas.microsoft.com/office/drawing/2014/main" id="{57624C92-33AA-4866-B357-F0C5897EC937}"/>
              </a:ext>
            </a:extLst>
          </p:cNvPr>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defRPr/>
            </a:pPr>
            <a:fld id="{8B5A93BB-964B-4D0A-BC7F-08C3CD793DD2}" type="slidenum">
              <a:rPr lang="en-US" altLang="en-US" sz="1600" smtClean="0">
                <a:solidFill>
                  <a:schemeClr val="bg1"/>
                </a:solidFill>
              </a:rPr>
              <a:pPr eaLnBrk="1" hangingPunct="1">
                <a:defRPr/>
              </a:pPr>
              <a:t>‹#›</a:t>
            </a:fld>
            <a:endParaRPr lang="en-US" altLang="en-US" sz="1600">
              <a:solidFill>
                <a:schemeClr val="bg1"/>
              </a:solidFill>
            </a:endParaRPr>
          </a:p>
        </p:txBody>
      </p:sp>
      <p:grpSp>
        <p:nvGrpSpPr>
          <p:cNvPr id="1033" name="Group 147">
            <a:extLst>
              <a:ext uri="{FF2B5EF4-FFF2-40B4-BE49-F238E27FC236}">
                <a16:creationId xmlns:a16="http://schemas.microsoft.com/office/drawing/2014/main" id="{7B20EB5F-3C69-47B9-9BF4-5E9E14AA39CF}"/>
              </a:ext>
            </a:extLst>
          </p:cNvPr>
          <p:cNvGrpSpPr>
            <a:grpSpLocks noChangeAspect="1"/>
          </p:cNvGrpSpPr>
          <p:nvPr userDrawn="1"/>
        </p:nvGrpSpPr>
        <p:grpSpPr bwMode="auto">
          <a:xfrm>
            <a:off x="133350" y="6173788"/>
            <a:ext cx="1619250" cy="608012"/>
            <a:chOff x="0" y="0"/>
            <a:chExt cx="2838178" cy="923698"/>
          </a:xfrm>
        </p:grpSpPr>
        <p:sp>
          <p:nvSpPr>
            <p:cNvPr id="1035" name="Shape 145">
              <a:extLst>
                <a:ext uri="{FF2B5EF4-FFF2-40B4-BE49-F238E27FC236}">
                  <a16:creationId xmlns:a16="http://schemas.microsoft.com/office/drawing/2014/main" id="{BB5F7C1A-843D-490B-AB6B-A1635ED5FBC8}"/>
                </a:ext>
              </a:extLst>
            </p:cNvPr>
            <p:cNvSpPr>
              <a:spLocks noChangeArrowheads="1"/>
            </p:cNvSpPr>
            <p:nvPr/>
          </p:nvSpPr>
          <p:spPr bwMode="auto">
            <a:xfrm>
              <a:off x="0" y="0"/>
              <a:ext cx="2838178" cy="923698"/>
            </a:xfrm>
            <a:prstGeom prst="rect">
              <a:avLst/>
            </a:prstGeom>
            <a:solidFill>
              <a:srgbClr val="0070C0"/>
            </a:solidFill>
            <a:ln>
              <a:noFill/>
            </a:ln>
            <a:extLst>
              <a:ext uri="{91240B29-F687-4f45-9708-019B960494DF}">
                <a14:hiddenLine xmlns:a14="http://schemas.microsoft.com/office/drawing/2010/main" xmlns="" w="12700">
                  <a:solidFill>
                    <a:srgbClr val="000000"/>
                  </a:solidFill>
                  <a:miter lim="400000"/>
                  <a:headEnd/>
                  <a:tailEnd/>
                </a14:hiddenLine>
              </a:ext>
            </a:extLst>
          </p:spPr>
          <p:txBody>
            <a:bodyPr lIns="0" tIns="0" rIns="0" bIns="0"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endParaRPr lang="en-US" altLang="en-US">
                <a:cs typeface="Calibri" pitchFamily="34" charset="0"/>
                <a:sym typeface="Calibri" pitchFamily="34" charset="0"/>
              </a:endParaRPr>
            </a:p>
          </p:txBody>
        </p:sp>
        <p:pic>
          <p:nvPicPr>
            <p:cNvPr id="1036" name="image1.png">
              <a:extLst>
                <a:ext uri="{FF2B5EF4-FFF2-40B4-BE49-F238E27FC236}">
                  <a16:creationId xmlns:a16="http://schemas.microsoft.com/office/drawing/2014/main" id="{CD009B7C-9182-4FD5-A3C0-2398C20D0B11}"/>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400000"/>
                  <a:headEnd/>
                  <a:tailEnd/>
                </a14:hiddenLine>
              </a:ext>
            </a:extLst>
          </p:spPr>
        </p:pic>
      </p:grpSp>
      <p:sp>
        <p:nvSpPr>
          <p:cNvPr id="1034" name="TextBox 12">
            <a:extLst>
              <a:ext uri="{FF2B5EF4-FFF2-40B4-BE49-F238E27FC236}">
                <a16:creationId xmlns:a16="http://schemas.microsoft.com/office/drawing/2014/main" id="{E294162A-AC1E-4231-B1B1-55A513973301}"/>
              </a:ext>
            </a:extLst>
          </p:cNvPr>
          <p:cNvSpPr txBox="1">
            <a:spLocks noChangeArrowheads="1"/>
          </p:cNvSpPr>
          <p:nvPr userDrawn="1"/>
        </p:nvSpPr>
        <p:spPr bwMode="auto">
          <a:xfrm>
            <a:off x="2057400" y="6478588"/>
            <a:ext cx="259788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fr-FR" altLang="en-US" sz="1200" dirty="0" err="1">
                <a:solidFill>
                  <a:schemeClr val="bg1"/>
                </a:solidFill>
                <a:latin typeface="Arial Narrow" pitchFamily="34" charset="0"/>
              </a:rPr>
              <a:t>Formação</a:t>
            </a:r>
            <a:r>
              <a:rPr lang="fr-FR" altLang="en-US" sz="1200" dirty="0">
                <a:solidFill>
                  <a:schemeClr val="bg1"/>
                </a:solidFill>
                <a:latin typeface="Arial Narrow" pitchFamily="34" charset="0"/>
              </a:rPr>
              <a:t> de Equipas de </a:t>
            </a:r>
            <a:r>
              <a:rPr lang="fr-FR" altLang="en-US" sz="1200" dirty="0" err="1">
                <a:solidFill>
                  <a:schemeClr val="bg1"/>
                </a:solidFill>
                <a:latin typeface="Arial Narrow" pitchFamily="34" charset="0"/>
              </a:rPr>
              <a:t>Resposta</a:t>
            </a:r>
            <a:r>
              <a:rPr lang="fr-FR" altLang="en-US" sz="1200" dirty="0">
                <a:solidFill>
                  <a:schemeClr val="bg1"/>
                </a:solidFill>
                <a:latin typeface="Arial Narrow" pitchFamily="34" charset="0"/>
              </a:rPr>
              <a:t> </a:t>
            </a:r>
            <a:r>
              <a:rPr lang="fr-FR" altLang="en-US" sz="1200" dirty="0" err="1">
                <a:solidFill>
                  <a:schemeClr val="bg1"/>
                </a:solidFill>
                <a:latin typeface="Arial Narrow" pitchFamily="34" charset="0"/>
              </a:rPr>
              <a:t>Rápida</a:t>
            </a:r>
            <a:endParaRPr lang="en-GB" altLang="en-US" sz="1200" dirty="0">
              <a:solidFill>
                <a:schemeClr val="bg1"/>
              </a:solidFill>
              <a:latin typeface="Arial Narrow" pitchFamily="34" charset="0"/>
            </a:endParaRPr>
          </a:p>
        </p:txBody>
      </p:sp>
    </p:spTree>
    <p:extLst>
      <p:ext uri="{BB962C8B-B14F-4D97-AF65-F5344CB8AC3E}">
        <p14:creationId xmlns:p14="http://schemas.microsoft.com/office/powerpoint/2010/main" val="1916487005"/>
      </p:ext>
    </p:extLst>
  </p:cSld>
  <p:clrMap bg1="lt1" tx1="dk1" bg2="lt2" tx2="dk2" accent1="accent1" accent2="accent2" accent3="accent3" accent4="accent4" accent5="accent5" accent6="accent6" hlink="hlink" folHlink="folHlink"/>
  <p:sldLayoutIdLst>
    <p:sldLayoutId id="2147484981" r:id="rId1"/>
    <p:sldLayoutId id="2147484982" r:id="rId2"/>
    <p:sldLayoutId id="2147484983" r:id="rId3"/>
    <p:sldLayoutId id="2147484984" r:id="rId4"/>
    <p:sldLayoutId id="2147484985" r:id="rId5"/>
    <p:sldLayoutId id="2147484986" r:id="rId6"/>
    <p:sldLayoutId id="2147484987" r:id="rId7"/>
    <p:sldLayoutId id="2147484988" r:id="rId8"/>
    <p:sldLayoutId id="2147484989" r:id="rId9"/>
    <p:sldLayoutId id="2147484990" r:id="rId10"/>
    <p:sldLayoutId id="2147484991" r:id="rId11"/>
    <p:sldLayoutId id="2147484992" r:id="rId12"/>
    <p:sldLayoutId id="2147484993" r:id="rId13"/>
    <p:sldLayoutId id="2147484994" r:id="rId14"/>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cs typeface="Arial" charset="0"/>
              </a:defRPr>
            </a:lvl1pPr>
          </a:lstStyle>
          <a:p>
            <a:pPr>
              <a:defRPr/>
            </a:pPr>
            <a:fld id="{2BF65697-21A9-403C-A915-0442A5B6D6DE}" type="datetimeFigureOut">
              <a:rPr lang="en-GB" altLang="en-US"/>
              <a:pPr>
                <a:defRPr/>
              </a:pPr>
              <a:t>01/07/2019</a:t>
            </a:fld>
            <a:endParaRPr lang="en-GB"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charset="0"/>
              </a:defRPr>
            </a:lvl1pPr>
          </a:lstStyle>
          <a:p>
            <a:pPr>
              <a:defRPr/>
            </a:pPr>
            <a:endParaRPr lang="en-GB"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cs typeface="Arial" charset="0"/>
              </a:defRPr>
            </a:lvl1pPr>
          </a:lstStyle>
          <a:p>
            <a:pPr>
              <a:defRPr/>
            </a:pPr>
            <a:fld id="{8C9A14C8-91CD-4850-B6F7-3CB0AE43BAEA}"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4957" r:id="rId1"/>
    <p:sldLayoutId id="2147484958" r:id="rId2"/>
    <p:sldLayoutId id="2147484959" r:id="rId3"/>
    <p:sldLayoutId id="2147484960" r:id="rId4"/>
    <p:sldLayoutId id="2147484961" r:id="rId5"/>
    <p:sldLayoutId id="2147484962" r:id="rId6"/>
    <p:sldLayoutId id="2147484963" r:id="rId7"/>
    <p:sldLayoutId id="2147484964" r:id="rId8"/>
    <p:sldLayoutId id="2147484965" r:id="rId9"/>
    <p:sldLayoutId id="2147484966" r:id="rId10"/>
    <p:sldLayoutId id="214748496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5.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5.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tmp"/><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0.gif"/><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4.gi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6.jpeg"/><Relationship Id="rId4" Type="http://schemas.openxmlformats.org/officeDocument/2006/relationships/image" Target="../media/image10.gi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7.jpeg"/><Relationship Id="rId7"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7.jpeg"/><Relationship Id="rId7"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9.png"/></Relationships>
</file>

<file path=ppt/slides/_rels/slide2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7.jpeg"/><Relationship Id="rId7"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9.png"/></Relationships>
</file>

<file path=ppt/slides/_rels/slide2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7.jpeg"/><Relationship Id="rId7"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9.png"/></Relationships>
</file>

<file path=ppt/slides/_rels/slide2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7.jpeg"/><Relationship Id="rId7"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9.png"/></Relationships>
</file>

<file path=ppt/slides/_rels/slide2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7.jpeg"/><Relationship Id="rId7"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10.gif"/><Relationship Id="rId4" Type="http://schemas.openxmlformats.org/officeDocument/2006/relationships/image" Target="../media/image15.jpe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33.png"/><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CBD954C-8E3C-4C00-9091-45185AC6909C}"/>
              </a:ext>
            </a:extLst>
          </p:cNvPr>
          <p:cNvSpPr>
            <a:spLocks noGrp="1"/>
          </p:cNvSpPr>
          <p:nvPr>
            <p:ph type="subTitle" idx="1"/>
          </p:nvPr>
        </p:nvSpPr>
        <p:spPr>
          <a:xfrm>
            <a:off x="137160" y="3657600"/>
            <a:ext cx="8991600" cy="1752600"/>
          </a:xfrm>
        </p:spPr>
        <p:txBody>
          <a:bodyPr/>
          <a:lstStyle/>
          <a:p>
            <a:pPr algn="l"/>
            <a:r>
              <a:rPr lang="pt-PT" altLang="en-US" b="1">
                <a:solidFill>
                  <a:srgbClr val="002060"/>
                </a:solidFill>
                <a:latin typeface="Arial" charset="0"/>
                <a:cs typeface="Arial" charset="0"/>
              </a:rPr>
              <a:t>C1.0 Exercício de competências baseado num cenário</a:t>
            </a:r>
          </a:p>
          <a:p>
            <a:pPr algn="l"/>
            <a:r>
              <a:rPr lang="pt-PT" sz="2800" b="1" i="1">
                <a:solidFill>
                  <a:schemeClr val="accent6">
                    <a:lumMod val="75000"/>
                  </a:schemeClr>
                </a:solidFill>
              </a:rPr>
              <a:t>“Morte não explicada de crianças na província de Karan, Salam”</a:t>
            </a:r>
          </a:p>
          <a:p>
            <a:pPr algn="l"/>
            <a:r>
              <a:rPr lang="pt-PT" altLang="en-US" b="1">
                <a:solidFill>
                  <a:srgbClr val="002060"/>
                </a:solidFill>
                <a:latin typeface="Arial" charset="0"/>
                <a:cs typeface="Arial" charset="0"/>
              </a:rPr>
              <a:t>Introdução para a equipa de facilitação</a:t>
            </a:r>
          </a:p>
          <a:p>
            <a:pPr algn="l"/>
            <a:endParaRPr lang="pt-PT"/>
          </a:p>
        </p:txBody>
      </p:sp>
      <p:sp>
        <p:nvSpPr>
          <p:cNvPr id="2" name="TextBox 1">
            <a:extLst>
              <a:ext uri="{FF2B5EF4-FFF2-40B4-BE49-F238E27FC236}">
                <a16:creationId xmlns:a16="http://schemas.microsoft.com/office/drawing/2014/main" id="{0392E690-98EF-44FD-B2DE-94B5F604BFC6}"/>
              </a:ext>
            </a:extLst>
          </p:cNvPr>
          <p:cNvSpPr txBox="1"/>
          <p:nvPr/>
        </p:nvSpPr>
        <p:spPr>
          <a:xfrm>
            <a:off x="0" y="6400800"/>
            <a:ext cx="2262158" cy="307777"/>
          </a:xfrm>
          <a:prstGeom prst="rect">
            <a:avLst/>
          </a:prstGeom>
          <a:noFill/>
        </p:spPr>
        <p:txBody>
          <a:bodyPr wrap="none" rtlCol="0">
            <a:spAutoFit/>
          </a:bodyPr>
          <a:lstStyle/>
          <a:p>
            <a:r>
              <a:rPr lang="fr-FR" sz="1400" dirty="0" err="1">
                <a:solidFill>
                  <a:srgbClr val="002060"/>
                </a:solidFill>
              </a:rPr>
              <a:t>Actualizado</a:t>
            </a:r>
            <a:r>
              <a:rPr lang="fr-FR" sz="1400" dirty="0">
                <a:solidFill>
                  <a:srgbClr val="002060"/>
                </a:solidFill>
              </a:rPr>
              <a:t> </a:t>
            </a:r>
            <a:r>
              <a:rPr lang="fr-FR" sz="1400" dirty="0" err="1">
                <a:solidFill>
                  <a:srgbClr val="002060"/>
                </a:solidFill>
              </a:rPr>
              <a:t>em</a:t>
            </a:r>
            <a:r>
              <a:rPr lang="fr-FR" sz="1400" dirty="0">
                <a:solidFill>
                  <a:srgbClr val="002060"/>
                </a:solidFill>
              </a:rPr>
              <a:t>: 14/05/2018</a:t>
            </a:r>
            <a:endParaRPr lang="en-US" sz="1400" dirty="0">
              <a:solidFill>
                <a:srgbClr val="002060"/>
              </a:solidFill>
            </a:endParaRPr>
          </a:p>
        </p:txBody>
      </p:sp>
      <p:sp>
        <p:nvSpPr>
          <p:cNvPr id="5" name="Title 1"/>
          <p:cNvSpPr txBox="1">
            <a:spLocks/>
          </p:cNvSpPr>
          <p:nvPr/>
        </p:nvSpPr>
        <p:spPr>
          <a:xfrm>
            <a:off x="2627784" y="692696"/>
            <a:ext cx="6291263" cy="1752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200" kern="1200">
                <a:solidFill>
                  <a:schemeClr val="tx1"/>
                </a:solidFill>
                <a:latin typeface="+mj-lt"/>
                <a:ea typeface="+mj-ea"/>
                <a:cs typeface="+mj-cs"/>
              </a:defRPr>
            </a:lvl1pPr>
          </a:lstStyle>
          <a:p>
            <a:pPr algn="r"/>
            <a:r>
              <a:rPr lang="pt-PT" altLang="en-US" b="1" dirty="0">
                <a:solidFill>
                  <a:srgbClr val="002060"/>
                </a:solidFill>
                <a:latin typeface="Arial" panose="020B0604020202020204" pitchFamily="34" charset="0"/>
                <a:cs typeface="Arial" panose="020B0604020202020204" pitchFamily="34" charset="0"/>
              </a:rPr>
              <a:t>Equipas de Resposta Rápida</a:t>
            </a:r>
          </a:p>
          <a:p>
            <a:pPr algn="r"/>
            <a:r>
              <a:rPr lang="pt-PT" altLang="en-US" b="1" dirty="0">
                <a:solidFill>
                  <a:srgbClr val="0070C0"/>
                </a:solidFill>
                <a:latin typeface="Arial" panose="020B0604020202020204" pitchFamily="34" charset="0"/>
                <a:cs typeface="Arial" panose="020B0604020202020204" pitchFamily="34" charset="0"/>
              </a:rPr>
              <a:t>Formação</a:t>
            </a:r>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200" b="1">
                <a:solidFill>
                  <a:srgbClr val="002060"/>
                </a:solidFill>
                <a:latin typeface="Arial" charset="0"/>
                <a:cs typeface="Arial" charset="0"/>
              </a:rPr>
              <a:t>3. Principais eventos na história (2)</a:t>
            </a:r>
          </a:p>
        </p:txBody>
      </p:sp>
      <p:pic>
        <p:nvPicPr>
          <p:cNvPr id="4" name="Content Placeholder 3"/>
          <p:cNvPicPr>
            <a:picLocks noGrp="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457200" y="1752600"/>
            <a:ext cx="4572000" cy="3429000"/>
          </a:xfrm>
          <a:prstGeom prst="rect">
            <a:avLst/>
          </a:prstGeom>
          <a:ln w="228600" cap="sq" cmpd="thickThin">
            <a:solidFill>
              <a:schemeClr val="accent1"/>
            </a:solidFill>
            <a:prstDash val="solid"/>
            <a:miter lim="800000"/>
          </a:ln>
          <a:effectLst>
            <a:innerShdw blurRad="76200">
              <a:srgbClr val="000000"/>
            </a:innerShdw>
          </a:effectLst>
        </p:spPr>
      </p:pic>
      <p:pic>
        <p:nvPicPr>
          <p:cNvPr id="2051" name="Picture 3" descr="C:\Users\bayugo\AppData\Local\Microsoft\Windows\Temporary Internet Files\Content.IE5\SHE0FIU1\guns__25_other_1_wallpapersuggest_com-other[1].jp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rot="4156898">
            <a:off x="732188" y="930350"/>
            <a:ext cx="774632" cy="471450"/>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3" descr="C:\Users\bayugo\AppData\Local\Microsoft\Windows\Temporary Internet Files\Content.IE5\SHE0FIU1\guns__25_other_1_wallpapersuggest_com-other[1].jpg"/>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rot="4156898">
            <a:off x="1164238" y="930350"/>
            <a:ext cx="774632" cy="47145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a:xfrm>
            <a:off x="5562600" y="1523516"/>
            <a:ext cx="3429000" cy="2743683"/>
          </a:xfrm>
          <a:prstGeom prst="rect">
            <a:avLst/>
          </a:prstGeom>
          <a:solidFill>
            <a:schemeClr val="accent1">
              <a:lumMod val="20000"/>
              <a:lumOff val="80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charset="0"/>
              <a:buChar char="•"/>
            </a:pPr>
            <a:r>
              <a:rPr lang="pt-PT" altLang="en-US" sz="2000" dirty="0">
                <a:solidFill>
                  <a:srgbClr val="002060"/>
                </a:solidFill>
                <a:latin typeface="Arial" charset="0"/>
              </a:rPr>
              <a:t>Parte desta zona está sob o  controlo dos </a:t>
            </a:r>
            <a:r>
              <a:rPr lang="pt-PT" altLang="en-US" sz="2000" dirty="0" err="1">
                <a:solidFill>
                  <a:srgbClr val="002060"/>
                </a:solidFill>
                <a:latin typeface="Arial" charset="0"/>
              </a:rPr>
              <a:t>Thulib</a:t>
            </a:r>
            <a:r>
              <a:rPr lang="pt-PT" altLang="en-US" sz="2000" dirty="0">
                <a:solidFill>
                  <a:srgbClr val="002060"/>
                </a:solidFill>
                <a:latin typeface="Arial" charset="0"/>
              </a:rPr>
              <a:t>. Na comunidade corre o rumor de que os </a:t>
            </a:r>
            <a:r>
              <a:rPr lang="pt-PT" altLang="en-US" sz="2000" dirty="0" err="1">
                <a:solidFill>
                  <a:srgbClr val="002060"/>
                </a:solidFill>
                <a:latin typeface="Arial" charset="0"/>
              </a:rPr>
              <a:t>Thulib</a:t>
            </a:r>
            <a:r>
              <a:rPr lang="pt-PT" altLang="en-US" sz="2000" dirty="0">
                <a:solidFill>
                  <a:srgbClr val="002060"/>
                </a:solidFill>
                <a:latin typeface="Arial" charset="0"/>
              </a:rPr>
              <a:t> estão a envenenar a água para reconquistar a aldeia.</a:t>
            </a:r>
            <a:endParaRPr lang="pt-PT" sz="2000" dirty="0">
              <a:solidFill>
                <a:srgbClr val="002060"/>
              </a:solidFill>
              <a:latin typeface="Arial" charset="0"/>
            </a:endParaRPr>
          </a:p>
        </p:txBody>
      </p:sp>
      <p:cxnSp>
        <p:nvCxnSpPr>
          <p:cNvPr id="6" name="Straight Arrow Connector 5"/>
          <p:cNvCxnSpPr/>
          <p:nvPr/>
        </p:nvCxnSpPr>
        <p:spPr>
          <a:xfrm>
            <a:off x="1477008" y="1523516"/>
            <a:ext cx="0" cy="61008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0823197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84168"/>
          </a:xfrm>
        </p:spPr>
        <p:txBody>
          <a:bodyPr/>
          <a:lstStyle/>
          <a:p>
            <a:r>
              <a:rPr lang="pt-PT" sz="3200" b="1" dirty="0">
                <a:solidFill>
                  <a:srgbClr val="002060"/>
                </a:solidFill>
                <a:latin typeface="Arial" charset="0"/>
                <a:cs typeface="Arial" charset="0"/>
              </a:rPr>
              <a:t>3. Principais eventos na história (3)</a:t>
            </a:r>
          </a:p>
        </p:txBody>
      </p:sp>
      <p:pic>
        <p:nvPicPr>
          <p:cNvPr id="6" name="Content Placeholder 5" descr="Screen Clipping"/>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2008188"/>
            <a:ext cx="1731963" cy="1039812"/>
          </a:xfrm>
        </p:spPr>
      </p:pic>
      <p:pic>
        <p:nvPicPr>
          <p:cNvPr id="4" name="Picture 2" descr="C:\Users\bayugo\AppData\Local\Microsoft\Windows\Temporary Internet Files\Content.IE5\SHE0FIU1\hospital_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238992"/>
            <a:ext cx="2243391" cy="21724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descr="C:\Users\bayugo\AppData\Local\Microsoft\Windows\Temporary Internet Files\Content.IE5\SHE0FIU1\lgi01a20131009170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4762" y="4074695"/>
            <a:ext cx="1108106" cy="1108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20" descr="D:\Exercise RRT generic\Revised presentations\woman docto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79490" y="4074695"/>
            <a:ext cx="785020" cy="1291444"/>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ight Arrow 7"/>
          <p:cNvSpPr/>
          <p:nvPr/>
        </p:nvSpPr>
        <p:spPr>
          <a:xfrm rot="19668838">
            <a:off x="2090565" y="3451131"/>
            <a:ext cx="1600200" cy="3000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rot="174845">
            <a:off x="2220203" y="4478705"/>
            <a:ext cx="1600200" cy="3000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5562600" y="1066800"/>
            <a:ext cx="3429000" cy="4953000"/>
          </a:xfrm>
          <a:prstGeom prst="rect">
            <a:avLst/>
          </a:prstGeom>
          <a:solidFill>
            <a:schemeClr val="accent1">
              <a:lumMod val="20000"/>
              <a:lumOff val="80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a:buFont typeface="Arial" panose="020B0604020202020204" pitchFamily="34" charset="0"/>
              <a:buChar char="•"/>
            </a:pPr>
            <a:r>
              <a:rPr lang="pt-PT" altLang="en-US" sz="2000" dirty="0">
                <a:solidFill>
                  <a:srgbClr val="002060"/>
                </a:solidFill>
                <a:latin typeface="Arial" charset="0"/>
              </a:rPr>
              <a:t>Por recomendação do chefe do Departamento das Doenças Transmissíveis, a ERR vai a </a:t>
            </a:r>
            <a:r>
              <a:rPr lang="pt-PT" altLang="en-US" sz="2000" dirty="0" err="1">
                <a:solidFill>
                  <a:srgbClr val="002060"/>
                </a:solidFill>
                <a:latin typeface="Arial" charset="0"/>
              </a:rPr>
              <a:t>Syan</a:t>
            </a:r>
            <a:r>
              <a:rPr lang="pt-PT" altLang="en-US" sz="2000" dirty="0">
                <a:solidFill>
                  <a:srgbClr val="002060"/>
                </a:solidFill>
                <a:latin typeface="Arial" charset="0"/>
              </a:rPr>
              <a:t> e visita o hospital, onde se reúne com o </a:t>
            </a:r>
            <a:r>
              <a:rPr lang="pt-PT" altLang="en-US" sz="2000" dirty="0" err="1">
                <a:solidFill>
                  <a:srgbClr val="002060"/>
                </a:solidFill>
                <a:latin typeface="Arial" charset="0"/>
              </a:rPr>
              <a:t>Director</a:t>
            </a:r>
            <a:r>
              <a:rPr lang="pt-PT" altLang="en-US" sz="2000" dirty="0">
                <a:solidFill>
                  <a:srgbClr val="002060"/>
                </a:solidFill>
                <a:latin typeface="Arial" charset="0"/>
              </a:rPr>
              <a:t> e o pessoal médico relevante</a:t>
            </a:r>
            <a:r>
              <a:rPr lang="pt-PT" altLang="en-US" sz="2000" dirty="0">
                <a:solidFill>
                  <a:srgbClr val="002060"/>
                </a:solidFill>
                <a:latin typeface="Arial" charset="0"/>
                <a:ea typeface="SimSun" pitchFamily="2" charset="-122"/>
              </a:rPr>
              <a:t>.</a:t>
            </a:r>
            <a:r>
              <a:rPr lang="pt-PT" altLang="en-US" sz="2000" dirty="0">
                <a:solidFill>
                  <a:srgbClr val="002060"/>
                </a:solidFill>
                <a:latin typeface="Arial" charset="0"/>
              </a:rPr>
              <a:t> Entrevista também uma doente, identifica potenciais exposições, pergunta sobre contactos que ela possa ter tido e colhe uma amostra apropriada para ser analisada.</a:t>
            </a:r>
          </a:p>
        </p:txBody>
      </p:sp>
    </p:spTree>
    <p:extLst>
      <p:ext uri="{BB962C8B-B14F-4D97-AF65-F5344CB8AC3E}">
        <p14:creationId xmlns:p14="http://schemas.microsoft.com/office/powerpoint/2010/main" val="3402375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srgbClr val="002060"/>
                </a:solidFill>
                <a:latin typeface="Arial" charset="0"/>
                <a:cs typeface="Arial" charset="0"/>
              </a:rPr>
              <a:t>3. </a:t>
            </a:r>
            <a:r>
              <a:rPr lang="pt-PT" sz="3200" b="1" dirty="0">
                <a:solidFill>
                  <a:srgbClr val="002060"/>
                </a:solidFill>
                <a:latin typeface="Arial" charset="0"/>
                <a:cs typeface="Arial" charset="0"/>
              </a:rPr>
              <a:t>Principais eventos na história </a:t>
            </a:r>
            <a:r>
              <a:rPr lang="en-GB" sz="3200" b="1" dirty="0">
                <a:solidFill>
                  <a:srgbClr val="002060"/>
                </a:solidFill>
                <a:latin typeface="Arial" charset="0"/>
                <a:cs typeface="Arial" charset="0"/>
              </a:rPr>
              <a:t>(4)</a:t>
            </a:r>
          </a:p>
        </p:txBody>
      </p:sp>
      <p:pic>
        <p:nvPicPr>
          <p:cNvPr id="4" name="Content Placeholder 3"/>
          <p:cNvPicPr>
            <a:picLocks noGrp="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304800" y="1600200"/>
            <a:ext cx="4572000" cy="3429000"/>
          </a:xfrm>
          <a:prstGeom prst="rect">
            <a:avLst/>
          </a:prstGeom>
          <a:ln w="228600" cap="sq" cmpd="thickThin">
            <a:solidFill>
              <a:schemeClr val="accent1"/>
            </a:solidFill>
            <a:prstDash val="solid"/>
            <a:miter lim="800000"/>
          </a:ln>
          <a:effectLst>
            <a:innerShdw blurRad="76200">
              <a:srgbClr val="000000"/>
            </a:innerShdw>
          </a:effectLst>
        </p:spPr>
      </p:pic>
      <p:cxnSp>
        <p:nvCxnSpPr>
          <p:cNvPr id="6" name="Straight Arrow Connector 5"/>
          <p:cNvCxnSpPr/>
          <p:nvPr/>
        </p:nvCxnSpPr>
        <p:spPr>
          <a:xfrm flipH="1">
            <a:off x="1295400" y="1595110"/>
            <a:ext cx="533400" cy="2286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7" name="TextBox 6"/>
          <p:cNvSpPr txBox="1"/>
          <p:nvPr/>
        </p:nvSpPr>
        <p:spPr>
          <a:xfrm>
            <a:off x="1812966" y="1347707"/>
            <a:ext cx="914400" cy="523220"/>
          </a:xfrm>
          <a:prstGeom prst="rect">
            <a:avLst/>
          </a:prstGeom>
          <a:solidFill>
            <a:schemeClr val="accent1">
              <a:lumMod val="20000"/>
              <a:lumOff val="80000"/>
            </a:schemeClr>
          </a:solidFill>
          <a:ln>
            <a:solidFill>
              <a:schemeClr val="accent1"/>
            </a:solidFill>
          </a:ln>
        </p:spPr>
        <p:txBody>
          <a:bodyPr wrap="square" rtlCol="0">
            <a:spAutoFit/>
          </a:bodyPr>
          <a:lstStyle/>
          <a:p>
            <a:r>
              <a:rPr lang="pt-PT" sz="1400"/>
              <a:t>Aldeia de Guntana</a:t>
            </a:r>
          </a:p>
        </p:txBody>
      </p:sp>
      <p:sp>
        <p:nvSpPr>
          <p:cNvPr id="8" name="Rectangle 7"/>
          <p:cNvSpPr/>
          <p:nvPr/>
        </p:nvSpPr>
        <p:spPr>
          <a:xfrm>
            <a:off x="5334000" y="1523516"/>
            <a:ext cx="3657600" cy="2896084"/>
          </a:xfrm>
          <a:prstGeom prst="rect">
            <a:avLst/>
          </a:prstGeom>
          <a:solidFill>
            <a:schemeClr val="accent1">
              <a:lumMod val="20000"/>
              <a:lumOff val="80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a:buFont typeface="Arial" panose="020B0604020202020204" pitchFamily="34" charset="0"/>
              <a:buChar char="•"/>
            </a:pPr>
            <a:r>
              <a:rPr lang="pt-PT" altLang="en-US" sz="2000" dirty="0">
                <a:solidFill>
                  <a:srgbClr val="002060"/>
                </a:solidFill>
                <a:latin typeface="Arial" charset="0"/>
              </a:rPr>
              <a:t>Casos  semelhantes ocorreram na aldeia de </a:t>
            </a:r>
            <a:r>
              <a:rPr lang="pt-PT" altLang="en-US" sz="2000" dirty="0" err="1">
                <a:solidFill>
                  <a:srgbClr val="002060"/>
                </a:solidFill>
                <a:latin typeface="Arial" charset="0"/>
              </a:rPr>
              <a:t>Guntana</a:t>
            </a:r>
            <a:r>
              <a:rPr lang="pt-PT" altLang="en-US" sz="2000" dirty="0">
                <a:solidFill>
                  <a:srgbClr val="002060"/>
                </a:solidFill>
                <a:latin typeface="Arial" charset="0"/>
              </a:rPr>
              <a:t>, a 40 km da aldeia principal, onde as pessoas se queixam da descarga  não controlada de resíduos pela fábrica nacional de metal no rio </a:t>
            </a:r>
            <a:r>
              <a:rPr lang="pt-PT" altLang="en-US" sz="2000" dirty="0" err="1">
                <a:solidFill>
                  <a:srgbClr val="002060"/>
                </a:solidFill>
                <a:latin typeface="Arial" charset="0"/>
              </a:rPr>
              <a:t>Bughaw</a:t>
            </a:r>
            <a:r>
              <a:rPr lang="pt-PT" altLang="en-US" sz="2000" dirty="0">
                <a:solidFill>
                  <a:srgbClr val="002060"/>
                </a:solidFill>
                <a:latin typeface="Arial" charset="0"/>
              </a:rPr>
              <a:t>.</a:t>
            </a:r>
          </a:p>
        </p:txBody>
      </p:sp>
    </p:spTree>
    <p:extLst>
      <p:ext uri="{BB962C8B-B14F-4D97-AF65-F5344CB8AC3E}">
        <p14:creationId xmlns:p14="http://schemas.microsoft.com/office/powerpoint/2010/main" val="37665243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srgbClr val="002060"/>
                </a:solidFill>
                <a:latin typeface="Arial" charset="0"/>
                <a:cs typeface="Arial" charset="0"/>
              </a:rPr>
              <a:t>3. </a:t>
            </a:r>
            <a:r>
              <a:rPr lang="pt-PT" sz="3200" b="1" dirty="0">
                <a:solidFill>
                  <a:srgbClr val="002060"/>
                </a:solidFill>
                <a:latin typeface="Arial" charset="0"/>
                <a:cs typeface="Arial" charset="0"/>
              </a:rPr>
              <a:t>Principais eventos na história </a:t>
            </a:r>
            <a:r>
              <a:rPr lang="en-GB" sz="3200" b="1" dirty="0">
                <a:solidFill>
                  <a:srgbClr val="002060"/>
                </a:solidFill>
                <a:latin typeface="Arial" charset="0"/>
                <a:cs typeface="Arial" charset="0"/>
              </a:rPr>
              <a:t>(5)</a:t>
            </a:r>
          </a:p>
        </p:txBody>
      </p:sp>
      <p:pic>
        <p:nvPicPr>
          <p:cNvPr id="4" name="Picture 5" descr="C:\Users\bayugo\AppData\Local\Microsoft\Windows\Temporary Internet Files\Content.IE5\SHE0FIU1\community_cartoon_[1].gif"/>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0" y="1219200"/>
            <a:ext cx="3336925" cy="2209800"/>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4164" y="4572000"/>
            <a:ext cx="1108106" cy="1108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p:cNvSpPr/>
          <p:nvPr/>
        </p:nvSpPr>
        <p:spPr>
          <a:xfrm>
            <a:off x="5562600" y="1523516"/>
            <a:ext cx="3429000" cy="3886684"/>
          </a:xfrm>
          <a:prstGeom prst="rect">
            <a:avLst/>
          </a:prstGeom>
          <a:solidFill>
            <a:schemeClr val="accent1">
              <a:lumMod val="20000"/>
              <a:lumOff val="80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a:buFont typeface="Arial" panose="020B0604020202020204" pitchFamily="34" charset="0"/>
              <a:buChar char="•"/>
            </a:pPr>
            <a:r>
              <a:rPr lang="pt-PT" altLang="en-US" sz="2000" dirty="0">
                <a:solidFill>
                  <a:srgbClr val="002060"/>
                </a:solidFill>
                <a:latin typeface="Arial" charset="0"/>
              </a:rPr>
              <a:t>A ERR desloca-se até à comunidade afectada para falar com os membros e os líderes da comunidade e para iniciar uma busca activa de casos e a monitorização dos contactos; durante este processo, a equipa irá encontrar algumas situações complexas. </a:t>
            </a:r>
          </a:p>
        </p:txBody>
      </p:sp>
      <p:pic>
        <p:nvPicPr>
          <p:cNvPr id="7" name="Picture 18" descr="D:\Exercise RRT generic\Revised presentations\community.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4902" y="4724431"/>
            <a:ext cx="1989342" cy="924007"/>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19" descr="D:\Exercise RRT generic\Revised presentations\role players.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37129" y="2819400"/>
            <a:ext cx="984887" cy="1218734"/>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ight Arrow 8"/>
          <p:cNvSpPr/>
          <p:nvPr/>
        </p:nvSpPr>
        <p:spPr>
          <a:xfrm rot="20205707">
            <a:off x="1795242" y="3803448"/>
            <a:ext cx="1534203" cy="3000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rot="174845">
            <a:off x="1905427" y="4773519"/>
            <a:ext cx="1129353" cy="3000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419713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274638"/>
            <a:ext cx="8229600" cy="1020762"/>
          </a:xfrm>
        </p:spPr>
        <p:txBody>
          <a:bodyPr/>
          <a:lstStyle/>
          <a:p>
            <a:r>
              <a:rPr lang="fr-FR" altLang="en-US" sz="3200" b="1" dirty="0">
                <a:solidFill>
                  <a:srgbClr val="002060"/>
                </a:solidFill>
                <a:latin typeface="Arial" charset="0"/>
                <a:cs typeface="Arial" charset="0"/>
              </a:rPr>
              <a:t>3. </a:t>
            </a:r>
            <a:r>
              <a:rPr lang="pt-PT" sz="3200" b="1" dirty="0">
                <a:solidFill>
                  <a:srgbClr val="002060"/>
                </a:solidFill>
                <a:latin typeface="Arial" charset="0"/>
                <a:cs typeface="Arial" charset="0"/>
              </a:rPr>
              <a:t>Principais eventos na história </a:t>
            </a:r>
            <a:r>
              <a:rPr lang="fr-FR" altLang="en-US" sz="3200" b="1" dirty="0">
                <a:solidFill>
                  <a:srgbClr val="002060"/>
                </a:solidFill>
                <a:latin typeface="Arial" charset="0"/>
                <a:cs typeface="Arial" charset="0"/>
              </a:rPr>
              <a:t>(6) </a:t>
            </a:r>
            <a:endParaRPr lang="en-GB" altLang="en-US" sz="3200" b="1" dirty="0">
              <a:solidFill>
                <a:srgbClr val="002060"/>
              </a:solidFill>
              <a:latin typeface="Arial" charset="0"/>
              <a:cs typeface="Arial" charset="0"/>
            </a:endParaRPr>
          </a:p>
        </p:txBody>
      </p:sp>
      <p:sp>
        <p:nvSpPr>
          <p:cNvPr id="61443" name="Content Placeholder 2"/>
          <p:cNvSpPr>
            <a:spLocks noGrp="1"/>
          </p:cNvSpPr>
          <p:nvPr>
            <p:ph idx="4294967295"/>
          </p:nvPr>
        </p:nvSpPr>
        <p:spPr>
          <a:xfrm>
            <a:off x="5715000" y="1371600"/>
            <a:ext cx="3200400" cy="2286000"/>
          </a:xfrm>
          <a:solidFill>
            <a:schemeClr val="accent1">
              <a:lumMod val="20000"/>
              <a:lumOff val="80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spcBef>
                <a:spcPct val="0"/>
              </a:spcBef>
              <a:buFont typeface="Arial" panose="020B0604020202020204" pitchFamily="34" charset="0"/>
            </a:pPr>
            <a:r>
              <a:rPr lang="pt-PT" altLang="en-US" sz="2000" dirty="0">
                <a:solidFill>
                  <a:srgbClr val="002060"/>
                </a:solidFill>
                <a:latin typeface="Arial" charset="0"/>
                <a:cs typeface="Arial" charset="0"/>
              </a:rPr>
              <a:t>A ERR terá de apresentar um relatório completo, com os seus achados, conclusões e recomendações.</a:t>
            </a:r>
          </a:p>
          <a:p>
            <a:pPr>
              <a:spcBef>
                <a:spcPct val="0"/>
              </a:spcBef>
              <a:buFont typeface="Arial" panose="020B0604020202020204" pitchFamily="34" charset="0"/>
            </a:pPr>
            <a:endParaRPr lang="pt-PT" altLang="en-US" sz="2000" dirty="0">
              <a:solidFill>
                <a:srgbClr val="002060"/>
              </a:solidFill>
              <a:latin typeface="Arial" charset="0"/>
              <a:cs typeface="Arial" charset="0"/>
            </a:endParaRPr>
          </a:p>
          <a:p>
            <a:pPr>
              <a:spcBef>
                <a:spcPct val="0"/>
              </a:spcBef>
              <a:buFont typeface="Arial" panose="020B0604020202020204" pitchFamily="34" charset="0"/>
            </a:pPr>
            <a:endParaRPr lang="pt-PT" altLang="en-US" sz="2000" dirty="0">
              <a:solidFill>
                <a:srgbClr val="002060"/>
              </a:solidFill>
              <a:latin typeface="Arial" charset="0"/>
              <a:cs typeface="Arial" charset="0"/>
            </a:endParaRPr>
          </a:p>
        </p:txBody>
      </p:sp>
      <p:pic>
        <p:nvPicPr>
          <p:cNvPr id="3075" name="Picture 3" descr="C:\Users\bayugo\AppData\Local\Microsoft\Windows\Temporary Internet Files\Content.IE5\WL0V2028\20095211132241088924_annual_report_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990600"/>
            <a:ext cx="2857500" cy="2857500"/>
          </a:xfrm>
          <a:prstGeom prst="rect">
            <a:avLst/>
          </a:prstGeom>
          <a:noFill/>
          <a:extLst>
            <a:ext uri="{909E8E84-426E-40dd-AFC4-6F175D3DCCD1}">
              <a14:hiddenFill xmlns:a14="http://schemas.microsoft.com/office/drawing/2010/main" xmlns="">
                <a:solidFill>
                  <a:srgbClr val="FFFFFF"/>
                </a:solidFill>
              </a14:hiddenFill>
            </a:ext>
          </a:extLst>
        </p:spPr>
      </p:pic>
      <p:pic>
        <p:nvPicPr>
          <p:cNvPr id="3074" name="Picture 2" descr="C:\Users\bayugo\AppData\Local\Microsoft\Windows\Temporary Internet Files\Content.IE5\WL0V2028\CitationPic[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4450" y="3352800"/>
            <a:ext cx="3695700" cy="2181225"/>
          </a:xfrm>
          <a:prstGeom prst="rect">
            <a:avLst/>
          </a:prstGeom>
          <a:noFill/>
          <a:extLst>
            <a:ext uri="{909E8E84-426E-40dd-AFC4-6F175D3DCCD1}">
              <a14:hiddenFill xmlns:a14="http://schemas.microsoft.com/office/drawing/2010/main" xmlns="">
                <a:solidFill>
                  <a:srgbClr val="FFFFFF"/>
                </a:solidFill>
              </a14:hiddenFill>
            </a:ext>
          </a:extLst>
        </p:spPr>
      </p:pic>
      <p:sp>
        <p:nvSpPr>
          <p:cNvPr id="8" name="TextBox 7"/>
          <p:cNvSpPr txBox="1"/>
          <p:nvPr/>
        </p:nvSpPr>
        <p:spPr>
          <a:xfrm rot="21162826">
            <a:off x="1113642" y="2314532"/>
            <a:ext cx="1450083" cy="646331"/>
          </a:xfrm>
          <a:prstGeom prst="rect">
            <a:avLst/>
          </a:prstGeom>
          <a:noFill/>
        </p:spPr>
        <p:txBody>
          <a:bodyPr wrap="square" rtlCol="0">
            <a:spAutoFit/>
          </a:bodyPr>
          <a:lstStyle/>
          <a:p>
            <a:pPr algn="ctr"/>
            <a:r>
              <a:rPr lang="pt-PT" b="1">
                <a:solidFill>
                  <a:srgbClr val="92D050"/>
                </a:solidFill>
              </a:rPr>
              <a:t>Surto em Syan</a:t>
            </a:r>
          </a:p>
        </p:txBody>
      </p:sp>
      <p:sp>
        <p:nvSpPr>
          <p:cNvPr id="3" name="TextBox 2"/>
          <p:cNvSpPr txBox="1"/>
          <p:nvPr/>
        </p:nvSpPr>
        <p:spPr>
          <a:xfrm rot="20750471">
            <a:off x="972761" y="1580185"/>
            <a:ext cx="1329933" cy="642353"/>
          </a:xfrm>
          <a:prstGeom prst="rect">
            <a:avLst/>
          </a:prstGeom>
          <a:solidFill>
            <a:srgbClr val="1063AF"/>
          </a:solidFill>
        </p:spPr>
        <p:txBody>
          <a:bodyPr wrap="square" rtlCol="0">
            <a:spAutoFit/>
          </a:bodyPr>
          <a:lstStyle/>
          <a:p>
            <a:pPr algn="ctr"/>
            <a:r>
              <a:rPr lang="pt-PT" b="1" dirty="0">
                <a:solidFill>
                  <a:schemeClr val="accent3"/>
                </a:solidFill>
              </a:rPr>
              <a:t>RELATÓRIO DA ERR</a:t>
            </a:r>
          </a:p>
        </p:txBody>
      </p:sp>
    </p:spTree>
    <p:extLst>
      <p:ext uri="{BB962C8B-B14F-4D97-AF65-F5344CB8AC3E}">
        <p14:creationId xmlns:p14="http://schemas.microsoft.com/office/powerpoint/2010/main" val="130323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084648791"/>
              </p:ext>
            </p:extLst>
          </p:nvPr>
        </p:nvGraphicFramePr>
        <p:xfrm>
          <a:off x="228600" y="193687"/>
          <a:ext cx="8686800" cy="6180148"/>
        </p:xfrm>
        <a:graphic>
          <a:graphicData uri="http://schemas.openxmlformats.org/drawingml/2006/table">
            <a:tbl>
              <a:tblPr firstRow="1" firstCol="1" bandRow="1">
                <a:tableStyleId>{5C22544A-7EE6-4342-B048-85BDC9FD1C3A}</a:tableStyleId>
              </a:tblPr>
              <a:tblGrid>
                <a:gridCol w="387804">
                  <a:extLst>
                    <a:ext uri="{9D8B030D-6E8A-4147-A177-3AD203B41FA5}">
                      <a16:colId xmlns:a16="http://schemas.microsoft.com/office/drawing/2014/main" val="20000"/>
                    </a:ext>
                  </a:extLst>
                </a:gridCol>
                <a:gridCol w="2326821">
                  <a:extLst>
                    <a:ext uri="{9D8B030D-6E8A-4147-A177-3AD203B41FA5}">
                      <a16:colId xmlns:a16="http://schemas.microsoft.com/office/drawing/2014/main" val="20001"/>
                    </a:ext>
                  </a:extLst>
                </a:gridCol>
                <a:gridCol w="5972175">
                  <a:extLst>
                    <a:ext uri="{9D8B030D-6E8A-4147-A177-3AD203B41FA5}">
                      <a16:colId xmlns:a16="http://schemas.microsoft.com/office/drawing/2014/main" val="20002"/>
                    </a:ext>
                  </a:extLst>
                </a:gridCol>
              </a:tblGrid>
              <a:tr h="388153">
                <a:tc>
                  <a:txBody>
                    <a:bodyPr/>
                    <a:lstStyle/>
                    <a:p>
                      <a:pPr algn="just">
                        <a:lnSpc>
                          <a:spcPct val="115000"/>
                        </a:lnSpc>
                        <a:spcAft>
                          <a:spcPts val="1000"/>
                        </a:spcAft>
                      </a:pPr>
                      <a:r>
                        <a:rPr lang="pt-PT" sz="1600" baseline="0" noProof="0">
                          <a:effectLst/>
                          <a:latin typeface="+mn-lt"/>
                          <a:ea typeface="+mn-ea"/>
                          <a:cs typeface="+mn-cs"/>
                        </a:rPr>
                        <a:t>N.º</a:t>
                      </a:r>
                      <a:endParaRPr lang="pt-PT" sz="2000" noProof="0">
                        <a:effectLst/>
                        <a:latin typeface="Calibri"/>
                        <a:ea typeface="SimSun"/>
                        <a:cs typeface="Arial"/>
                      </a:endParaRPr>
                    </a:p>
                  </a:txBody>
                  <a:tcPr marL="68580" marR="68580" marT="0" marB="0"/>
                </a:tc>
                <a:tc>
                  <a:txBody>
                    <a:bodyPr/>
                    <a:lstStyle/>
                    <a:p>
                      <a:pPr algn="just">
                        <a:lnSpc>
                          <a:spcPct val="115000"/>
                        </a:lnSpc>
                        <a:spcAft>
                          <a:spcPts val="1000"/>
                        </a:spcAft>
                      </a:pPr>
                      <a:r>
                        <a:rPr lang="pt-PT" sz="2000" noProof="0">
                          <a:effectLst/>
                        </a:rPr>
                        <a:t>Título</a:t>
                      </a:r>
                      <a:endParaRPr lang="pt-PT" sz="2800" noProof="0">
                        <a:effectLst/>
                        <a:latin typeface="Calibri"/>
                        <a:ea typeface="SimSun"/>
                        <a:cs typeface="Arial"/>
                      </a:endParaRPr>
                    </a:p>
                  </a:txBody>
                  <a:tcPr marL="68580" marR="68580" marT="0" marB="0"/>
                </a:tc>
                <a:tc>
                  <a:txBody>
                    <a:bodyPr/>
                    <a:lstStyle/>
                    <a:p>
                      <a:pPr>
                        <a:lnSpc>
                          <a:spcPct val="115000"/>
                        </a:lnSpc>
                        <a:spcAft>
                          <a:spcPts val="1000"/>
                        </a:spcAft>
                      </a:pPr>
                      <a:r>
                        <a:rPr lang="pt-PT" sz="2000" noProof="0">
                          <a:effectLst/>
                        </a:rPr>
                        <a:t>Resumo</a:t>
                      </a:r>
                      <a:endParaRPr lang="pt-PT" sz="2800" noProof="0">
                        <a:effectLst/>
                        <a:latin typeface="Calibri"/>
                        <a:ea typeface="SimSun"/>
                        <a:cs typeface="Arial"/>
                      </a:endParaRPr>
                    </a:p>
                  </a:txBody>
                  <a:tcPr marL="68580" marR="68580" marT="0" marB="0"/>
                </a:tc>
                <a:extLst>
                  <a:ext uri="{0D108BD9-81ED-4DB2-BD59-A6C34878D82A}">
                    <a16:rowId xmlns:a16="http://schemas.microsoft.com/office/drawing/2014/main" val="10000"/>
                  </a:ext>
                </a:extLst>
              </a:tr>
              <a:tr h="591525">
                <a:tc>
                  <a:txBody>
                    <a:bodyPr/>
                    <a:lstStyle/>
                    <a:p>
                      <a:pPr>
                        <a:lnSpc>
                          <a:spcPct val="115000"/>
                        </a:lnSpc>
                        <a:spcAft>
                          <a:spcPts val="1000"/>
                        </a:spcAft>
                      </a:pPr>
                      <a:r>
                        <a:rPr lang="pt-PT" sz="1600" noProof="0">
                          <a:effectLst/>
                        </a:rPr>
                        <a:t>C1</a:t>
                      </a:r>
                      <a:endParaRPr lang="pt-PT" sz="1600" noProof="0">
                        <a:effectLst/>
                        <a:latin typeface="Calibri"/>
                        <a:ea typeface="SimSun"/>
                        <a:cs typeface="Arial"/>
                      </a:endParaRPr>
                    </a:p>
                  </a:txBody>
                  <a:tcPr marL="68580" marR="68580" marT="0" marB="0"/>
                </a:tc>
                <a:tc>
                  <a:txBody>
                    <a:bodyPr/>
                    <a:lstStyle/>
                    <a:p>
                      <a:pPr>
                        <a:lnSpc>
                          <a:spcPct val="115000"/>
                        </a:lnSpc>
                        <a:spcAft>
                          <a:spcPts val="1000"/>
                        </a:spcAft>
                      </a:pPr>
                      <a:r>
                        <a:rPr lang="pt-PT" sz="1600" b="1" noProof="0">
                          <a:effectLst/>
                        </a:rPr>
                        <a:t>ERR activada</a:t>
                      </a:r>
                      <a:endParaRPr lang="pt-PT" sz="1600" b="1" noProof="0">
                        <a:effectLst/>
                        <a:latin typeface="Calibri"/>
                        <a:ea typeface="SimSun"/>
                        <a:cs typeface="Arial"/>
                      </a:endParaRPr>
                    </a:p>
                  </a:txBody>
                  <a:tcPr marL="68580" marR="68580" marT="0" marB="0">
                    <a:noFill/>
                  </a:tcPr>
                </a:tc>
                <a:tc>
                  <a:txBody>
                    <a:bodyPr/>
                    <a:lstStyle/>
                    <a:p>
                      <a:pPr>
                        <a:lnSpc>
                          <a:spcPct val="115000"/>
                        </a:lnSpc>
                        <a:spcAft>
                          <a:spcPts val="1000"/>
                        </a:spcAft>
                      </a:pPr>
                      <a:r>
                        <a:rPr lang="pt-PT" sz="1600" noProof="0">
                          <a:effectLst/>
                        </a:rPr>
                        <a:t>Informação sobre a morte de mais de 100 pessoas, incluindo mulheres e crianças, devido a diarreia aguda. O Dr. Zaher, IM no COE, activa a ERR nacional para  investigar a ocorrência.</a:t>
                      </a:r>
                      <a:endParaRPr lang="pt-PT" sz="1600" noProof="0">
                        <a:effectLst/>
                        <a:latin typeface="Calibri"/>
                        <a:ea typeface="SimSun"/>
                        <a:cs typeface="Arial"/>
                      </a:endParaRPr>
                    </a:p>
                  </a:txBody>
                  <a:tcPr marL="68580" marR="68580" marT="0" marB="0">
                    <a:noFill/>
                  </a:tcPr>
                </a:tc>
                <a:extLst>
                  <a:ext uri="{0D108BD9-81ED-4DB2-BD59-A6C34878D82A}">
                    <a16:rowId xmlns:a16="http://schemas.microsoft.com/office/drawing/2014/main" val="10002"/>
                  </a:ext>
                </a:extLst>
              </a:tr>
              <a:tr h="609600">
                <a:tc>
                  <a:txBody>
                    <a:bodyPr/>
                    <a:lstStyle/>
                    <a:p>
                      <a:pPr>
                        <a:lnSpc>
                          <a:spcPct val="115000"/>
                        </a:lnSpc>
                        <a:spcAft>
                          <a:spcPts val="1000"/>
                        </a:spcAft>
                      </a:pPr>
                      <a:r>
                        <a:rPr lang="pt-PT" sz="1600" noProof="0">
                          <a:effectLst/>
                        </a:rPr>
                        <a:t>C2</a:t>
                      </a:r>
                      <a:endParaRPr lang="pt-PT" sz="1600" noProof="0">
                        <a:effectLst/>
                        <a:latin typeface="Calibri"/>
                        <a:ea typeface="SimSun"/>
                        <a:cs typeface="Arial"/>
                      </a:endParaRPr>
                    </a:p>
                  </a:txBody>
                  <a:tcPr marL="68580" marR="68580" marT="0" marB="0"/>
                </a:tc>
                <a:tc>
                  <a:txBody>
                    <a:bodyPr/>
                    <a:lstStyle/>
                    <a:p>
                      <a:pPr>
                        <a:lnSpc>
                          <a:spcPct val="115000"/>
                        </a:lnSpc>
                        <a:spcAft>
                          <a:spcPts val="1000"/>
                        </a:spcAft>
                      </a:pPr>
                      <a:r>
                        <a:rPr lang="pt-PT" sz="1600" b="1" noProof="0">
                          <a:effectLst/>
                        </a:rPr>
                        <a:t>ARR do uso deliberado de agente biológico</a:t>
                      </a:r>
                      <a:endParaRPr lang="pt-PT" sz="1600" b="1" noProof="0">
                        <a:effectLst/>
                        <a:latin typeface="Calibri"/>
                        <a:ea typeface="SimSun"/>
                        <a:cs typeface="Arial"/>
                      </a:endParaRPr>
                    </a:p>
                  </a:txBody>
                  <a:tcPr marL="68580" marR="68580" marT="0" marB="0"/>
                </a:tc>
                <a:tc>
                  <a:txBody>
                    <a:bodyPr/>
                    <a:lstStyle/>
                    <a:p>
                      <a:pPr>
                        <a:lnSpc>
                          <a:spcPct val="115000"/>
                        </a:lnSpc>
                        <a:spcAft>
                          <a:spcPts val="1000"/>
                        </a:spcAft>
                      </a:pPr>
                      <a:r>
                        <a:rPr lang="pt-PT" sz="1600" noProof="0">
                          <a:effectLst/>
                        </a:rPr>
                        <a:t>Informação sobre possível envenenamento deliberado por rebeldes Thulib. A ERR irá conduzir uma avaliação rápida dos riscos. </a:t>
                      </a:r>
                      <a:endParaRPr lang="pt-PT" sz="1600" noProof="0">
                        <a:effectLst/>
                        <a:latin typeface="Calibri"/>
                        <a:ea typeface="SimSun"/>
                        <a:cs typeface="Arial"/>
                      </a:endParaRPr>
                    </a:p>
                  </a:txBody>
                  <a:tcPr marL="68580" marR="68580" marT="0" marB="0"/>
                </a:tc>
                <a:extLst>
                  <a:ext uri="{0D108BD9-81ED-4DB2-BD59-A6C34878D82A}">
                    <a16:rowId xmlns:a16="http://schemas.microsoft.com/office/drawing/2014/main" val="10003"/>
                  </a:ext>
                </a:extLst>
              </a:tr>
              <a:tr h="638630">
                <a:tc>
                  <a:txBody>
                    <a:bodyPr/>
                    <a:lstStyle/>
                    <a:p>
                      <a:pPr>
                        <a:lnSpc>
                          <a:spcPct val="115000"/>
                        </a:lnSpc>
                        <a:spcAft>
                          <a:spcPts val="1000"/>
                        </a:spcAft>
                      </a:pPr>
                      <a:r>
                        <a:rPr lang="pt-PT" sz="1600" noProof="0">
                          <a:effectLst/>
                        </a:rPr>
                        <a:t>C3</a:t>
                      </a:r>
                      <a:endParaRPr lang="pt-PT" sz="1600" noProof="0">
                        <a:effectLst/>
                        <a:latin typeface="Calibri"/>
                        <a:ea typeface="SimSun"/>
                        <a:cs typeface="Arial"/>
                      </a:endParaRPr>
                    </a:p>
                  </a:txBody>
                  <a:tcPr marL="68580" marR="68580" marT="0" marB="0"/>
                </a:tc>
                <a:tc>
                  <a:txBody>
                    <a:bodyPr/>
                    <a:lstStyle/>
                    <a:p>
                      <a:pPr>
                        <a:lnSpc>
                          <a:spcPct val="115000"/>
                        </a:lnSpc>
                        <a:spcAft>
                          <a:spcPts val="1000"/>
                        </a:spcAft>
                      </a:pPr>
                      <a:r>
                        <a:rPr lang="pt-PT" sz="1600" b="1" noProof="0" dirty="0">
                          <a:effectLst/>
                        </a:rPr>
                        <a:t>No hospital: entrevista aos médicos </a:t>
                      </a:r>
                      <a:endParaRPr lang="pt-PT" sz="1600" b="1" noProof="0" dirty="0">
                        <a:effectLst/>
                        <a:latin typeface="Calibri"/>
                        <a:ea typeface="SimSun"/>
                        <a:cs typeface="Arial"/>
                      </a:endParaRPr>
                    </a:p>
                  </a:txBody>
                  <a:tcPr marL="68580" marR="68580" marT="0" marB="0">
                    <a:noFill/>
                  </a:tcPr>
                </a:tc>
                <a:tc>
                  <a:txBody>
                    <a:bodyPr/>
                    <a:lstStyle/>
                    <a:p>
                      <a:pPr algn="just">
                        <a:lnSpc>
                          <a:spcPct val="115000"/>
                        </a:lnSpc>
                        <a:spcAft>
                          <a:spcPts val="0"/>
                        </a:spcAft>
                      </a:pPr>
                      <a:r>
                        <a:rPr lang="pt-PT" sz="1600" noProof="0" dirty="0">
                          <a:effectLst/>
                        </a:rPr>
                        <a:t>A ERR é enviada para o hospital, a fim de investigar os casos e a capacidade do hospital para acomodar o aumento de casos.</a:t>
                      </a:r>
                      <a:endParaRPr lang="pt-PT" sz="1600" noProof="0" dirty="0">
                        <a:effectLst/>
                        <a:latin typeface="Calibri"/>
                        <a:ea typeface="SimSun"/>
                        <a:cs typeface="Arial"/>
                      </a:endParaRPr>
                    </a:p>
                  </a:txBody>
                  <a:tcPr marL="68580" marR="68580" marT="0" marB="0">
                    <a:noFill/>
                  </a:tcPr>
                </a:tc>
                <a:extLst>
                  <a:ext uri="{0D108BD9-81ED-4DB2-BD59-A6C34878D82A}">
                    <a16:rowId xmlns:a16="http://schemas.microsoft.com/office/drawing/2014/main" val="10004"/>
                  </a:ext>
                </a:extLst>
              </a:tr>
              <a:tr h="485259">
                <a:tc>
                  <a:txBody>
                    <a:bodyPr/>
                    <a:lstStyle/>
                    <a:p>
                      <a:pPr>
                        <a:lnSpc>
                          <a:spcPct val="115000"/>
                        </a:lnSpc>
                        <a:spcAft>
                          <a:spcPts val="1000"/>
                        </a:spcAft>
                      </a:pPr>
                      <a:r>
                        <a:rPr lang="pt-PT" sz="1600" noProof="0">
                          <a:effectLst/>
                        </a:rPr>
                        <a:t>C4</a:t>
                      </a:r>
                      <a:endParaRPr lang="pt-PT" sz="1600" noProof="0">
                        <a:effectLst/>
                        <a:latin typeface="Calibri"/>
                        <a:ea typeface="SimSun"/>
                        <a:cs typeface="Arial"/>
                      </a:endParaRPr>
                    </a:p>
                  </a:txBody>
                  <a:tcPr marL="68580" marR="68580" marT="0" marB="0"/>
                </a:tc>
                <a:tc>
                  <a:txBody>
                    <a:bodyPr/>
                    <a:lstStyle/>
                    <a:p>
                      <a:pPr>
                        <a:lnSpc>
                          <a:spcPct val="115000"/>
                        </a:lnSpc>
                        <a:spcAft>
                          <a:spcPts val="1000"/>
                        </a:spcAft>
                      </a:pPr>
                      <a:r>
                        <a:rPr lang="pt-PT" sz="1600" b="1" noProof="0">
                          <a:effectLst/>
                        </a:rPr>
                        <a:t>No hospital: entrevista aos doentes e colheita de amostras</a:t>
                      </a:r>
                      <a:endParaRPr lang="pt-PT" sz="1600" b="1" noProof="0">
                        <a:effectLst/>
                        <a:latin typeface="Calibri"/>
                        <a:ea typeface="SimSun"/>
                        <a:cs typeface="Arial"/>
                      </a:endParaRPr>
                    </a:p>
                  </a:txBody>
                  <a:tcPr marL="68580" marR="68580" marT="0" marB="0"/>
                </a:tc>
                <a:tc>
                  <a:txBody>
                    <a:bodyPr/>
                    <a:lstStyle/>
                    <a:p>
                      <a:pPr algn="just">
                        <a:lnSpc>
                          <a:spcPct val="115000"/>
                        </a:lnSpc>
                        <a:spcAft>
                          <a:spcPts val="1000"/>
                        </a:spcAft>
                        <a:tabLst>
                          <a:tab pos="1046480" algn="l"/>
                        </a:tabLst>
                      </a:pPr>
                      <a:r>
                        <a:rPr lang="pt-PT" sz="1600" noProof="0" dirty="0">
                          <a:effectLst/>
                        </a:rPr>
                        <a:t>A ERR conduz entrevistas aos doentes e faz a colheita de amostras laboratoriais.</a:t>
                      </a:r>
                      <a:endParaRPr lang="pt-PT" sz="1600" noProof="0" dirty="0">
                        <a:effectLst/>
                        <a:latin typeface="Calibri"/>
                        <a:ea typeface="SimSun"/>
                        <a:cs typeface="Arial"/>
                      </a:endParaRPr>
                    </a:p>
                  </a:txBody>
                  <a:tcPr marL="68580" marR="68580" marT="0" marB="0"/>
                </a:tc>
                <a:extLst>
                  <a:ext uri="{0D108BD9-81ED-4DB2-BD59-A6C34878D82A}">
                    <a16:rowId xmlns:a16="http://schemas.microsoft.com/office/drawing/2014/main" val="10005"/>
                  </a:ext>
                </a:extLst>
              </a:tr>
              <a:tr h="735231">
                <a:tc>
                  <a:txBody>
                    <a:bodyPr/>
                    <a:lstStyle/>
                    <a:p>
                      <a:pPr>
                        <a:lnSpc>
                          <a:spcPct val="115000"/>
                        </a:lnSpc>
                        <a:spcAft>
                          <a:spcPts val="1000"/>
                        </a:spcAft>
                      </a:pPr>
                      <a:r>
                        <a:rPr lang="pt-PT" sz="1600" noProof="0">
                          <a:effectLst/>
                        </a:rPr>
                        <a:t>C5</a:t>
                      </a:r>
                      <a:endParaRPr lang="pt-PT" sz="1600" noProof="0">
                        <a:effectLst/>
                        <a:latin typeface="Calibri"/>
                        <a:ea typeface="SimSun"/>
                        <a:cs typeface="Arial"/>
                      </a:endParaRPr>
                    </a:p>
                  </a:txBody>
                  <a:tcPr marL="68580" marR="68580" marT="0" marB="0"/>
                </a:tc>
                <a:tc>
                  <a:txBody>
                    <a:bodyPr/>
                    <a:lstStyle/>
                    <a:p>
                      <a:pPr>
                        <a:lnSpc>
                          <a:spcPct val="115000"/>
                        </a:lnSpc>
                        <a:spcAft>
                          <a:spcPts val="1000"/>
                        </a:spcAft>
                      </a:pPr>
                      <a:r>
                        <a:rPr lang="pt-PT" sz="1600" b="1" noProof="0" dirty="0">
                          <a:effectLst/>
                        </a:rPr>
                        <a:t>ARR do potencial risco de contaminação química da água potável</a:t>
                      </a:r>
                      <a:endParaRPr lang="pt-PT" sz="1600" b="1" noProof="0" dirty="0">
                        <a:effectLst/>
                        <a:latin typeface="Calibri"/>
                        <a:ea typeface="SimSun"/>
                        <a:cs typeface="Arial"/>
                      </a:endParaRPr>
                    </a:p>
                  </a:txBody>
                  <a:tcPr marL="68580" marR="68580" marT="0" marB="0">
                    <a:noFill/>
                  </a:tcPr>
                </a:tc>
                <a:tc>
                  <a:txBody>
                    <a:bodyPr/>
                    <a:lstStyle/>
                    <a:p>
                      <a:pPr>
                        <a:lnSpc>
                          <a:spcPct val="115000"/>
                        </a:lnSpc>
                        <a:spcAft>
                          <a:spcPts val="1000"/>
                        </a:spcAft>
                      </a:pPr>
                      <a:r>
                        <a:rPr lang="pt-PT" sz="1600" noProof="0">
                          <a:effectLst/>
                        </a:rPr>
                        <a:t>A ERR reavalia o potencial risco de contaminação química da água potável por descarga não controlada de resíduos no rio Bughaw.</a:t>
                      </a:r>
                      <a:endParaRPr lang="pt-PT" sz="1600" noProof="0">
                        <a:effectLst/>
                        <a:latin typeface="Calibri"/>
                        <a:ea typeface="SimSun"/>
                        <a:cs typeface="Arial"/>
                      </a:endParaRPr>
                    </a:p>
                  </a:txBody>
                  <a:tcPr marL="68580" marR="68580" marT="0" marB="0">
                    <a:noFill/>
                  </a:tcPr>
                </a:tc>
                <a:extLst>
                  <a:ext uri="{0D108BD9-81ED-4DB2-BD59-A6C34878D82A}">
                    <a16:rowId xmlns:a16="http://schemas.microsoft.com/office/drawing/2014/main" val="10006"/>
                  </a:ext>
                </a:extLst>
              </a:tr>
              <a:tr h="485259">
                <a:tc>
                  <a:txBody>
                    <a:bodyPr/>
                    <a:lstStyle/>
                    <a:p>
                      <a:pPr>
                        <a:lnSpc>
                          <a:spcPct val="115000"/>
                        </a:lnSpc>
                        <a:spcAft>
                          <a:spcPts val="1000"/>
                        </a:spcAft>
                      </a:pPr>
                      <a:r>
                        <a:rPr lang="pt-PT" sz="1600" noProof="0">
                          <a:effectLst/>
                        </a:rPr>
                        <a:t>C6</a:t>
                      </a:r>
                      <a:endParaRPr lang="pt-PT" sz="1600" noProof="0">
                        <a:effectLst/>
                        <a:latin typeface="Calibri"/>
                        <a:ea typeface="SimSun"/>
                        <a:cs typeface="Arial"/>
                      </a:endParaRPr>
                    </a:p>
                  </a:txBody>
                  <a:tcPr marL="68580" marR="68580" marT="0" marB="0"/>
                </a:tc>
                <a:tc>
                  <a:txBody>
                    <a:bodyPr/>
                    <a:lstStyle/>
                    <a:p>
                      <a:pPr>
                        <a:lnSpc>
                          <a:spcPct val="115000"/>
                        </a:lnSpc>
                        <a:spcAft>
                          <a:spcPts val="1000"/>
                        </a:spcAft>
                      </a:pPr>
                      <a:r>
                        <a:rPr lang="pt-PT" sz="1600" b="1" noProof="0">
                          <a:effectLst/>
                        </a:rPr>
                        <a:t>Comunicação e envolvimento da comunidade</a:t>
                      </a:r>
                      <a:endParaRPr lang="pt-PT" sz="1600" b="1" noProof="0">
                        <a:effectLst/>
                        <a:latin typeface="Calibri"/>
                        <a:ea typeface="SimSun"/>
                        <a:cs typeface="Arial"/>
                      </a:endParaRPr>
                    </a:p>
                  </a:txBody>
                  <a:tcPr marL="68580" marR="68580" marT="0" marB="0"/>
                </a:tc>
                <a:tc>
                  <a:txBody>
                    <a:bodyPr/>
                    <a:lstStyle/>
                    <a:p>
                      <a:pPr algn="just">
                        <a:lnSpc>
                          <a:spcPct val="115000"/>
                        </a:lnSpc>
                        <a:spcAft>
                          <a:spcPts val="1000"/>
                        </a:spcAft>
                        <a:tabLst>
                          <a:tab pos="1046480" algn="l"/>
                        </a:tabLst>
                      </a:pPr>
                      <a:r>
                        <a:rPr lang="pt-PT" sz="1600" noProof="0" dirty="0">
                          <a:effectLst/>
                        </a:rPr>
                        <a:t>A ERR visita a comunidade para obter mais informações por parte dos líderes comunitários e parentes das pessoas doentes.</a:t>
                      </a:r>
                      <a:endParaRPr lang="pt-PT" sz="1600" noProof="0" dirty="0">
                        <a:effectLst/>
                        <a:latin typeface="Calibri"/>
                        <a:ea typeface="SimSun"/>
                        <a:cs typeface="Arial"/>
                      </a:endParaRPr>
                    </a:p>
                  </a:txBody>
                  <a:tcPr marL="68580" marR="68580" marT="0" marB="0"/>
                </a:tc>
                <a:extLst>
                  <a:ext uri="{0D108BD9-81ED-4DB2-BD59-A6C34878D82A}">
                    <a16:rowId xmlns:a16="http://schemas.microsoft.com/office/drawing/2014/main" val="10007"/>
                  </a:ext>
                </a:extLst>
              </a:tr>
              <a:tr h="485259">
                <a:tc>
                  <a:txBody>
                    <a:bodyPr/>
                    <a:lstStyle/>
                    <a:p>
                      <a:pPr>
                        <a:lnSpc>
                          <a:spcPct val="115000"/>
                        </a:lnSpc>
                        <a:spcAft>
                          <a:spcPts val="1000"/>
                        </a:spcAft>
                      </a:pPr>
                      <a:r>
                        <a:rPr lang="pt-PT" sz="1600" noProof="0">
                          <a:effectLst/>
                        </a:rPr>
                        <a:t>C7</a:t>
                      </a:r>
                      <a:endParaRPr lang="pt-PT" sz="1600" noProof="0">
                        <a:effectLst/>
                        <a:latin typeface="Calibri"/>
                        <a:ea typeface="SimSun"/>
                        <a:cs typeface="Arial"/>
                      </a:endParaRPr>
                    </a:p>
                  </a:txBody>
                  <a:tcPr marL="68580" marR="68580" marT="0" marB="0"/>
                </a:tc>
                <a:tc>
                  <a:txBody>
                    <a:bodyPr/>
                    <a:lstStyle/>
                    <a:p>
                      <a:pPr>
                        <a:lnSpc>
                          <a:spcPct val="115000"/>
                        </a:lnSpc>
                        <a:spcAft>
                          <a:spcPts val="1000"/>
                        </a:spcAft>
                      </a:pPr>
                      <a:r>
                        <a:rPr lang="pt-PT" sz="1600" b="1" noProof="0">
                          <a:effectLst/>
                        </a:rPr>
                        <a:t>Busca activa de casos e localização de casos</a:t>
                      </a:r>
                      <a:endParaRPr lang="pt-PT" sz="1600" b="1" noProof="0">
                        <a:effectLst/>
                        <a:latin typeface="Calibri"/>
                        <a:ea typeface="SimSun"/>
                        <a:cs typeface="Arial"/>
                      </a:endParaRPr>
                    </a:p>
                  </a:txBody>
                  <a:tcPr marL="68580" marR="68580" marT="0" marB="0">
                    <a:noFill/>
                  </a:tcPr>
                </a:tc>
                <a:tc>
                  <a:txBody>
                    <a:bodyPr/>
                    <a:lstStyle/>
                    <a:p>
                      <a:pPr algn="just">
                        <a:lnSpc>
                          <a:spcPct val="115000"/>
                        </a:lnSpc>
                        <a:spcAft>
                          <a:spcPts val="1000"/>
                        </a:spcAft>
                        <a:tabLst>
                          <a:tab pos="1046480" algn="l"/>
                        </a:tabLst>
                      </a:pPr>
                      <a:r>
                        <a:rPr lang="pt-PT" sz="1600" noProof="0">
                          <a:effectLst/>
                        </a:rPr>
                        <a:t>A ERR inicia</a:t>
                      </a:r>
                      <a:r>
                        <a:rPr lang="pt-PT" sz="1600" baseline="0" noProof="0">
                          <a:effectLst/>
                        </a:rPr>
                        <a:t> uma busca activa de casos </a:t>
                      </a:r>
                      <a:r>
                        <a:rPr lang="pt-PT" sz="1600" noProof="0">
                          <a:effectLst/>
                        </a:rPr>
                        <a:t>e a monitorização dos contactos,</a:t>
                      </a:r>
                      <a:r>
                        <a:rPr lang="pt-PT" sz="1600" baseline="0" noProof="0">
                          <a:effectLst/>
                        </a:rPr>
                        <a:t> mas terá de enfrentar situações complexas</a:t>
                      </a:r>
                      <a:r>
                        <a:rPr lang="pt-PT" sz="1600" noProof="0">
                          <a:effectLst/>
                        </a:rPr>
                        <a:t>.</a:t>
                      </a:r>
                      <a:endParaRPr lang="pt-PT" sz="1600" noProof="0">
                        <a:effectLst/>
                        <a:latin typeface="Calibri"/>
                        <a:ea typeface="SimSun"/>
                        <a:cs typeface="Arial"/>
                      </a:endParaRPr>
                    </a:p>
                  </a:txBody>
                  <a:tcPr marL="68580" marR="68580" marT="0" marB="0">
                    <a:noFill/>
                  </a:tcPr>
                </a:tc>
                <a:extLst>
                  <a:ext uri="{0D108BD9-81ED-4DB2-BD59-A6C34878D82A}">
                    <a16:rowId xmlns:a16="http://schemas.microsoft.com/office/drawing/2014/main" val="10008"/>
                  </a:ext>
                </a:extLst>
              </a:tr>
              <a:tr h="485259">
                <a:tc>
                  <a:txBody>
                    <a:bodyPr/>
                    <a:lstStyle/>
                    <a:p>
                      <a:pPr>
                        <a:lnSpc>
                          <a:spcPct val="115000"/>
                        </a:lnSpc>
                        <a:spcAft>
                          <a:spcPts val="1000"/>
                        </a:spcAft>
                      </a:pPr>
                      <a:r>
                        <a:rPr lang="pt-PT" sz="1600" noProof="0">
                          <a:effectLst/>
                        </a:rPr>
                        <a:t>C8</a:t>
                      </a:r>
                      <a:endParaRPr lang="pt-PT" sz="1600" noProof="0">
                        <a:effectLst/>
                        <a:latin typeface="Calibri"/>
                        <a:ea typeface="SimSun"/>
                        <a:cs typeface="Arial"/>
                      </a:endParaRPr>
                    </a:p>
                  </a:txBody>
                  <a:tcPr marL="68580" marR="68580" marT="0" marB="0"/>
                </a:tc>
                <a:tc>
                  <a:txBody>
                    <a:bodyPr/>
                    <a:lstStyle/>
                    <a:p>
                      <a:pPr>
                        <a:lnSpc>
                          <a:spcPct val="115000"/>
                        </a:lnSpc>
                        <a:spcAft>
                          <a:spcPts val="1000"/>
                        </a:spcAft>
                      </a:pPr>
                      <a:r>
                        <a:rPr lang="pt-PT" sz="1600" b="1" noProof="0">
                          <a:effectLst/>
                        </a:rPr>
                        <a:t>Relatório da investigação</a:t>
                      </a:r>
                      <a:endParaRPr lang="pt-PT" sz="1600" b="1" noProof="0">
                        <a:effectLst/>
                        <a:latin typeface="Calibri"/>
                        <a:ea typeface="SimSun"/>
                        <a:cs typeface="Arial"/>
                      </a:endParaRPr>
                    </a:p>
                  </a:txBody>
                  <a:tcPr marL="68580" marR="68580" marT="0" marB="0"/>
                </a:tc>
                <a:tc>
                  <a:txBody>
                    <a:bodyPr/>
                    <a:lstStyle/>
                    <a:p>
                      <a:pPr>
                        <a:lnSpc>
                          <a:spcPct val="115000"/>
                        </a:lnSpc>
                        <a:spcAft>
                          <a:spcPts val="1000"/>
                        </a:spcAft>
                      </a:pPr>
                      <a:r>
                        <a:rPr lang="pt-PT" sz="1600" noProof="0" dirty="0">
                          <a:effectLst/>
                        </a:rPr>
                        <a:t>O Dr. </a:t>
                      </a:r>
                      <a:r>
                        <a:rPr lang="pt-PT" sz="1600" noProof="0" dirty="0" err="1">
                          <a:effectLst/>
                        </a:rPr>
                        <a:t>Zaher</a:t>
                      </a:r>
                      <a:r>
                        <a:rPr lang="pt-PT" sz="1600" noProof="0" dirty="0">
                          <a:effectLst/>
                        </a:rPr>
                        <a:t> pede à ERR que apresente um relatório completo da investigação que inclua os achados, conclusões e recomendações.</a:t>
                      </a:r>
                      <a:endParaRPr lang="pt-PT" sz="1600" noProof="0" dirty="0">
                        <a:effectLst/>
                        <a:latin typeface="Calibri"/>
                        <a:ea typeface="SimSun"/>
                        <a:cs typeface="Arial"/>
                      </a:endParaRPr>
                    </a:p>
                  </a:txBody>
                  <a:tcPr marL="68580" marR="68580" marT="0" marB="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6840743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304800" y="152400"/>
            <a:ext cx="8153400" cy="639762"/>
          </a:xfrm>
        </p:spPr>
        <p:txBody>
          <a:bodyPr/>
          <a:lstStyle/>
          <a:p>
            <a:pPr eaLnBrk="1" hangingPunct="1"/>
            <a:r>
              <a:rPr lang="en-GB" sz="3600" b="1" dirty="0">
                <a:solidFill>
                  <a:srgbClr val="002060"/>
                </a:solidFill>
              </a:rPr>
              <a:t>4. Agenda da </a:t>
            </a:r>
            <a:r>
              <a:rPr lang="en-GB" sz="3600" b="1" dirty="0" err="1">
                <a:solidFill>
                  <a:srgbClr val="002060"/>
                </a:solidFill>
              </a:rPr>
              <a:t>formação</a:t>
            </a:r>
            <a:r>
              <a:rPr lang="en-GB" sz="3600" b="1" dirty="0">
                <a:solidFill>
                  <a:srgbClr val="002060"/>
                </a:solidFill>
              </a:rPr>
              <a:t> das ERR</a:t>
            </a:r>
            <a:endParaRPr lang="en-GB" altLang="en-US" sz="3600" b="1" dirty="0">
              <a:solidFill>
                <a:srgbClr val="002060"/>
              </a:solidFill>
              <a:effectLst>
                <a:outerShdw blurRad="38100" dist="38100" dir="2700000" algn="tl">
                  <a:srgbClr val="000000">
                    <a:alpha val="43137"/>
                  </a:srgbClr>
                </a:outerShdw>
              </a:effectLst>
            </a:endParaRPr>
          </a:p>
        </p:txBody>
      </p:sp>
      <p:graphicFrame>
        <p:nvGraphicFramePr>
          <p:cNvPr id="3" name="Table 2">
            <a:extLst>
              <a:ext uri="{FF2B5EF4-FFF2-40B4-BE49-F238E27FC236}">
                <a16:creationId xmlns:a16="http://schemas.microsoft.com/office/drawing/2014/main" id="{39A97CC5-9C2C-47E6-9CA7-2DBCE71E622B}"/>
              </a:ext>
            </a:extLst>
          </p:cNvPr>
          <p:cNvGraphicFramePr>
            <a:graphicFrameLocks noGrp="1"/>
          </p:cNvGraphicFramePr>
          <p:nvPr>
            <p:extLst/>
          </p:nvPr>
        </p:nvGraphicFramePr>
        <p:xfrm>
          <a:off x="152398" y="883626"/>
          <a:ext cx="8839200" cy="5163191"/>
        </p:xfrm>
        <a:graphic>
          <a:graphicData uri="http://schemas.openxmlformats.org/drawingml/2006/table">
            <a:tbl>
              <a:tblPr firstRow="1" bandRow="1">
                <a:tableStyleId>{5940675A-B579-460E-94D1-54222C63F5DA}</a:tableStyleId>
              </a:tblPr>
              <a:tblGrid>
                <a:gridCol w="1473200">
                  <a:extLst>
                    <a:ext uri="{9D8B030D-6E8A-4147-A177-3AD203B41FA5}">
                      <a16:colId xmlns:a16="http://schemas.microsoft.com/office/drawing/2014/main" val="286584384"/>
                    </a:ext>
                  </a:extLst>
                </a:gridCol>
                <a:gridCol w="1473200">
                  <a:extLst>
                    <a:ext uri="{9D8B030D-6E8A-4147-A177-3AD203B41FA5}">
                      <a16:colId xmlns:a16="http://schemas.microsoft.com/office/drawing/2014/main" val="20000"/>
                    </a:ext>
                  </a:extLst>
                </a:gridCol>
                <a:gridCol w="1473200">
                  <a:extLst>
                    <a:ext uri="{9D8B030D-6E8A-4147-A177-3AD203B41FA5}">
                      <a16:colId xmlns:a16="http://schemas.microsoft.com/office/drawing/2014/main" val="20001"/>
                    </a:ext>
                  </a:extLst>
                </a:gridCol>
                <a:gridCol w="1473200">
                  <a:extLst>
                    <a:ext uri="{9D8B030D-6E8A-4147-A177-3AD203B41FA5}">
                      <a16:colId xmlns:a16="http://schemas.microsoft.com/office/drawing/2014/main" val="20002"/>
                    </a:ext>
                  </a:extLst>
                </a:gridCol>
                <a:gridCol w="1473200">
                  <a:extLst>
                    <a:ext uri="{9D8B030D-6E8A-4147-A177-3AD203B41FA5}">
                      <a16:colId xmlns:a16="http://schemas.microsoft.com/office/drawing/2014/main" val="20006"/>
                    </a:ext>
                  </a:extLst>
                </a:gridCol>
                <a:gridCol w="1473200">
                  <a:extLst>
                    <a:ext uri="{9D8B030D-6E8A-4147-A177-3AD203B41FA5}">
                      <a16:colId xmlns:a16="http://schemas.microsoft.com/office/drawing/2014/main" val="20007"/>
                    </a:ext>
                  </a:extLst>
                </a:gridCol>
              </a:tblGrid>
              <a:tr h="335574">
                <a:tc>
                  <a:txBody>
                    <a:bodyPr/>
                    <a:lstStyle/>
                    <a:p>
                      <a:pPr algn="ctr"/>
                      <a:endParaRPr lang="pt-PT" sz="1800" dirty="0"/>
                    </a:p>
                  </a:txBody>
                  <a:tcPr marT="45729" marB="45729">
                    <a:noFill/>
                  </a:tcPr>
                </a:tc>
                <a:tc>
                  <a:txBody>
                    <a:bodyPr/>
                    <a:lstStyle/>
                    <a:p>
                      <a:pPr algn="ctr"/>
                      <a:r>
                        <a:rPr lang="pt-PT" sz="1600" b="1"/>
                        <a:t>Dia 1</a:t>
                      </a:r>
                      <a:endParaRPr lang="pt-PT" sz="1600" b="1" dirty="0"/>
                    </a:p>
                  </a:txBody>
                  <a:tcPr marT="45729" marB="45729" anchor="ctr"/>
                </a:tc>
                <a:tc>
                  <a:txBody>
                    <a:bodyPr/>
                    <a:lstStyle/>
                    <a:p>
                      <a:pPr algn="ctr"/>
                      <a:r>
                        <a:rPr lang="pt-PT" sz="1600" b="1"/>
                        <a:t>Dia 2</a:t>
                      </a:r>
                      <a:endParaRPr lang="pt-PT" sz="1600" b="1" dirty="0"/>
                    </a:p>
                  </a:txBody>
                  <a:tcPr marT="45729" marB="45729" anchor="ctr"/>
                </a:tc>
                <a:tc>
                  <a:txBody>
                    <a:bodyPr/>
                    <a:lstStyle/>
                    <a:p>
                      <a:pPr algn="ctr"/>
                      <a:r>
                        <a:rPr lang="pt-PT" sz="1600" b="1"/>
                        <a:t>Dia 3</a:t>
                      </a:r>
                      <a:endParaRPr lang="pt-PT" sz="1600" b="1" dirty="0"/>
                    </a:p>
                  </a:txBody>
                  <a:tcPr marT="45729" marB="45729" anchor="ctr"/>
                </a:tc>
                <a:tc>
                  <a:txBody>
                    <a:bodyPr/>
                    <a:lstStyle/>
                    <a:p>
                      <a:pPr algn="ctr"/>
                      <a:r>
                        <a:rPr lang="pt-PT" sz="1600" b="1"/>
                        <a:t>Dia</a:t>
                      </a:r>
                      <a:r>
                        <a:rPr lang="pt-PT" sz="1600" b="1" baseline="0"/>
                        <a:t> </a:t>
                      </a:r>
                      <a:r>
                        <a:rPr lang="pt-PT" sz="1600" b="1"/>
                        <a:t>4</a:t>
                      </a:r>
                      <a:endParaRPr lang="pt-PT" sz="1600" b="1" dirty="0"/>
                    </a:p>
                  </a:txBody>
                  <a:tcPr marT="45729" marB="45729" anchor="ctr"/>
                </a:tc>
                <a:tc>
                  <a:txBody>
                    <a:bodyPr/>
                    <a:lstStyle/>
                    <a:p>
                      <a:pPr algn="ctr"/>
                      <a:r>
                        <a:rPr lang="pt-PT" sz="1600" b="1"/>
                        <a:t>Dia 5</a:t>
                      </a:r>
                      <a:endParaRPr lang="pt-PT" sz="1600" b="1" dirty="0"/>
                    </a:p>
                  </a:txBody>
                  <a:tcPr marT="45729" marB="45729" anchor="ctr"/>
                </a:tc>
                <a:extLst>
                  <a:ext uri="{0D108BD9-81ED-4DB2-BD59-A6C34878D82A}">
                    <a16:rowId xmlns:a16="http://schemas.microsoft.com/office/drawing/2014/main" val="10000"/>
                  </a:ext>
                </a:extLst>
              </a:tr>
              <a:tr h="804200">
                <a:tc rowSpan="2">
                  <a:txBody>
                    <a:bodyPr/>
                    <a:lstStyle/>
                    <a:p>
                      <a:endParaRPr lang="pt-PT" sz="1800"/>
                    </a:p>
                    <a:p>
                      <a:endParaRPr lang="pt-PT" sz="2000" b="1" noProof="0"/>
                    </a:p>
                    <a:p>
                      <a:endParaRPr lang="pt-PT" sz="2000" b="1" noProof="0"/>
                    </a:p>
                    <a:p>
                      <a:r>
                        <a:rPr lang="pt-PT" sz="2000" b="1" noProof="0"/>
                        <a:t>Manh</a:t>
                      </a:r>
                      <a:r>
                        <a:rPr lang="pt-PT" sz="2000" b="1" noProof="0">
                          <a:latin typeface="Calibri"/>
                          <a:cs typeface="Calibri"/>
                        </a:rPr>
                        <a:t>ã</a:t>
                      </a:r>
                      <a:endParaRPr lang="pt-PT" sz="2000" b="1" noProof="0" dirty="0"/>
                    </a:p>
                  </a:txBody>
                  <a:tcPr marT="45729" marB="45729">
                    <a:noFill/>
                  </a:tcPr>
                </a:tc>
                <a:tc>
                  <a:txBody>
                    <a:bodyPr/>
                    <a:lstStyle/>
                    <a:p>
                      <a:endParaRPr lang="pt-PT" sz="1800" dirty="0"/>
                    </a:p>
                  </a:txBody>
                  <a:tcPr marT="45729" marB="45729">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b="1"/>
                        <a:t>Bloco B: </a:t>
                      </a:r>
                    </a:p>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b="0"/>
                        <a:t>M</a:t>
                      </a:r>
                      <a:r>
                        <a:rPr lang="pt-PT" altLang="en-US" sz="1400"/>
                        <a:t>ódulo técnico</a:t>
                      </a:r>
                      <a:endParaRPr lang="pt-PT" altLang="en-US" sz="1400" dirty="0"/>
                    </a:p>
                  </a:txBody>
                  <a:tcPr marT="45729" marB="45729">
                    <a:solidFill>
                      <a:schemeClr val="accent6">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b="1"/>
                        <a:t>Bloco B: </a:t>
                      </a:r>
                      <a:r>
                        <a:rPr lang="pt-PT" altLang="en-US" sz="1400" b="0"/>
                        <a:t>M</a:t>
                      </a:r>
                      <a:r>
                        <a:rPr lang="pt-PT" altLang="en-US" sz="1400"/>
                        <a:t>ódulo técnico</a:t>
                      </a:r>
                      <a:endParaRPr lang="pt-PT" altLang="en-US" sz="1400" dirty="0"/>
                    </a:p>
                  </a:txBody>
                  <a:tcPr marT="45729" marB="45729">
                    <a:solidFill>
                      <a:schemeClr val="accent6">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b="1"/>
                        <a:t>Bloco</a:t>
                      </a:r>
                      <a:r>
                        <a:rPr lang="pt-PT" altLang="en-US" sz="1400" b="1" baseline="0"/>
                        <a:t> </a:t>
                      </a:r>
                      <a:r>
                        <a:rPr lang="pt-PT" altLang="en-US" sz="1400" b="1"/>
                        <a:t>B</a:t>
                      </a:r>
                      <a:r>
                        <a:rPr lang="pt-PT" altLang="en-US" sz="1400"/>
                        <a:t>: </a:t>
                      </a:r>
                      <a:r>
                        <a:rPr lang="pt-PT" altLang="en-US" sz="1400" b="0"/>
                        <a:t>M</a:t>
                      </a:r>
                      <a:r>
                        <a:rPr lang="pt-PT" altLang="en-US" sz="1400"/>
                        <a:t>ódulo técnico</a:t>
                      </a:r>
                      <a:endParaRPr lang="pt-PT" altLang="en-US" sz="1400" dirty="0"/>
                    </a:p>
                  </a:txBody>
                  <a:tcPr marT="45729" marB="45729">
                    <a:solidFill>
                      <a:schemeClr val="accent6">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b="1"/>
                        <a:t>Bloco B:</a:t>
                      </a:r>
                      <a:r>
                        <a:rPr lang="pt-PT" altLang="en-US" sz="1400"/>
                        <a:t> </a:t>
                      </a:r>
                      <a:r>
                        <a:rPr lang="pt-PT" altLang="en-US" sz="1400" b="0"/>
                        <a:t>M</a:t>
                      </a:r>
                      <a:r>
                        <a:rPr lang="pt-PT" altLang="en-US" sz="1400"/>
                        <a:t>ódulo técnico</a:t>
                      </a:r>
                      <a:endParaRPr lang="pt-PT" altLang="en-US" sz="1400" dirty="0"/>
                    </a:p>
                  </a:txBody>
                  <a:tcPr marT="45729" marB="45729">
                    <a:solidFill>
                      <a:schemeClr val="accent6">
                        <a:lumMod val="75000"/>
                      </a:schemeClr>
                    </a:solidFill>
                  </a:tcPr>
                </a:tc>
                <a:extLst>
                  <a:ext uri="{0D108BD9-81ED-4DB2-BD59-A6C34878D82A}">
                    <a16:rowId xmlns:a16="http://schemas.microsoft.com/office/drawing/2014/main" val="10001"/>
                  </a:ext>
                </a:extLst>
              </a:tr>
              <a:tr h="944988">
                <a:tc vMerge="1">
                  <a:txBody>
                    <a:bodyPr/>
                    <a:lstStyle/>
                    <a:p>
                      <a:endParaRPr lang="en-GB" dirty="0"/>
                    </a:p>
                  </a:txBody>
                  <a:tcPr>
                    <a:noFill/>
                  </a:tcPr>
                </a:tc>
                <a:tc>
                  <a:txBody>
                    <a:bodyPr/>
                    <a:lstStyle/>
                    <a:p>
                      <a:r>
                        <a:rPr lang="pt-PT" sz="1400" b="1"/>
                        <a:t>Bloco A</a:t>
                      </a:r>
                      <a:endParaRPr lang="pt-PT" sz="1400" b="1" dirty="0"/>
                    </a:p>
                  </a:txBody>
                  <a:tcPr marT="45729" marB="45729">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400" b="1" noProof="0" dirty="0">
                          <a:solidFill>
                            <a:schemeClr val="tx1"/>
                          </a:solidFill>
                        </a:rPr>
                        <a:t>Bloco C:</a:t>
                      </a:r>
                      <a:r>
                        <a:rPr lang="pt-PT" sz="1400" noProof="0" dirty="0">
                          <a:solidFill>
                            <a:schemeClr val="tx1"/>
                          </a:solidFill>
                        </a:rPr>
                        <a:t> </a:t>
                      </a:r>
                      <a:endParaRPr lang="pt-PT" altLang="en-US" sz="1400" dirty="0"/>
                    </a:p>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dirty="0"/>
                        <a:t>Sessão  C1 e balanço</a:t>
                      </a:r>
                    </a:p>
                    <a:p>
                      <a:pPr marL="0" marR="0" lvl="0" indent="0" algn="l" defTabSz="914400" rtl="0" eaLnBrk="1" fontAlgn="auto" latinLnBrk="0" hangingPunct="1">
                        <a:lnSpc>
                          <a:spcPct val="100000"/>
                        </a:lnSpc>
                        <a:spcBef>
                          <a:spcPts val="0"/>
                        </a:spcBef>
                        <a:spcAft>
                          <a:spcPts val="0"/>
                        </a:spcAft>
                        <a:buClrTx/>
                        <a:buSzTx/>
                        <a:buFontTx/>
                        <a:buNone/>
                        <a:tabLst/>
                        <a:defRPr/>
                      </a:pPr>
                      <a:endParaRPr lang="pt-PT" sz="1400" dirty="0"/>
                    </a:p>
                  </a:txBody>
                  <a:tcPr marT="45729" marB="45729">
                    <a:solidFill>
                      <a:srgbClr val="92D05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400" b="1" noProof="0" dirty="0">
                          <a:solidFill>
                            <a:schemeClr val="tx1"/>
                          </a:solidFill>
                        </a:rPr>
                        <a:t>Bloco C</a:t>
                      </a:r>
                      <a:r>
                        <a:rPr lang="pt-PT" sz="1400" b="1" baseline="0" noProof="0" dirty="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dirty="0"/>
                        <a:t>Exercício sobre compe</a:t>
                      </a:r>
                      <a:r>
                        <a:rPr lang="pt-PT" altLang="en-US" sz="1400" dirty="0">
                          <a:latin typeface="+mn-lt"/>
                        </a:rPr>
                        <a:t>t</a:t>
                      </a:r>
                      <a:r>
                        <a:rPr lang="pt-PT" altLang="en-US" sz="1400" dirty="0">
                          <a:latin typeface="+mn-lt"/>
                          <a:cs typeface="Arial"/>
                        </a:rPr>
                        <a:t>ências</a:t>
                      </a:r>
                      <a:r>
                        <a:rPr lang="pt-PT" altLang="en-US" sz="1400" dirty="0"/>
                        <a:t> - sessão C3</a:t>
                      </a:r>
                    </a:p>
                  </a:txBody>
                  <a:tcPr marT="45729" marB="45729">
                    <a:solidFill>
                      <a:srgbClr val="92D05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400" b="1" noProof="0" dirty="0">
                          <a:solidFill>
                            <a:schemeClr val="tx1"/>
                          </a:solidFill>
                        </a:rPr>
                        <a:t>Bloco C:</a:t>
                      </a:r>
                      <a:r>
                        <a:rPr lang="pt-PT" sz="1400" noProof="0" dirty="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dirty="0"/>
                        <a:t>Exercício sobre compe</a:t>
                      </a:r>
                      <a:r>
                        <a:rPr lang="pt-PT" altLang="en-US" sz="1400" dirty="0">
                          <a:latin typeface="+mn-lt"/>
                        </a:rPr>
                        <a:t>t</a:t>
                      </a:r>
                      <a:r>
                        <a:rPr lang="pt-PT" altLang="en-US" sz="1400" dirty="0">
                          <a:latin typeface="+mn-lt"/>
                          <a:cs typeface="Arial"/>
                        </a:rPr>
                        <a:t>ências</a:t>
                      </a:r>
                      <a:r>
                        <a:rPr lang="pt-PT" altLang="en-US" sz="1400" dirty="0"/>
                        <a:t> - sessão C5</a:t>
                      </a:r>
                    </a:p>
                  </a:txBody>
                  <a:tcPr marT="45729" marB="45729">
                    <a:solidFill>
                      <a:srgbClr val="92D05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b="1"/>
                        <a:t>Bloco B: </a:t>
                      </a:r>
                    </a:p>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a:t>Módulo técnico</a:t>
                      </a:r>
                    </a:p>
                    <a:p>
                      <a:pPr marL="0" marR="0" lvl="0" indent="0" algn="l" defTabSz="914400" rtl="0" eaLnBrk="1" fontAlgn="auto" latinLnBrk="0" hangingPunct="1">
                        <a:lnSpc>
                          <a:spcPct val="100000"/>
                        </a:lnSpc>
                        <a:spcBef>
                          <a:spcPts val="0"/>
                        </a:spcBef>
                        <a:spcAft>
                          <a:spcPts val="0"/>
                        </a:spcAft>
                        <a:buClrTx/>
                        <a:buSzTx/>
                        <a:buFontTx/>
                        <a:buNone/>
                        <a:tabLst/>
                        <a:defRPr/>
                      </a:pPr>
                      <a:endParaRPr lang="pt-PT" altLang="en-US" sz="1400" dirty="0"/>
                    </a:p>
                  </a:txBody>
                  <a:tcPr marT="45729" marB="45729">
                    <a:solidFill>
                      <a:schemeClr val="accent6">
                        <a:lumMod val="75000"/>
                      </a:schemeClr>
                    </a:solidFill>
                  </a:tcPr>
                </a:tc>
                <a:extLst>
                  <a:ext uri="{0D108BD9-81ED-4DB2-BD59-A6C34878D82A}">
                    <a16:rowId xmlns:a16="http://schemas.microsoft.com/office/drawing/2014/main" val="10002"/>
                  </a:ext>
                </a:extLst>
              </a:tr>
              <a:tr h="804200">
                <a:tc rowSpan="3">
                  <a:txBody>
                    <a:bodyPr/>
                    <a:lstStyle/>
                    <a:p>
                      <a:endParaRPr lang="pt-PT" sz="2000" b="1" dirty="0"/>
                    </a:p>
                    <a:p>
                      <a:endParaRPr lang="pt-PT" sz="2000" b="1" dirty="0"/>
                    </a:p>
                    <a:p>
                      <a:endParaRPr lang="pt-PT" sz="2000" b="1" dirty="0"/>
                    </a:p>
                    <a:p>
                      <a:r>
                        <a:rPr lang="pt-PT" sz="2000" b="1" dirty="0"/>
                        <a:t>Tarde</a:t>
                      </a:r>
                    </a:p>
                  </a:txBody>
                  <a:tcPr marT="45729" marB="45729">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400" b="1" dirty="0"/>
                        <a:t>Bloco A</a:t>
                      </a:r>
                    </a:p>
                    <a:p>
                      <a:pPr marL="0" marR="0" lvl="0" indent="0" algn="l" defTabSz="914400" rtl="0" eaLnBrk="1" fontAlgn="auto" latinLnBrk="0" hangingPunct="1">
                        <a:lnSpc>
                          <a:spcPct val="100000"/>
                        </a:lnSpc>
                        <a:spcBef>
                          <a:spcPts val="0"/>
                        </a:spcBef>
                        <a:spcAft>
                          <a:spcPts val="0"/>
                        </a:spcAft>
                        <a:buClrTx/>
                        <a:buSzTx/>
                        <a:buFontTx/>
                        <a:buNone/>
                        <a:tabLst/>
                        <a:defRPr/>
                      </a:pPr>
                      <a:endParaRPr lang="pt-PT" sz="1400" noProof="0" dirty="0">
                        <a:solidFill>
                          <a:schemeClr val="tx1"/>
                        </a:solidFill>
                      </a:endParaRPr>
                    </a:p>
                  </a:txBody>
                  <a:tcPr marT="45729" marB="45729">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b="1" dirty="0"/>
                        <a:t>Bloco B: </a:t>
                      </a:r>
                    </a:p>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dirty="0"/>
                        <a:t>Módulo técnico</a:t>
                      </a:r>
                    </a:p>
                  </a:txBody>
                  <a:tcPr marT="45729" marB="45729">
                    <a:solidFill>
                      <a:schemeClr val="accent6">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b="1" dirty="0"/>
                        <a:t>Bloco B: </a:t>
                      </a:r>
                    </a:p>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dirty="0"/>
                        <a:t>Módulo técnico</a:t>
                      </a:r>
                    </a:p>
                    <a:p>
                      <a:pPr marL="0" marR="0" lvl="0" indent="0" algn="l" defTabSz="914400" rtl="0" eaLnBrk="1" fontAlgn="auto" latinLnBrk="0" hangingPunct="1">
                        <a:lnSpc>
                          <a:spcPct val="100000"/>
                        </a:lnSpc>
                        <a:spcBef>
                          <a:spcPts val="0"/>
                        </a:spcBef>
                        <a:spcAft>
                          <a:spcPts val="0"/>
                        </a:spcAft>
                        <a:buClrTx/>
                        <a:buSzTx/>
                        <a:buFontTx/>
                        <a:buNone/>
                        <a:tabLst/>
                        <a:defRPr/>
                      </a:pPr>
                      <a:endParaRPr lang="pt-PT" altLang="en-US" sz="1400" dirty="0"/>
                    </a:p>
                  </a:txBody>
                  <a:tcPr marT="45729" marB="45729">
                    <a:solidFill>
                      <a:schemeClr val="accent6">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b="1" dirty="0"/>
                        <a:t>Bloco B: </a:t>
                      </a:r>
                    </a:p>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dirty="0"/>
                        <a:t>Módulo técnico</a:t>
                      </a:r>
                    </a:p>
                  </a:txBody>
                  <a:tcPr marT="45729" marB="45729">
                    <a:solidFill>
                      <a:schemeClr val="accent6">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400" b="1" noProof="0" dirty="0">
                          <a:solidFill>
                            <a:schemeClr val="tx1"/>
                          </a:solidFill>
                        </a:rPr>
                        <a:t>Bloco C: </a:t>
                      </a:r>
                      <a:r>
                        <a:rPr lang="pt-PT" altLang="en-US" sz="1400" dirty="0"/>
                        <a:t>Exercício sobre compe</a:t>
                      </a:r>
                      <a:r>
                        <a:rPr lang="pt-PT" altLang="en-US" sz="1400" dirty="0">
                          <a:latin typeface="+mn-lt"/>
                        </a:rPr>
                        <a:t>t</a:t>
                      </a:r>
                      <a:r>
                        <a:rPr lang="pt-PT" altLang="en-US" sz="1400" dirty="0">
                          <a:latin typeface="+mn-lt"/>
                          <a:cs typeface="Arial"/>
                        </a:rPr>
                        <a:t>ências</a:t>
                      </a:r>
                      <a:r>
                        <a:rPr lang="pt-PT" altLang="en-US" sz="1400" dirty="0"/>
                        <a:t> </a:t>
                      </a:r>
                      <a:r>
                        <a:rPr lang="mr-IN" altLang="en-US" sz="1400" dirty="0"/>
                        <a:t>–</a:t>
                      </a:r>
                      <a:r>
                        <a:rPr lang="pt-PT" altLang="en-US" sz="1400" dirty="0"/>
                        <a:t> sessão  C7</a:t>
                      </a:r>
                    </a:p>
                  </a:txBody>
                  <a:tcPr marT="45729" marB="45729">
                    <a:solidFill>
                      <a:srgbClr val="92D050"/>
                    </a:solidFill>
                  </a:tcPr>
                </a:tc>
                <a:extLst>
                  <a:ext uri="{0D108BD9-81ED-4DB2-BD59-A6C34878D82A}">
                    <a16:rowId xmlns:a16="http://schemas.microsoft.com/office/drawing/2014/main" val="10003"/>
                  </a:ext>
                </a:extLst>
              </a:tr>
              <a:tr h="936938">
                <a:tc vMerge="1">
                  <a:txBody>
                    <a:bodyPr/>
                    <a:lstStyle/>
                    <a:p>
                      <a:endParaRPr lang="en-GB" dirty="0"/>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b="1" noProof="0" dirty="0"/>
                        <a:t>Bloco B </a:t>
                      </a:r>
                      <a:r>
                        <a:rPr lang="pt-PT" altLang="en-US" sz="1400" b="0" noProof="0" dirty="0"/>
                        <a:t>Módulo Técnico</a:t>
                      </a:r>
                    </a:p>
                  </a:txBody>
                  <a:tcPr marT="45729" marB="45729">
                    <a:solidFill>
                      <a:schemeClr val="accent6">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400" b="1" noProof="0" dirty="0">
                          <a:solidFill>
                            <a:schemeClr val="tx1"/>
                          </a:solidFill>
                        </a:rPr>
                        <a:t>Bloco C: </a:t>
                      </a:r>
                      <a:r>
                        <a:rPr lang="pt-PT" altLang="en-US" sz="1400" dirty="0"/>
                        <a:t>Exercício sobre compe</a:t>
                      </a:r>
                      <a:r>
                        <a:rPr lang="pt-PT" altLang="en-US" sz="1400" dirty="0">
                          <a:latin typeface="+mn-lt"/>
                        </a:rPr>
                        <a:t>t</a:t>
                      </a:r>
                      <a:r>
                        <a:rPr lang="pt-PT" altLang="en-US" sz="1400" dirty="0">
                          <a:latin typeface="+mn-lt"/>
                          <a:cs typeface="Arial"/>
                        </a:rPr>
                        <a:t>ências</a:t>
                      </a:r>
                      <a:r>
                        <a:rPr lang="pt-PT" altLang="en-US" sz="1400" dirty="0"/>
                        <a:t> </a:t>
                      </a:r>
                      <a:r>
                        <a:rPr lang="mr-IN" altLang="en-US" sz="1400" dirty="0"/>
                        <a:t>–</a:t>
                      </a:r>
                      <a:r>
                        <a:rPr lang="pt-PT" altLang="en-US" sz="1400" dirty="0"/>
                        <a:t> sessão  C2</a:t>
                      </a:r>
                    </a:p>
                    <a:p>
                      <a:pPr marL="0" marR="0" lvl="0" indent="0" algn="l" defTabSz="914400" rtl="0" eaLnBrk="1" fontAlgn="auto" latinLnBrk="0" hangingPunct="1">
                        <a:lnSpc>
                          <a:spcPct val="100000"/>
                        </a:lnSpc>
                        <a:spcBef>
                          <a:spcPts val="0"/>
                        </a:spcBef>
                        <a:spcAft>
                          <a:spcPts val="0"/>
                        </a:spcAft>
                        <a:buClrTx/>
                        <a:buSzTx/>
                        <a:buFontTx/>
                        <a:buNone/>
                        <a:tabLst/>
                        <a:defRPr/>
                      </a:pPr>
                      <a:endParaRPr lang="pt-PT" altLang="en-US" sz="1400" dirty="0"/>
                    </a:p>
                  </a:txBody>
                  <a:tcPr marT="45729" marB="45729">
                    <a:solidFill>
                      <a:srgbClr val="92D05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400" b="1" noProof="0" dirty="0">
                          <a:solidFill>
                            <a:schemeClr val="tx1"/>
                          </a:solidFill>
                        </a:rPr>
                        <a:t>Bloco C: </a:t>
                      </a:r>
                      <a:endParaRPr lang="pt-PT" sz="1400" noProof="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pt-PT" sz="1400" b="1" noProof="0" dirty="0">
                          <a:solidFill>
                            <a:schemeClr val="tx1"/>
                          </a:solidFill>
                        </a:rPr>
                        <a:t> </a:t>
                      </a:r>
                      <a:r>
                        <a:rPr lang="pt-PT" altLang="en-US" sz="1400" dirty="0"/>
                        <a:t>Exercício sobre compe</a:t>
                      </a:r>
                      <a:r>
                        <a:rPr lang="pt-PT" altLang="en-US" sz="1400" dirty="0">
                          <a:latin typeface="+mn-lt"/>
                        </a:rPr>
                        <a:t>t</a:t>
                      </a:r>
                      <a:r>
                        <a:rPr lang="pt-PT" altLang="en-US" sz="1400" dirty="0">
                          <a:latin typeface="+mn-lt"/>
                          <a:cs typeface="Arial"/>
                        </a:rPr>
                        <a:t>ências</a:t>
                      </a:r>
                      <a:r>
                        <a:rPr lang="pt-PT" altLang="en-US" sz="1400" dirty="0"/>
                        <a:t> </a:t>
                      </a:r>
                      <a:r>
                        <a:rPr lang="mr-IN" altLang="en-US" sz="1400" dirty="0"/>
                        <a:t>–</a:t>
                      </a:r>
                      <a:r>
                        <a:rPr lang="pt-PT" altLang="en-US" sz="1400" dirty="0"/>
                        <a:t> sessão C4</a:t>
                      </a:r>
                    </a:p>
                  </a:txBody>
                  <a:tcPr marT="45729" marB="45729">
                    <a:solidFill>
                      <a:srgbClr val="92D050"/>
                    </a:solidFill>
                  </a:tcPr>
                </a:tc>
                <a:tc>
                  <a:txBody>
                    <a:bodyPr/>
                    <a:lstStyle/>
                    <a:p>
                      <a:r>
                        <a:rPr lang="pt-PT" sz="1400" b="1" noProof="0" dirty="0">
                          <a:solidFill>
                            <a:schemeClr val="tx1"/>
                          </a:solidFill>
                        </a:rPr>
                        <a:t>Bloco C: </a:t>
                      </a:r>
                      <a:endParaRPr lang="pt-PT" sz="1400" noProof="0" dirty="0">
                        <a:solidFill>
                          <a:schemeClr val="tx1"/>
                        </a:solidFill>
                      </a:endParaRPr>
                    </a:p>
                    <a:p>
                      <a:r>
                        <a:rPr lang="pt-PT" sz="1400" b="1" noProof="0" dirty="0">
                          <a:solidFill>
                            <a:schemeClr val="tx1"/>
                          </a:solidFill>
                        </a:rPr>
                        <a:t> </a:t>
                      </a:r>
                      <a:r>
                        <a:rPr lang="pt-PT" altLang="en-US" sz="1400" dirty="0"/>
                        <a:t>Exercício sobre compe</a:t>
                      </a:r>
                      <a:r>
                        <a:rPr lang="pt-PT" altLang="en-US" sz="1400" dirty="0">
                          <a:latin typeface="+mn-lt"/>
                        </a:rPr>
                        <a:t>t</a:t>
                      </a:r>
                      <a:r>
                        <a:rPr lang="pt-PT" altLang="en-US" sz="1400" dirty="0">
                          <a:latin typeface="+mn-lt"/>
                          <a:cs typeface="Arial"/>
                        </a:rPr>
                        <a:t>ências</a:t>
                      </a:r>
                      <a:r>
                        <a:rPr lang="pt-PT" altLang="en-US" sz="1400" dirty="0"/>
                        <a:t> </a:t>
                      </a:r>
                      <a:r>
                        <a:rPr lang="mr-IN" altLang="en-US" sz="1400" dirty="0"/>
                        <a:t>–</a:t>
                      </a:r>
                      <a:r>
                        <a:rPr lang="pt-PT" altLang="en-US" sz="1400" dirty="0"/>
                        <a:t> sessão </a:t>
                      </a:r>
                      <a:r>
                        <a:rPr lang="pt-PT" sz="1400" dirty="0"/>
                        <a:t>C6</a:t>
                      </a:r>
                    </a:p>
                  </a:txBody>
                  <a:tcPr marT="45729" marB="45729">
                    <a:solidFill>
                      <a:srgbClr val="92D050"/>
                    </a:solidFill>
                  </a:tcPr>
                </a:tc>
                <a:tc>
                  <a:txBody>
                    <a:bodyPr/>
                    <a:lstStyle/>
                    <a:p>
                      <a:r>
                        <a:rPr lang="pt-PT" sz="1400" b="1" noProof="0" dirty="0">
                          <a:solidFill>
                            <a:schemeClr val="tx1"/>
                          </a:solidFill>
                        </a:rPr>
                        <a:t>Bloco C: </a:t>
                      </a:r>
                      <a:r>
                        <a:rPr lang="pt-PT" sz="1400" dirty="0"/>
                        <a:t>Apresentação de relatórios de investigação</a:t>
                      </a:r>
                    </a:p>
                  </a:txBody>
                  <a:tcPr marT="45729" marB="45729">
                    <a:solidFill>
                      <a:srgbClr val="92D050"/>
                    </a:solidFill>
                  </a:tcPr>
                </a:tc>
                <a:extLst>
                  <a:ext uri="{0D108BD9-81ED-4DB2-BD59-A6C34878D82A}">
                    <a16:rowId xmlns:a16="http://schemas.microsoft.com/office/drawing/2014/main" val="10004"/>
                  </a:ext>
                </a:extLst>
              </a:tr>
              <a:tr h="945069">
                <a:tc vMerge="1">
                  <a:txBody>
                    <a:bodyPr/>
                    <a:lstStyle/>
                    <a:p>
                      <a:endParaRPr lang="en-GB" dirty="0"/>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altLang="en-US" sz="1400" b="1" noProof="0" dirty="0"/>
                        <a:t>Bloco B: </a:t>
                      </a:r>
                      <a:r>
                        <a:rPr lang="pt-PT" altLang="en-US" sz="1400" b="0" noProof="0" dirty="0"/>
                        <a:t>Módulo Técnico</a:t>
                      </a:r>
                    </a:p>
                  </a:txBody>
                  <a:tcPr marT="45729" marB="45729">
                    <a:solidFill>
                      <a:schemeClr val="accent6">
                        <a:lumMod val="75000"/>
                      </a:schemeClr>
                    </a:solidFill>
                  </a:tcPr>
                </a:tc>
                <a:tc>
                  <a:txBody>
                    <a:bodyPr/>
                    <a:lstStyle/>
                    <a:p>
                      <a:r>
                        <a:rPr lang="pt-PT" sz="1400" noProof="0" dirty="0"/>
                        <a:t>Balanço C2</a:t>
                      </a:r>
                    </a:p>
                    <a:p>
                      <a:endParaRPr lang="pt-PT" sz="1400" noProof="0" dirty="0"/>
                    </a:p>
                  </a:txBody>
                  <a:tcPr marT="45729" marB="45729">
                    <a:solidFill>
                      <a:srgbClr val="92D050"/>
                    </a:solidFill>
                  </a:tcPr>
                </a:tc>
                <a:tc>
                  <a:txBody>
                    <a:bodyPr/>
                    <a:lstStyle/>
                    <a:p>
                      <a:r>
                        <a:rPr lang="pt-PT" sz="1400" noProof="0" dirty="0"/>
                        <a:t>Balanço C4</a:t>
                      </a:r>
                    </a:p>
                    <a:p>
                      <a:endParaRPr lang="pt-PT" sz="1400" noProof="0" dirty="0"/>
                    </a:p>
                  </a:txBody>
                  <a:tcPr marT="45729" marB="45729">
                    <a:solidFill>
                      <a:srgbClr val="92D05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400" i="0" noProof="0" dirty="0"/>
                        <a:t>Balanço</a:t>
                      </a:r>
                      <a:r>
                        <a:rPr lang="pt-PT" sz="1400" i="1" noProof="0" dirty="0"/>
                        <a:t> </a:t>
                      </a:r>
                      <a:r>
                        <a:rPr lang="pt-PT" altLang="en-US" sz="1400" dirty="0"/>
                        <a:t>C6</a:t>
                      </a:r>
                    </a:p>
                    <a:p>
                      <a:endParaRPr lang="pt-PT" sz="1400" dirty="0"/>
                    </a:p>
                  </a:txBody>
                  <a:tcPr marT="45729" marB="45729">
                    <a:solidFill>
                      <a:srgbClr val="92D050"/>
                    </a:solidFill>
                  </a:tcPr>
                </a:tc>
                <a:tc>
                  <a:txBody>
                    <a:bodyPr/>
                    <a:lstStyle/>
                    <a:p>
                      <a:endParaRPr lang="pt-PT" sz="1800" dirty="0"/>
                    </a:p>
                  </a:txBody>
                  <a:tcPr marT="45729" marB="45729">
                    <a:solidFill>
                      <a:schemeClr val="accent4">
                        <a:lumMod val="60000"/>
                        <a:lumOff val="40000"/>
                      </a:schemeClr>
                    </a:solidFill>
                  </a:tcPr>
                </a:tc>
                <a:extLst>
                  <a:ext uri="{0D108BD9-81ED-4DB2-BD59-A6C34878D82A}">
                    <a16:rowId xmlns:a16="http://schemas.microsoft.com/office/drawing/2014/main" val="4023694985"/>
                  </a:ext>
                </a:extLst>
              </a:tr>
            </a:tbl>
          </a:graphicData>
        </a:graphic>
      </p:graphicFrame>
      <p:sp>
        <p:nvSpPr>
          <p:cNvPr id="13" name="TextBox 12">
            <a:extLst>
              <a:ext uri="{FF2B5EF4-FFF2-40B4-BE49-F238E27FC236}">
                <a16:creationId xmlns:a16="http://schemas.microsoft.com/office/drawing/2014/main" id="{4813709B-2A3E-48A4-8669-A760F09645D9}"/>
              </a:ext>
            </a:extLst>
          </p:cNvPr>
          <p:cNvSpPr txBox="1">
            <a:spLocks noChangeArrowheads="1"/>
          </p:cNvSpPr>
          <p:nvPr/>
        </p:nvSpPr>
        <p:spPr bwMode="auto">
          <a:xfrm>
            <a:off x="7551662" y="5235710"/>
            <a:ext cx="1439936" cy="738664"/>
          </a:xfrm>
          <a:prstGeom prst="rect">
            <a:avLst/>
          </a:prstGeom>
          <a:solidFill>
            <a:schemeClr val="accent4">
              <a:lumMod val="60000"/>
              <a:lumOff val="40000"/>
            </a:schemeClr>
          </a:solidFill>
          <a:ln>
            <a:noFill/>
          </a:ln>
        </p:spPr>
        <p:txBody>
          <a:bodyPr wrap="square">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defRPr/>
            </a:pPr>
            <a:r>
              <a:rPr lang="pt-PT" altLang="en-US" sz="1400" b="1" dirty="0"/>
              <a:t>Bloco D: D1-D3 Avalia</a:t>
            </a:r>
            <a:r>
              <a:rPr lang="pt-PT" altLang="en-US" sz="1400" b="1" dirty="0">
                <a:latin typeface="Calibri"/>
                <a:cs typeface="Calibri"/>
              </a:rPr>
              <a:t>ção</a:t>
            </a:r>
            <a:r>
              <a:rPr lang="pt-PT" altLang="en-US" sz="1400" b="1" dirty="0"/>
              <a:t> e medidas a tomar</a:t>
            </a:r>
          </a:p>
        </p:txBody>
      </p:sp>
      <p:sp>
        <p:nvSpPr>
          <p:cNvPr id="16" name="TextBox 15">
            <a:extLst>
              <a:ext uri="{FF2B5EF4-FFF2-40B4-BE49-F238E27FC236}">
                <a16:creationId xmlns:a16="http://schemas.microsoft.com/office/drawing/2014/main" id="{CA3B43E4-7371-48F6-8F53-E5D1F74F51E1}"/>
              </a:ext>
            </a:extLst>
          </p:cNvPr>
          <p:cNvSpPr txBox="1">
            <a:spLocks noChangeArrowheads="1"/>
          </p:cNvSpPr>
          <p:nvPr/>
        </p:nvSpPr>
        <p:spPr bwMode="auto">
          <a:xfrm>
            <a:off x="1637268" y="5726112"/>
            <a:ext cx="1463040" cy="307975"/>
          </a:xfrm>
          <a:prstGeom prst="rect">
            <a:avLst/>
          </a:prstGeom>
          <a:solidFill>
            <a:schemeClr val="accent4">
              <a:lumMod val="60000"/>
              <a:lumOff val="40000"/>
            </a:schemeClr>
          </a:solidFill>
          <a:ln>
            <a:noFill/>
          </a:ln>
        </p:spPr>
        <p:txBody>
          <a:bodyPr wrap="square">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defRPr/>
            </a:pPr>
            <a:r>
              <a:rPr lang="pt-PT" altLang="en-US" sz="1400" b="1" dirty="0"/>
              <a:t>Bloco D</a:t>
            </a:r>
          </a:p>
        </p:txBody>
      </p:sp>
      <p:sp>
        <p:nvSpPr>
          <p:cNvPr id="17" name="TextBox 16">
            <a:extLst>
              <a:ext uri="{FF2B5EF4-FFF2-40B4-BE49-F238E27FC236}">
                <a16:creationId xmlns:a16="http://schemas.microsoft.com/office/drawing/2014/main" id="{056C2D48-16FD-4937-B88E-A381EA0824A8}"/>
              </a:ext>
            </a:extLst>
          </p:cNvPr>
          <p:cNvSpPr txBox="1">
            <a:spLocks noChangeArrowheads="1"/>
          </p:cNvSpPr>
          <p:nvPr/>
        </p:nvSpPr>
        <p:spPr bwMode="auto">
          <a:xfrm>
            <a:off x="3113009" y="5729515"/>
            <a:ext cx="1439944" cy="307777"/>
          </a:xfrm>
          <a:prstGeom prst="rect">
            <a:avLst/>
          </a:prstGeom>
          <a:solidFill>
            <a:schemeClr val="accent4">
              <a:lumMod val="60000"/>
              <a:lumOff val="40000"/>
            </a:schemeClr>
          </a:solidFill>
          <a:ln>
            <a:noFill/>
          </a:ln>
        </p:spPr>
        <p:txBody>
          <a:bodyPr wrap="square">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defRPr/>
            </a:pPr>
            <a:r>
              <a:rPr lang="pt-PT" altLang="en-US" sz="1400" b="1" dirty="0"/>
              <a:t>Bloco D</a:t>
            </a:r>
          </a:p>
        </p:txBody>
      </p:sp>
      <p:sp>
        <p:nvSpPr>
          <p:cNvPr id="18" name="TextBox 17">
            <a:extLst>
              <a:ext uri="{FF2B5EF4-FFF2-40B4-BE49-F238E27FC236}">
                <a16:creationId xmlns:a16="http://schemas.microsoft.com/office/drawing/2014/main" id="{05F935F5-4AED-4409-B7C5-EC2536FABFE2}"/>
              </a:ext>
            </a:extLst>
          </p:cNvPr>
          <p:cNvSpPr txBox="1">
            <a:spLocks noChangeArrowheads="1"/>
          </p:cNvSpPr>
          <p:nvPr/>
        </p:nvSpPr>
        <p:spPr bwMode="auto">
          <a:xfrm>
            <a:off x="4588354" y="5726111"/>
            <a:ext cx="1463040" cy="307975"/>
          </a:xfrm>
          <a:prstGeom prst="rect">
            <a:avLst/>
          </a:prstGeom>
          <a:solidFill>
            <a:schemeClr val="accent4">
              <a:lumMod val="60000"/>
              <a:lumOff val="40000"/>
            </a:schemeClr>
          </a:solidFill>
          <a:ln>
            <a:noFill/>
          </a:ln>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defRPr/>
            </a:pPr>
            <a:r>
              <a:rPr lang="pt-PT" altLang="en-US" sz="1400" b="1" dirty="0"/>
              <a:t>Bloco D</a:t>
            </a:r>
          </a:p>
        </p:txBody>
      </p:sp>
      <p:sp>
        <p:nvSpPr>
          <p:cNvPr id="19" name="TextBox 18">
            <a:extLst>
              <a:ext uri="{FF2B5EF4-FFF2-40B4-BE49-F238E27FC236}">
                <a16:creationId xmlns:a16="http://schemas.microsoft.com/office/drawing/2014/main" id="{0313934A-8202-4152-8F31-551476EE9CC8}"/>
              </a:ext>
            </a:extLst>
          </p:cNvPr>
          <p:cNvSpPr txBox="1">
            <a:spLocks noChangeArrowheads="1"/>
          </p:cNvSpPr>
          <p:nvPr/>
        </p:nvSpPr>
        <p:spPr bwMode="auto">
          <a:xfrm>
            <a:off x="6069574" y="5726110"/>
            <a:ext cx="1463040" cy="307975"/>
          </a:xfrm>
          <a:prstGeom prst="rect">
            <a:avLst/>
          </a:prstGeom>
          <a:solidFill>
            <a:schemeClr val="accent4">
              <a:lumMod val="60000"/>
              <a:lumOff val="40000"/>
            </a:schemeClr>
          </a:solidFill>
          <a:ln>
            <a:noFill/>
          </a:ln>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defRPr/>
            </a:pPr>
            <a:r>
              <a:rPr lang="pt-PT" altLang="en-US" sz="1400" b="1" dirty="0"/>
              <a:t>Bloco D</a:t>
            </a:r>
          </a:p>
        </p:txBody>
      </p:sp>
    </p:spTree>
    <p:extLst>
      <p:ext uri="{BB962C8B-B14F-4D97-AF65-F5344CB8AC3E}">
        <p14:creationId xmlns:p14="http://schemas.microsoft.com/office/powerpoint/2010/main" val="274735989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17" grpId="0" animBg="1"/>
      <p:bldP spid="18" grpId="0" animBg="1"/>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ayugo\AppData\Local\Microsoft\Windows\Temporary Internet Files\Content.IE5\SHE0FIU1\hospital_2[1].jpg"/>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1119901" y="1401682"/>
            <a:ext cx="2014791" cy="1951118"/>
          </a:xfrm>
          <a:prstGeom prst="rect">
            <a:avLst/>
          </a:prstGeom>
          <a:noFill/>
          <a:extLst>
            <a:ext uri="{909E8E84-426E-40dd-AFC4-6F175D3DCCD1}">
              <a14:hiddenFill xmlns:a14="http://schemas.microsoft.com/office/drawing/2010/main" xmlns="">
                <a:solidFill>
                  <a:srgbClr val="FFFFFF"/>
                </a:solidFill>
              </a14:hiddenFill>
            </a:ext>
          </a:extLst>
        </p:spPr>
      </p:pic>
      <p:pic>
        <p:nvPicPr>
          <p:cNvPr id="1029" name="Picture 5" descr="C:\Users\bayugo\AppData\Local\Microsoft\Windows\Temporary Internet Files\Content.IE5\SHE0FIU1\community_cartoon_[1].gif"/>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575738" y="1553593"/>
            <a:ext cx="2716924" cy="1799207"/>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2" descr="C:\Users\bayugo\AppData\Local\Microsoft\Windows\Temporary Internet Files\Content.IE5\SHE0FIU1\lgi01a201310091700[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11360" y="3550046"/>
            <a:ext cx="891381" cy="8913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2" descr="C:\Users\bayugo\AppData\Local\Microsoft\Windows\Temporary Internet Files\Content.IE5\SHE0FIU1\lgi01a201310091700[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11360" y="4856233"/>
            <a:ext cx="891381" cy="8913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2" descr="C:\Users\bayugo\AppData\Local\Microsoft\Windows\Temporary Internet Files\Content.IE5\SHE0FIU1\lgi01a201310091700[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110892" y="3657600"/>
            <a:ext cx="642458" cy="6424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4"/>
          <p:cNvSpPr txBox="1"/>
          <p:nvPr/>
        </p:nvSpPr>
        <p:spPr>
          <a:xfrm>
            <a:off x="353960" y="3542435"/>
            <a:ext cx="1600200" cy="1077218"/>
          </a:xfrm>
          <a:prstGeom prst="rect">
            <a:avLst/>
          </a:prstGeom>
          <a:noFill/>
        </p:spPr>
        <p:txBody>
          <a:bodyPr wrap="square" rtlCol="0">
            <a:spAutoFit/>
          </a:bodyPr>
          <a:lstStyle/>
          <a:p>
            <a:pPr algn="ctr"/>
            <a:r>
              <a:rPr lang="pt-PT" sz="2800" dirty="0"/>
              <a:t>C3</a:t>
            </a:r>
            <a:endParaRPr lang="pt-PT" dirty="0"/>
          </a:p>
          <a:p>
            <a:pPr algn="ctr"/>
            <a:r>
              <a:rPr lang="pt-PT" dirty="0"/>
              <a:t>Entrevistas aos médicos</a:t>
            </a:r>
          </a:p>
        </p:txBody>
      </p:sp>
      <p:sp>
        <p:nvSpPr>
          <p:cNvPr id="17" name="TextBox 16"/>
          <p:cNvSpPr txBox="1"/>
          <p:nvPr/>
        </p:nvSpPr>
        <p:spPr>
          <a:xfrm>
            <a:off x="319801" y="4763314"/>
            <a:ext cx="1600200" cy="1077218"/>
          </a:xfrm>
          <a:prstGeom prst="rect">
            <a:avLst/>
          </a:prstGeom>
          <a:noFill/>
        </p:spPr>
        <p:txBody>
          <a:bodyPr wrap="square" rtlCol="0">
            <a:spAutoFit/>
          </a:bodyPr>
          <a:lstStyle/>
          <a:p>
            <a:pPr algn="ctr"/>
            <a:r>
              <a:rPr lang="pt-PT" sz="2800" dirty="0"/>
              <a:t>C4</a:t>
            </a:r>
            <a:endParaRPr lang="pt-PT" dirty="0"/>
          </a:p>
          <a:p>
            <a:pPr algn="ctr"/>
            <a:r>
              <a:rPr lang="pt-PT" dirty="0"/>
              <a:t>Entrevistas aos doentes</a:t>
            </a:r>
          </a:p>
        </p:txBody>
      </p:sp>
      <p:sp>
        <p:nvSpPr>
          <p:cNvPr id="18" name="TextBox 17"/>
          <p:cNvSpPr txBox="1"/>
          <p:nvPr/>
        </p:nvSpPr>
        <p:spPr>
          <a:xfrm>
            <a:off x="4267200" y="3476791"/>
            <a:ext cx="2007476" cy="1354217"/>
          </a:xfrm>
          <a:prstGeom prst="rect">
            <a:avLst/>
          </a:prstGeom>
          <a:noFill/>
        </p:spPr>
        <p:txBody>
          <a:bodyPr wrap="square" rtlCol="0">
            <a:spAutoFit/>
          </a:bodyPr>
          <a:lstStyle/>
          <a:p>
            <a:pPr algn="ctr"/>
            <a:r>
              <a:rPr lang="pt-PT" sz="2800"/>
              <a:t>C7</a:t>
            </a:r>
            <a:endParaRPr lang="pt-PT"/>
          </a:p>
          <a:p>
            <a:pPr algn="ctr"/>
            <a:r>
              <a:rPr lang="pt-PT"/>
              <a:t>Busca e localização de contactos</a:t>
            </a:r>
          </a:p>
          <a:p>
            <a:pPr algn="ctr"/>
            <a:endParaRPr lang="pt-PT"/>
          </a:p>
        </p:txBody>
      </p:sp>
      <p:sp>
        <p:nvSpPr>
          <p:cNvPr id="19" name="TextBox 18"/>
          <p:cNvSpPr txBox="1"/>
          <p:nvPr/>
        </p:nvSpPr>
        <p:spPr>
          <a:xfrm>
            <a:off x="4267200" y="5029200"/>
            <a:ext cx="2057400" cy="830997"/>
          </a:xfrm>
          <a:prstGeom prst="rect">
            <a:avLst/>
          </a:prstGeom>
          <a:noFill/>
        </p:spPr>
        <p:txBody>
          <a:bodyPr wrap="square" rtlCol="0">
            <a:spAutoFit/>
          </a:bodyPr>
          <a:lstStyle/>
          <a:p>
            <a:r>
              <a:rPr lang="pt-PT" sz="2400" dirty="0"/>
              <a:t>As ERR fazem rotação </a:t>
            </a:r>
          </a:p>
        </p:txBody>
      </p:sp>
      <p:sp>
        <p:nvSpPr>
          <p:cNvPr id="20" name="TextBox 19"/>
          <p:cNvSpPr txBox="1"/>
          <p:nvPr/>
        </p:nvSpPr>
        <p:spPr>
          <a:xfrm>
            <a:off x="762000" y="848380"/>
            <a:ext cx="2895600" cy="461665"/>
          </a:xfrm>
          <a:prstGeom prst="rect">
            <a:avLst/>
          </a:prstGeom>
          <a:noFill/>
        </p:spPr>
        <p:txBody>
          <a:bodyPr wrap="square" rtlCol="0">
            <a:spAutoFit/>
          </a:bodyPr>
          <a:lstStyle/>
          <a:p>
            <a:pPr algn="ctr"/>
            <a:r>
              <a:rPr lang="pt-PT" sz="2400"/>
              <a:t>Ambiente Hospitalar</a:t>
            </a:r>
          </a:p>
        </p:txBody>
      </p:sp>
      <p:sp>
        <p:nvSpPr>
          <p:cNvPr id="21" name="TextBox 20"/>
          <p:cNvSpPr txBox="1"/>
          <p:nvPr/>
        </p:nvSpPr>
        <p:spPr>
          <a:xfrm>
            <a:off x="5105401" y="798238"/>
            <a:ext cx="3369104" cy="461665"/>
          </a:xfrm>
          <a:prstGeom prst="rect">
            <a:avLst/>
          </a:prstGeom>
          <a:noFill/>
        </p:spPr>
        <p:txBody>
          <a:bodyPr wrap="square" rtlCol="0">
            <a:spAutoFit/>
          </a:bodyPr>
          <a:lstStyle/>
          <a:p>
            <a:pPr algn="ctr"/>
            <a:r>
              <a:rPr lang="pt-PT" sz="2400"/>
              <a:t>Ambiente comunitário</a:t>
            </a:r>
          </a:p>
        </p:txBody>
      </p:sp>
      <p:sp>
        <p:nvSpPr>
          <p:cNvPr id="22" name="TextBox 21"/>
          <p:cNvSpPr txBox="1"/>
          <p:nvPr/>
        </p:nvSpPr>
        <p:spPr>
          <a:xfrm>
            <a:off x="2258960" y="4380826"/>
            <a:ext cx="1102916" cy="400110"/>
          </a:xfrm>
          <a:prstGeom prst="rect">
            <a:avLst/>
          </a:prstGeom>
          <a:noFill/>
        </p:spPr>
        <p:txBody>
          <a:bodyPr wrap="square" rtlCol="0">
            <a:spAutoFit/>
          </a:bodyPr>
          <a:lstStyle/>
          <a:p>
            <a:pPr algn="ctr"/>
            <a:r>
              <a:rPr lang="en-GB" sz="2000" b="1" dirty="0"/>
              <a:t>ERR 1/2</a:t>
            </a:r>
            <a:endParaRPr lang="en-GB" sz="1400" b="1" dirty="0"/>
          </a:p>
        </p:txBody>
      </p:sp>
      <p:sp>
        <p:nvSpPr>
          <p:cNvPr id="23" name="TextBox 22"/>
          <p:cNvSpPr txBox="1"/>
          <p:nvPr/>
        </p:nvSpPr>
        <p:spPr>
          <a:xfrm>
            <a:off x="2199825" y="5619136"/>
            <a:ext cx="1102916" cy="400110"/>
          </a:xfrm>
          <a:prstGeom prst="rect">
            <a:avLst/>
          </a:prstGeom>
          <a:noFill/>
        </p:spPr>
        <p:txBody>
          <a:bodyPr wrap="square" rtlCol="0">
            <a:spAutoFit/>
          </a:bodyPr>
          <a:lstStyle/>
          <a:p>
            <a:pPr algn="ctr"/>
            <a:r>
              <a:rPr lang="en-GB" sz="2000" b="1" dirty="0"/>
              <a:t>ERR 3/4</a:t>
            </a:r>
            <a:endParaRPr lang="en-GB" sz="1400" b="1" dirty="0"/>
          </a:p>
        </p:txBody>
      </p:sp>
      <p:sp>
        <p:nvSpPr>
          <p:cNvPr id="24" name="TextBox 23"/>
          <p:cNvSpPr txBox="1"/>
          <p:nvPr/>
        </p:nvSpPr>
        <p:spPr>
          <a:xfrm>
            <a:off x="6288591" y="3429000"/>
            <a:ext cx="2245809" cy="307777"/>
          </a:xfrm>
          <a:prstGeom prst="rect">
            <a:avLst/>
          </a:prstGeom>
          <a:noFill/>
        </p:spPr>
        <p:txBody>
          <a:bodyPr wrap="square" rtlCol="0">
            <a:spAutoFit/>
          </a:bodyPr>
          <a:lstStyle/>
          <a:p>
            <a:pPr algn="ctr"/>
            <a:r>
              <a:rPr lang="pt-PT" sz="1400" b="1" dirty="0"/>
              <a:t>ERR 1: simulação 1, 2, 3, TG</a:t>
            </a:r>
          </a:p>
        </p:txBody>
      </p:sp>
      <p:sp>
        <p:nvSpPr>
          <p:cNvPr id="7" name="Up Arrow 6"/>
          <p:cNvSpPr/>
          <p:nvPr/>
        </p:nvSpPr>
        <p:spPr>
          <a:xfrm>
            <a:off x="3247576" y="4340040"/>
            <a:ext cx="228600" cy="55922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Up Arrow 27"/>
          <p:cNvSpPr/>
          <p:nvPr/>
        </p:nvSpPr>
        <p:spPr>
          <a:xfrm flipV="1">
            <a:off x="2161726" y="4375615"/>
            <a:ext cx="249634" cy="56747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319801" y="3457127"/>
            <a:ext cx="3657600" cy="25603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32" name="Rectangle 31"/>
          <p:cNvSpPr/>
          <p:nvPr/>
        </p:nvSpPr>
        <p:spPr>
          <a:xfrm>
            <a:off x="4253285" y="3441363"/>
            <a:ext cx="4509715" cy="25603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852B33E1-D57D-4CAF-A17B-0430F6DCA25A}"/>
              </a:ext>
            </a:extLst>
          </p:cNvPr>
          <p:cNvSpPr txBox="1"/>
          <p:nvPr/>
        </p:nvSpPr>
        <p:spPr>
          <a:xfrm>
            <a:off x="1" y="147484"/>
            <a:ext cx="9144000" cy="584776"/>
          </a:xfrm>
          <a:prstGeom prst="rect">
            <a:avLst/>
          </a:prstGeom>
          <a:noFill/>
        </p:spPr>
        <p:txBody>
          <a:bodyPr wrap="square" rtlCol="0">
            <a:spAutoFit/>
          </a:bodyPr>
          <a:lstStyle/>
          <a:p>
            <a:pPr algn="ctr"/>
            <a:r>
              <a:rPr lang="pt-PT" sz="3200" b="1" dirty="0">
                <a:solidFill>
                  <a:srgbClr val="FF0000"/>
                </a:solidFill>
              </a:rPr>
              <a:t>As ERR fazem várias coisas em simultâneo!</a:t>
            </a:r>
            <a:r>
              <a:rPr lang="pt-PT" sz="3200" dirty="0">
                <a:solidFill>
                  <a:srgbClr val="FF0000"/>
                </a:solidFill>
              </a:rPr>
              <a:t>  </a:t>
            </a:r>
          </a:p>
        </p:txBody>
      </p:sp>
      <p:pic>
        <p:nvPicPr>
          <p:cNvPr id="26" name="Picture 2" descr="C:\Users\bayugo\AppData\Local\Microsoft\Windows\Temporary Internet Files\Content.IE5\SHE0FIU1\lgi01a201310091700[1].jpg">
            <a:extLst>
              <a:ext uri="{FF2B5EF4-FFF2-40B4-BE49-F238E27FC236}">
                <a16:creationId xmlns:a16="http://schemas.microsoft.com/office/drawing/2014/main" id="{3504F784-DC89-4BEB-9E9A-6ABB21C0CC42}"/>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891942" y="4539142"/>
            <a:ext cx="642458" cy="6424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7" name="Picture 2" descr="C:\Users\bayugo\AppData\Local\Microsoft\Windows\Temporary Internet Files\Content.IE5\SHE0FIU1\lgi01a201310091700[1].jpg">
            <a:extLst>
              <a:ext uri="{FF2B5EF4-FFF2-40B4-BE49-F238E27FC236}">
                <a16:creationId xmlns:a16="http://schemas.microsoft.com/office/drawing/2014/main" id="{13CCE38C-06A4-4430-8AEF-B5DA2D9B38FD}"/>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086600" y="5148742"/>
            <a:ext cx="642458" cy="6424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 name="Picture 2" descr="C:\Users\bayugo\AppData\Local\Microsoft\Windows\Temporary Internet Files\Content.IE5\SHE0FIU1\lgi01a201310091700[1].jpg">
            <a:extLst>
              <a:ext uri="{FF2B5EF4-FFF2-40B4-BE49-F238E27FC236}">
                <a16:creationId xmlns:a16="http://schemas.microsoft.com/office/drawing/2014/main" id="{8073E5AE-438D-43ED-9DF3-21B05D18E493}"/>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248400" y="4343400"/>
            <a:ext cx="642458" cy="6424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3" name="TextBox 32">
            <a:extLst>
              <a:ext uri="{FF2B5EF4-FFF2-40B4-BE49-F238E27FC236}">
                <a16:creationId xmlns:a16="http://schemas.microsoft.com/office/drawing/2014/main" id="{EDE87424-26E2-44D1-AC06-7E6CA1B2D09E}"/>
              </a:ext>
            </a:extLst>
          </p:cNvPr>
          <p:cNvSpPr txBox="1"/>
          <p:nvPr/>
        </p:nvSpPr>
        <p:spPr>
          <a:xfrm>
            <a:off x="6991582" y="4267200"/>
            <a:ext cx="2127018" cy="523220"/>
          </a:xfrm>
          <a:prstGeom prst="rect">
            <a:avLst/>
          </a:prstGeom>
          <a:noFill/>
        </p:spPr>
        <p:txBody>
          <a:bodyPr wrap="square" rtlCol="0">
            <a:spAutoFit/>
          </a:bodyPr>
          <a:lstStyle/>
          <a:p>
            <a:pPr algn="ctr"/>
            <a:r>
              <a:rPr lang="pt-PT" sz="1400" b="1" dirty="0"/>
              <a:t>ERR 2: simulação 2, 3, TG, 1</a:t>
            </a:r>
          </a:p>
        </p:txBody>
      </p:sp>
      <p:sp>
        <p:nvSpPr>
          <p:cNvPr id="34" name="TextBox 33">
            <a:extLst>
              <a:ext uri="{FF2B5EF4-FFF2-40B4-BE49-F238E27FC236}">
                <a16:creationId xmlns:a16="http://schemas.microsoft.com/office/drawing/2014/main" id="{6D1FE437-33D8-4102-8FBF-4E9B7A3FD21B}"/>
              </a:ext>
            </a:extLst>
          </p:cNvPr>
          <p:cNvSpPr txBox="1"/>
          <p:nvPr/>
        </p:nvSpPr>
        <p:spPr>
          <a:xfrm>
            <a:off x="6274676" y="5693906"/>
            <a:ext cx="2205618" cy="307777"/>
          </a:xfrm>
          <a:prstGeom prst="rect">
            <a:avLst/>
          </a:prstGeom>
          <a:noFill/>
        </p:spPr>
        <p:txBody>
          <a:bodyPr wrap="square" rtlCol="0">
            <a:spAutoFit/>
          </a:bodyPr>
          <a:lstStyle/>
          <a:p>
            <a:pPr algn="ctr"/>
            <a:r>
              <a:rPr lang="pt-PT" sz="1400" b="1" dirty="0"/>
              <a:t>ERR 3: simulação 3, TG, 1, 2</a:t>
            </a:r>
          </a:p>
        </p:txBody>
      </p:sp>
      <p:sp>
        <p:nvSpPr>
          <p:cNvPr id="35" name="TextBox 34">
            <a:extLst>
              <a:ext uri="{FF2B5EF4-FFF2-40B4-BE49-F238E27FC236}">
                <a16:creationId xmlns:a16="http://schemas.microsoft.com/office/drawing/2014/main" id="{61C610BB-4E51-4408-B8B8-C5540C48679A}"/>
              </a:ext>
            </a:extLst>
          </p:cNvPr>
          <p:cNvSpPr txBox="1"/>
          <p:nvPr/>
        </p:nvSpPr>
        <p:spPr>
          <a:xfrm>
            <a:off x="5484824" y="4876800"/>
            <a:ext cx="2169609" cy="523220"/>
          </a:xfrm>
          <a:prstGeom prst="rect">
            <a:avLst/>
          </a:prstGeom>
          <a:noFill/>
        </p:spPr>
        <p:txBody>
          <a:bodyPr wrap="square" rtlCol="0">
            <a:spAutoFit/>
          </a:bodyPr>
          <a:lstStyle/>
          <a:p>
            <a:pPr algn="ctr"/>
            <a:r>
              <a:rPr lang="pt-PT" sz="1400" b="1" dirty="0"/>
              <a:t>ERR 4: simulação TG, 1, 2, 3</a:t>
            </a:r>
          </a:p>
        </p:txBody>
      </p:sp>
    </p:spTree>
    <p:extLst>
      <p:ext uri="{BB962C8B-B14F-4D97-AF65-F5344CB8AC3E}">
        <p14:creationId xmlns:p14="http://schemas.microsoft.com/office/powerpoint/2010/main" val="3939158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2"/>
                                        </p:tgtEl>
                                        <p:attrNameLst>
                                          <p:attrName>style.visibility</p:attrName>
                                        </p:attrNameLst>
                                      </p:cBhvr>
                                      <p:to>
                                        <p:strVal val="visible"/>
                                      </p:to>
                                    </p:set>
                                  </p:childTnLst>
                                </p:cTn>
                              </p:par>
                              <p:par>
                                <p:cTn id="38" presetID="10" presetClass="entr" presetSubtype="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500"/>
                                        <p:tgtEl>
                                          <p:spTgt spid="34"/>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fade">
                                      <p:cBhvr>
                                        <p:cTn id="69" dur="500"/>
                                        <p:tgtEl>
                                          <p:spTgt spid="3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fade">
                                      <p:cBhvr>
                                        <p:cTn id="7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 grpId="0"/>
      <p:bldP spid="18" grpId="0"/>
      <p:bldP spid="19" grpId="0"/>
      <p:bldP spid="22" grpId="0"/>
      <p:bldP spid="23" grpId="0"/>
      <p:bldP spid="24" grpId="0"/>
      <p:bldP spid="7" grpId="0" animBg="1"/>
      <p:bldP spid="28" grpId="0" animBg="1"/>
      <p:bldP spid="8" grpId="0" animBg="1"/>
      <p:bldP spid="32" grpId="0" animBg="1"/>
      <p:bldP spid="33" grpId="0"/>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solidFill>
                  <a:srgbClr val="002060"/>
                </a:solidFill>
              </a:rPr>
              <a:t>5. Papéis na facilitação do exercício das ERR</a:t>
            </a:r>
          </a:p>
        </p:txBody>
      </p:sp>
      <p:sp>
        <p:nvSpPr>
          <p:cNvPr id="3" name="Content Placeholder 2"/>
          <p:cNvSpPr>
            <a:spLocks noGrp="1"/>
          </p:cNvSpPr>
          <p:nvPr>
            <p:ph idx="4294967295"/>
          </p:nvPr>
        </p:nvSpPr>
        <p:spPr>
          <a:xfrm>
            <a:off x="609600" y="1295400"/>
            <a:ext cx="8534400" cy="4830763"/>
          </a:xfrm>
        </p:spPr>
        <p:txBody>
          <a:bodyPr/>
          <a:lstStyle/>
          <a:p>
            <a:pPr marL="0" indent="0" eaLnBrk="1" hangingPunct="1">
              <a:buNone/>
              <a:defRPr/>
            </a:pPr>
            <a:r>
              <a:rPr lang="pt-PT" altLang="en-US" sz="2400" b="1" dirty="0">
                <a:solidFill>
                  <a:srgbClr val="0070C0"/>
                </a:solidFill>
              </a:rPr>
              <a:t>Equipa de facilitação: </a:t>
            </a:r>
            <a:r>
              <a:rPr lang="pt-PT" altLang="en-US" sz="2400" dirty="0">
                <a:solidFill>
                  <a:schemeClr val="tx1"/>
                </a:solidFill>
              </a:rPr>
              <a:t>equipa responsável pelo planeamento</a:t>
            </a:r>
            <a:r>
              <a:rPr lang="pt-PT" altLang="en-US" sz="2400" b="1" dirty="0">
                <a:solidFill>
                  <a:srgbClr val="0070C0"/>
                </a:solidFill>
              </a:rPr>
              <a:t>, </a:t>
            </a:r>
            <a:r>
              <a:rPr lang="pt-PT" altLang="en-US" sz="2400" dirty="0"/>
              <a:t>condução e avaliação do exercício das ERR. A equipa de facilitação é constituída por:</a:t>
            </a:r>
          </a:p>
          <a:p>
            <a:pPr lvl="1" eaLnBrk="1" hangingPunct="1">
              <a:defRPr/>
            </a:pPr>
            <a:r>
              <a:rPr lang="pt-PT" altLang="en-US" sz="1800" dirty="0"/>
              <a:t>Controlador do exercício </a:t>
            </a:r>
          </a:p>
          <a:p>
            <a:pPr lvl="1" eaLnBrk="1" hangingPunct="1">
              <a:defRPr/>
            </a:pPr>
            <a:r>
              <a:rPr lang="pt-PT" altLang="en-US" sz="1800" dirty="0"/>
              <a:t>Formadores</a:t>
            </a:r>
          </a:p>
          <a:p>
            <a:pPr lvl="1" eaLnBrk="1" hangingPunct="1">
              <a:defRPr/>
            </a:pPr>
            <a:r>
              <a:rPr lang="pt-PT" altLang="en-US" sz="1800" dirty="0"/>
              <a:t>Intervenientes (actores)</a:t>
            </a:r>
          </a:p>
          <a:p>
            <a:pPr lvl="1" eaLnBrk="1" hangingPunct="1">
              <a:defRPr/>
            </a:pPr>
            <a:r>
              <a:rPr lang="pt-PT" altLang="en-US" sz="1800" dirty="0"/>
              <a:t>Avaliadores</a:t>
            </a:r>
            <a:endParaRPr lang="pt-PT" altLang="en-US" sz="2400" b="1" dirty="0"/>
          </a:p>
          <a:p>
            <a:pPr marL="0" indent="0" eaLnBrk="1" hangingPunct="1">
              <a:buNone/>
              <a:defRPr/>
            </a:pPr>
            <a:r>
              <a:rPr lang="pt-PT" altLang="en-US" sz="2400" b="1" dirty="0">
                <a:solidFill>
                  <a:srgbClr val="0070C0"/>
                </a:solidFill>
              </a:rPr>
              <a:t>Participante: </a:t>
            </a:r>
            <a:r>
              <a:rPr lang="pt-PT" altLang="en-US" sz="2400" dirty="0">
                <a:solidFill>
                  <a:srgbClr val="000000"/>
                </a:solidFill>
              </a:rPr>
              <a:t>pessoa com uma função na ERR, que desempenha um papel no exercício</a:t>
            </a:r>
            <a:r>
              <a:rPr lang="pt-PT" altLang="en-US" sz="2400" dirty="0"/>
              <a:t>.</a:t>
            </a:r>
          </a:p>
          <a:p>
            <a:pPr marL="0" indent="0" eaLnBrk="1" hangingPunct="1">
              <a:buNone/>
              <a:defRPr/>
            </a:pPr>
            <a:endParaRPr lang="pt-PT" altLang="en-US" sz="1000" dirty="0"/>
          </a:p>
          <a:p>
            <a:pPr marL="0" indent="0" eaLnBrk="1" hangingPunct="1">
              <a:buNone/>
              <a:defRPr/>
            </a:pPr>
            <a:r>
              <a:rPr lang="pt-PT" altLang="en-US" sz="2000" b="1" dirty="0">
                <a:solidFill>
                  <a:srgbClr val="0070C0"/>
                </a:solidFill>
              </a:rPr>
              <a:t>Observador: </a:t>
            </a:r>
            <a:r>
              <a:rPr lang="pt-PT" altLang="en-US" sz="2000" dirty="0">
                <a:solidFill>
                  <a:srgbClr val="000000"/>
                </a:solidFill>
              </a:rPr>
              <a:t>pessoa que </a:t>
            </a:r>
            <a:r>
              <a:rPr lang="pt-PT" altLang="en-US" sz="2000" dirty="0"/>
              <a:t>observa o exercício. Os observadores podem apresentar as suas observações como parte do processo de avaliação, embora não tenham um papel oficial na condução do exercício</a:t>
            </a:r>
            <a:r>
              <a:rPr lang="pt-PT" altLang="en-US" sz="2000" b="1" dirty="0"/>
              <a:t>.</a:t>
            </a:r>
            <a:endParaRPr lang="pt-PT" sz="2000" dirty="0"/>
          </a:p>
        </p:txBody>
      </p:sp>
    </p:spTree>
    <p:extLst>
      <p:ext uri="{BB962C8B-B14F-4D97-AF65-F5344CB8AC3E}">
        <p14:creationId xmlns:p14="http://schemas.microsoft.com/office/powerpoint/2010/main" val="16809335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dirty="0">
                <a:solidFill>
                  <a:srgbClr val="002060"/>
                </a:solidFill>
              </a:rPr>
              <a:t>Papéis no exercício sobre as ERR</a:t>
            </a:r>
          </a:p>
        </p:txBody>
      </p:sp>
      <p:pic>
        <p:nvPicPr>
          <p:cNvPr id="1026" name="Picture 2" descr="C:\Users\bayugo\AppData\Local\Microsoft\Windows\Temporary Internet Files\Content.IE5\SHE0FIU1\lgi01a201310091700[1].jpg"/>
          <p:cNvPicPr>
            <a:picLocks noGrp="1" noChangeAspect="1" noChangeArrowheads="1"/>
          </p:cNvPicPr>
          <p:nvPr>
            <p:ph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0" y="3224213"/>
            <a:ext cx="1347788" cy="1347787"/>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0800" y="3215537"/>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3215536"/>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3215535"/>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39"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0750" y="1870907"/>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1040" name="Picture 16" descr="D:\Exercise RRT generic\Revised presentations\Green ma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14800" y="609600"/>
            <a:ext cx="773112" cy="906463"/>
          </a:xfrm>
          <a:prstGeom prst="rect">
            <a:avLst/>
          </a:prstGeom>
          <a:noFill/>
          <a:extLst>
            <a:ext uri="{909E8E84-426E-40dd-AFC4-6F175D3DCCD1}">
              <a14:hiddenFill xmlns:a14="http://schemas.microsoft.com/office/drawing/2010/main" xmlns="">
                <a:solidFill>
                  <a:srgbClr val="FFFFFF"/>
                </a:solidFill>
              </a14:hiddenFill>
            </a:ext>
          </a:extLst>
        </p:spPr>
      </p:pic>
      <p:pic>
        <p:nvPicPr>
          <p:cNvPr id="1041"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72750" y="1834504"/>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4"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9517" y="1925960"/>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5"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61517" y="1889557"/>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6"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890" y="1959992"/>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7"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74890" y="1923589"/>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8"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9966" y="2012861"/>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9"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966" y="1976458"/>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1042" name="Picture 18" descr="D:\Exercise RRT generic\Revised presentations\community.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72175" y="5138552"/>
            <a:ext cx="1989342" cy="924007"/>
          </a:xfrm>
          <a:prstGeom prst="rect">
            <a:avLst/>
          </a:prstGeom>
          <a:noFill/>
          <a:extLst>
            <a:ext uri="{909E8E84-426E-40dd-AFC4-6F175D3DCCD1}">
              <a14:hiddenFill xmlns:a14="http://schemas.microsoft.com/office/drawing/2010/main" xmlns="">
                <a:solidFill>
                  <a:srgbClr val="FFFFFF"/>
                </a:solidFill>
              </a14:hiddenFill>
            </a:ext>
          </a:extLst>
        </p:spPr>
      </p:pic>
      <p:pic>
        <p:nvPicPr>
          <p:cNvPr id="1043" name="Picture 19" descr="D:\Exercise RRT generic\Revised presentations\role players.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039357" y="4958739"/>
            <a:ext cx="984887" cy="1218734"/>
          </a:xfrm>
          <a:prstGeom prst="rect">
            <a:avLst/>
          </a:prstGeom>
          <a:noFill/>
          <a:extLst>
            <a:ext uri="{909E8E84-426E-40dd-AFC4-6F175D3DCCD1}">
              <a14:hiddenFill xmlns:a14="http://schemas.microsoft.com/office/drawing/2010/main" xmlns="">
                <a:solidFill>
                  <a:srgbClr val="FFFFFF"/>
                </a:solidFill>
              </a14:hiddenFill>
            </a:ext>
          </a:extLst>
        </p:spPr>
      </p:pic>
      <p:pic>
        <p:nvPicPr>
          <p:cNvPr id="1044" name="Picture 20" descr="D:\Exercise RRT generic\Revised presentations\woman doctor.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77238" y="5138552"/>
            <a:ext cx="785020" cy="1291444"/>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ight Brace 7"/>
          <p:cNvSpPr/>
          <p:nvPr/>
        </p:nvSpPr>
        <p:spPr>
          <a:xfrm rot="16200000">
            <a:off x="4099469" y="-2453735"/>
            <a:ext cx="746215" cy="8123654"/>
          </a:xfrm>
          <a:prstGeom prst="rightBrace">
            <a:avLst>
              <a:gd name="adj1" fmla="val 0"/>
              <a:gd name="adj2" fmla="val 49765"/>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9" name="Up-Down Arrow 8"/>
          <p:cNvSpPr/>
          <p:nvPr/>
        </p:nvSpPr>
        <p:spPr>
          <a:xfrm>
            <a:off x="914400" y="2667000"/>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Up-Down Arrow 35"/>
          <p:cNvSpPr/>
          <p:nvPr/>
        </p:nvSpPr>
        <p:spPr>
          <a:xfrm>
            <a:off x="3006740" y="2627585"/>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Up-Down Arrow 36"/>
          <p:cNvSpPr/>
          <p:nvPr/>
        </p:nvSpPr>
        <p:spPr>
          <a:xfrm>
            <a:off x="5216540" y="2697898"/>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Up-Down Arrow 37"/>
          <p:cNvSpPr/>
          <p:nvPr/>
        </p:nvSpPr>
        <p:spPr>
          <a:xfrm>
            <a:off x="7479315" y="2735632"/>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ight Bracket 10"/>
          <p:cNvSpPr/>
          <p:nvPr/>
        </p:nvSpPr>
        <p:spPr>
          <a:xfrm rot="16200000">
            <a:off x="3776010" y="2153489"/>
            <a:ext cx="732250" cy="6238371"/>
          </a:xfrm>
          <a:prstGeom prst="rightBracket">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3" name="Straight Arrow Connector 12"/>
          <p:cNvCxnSpPr/>
          <p:nvPr/>
        </p:nvCxnSpPr>
        <p:spPr>
          <a:xfrm>
            <a:off x="1752600" y="4564116"/>
            <a:ext cx="1058272" cy="23648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5024244" y="4490542"/>
            <a:ext cx="192296" cy="31005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3510221" y="4564118"/>
            <a:ext cx="223579" cy="27064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6569748" y="4564116"/>
            <a:ext cx="739996" cy="23648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3631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1"/>
          <p:cNvSpPr>
            <a:spLocks noGrp="1"/>
          </p:cNvSpPr>
          <p:nvPr>
            <p:ph idx="4294967295"/>
          </p:nvPr>
        </p:nvSpPr>
        <p:spPr>
          <a:xfrm>
            <a:off x="381000" y="1066800"/>
            <a:ext cx="8458200" cy="4876800"/>
          </a:xfrm>
        </p:spPr>
        <p:txBody>
          <a:bodyPr/>
          <a:lstStyle/>
          <a:p>
            <a:pPr marL="0" indent="0">
              <a:spcAft>
                <a:spcPts val="1200"/>
              </a:spcAft>
              <a:buNone/>
            </a:pPr>
            <a:r>
              <a:rPr lang="pt-PT" sz="2100" dirty="0"/>
              <a:t>No final desta sessão, o participante será capaz de</a:t>
            </a:r>
            <a:r>
              <a:rPr lang="pt-PT" altLang="en-US" sz="2100" dirty="0">
                <a:solidFill>
                  <a:srgbClr val="002060"/>
                </a:solidFill>
              </a:rPr>
              <a:t>:</a:t>
            </a:r>
          </a:p>
          <a:p>
            <a:pPr lvl="1" indent="-342900">
              <a:spcAft>
                <a:spcPts val="1200"/>
              </a:spcAft>
              <a:buFont typeface="Arial" panose="020B0604020202020204" pitchFamily="34" charset="0"/>
              <a:buChar char="•"/>
            </a:pPr>
            <a:r>
              <a:rPr lang="pt-PT" altLang="en-US" sz="2100" dirty="0">
                <a:solidFill>
                  <a:srgbClr val="002060"/>
                </a:solidFill>
                <a:latin typeface="Arial" charset="0"/>
                <a:cs typeface="Arial" charset="0"/>
              </a:rPr>
              <a:t>Explicar a finalidade e as características do exercício sobre ERR</a:t>
            </a:r>
          </a:p>
          <a:p>
            <a:pPr lvl="1" indent="-342900">
              <a:spcAft>
                <a:spcPts val="1200"/>
              </a:spcAft>
              <a:buFont typeface="Arial" panose="020B0604020202020204" pitchFamily="34" charset="0"/>
              <a:buChar char="•"/>
            </a:pPr>
            <a:r>
              <a:rPr lang="pt-PT" altLang="en-US" sz="2100" dirty="0">
                <a:solidFill>
                  <a:srgbClr val="002060"/>
                </a:solidFill>
                <a:latin typeface="Arial" charset="0"/>
                <a:cs typeface="Arial" charset="0"/>
              </a:rPr>
              <a:t>Identificar os principais elementos da história de </a:t>
            </a:r>
            <a:r>
              <a:rPr lang="pt-PT" altLang="en-US" sz="2100" dirty="0" err="1">
                <a:solidFill>
                  <a:srgbClr val="002060"/>
                </a:solidFill>
                <a:latin typeface="Arial" charset="0"/>
                <a:cs typeface="Arial" charset="0"/>
              </a:rPr>
              <a:t>Salam</a:t>
            </a:r>
            <a:r>
              <a:rPr lang="pt-PT" altLang="en-US" sz="2100" dirty="0">
                <a:solidFill>
                  <a:srgbClr val="002060"/>
                </a:solidFill>
                <a:latin typeface="Arial" charset="0"/>
                <a:cs typeface="Arial" charset="0"/>
              </a:rPr>
              <a:t> (o cenário)</a:t>
            </a:r>
            <a:endParaRPr lang="pt-PT" altLang="en-US" sz="2100" dirty="0">
              <a:solidFill>
                <a:srgbClr val="002060"/>
              </a:solidFill>
            </a:endParaRPr>
          </a:p>
          <a:p>
            <a:pPr lvl="1" indent="-342900">
              <a:spcAft>
                <a:spcPts val="1200"/>
              </a:spcAft>
              <a:buFont typeface="Arial" panose="020B0604020202020204" pitchFamily="34" charset="0"/>
              <a:buChar char="•"/>
            </a:pPr>
            <a:r>
              <a:rPr lang="pt-PT" altLang="en-US" sz="2100" dirty="0">
                <a:solidFill>
                  <a:srgbClr val="002060"/>
                </a:solidFill>
              </a:rPr>
              <a:t>Explicar os diferentes papéis da equipa de facilitação no exercício sobre ERR</a:t>
            </a:r>
          </a:p>
          <a:p>
            <a:pPr lvl="1" indent="-342900">
              <a:spcAft>
                <a:spcPts val="1200"/>
              </a:spcAft>
              <a:buFont typeface="Arial" panose="020B0604020202020204" pitchFamily="34" charset="0"/>
              <a:buChar char="•"/>
            </a:pPr>
            <a:r>
              <a:rPr lang="pt-PT" altLang="en-US" sz="2100" dirty="0">
                <a:solidFill>
                  <a:srgbClr val="002060"/>
                </a:solidFill>
              </a:rPr>
              <a:t>Analisar a agenda do exercício sobre ERR no contexto da formação de ERR</a:t>
            </a:r>
          </a:p>
          <a:p>
            <a:pPr lvl="1" indent="-342900">
              <a:spcAft>
                <a:spcPts val="1200"/>
              </a:spcAft>
              <a:buFont typeface="Arial" panose="020B0604020202020204" pitchFamily="34" charset="0"/>
              <a:buChar char="•"/>
            </a:pPr>
            <a:r>
              <a:rPr lang="pt-PT" altLang="en-US" sz="2100" dirty="0">
                <a:solidFill>
                  <a:srgbClr val="002060"/>
                </a:solidFill>
              </a:rPr>
              <a:t>Identificar os requisitos logísticos para o exercício sobre ERR</a:t>
            </a:r>
          </a:p>
          <a:p>
            <a:pPr lvl="1" indent="-342900">
              <a:spcAft>
                <a:spcPts val="1200"/>
              </a:spcAft>
              <a:buFont typeface="Arial" panose="020B0604020202020204" pitchFamily="34" charset="0"/>
              <a:buChar char="•"/>
            </a:pPr>
            <a:r>
              <a:rPr lang="pt-PT" altLang="en-US" sz="2100" dirty="0">
                <a:solidFill>
                  <a:srgbClr val="002060"/>
                </a:solidFill>
              </a:rPr>
              <a:t>Explicar a sequência para a facilitação do exercício sobre ERR</a:t>
            </a:r>
          </a:p>
          <a:p>
            <a:pPr lvl="1" indent="-342900">
              <a:spcAft>
                <a:spcPts val="1200"/>
              </a:spcAft>
              <a:buFont typeface="Arial" panose="020B0604020202020204" pitchFamily="34" charset="0"/>
              <a:buChar char="•"/>
            </a:pPr>
            <a:endParaRPr lang="pt-PT" altLang="en-US" sz="2100" dirty="0">
              <a:solidFill>
                <a:srgbClr val="002060"/>
              </a:solidFill>
            </a:endParaRPr>
          </a:p>
        </p:txBody>
      </p:sp>
      <p:sp>
        <p:nvSpPr>
          <p:cNvPr id="5" name="Title 1"/>
          <p:cNvSpPr>
            <a:spLocks noGrp="1"/>
          </p:cNvSpPr>
          <p:nvPr>
            <p:ph type="title"/>
          </p:nvPr>
        </p:nvSpPr>
        <p:spPr>
          <a:xfrm>
            <a:off x="457200" y="228600"/>
            <a:ext cx="8229600" cy="914400"/>
          </a:xfrm>
        </p:spPr>
        <p:txBody>
          <a:bodyPr/>
          <a:lstStyle/>
          <a:p>
            <a:r>
              <a:rPr lang="pt-PT" sz="3600" b="1" dirty="0">
                <a:solidFill>
                  <a:srgbClr val="002060"/>
                </a:solidFill>
              </a:rPr>
              <a:t>Objectivos da aprendizagem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pt-PT" sz="3600" b="1" dirty="0">
                <a:solidFill>
                  <a:srgbClr val="002060"/>
                </a:solidFill>
              </a:rPr>
              <a:t>Papéis no exercício sobre as ERR</a:t>
            </a:r>
            <a:endParaRPr lang="en-GB" sz="3600" b="1" dirty="0">
              <a:solidFill>
                <a:srgbClr val="002060"/>
              </a:solidFill>
            </a:endParaRPr>
          </a:p>
        </p:txBody>
      </p:sp>
      <p:pic>
        <p:nvPicPr>
          <p:cNvPr id="1026" name="Picture 2" descr="C:\Users\bayugo\AppData\Local\Microsoft\Windows\Temporary Internet Files\Content.IE5\SHE0FIU1\lgi01a201310091700[1].jpg"/>
          <p:cNvPicPr>
            <a:picLocks noGrp="1" noChangeAspect="1" noChangeArrowheads="1"/>
          </p:cNvPicPr>
          <p:nvPr>
            <p:ph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0" y="3224213"/>
            <a:ext cx="1347788" cy="1347787"/>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0800" y="3215537"/>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3215536"/>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3215535"/>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39"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0750" y="1870907"/>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1040" name="Picture 16" descr="D:\Exercise RRT generic\Revised presentations\Green ma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27488" y="252322"/>
            <a:ext cx="773112" cy="906463"/>
          </a:xfrm>
          <a:prstGeom prst="rect">
            <a:avLst/>
          </a:prstGeom>
          <a:noFill/>
          <a:extLst>
            <a:ext uri="{909E8E84-426E-40dd-AFC4-6F175D3DCCD1}">
              <a14:hiddenFill xmlns:a14="http://schemas.microsoft.com/office/drawing/2010/main" xmlns="">
                <a:solidFill>
                  <a:srgbClr val="FFFFFF"/>
                </a:solidFill>
              </a14:hiddenFill>
            </a:ext>
          </a:extLst>
        </p:spPr>
      </p:pic>
      <p:pic>
        <p:nvPicPr>
          <p:cNvPr id="1041"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72750" y="1834504"/>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4"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9517" y="1925960"/>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5"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61517" y="1889557"/>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6"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890" y="1959992"/>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7"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74890" y="1923589"/>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8"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9966" y="2012861"/>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9"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966" y="1976458"/>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1042" name="Picture 18" descr="D:\Exercise RRT generic\Revised presentations\community.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72175" y="5138552"/>
            <a:ext cx="1989342" cy="924007"/>
          </a:xfrm>
          <a:prstGeom prst="rect">
            <a:avLst/>
          </a:prstGeom>
          <a:noFill/>
          <a:extLst>
            <a:ext uri="{909E8E84-426E-40dd-AFC4-6F175D3DCCD1}">
              <a14:hiddenFill xmlns:a14="http://schemas.microsoft.com/office/drawing/2010/main" xmlns="">
                <a:solidFill>
                  <a:srgbClr val="FFFFFF"/>
                </a:solidFill>
              </a14:hiddenFill>
            </a:ext>
          </a:extLst>
        </p:spPr>
      </p:pic>
      <p:pic>
        <p:nvPicPr>
          <p:cNvPr id="1043" name="Picture 19" descr="D:\Exercise RRT generic\Revised presentations\role players.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039357" y="4958739"/>
            <a:ext cx="984887" cy="1218734"/>
          </a:xfrm>
          <a:prstGeom prst="rect">
            <a:avLst/>
          </a:prstGeom>
          <a:noFill/>
          <a:extLst>
            <a:ext uri="{909E8E84-426E-40dd-AFC4-6F175D3DCCD1}">
              <a14:hiddenFill xmlns:a14="http://schemas.microsoft.com/office/drawing/2010/main" xmlns="">
                <a:solidFill>
                  <a:srgbClr val="FFFFFF"/>
                </a:solidFill>
              </a14:hiddenFill>
            </a:ext>
          </a:extLst>
        </p:spPr>
      </p:pic>
      <p:pic>
        <p:nvPicPr>
          <p:cNvPr id="1044" name="Picture 20" descr="D:\Exercise RRT generic\Revised presentations\woman doctor.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77238" y="5138552"/>
            <a:ext cx="785020" cy="1291444"/>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ight Brace 7"/>
          <p:cNvSpPr/>
          <p:nvPr/>
        </p:nvSpPr>
        <p:spPr>
          <a:xfrm rot="16200000">
            <a:off x="4099469" y="-2453735"/>
            <a:ext cx="746215" cy="8123654"/>
          </a:xfrm>
          <a:prstGeom prst="rightBrace">
            <a:avLst>
              <a:gd name="adj1" fmla="val 0"/>
              <a:gd name="adj2" fmla="val 49765"/>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9" name="Up-Down Arrow 8"/>
          <p:cNvSpPr/>
          <p:nvPr/>
        </p:nvSpPr>
        <p:spPr>
          <a:xfrm>
            <a:off x="838200" y="2667000"/>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Up-Down Arrow 35"/>
          <p:cNvSpPr/>
          <p:nvPr/>
        </p:nvSpPr>
        <p:spPr>
          <a:xfrm>
            <a:off x="2930540" y="2627585"/>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Up-Down Arrow 36"/>
          <p:cNvSpPr/>
          <p:nvPr/>
        </p:nvSpPr>
        <p:spPr>
          <a:xfrm>
            <a:off x="5140340" y="2697898"/>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Up-Down Arrow 37"/>
          <p:cNvSpPr/>
          <p:nvPr/>
        </p:nvSpPr>
        <p:spPr>
          <a:xfrm>
            <a:off x="7403115" y="2735632"/>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p:cNvCxnSpPr/>
          <p:nvPr/>
        </p:nvCxnSpPr>
        <p:spPr>
          <a:xfrm>
            <a:off x="1752600" y="4564116"/>
            <a:ext cx="1058272" cy="23648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5024244" y="4490542"/>
            <a:ext cx="192296" cy="31005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3510221" y="4564118"/>
            <a:ext cx="223579" cy="27064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6569748" y="4564116"/>
            <a:ext cx="739996" cy="23648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024244" y="457200"/>
            <a:ext cx="2519556"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pt-PT" b="1"/>
              <a:t>Controlador do exercicio</a:t>
            </a:r>
          </a:p>
        </p:txBody>
      </p:sp>
      <p:sp>
        <p:nvSpPr>
          <p:cNvPr id="33" name="TextBox 32"/>
          <p:cNvSpPr txBox="1"/>
          <p:nvPr/>
        </p:nvSpPr>
        <p:spPr>
          <a:xfrm>
            <a:off x="99887" y="1012815"/>
            <a:ext cx="1347913"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pt-PT" b="1"/>
              <a:t>Formadores</a:t>
            </a:r>
          </a:p>
        </p:txBody>
      </p:sp>
      <p:sp>
        <p:nvSpPr>
          <p:cNvPr id="34" name="TextBox 33"/>
          <p:cNvSpPr txBox="1"/>
          <p:nvPr/>
        </p:nvSpPr>
        <p:spPr>
          <a:xfrm>
            <a:off x="1600200" y="1066800"/>
            <a:ext cx="1471025"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pt-PT" b="1"/>
              <a:t>Avaliadores</a:t>
            </a:r>
          </a:p>
        </p:txBody>
      </p:sp>
      <p:sp>
        <p:nvSpPr>
          <p:cNvPr id="39" name="TextBox 38"/>
          <p:cNvSpPr txBox="1"/>
          <p:nvPr/>
        </p:nvSpPr>
        <p:spPr>
          <a:xfrm>
            <a:off x="3261516" y="3673891"/>
            <a:ext cx="2834640" cy="646331"/>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pt-PT" b="1"/>
              <a:t>Participantes (membros da ERR)</a:t>
            </a:r>
          </a:p>
        </p:txBody>
      </p:sp>
      <p:sp>
        <p:nvSpPr>
          <p:cNvPr id="41" name="TextBox 40"/>
          <p:cNvSpPr txBox="1"/>
          <p:nvPr/>
        </p:nvSpPr>
        <p:spPr>
          <a:xfrm>
            <a:off x="7315201" y="5231223"/>
            <a:ext cx="1635140"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pt-PT" b="1"/>
              <a:t>Intervenientes</a:t>
            </a:r>
          </a:p>
        </p:txBody>
      </p:sp>
      <p:sp>
        <p:nvSpPr>
          <p:cNvPr id="14" name="Right Bracket 13"/>
          <p:cNvSpPr/>
          <p:nvPr/>
        </p:nvSpPr>
        <p:spPr>
          <a:xfrm rot="16200000">
            <a:off x="3689494" y="2028728"/>
            <a:ext cx="687710" cy="6455944"/>
          </a:xfrm>
          <a:prstGeom prst="rightBracket">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2378448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dissolve">
                                      <p:cBhvr>
                                        <p:cTn id="7" dur="500"/>
                                        <p:tgtEl>
                                          <p:spTgt spid="1026"/>
                                        </p:tgtEl>
                                      </p:cBhvr>
                                    </p:animEffect>
                                  </p:childTnLst>
                                </p:cTn>
                              </p:par>
                              <p:par>
                                <p:cTn id="8" presetID="9"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par>
                                <p:cTn id="11" presetID="9"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par>
                                <p:cTn id="14" presetID="9"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ssolv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dissolve">
                                      <p:cBhvr>
                                        <p:cTn id="21" dur="500"/>
                                        <p:tgtEl>
                                          <p:spTgt spid="39"/>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1039"/>
                                        </p:tgtEl>
                                        <p:attrNameLst>
                                          <p:attrName>style.visibility</p:attrName>
                                        </p:attrNameLst>
                                      </p:cBhvr>
                                      <p:to>
                                        <p:strVal val="visible"/>
                                      </p:to>
                                    </p:set>
                                    <p:animEffect transition="in" filter="dissolve">
                                      <p:cBhvr>
                                        <p:cTn id="26" dur="500"/>
                                        <p:tgtEl>
                                          <p:spTgt spid="1039"/>
                                        </p:tgtEl>
                                      </p:cBhvr>
                                    </p:animEffect>
                                  </p:childTnLst>
                                </p:cTn>
                              </p:par>
                              <p:par>
                                <p:cTn id="27" presetID="9"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dissolve">
                                      <p:cBhvr>
                                        <p:cTn id="29" dur="500"/>
                                        <p:tgtEl>
                                          <p:spTgt spid="24"/>
                                        </p:tgtEl>
                                      </p:cBhvr>
                                    </p:animEffect>
                                  </p:childTnLst>
                                </p:cTn>
                              </p:par>
                              <p:par>
                                <p:cTn id="30" presetID="9" presetClass="entr" presetSubtype="0"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dissolve">
                                      <p:cBhvr>
                                        <p:cTn id="32" dur="500"/>
                                        <p:tgtEl>
                                          <p:spTgt spid="26"/>
                                        </p:tgtEl>
                                      </p:cBhvr>
                                    </p:animEffect>
                                  </p:childTnLst>
                                </p:cTn>
                              </p:par>
                              <p:par>
                                <p:cTn id="33" presetID="9"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dissolve">
                                      <p:cBhvr>
                                        <p:cTn id="35" dur="500"/>
                                        <p:tgtEl>
                                          <p:spTgt spid="28"/>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dissolve">
                                      <p:cBhvr>
                                        <p:cTn id="38" dur="500"/>
                                        <p:tgtEl>
                                          <p:spTgt spid="33"/>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1041"/>
                                        </p:tgtEl>
                                        <p:attrNameLst>
                                          <p:attrName>style.visibility</p:attrName>
                                        </p:attrNameLst>
                                      </p:cBhvr>
                                      <p:to>
                                        <p:strVal val="visible"/>
                                      </p:to>
                                    </p:set>
                                    <p:animEffect transition="in" filter="dissolve">
                                      <p:cBhvr>
                                        <p:cTn id="43" dur="500"/>
                                        <p:tgtEl>
                                          <p:spTgt spid="1041"/>
                                        </p:tgtEl>
                                      </p:cBhvr>
                                    </p:animEffect>
                                  </p:childTnLst>
                                </p:cTn>
                              </p:par>
                              <p:par>
                                <p:cTn id="44" presetID="9" presetClass="entr" presetSubtype="0" fill="hold"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dissolve">
                                      <p:cBhvr>
                                        <p:cTn id="46" dur="500"/>
                                        <p:tgtEl>
                                          <p:spTgt spid="25"/>
                                        </p:tgtEl>
                                      </p:cBhvr>
                                    </p:animEffect>
                                  </p:childTnLst>
                                </p:cTn>
                              </p:par>
                              <p:par>
                                <p:cTn id="47" presetID="9" presetClass="entr" presetSubtype="0" fill="hold"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dissolve">
                                      <p:cBhvr>
                                        <p:cTn id="49" dur="500"/>
                                        <p:tgtEl>
                                          <p:spTgt spid="27"/>
                                        </p:tgtEl>
                                      </p:cBhvr>
                                    </p:animEffect>
                                  </p:childTnLst>
                                </p:cTn>
                              </p:par>
                              <p:par>
                                <p:cTn id="50" presetID="9" presetClass="entr" presetSubtype="0" fill="hold"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dissolve">
                                      <p:cBhvr>
                                        <p:cTn id="52" dur="500"/>
                                        <p:tgtEl>
                                          <p:spTgt spid="29"/>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dissolve">
                                      <p:cBhvr>
                                        <p:cTn id="55" dur="500"/>
                                        <p:tgtEl>
                                          <p:spTgt spid="34"/>
                                        </p:tgtEl>
                                      </p:cBhvr>
                                    </p:animEffect>
                                  </p:childTnLst>
                                </p:cTn>
                              </p:par>
                            </p:childTnLst>
                          </p:cTn>
                        </p:par>
                      </p:childTnLst>
                    </p:cTn>
                  </p:par>
                  <p:par>
                    <p:cTn id="56" fill="hold">
                      <p:stCondLst>
                        <p:cond delay="indefinite"/>
                      </p:stCondLst>
                      <p:childTnLst>
                        <p:par>
                          <p:cTn id="57" fill="hold">
                            <p:stCondLst>
                              <p:cond delay="0"/>
                            </p:stCondLst>
                            <p:childTnLst>
                              <p:par>
                                <p:cTn id="58" presetID="23" presetClass="entr" presetSubtype="16" fill="hold" grpId="0" nodeType="click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childTnLst>
                                </p:cTn>
                              </p:par>
                              <p:par>
                                <p:cTn id="62" presetID="23" presetClass="entr" presetSubtype="16"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p:cTn id="64" dur="500" fill="hold"/>
                                        <p:tgtEl>
                                          <p:spTgt spid="36"/>
                                        </p:tgtEl>
                                        <p:attrNameLst>
                                          <p:attrName>ppt_w</p:attrName>
                                        </p:attrNameLst>
                                      </p:cBhvr>
                                      <p:tavLst>
                                        <p:tav tm="0">
                                          <p:val>
                                            <p:fltVal val="0"/>
                                          </p:val>
                                        </p:tav>
                                        <p:tav tm="100000">
                                          <p:val>
                                            <p:strVal val="#ppt_w"/>
                                          </p:val>
                                        </p:tav>
                                      </p:tavLst>
                                    </p:anim>
                                    <p:anim calcmode="lin" valueType="num">
                                      <p:cBhvr>
                                        <p:cTn id="65" dur="500" fill="hold"/>
                                        <p:tgtEl>
                                          <p:spTgt spid="36"/>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 calcmode="lin" valueType="num">
                                      <p:cBhvr>
                                        <p:cTn id="68" dur="500" fill="hold"/>
                                        <p:tgtEl>
                                          <p:spTgt spid="37"/>
                                        </p:tgtEl>
                                        <p:attrNameLst>
                                          <p:attrName>ppt_w</p:attrName>
                                        </p:attrNameLst>
                                      </p:cBhvr>
                                      <p:tavLst>
                                        <p:tav tm="0">
                                          <p:val>
                                            <p:fltVal val="0"/>
                                          </p:val>
                                        </p:tav>
                                        <p:tav tm="100000">
                                          <p:val>
                                            <p:strVal val="#ppt_w"/>
                                          </p:val>
                                        </p:tav>
                                      </p:tavLst>
                                    </p:anim>
                                    <p:anim calcmode="lin" valueType="num">
                                      <p:cBhvr>
                                        <p:cTn id="69" dur="500" fill="hold"/>
                                        <p:tgtEl>
                                          <p:spTgt spid="37"/>
                                        </p:tgtEl>
                                        <p:attrNameLst>
                                          <p:attrName>ppt_h</p:attrName>
                                        </p:attrNameLst>
                                      </p:cBhvr>
                                      <p:tavLst>
                                        <p:tav tm="0">
                                          <p:val>
                                            <p:fltVal val="0"/>
                                          </p:val>
                                        </p:tav>
                                        <p:tav tm="100000">
                                          <p:val>
                                            <p:strVal val="#ppt_h"/>
                                          </p:val>
                                        </p:tav>
                                      </p:tavLst>
                                    </p:anim>
                                  </p:childTnLst>
                                </p:cTn>
                              </p:par>
                              <p:par>
                                <p:cTn id="70" presetID="23" presetClass="entr" presetSubtype="16"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p:cTn id="72" dur="500" fill="hold"/>
                                        <p:tgtEl>
                                          <p:spTgt spid="38"/>
                                        </p:tgtEl>
                                        <p:attrNameLst>
                                          <p:attrName>ppt_w</p:attrName>
                                        </p:attrNameLst>
                                      </p:cBhvr>
                                      <p:tavLst>
                                        <p:tav tm="0">
                                          <p:val>
                                            <p:fltVal val="0"/>
                                          </p:val>
                                        </p:tav>
                                        <p:tav tm="100000">
                                          <p:val>
                                            <p:strVal val="#ppt_w"/>
                                          </p:val>
                                        </p:tav>
                                      </p:tavLst>
                                    </p:anim>
                                    <p:anim calcmode="lin" valueType="num">
                                      <p:cBhvr>
                                        <p:cTn id="73" dur="500" fill="hold"/>
                                        <p:tgtEl>
                                          <p:spTgt spid="38"/>
                                        </p:tgtEl>
                                        <p:attrNameLst>
                                          <p:attrName>ppt_h</p:attrName>
                                        </p:attrNameLst>
                                      </p:cBhvr>
                                      <p:tavLst>
                                        <p:tav tm="0">
                                          <p:val>
                                            <p:fltVal val="0"/>
                                          </p:val>
                                        </p:tav>
                                        <p:tav tm="100000">
                                          <p:val>
                                            <p:strVal val="#ppt_h"/>
                                          </p:val>
                                        </p:tav>
                                      </p:tavLst>
                                    </p:anim>
                                  </p:childTnLst>
                                </p:cTn>
                              </p:par>
                            </p:childTnLst>
                          </p:cTn>
                        </p:par>
                      </p:childTnLst>
                    </p:cTn>
                  </p:par>
                  <p:par>
                    <p:cTn id="74" fill="hold">
                      <p:stCondLst>
                        <p:cond delay="indefinite"/>
                      </p:stCondLst>
                      <p:childTnLst>
                        <p:par>
                          <p:cTn id="75" fill="hold">
                            <p:stCondLst>
                              <p:cond delay="0"/>
                            </p:stCondLst>
                            <p:childTnLst>
                              <p:par>
                                <p:cTn id="76" presetID="22" presetClass="entr" presetSubtype="1" fill="hold" nodeType="clickEffect">
                                  <p:stCondLst>
                                    <p:cond delay="0"/>
                                  </p:stCondLst>
                                  <p:childTnLst>
                                    <p:set>
                                      <p:cBhvr>
                                        <p:cTn id="77" dur="1" fill="hold">
                                          <p:stCondLst>
                                            <p:cond delay="0"/>
                                          </p:stCondLst>
                                        </p:cTn>
                                        <p:tgtEl>
                                          <p:spTgt spid="1042"/>
                                        </p:tgtEl>
                                        <p:attrNameLst>
                                          <p:attrName>style.visibility</p:attrName>
                                        </p:attrNameLst>
                                      </p:cBhvr>
                                      <p:to>
                                        <p:strVal val="visible"/>
                                      </p:to>
                                    </p:set>
                                    <p:animEffect transition="in" filter="wipe(up)">
                                      <p:cBhvr>
                                        <p:cTn id="78" dur="500"/>
                                        <p:tgtEl>
                                          <p:spTgt spid="1042"/>
                                        </p:tgtEl>
                                      </p:cBhvr>
                                    </p:animEffect>
                                  </p:childTnLst>
                                </p:cTn>
                              </p:par>
                              <p:par>
                                <p:cTn id="79" presetID="22" presetClass="entr" presetSubtype="1" fill="hold" nodeType="withEffect">
                                  <p:stCondLst>
                                    <p:cond delay="0"/>
                                  </p:stCondLst>
                                  <p:childTnLst>
                                    <p:set>
                                      <p:cBhvr>
                                        <p:cTn id="80" dur="1" fill="hold">
                                          <p:stCondLst>
                                            <p:cond delay="0"/>
                                          </p:stCondLst>
                                        </p:cTn>
                                        <p:tgtEl>
                                          <p:spTgt spid="1043"/>
                                        </p:tgtEl>
                                        <p:attrNameLst>
                                          <p:attrName>style.visibility</p:attrName>
                                        </p:attrNameLst>
                                      </p:cBhvr>
                                      <p:to>
                                        <p:strVal val="visible"/>
                                      </p:to>
                                    </p:set>
                                    <p:animEffect transition="in" filter="wipe(up)">
                                      <p:cBhvr>
                                        <p:cTn id="81" dur="500"/>
                                        <p:tgtEl>
                                          <p:spTgt spid="1043"/>
                                        </p:tgtEl>
                                      </p:cBhvr>
                                    </p:animEffect>
                                  </p:childTnLst>
                                </p:cTn>
                              </p:par>
                              <p:par>
                                <p:cTn id="82" presetID="22" presetClass="entr" presetSubtype="1" fill="hold" nodeType="withEffect">
                                  <p:stCondLst>
                                    <p:cond delay="0"/>
                                  </p:stCondLst>
                                  <p:childTnLst>
                                    <p:set>
                                      <p:cBhvr>
                                        <p:cTn id="83" dur="1" fill="hold">
                                          <p:stCondLst>
                                            <p:cond delay="0"/>
                                          </p:stCondLst>
                                        </p:cTn>
                                        <p:tgtEl>
                                          <p:spTgt spid="1044"/>
                                        </p:tgtEl>
                                        <p:attrNameLst>
                                          <p:attrName>style.visibility</p:attrName>
                                        </p:attrNameLst>
                                      </p:cBhvr>
                                      <p:to>
                                        <p:strVal val="visible"/>
                                      </p:to>
                                    </p:set>
                                    <p:animEffect transition="in" filter="wipe(up)">
                                      <p:cBhvr>
                                        <p:cTn id="84" dur="500"/>
                                        <p:tgtEl>
                                          <p:spTgt spid="1044"/>
                                        </p:tgtEl>
                                      </p:cBhvr>
                                    </p:animEffect>
                                  </p:childTnLst>
                                </p:cTn>
                              </p:par>
                              <p:par>
                                <p:cTn id="85" presetID="22" presetClass="entr" presetSubtype="1" fill="hold" nodeType="with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wipe(up)">
                                      <p:cBhvr>
                                        <p:cTn id="87" dur="500"/>
                                        <p:tgtEl>
                                          <p:spTgt spid="13"/>
                                        </p:tgtEl>
                                      </p:cBhvr>
                                    </p:animEffect>
                                  </p:childTnLst>
                                </p:cTn>
                              </p:par>
                              <p:par>
                                <p:cTn id="88" presetID="22" presetClass="entr" presetSubtype="1" fill="hold" nodeType="with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wipe(up)">
                                      <p:cBhvr>
                                        <p:cTn id="90" dur="500"/>
                                        <p:tgtEl>
                                          <p:spTgt spid="43"/>
                                        </p:tgtEl>
                                      </p:cBhvr>
                                    </p:animEffect>
                                  </p:childTnLst>
                                </p:cTn>
                              </p:par>
                              <p:par>
                                <p:cTn id="91" presetID="22" presetClass="entr" presetSubtype="1" fill="hold" nodeType="withEffect">
                                  <p:stCondLst>
                                    <p:cond delay="0"/>
                                  </p:stCondLst>
                                  <p:childTnLst>
                                    <p:set>
                                      <p:cBhvr>
                                        <p:cTn id="92" dur="1" fill="hold">
                                          <p:stCondLst>
                                            <p:cond delay="0"/>
                                          </p:stCondLst>
                                        </p:cTn>
                                        <p:tgtEl>
                                          <p:spTgt spid="44"/>
                                        </p:tgtEl>
                                        <p:attrNameLst>
                                          <p:attrName>style.visibility</p:attrName>
                                        </p:attrNameLst>
                                      </p:cBhvr>
                                      <p:to>
                                        <p:strVal val="visible"/>
                                      </p:to>
                                    </p:set>
                                    <p:animEffect transition="in" filter="wipe(up)">
                                      <p:cBhvr>
                                        <p:cTn id="93" dur="500"/>
                                        <p:tgtEl>
                                          <p:spTgt spid="44"/>
                                        </p:tgtEl>
                                      </p:cBhvr>
                                    </p:animEffect>
                                  </p:childTnLst>
                                </p:cTn>
                              </p:par>
                              <p:par>
                                <p:cTn id="94" presetID="22" presetClass="entr" presetSubtype="1" fill="hold" nodeType="with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wipe(up)">
                                      <p:cBhvr>
                                        <p:cTn id="96" dur="500"/>
                                        <p:tgtEl>
                                          <p:spTgt spid="45"/>
                                        </p:tgtEl>
                                      </p:cBhvr>
                                    </p:animEffect>
                                  </p:childTnLst>
                                </p:cTn>
                              </p:par>
                              <p:par>
                                <p:cTn id="97" presetID="9" presetClass="entr" presetSubtype="0" fill="hold" grpId="0" nodeType="withEffect">
                                  <p:stCondLst>
                                    <p:cond delay="0"/>
                                  </p:stCondLst>
                                  <p:childTnLst>
                                    <p:set>
                                      <p:cBhvr>
                                        <p:cTn id="98" dur="1" fill="hold">
                                          <p:stCondLst>
                                            <p:cond delay="0"/>
                                          </p:stCondLst>
                                        </p:cTn>
                                        <p:tgtEl>
                                          <p:spTgt spid="41"/>
                                        </p:tgtEl>
                                        <p:attrNameLst>
                                          <p:attrName>style.visibility</p:attrName>
                                        </p:attrNameLst>
                                      </p:cBhvr>
                                      <p:to>
                                        <p:strVal val="visible"/>
                                      </p:to>
                                    </p:set>
                                    <p:animEffect transition="in" filter="dissolve">
                                      <p:cBhvr>
                                        <p:cTn id="99" dur="500"/>
                                        <p:tgtEl>
                                          <p:spTgt spid="41"/>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nodeType="clickEffect">
                                  <p:stCondLst>
                                    <p:cond delay="0"/>
                                  </p:stCondLst>
                                  <p:childTnLst>
                                    <p:set>
                                      <p:cBhvr>
                                        <p:cTn id="103" dur="1" fill="hold">
                                          <p:stCondLst>
                                            <p:cond delay="0"/>
                                          </p:stCondLst>
                                        </p:cTn>
                                        <p:tgtEl>
                                          <p:spTgt spid="1040"/>
                                        </p:tgtEl>
                                        <p:attrNameLst>
                                          <p:attrName>style.visibility</p:attrName>
                                        </p:attrNameLst>
                                      </p:cBhvr>
                                      <p:to>
                                        <p:strVal val="visible"/>
                                      </p:to>
                                    </p:set>
                                    <p:animEffect transition="in" filter="wipe(down)">
                                      <p:cBhvr>
                                        <p:cTn id="104" dur="500"/>
                                        <p:tgtEl>
                                          <p:spTgt spid="1040"/>
                                        </p:tgtEl>
                                      </p:cBhvr>
                                    </p:animEffect>
                                  </p:childTnLst>
                                </p:cTn>
                              </p:par>
                              <p:par>
                                <p:cTn id="105" presetID="22" presetClass="entr" presetSubtype="4" fill="hold" grpId="0" nodeType="withEffect">
                                  <p:stCondLst>
                                    <p:cond delay="0"/>
                                  </p:stCondLst>
                                  <p:childTnLst>
                                    <p:set>
                                      <p:cBhvr>
                                        <p:cTn id="106" dur="1" fill="hold">
                                          <p:stCondLst>
                                            <p:cond delay="0"/>
                                          </p:stCondLst>
                                        </p:cTn>
                                        <p:tgtEl>
                                          <p:spTgt spid="8"/>
                                        </p:tgtEl>
                                        <p:attrNameLst>
                                          <p:attrName>style.visibility</p:attrName>
                                        </p:attrNameLst>
                                      </p:cBhvr>
                                      <p:to>
                                        <p:strVal val="visible"/>
                                      </p:to>
                                    </p:set>
                                    <p:animEffect transition="in" filter="wipe(down)">
                                      <p:cBhvr>
                                        <p:cTn id="107" dur="500"/>
                                        <p:tgtEl>
                                          <p:spTgt spid="8"/>
                                        </p:tgtEl>
                                      </p:cBhvr>
                                    </p:animEffect>
                                  </p:childTnLst>
                                </p:cTn>
                              </p:par>
                              <p:par>
                                <p:cTn id="108" presetID="22" presetClass="entr" presetSubtype="4"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down)">
                                      <p:cBhvr>
                                        <p:cTn id="110" dur="500"/>
                                        <p:tgtEl>
                                          <p:spTgt spid="32"/>
                                        </p:tgtEl>
                                      </p:cBhvr>
                                    </p:animEffect>
                                  </p:childTnLst>
                                </p:cTn>
                              </p:par>
                            </p:childTnLst>
                          </p:cTn>
                        </p:par>
                      </p:childTnLst>
                    </p:cTn>
                  </p:par>
                  <p:par>
                    <p:cTn id="111" fill="hold">
                      <p:stCondLst>
                        <p:cond delay="indefinite"/>
                      </p:stCondLst>
                      <p:childTnLst>
                        <p:par>
                          <p:cTn id="112" fill="hold">
                            <p:stCondLst>
                              <p:cond delay="0"/>
                            </p:stCondLst>
                            <p:childTnLst>
                              <p:par>
                                <p:cTn id="113" presetID="22" presetClass="entr" presetSubtype="1" fill="hold" nodeType="clickEffect">
                                  <p:stCondLst>
                                    <p:cond delay="0"/>
                                  </p:stCondLst>
                                  <p:childTnLst>
                                    <p:set>
                                      <p:cBhvr>
                                        <p:cTn id="114" dur="1" fill="hold">
                                          <p:stCondLst>
                                            <p:cond delay="0"/>
                                          </p:stCondLst>
                                        </p:cTn>
                                        <p:tgtEl>
                                          <p:spTgt spid="1042"/>
                                        </p:tgtEl>
                                        <p:attrNameLst>
                                          <p:attrName>style.visibility</p:attrName>
                                        </p:attrNameLst>
                                      </p:cBhvr>
                                      <p:to>
                                        <p:strVal val="visible"/>
                                      </p:to>
                                    </p:set>
                                    <p:animEffect transition="in" filter="wipe(up)">
                                      <p:cBhvr>
                                        <p:cTn id="115" dur="500"/>
                                        <p:tgtEl>
                                          <p:spTgt spid="1042"/>
                                        </p:tgtEl>
                                      </p:cBhvr>
                                    </p:animEffect>
                                  </p:childTnLst>
                                </p:cTn>
                              </p:par>
                              <p:par>
                                <p:cTn id="116" presetID="22" presetClass="entr" presetSubtype="1" fill="hold" nodeType="withEffect">
                                  <p:stCondLst>
                                    <p:cond delay="0"/>
                                  </p:stCondLst>
                                  <p:childTnLst>
                                    <p:set>
                                      <p:cBhvr>
                                        <p:cTn id="117" dur="1" fill="hold">
                                          <p:stCondLst>
                                            <p:cond delay="0"/>
                                          </p:stCondLst>
                                        </p:cTn>
                                        <p:tgtEl>
                                          <p:spTgt spid="1043"/>
                                        </p:tgtEl>
                                        <p:attrNameLst>
                                          <p:attrName>style.visibility</p:attrName>
                                        </p:attrNameLst>
                                      </p:cBhvr>
                                      <p:to>
                                        <p:strVal val="visible"/>
                                      </p:to>
                                    </p:set>
                                    <p:animEffect transition="in" filter="wipe(up)">
                                      <p:cBhvr>
                                        <p:cTn id="118" dur="500"/>
                                        <p:tgtEl>
                                          <p:spTgt spid="1043"/>
                                        </p:tgtEl>
                                      </p:cBhvr>
                                    </p:animEffect>
                                  </p:childTnLst>
                                </p:cTn>
                              </p:par>
                              <p:par>
                                <p:cTn id="119" presetID="22" presetClass="entr" presetSubtype="1" fill="hold" nodeType="withEffect">
                                  <p:stCondLst>
                                    <p:cond delay="0"/>
                                  </p:stCondLst>
                                  <p:childTnLst>
                                    <p:set>
                                      <p:cBhvr>
                                        <p:cTn id="120" dur="1" fill="hold">
                                          <p:stCondLst>
                                            <p:cond delay="0"/>
                                          </p:stCondLst>
                                        </p:cTn>
                                        <p:tgtEl>
                                          <p:spTgt spid="13"/>
                                        </p:tgtEl>
                                        <p:attrNameLst>
                                          <p:attrName>style.visibility</p:attrName>
                                        </p:attrNameLst>
                                      </p:cBhvr>
                                      <p:to>
                                        <p:strVal val="visible"/>
                                      </p:to>
                                    </p:set>
                                    <p:animEffect transition="in" filter="wipe(up)">
                                      <p:cBhvr>
                                        <p:cTn id="121" dur="500"/>
                                        <p:tgtEl>
                                          <p:spTgt spid="13"/>
                                        </p:tgtEl>
                                      </p:cBhvr>
                                    </p:animEffect>
                                  </p:childTnLst>
                                </p:cTn>
                              </p:par>
                              <p:par>
                                <p:cTn id="122" presetID="22" presetClass="entr" presetSubtype="1" fill="hold" nodeType="withEffect">
                                  <p:stCondLst>
                                    <p:cond delay="0"/>
                                  </p:stCondLst>
                                  <p:childTnLst>
                                    <p:set>
                                      <p:cBhvr>
                                        <p:cTn id="123" dur="1" fill="hold">
                                          <p:stCondLst>
                                            <p:cond delay="0"/>
                                          </p:stCondLst>
                                        </p:cTn>
                                        <p:tgtEl>
                                          <p:spTgt spid="43"/>
                                        </p:tgtEl>
                                        <p:attrNameLst>
                                          <p:attrName>style.visibility</p:attrName>
                                        </p:attrNameLst>
                                      </p:cBhvr>
                                      <p:to>
                                        <p:strVal val="visible"/>
                                      </p:to>
                                    </p:set>
                                    <p:animEffect transition="in" filter="wipe(up)">
                                      <p:cBhvr>
                                        <p:cTn id="124" dur="500"/>
                                        <p:tgtEl>
                                          <p:spTgt spid="43"/>
                                        </p:tgtEl>
                                      </p:cBhvr>
                                    </p:animEffect>
                                  </p:childTnLst>
                                </p:cTn>
                              </p:par>
                              <p:par>
                                <p:cTn id="125" presetID="22" presetClass="entr" presetSubtype="1" fill="hold" nodeType="withEffect">
                                  <p:stCondLst>
                                    <p:cond delay="0"/>
                                  </p:stCondLst>
                                  <p:childTnLst>
                                    <p:set>
                                      <p:cBhvr>
                                        <p:cTn id="126" dur="1" fill="hold">
                                          <p:stCondLst>
                                            <p:cond delay="0"/>
                                          </p:stCondLst>
                                        </p:cTn>
                                        <p:tgtEl>
                                          <p:spTgt spid="44"/>
                                        </p:tgtEl>
                                        <p:attrNameLst>
                                          <p:attrName>style.visibility</p:attrName>
                                        </p:attrNameLst>
                                      </p:cBhvr>
                                      <p:to>
                                        <p:strVal val="visible"/>
                                      </p:to>
                                    </p:set>
                                    <p:animEffect transition="in" filter="wipe(up)">
                                      <p:cBhvr>
                                        <p:cTn id="127" dur="500"/>
                                        <p:tgtEl>
                                          <p:spTgt spid="44"/>
                                        </p:tgtEl>
                                      </p:cBhvr>
                                    </p:animEffect>
                                  </p:childTnLst>
                                </p:cTn>
                              </p:par>
                              <p:par>
                                <p:cTn id="128" presetID="22" presetClass="entr" presetSubtype="1" fill="hold" nodeType="withEffect">
                                  <p:stCondLst>
                                    <p:cond delay="0"/>
                                  </p:stCondLst>
                                  <p:childTnLst>
                                    <p:set>
                                      <p:cBhvr>
                                        <p:cTn id="129" dur="1" fill="hold">
                                          <p:stCondLst>
                                            <p:cond delay="0"/>
                                          </p:stCondLst>
                                        </p:cTn>
                                        <p:tgtEl>
                                          <p:spTgt spid="45"/>
                                        </p:tgtEl>
                                        <p:attrNameLst>
                                          <p:attrName>style.visibility</p:attrName>
                                        </p:attrNameLst>
                                      </p:cBhvr>
                                      <p:to>
                                        <p:strVal val="visible"/>
                                      </p:to>
                                    </p:set>
                                    <p:animEffect transition="in" filter="wipe(up)">
                                      <p:cBhvr>
                                        <p:cTn id="130" dur="500"/>
                                        <p:tgtEl>
                                          <p:spTgt spid="45"/>
                                        </p:tgtEl>
                                      </p:cBhvr>
                                    </p:animEffect>
                                  </p:childTnLst>
                                </p:cTn>
                              </p:par>
                              <p:par>
                                <p:cTn id="131" presetID="22" presetClass="entr" presetSubtype="1" fill="hold" grpId="1" nodeType="withEffect">
                                  <p:stCondLst>
                                    <p:cond delay="0"/>
                                  </p:stCondLst>
                                  <p:childTnLst>
                                    <p:set>
                                      <p:cBhvr>
                                        <p:cTn id="132" dur="1" fill="hold">
                                          <p:stCondLst>
                                            <p:cond delay="0"/>
                                          </p:stCondLst>
                                        </p:cTn>
                                        <p:tgtEl>
                                          <p:spTgt spid="41"/>
                                        </p:tgtEl>
                                        <p:attrNameLst>
                                          <p:attrName>style.visibility</p:attrName>
                                        </p:attrNameLst>
                                      </p:cBhvr>
                                      <p:to>
                                        <p:strVal val="visible"/>
                                      </p:to>
                                    </p:set>
                                    <p:animEffect transition="in" filter="wipe(up)">
                                      <p:cBhvr>
                                        <p:cTn id="133" dur="500"/>
                                        <p:tgtEl>
                                          <p:spTgt spid="41"/>
                                        </p:tgtEl>
                                      </p:cBhvr>
                                    </p:animEffect>
                                  </p:childTnLst>
                                </p:cTn>
                              </p:par>
                              <p:par>
                                <p:cTn id="134" presetID="22" presetClass="entr" presetSubtype="1" fill="hold" grpId="0" nodeType="withEffect">
                                  <p:stCondLst>
                                    <p:cond delay="0"/>
                                  </p:stCondLst>
                                  <p:childTnLst>
                                    <p:set>
                                      <p:cBhvr>
                                        <p:cTn id="135" dur="1" fill="hold">
                                          <p:stCondLst>
                                            <p:cond delay="0"/>
                                          </p:stCondLst>
                                        </p:cTn>
                                        <p:tgtEl>
                                          <p:spTgt spid="14"/>
                                        </p:tgtEl>
                                        <p:attrNameLst>
                                          <p:attrName>style.visibility</p:attrName>
                                        </p:attrNameLst>
                                      </p:cBhvr>
                                      <p:to>
                                        <p:strVal val="visible"/>
                                      </p:to>
                                    </p:set>
                                    <p:animEffect transition="in" filter="wipe(up)">
                                      <p:cBhvr>
                                        <p:cTn id="13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36" grpId="0" animBg="1"/>
      <p:bldP spid="37" grpId="0" animBg="1"/>
      <p:bldP spid="38" grpId="0" animBg="1"/>
      <p:bldP spid="32" grpId="0" animBg="1"/>
      <p:bldP spid="33" grpId="0" animBg="1"/>
      <p:bldP spid="34" grpId="0" animBg="1"/>
      <p:bldP spid="39" grpId="0" animBg="1"/>
      <p:bldP spid="41" grpId="0" animBg="1"/>
      <p:bldP spid="41" grpId="1" animBg="1"/>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ayugo\AppData\Local\Microsoft\Windows\Temporary Internet Files\Content.IE5\SHE0FIU1\lgi01a201310091700[1].jpg"/>
          <p:cNvPicPr>
            <a:picLocks noGrp="1" noChangeAspect="1" noChangeArrowheads="1"/>
          </p:cNvPicPr>
          <p:nvPr>
            <p:ph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0" y="3224213"/>
            <a:ext cx="1347788" cy="1347787"/>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0800" y="3215537"/>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3215536"/>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3215535"/>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39"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0750" y="1870907"/>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1040" name="Picture 16" descr="D:\Exercise RRT generic\Revised presentations\Green ma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27488" y="252322"/>
            <a:ext cx="773112" cy="906463"/>
          </a:xfrm>
          <a:prstGeom prst="rect">
            <a:avLst/>
          </a:prstGeom>
          <a:noFill/>
          <a:extLst>
            <a:ext uri="{909E8E84-426E-40dd-AFC4-6F175D3DCCD1}">
              <a14:hiddenFill xmlns:a14="http://schemas.microsoft.com/office/drawing/2010/main" xmlns="">
                <a:solidFill>
                  <a:srgbClr val="FFFFFF"/>
                </a:solidFill>
              </a14:hiddenFill>
            </a:ext>
          </a:extLst>
        </p:spPr>
      </p:pic>
      <p:pic>
        <p:nvPicPr>
          <p:cNvPr id="1041"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72750" y="1834504"/>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4"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9517" y="1925960"/>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5"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61517" y="1889557"/>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6"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890" y="1959992"/>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7"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74890" y="1923589"/>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8"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9966" y="2012861"/>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9"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966" y="1976458"/>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1042" name="Picture 18" descr="D:\Exercise RRT generic\Revised presentations\community.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72175" y="5138552"/>
            <a:ext cx="1989342" cy="924007"/>
          </a:xfrm>
          <a:prstGeom prst="rect">
            <a:avLst/>
          </a:prstGeom>
          <a:noFill/>
          <a:extLst>
            <a:ext uri="{909E8E84-426E-40dd-AFC4-6F175D3DCCD1}">
              <a14:hiddenFill xmlns:a14="http://schemas.microsoft.com/office/drawing/2010/main" xmlns="">
                <a:solidFill>
                  <a:srgbClr val="FFFFFF"/>
                </a:solidFill>
              </a14:hiddenFill>
            </a:ext>
          </a:extLst>
        </p:spPr>
      </p:pic>
      <p:pic>
        <p:nvPicPr>
          <p:cNvPr id="1043" name="Picture 19" descr="D:\Exercise RRT generic\Revised presentations\role players.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039357" y="4958739"/>
            <a:ext cx="984887" cy="1218734"/>
          </a:xfrm>
          <a:prstGeom prst="rect">
            <a:avLst/>
          </a:prstGeom>
          <a:noFill/>
          <a:extLst>
            <a:ext uri="{909E8E84-426E-40dd-AFC4-6F175D3DCCD1}">
              <a14:hiddenFill xmlns:a14="http://schemas.microsoft.com/office/drawing/2010/main" xmlns="">
                <a:solidFill>
                  <a:srgbClr val="FFFFFF"/>
                </a:solidFill>
              </a14:hiddenFill>
            </a:ext>
          </a:extLst>
        </p:spPr>
      </p:pic>
      <p:pic>
        <p:nvPicPr>
          <p:cNvPr id="1044" name="Picture 20" descr="D:\Exercise RRT generic\Revised presentations\woman doctor.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77238" y="5138552"/>
            <a:ext cx="785020" cy="1291444"/>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ight Brace 7"/>
          <p:cNvSpPr/>
          <p:nvPr/>
        </p:nvSpPr>
        <p:spPr>
          <a:xfrm rot="16200000">
            <a:off x="4099469" y="-2453735"/>
            <a:ext cx="746215" cy="8123654"/>
          </a:xfrm>
          <a:prstGeom prst="rightBrace">
            <a:avLst>
              <a:gd name="adj1" fmla="val 0"/>
              <a:gd name="adj2" fmla="val 49765"/>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9" name="Up-Down Arrow 8"/>
          <p:cNvSpPr/>
          <p:nvPr/>
        </p:nvSpPr>
        <p:spPr>
          <a:xfrm>
            <a:off x="914400" y="2667000"/>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Up-Down Arrow 35"/>
          <p:cNvSpPr/>
          <p:nvPr/>
        </p:nvSpPr>
        <p:spPr>
          <a:xfrm>
            <a:off x="3006740" y="2627585"/>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Up-Down Arrow 36"/>
          <p:cNvSpPr/>
          <p:nvPr/>
        </p:nvSpPr>
        <p:spPr>
          <a:xfrm>
            <a:off x="5216540" y="2697898"/>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Up-Down Arrow 37"/>
          <p:cNvSpPr/>
          <p:nvPr/>
        </p:nvSpPr>
        <p:spPr>
          <a:xfrm>
            <a:off x="7479315" y="2735632"/>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ight Bracket 10"/>
          <p:cNvSpPr/>
          <p:nvPr/>
        </p:nvSpPr>
        <p:spPr>
          <a:xfrm rot="16200000">
            <a:off x="3776010" y="2153489"/>
            <a:ext cx="732250" cy="6238371"/>
          </a:xfrm>
          <a:prstGeom prst="rightBracket">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3" name="Straight Arrow Connector 12"/>
          <p:cNvCxnSpPr/>
          <p:nvPr/>
        </p:nvCxnSpPr>
        <p:spPr>
          <a:xfrm>
            <a:off x="1752600" y="4564116"/>
            <a:ext cx="1058272" cy="23648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5024244" y="4490542"/>
            <a:ext cx="192296" cy="31005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3510221" y="4564118"/>
            <a:ext cx="223579" cy="27064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6569748" y="4564116"/>
            <a:ext cx="739996" cy="23648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33400" y="914400"/>
            <a:ext cx="2819399"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pt-PT" b="1"/>
              <a:t>Controlador do exercício</a:t>
            </a:r>
          </a:p>
        </p:txBody>
      </p:sp>
      <p:grpSp>
        <p:nvGrpSpPr>
          <p:cNvPr id="10" name="Group 9"/>
          <p:cNvGrpSpPr/>
          <p:nvPr/>
        </p:nvGrpSpPr>
        <p:grpSpPr>
          <a:xfrm>
            <a:off x="228600" y="1371600"/>
            <a:ext cx="8610600" cy="5146128"/>
            <a:chOff x="228600" y="1371600"/>
            <a:chExt cx="8610600" cy="5146128"/>
          </a:xfrm>
          <a:solidFill>
            <a:srgbClr val="FFFFFF">
              <a:alpha val="89804"/>
            </a:srgbClr>
          </a:solidFill>
        </p:grpSpPr>
        <p:sp>
          <p:nvSpPr>
            <p:cNvPr id="3" name="Rectangle 2"/>
            <p:cNvSpPr/>
            <p:nvPr/>
          </p:nvSpPr>
          <p:spPr>
            <a:xfrm>
              <a:off x="228600" y="1371600"/>
              <a:ext cx="8610600" cy="4690959"/>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p:cNvSpPr/>
            <p:nvPr/>
          </p:nvSpPr>
          <p:spPr>
            <a:xfrm>
              <a:off x="6400799" y="6087044"/>
              <a:ext cx="561459" cy="430684"/>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highlight>
                  <a:srgbClr val="FFFFFF"/>
                </a:highlight>
              </a:endParaRPr>
            </a:p>
          </p:txBody>
        </p:sp>
      </p:grpSp>
      <p:sp>
        <p:nvSpPr>
          <p:cNvPr id="4" name="Rectangle 3"/>
          <p:cNvSpPr/>
          <p:nvPr/>
        </p:nvSpPr>
        <p:spPr>
          <a:xfrm>
            <a:off x="457200" y="1295400"/>
            <a:ext cx="7984124" cy="4893647"/>
          </a:xfrm>
          <a:prstGeom prst="rect">
            <a:avLst/>
          </a:prstGeom>
        </p:spPr>
        <p:txBody>
          <a:bodyPr wrap="square">
            <a:spAutoFit/>
          </a:bodyPr>
          <a:lstStyle/>
          <a:p>
            <a:pPr>
              <a:buFont typeface="Arial" charset="0"/>
              <a:buNone/>
            </a:pPr>
            <a:r>
              <a:rPr lang="pt-PT" altLang="en-US" sz="2400">
                <a:latin typeface="Arial" panose="020B0604020202020204" pitchFamily="34" charset="0"/>
              </a:rPr>
              <a:t>Pessoa (singular) que supervisiona a condução geral do exercício, assegurando que ele atingirá os seus objectivos. </a:t>
            </a:r>
          </a:p>
          <a:p>
            <a:pPr>
              <a:buFont typeface="Arial" charset="0"/>
              <a:buNone/>
            </a:pPr>
            <a:r>
              <a:rPr lang="pt-PT" altLang="en-US" sz="2400" b="1">
                <a:latin typeface="Arial" panose="020B0604020202020204" pitchFamily="34" charset="0"/>
              </a:rPr>
              <a:t>Principais tarefas:</a:t>
            </a:r>
            <a:endParaRPr lang="pt-PT" altLang="en-US" sz="2400">
              <a:latin typeface="Arial" panose="020B0604020202020204" pitchFamily="34" charset="0"/>
            </a:endParaRPr>
          </a:p>
          <a:p>
            <a:pPr marL="285750" indent="-285750">
              <a:buFont typeface="Arial" panose="020B0604020202020204" pitchFamily="34" charset="0"/>
              <a:buChar char="•"/>
            </a:pPr>
            <a:r>
              <a:rPr lang="pt-PT" altLang="en-US" sz="2400">
                <a:latin typeface="Arial" panose="020B0604020202020204" pitchFamily="34" charset="0"/>
              </a:rPr>
              <a:t>Apresentar os objectivos e o cronograma do exercício.</a:t>
            </a:r>
          </a:p>
          <a:p>
            <a:pPr marL="285750" indent="-285750">
              <a:buFont typeface="Arial" panose="020B0604020202020204" pitchFamily="34" charset="0"/>
              <a:buChar char="•"/>
            </a:pPr>
            <a:r>
              <a:rPr lang="pt-PT" altLang="en-US" sz="2400">
                <a:latin typeface="Arial" panose="020B0604020202020204" pitchFamily="34" charset="0"/>
              </a:rPr>
              <a:t>Assegurar que os preparativos administrativos e logísticos foram  executados</a:t>
            </a:r>
          </a:p>
          <a:p>
            <a:pPr marL="285750" indent="-285750">
              <a:buFont typeface="Arial" panose="020B0604020202020204" pitchFamily="34" charset="0"/>
              <a:buChar char="•"/>
            </a:pPr>
            <a:r>
              <a:rPr lang="pt-PT" altLang="en-US" sz="2400">
                <a:latin typeface="Arial" panose="020B0604020202020204" pitchFamily="34" charset="0"/>
              </a:rPr>
              <a:t>Fazer a distribuição de papéis</a:t>
            </a:r>
          </a:p>
          <a:p>
            <a:pPr marL="285750" indent="-285750">
              <a:buFont typeface="Arial" panose="020B0604020202020204" pitchFamily="34" charset="0"/>
              <a:buChar char="•"/>
            </a:pPr>
            <a:r>
              <a:rPr lang="pt-PT" altLang="en-US" sz="2400">
                <a:latin typeface="Arial" panose="020B0604020202020204" pitchFamily="34" charset="0"/>
              </a:rPr>
              <a:t>Fornecer instruções claras aos participantes antes de cada sessão</a:t>
            </a:r>
          </a:p>
          <a:p>
            <a:pPr marL="285750" indent="-285750">
              <a:buFont typeface="Arial" panose="020B0604020202020204" pitchFamily="34" charset="0"/>
              <a:buChar char="•"/>
            </a:pPr>
            <a:r>
              <a:rPr lang="pt-PT" altLang="en-US" sz="2400">
                <a:latin typeface="Arial" panose="020B0604020202020204" pitchFamily="34" charset="0"/>
              </a:rPr>
              <a:t>Responder a dúvidas relacionadas com o cenário/procedimento</a:t>
            </a:r>
          </a:p>
          <a:p>
            <a:pPr marL="285750" indent="-285750">
              <a:buFont typeface="Arial" panose="020B0604020202020204" pitchFamily="34" charset="0"/>
              <a:buChar char="•"/>
            </a:pPr>
            <a:r>
              <a:rPr lang="pt-PT" altLang="en-US" sz="2400">
                <a:latin typeface="Arial" panose="020B0604020202020204" pitchFamily="34" charset="0"/>
              </a:rPr>
              <a:t>Facilitar/coordenar as sessões de balanço</a:t>
            </a:r>
          </a:p>
        </p:txBody>
      </p:sp>
      <p:sp>
        <p:nvSpPr>
          <p:cNvPr id="34" name="Title 1"/>
          <p:cNvSpPr txBox="1">
            <a:spLocks/>
          </p:cNvSpPr>
          <p:nvPr/>
        </p:nvSpPr>
        <p:spPr bwMode="auto">
          <a:xfrm>
            <a:off x="304800" y="152400"/>
            <a:ext cx="8674532" cy="884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pt-PT" sz="3600"/>
              <a:t>Papéis no exercício sobre as ERR</a:t>
            </a:r>
          </a:p>
        </p:txBody>
      </p:sp>
    </p:spTree>
    <p:extLst>
      <p:ext uri="{BB962C8B-B14F-4D97-AF65-F5344CB8AC3E}">
        <p14:creationId xmlns:p14="http://schemas.microsoft.com/office/powerpoint/2010/main" val="1798098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D2DB8-FDF5-4B01-9028-15C4A0AA3892}"/>
              </a:ext>
            </a:extLst>
          </p:cNvPr>
          <p:cNvSpPr>
            <a:spLocks noGrp="1"/>
          </p:cNvSpPr>
          <p:nvPr>
            <p:ph type="title"/>
          </p:nvPr>
        </p:nvSpPr>
        <p:spPr/>
        <p:txBody>
          <a:bodyPr/>
          <a:lstStyle/>
          <a:p>
            <a:endParaRPr lang="en-US"/>
          </a:p>
        </p:txBody>
      </p:sp>
      <p:pic>
        <p:nvPicPr>
          <p:cNvPr id="1026" name="Picture 2" descr="C:\Users\bayugo\AppData\Local\Microsoft\Windows\Temporary Internet Files\Content.IE5\SHE0FIU1\lgi01a201310091700[1].jpg"/>
          <p:cNvPicPr>
            <a:picLocks noGrp="1" noChangeAspect="1" noChangeArrowheads="1"/>
          </p:cNvPicPr>
          <p:nvPr>
            <p:ph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0" y="3224213"/>
            <a:ext cx="1347788" cy="1347787"/>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0800" y="3215537"/>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3215536"/>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3215535"/>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39"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0750" y="1870907"/>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1040" name="Picture 16" descr="D:\Exercise RRT generic\Revised presentations\Green ma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27488" y="252322"/>
            <a:ext cx="773112" cy="906463"/>
          </a:xfrm>
          <a:prstGeom prst="rect">
            <a:avLst/>
          </a:prstGeom>
          <a:noFill/>
          <a:extLst>
            <a:ext uri="{909E8E84-426E-40dd-AFC4-6F175D3DCCD1}">
              <a14:hiddenFill xmlns:a14="http://schemas.microsoft.com/office/drawing/2010/main" xmlns="">
                <a:solidFill>
                  <a:srgbClr val="FFFFFF"/>
                </a:solidFill>
              </a14:hiddenFill>
            </a:ext>
          </a:extLst>
        </p:spPr>
      </p:pic>
      <p:pic>
        <p:nvPicPr>
          <p:cNvPr id="1041"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72750" y="1834504"/>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4"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9517" y="1925960"/>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5"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61517" y="1889557"/>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6"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890" y="1959992"/>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7"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74890" y="1923589"/>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8"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9966" y="2012861"/>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9"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966" y="1976458"/>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1042" name="Picture 18" descr="D:\Exercise RRT generic\Revised presentations\community.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72175" y="5138552"/>
            <a:ext cx="1989342" cy="924007"/>
          </a:xfrm>
          <a:prstGeom prst="rect">
            <a:avLst/>
          </a:prstGeom>
          <a:noFill/>
          <a:extLst>
            <a:ext uri="{909E8E84-426E-40dd-AFC4-6F175D3DCCD1}">
              <a14:hiddenFill xmlns:a14="http://schemas.microsoft.com/office/drawing/2010/main" xmlns="">
                <a:solidFill>
                  <a:srgbClr val="FFFFFF"/>
                </a:solidFill>
              </a14:hiddenFill>
            </a:ext>
          </a:extLst>
        </p:spPr>
      </p:pic>
      <p:pic>
        <p:nvPicPr>
          <p:cNvPr id="1043" name="Picture 19" descr="D:\Exercise RRT generic\Revised presentations\role players.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039357" y="4958739"/>
            <a:ext cx="984887" cy="1218734"/>
          </a:xfrm>
          <a:prstGeom prst="rect">
            <a:avLst/>
          </a:prstGeom>
          <a:noFill/>
          <a:extLst>
            <a:ext uri="{909E8E84-426E-40dd-AFC4-6F175D3DCCD1}">
              <a14:hiddenFill xmlns:a14="http://schemas.microsoft.com/office/drawing/2010/main" xmlns="">
                <a:solidFill>
                  <a:srgbClr val="FFFFFF"/>
                </a:solidFill>
              </a14:hiddenFill>
            </a:ext>
          </a:extLst>
        </p:spPr>
      </p:pic>
      <p:pic>
        <p:nvPicPr>
          <p:cNvPr id="1044" name="Picture 20" descr="D:\Exercise RRT generic\Revised presentations\woman doctor.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77238" y="5138552"/>
            <a:ext cx="785020" cy="1291444"/>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ight Brace 7"/>
          <p:cNvSpPr/>
          <p:nvPr/>
        </p:nvSpPr>
        <p:spPr>
          <a:xfrm rot="16200000">
            <a:off x="4099469" y="-2453735"/>
            <a:ext cx="746215" cy="8123654"/>
          </a:xfrm>
          <a:prstGeom prst="rightBrace">
            <a:avLst>
              <a:gd name="adj1" fmla="val 0"/>
              <a:gd name="adj2" fmla="val 49765"/>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9" name="Up-Down Arrow 8"/>
          <p:cNvSpPr/>
          <p:nvPr/>
        </p:nvSpPr>
        <p:spPr>
          <a:xfrm>
            <a:off x="914400" y="2667000"/>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Up-Down Arrow 35"/>
          <p:cNvSpPr/>
          <p:nvPr/>
        </p:nvSpPr>
        <p:spPr>
          <a:xfrm>
            <a:off x="3006740" y="2627585"/>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Up-Down Arrow 36"/>
          <p:cNvSpPr/>
          <p:nvPr/>
        </p:nvSpPr>
        <p:spPr>
          <a:xfrm>
            <a:off x="5216540" y="2697898"/>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Up-Down Arrow 37"/>
          <p:cNvSpPr/>
          <p:nvPr/>
        </p:nvSpPr>
        <p:spPr>
          <a:xfrm>
            <a:off x="7479315" y="2735632"/>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ight Bracket 10"/>
          <p:cNvSpPr/>
          <p:nvPr/>
        </p:nvSpPr>
        <p:spPr>
          <a:xfrm rot="16200000">
            <a:off x="3776010" y="2153489"/>
            <a:ext cx="732250" cy="6238371"/>
          </a:xfrm>
          <a:prstGeom prst="rightBracket">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3" name="Straight Arrow Connector 12"/>
          <p:cNvCxnSpPr/>
          <p:nvPr/>
        </p:nvCxnSpPr>
        <p:spPr>
          <a:xfrm>
            <a:off x="1752600" y="4564116"/>
            <a:ext cx="1058272" cy="23648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5024244" y="4490542"/>
            <a:ext cx="192296" cy="31005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3510221" y="4564118"/>
            <a:ext cx="223579" cy="27064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6569748" y="4564116"/>
            <a:ext cx="739996" cy="23648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84343" y="76200"/>
            <a:ext cx="8754857" cy="6441528"/>
            <a:chOff x="84343" y="76200"/>
            <a:chExt cx="8754857" cy="6441528"/>
          </a:xfrm>
          <a:solidFill>
            <a:srgbClr val="FFFFFF">
              <a:alpha val="89804"/>
            </a:srgbClr>
          </a:solidFill>
        </p:grpSpPr>
        <p:grpSp>
          <p:nvGrpSpPr>
            <p:cNvPr id="3" name="Group 2"/>
            <p:cNvGrpSpPr/>
            <p:nvPr/>
          </p:nvGrpSpPr>
          <p:grpSpPr>
            <a:xfrm>
              <a:off x="84343" y="76200"/>
              <a:ext cx="8754857" cy="5986359"/>
              <a:chOff x="84343" y="76200"/>
              <a:chExt cx="8754857" cy="5986359"/>
            </a:xfrm>
            <a:grpFill/>
          </p:grpSpPr>
          <p:sp>
            <p:nvSpPr>
              <p:cNvPr id="31" name="Rectangle 30"/>
              <p:cNvSpPr/>
              <p:nvPr/>
            </p:nvSpPr>
            <p:spPr>
              <a:xfrm>
                <a:off x="1172750" y="76200"/>
                <a:ext cx="7666450" cy="5986359"/>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32" name="Rectangle 31"/>
              <p:cNvSpPr/>
              <p:nvPr/>
            </p:nvSpPr>
            <p:spPr>
              <a:xfrm>
                <a:off x="84343" y="2622331"/>
                <a:ext cx="1088408" cy="3440227"/>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grpSp>
        <p:sp>
          <p:nvSpPr>
            <p:cNvPr id="33" name="Rectangle 32"/>
            <p:cNvSpPr/>
            <p:nvPr/>
          </p:nvSpPr>
          <p:spPr>
            <a:xfrm>
              <a:off x="6400799" y="6087044"/>
              <a:ext cx="561459" cy="430684"/>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grpSp>
      <p:sp>
        <p:nvSpPr>
          <p:cNvPr id="35" name="TextBox 34"/>
          <p:cNvSpPr txBox="1"/>
          <p:nvPr/>
        </p:nvSpPr>
        <p:spPr>
          <a:xfrm>
            <a:off x="99887" y="1012815"/>
            <a:ext cx="1244435"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b="1" dirty="0" err="1"/>
              <a:t>Formador</a:t>
            </a:r>
            <a:endParaRPr lang="en-GB" b="1" dirty="0"/>
          </a:p>
        </p:txBody>
      </p:sp>
      <p:sp>
        <p:nvSpPr>
          <p:cNvPr id="10" name="Rectangle 9"/>
          <p:cNvSpPr/>
          <p:nvPr/>
        </p:nvSpPr>
        <p:spPr>
          <a:xfrm>
            <a:off x="1524000" y="1600200"/>
            <a:ext cx="7217288" cy="4524315"/>
          </a:xfrm>
          <a:prstGeom prst="rect">
            <a:avLst/>
          </a:prstGeom>
        </p:spPr>
        <p:txBody>
          <a:bodyPr wrap="square">
            <a:spAutoFit/>
          </a:bodyPr>
          <a:lstStyle/>
          <a:p>
            <a:pPr marL="0" indent="0">
              <a:buFont typeface="Arial" charset="0"/>
              <a:buNone/>
              <a:defRPr/>
            </a:pPr>
            <a:r>
              <a:rPr lang="pt-PT" altLang="en-US" sz="2400" dirty="0">
                <a:latin typeface="Arial" charset="0"/>
                <a:cs typeface="Arial" charset="0"/>
              </a:rPr>
              <a:t>Pessoa que</a:t>
            </a:r>
          </a:p>
          <a:p>
            <a:pPr marL="285750" indent="-285750">
              <a:buFont typeface="Arial" panose="020B0604020202020204" pitchFamily="34" charset="0"/>
              <a:buChar char="•"/>
              <a:defRPr/>
            </a:pPr>
            <a:r>
              <a:rPr lang="pt-PT" altLang="en-US" sz="2400" dirty="0">
                <a:latin typeface="Arial" charset="0"/>
                <a:cs typeface="Arial" charset="0"/>
              </a:rPr>
              <a:t>Fornece informação aos participantes (inserções) e </a:t>
            </a:r>
          </a:p>
          <a:p>
            <a:pPr marL="285750" indent="-285750">
              <a:buFont typeface="Arial" panose="020B0604020202020204" pitchFamily="34" charset="0"/>
              <a:buChar char="•"/>
              <a:defRPr/>
            </a:pPr>
            <a:r>
              <a:rPr lang="pt-PT" altLang="en-US" sz="2400" dirty="0">
                <a:latin typeface="Arial" charset="0"/>
                <a:cs typeface="Arial" charset="0"/>
              </a:rPr>
              <a:t>É o primeiro ponto de contacto para perguntas, esclarecimentos ou pedidos</a:t>
            </a:r>
          </a:p>
          <a:p>
            <a:pPr marL="285750" indent="-285750">
              <a:buFont typeface="Arial" panose="020B0604020202020204" pitchFamily="34" charset="0"/>
              <a:buChar char="•"/>
              <a:defRPr/>
            </a:pPr>
            <a:r>
              <a:rPr lang="pt-PT" altLang="en-US" sz="2400" dirty="0">
                <a:latin typeface="Arial" charset="0"/>
                <a:cs typeface="Arial" charset="0"/>
              </a:rPr>
              <a:t>Monitoriza os progressos realizados durante o exercício</a:t>
            </a:r>
          </a:p>
          <a:p>
            <a:pPr marL="800100" lvl="1" indent="-342900">
              <a:buFont typeface="Arial" panose="020B0604020202020204" pitchFamily="34" charset="0"/>
              <a:buChar char="˗"/>
              <a:defRPr/>
            </a:pPr>
            <a:r>
              <a:rPr lang="pt-PT" altLang="en-US" sz="2400" dirty="0">
                <a:latin typeface="Arial" charset="0"/>
                <a:cs typeface="Arial" charset="0"/>
              </a:rPr>
              <a:t>Garante que a discussão mantém o rumo certo, sem interferir no trabalho dos participantes</a:t>
            </a:r>
          </a:p>
          <a:p>
            <a:pPr marL="800100" lvl="1" indent="-342900">
              <a:buFont typeface="Arial" panose="020B0604020202020204" pitchFamily="34" charset="0"/>
              <a:buChar char="˗"/>
              <a:defRPr/>
            </a:pPr>
            <a:r>
              <a:rPr lang="pt-PT" altLang="en-US" sz="2400" dirty="0">
                <a:latin typeface="Arial" charset="0"/>
                <a:cs typeface="Arial" charset="0"/>
              </a:rPr>
              <a:t>Assegura que os participantes apresentam o produto esperado e fornece </a:t>
            </a:r>
            <a:r>
              <a:rPr lang="pt-PT" altLang="en-US" sz="2400" i="1" dirty="0">
                <a:latin typeface="Arial" charset="0"/>
                <a:cs typeface="Arial" charset="0"/>
              </a:rPr>
              <a:t>feedback</a:t>
            </a:r>
            <a:r>
              <a:rPr lang="pt-PT" altLang="en-US" sz="2400" dirty="0">
                <a:latin typeface="Arial" charset="0"/>
                <a:cs typeface="Arial" charset="0"/>
              </a:rPr>
              <a:t>. </a:t>
            </a:r>
          </a:p>
        </p:txBody>
      </p:sp>
      <p:sp>
        <p:nvSpPr>
          <p:cNvPr id="39" name="Title 1"/>
          <p:cNvSpPr txBox="1">
            <a:spLocks/>
          </p:cNvSpPr>
          <p:nvPr/>
        </p:nvSpPr>
        <p:spPr bwMode="auto">
          <a:xfrm>
            <a:off x="164668" y="304800"/>
            <a:ext cx="8674532" cy="884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pt-PT" sz="3600" dirty="0"/>
              <a:t>Papéis no exercício sobre as ERR</a:t>
            </a:r>
          </a:p>
        </p:txBody>
      </p:sp>
    </p:spTree>
    <p:extLst>
      <p:ext uri="{BB962C8B-B14F-4D97-AF65-F5344CB8AC3E}">
        <p14:creationId xmlns:p14="http://schemas.microsoft.com/office/powerpoint/2010/main" val="2072039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4163A-33C1-479F-AF91-F9B544AB8B05}"/>
              </a:ext>
            </a:extLst>
          </p:cNvPr>
          <p:cNvSpPr>
            <a:spLocks noGrp="1"/>
          </p:cNvSpPr>
          <p:nvPr>
            <p:ph type="title"/>
          </p:nvPr>
        </p:nvSpPr>
        <p:spPr/>
        <p:txBody>
          <a:bodyPr/>
          <a:lstStyle/>
          <a:p>
            <a:endParaRPr lang="en-US"/>
          </a:p>
        </p:txBody>
      </p:sp>
      <p:pic>
        <p:nvPicPr>
          <p:cNvPr id="1026" name="Picture 2" descr="C:\Users\bayugo\AppData\Local\Microsoft\Windows\Temporary Internet Files\Content.IE5\SHE0FIU1\lgi01a201310091700[1].jpg"/>
          <p:cNvPicPr>
            <a:picLocks noGrp="1" noChangeAspect="1" noChangeArrowheads="1"/>
          </p:cNvPicPr>
          <p:nvPr>
            <p:ph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0" y="3224213"/>
            <a:ext cx="1347788" cy="1347787"/>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0800" y="3215537"/>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3215536"/>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3215535"/>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39"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0750" y="1870907"/>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1040" name="Picture 16" descr="D:\Exercise RRT generic\Revised presentations\Green ma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27488" y="252322"/>
            <a:ext cx="773112" cy="906463"/>
          </a:xfrm>
          <a:prstGeom prst="rect">
            <a:avLst/>
          </a:prstGeom>
          <a:noFill/>
          <a:extLst>
            <a:ext uri="{909E8E84-426E-40dd-AFC4-6F175D3DCCD1}">
              <a14:hiddenFill xmlns:a14="http://schemas.microsoft.com/office/drawing/2010/main" xmlns="">
                <a:solidFill>
                  <a:srgbClr val="FFFFFF"/>
                </a:solidFill>
              </a14:hiddenFill>
            </a:ext>
          </a:extLst>
        </p:spPr>
      </p:pic>
      <p:pic>
        <p:nvPicPr>
          <p:cNvPr id="1041"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72750" y="1834504"/>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4"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9517" y="1925960"/>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5"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61517" y="1889557"/>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6"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890" y="1959992"/>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7"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74890" y="1923589"/>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8"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9966" y="2012861"/>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9"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966" y="1976458"/>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1042" name="Picture 18" descr="D:\Exercise RRT generic\Revised presentations\community.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72175" y="5138552"/>
            <a:ext cx="1989342" cy="924007"/>
          </a:xfrm>
          <a:prstGeom prst="rect">
            <a:avLst/>
          </a:prstGeom>
          <a:noFill/>
          <a:extLst>
            <a:ext uri="{909E8E84-426E-40dd-AFC4-6F175D3DCCD1}">
              <a14:hiddenFill xmlns:a14="http://schemas.microsoft.com/office/drawing/2010/main" xmlns="">
                <a:solidFill>
                  <a:srgbClr val="FFFFFF"/>
                </a:solidFill>
              </a14:hiddenFill>
            </a:ext>
          </a:extLst>
        </p:spPr>
      </p:pic>
      <p:pic>
        <p:nvPicPr>
          <p:cNvPr id="1043" name="Picture 19" descr="D:\Exercise RRT generic\Revised presentations\role players.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039357" y="4958739"/>
            <a:ext cx="984887" cy="1218734"/>
          </a:xfrm>
          <a:prstGeom prst="rect">
            <a:avLst/>
          </a:prstGeom>
          <a:noFill/>
          <a:extLst>
            <a:ext uri="{909E8E84-426E-40dd-AFC4-6F175D3DCCD1}">
              <a14:hiddenFill xmlns:a14="http://schemas.microsoft.com/office/drawing/2010/main" xmlns="">
                <a:solidFill>
                  <a:srgbClr val="FFFFFF"/>
                </a:solidFill>
              </a14:hiddenFill>
            </a:ext>
          </a:extLst>
        </p:spPr>
      </p:pic>
      <p:pic>
        <p:nvPicPr>
          <p:cNvPr id="1044" name="Picture 20" descr="D:\Exercise RRT generic\Revised presentations\woman doctor.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77238" y="5138552"/>
            <a:ext cx="785020" cy="1291444"/>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ight Brace 7"/>
          <p:cNvSpPr/>
          <p:nvPr/>
        </p:nvSpPr>
        <p:spPr>
          <a:xfrm rot="16200000">
            <a:off x="4099469" y="-2453735"/>
            <a:ext cx="746215" cy="8123654"/>
          </a:xfrm>
          <a:prstGeom prst="rightBrace">
            <a:avLst>
              <a:gd name="adj1" fmla="val 0"/>
              <a:gd name="adj2" fmla="val 49765"/>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9" name="Up-Down Arrow 8"/>
          <p:cNvSpPr/>
          <p:nvPr/>
        </p:nvSpPr>
        <p:spPr>
          <a:xfrm>
            <a:off x="914400" y="2667000"/>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Up-Down Arrow 35"/>
          <p:cNvSpPr/>
          <p:nvPr/>
        </p:nvSpPr>
        <p:spPr>
          <a:xfrm>
            <a:off x="3006740" y="2627585"/>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Up-Down Arrow 36"/>
          <p:cNvSpPr/>
          <p:nvPr/>
        </p:nvSpPr>
        <p:spPr>
          <a:xfrm>
            <a:off x="5216540" y="2697898"/>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Up-Down Arrow 37"/>
          <p:cNvSpPr/>
          <p:nvPr/>
        </p:nvSpPr>
        <p:spPr>
          <a:xfrm>
            <a:off x="7479315" y="2735632"/>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ight Bracket 10"/>
          <p:cNvSpPr/>
          <p:nvPr/>
        </p:nvSpPr>
        <p:spPr>
          <a:xfrm rot="16200000">
            <a:off x="3776010" y="2153489"/>
            <a:ext cx="732250" cy="6238371"/>
          </a:xfrm>
          <a:prstGeom prst="rightBracket">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3" name="Straight Arrow Connector 12"/>
          <p:cNvCxnSpPr/>
          <p:nvPr/>
        </p:nvCxnSpPr>
        <p:spPr>
          <a:xfrm>
            <a:off x="1752600" y="4564116"/>
            <a:ext cx="1058272" cy="23648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5024244" y="4490542"/>
            <a:ext cx="192296" cy="31005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3510221" y="4564118"/>
            <a:ext cx="223579" cy="27064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6569748" y="4564116"/>
            <a:ext cx="739996" cy="23648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84342" y="76200"/>
            <a:ext cx="8754858" cy="6441528"/>
            <a:chOff x="84342" y="76200"/>
            <a:chExt cx="8754858" cy="6441528"/>
          </a:xfrm>
          <a:solidFill>
            <a:srgbClr val="FFFFFF">
              <a:alpha val="89804"/>
            </a:srgbClr>
          </a:solidFill>
        </p:grpSpPr>
        <p:grpSp>
          <p:nvGrpSpPr>
            <p:cNvPr id="31" name="Group 30"/>
            <p:cNvGrpSpPr/>
            <p:nvPr/>
          </p:nvGrpSpPr>
          <p:grpSpPr>
            <a:xfrm>
              <a:off x="84342" y="76200"/>
              <a:ext cx="8754858" cy="5986359"/>
              <a:chOff x="84342" y="76200"/>
              <a:chExt cx="8754858" cy="5986359"/>
            </a:xfrm>
            <a:grpFill/>
          </p:grpSpPr>
          <p:sp>
            <p:nvSpPr>
              <p:cNvPr id="33" name="Rectangle 32"/>
              <p:cNvSpPr/>
              <p:nvPr/>
            </p:nvSpPr>
            <p:spPr>
              <a:xfrm>
                <a:off x="2057400" y="76200"/>
                <a:ext cx="6781800" cy="5986359"/>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84342" y="2622331"/>
                <a:ext cx="1973057" cy="3440227"/>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2" name="Rectangle 31"/>
            <p:cNvSpPr/>
            <p:nvPr/>
          </p:nvSpPr>
          <p:spPr>
            <a:xfrm>
              <a:off x="6400799" y="6087044"/>
              <a:ext cx="561459" cy="430684"/>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5" name="Rectangle 34"/>
          <p:cNvSpPr/>
          <p:nvPr/>
        </p:nvSpPr>
        <p:spPr>
          <a:xfrm>
            <a:off x="0" y="1234983"/>
            <a:ext cx="1070870" cy="1392601"/>
          </a:xfrm>
          <a:prstGeom prst="rect">
            <a:avLst/>
          </a:prstGeom>
          <a:solidFill>
            <a:srgbClr val="FFFFFF">
              <a:alpha val="85098"/>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838200" y="1307068"/>
            <a:ext cx="1471025"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b="1"/>
              <a:t>Avaliador</a:t>
            </a:r>
          </a:p>
        </p:txBody>
      </p:sp>
      <p:sp>
        <p:nvSpPr>
          <p:cNvPr id="40" name="Title 1"/>
          <p:cNvSpPr txBox="1">
            <a:spLocks/>
          </p:cNvSpPr>
          <p:nvPr/>
        </p:nvSpPr>
        <p:spPr bwMode="auto">
          <a:xfrm>
            <a:off x="164668" y="76200"/>
            <a:ext cx="8522132" cy="884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pt-PT" sz="3600" dirty="0"/>
              <a:t>Papéis no exercício sobre as ERR</a:t>
            </a:r>
          </a:p>
        </p:txBody>
      </p:sp>
      <p:sp>
        <p:nvSpPr>
          <p:cNvPr id="4" name="Rectangle 3"/>
          <p:cNvSpPr/>
          <p:nvPr/>
        </p:nvSpPr>
        <p:spPr>
          <a:xfrm>
            <a:off x="1934795" y="1834504"/>
            <a:ext cx="6599609" cy="1754327"/>
          </a:xfrm>
          <a:prstGeom prst="rect">
            <a:avLst/>
          </a:prstGeom>
        </p:spPr>
        <p:txBody>
          <a:bodyPr wrap="square">
            <a:spAutoFit/>
          </a:bodyPr>
          <a:lstStyle/>
          <a:p>
            <a:pPr marL="0" indent="0">
              <a:buFont typeface="Arial" charset="0"/>
              <a:buNone/>
              <a:defRPr/>
            </a:pPr>
            <a:r>
              <a:rPr lang="pt-PT" altLang="en-US" dirty="0">
                <a:latin typeface="Arial" charset="0"/>
                <a:cs typeface="Arial" charset="0"/>
              </a:rPr>
              <a:t>É a pessoa que reúne os dados do exercício e verifica se os objectivos foram atingidos</a:t>
            </a:r>
          </a:p>
          <a:p>
            <a:pPr marL="0" indent="0">
              <a:buFont typeface="Arial" charset="0"/>
              <a:buNone/>
              <a:defRPr/>
            </a:pPr>
            <a:endParaRPr lang="pt-PT" altLang="en-US" dirty="0">
              <a:latin typeface="Arial" charset="0"/>
              <a:cs typeface="Arial" charset="0"/>
            </a:endParaRPr>
          </a:p>
          <a:p>
            <a:pPr marL="285750" indent="-285750">
              <a:buFont typeface="Arial" panose="020B0604020202020204" pitchFamily="34" charset="0"/>
              <a:buChar char="•"/>
              <a:defRPr/>
            </a:pPr>
            <a:r>
              <a:rPr lang="pt-PT" altLang="en-US" dirty="0">
                <a:latin typeface="Arial" charset="0"/>
                <a:cs typeface="Arial" charset="0"/>
              </a:rPr>
              <a:t>Avalia cada sessão relativamente, tanto às competências técnicas como pessoais (e.g., trabalho de equipa)</a:t>
            </a:r>
          </a:p>
          <a:p>
            <a:pPr marL="285750" indent="-285750">
              <a:buFont typeface="Arial" panose="020B0604020202020204" pitchFamily="34" charset="0"/>
              <a:buChar char="•"/>
              <a:defRPr/>
            </a:pPr>
            <a:r>
              <a:rPr lang="pt-PT" altLang="en-US" dirty="0">
                <a:latin typeface="Arial" charset="0"/>
                <a:cs typeface="Arial" charset="0"/>
              </a:rPr>
              <a:t>O balanço é feito no final de cada sessão</a:t>
            </a:r>
          </a:p>
        </p:txBody>
      </p:sp>
    </p:spTree>
    <p:extLst>
      <p:ext uri="{BB962C8B-B14F-4D97-AF65-F5344CB8AC3E}">
        <p14:creationId xmlns:p14="http://schemas.microsoft.com/office/powerpoint/2010/main" val="22186648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itle 1"/>
          <p:cNvSpPr>
            <a:spLocks noGrp="1"/>
          </p:cNvSpPr>
          <p:nvPr>
            <p:ph type="title"/>
          </p:nvPr>
        </p:nvSpPr>
        <p:spPr>
          <a:xfrm>
            <a:off x="609600" y="-304800"/>
            <a:ext cx="8229600" cy="1143000"/>
          </a:xfr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pt-PT" sz="3600"/>
              <a:t>Papéis no exercício sobre as ERR</a:t>
            </a:r>
          </a:p>
        </p:txBody>
      </p:sp>
      <p:pic>
        <p:nvPicPr>
          <p:cNvPr id="1026" name="Picture 2" descr="C:\Users\bayugo\AppData\Local\Microsoft\Windows\Temporary Internet Files\Content.IE5\SHE0FIU1\lgi01a201310091700[1].jpg"/>
          <p:cNvPicPr>
            <a:picLocks noGrp="1" noChangeAspect="1" noChangeArrowheads="1"/>
          </p:cNvPicPr>
          <p:nvPr>
            <p:ph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0" y="3224213"/>
            <a:ext cx="1347788" cy="1347787"/>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0800" y="3215537"/>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3215536"/>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2" descr="C:\Users\bayugo\AppData\Local\Microsoft\Windows\Temporary Internet Files\Content.IE5\SHE0FIU1\lgi01a2013100917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3215535"/>
            <a:ext cx="1348581" cy="13485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39"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0750" y="1870907"/>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1040" name="Picture 16" descr="D:\Exercise RRT generic\Revised presentations\Green ma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38600" y="381000"/>
            <a:ext cx="773112" cy="906463"/>
          </a:xfrm>
          <a:prstGeom prst="rect">
            <a:avLst/>
          </a:prstGeom>
          <a:noFill/>
          <a:extLst>
            <a:ext uri="{909E8E84-426E-40dd-AFC4-6F175D3DCCD1}">
              <a14:hiddenFill xmlns:a14="http://schemas.microsoft.com/office/drawing/2010/main" xmlns="">
                <a:solidFill>
                  <a:srgbClr val="FFFFFF"/>
                </a:solidFill>
              </a14:hiddenFill>
            </a:ext>
          </a:extLst>
        </p:spPr>
      </p:pic>
      <p:pic>
        <p:nvPicPr>
          <p:cNvPr id="1041"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72750" y="1834504"/>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4"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9517" y="1925960"/>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5"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61517" y="1889557"/>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6"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890" y="1959992"/>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7"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74890" y="1923589"/>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28" name="Picture 15" descr="D:\Exercise RRT generic\Revised presentations\purple ma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9966" y="2012861"/>
            <a:ext cx="622710" cy="730339"/>
          </a:xfrm>
          <a:prstGeom prst="rect">
            <a:avLst/>
          </a:prstGeom>
          <a:noFill/>
          <a:extLst>
            <a:ext uri="{909E8E84-426E-40dd-AFC4-6F175D3DCCD1}">
              <a14:hiddenFill xmlns:a14="http://schemas.microsoft.com/office/drawing/2010/main" xmlns="">
                <a:solidFill>
                  <a:srgbClr val="FFFFFF"/>
                </a:solidFill>
              </a14:hiddenFill>
            </a:ext>
          </a:extLst>
        </p:spPr>
      </p:pic>
      <p:pic>
        <p:nvPicPr>
          <p:cNvPr id="29" name="Picture 17" descr="D:\Exercise RRT generic\Revised presentations\Orange ma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1966" y="1976458"/>
            <a:ext cx="656050" cy="766742"/>
          </a:xfrm>
          <a:prstGeom prst="rect">
            <a:avLst/>
          </a:prstGeom>
          <a:noFill/>
          <a:extLst>
            <a:ext uri="{909E8E84-426E-40dd-AFC4-6F175D3DCCD1}">
              <a14:hiddenFill xmlns:a14="http://schemas.microsoft.com/office/drawing/2010/main" xmlns="">
                <a:solidFill>
                  <a:srgbClr val="FFFFFF"/>
                </a:solidFill>
              </a14:hiddenFill>
            </a:ext>
          </a:extLst>
        </p:spPr>
      </p:pic>
      <p:pic>
        <p:nvPicPr>
          <p:cNvPr id="1042" name="Picture 18" descr="D:\Exercise RRT generic\Revised presentations\community.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72175" y="5138552"/>
            <a:ext cx="1989342" cy="924007"/>
          </a:xfrm>
          <a:prstGeom prst="rect">
            <a:avLst/>
          </a:prstGeom>
          <a:noFill/>
          <a:extLst>
            <a:ext uri="{909E8E84-426E-40dd-AFC4-6F175D3DCCD1}">
              <a14:hiddenFill xmlns:a14="http://schemas.microsoft.com/office/drawing/2010/main" xmlns="">
                <a:solidFill>
                  <a:srgbClr val="FFFFFF"/>
                </a:solidFill>
              </a14:hiddenFill>
            </a:ext>
          </a:extLst>
        </p:spPr>
      </p:pic>
      <p:pic>
        <p:nvPicPr>
          <p:cNvPr id="1043" name="Picture 19" descr="D:\Exercise RRT generic\Revised presentations\role players.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039357" y="4958739"/>
            <a:ext cx="984887" cy="1218734"/>
          </a:xfrm>
          <a:prstGeom prst="rect">
            <a:avLst/>
          </a:prstGeom>
          <a:noFill/>
          <a:extLst>
            <a:ext uri="{909E8E84-426E-40dd-AFC4-6F175D3DCCD1}">
              <a14:hiddenFill xmlns:a14="http://schemas.microsoft.com/office/drawing/2010/main" xmlns="">
                <a:solidFill>
                  <a:srgbClr val="FFFFFF"/>
                </a:solidFill>
              </a14:hiddenFill>
            </a:ext>
          </a:extLst>
        </p:spPr>
      </p:pic>
      <p:pic>
        <p:nvPicPr>
          <p:cNvPr id="1044" name="Picture 20" descr="D:\Exercise RRT generic\Revised presentations\woman doctor.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77238" y="5138552"/>
            <a:ext cx="785020" cy="1291444"/>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ight Brace 7"/>
          <p:cNvSpPr/>
          <p:nvPr/>
        </p:nvSpPr>
        <p:spPr>
          <a:xfrm rot="16200000">
            <a:off x="4099469" y="-2453735"/>
            <a:ext cx="746215" cy="8123654"/>
          </a:xfrm>
          <a:prstGeom prst="rightBrace">
            <a:avLst>
              <a:gd name="adj1" fmla="val 0"/>
              <a:gd name="adj2" fmla="val 49765"/>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9" name="Up-Down Arrow 8"/>
          <p:cNvSpPr/>
          <p:nvPr/>
        </p:nvSpPr>
        <p:spPr>
          <a:xfrm>
            <a:off x="914400" y="2667000"/>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Up-Down Arrow 35"/>
          <p:cNvSpPr/>
          <p:nvPr/>
        </p:nvSpPr>
        <p:spPr>
          <a:xfrm>
            <a:off x="3006740" y="2627585"/>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Up-Down Arrow 36"/>
          <p:cNvSpPr/>
          <p:nvPr/>
        </p:nvSpPr>
        <p:spPr>
          <a:xfrm>
            <a:off x="5216540" y="2697898"/>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Up-Down Arrow 37"/>
          <p:cNvSpPr/>
          <p:nvPr/>
        </p:nvSpPr>
        <p:spPr>
          <a:xfrm>
            <a:off x="7479315" y="2735632"/>
            <a:ext cx="258350" cy="472335"/>
          </a:xfrm>
          <a:prstGeom prst="up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ight Bracket 10"/>
          <p:cNvSpPr/>
          <p:nvPr/>
        </p:nvSpPr>
        <p:spPr>
          <a:xfrm rot="16200000">
            <a:off x="3776010" y="2153489"/>
            <a:ext cx="732250" cy="6238371"/>
          </a:xfrm>
          <a:prstGeom prst="rightBracket">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3" name="Straight Arrow Connector 12"/>
          <p:cNvCxnSpPr/>
          <p:nvPr/>
        </p:nvCxnSpPr>
        <p:spPr>
          <a:xfrm>
            <a:off x="1752600" y="4564116"/>
            <a:ext cx="1058272" cy="23648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5024244" y="4490542"/>
            <a:ext cx="192296" cy="31005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3510221" y="4564118"/>
            <a:ext cx="223579" cy="27064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6569748" y="4564116"/>
            <a:ext cx="739996" cy="23648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311624" y="1295400"/>
            <a:ext cx="8832376" cy="4295973"/>
          </a:xfrm>
          <a:prstGeom prst="rect">
            <a:avLst/>
          </a:prstGeom>
          <a:solidFill>
            <a:srgbClr val="FFFFFF">
              <a:alpha val="89804"/>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p:cNvSpPr/>
          <p:nvPr/>
        </p:nvSpPr>
        <p:spPr>
          <a:xfrm>
            <a:off x="976784" y="1420625"/>
            <a:ext cx="7557615" cy="2862322"/>
          </a:xfrm>
          <a:prstGeom prst="rect">
            <a:avLst/>
          </a:prstGeom>
        </p:spPr>
        <p:txBody>
          <a:bodyPr wrap="square">
            <a:spAutoFit/>
          </a:bodyPr>
          <a:lstStyle/>
          <a:p>
            <a:pPr marL="0" indent="0">
              <a:buFont typeface="Arial" charset="0"/>
              <a:buNone/>
              <a:defRPr/>
            </a:pPr>
            <a:r>
              <a:rPr lang="pt-PT" altLang="en-US" sz="2000" dirty="0">
                <a:latin typeface="Arial" charset="0"/>
                <a:cs typeface="Arial" charset="0"/>
              </a:rPr>
              <a:t>Pessoa que simula (desempenha) um papel específico no exercício</a:t>
            </a:r>
          </a:p>
          <a:p>
            <a:pPr marL="285750" indent="-285750">
              <a:buFont typeface="Arial" panose="020B0604020202020204" pitchFamily="34" charset="0"/>
              <a:buChar char="•"/>
              <a:defRPr/>
            </a:pPr>
            <a:r>
              <a:rPr lang="pt-PT" altLang="en-US" sz="2000" dirty="0">
                <a:latin typeface="Arial" charset="0"/>
                <a:cs typeface="Arial" charset="0"/>
              </a:rPr>
              <a:t>Usa a informação fornecida no guião para responder às perguntas da ERR e </a:t>
            </a:r>
            <a:r>
              <a:rPr lang="pt-PT" altLang="en-US" sz="2000" u="sng" dirty="0">
                <a:latin typeface="Arial" charset="0"/>
                <a:cs typeface="Arial" charset="0"/>
              </a:rPr>
              <a:t>não inventa nova informação</a:t>
            </a:r>
          </a:p>
          <a:p>
            <a:pPr marL="285750" indent="-285750">
              <a:buFont typeface="Arial" panose="020B0604020202020204" pitchFamily="34" charset="0"/>
              <a:buChar char="•"/>
              <a:defRPr/>
            </a:pPr>
            <a:r>
              <a:rPr lang="pt-PT" altLang="en-US" sz="2000" dirty="0">
                <a:latin typeface="Arial" charset="0"/>
                <a:cs typeface="Arial" charset="0"/>
              </a:rPr>
              <a:t>Apresenta observações durante as sessões de balanço (em plenário)</a:t>
            </a:r>
          </a:p>
          <a:p>
            <a:pPr marL="285750" indent="-285750">
              <a:buFont typeface="Arial" panose="020B0604020202020204" pitchFamily="34" charset="0"/>
              <a:buChar char="•"/>
              <a:defRPr/>
            </a:pPr>
            <a:r>
              <a:rPr lang="pt-PT" altLang="en-US" sz="2000" dirty="0">
                <a:latin typeface="Arial" charset="0"/>
                <a:cs typeface="Arial" charset="0"/>
              </a:rPr>
              <a:t>Outros facilitadores da formação poderão desempenhar diferentes “papéis”  durante o exercício das ERR, com base nos guiões (e.g., pessoa doente)</a:t>
            </a:r>
          </a:p>
        </p:txBody>
      </p:sp>
      <p:sp>
        <p:nvSpPr>
          <p:cNvPr id="35" name="TextBox 34"/>
          <p:cNvSpPr txBox="1"/>
          <p:nvPr/>
        </p:nvSpPr>
        <p:spPr>
          <a:xfrm>
            <a:off x="1143000" y="914400"/>
            <a:ext cx="1524000"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pt-PT" b="1"/>
              <a:t>Interveniente</a:t>
            </a:r>
          </a:p>
        </p:txBody>
      </p:sp>
    </p:spTree>
    <p:extLst>
      <p:ext uri="{BB962C8B-B14F-4D97-AF65-F5344CB8AC3E}">
        <p14:creationId xmlns:p14="http://schemas.microsoft.com/office/powerpoint/2010/main" val="2914345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4EF33-29EA-4AE9-B2C2-D4792EE2BD8D}"/>
              </a:ext>
            </a:extLst>
          </p:cNvPr>
          <p:cNvSpPr>
            <a:spLocks noGrp="1"/>
          </p:cNvSpPr>
          <p:nvPr>
            <p:ph type="title"/>
          </p:nvPr>
        </p:nvSpPr>
        <p:spPr>
          <a:xfrm>
            <a:off x="152400" y="274638"/>
            <a:ext cx="8839200" cy="1143000"/>
          </a:xfrm>
        </p:spPr>
        <p:txBody>
          <a:bodyPr/>
          <a:lstStyle/>
          <a:p>
            <a:r>
              <a:rPr lang="pt-PT" sz="3600" b="1" dirty="0">
                <a:solidFill>
                  <a:srgbClr val="002060"/>
                </a:solidFill>
              </a:rPr>
              <a:t>6. Material e equipamento para o exercício sobre ERR</a:t>
            </a:r>
          </a:p>
        </p:txBody>
      </p:sp>
      <p:sp>
        <p:nvSpPr>
          <p:cNvPr id="3" name="Content Placeholder 2">
            <a:extLst>
              <a:ext uri="{FF2B5EF4-FFF2-40B4-BE49-F238E27FC236}">
                <a16:creationId xmlns:a16="http://schemas.microsoft.com/office/drawing/2014/main" id="{51892A32-7D01-4FC8-9481-53EEFA236468}"/>
              </a:ext>
            </a:extLst>
          </p:cNvPr>
          <p:cNvSpPr>
            <a:spLocks noGrp="1"/>
          </p:cNvSpPr>
          <p:nvPr>
            <p:ph idx="1"/>
          </p:nvPr>
        </p:nvSpPr>
        <p:spPr/>
        <p:txBody>
          <a:bodyPr/>
          <a:lstStyle/>
          <a:p>
            <a:pPr marL="0" indent="0">
              <a:buNone/>
            </a:pPr>
            <a:r>
              <a:rPr lang="pt-PT" sz="1600" b="1" dirty="0">
                <a:solidFill>
                  <a:srgbClr val="0070C0"/>
                </a:solidFill>
              </a:rPr>
              <a:t>Os principais itens são:</a:t>
            </a:r>
          </a:p>
          <a:p>
            <a:r>
              <a:rPr lang="pt-PT" sz="1600" dirty="0">
                <a:solidFill>
                  <a:srgbClr val="002060"/>
                </a:solidFill>
              </a:rPr>
              <a:t>Cópias do Guia do Participante C2.1 e Anexos C2.2</a:t>
            </a:r>
          </a:p>
          <a:p>
            <a:r>
              <a:rPr lang="pt-PT" sz="1600" dirty="0">
                <a:solidFill>
                  <a:srgbClr val="002060"/>
                </a:solidFill>
              </a:rPr>
              <a:t>Salas e espaços para diferentes contextos (hospitalar, comunitário e sala de aula)</a:t>
            </a:r>
          </a:p>
          <a:p>
            <a:r>
              <a:rPr lang="pt-PT" sz="1600" dirty="0">
                <a:solidFill>
                  <a:srgbClr val="002060"/>
                </a:solidFill>
              </a:rPr>
              <a:t>Outro equipamento, como desinfectante de mãos, conjunto para preparar soluções de cloro, conjuntos de EPP reforçado, sacos de lixo infeccioso herméticos para a destruição e desinfecção, pulverizadores para desinfecção (soluções de cloro), camas, almofadas e cobertores (camas de hospital), embalagens para colheita de amostras de sangue, termómetros de não-contacto…</a:t>
            </a:r>
          </a:p>
          <a:p>
            <a:pPr marL="0" indent="0">
              <a:buNone/>
            </a:pPr>
            <a:endParaRPr lang="pt-PT" sz="1600" dirty="0">
              <a:solidFill>
                <a:srgbClr val="002060"/>
              </a:solidFill>
            </a:endParaRPr>
          </a:p>
          <a:p>
            <a:pPr marL="0" indent="0">
              <a:buNone/>
            </a:pPr>
            <a:r>
              <a:rPr lang="pt-PT" sz="1600" dirty="0">
                <a:solidFill>
                  <a:srgbClr val="002060"/>
                </a:solidFill>
              </a:rPr>
              <a:t>Há uma lista detalhada de material e equipamento neste pacote (ficheiro Excel 04.RRT_material_equipment_checklist</a:t>
            </a:r>
          </a:p>
          <a:p>
            <a:pPr marL="0" indent="0">
              <a:buNone/>
            </a:pPr>
            <a:endParaRPr lang="pt-PT" dirty="0"/>
          </a:p>
        </p:txBody>
      </p:sp>
      <p:sp>
        <p:nvSpPr>
          <p:cNvPr id="4" name="Rectangle 3">
            <a:extLst>
              <a:ext uri="{FF2B5EF4-FFF2-40B4-BE49-F238E27FC236}">
                <a16:creationId xmlns:a16="http://schemas.microsoft.com/office/drawing/2014/main" id="{BB0F1FF0-7E62-4F53-8E51-2F8526ECC8E9}"/>
              </a:ext>
            </a:extLst>
          </p:cNvPr>
          <p:cNvSpPr/>
          <p:nvPr/>
        </p:nvSpPr>
        <p:spPr>
          <a:xfrm>
            <a:off x="457200" y="5151437"/>
            <a:ext cx="8254181" cy="715963"/>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pt-PT" sz="2000" dirty="0">
                <a:solidFill>
                  <a:srgbClr val="002060"/>
                </a:solidFill>
              </a:rPr>
              <a:t>Verifique duas vezes se tem todo o material e equipamento necessários, assim como espaços preparados, </a:t>
            </a:r>
            <a:r>
              <a:rPr lang="pt-PT" sz="2000" u="sng" dirty="0">
                <a:solidFill>
                  <a:srgbClr val="002060"/>
                </a:solidFill>
              </a:rPr>
              <a:t>antes</a:t>
            </a:r>
            <a:r>
              <a:rPr lang="pt-PT" sz="2000" dirty="0">
                <a:solidFill>
                  <a:srgbClr val="002060"/>
                </a:solidFill>
              </a:rPr>
              <a:t> de iniciar o exercício das ERR!</a:t>
            </a:r>
          </a:p>
        </p:txBody>
      </p:sp>
    </p:spTree>
    <p:extLst>
      <p:ext uri="{BB962C8B-B14F-4D97-AF65-F5344CB8AC3E}">
        <p14:creationId xmlns:p14="http://schemas.microsoft.com/office/powerpoint/2010/main" val="3056298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Screen Clippi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23612" y="1638193"/>
            <a:ext cx="1202909" cy="1806285"/>
          </a:xfrm>
          <a:prstGeom prst="rect">
            <a:avLst/>
          </a:prstGeom>
        </p:spPr>
      </p:pic>
      <p:sp>
        <p:nvSpPr>
          <p:cNvPr id="2" name="Title 1"/>
          <p:cNvSpPr>
            <a:spLocks noGrp="1"/>
          </p:cNvSpPr>
          <p:nvPr>
            <p:ph type="title"/>
          </p:nvPr>
        </p:nvSpPr>
        <p:spPr>
          <a:xfrm>
            <a:off x="3733800" y="274638"/>
            <a:ext cx="4953000" cy="1143000"/>
          </a:xfrm>
        </p:spPr>
        <p:txBody>
          <a:bodyPr/>
          <a:lstStyle/>
          <a:p>
            <a:r>
              <a:rPr lang="pt-PT" sz="3600" b="1" dirty="0">
                <a:solidFill>
                  <a:srgbClr val="002060"/>
                </a:solidFill>
              </a:rPr>
              <a:t>Cenário para o exercício sobre ERR</a:t>
            </a:r>
          </a:p>
        </p:txBody>
      </p:sp>
      <p:pic>
        <p:nvPicPr>
          <p:cNvPr id="4" name="Picture 2" descr="C:\Users\bayugo\AppData\Local\Microsoft\Windows\Temporary Internet Files\Content.IE5\SHE0FIU1\hospital_2[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66982" y="4228306"/>
            <a:ext cx="2086018" cy="20200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5" descr="C:\Users\bayugo\AppData\Local\Microsoft\Windows\Temporary Internet Files\Content.IE5\SHE0FIU1\community_cartoon_[1].g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148574" y="3581400"/>
            <a:ext cx="3037346" cy="2011398"/>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5" descr="Screen Clippi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12729" y="1066587"/>
            <a:ext cx="1550483" cy="1143213"/>
          </a:xfrm>
          <a:prstGeom prst="rect">
            <a:avLst/>
          </a:prstGeom>
        </p:spPr>
      </p:pic>
      <p:pic>
        <p:nvPicPr>
          <p:cNvPr id="7" name="Picture 6" descr="Screen Clippi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905000" y="779963"/>
            <a:ext cx="1550483" cy="1143213"/>
          </a:xfrm>
          <a:prstGeom prst="rect">
            <a:avLst/>
          </a:prstGeom>
        </p:spPr>
      </p:pic>
      <p:pic>
        <p:nvPicPr>
          <p:cNvPr id="8" name="Picture 7" descr="Screen Clippi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99591" y="2277544"/>
            <a:ext cx="1550483" cy="1143213"/>
          </a:xfrm>
          <a:prstGeom prst="rect">
            <a:avLst/>
          </a:prstGeom>
        </p:spPr>
      </p:pic>
      <p:pic>
        <p:nvPicPr>
          <p:cNvPr id="9" name="Picture 8" descr="Screen Clippi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81012" y="2971587"/>
            <a:ext cx="1550483" cy="1143213"/>
          </a:xfrm>
          <a:prstGeom prst="rect">
            <a:avLst/>
          </a:prstGeom>
        </p:spPr>
      </p:pic>
      <p:sp>
        <p:nvSpPr>
          <p:cNvPr id="17" name="TextBox 16"/>
          <p:cNvSpPr txBox="1"/>
          <p:nvPr/>
        </p:nvSpPr>
        <p:spPr>
          <a:xfrm>
            <a:off x="2057400" y="2176539"/>
            <a:ext cx="1274095" cy="646331"/>
          </a:xfrm>
          <a:prstGeom prst="rect">
            <a:avLst/>
          </a:prstGeom>
          <a:noFill/>
        </p:spPr>
        <p:txBody>
          <a:bodyPr wrap="square" rtlCol="0">
            <a:spAutoFit/>
          </a:bodyPr>
          <a:lstStyle/>
          <a:p>
            <a:r>
              <a:rPr lang="pt-PT" b="1" dirty="0"/>
              <a:t>Cenário do Plenário</a:t>
            </a:r>
          </a:p>
        </p:txBody>
      </p:sp>
      <p:sp>
        <p:nvSpPr>
          <p:cNvPr id="18" name="TextBox 17"/>
          <p:cNvSpPr txBox="1"/>
          <p:nvPr/>
        </p:nvSpPr>
        <p:spPr>
          <a:xfrm>
            <a:off x="2002505" y="4382869"/>
            <a:ext cx="1274095" cy="646331"/>
          </a:xfrm>
          <a:prstGeom prst="rect">
            <a:avLst/>
          </a:prstGeom>
          <a:noFill/>
        </p:spPr>
        <p:txBody>
          <a:bodyPr wrap="square" rtlCol="0">
            <a:spAutoFit/>
          </a:bodyPr>
          <a:lstStyle/>
          <a:p>
            <a:r>
              <a:rPr lang="pt-PT" b="1" dirty="0"/>
              <a:t>Cenário do Hospital </a:t>
            </a:r>
          </a:p>
        </p:txBody>
      </p:sp>
      <p:sp>
        <p:nvSpPr>
          <p:cNvPr id="19" name="TextBox 18"/>
          <p:cNvSpPr txBox="1"/>
          <p:nvPr/>
        </p:nvSpPr>
        <p:spPr>
          <a:xfrm>
            <a:off x="6858000" y="2782669"/>
            <a:ext cx="1676400" cy="646331"/>
          </a:xfrm>
          <a:prstGeom prst="rect">
            <a:avLst/>
          </a:prstGeom>
          <a:noFill/>
        </p:spPr>
        <p:txBody>
          <a:bodyPr wrap="square" rtlCol="0">
            <a:spAutoFit/>
          </a:bodyPr>
          <a:lstStyle/>
          <a:p>
            <a:r>
              <a:rPr lang="pt-PT" b="1" dirty="0"/>
              <a:t>Cenário da comunidade</a:t>
            </a:r>
          </a:p>
        </p:txBody>
      </p:sp>
    </p:spTree>
    <p:extLst>
      <p:ext uri="{BB962C8B-B14F-4D97-AF65-F5344CB8AC3E}">
        <p14:creationId xmlns:p14="http://schemas.microsoft.com/office/powerpoint/2010/main" val="2921235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lgn="l"/>
            <a:r>
              <a:rPr lang="en-GB" sz="3600" b="1" dirty="0" err="1">
                <a:solidFill>
                  <a:srgbClr val="002060"/>
                </a:solidFill>
              </a:rPr>
              <a:t>Cenário</a:t>
            </a:r>
            <a:r>
              <a:rPr lang="en-GB" sz="3600" b="1" dirty="0">
                <a:solidFill>
                  <a:srgbClr val="002060"/>
                </a:solidFill>
              </a:rPr>
              <a:t> do Hospital</a:t>
            </a:r>
          </a:p>
        </p:txBody>
      </p:sp>
      <p:pic>
        <p:nvPicPr>
          <p:cNvPr id="5" name="Picture 4" descr="Screen Clippi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24524" y="3836685"/>
            <a:ext cx="3932614" cy="2934299"/>
          </a:xfrm>
          <a:prstGeom prst="rect">
            <a:avLst/>
          </a:prstGeom>
        </p:spPr>
      </p:pic>
      <p:pic>
        <p:nvPicPr>
          <p:cNvPr id="6" name="Picture 5" descr="Screen Clippi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6347" y="3264284"/>
            <a:ext cx="5121453" cy="3593715"/>
          </a:xfrm>
          <a:prstGeom prst="rect">
            <a:avLst/>
          </a:prstGeom>
        </p:spPr>
      </p:pic>
      <p:pic>
        <p:nvPicPr>
          <p:cNvPr id="4" name="Picture 3" descr="Screen Clippi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3400" y="966952"/>
            <a:ext cx="4403834" cy="2843457"/>
          </a:xfrm>
          <a:prstGeom prst="rect">
            <a:avLst/>
          </a:prstGeom>
        </p:spPr>
      </p:pic>
      <p:pic>
        <p:nvPicPr>
          <p:cNvPr id="7" name="Picture 6" descr="Screen Clippi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324600" y="228599"/>
            <a:ext cx="2667000" cy="3461197"/>
          </a:xfrm>
          <a:prstGeom prst="rect">
            <a:avLst/>
          </a:prstGeom>
        </p:spPr>
      </p:pic>
    </p:spTree>
    <p:extLst>
      <p:ext uri="{BB962C8B-B14F-4D97-AF65-F5344CB8AC3E}">
        <p14:creationId xmlns:p14="http://schemas.microsoft.com/office/powerpoint/2010/main" val="29452903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GB" sz="3600" b="1" dirty="0" err="1">
                <a:solidFill>
                  <a:srgbClr val="002060"/>
                </a:solidFill>
              </a:rPr>
              <a:t>Cenário</a:t>
            </a:r>
            <a:r>
              <a:rPr lang="en-GB" sz="3600" b="1" dirty="0">
                <a:solidFill>
                  <a:srgbClr val="002060"/>
                </a:solidFill>
              </a:rPr>
              <a:t> do Hospital</a:t>
            </a:r>
          </a:p>
        </p:txBody>
      </p:sp>
      <p:pic>
        <p:nvPicPr>
          <p:cNvPr id="7" name="Picture 6" descr="Screen Clippi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800" y="894996"/>
            <a:ext cx="4023418" cy="2838804"/>
          </a:xfrm>
          <a:prstGeom prst="rect">
            <a:avLst/>
          </a:prstGeom>
        </p:spPr>
      </p:pic>
      <p:pic>
        <p:nvPicPr>
          <p:cNvPr id="8" name="Picture 7" descr="Screen Clippi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72000" y="858210"/>
            <a:ext cx="4234850" cy="2875590"/>
          </a:xfrm>
          <a:prstGeom prst="rect">
            <a:avLst/>
          </a:prstGeom>
        </p:spPr>
      </p:pic>
      <p:pic>
        <p:nvPicPr>
          <p:cNvPr id="9" name="Picture 8" descr="Screen Clippi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04800" y="3852747"/>
            <a:ext cx="4023418" cy="2795387"/>
          </a:xfrm>
          <a:prstGeom prst="rect">
            <a:avLst/>
          </a:prstGeom>
        </p:spPr>
      </p:pic>
      <p:pic>
        <p:nvPicPr>
          <p:cNvPr id="10" name="Picture 9" descr="Screen Clippi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572000" y="3860630"/>
            <a:ext cx="4234850" cy="2787504"/>
          </a:xfrm>
          <a:prstGeom prst="rect">
            <a:avLst/>
          </a:prstGeom>
        </p:spPr>
      </p:pic>
    </p:spTree>
    <p:extLst>
      <p:ext uri="{BB962C8B-B14F-4D97-AF65-F5344CB8AC3E}">
        <p14:creationId xmlns:p14="http://schemas.microsoft.com/office/powerpoint/2010/main" val="4542633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pt-PT" sz="3600" b="1" dirty="0">
                <a:solidFill>
                  <a:srgbClr val="002060"/>
                </a:solidFill>
              </a:rPr>
              <a:t>Cenário da comunidade</a:t>
            </a:r>
          </a:p>
        </p:txBody>
      </p:sp>
      <p:pic>
        <p:nvPicPr>
          <p:cNvPr id="4" name="Content Placeholder 3" descr="Screen Clipping"/>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304800" y="1066800"/>
            <a:ext cx="3886200" cy="3432180"/>
          </a:xfrm>
          <a:prstGeom prst="rect">
            <a:avLst/>
          </a:prstGeom>
        </p:spPr>
      </p:pic>
      <p:pic>
        <p:nvPicPr>
          <p:cNvPr id="6" name="Picture 5" descr="Screen Clippi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895600" y="4267200"/>
            <a:ext cx="2386425" cy="2425547"/>
          </a:xfrm>
          <a:prstGeom prst="rect">
            <a:avLst/>
          </a:prstGeom>
        </p:spPr>
      </p:pic>
      <p:pic>
        <p:nvPicPr>
          <p:cNvPr id="5" name="Picture 4" descr="Screen Clippi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911197" y="1447800"/>
            <a:ext cx="5251484" cy="3200400"/>
          </a:xfrm>
          <a:prstGeom prst="rect">
            <a:avLst/>
          </a:prstGeom>
        </p:spPr>
      </p:pic>
    </p:spTree>
    <p:extLst>
      <p:ext uri="{BB962C8B-B14F-4D97-AF65-F5344CB8AC3E}">
        <p14:creationId xmlns:p14="http://schemas.microsoft.com/office/powerpoint/2010/main" val="255698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74638"/>
            <a:ext cx="8229600" cy="792162"/>
          </a:xfrm>
        </p:spPr>
        <p:txBody>
          <a:bodyPr/>
          <a:lstStyle/>
          <a:p>
            <a:pPr eaLnBrk="1" hangingPunct="1"/>
            <a:r>
              <a:rPr lang="pt-PT" altLang="en-US" sz="3600" b="1">
                <a:solidFill>
                  <a:srgbClr val="002060"/>
                </a:solidFill>
              </a:rPr>
              <a:t>Esboço</a:t>
            </a:r>
          </a:p>
        </p:txBody>
      </p:sp>
      <p:sp>
        <p:nvSpPr>
          <p:cNvPr id="15363" name="Content Placeholder 1"/>
          <p:cNvSpPr>
            <a:spLocks noGrp="1"/>
          </p:cNvSpPr>
          <p:nvPr>
            <p:ph idx="4294967295"/>
          </p:nvPr>
        </p:nvSpPr>
        <p:spPr>
          <a:xfrm>
            <a:off x="533400" y="1219200"/>
            <a:ext cx="8229600" cy="4724400"/>
          </a:xfrm>
        </p:spPr>
        <p:txBody>
          <a:bodyPr/>
          <a:lstStyle/>
          <a:p>
            <a:pPr lvl="1" indent="-342900">
              <a:spcAft>
                <a:spcPts val="1200"/>
              </a:spcAft>
              <a:buFont typeface="Arial" panose="020B0604020202020204" pitchFamily="34" charset="0"/>
              <a:buChar char="•"/>
            </a:pPr>
            <a:r>
              <a:rPr lang="pt-PT" altLang="en-US" sz="2400" dirty="0">
                <a:solidFill>
                  <a:srgbClr val="002060"/>
                </a:solidFill>
                <a:latin typeface="Arial" charset="0"/>
                <a:cs typeface="Arial" charset="0"/>
              </a:rPr>
              <a:t>Finalidade e características do exercício sobre ERR</a:t>
            </a:r>
          </a:p>
          <a:p>
            <a:pPr marL="857250" lvl="1" indent="-457200">
              <a:spcAft>
                <a:spcPts val="1200"/>
              </a:spcAft>
              <a:buFont typeface="+mj-lt"/>
              <a:buAutoNum type="arabicPeriod"/>
            </a:pPr>
            <a:r>
              <a:rPr lang="pt-PT" altLang="en-US" sz="2400" dirty="0">
                <a:solidFill>
                  <a:srgbClr val="002060"/>
                </a:solidFill>
                <a:latin typeface="Arial" charset="0"/>
                <a:cs typeface="Arial" charset="0"/>
              </a:rPr>
              <a:t>Contexto do país</a:t>
            </a:r>
          </a:p>
          <a:p>
            <a:pPr marL="857250" lvl="1" indent="-457200">
              <a:spcAft>
                <a:spcPts val="1200"/>
              </a:spcAft>
              <a:buFont typeface="+mj-lt"/>
              <a:buAutoNum type="arabicPeriod"/>
            </a:pPr>
            <a:r>
              <a:rPr lang="pt-PT" altLang="en-US" sz="2400" dirty="0">
                <a:solidFill>
                  <a:srgbClr val="002060"/>
                </a:solidFill>
                <a:latin typeface="Arial" charset="0"/>
                <a:cs typeface="Arial" charset="0"/>
              </a:rPr>
              <a:t>Principais eventos na história</a:t>
            </a:r>
          </a:p>
          <a:p>
            <a:pPr marL="857250" lvl="1" indent="-457200">
              <a:spcAft>
                <a:spcPts val="1200"/>
              </a:spcAft>
              <a:buFont typeface="+mj-lt"/>
              <a:buAutoNum type="arabicPeriod"/>
            </a:pPr>
            <a:r>
              <a:rPr lang="pt-PT" altLang="en-US" sz="2400" dirty="0">
                <a:solidFill>
                  <a:srgbClr val="002060"/>
                </a:solidFill>
              </a:rPr>
              <a:t>Papéis da equipa de facilitação no exercício sobre ERR</a:t>
            </a:r>
          </a:p>
          <a:p>
            <a:pPr marL="857250" lvl="1" indent="-457200">
              <a:spcAft>
                <a:spcPts val="1200"/>
              </a:spcAft>
              <a:buFont typeface="+mj-lt"/>
              <a:buAutoNum type="arabicPeriod"/>
            </a:pPr>
            <a:r>
              <a:rPr lang="pt-PT" altLang="en-US" sz="2400" dirty="0">
                <a:solidFill>
                  <a:srgbClr val="002060"/>
                </a:solidFill>
              </a:rPr>
              <a:t>Agenda do exercício sobre ERR e da formação de ERR</a:t>
            </a:r>
          </a:p>
          <a:p>
            <a:pPr marL="857250" lvl="1" indent="-457200">
              <a:spcAft>
                <a:spcPts val="1200"/>
              </a:spcAft>
              <a:buFont typeface="+mj-lt"/>
              <a:buAutoNum type="arabicPeriod"/>
            </a:pPr>
            <a:r>
              <a:rPr lang="pt-PT" altLang="en-US" sz="2400" dirty="0">
                <a:solidFill>
                  <a:srgbClr val="002060"/>
                </a:solidFill>
              </a:rPr>
              <a:t>Material e equipamento para o exercício sobre ERR</a:t>
            </a:r>
          </a:p>
          <a:p>
            <a:pPr marL="857250" lvl="1" indent="-457200">
              <a:spcAft>
                <a:spcPts val="1200"/>
              </a:spcAft>
              <a:buFont typeface="+mj-lt"/>
              <a:buAutoNum type="arabicPeriod"/>
            </a:pPr>
            <a:r>
              <a:rPr lang="pt-PT" altLang="en-US" sz="2400" dirty="0">
                <a:solidFill>
                  <a:srgbClr val="002060"/>
                </a:solidFill>
              </a:rPr>
              <a:t>Etapas para facilitar o exercício sobre ERR</a:t>
            </a:r>
          </a:p>
          <a:p>
            <a:pPr lvl="1" indent="-342900">
              <a:spcAft>
                <a:spcPts val="1200"/>
              </a:spcAft>
              <a:buFont typeface="Arial" panose="020B0604020202020204" pitchFamily="34" charset="0"/>
              <a:buChar char="•"/>
            </a:pPr>
            <a:endParaRPr lang="pt-PT" altLang="en-US" dirty="0">
              <a:solidFill>
                <a:srgbClr val="002060"/>
              </a:solidFill>
            </a:endParaRPr>
          </a:p>
        </p:txBody>
      </p:sp>
    </p:spTree>
    <p:extLst>
      <p:ext uri="{BB962C8B-B14F-4D97-AF65-F5344CB8AC3E}">
        <p14:creationId xmlns:p14="http://schemas.microsoft.com/office/powerpoint/2010/main" val="9104470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solidFill>
                  <a:srgbClr val="002060"/>
                </a:solidFill>
              </a:rPr>
              <a:t>Exemplos de resultados</a:t>
            </a:r>
          </a:p>
        </p:txBody>
      </p:sp>
      <p:pic>
        <p:nvPicPr>
          <p:cNvPr id="4" name="Content Placeholder 3" descr="Screen Clippin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114800" y="2362200"/>
            <a:ext cx="4854580" cy="3810000"/>
          </a:xfrm>
        </p:spPr>
      </p:pic>
      <p:pic>
        <p:nvPicPr>
          <p:cNvPr id="5" name="Picture 4" descr="Screen Clippi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5462" y="1219200"/>
            <a:ext cx="4482042" cy="3672238"/>
          </a:xfrm>
          <a:prstGeom prst="rect">
            <a:avLst/>
          </a:prstGeom>
        </p:spPr>
      </p:pic>
    </p:spTree>
    <p:extLst>
      <p:ext uri="{BB962C8B-B14F-4D97-AF65-F5344CB8AC3E}">
        <p14:creationId xmlns:p14="http://schemas.microsoft.com/office/powerpoint/2010/main" val="41900205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pt-PT" sz="3600" b="1" dirty="0">
                <a:solidFill>
                  <a:srgbClr val="002060"/>
                </a:solidFill>
              </a:rPr>
              <a:t>Recursos necessários para facilitar o exercício sobre ERR</a:t>
            </a:r>
          </a:p>
        </p:txBody>
      </p:sp>
      <p:sp>
        <p:nvSpPr>
          <p:cNvPr id="10" name="TextBox 9"/>
          <p:cNvSpPr txBox="1"/>
          <p:nvPr/>
        </p:nvSpPr>
        <p:spPr>
          <a:xfrm>
            <a:off x="696310" y="3105834"/>
            <a:ext cx="1676400" cy="646331"/>
          </a:xfrm>
          <a:prstGeom prst="rect">
            <a:avLst/>
          </a:prstGeom>
          <a:solidFill>
            <a:schemeClr val="bg1"/>
          </a:solidFill>
          <a:ln>
            <a:noFill/>
          </a:ln>
        </p:spPr>
        <p:txBody>
          <a:bodyPr wrap="square" rtlCol="0">
            <a:spAutoFit/>
          </a:bodyPr>
          <a:lstStyle/>
          <a:p>
            <a:r>
              <a:rPr lang="en-GB" b="1" dirty="0">
                <a:solidFill>
                  <a:schemeClr val="bg1"/>
                </a:solidFill>
              </a:rPr>
              <a:t>Block A: RRT in Context</a:t>
            </a:r>
          </a:p>
        </p:txBody>
      </p:sp>
      <p:sp>
        <p:nvSpPr>
          <p:cNvPr id="11" name="TextBox 10"/>
          <p:cNvSpPr txBox="1"/>
          <p:nvPr/>
        </p:nvSpPr>
        <p:spPr>
          <a:xfrm>
            <a:off x="2743200" y="3105834"/>
            <a:ext cx="2590800" cy="646331"/>
          </a:xfrm>
          <a:prstGeom prst="rect">
            <a:avLst/>
          </a:prstGeom>
          <a:solidFill>
            <a:schemeClr val="bg1"/>
          </a:solidFill>
          <a:ln>
            <a:noFill/>
          </a:ln>
        </p:spPr>
        <p:txBody>
          <a:bodyPr wrap="square" rtlCol="0">
            <a:spAutoFit/>
          </a:bodyPr>
          <a:lstStyle/>
          <a:p>
            <a:r>
              <a:rPr lang="en-GB" b="1" dirty="0">
                <a:solidFill>
                  <a:schemeClr val="bg1"/>
                </a:solidFill>
              </a:rPr>
              <a:t>Block B: Technical Modules</a:t>
            </a:r>
          </a:p>
        </p:txBody>
      </p:sp>
      <p:sp>
        <p:nvSpPr>
          <p:cNvPr id="13" name="TextBox 12"/>
          <p:cNvSpPr txBox="1"/>
          <p:nvPr/>
        </p:nvSpPr>
        <p:spPr>
          <a:xfrm>
            <a:off x="7543800" y="4989493"/>
            <a:ext cx="990600" cy="954107"/>
          </a:xfrm>
          <a:prstGeom prst="rect">
            <a:avLst/>
          </a:prstGeom>
          <a:solidFill>
            <a:schemeClr val="bg1"/>
          </a:solidFill>
          <a:ln>
            <a:noFill/>
          </a:ln>
        </p:spPr>
        <p:txBody>
          <a:bodyPr wrap="square" rtlCol="0">
            <a:spAutoFit/>
          </a:bodyPr>
          <a:lstStyle/>
          <a:p>
            <a:r>
              <a:rPr lang="en-GB" sz="1400" dirty="0">
                <a:solidFill>
                  <a:schemeClr val="bg1"/>
                </a:solidFill>
              </a:rPr>
              <a:t>Block D: Evaluation and Way Forward</a:t>
            </a:r>
          </a:p>
        </p:txBody>
      </p:sp>
      <p:sp>
        <p:nvSpPr>
          <p:cNvPr id="3" name="TextBox 2">
            <a:extLst>
              <a:ext uri="{FF2B5EF4-FFF2-40B4-BE49-F238E27FC236}">
                <a16:creationId xmlns:a16="http://schemas.microsoft.com/office/drawing/2014/main" id="{0F0C003B-D72A-48B9-AD3A-2398409DC646}"/>
              </a:ext>
            </a:extLst>
          </p:cNvPr>
          <p:cNvSpPr txBox="1"/>
          <p:nvPr/>
        </p:nvSpPr>
        <p:spPr>
          <a:xfrm>
            <a:off x="694635" y="2133600"/>
            <a:ext cx="3657600" cy="2308324"/>
          </a:xfrm>
          <a:prstGeom prst="rect">
            <a:avLst/>
          </a:prstGeom>
          <a:solidFill>
            <a:schemeClr val="accent5">
              <a:lumMod val="20000"/>
              <a:lumOff val="80000"/>
            </a:schemeClr>
          </a:solidFill>
        </p:spPr>
        <p:txBody>
          <a:bodyPr wrap="square" rtlCol="0">
            <a:spAutoFit/>
          </a:bodyPr>
          <a:lstStyle/>
          <a:p>
            <a:pPr lvl="0" algn="ctr"/>
            <a:r>
              <a:rPr lang="pt-PT" b="1" dirty="0">
                <a:solidFill>
                  <a:srgbClr val="002060"/>
                </a:solidFill>
              </a:rPr>
              <a:t>Para os facilitadores</a:t>
            </a:r>
          </a:p>
          <a:p>
            <a:pPr lvl="0"/>
            <a:endParaRPr lang="pt-PT" dirty="0">
              <a:solidFill>
                <a:srgbClr val="002060"/>
              </a:solidFill>
            </a:endParaRPr>
          </a:p>
          <a:p>
            <a:pPr lvl="0"/>
            <a:r>
              <a:rPr lang="pt-PT" dirty="0">
                <a:solidFill>
                  <a:srgbClr val="002060"/>
                </a:solidFill>
              </a:rPr>
              <a:t>C1.0 Introdução para os facilitadores</a:t>
            </a:r>
          </a:p>
          <a:p>
            <a:pPr lvl="0"/>
            <a:r>
              <a:rPr lang="pt-PT" dirty="0">
                <a:solidFill>
                  <a:srgbClr val="002060"/>
                </a:solidFill>
              </a:rPr>
              <a:t>C1.1 Guia do facilitador</a:t>
            </a:r>
          </a:p>
          <a:p>
            <a:pPr lvl="0"/>
            <a:r>
              <a:rPr lang="pt-PT" dirty="0">
                <a:solidFill>
                  <a:srgbClr val="002060"/>
                </a:solidFill>
              </a:rPr>
              <a:t>C1.2 Cronograma detalhado</a:t>
            </a:r>
          </a:p>
          <a:p>
            <a:pPr lvl="0"/>
            <a:r>
              <a:rPr lang="pt-PT" dirty="0">
                <a:solidFill>
                  <a:srgbClr val="002060"/>
                </a:solidFill>
              </a:rPr>
              <a:t>C1.3 Lista de verificação da avaliação</a:t>
            </a:r>
          </a:p>
          <a:p>
            <a:pPr lvl="0"/>
            <a:r>
              <a:rPr lang="pt-PT" dirty="0">
                <a:solidFill>
                  <a:srgbClr val="002060"/>
                </a:solidFill>
              </a:rPr>
              <a:t>C1.4 Balanço</a:t>
            </a:r>
          </a:p>
          <a:p>
            <a:pPr lvl="0"/>
            <a:r>
              <a:rPr lang="pt-PT" dirty="0">
                <a:solidFill>
                  <a:srgbClr val="002060"/>
                </a:solidFill>
              </a:rPr>
              <a:t>C1.5 Contexto do país</a:t>
            </a:r>
          </a:p>
        </p:txBody>
      </p:sp>
      <p:sp>
        <p:nvSpPr>
          <p:cNvPr id="5" name="TextBox 4">
            <a:extLst>
              <a:ext uri="{FF2B5EF4-FFF2-40B4-BE49-F238E27FC236}">
                <a16:creationId xmlns:a16="http://schemas.microsoft.com/office/drawing/2014/main" id="{E8DC2EBB-1761-4E4D-880F-B06399254E32}"/>
              </a:ext>
            </a:extLst>
          </p:cNvPr>
          <p:cNvSpPr txBox="1"/>
          <p:nvPr/>
        </p:nvSpPr>
        <p:spPr>
          <a:xfrm>
            <a:off x="5152323" y="2133600"/>
            <a:ext cx="3461332" cy="2031325"/>
          </a:xfrm>
          <a:prstGeom prst="rect">
            <a:avLst/>
          </a:prstGeom>
          <a:solidFill>
            <a:schemeClr val="accent6">
              <a:lumMod val="20000"/>
              <a:lumOff val="80000"/>
            </a:schemeClr>
          </a:solidFill>
        </p:spPr>
        <p:txBody>
          <a:bodyPr wrap="none" rtlCol="0">
            <a:spAutoFit/>
          </a:bodyPr>
          <a:lstStyle/>
          <a:p>
            <a:pPr lvl="0" algn="ctr"/>
            <a:r>
              <a:rPr lang="pt-PT" b="1" dirty="0">
                <a:solidFill>
                  <a:srgbClr val="002060"/>
                </a:solidFill>
              </a:rPr>
              <a:t>Para os participantes</a:t>
            </a:r>
          </a:p>
          <a:p>
            <a:pPr lvl="0"/>
            <a:endParaRPr lang="pt-PT" dirty="0">
              <a:solidFill>
                <a:srgbClr val="002060"/>
              </a:solidFill>
            </a:endParaRPr>
          </a:p>
          <a:p>
            <a:pPr lvl="0"/>
            <a:r>
              <a:rPr lang="pt-PT" dirty="0">
                <a:solidFill>
                  <a:srgbClr val="002060"/>
                </a:solidFill>
              </a:rPr>
              <a:t>C2.1 Guia do participante</a:t>
            </a:r>
          </a:p>
          <a:p>
            <a:pPr lvl="0"/>
            <a:r>
              <a:rPr lang="pt-PT" dirty="0">
                <a:solidFill>
                  <a:srgbClr val="002060"/>
                </a:solidFill>
              </a:rPr>
              <a:t>C2.2 Guia do participante – Anexos</a:t>
            </a:r>
          </a:p>
          <a:p>
            <a:pPr lvl="0"/>
            <a:r>
              <a:rPr lang="pt-PT" dirty="0">
                <a:solidFill>
                  <a:srgbClr val="002060"/>
                </a:solidFill>
              </a:rPr>
              <a:t>C2.3 Listagem de casos</a:t>
            </a:r>
          </a:p>
          <a:p>
            <a:pPr lvl="0"/>
            <a:r>
              <a:rPr lang="pt-PT" dirty="0">
                <a:solidFill>
                  <a:srgbClr val="002060"/>
                </a:solidFill>
              </a:rPr>
              <a:t>C2.4 Relatório de investigação</a:t>
            </a:r>
          </a:p>
          <a:p>
            <a:pPr lvl="0"/>
            <a:endParaRPr lang="pt-PT" dirty="0">
              <a:solidFill>
                <a:srgbClr val="002060"/>
              </a:solidFill>
            </a:endParaRPr>
          </a:p>
        </p:txBody>
      </p:sp>
    </p:spTree>
    <p:extLst>
      <p:ext uri="{BB962C8B-B14F-4D97-AF65-F5344CB8AC3E}">
        <p14:creationId xmlns:p14="http://schemas.microsoft.com/office/powerpoint/2010/main" val="15909056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61894-A610-49CF-8164-1146B4FCF71A}"/>
              </a:ext>
            </a:extLst>
          </p:cNvPr>
          <p:cNvSpPr>
            <a:spLocks noGrp="1"/>
          </p:cNvSpPr>
          <p:nvPr>
            <p:ph type="title"/>
          </p:nvPr>
        </p:nvSpPr>
        <p:spPr>
          <a:xfrm>
            <a:off x="0" y="274638"/>
            <a:ext cx="9144000" cy="868362"/>
          </a:xfrm>
        </p:spPr>
        <p:txBody>
          <a:bodyPr/>
          <a:lstStyle/>
          <a:p>
            <a:r>
              <a:rPr lang="pt-PT" sz="3600" b="1" dirty="0">
                <a:solidFill>
                  <a:srgbClr val="002060"/>
                </a:solidFill>
              </a:rPr>
              <a:t>7. </a:t>
            </a:r>
            <a:r>
              <a:rPr lang="pt-PT" sz="3200" b="1" dirty="0">
                <a:solidFill>
                  <a:srgbClr val="002060"/>
                </a:solidFill>
              </a:rPr>
              <a:t>Etapas para facilitar o </a:t>
            </a:r>
            <a:r>
              <a:rPr lang="pt-PT" sz="3200" b="1">
                <a:solidFill>
                  <a:srgbClr val="002060"/>
                </a:solidFill>
              </a:rPr>
              <a:t>exercício sobre </a:t>
            </a:r>
            <a:r>
              <a:rPr lang="pt-PT" sz="3200" b="1" dirty="0">
                <a:solidFill>
                  <a:srgbClr val="002060"/>
                </a:solidFill>
              </a:rPr>
              <a:t>ERR</a:t>
            </a:r>
            <a:endParaRPr lang="pt-PT" sz="3200" dirty="0"/>
          </a:p>
        </p:txBody>
      </p:sp>
      <p:sp>
        <p:nvSpPr>
          <p:cNvPr id="3" name="Content Placeholder 2">
            <a:extLst>
              <a:ext uri="{FF2B5EF4-FFF2-40B4-BE49-F238E27FC236}">
                <a16:creationId xmlns:a16="http://schemas.microsoft.com/office/drawing/2014/main" id="{E7F7AF55-3540-4987-AD71-3E093D25D87A}"/>
              </a:ext>
            </a:extLst>
          </p:cNvPr>
          <p:cNvSpPr>
            <a:spLocks noGrp="1"/>
          </p:cNvSpPr>
          <p:nvPr>
            <p:ph idx="1"/>
          </p:nvPr>
        </p:nvSpPr>
        <p:spPr>
          <a:xfrm>
            <a:off x="533400" y="1143000"/>
            <a:ext cx="8229600" cy="4525963"/>
          </a:xfrm>
        </p:spPr>
        <p:txBody>
          <a:bodyPr/>
          <a:lstStyle/>
          <a:p>
            <a:pPr marL="0" indent="0">
              <a:buNone/>
            </a:pPr>
            <a:r>
              <a:rPr lang="pt-PT" sz="1800" b="1" dirty="0">
                <a:solidFill>
                  <a:srgbClr val="0070C0"/>
                </a:solidFill>
              </a:rPr>
              <a:t>Preparar e iniciar:</a:t>
            </a:r>
          </a:p>
          <a:p>
            <a:r>
              <a:rPr lang="pt-PT" sz="1800" dirty="0"/>
              <a:t>No dia anterior ao início do exercício, fornecer aos participantes cópias do </a:t>
            </a:r>
            <a:r>
              <a:rPr lang="pt-PT" sz="1800" dirty="0">
                <a:solidFill>
                  <a:srgbClr val="0070C0"/>
                </a:solidFill>
              </a:rPr>
              <a:t>contexto do país para leitura </a:t>
            </a:r>
            <a:r>
              <a:rPr lang="pt-PT" sz="1800" dirty="0"/>
              <a:t>(no Guia do Participante C2.1) </a:t>
            </a:r>
          </a:p>
          <a:p>
            <a:r>
              <a:rPr lang="pt-PT" sz="1800" dirty="0"/>
              <a:t>No início do dia/exercício, </a:t>
            </a:r>
            <a:r>
              <a:rPr lang="pt-PT" sz="1800" dirty="0">
                <a:solidFill>
                  <a:srgbClr val="0070C0"/>
                </a:solidFill>
              </a:rPr>
              <a:t>apresentar o contexto do país </a:t>
            </a:r>
            <a:r>
              <a:rPr lang="pt-PT" sz="1800" dirty="0"/>
              <a:t>(usando PPT C1.5)</a:t>
            </a:r>
          </a:p>
          <a:p>
            <a:pPr marL="0" indent="0">
              <a:buNone/>
            </a:pPr>
            <a:r>
              <a:rPr lang="pt-PT" sz="1800" b="1" dirty="0">
                <a:solidFill>
                  <a:srgbClr val="0070C0"/>
                </a:solidFill>
              </a:rPr>
              <a:t>Facilitar todas as sessões:</a:t>
            </a:r>
          </a:p>
          <a:p>
            <a:r>
              <a:rPr lang="pt-PT" sz="1800" dirty="0">
                <a:solidFill>
                  <a:srgbClr val="0070C0"/>
                </a:solidFill>
              </a:rPr>
              <a:t>Apresentar as instruções para a sessão </a:t>
            </a:r>
            <a:r>
              <a:rPr lang="pt-PT" sz="1800" dirty="0"/>
              <a:t>(usando PPT C1.4 Balanço) e fornecer cópias das instruções para a sessão, inserções e Anexos relacionados (em C2.1 Guia do Participante e C2.2 Anexos do Participante)</a:t>
            </a:r>
          </a:p>
          <a:p>
            <a:r>
              <a:rPr lang="pt-PT" sz="1800" dirty="0">
                <a:solidFill>
                  <a:srgbClr val="0070C0"/>
                </a:solidFill>
              </a:rPr>
              <a:t>Facilitar </a:t>
            </a:r>
            <a:r>
              <a:rPr lang="pt-PT" sz="1800" dirty="0">
                <a:solidFill>
                  <a:srgbClr val="000000"/>
                </a:solidFill>
              </a:rPr>
              <a:t>a sessão</a:t>
            </a:r>
            <a:r>
              <a:rPr lang="pt-PT" sz="1800" dirty="0"/>
              <a:t> (usando C1.1 Guia do Facilitador) e </a:t>
            </a:r>
            <a:r>
              <a:rPr lang="pt-PT" sz="1800" dirty="0">
                <a:solidFill>
                  <a:srgbClr val="0070C0"/>
                </a:solidFill>
              </a:rPr>
              <a:t>avaliar </a:t>
            </a:r>
            <a:r>
              <a:rPr lang="pt-PT" sz="1800" dirty="0">
                <a:solidFill>
                  <a:srgbClr val="000000"/>
                </a:solidFill>
              </a:rPr>
              <a:t>o desempenho das ERR</a:t>
            </a:r>
            <a:r>
              <a:rPr lang="pt-PT" sz="1800" dirty="0"/>
              <a:t> (usando C1.3 Lista de Verificação da Avaliação)</a:t>
            </a:r>
          </a:p>
          <a:p>
            <a:r>
              <a:rPr lang="pt-PT" sz="1800" dirty="0"/>
              <a:t>Fornecer </a:t>
            </a:r>
            <a:r>
              <a:rPr lang="pt-PT" sz="1800" i="1" dirty="0">
                <a:solidFill>
                  <a:srgbClr val="0070C0"/>
                </a:solidFill>
              </a:rPr>
              <a:t>feedback</a:t>
            </a:r>
            <a:r>
              <a:rPr lang="pt-PT" sz="1800" dirty="0">
                <a:solidFill>
                  <a:srgbClr val="0070C0"/>
                </a:solidFill>
              </a:rPr>
              <a:t> a cada equipa </a:t>
            </a:r>
            <a:r>
              <a:rPr lang="pt-PT" sz="1800" dirty="0"/>
              <a:t>(com base na Lista de Verificação da Avaliação C1.3)</a:t>
            </a:r>
          </a:p>
          <a:p>
            <a:r>
              <a:rPr lang="pt-PT" sz="1800" dirty="0">
                <a:solidFill>
                  <a:srgbClr val="0070C0"/>
                </a:solidFill>
              </a:rPr>
              <a:t>Fazer o balanço </a:t>
            </a:r>
            <a:r>
              <a:rPr lang="pt-PT" sz="1800" dirty="0"/>
              <a:t>da sessão em plenário (usando PPT C1.4 Balanço)</a:t>
            </a:r>
          </a:p>
          <a:p>
            <a:endParaRPr lang="pt-PT" sz="1800" dirty="0"/>
          </a:p>
        </p:txBody>
      </p:sp>
    </p:spTree>
    <p:extLst>
      <p:ext uri="{BB962C8B-B14F-4D97-AF65-F5344CB8AC3E}">
        <p14:creationId xmlns:p14="http://schemas.microsoft.com/office/powerpoint/2010/main" val="41082070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0"/>
            <a:ext cx="82296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algn="ctr"/>
            <a:r>
              <a:rPr lang="pt-PT" b="1" dirty="0">
                <a:solidFill>
                  <a:srgbClr val="002060"/>
                </a:solidFill>
              </a:rPr>
              <a:t>Exoneração de responsabilidade</a:t>
            </a:r>
          </a:p>
        </p:txBody>
      </p:sp>
      <p:sp>
        <p:nvSpPr>
          <p:cNvPr id="7" name="Content Placeholder 2"/>
          <p:cNvSpPr txBox="1">
            <a:spLocks/>
          </p:cNvSpPr>
          <p:nvPr/>
        </p:nvSpPr>
        <p:spPr bwMode="auto">
          <a:xfrm>
            <a:off x="466725" y="12954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pt-PT" sz="1600" b="1" dirty="0"/>
              <a:t>Plataforma da OMS para a Aprendizagem sobre Segurança Sanitária – </a:t>
            </a:r>
          </a:p>
          <a:p>
            <a:pPr marL="0" indent="0" algn="ctr">
              <a:buFont typeface="Arial" charset="0"/>
              <a:buNone/>
            </a:pPr>
            <a:r>
              <a:rPr lang="pt-PT" sz="1600" b="1" dirty="0"/>
              <a:t>Materiais de Formação</a:t>
            </a:r>
            <a:endParaRPr lang="pt-PT" sz="1600" dirty="0"/>
          </a:p>
          <a:p>
            <a:endParaRPr lang="pt-PT" sz="800" dirty="0"/>
          </a:p>
          <a:p>
            <a:pPr marL="0" indent="0">
              <a:buFont typeface="Arial" charset="0"/>
              <a:buNone/>
            </a:pPr>
            <a:r>
              <a:rPr lang="pt-PT" sz="1600" dirty="0"/>
              <a:t>Estes Materiais de Formação da OMS são propriedade da © Organização Mundial da Saúde (WHO) 2018. Todos os direitos reservados.</a:t>
            </a:r>
          </a:p>
          <a:p>
            <a:pPr marL="0" indent="0">
              <a:buFont typeface="Arial" charset="0"/>
              <a:buNone/>
            </a:pPr>
            <a:endParaRPr lang="pt-PT" sz="800" dirty="0"/>
          </a:p>
          <a:p>
            <a:pPr marL="0" indent="0">
              <a:buFont typeface="Arial" charset="0"/>
              <a:buNone/>
            </a:pPr>
            <a:r>
              <a:rPr lang="pt-PT" sz="1600" dirty="0"/>
              <a:t>A sua utilização destes materiais está sujeita aos “</a:t>
            </a:r>
            <a:r>
              <a:rPr lang="pt-PT" sz="1600" dirty="0">
                <a:solidFill>
                  <a:srgbClr val="0000FF"/>
                </a:solidFill>
              </a:rPr>
              <a:t>Termos de Utilização dos Materiais </a:t>
            </a:r>
          </a:p>
          <a:p>
            <a:pPr marL="0" indent="0">
              <a:buFont typeface="Arial" charset="0"/>
              <a:buNone/>
            </a:pPr>
            <a:r>
              <a:rPr lang="pt-PT" sz="1600" dirty="0">
                <a:solidFill>
                  <a:srgbClr val="0000FF"/>
                </a:solidFill>
              </a:rPr>
              <a:t>de Formação da Plataforma da OMS para a Aprendizagem sobre Segurança Sanitária</a:t>
            </a:r>
            <a:r>
              <a:rPr lang="pt-PT" sz="1600" dirty="0"/>
              <a:t>”, que aceitou ao descarregá-los e que estão disponíveis na Plataforma da OMS para a Aprendizagem sobre Segurança Sanitária em: </a:t>
            </a:r>
            <a:r>
              <a:rPr lang="pt-PT" sz="1600" u="sng" dirty="0">
                <a:hlinkClick r:id="rId2"/>
              </a:rPr>
              <a:t>https://extranet.who.int/hslp</a:t>
            </a:r>
            <a:r>
              <a:rPr lang="pt-PT" sz="1600" dirty="0"/>
              <a:t> .  </a:t>
            </a:r>
          </a:p>
          <a:p>
            <a:pPr marL="0" indent="0">
              <a:buFont typeface="Arial" charset="0"/>
              <a:buNone/>
            </a:pPr>
            <a:r>
              <a:rPr lang="pt-PT" sz="1600" dirty="0"/>
              <a:t> </a:t>
            </a:r>
          </a:p>
          <a:p>
            <a:pPr marL="0" indent="0">
              <a:buNone/>
            </a:pPr>
            <a:r>
              <a:rPr lang="pt-PT" sz="1600" dirty="0"/>
              <a:t>Caso adapte, modifique, traduza ou de alguma forma altere o conteúdo destes materiais, não poderá sugerir que a OMS de algum modo aprova essas modificações, como não poderá usar o nome ou o símbolo da OMS nos materiais modificados.  </a:t>
            </a:r>
          </a:p>
          <a:p>
            <a:pPr marL="0" indent="0">
              <a:buFont typeface="Arial" charset="0"/>
              <a:buNone/>
            </a:pPr>
            <a:endParaRPr lang="pt-PT" sz="800" dirty="0"/>
          </a:p>
          <a:p>
            <a:pPr marL="0" indent="0">
              <a:buNone/>
            </a:pPr>
            <a:r>
              <a:rPr lang="pt-PT" sz="1600" dirty="0"/>
              <a:t>Solicita-se ainda que informe a OMS de quaisquer alterações que tenha efectuado para utilização pública destes materiais, para fins de manutenção de registos e desenvolvimento contínuo, através do endereço electrónico </a:t>
            </a:r>
            <a:r>
              <a:rPr lang="pt-PT" sz="1600" u="sng" dirty="0">
                <a:hlinkClick r:id="rId3"/>
              </a:rPr>
              <a:t>ihrhrt@who.int</a:t>
            </a:r>
            <a:r>
              <a:rPr lang="pt-PT" sz="1600" dirty="0"/>
              <a:t>. </a:t>
            </a:r>
          </a:p>
        </p:txBody>
      </p:sp>
    </p:spTree>
    <p:extLst>
      <p:ext uri="{BB962C8B-B14F-4D97-AF65-F5344CB8AC3E}">
        <p14:creationId xmlns:p14="http://schemas.microsoft.com/office/powerpoint/2010/main" val="31801452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p:cNvSpPr>
            <a:spLocks noGrp="1"/>
          </p:cNvSpPr>
          <p:nvPr>
            <p:ph type="subTitle" idx="4294967295"/>
          </p:nvPr>
        </p:nvSpPr>
        <p:spPr>
          <a:xfrm>
            <a:off x="0" y="2552700"/>
            <a:ext cx="9144000" cy="1752600"/>
          </a:xfrm>
        </p:spPr>
        <p:txBody>
          <a:bodyPr/>
          <a:lstStyle/>
          <a:p>
            <a:pPr marL="0" indent="0" algn="ctr" eaLnBrk="1" hangingPunct="1">
              <a:spcBef>
                <a:spcPct val="0"/>
              </a:spcBef>
              <a:buNone/>
            </a:pPr>
            <a:r>
              <a:rPr lang="pt-PT" altLang="en-US" sz="4800" b="1" i="1">
                <a:solidFill>
                  <a:srgbClr val="002060"/>
                </a:solidFill>
              </a:rPr>
              <a:t>Muito obrigado</a:t>
            </a:r>
            <a:r>
              <a:rPr lang="pt-PT" altLang="en-US" sz="4800" b="1" i="1">
                <a:solidFill>
                  <a:srgbClr val="002060"/>
                </a:solidFill>
                <a:sym typeface="Calibri" pitchFamily="34" charset="0"/>
              </a:rPr>
              <a:t>!</a:t>
            </a:r>
          </a:p>
          <a:p>
            <a:pPr marL="0" indent="0" algn="ctr" eaLnBrk="1" hangingPunct="1">
              <a:spcBef>
                <a:spcPct val="0"/>
              </a:spcBef>
              <a:buFont typeface="Arial" pitchFamily="34" charset="0"/>
              <a:buNone/>
            </a:pPr>
            <a:r>
              <a:rPr lang="pt-PT" altLang="en-US" sz="4800" b="1" i="1">
                <a:solidFill>
                  <a:srgbClr val="002060"/>
                </a:solidFill>
                <a:sym typeface="Calibri" pitchFamily="34" charset="0"/>
              </a:rPr>
              <a:t>Há dúvidas?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762000" y="457200"/>
            <a:ext cx="8229600" cy="1143000"/>
          </a:xfrm>
        </p:spPr>
        <p:txBody>
          <a:bodyPr/>
          <a:lstStyle/>
          <a:p>
            <a:r>
              <a:rPr lang="pt-PT" altLang="en-US" sz="3600" b="1" dirty="0">
                <a:solidFill>
                  <a:srgbClr val="002060"/>
                </a:solidFill>
                <a:latin typeface="Arial" charset="0"/>
                <a:cs typeface="Arial" charset="0"/>
              </a:rPr>
              <a:t>1. Finalidade do exercício sobre ERR</a:t>
            </a:r>
          </a:p>
        </p:txBody>
      </p:sp>
      <p:sp>
        <p:nvSpPr>
          <p:cNvPr id="57347" name="Content Placeholder 2"/>
          <p:cNvSpPr>
            <a:spLocks noGrp="1"/>
          </p:cNvSpPr>
          <p:nvPr>
            <p:ph idx="1"/>
          </p:nvPr>
        </p:nvSpPr>
        <p:spPr>
          <a:xfrm>
            <a:off x="457200" y="2057400"/>
            <a:ext cx="8229600" cy="3124200"/>
          </a:xfrm>
        </p:spPr>
        <p:txBody>
          <a:bodyPr/>
          <a:lstStyle/>
          <a:p>
            <a:pPr marL="0" indent="0" algn="ctr">
              <a:buFont typeface="Arial" charset="0"/>
              <a:buNone/>
            </a:pPr>
            <a:r>
              <a:rPr lang="pt-PT" altLang="en-US" sz="2400" dirty="0">
                <a:solidFill>
                  <a:srgbClr val="002060"/>
                </a:solidFill>
                <a:latin typeface="Arial" charset="0"/>
                <a:cs typeface="Arial" charset="0"/>
              </a:rPr>
              <a:t>A finalidade deste exercício de competências baseado num cenário é permitir às Equipas de Resposta Rápida (ERR) multidisciplinares e a cada um dos seus membros </a:t>
            </a:r>
            <a:r>
              <a:rPr lang="pt-PT" altLang="en-US" sz="2400" dirty="0">
                <a:solidFill>
                  <a:srgbClr val="E46C0A"/>
                </a:solidFill>
                <a:latin typeface="Arial" charset="0"/>
                <a:cs typeface="Arial" charset="0"/>
              </a:rPr>
              <a:t>praticar e demonstrar os conhecimentos e competências </a:t>
            </a:r>
            <a:r>
              <a:rPr lang="pt-PT" altLang="en-US" sz="2400" dirty="0">
                <a:solidFill>
                  <a:srgbClr val="002060"/>
                </a:solidFill>
                <a:latin typeface="Arial" charset="0"/>
                <a:cs typeface="Arial" charset="0"/>
              </a:rPr>
              <a:t>necessários para a detecção precoce e uma resposta eficaz a qualquer evento de saúde pública. </a:t>
            </a:r>
          </a:p>
          <a:p>
            <a:pPr marL="0" indent="0"/>
            <a:endParaRPr lang="pt-PT" altLang="en-US" sz="2400" dirty="0">
              <a:solidFill>
                <a:srgbClr val="002060"/>
              </a:solidFill>
              <a:latin typeface="Arial" charset="0"/>
              <a:cs typeface="Arial" charset="0"/>
            </a:endParaRPr>
          </a:p>
          <a:p>
            <a:pPr marL="0" indent="0">
              <a:buFont typeface="Arial" charset="0"/>
              <a:buNone/>
            </a:pPr>
            <a:endParaRPr lang="pt-PT" altLang="en-US" dirty="0">
              <a:solidFill>
                <a:srgbClr val="002060"/>
              </a:solidFill>
              <a:latin typeface="Arial" charset="0"/>
              <a:cs typeface="Arial" charset="0"/>
            </a:endParaRPr>
          </a:p>
        </p:txBody>
      </p:sp>
    </p:spTree>
    <p:extLst>
      <p:ext uri="{BB962C8B-B14F-4D97-AF65-F5344CB8AC3E}">
        <p14:creationId xmlns:p14="http://schemas.microsoft.com/office/powerpoint/2010/main" val="2214955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pt-PT" altLang="en-US" sz="3600" b="1">
                <a:solidFill>
                  <a:srgbClr val="002060"/>
                </a:solidFill>
              </a:rPr>
              <a:t>Principais características</a:t>
            </a:r>
          </a:p>
        </p:txBody>
      </p:sp>
      <p:sp>
        <p:nvSpPr>
          <p:cNvPr id="4" name="Content Placeholder 2"/>
          <p:cNvSpPr txBox="1">
            <a:spLocks/>
          </p:cNvSpPr>
          <p:nvPr/>
        </p:nvSpPr>
        <p:spPr bwMode="auto">
          <a:xfrm>
            <a:off x="457200" y="1371600"/>
            <a:ext cx="8001000" cy="434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pt-PT" altLang="en-US" dirty="0">
                <a:solidFill>
                  <a:srgbClr val="002060"/>
                </a:solidFill>
                <a:latin typeface="Arial" charset="0"/>
                <a:cs typeface="Arial" charset="0"/>
              </a:rPr>
              <a:t>Duração: </a:t>
            </a:r>
            <a:r>
              <a:rPr lang="pt-PT" altLang="en-US" b="1" dirty="0">
                <a:solidFill>
                  <a:srgbClr val="0070C0"/>
                </a:solidFill>
                <a:latin typeface="Arial" charset="0"/>
                <a:cs typeface="Arial" charset="0"/>
              </a:rPr>
              <a:t>2 a 3 dias</a:t>
            </a:r>
          </a:p>
          <a:p>
            <a:r>
              <a:rPr lang="pt-PT" altLang="en-US" dirty="0">
                <a:solidFill>
                  <a:srgbClr val="002060"/>
                </a:solidFill>
                <a:latin typeface="Arial" charset="0"/>
                <a:cs typeface="Arial" charset="0"/>
              </a:rPr>
              <a:t>Dividido em </a:t>
            </a:r>
            <a:r>
              <a:rPr lang="pt-PT" altLang="en-US" b="1" dirty="0">
                <a:solidFill>
                  <a:srgbClr val="0070C0"/>
                </a:solidFill>
                <a:latin typeface="Arial" charset="0"/>
                <a:cs typeface="Arial" charset="0"/>
              </a:rPr>
              <a:t>8 sessões </a:t>
            </a:r>
            <a:r>
              <a:rPr lang="pt-PT" altLang="en-US" dirty="0">
                <a:solidFill>
                  <a:srgbClr val="002060"/>
                </a:solidFill>
                <a:latin typeface="Arial" charset="0"/>
                <a:cs typeface="Arial" charset="0"/>
              </a:rPr>
              <a:t>(C1 a C8)</a:t>
            </a:r>
          </a:p>
          <a:p>
            <a:r>
              <a:rPr lang="pt-PT" altLang="en-US" dirty="0">
                <a:solidFill>
                  <a:srgbClr val="002060"/>
                </a:solidFill>
                <a:latin typeface="Arial" charset="0"/>
                <a:cs typeface="Arial" charset="0"/>
              </a:rPr>
              <a:t>Os participantes trabalharão em grupos como </a:t>
            </a:r>
            <a:r>
              <a:rPr lang="pt-PT" altLang="en-US" b="1" dirty="0">
                <a:solidFill>
                  <a:srgbClr val="0070C0"/>
                </a:solidFill>
                <a:latin typeface="Arial" charset="0"/>
                <a:cs typeface="Arial" charset="0"/>
              </a:rPr>
              <a:t>ERR</a:t>
            </a:r>
          </a:p>
          <a:p>
            <a:r>
              <a:rPr lang="pt-PT" altLang="en-US" dirty="0">
                <a:solidFill>
                  <a:srgbClr val="002060"/>
                </a:solidFill>
                <a:latin typeface="Arial" charset="0"/>
                <a:cs typeface="Arial" charset="0"/>
              </a:rPr>
              <a:t>Requer preparação sobre :</a:t>
            </a:r>
          </a:p>
          <a:p>
            <a:pPr lvl="1"/>
            <a:r>
              <a:rPr lang="pt-PT" altLang="en-US" b="1" dirty="0">
                <a:solidFill>
                  <a:srgbClr val="0070C0"/>
                </a:solidFill>
                <a:latin typeface="Arial" charset="0"/>
                <a:cs typeface="Arial" charset="0"/>
              </a:rPr>
              <a:t>Equipamento</a:t>
            </a:r>
            <a:r>
              <a:rPr lang="pt-PT" altLang="en-US" dirty="0">
                <a:solidFill>
                  <a:srgbClr val="0070C0"/>
                </a:solidFill>
                <a:latin typeface="Arial" charset="0"/>
                <a:cs typeface="Arial" charset="0"/>
              </a:rPr>
              <a:t> </a:t>
            </a:r>
            <a:r>
              <a:rPr lang="pt-PT" altLang="en-US" dirty="0">
                <a:solidFill>
                  <a:srgbClr val="002060"/>
                </a:solidFill>
                <a:latin typeface="Arial" charset="0"/>
                <a:cs typeface="Arial" charset="0"/>
              </a:rPr>
              <a:t>e </a:t>
            </a:r>
            <a:r>
              <a:rPr lang="pt-PT" altLang="en-US" b="1" dirty="0">
                <a:solidFill>
                  <a:srgbClr val="0070C0"/>
                </a:solidFill>
                <a:latin typeface="Arial" charset="0"/>
                <a:cs typeface="Arial" charset="0"/>
              </a:rPr>
              <a:t>materiais</a:t>
            </a:r>
          </a:p>
          <a:p>
            <a:pPr lvl="1"/>
            <a:r>
              <a:rPr lang="pt-PT" altLang="en-US" b="1" dirty="0">
                <a:solidFill>
                  <a:srgbClr val="0070C0"/>
                </a:solidFill>
                <a:latin typeface="Arial" charset="0"/>
                <a:cs typeface="Arial" charset="0"/>
              </a:rPr>
              <a:t>Preparação do local</a:t>
            </a:r>
          </a:p>
          <a:p>
            <a:pPr lvl="1"/>
            <a:r>
              <a:rPr lang="pt-PT" altLang="en-US" b="1" dirty="0">
                <a:solidFill>
                  <a:srgbClr val="0070C0"/>
                </a:solidFill>
                <a:latin typeface="Arial" charset="0"/>
                <a:cs typeface="Arial" charset="0"/>
              </a:rPr>
              <a:t>Equipa de facilitação do exercício</a:t>
            </a:r>
          </a:p>
        </p:txBody>
      </p:sp>
    </p:spTree>
    <p:extLst>
      <p:ext uri="{BB962C8B-B14F-4D97-AF65-F5344CB8AC3E}">
        <p14:creationId xmlns:p14="http://schemas.microsoft.com/office/powerpoint/2010/main" val="3194159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pt-PT" altLang="en-US" sz="3600" b="1" dirty="0">
                <a:solidFill>
                  <a:srgbClr val="002060"/>
                </a:solidFill>
                <a:latin typeface="Arial" charset="0"/>
                <a:cs typeface="Arial" charset="0"/>
              </a:rPr>
              <a:t>Exercício sobre ERR</a:t>
            </a:r>
          </a:p>
        </p:txBody>
      </p:sp>
      <p:sp>
        <p:nvSpPr>
          <p:cNvPr id="60419" name="Content Placeholder 2"/>
          <p:cNvSpPr>
            <a:spLocks noGrp="1"/>
          </p:cNvSpPr>
          <p:nvPr>
            <p:ph idx="4294967295"/>
          </p:nvPr>
        </p:nvSpPr>
        <p:spPr>
          <a:xfrm>
            <a:off x="594360" y="1280160"/>
            <a:ext cx="7955280" cy="4297680"/>
          </a:xfrm>
        </p:spPr>
        <p:txBody>
          <a:bodyPr/>
          <a:lstStyle/>
          <a:p>
            <a:pPr>
              <a:buFont typeface="Arial" charset="0"/>
              <a:buNone/>
            </a:pPr>
            <a:r>
              <a:rPr lang="pt-PT" altLang="en-US" sz="2400" dirty="0">
                <a:solidFill>
                  <a:srgbClr val="002060"/>
                </a:solidFill>
                <a:latin typeface="Arial" charset="0"/>
                <a:cs typeface="Arial" charset="0"/>
              </a:rPr>
              <a:t>O exercício sobre ERR utiliza um cenário simulado, num pais imaginário (</a:t>
            </a:r>
            <a:r>
              <a:rPr lang="pt-PT" altLang="en-US" sz="2400" dirty="0" err="1">
                <a:solidFill>
                  <a:srgbClr val="002060"/>
                </a:solidFill>
                <a:latin typeface="Arial" charset="0"/>
                <a:cs typeface="Arial" charset="0"/>
              </a:rPr>
              <a:t>Salam</a:t>
            </a:r>
            <a:r>
              <a:rPr lang="pt-PT" altLang="en-US" sz="2400" dirty="0">
                <a:solidFill>
                  <a:srgbClr val="002060"/>
                </a:solidFill>
                <a:latin typeface="Arial" charset="0"/>
                <a:cs typeface="Arial" charset="0"/>
              </a:rPr>
              <a:t>), através de vários potenciais perigos:</a:t>
            </a:r>
          </a:p>
          <a:p>
            <a:pPr>
              <a:buFont typeface="Arial" charset="0"/>
              <a:buNone/>
            </a:pPr>
            <a:endParaRPr lang="pt-PT" altLang="en-US" sz="2400" dirty="0">
              <a:solidFill>
                <a:srgbClr val="002060"/>
              </a:solidFill>
              <a:latin typeface="Arial" charset="0"/>
              <a:cs typeface="Arial" charset="0"/>
            </a:endParaRPr>
          </a:p>
          <a:p>
            <a:r>
              <a:rPr lang="pt-PT" altLang="en-US" sz="2400" dirty="0">
                <a:solidFill>
                  <a:srgbClr val="002060"/>
                </a:solidFill>
                <a:latin typeface="Arial" charset="0"/>
                <a:cs typeface="Arial" charset="0"/>
              </a:rPr>
              <a:t>Químicos</a:t>
            </a:r>
          </a:p>
          <a:p>
            <a:r>
              <a:rPr lang="pt-PT" altLang="en-US" sz="2400" dirty="0">
                <a:solidFill>
                  <a:srgbClr val="002060"/>
                </a:solidFill>
                <a:latin typeface="Arial" charset="0"/>
                <a:cs typeface="Arial" charset="0"/>
              </a:rPr>
              <a:t>Ambientais </a:t>
            </a:r>
          </a:p>
          <a:p>
            <a:r>
              <a:rPr lang="pt-PT" altLang="en-US" sz="2400" dirty="0">
                <a:solidFill>
                  <a:srgbClr val="002060"/>
                </a:solidFill>
                <a:latin typeface="Arial" charset="0"/>
                <a:cs typeface="Arial" charset="0"/>
              </a:rPr>
              <a:t>Infecciosos</a:t>
            </a:r>
          </a:p>
          <a:p>
            <a:pPr>
              <a:buFont typeface="Courier New" pitchFamily="49" charset="0"/>
              <a:buChar char="o"/>
            </a:pPr>
            <a:endParaRPr lang="pt-PT" altLang="en-US" sz="2400" dirty="0">
              <a:solidFill>
                <a:srgbClr val="002060"/>
              </a:solidFill>
              <a:latin typeface="Arial" charset="0"/>
              <a:cs typeface="Arial" charset="0"/>
            </a:endParaRPr>
          </a:p>
          <a:p>
            <a:pPr>
              <a:buFont typeface="Arial" charset="0"/>
              <a:buNone/>
            </a:pPr>
            <a:r>
              <a:rPr lang="pt-PT" altLang="en-US" sz="2400" dirty="0">
                <a:solidFill>
                  <a:srgbClr val="002060"/>
                </a:solidFill>
                <a:latin typeface="Arial" charset="0"/>
                <a:cs typeface="Arial" charset="0"/>
              </a:rPr>
              <a:t>	Toda a informação é fictícia e foi especialmente criada para fins de aprendizagem.</a:t>
            </a:r>
          </a:p>
        </p:txBody>
      </p:sp>
    </p:spTree>
    <p:extLst>
      <p:ext uri="{BB962C8B-B14F-4D97-AF65-F5344CB8AC3E}">
        <p14:creationId xmlns:p14="http://schemas.microsoft.com/office/powerpoint/2010/main" val="3542789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srgbClr val="002060"/>
                </a:solidFill>
                <a:latin typeface="Arial" charset="0"/>
                <a:cs typeface="Arial" charset="0"/>
              </a:rPr>
              <a:t>2. </a:t>
            </a:r>
            <a:r>
              <a:rPr lang="pt-PT" sz="3200" b="1" dirty="0">
                <a:solidFill>
                  <a:srgbClr val="002060"/>
                </a:solidFill>
                <a:latin typeface="Arial" charset="0"/>
                <a:cs typeface="Arial" charset="0"/>
              </a:rPr>
              <a:t>Contexto</a:t>
            </a:r>
            <a:r>
              <a:rPr lang="en-GB" sz="3200" b="1" dirty="0">
                <a:solidFill>
                  <a:srgbClr val="002060"/>
                </a:solidFill>
                <a:latin typeface="Arial" charset="0"/>
                <a:cs typeface="Arial" charset="0"/>
              </a:rPr>
              <a:t> do </a:t>
            </a:r>
            <a:r>
              <a:rPr lang="en-GB" sz="3200" b="1" dirty="0" err="1">
                <a:solidFill>
                  <a:srgbClr val="002060"/>
                </a:solidFill>
                <a:latin typeface="Arial" charset="0"/>
                <a:cs typeface="Arial" charset="0"/>
              </a:rPr>
              <a:t>país</a:t>
            </a:r>
            <a:r>
              <a:rPr lang="en-GB" sz="3200" b="1" dirty="0">
                <a:solidFill>
                  <a:srgbClr val="002060"/>
                </a:solidFill>
                <a:latin typeface="Arial" charset="0"/>
                <a:cs typeface="Arial" charset="0"/>
              </a:rPr>
              <a:t> (1)</a:t>
            </a:r>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457200" y="1524000"/>
            <a:ext cx="4953000" cy="3543618"/>
          </a:xfrm>
          <a:prstGeom prst="rect">
            <a:avLst/>
          </a:prstGeom>
          <a:ln w="228600" cap="sq" cmpd="thickThin">
            <a:solidFill>
              <a:schemeClr val="accent1"/>
            </a:solidFill>
            <a:prstDash val="solid"/>
            <a:miter lim="800000"/>
          </a:ln>
          <a:effectLst>
            <a:innerShdw blurRad="76200">
              <a:srgbClr val="000000"/>
            </a:innerShdw>
          </a:effectLst>
        </p:spPr>
      </p:pic>
      <p:graphicFrame>
        <p:nvGraphicFramePr>
          <p:cNvPr id="5" name="Table 4"/>
          <p:cNvGraphicFramePr>
            <a:graphicFrameLocks noGrp="1"/>
          </p:cNvGraphicFramePr>
          <p:nvPr>
            <p:extLst>
              <p:ext uri="{D42A27DB-BD31-4B8C-83A1-F6EECF244321}">
                <p14:modId xmlns:p14="http://schemas.microsoft.com/office/powerpoint/2010/main" val="1615888734"/>
              </p:ext>
            </p:extLst>
          </p:nvPr>
        </p:nvGraphicFramePr>
        <p:xfrm>
          <a:off x="5791200" y="1981200"/>
          <a:ext cx="2971800" cy="2608580"/>
        </p:xfrm>
        <a:graphic>
          <a:graphicData uri="http://schemas.openxmlformats.org/drawingml/2006/table">
            <a:tbl>
              <a:tblPr firstCol="1" bandRow="1">
                <a:tableStyleId>{5C22544A-7EE6-4342-B048-85BDC9FD1C3A}</a:tableStyleId>
              </a:tblPr>
              <a:tblGrid>
                <a:gridCol w="685800">
                  <a:extLst>
                    <a:ext uri="{9D8B030D-6E8A-4147-A177-3AD203B41FA5}">
                      <a16:colId xmlns:a16="http://schemas.microsoft.com/office/drawing/2014/main" val="20000"/>
                    </a:ext>
                  </a:extLst>
                </a:gridCol>
                <a:gridCol w="2286000">
                  <a:extLst>
                    <a:ext uri="{9D8B030D-6E8A-4147-A177-3AD203B41FA5}">
                      <a16:colId xmlns:a16="http://schemas.microsoft.com/office/drawing/2014/main" val="20001"/>
                    </a:ext>
                  </a:extLst>
                </a:gridCol>
              </a:tblGrid>
              <a:tr h="0">
                <a:tc>
                  <a:txBody>
                    <a:bodyPr/>
                    <a:lstStyle/>
                    <a:p>
                      <a:pPr algn="just">
                        <a:lnSpc>
                          <a:spcPct val="115000"/>
                        </a:lnSpc>
                        <a:spcAft>
                          <a:spcPts val="1000"/>
                        </a:spcAft>
                      </a:pPr>
                      <a:r>
                        <a:rPr lang="pt-PT" sz="1100" noProof="0">
                          <a:effectLst/>
                          <a:latin typeface="Calibri"/>
                          <a:ea typeface="SimSun"/>
                          <a:cs typeface="Arial"/>
                        </a:rPr>
                        <a:t>Área</a:t>
                      </a:r>
                    </a:p>
                  </a:txBody>
                  <a:tcPr marL="68580" marR="68580" marT="0" marB="0"/>
                </a:tc>
                <a:tc>
                  <a:txBody>
                    <a:bodyPr/>
                    <a:lstStyle/>
                    <a:p>
                      <a:pPr algn="just">
                        <a:lnSpc>
                          <a:spcPct val="115000"/>
                        </a:lnSpc>
                        <a:spcAft>
                          <a:spcPts val="1000"/>
                        </a:spcAft>
                      </a:pPr>
                      <a:r>
                        <a:rPr lang="pt-PT" sz="1100" noProof="0">
                          <a:effectLst/>
                        </a:rPr>
                        <a:t>630,278 sq. Km</a:t>
                      </a:r>
                      <a:endParaRPr lang="pt-PT" sz="1100" noProof="0">
                        <a:effectLst/>
                        <a:latin typeface="Calibri"/>
                        <a:ea typeface="SimSun"/>
                        <a:cs typeface="Arial"/>
                      </a:endParaRPr>
                    </a:p>
                  </a:txBody>
                  <a:tcPr marL="68580" marR="68580" marT="0" marB="0"/>
                </a:tc>
                <a:extLst>
                  <a:ext uri="{0D108BD9-81ED-4DB2-BD59-A6C34878D82A}">
                    <a16:rowId xmlns:a16="http://schemas.microsoft.com/office/drawing/2014/main" val="10000"/>
                  </a:ext>
                </a:extLst>
              </a:tr>
              <a:tr h="0">
                <a:tc>
                  <a:txBody>
                    <a:bodyPr/>
                    <a:lstStyle/>
                    <a:p>
                      <a:pPr algn="just">
                        <a:lnSpc>
                          <a:spcPct val="115000"/>
                        </a:lnSpc>
                        <a:spcAft>
                          <a:spcPts val="1000"/>
                        </a:spcAft>
                      </a:pPr>
                      <a:r>
                        <a:rPr lang="pt-PT" sz="1100" noProof="0">
                          <a:effectLst/>
                        </a:rPr>
                        <a:t>População</a:t>
                      </a:r>
                      <a:endParaRPr lang="pt-PT" sz="1100" noProof="0">
                        <a:effectLst/>
                        <a:latin typeface="Calibri"/>
                        <a:ea typeface="SimSun"/>
                        <a:cs typeface="Arial"/>
                      </a:endParaRPr>
                    </a:p>
                  </a:txBody>
                  <a:tcPr marL="68580" marR="68580" marT="0" marB="0"/>
                </a:tc>
                <a:tc>
                  <a:txBody>
                    <a:bodyPr/>
                    <a:lstStyle/>
                    <a:p>
                      <a:pPr algn="just">
                        <a:lnSpc>
                          <a:spcPct val="115000"/>
                        </a:lnSpc>
                        <a:spcAft>
                          <a:spcPts val="1000"/>
                        </a:spcAft>
                      </a:pPr>
                      <a:r>
                        <a:rPr lang="pt-PT" sz="1100" noProof="0">
                          <a:effectLst/>
                        </a:rPr>
                        <a:t>30,5 million</a:t>
                      </a:r>
                      <a:endParaRPr lang="pt-PT" sz="1100" noProof="0">
                        <a:effectLst/>
                        <a:latin typeface="Calibri"/>
                        <a:ea typeface="SimSun"/>
                        <a:cs typeface="Arial"/>
                      </a:endParaRPr>
                    </a:p>
                  </a:txBody>
                  <a:tcPr marL="68580" marR="68580" marT="0" marB="0"/>
                </a:tc>
                <a:extLst>
                  <a:ext uri="{0D108BD9-81ED-4DB2-BD59-A6C34878D82A}">
                    <a16:rowId xmlns:a16="http://schemas.microsoft.com/office/drawing/2014/main" val="10001"/>
                  </a:ext>
                </a:extLst>
              </a:tr>
              <a:tr h="0">
                <a:tc>
                  <a:txBody>
                    <a:bodyPr/>
                    <a:lstStyle/>
                    <a:p>
                      <a:pPr algn="just">
                        <a:lnSpc>
                          <a:spcPct val="115000"/>
                        </a:lnSpc>
                        <a:spcAft>
                          <a:spcPts val="1000"/>
                        </a:spcAft>
                      </a:pPr>
                      <a:r>
                        <a:rPr lang="pt-PT" sz="1100" noProof="0">
                          <a:effectLst/>
                        </a:rPr>
                        <a:t>Capital</a:t>
                      </a:r>
                      <a:endParaRPr lang="pt-PT" sz="1100" noProof="0">
                        <a:effectLst/>
                        <a:latin typeface="Calibri"/>
                        <a:ea typeface="SimSun"/>
                        <a:cs typeface="Arial"/>
                      </a:endParaRPr>
                    </a:p>
                  </a:txBody>
                  <a:tcPr marL="68580" marR="68580" marT="0" marB="0"/>
                </a:tc>
                <a:tc>
                  <a:txBody>
                    <a:bodyPr/>
                    <a:lstStyle/>
                    <a:p>
                      <a:pPr algn="just">
                        <a:lnSpc>
                          <a:spcPct val="115000"/>
                        </a:lnSpc>
                        <a:spcAft>
                          <a:spcPts val="1000"/>
                        </a:spcAft>
                      </a:pPr>
                      <a:r>
                        <a:rPr lang="pt-PT" sz="1100" noProof="0" dirty="0">
                          <a:effectLst/>
                        </a:rPr>
                        <a:t>Cidade de Mando</a:t>
                      </a:r>
                      <a:endParaRPr lang="pt-PT" sz="1100" noProof="0" dirty="0">
                        <a:effectLst/>
                        <a:latin typeface="Calibri"/>
                        <a:ea typeface="SimSun"/>
                        <a:cs typeface="Arial"/>
                      </a:endParaRPr>
                    </a:p>
                  </a:txBody>
                  <a:tcPr marL="68580" marR="68580" marT="0" marB="0"/>
                </a:tc>
                <a:extLst>
                  <a:ext uri="{0D108BD9-81ED-4DB2-BD59-A6C34878D82A}">
                    <a16:rowId xmlns:a16="http://schemas.microsoft.com/office/drawing/2014/main" val="10002"/>
                  </a:ext>
                </a:extLst>
              </a:tr>
              <a:tr h="0">
                <a:tc>
                  <a:txBody>
                    <a:bodyPr/>
                    <a:lstStyle/>
                    <a:p>
                      <a:pPr algn="just">
                        <a:lnSpc>
                          <a:spcPct val="115000"/>
                        </a:lnSpc>
                        <a:spcAft>
                          <a:spcPts val="1000"/>
                        </a:spcAft>
                      </a:pPr>
                      <a:r>
                        <a:rPr lang="pt-PT" sz="1100" noProof="0">
                          <a:effectLst/>
                        </a:rPr>
                        <a:t>Povos</a:t>
                      </a:r>
                      <a:endParaRPr lang="pt-PT" sz="1100" noProof="0">
                        <a:effectLst/>
                        <a:latin typeface="Calibri"/>
                        <a:ea typeface="SimSun"/>
                        <a:cs typeface="Arial"/>
                      </a:endParaRPr>
                    </a:p>
                  </a:txBody>
                  <a:tcPr marL="68580" marR="68580" marT="0" marB="0"/>
                </a:tc>
                <a:tc>
                  <a:txBody>
                    <a:bodyPr/>
                    <a:lstStyle/>
                    <a:p>
                      <a:pPr algn="just">
                        <a:lnSpc>
                          <a:spcPct val="115000"/>
                        </a:lnSpc>
                        <a:spcAft>
                          <a:spcPts val="1000"/>
                        </a:spcAft>
                      </a:pPr>
                      <a:r>
                        <a:rPr lang="pt-PT" sz="1100" noProof="0">
                          <a:effectLst/>
                        </a:rPr>
                        <a:t>Agawid (72%),Thowar (22%), descendência britânica, grupos tribais e outros (6%)</a:t>
                      </a:r>
                      <a:endParaRPr lang="pt-PT" sz="1100" noProof="0">
                        <a:effectLst/>
                        <a:latin typeface="Calibri"/>
                        <a:ea typeface="SimSun"/>
                        <a:cs typeface="Arial"/>
                      </a:endParaRPr>
                    </a:p>
                  </a:txBody>
                  <a:tcPr marL="68580" marR="68580" marT="0" marB="0"/>
                </a:tc>
                <a:extLst>
                  <a:ext uri="{0D108BD9-81ED-4DB2-BD59-A6C34878D82A}">
                    <a16:rowId xmlns:a16="http://schemas.microsoft.com/office/drawing/2014/main" val="10003"/>
                  </a:ext>
                </a:extLst>
              </a:tr>
              <a:tr h="0">
                <a:tc>
                  <a:txBody>
                    <a:bodyPr/>
                    <a:lstStyle/>
                    <a:p>
                      <a:pPr algn="just">
                        <a:lnSpc>
                          <a:spcPct val="115000"/>
                        </a:lnSpc>
                        <a:spcAft>
                          <a:spcPts val="1000"/>
                        </a:spcAft>
                      </a:pPr>
                      <a:r>
                        <a:rPr lang="pt-PT" sz="1100" noProof="0">
                          <a:effectLst/>
                        </a:rPr>
                        <a:t>Línguas </a:t>
                      </a:r>
                      <a:endParaRPr lang="pt-PT" sz="1100" noProof="0">
                        <a:effectLst/>
                        <a:latin typeface="Calibri"/>
                        <a:ea typeface="SimSun"/>
                        <a:cs typeface="Arial"/>
                      </a:endParaRPr>
                    </a:p>
                  </a:txBody>
                  <a:tcPr marL="68580" marR="68580" marT="0" marB="0"/>
                </a:tc>
                <a:tc>
                  <a:txBody>
                    <a:bodyPr/>
                    <a:lstStyle/>
                    <a:p>
                      <a:pPr algn="just">
                        <a:lnSpc>
                          <a:spcPct val="115000"/>
                        </a:lnSpc>
                        <a:spcAft>
                          <a:spcPts val="1000"/>
                        </a:spcAft>
                      </a:pPr>
                      <a:r>
                        <a:rPr lang="pt-PT" sz="1100" noProof="0">
                          <a:effectLst/>
                        </a:rPr>
                        <a:t>Árabe, Inglês, Thowari e 102 línguas locais</a:t>
                      </a:r>
                      <a:r>
                        <a:rPr lang="pt-PT" sz="1100" baseline="0" noProof="0">
                          <a:effectLst/>
                        </a:rPr>
                        <a:t> para cada tribo</a:t>
                      </a:r>
                      <a:endParaRPr lang="pt-PT" sz="1100" noProof="0">
                        <a:effectLst/>
                        <a:latin typeface="Calibri"/>
                        <a:ea typeface="SimSun"/>
                        <a:cs typeface="Arial"/>
                      </a:endParaRPr>
                    </a:p>
                  </a:txBody>
                  <a:tcPr marL="68580" marR="68580" marT="0" marB="0"/>
                </a:tc>
                <a:extLst>
                  <a:ext uri="{0D108BD9-81ED-4DB2-BD59-A6C34878D82A}">
                    <a16:rowId xmlns:a16="http://schemas.microsoft.com/office/drawing/2014/main" val="10004"/>
                  </a:ext>
                </a:extLst>
              </a:tr>
              <a:tr h="0">
                <a:tc>
                  <a:txBody>
                    <a:bodyPr/>
                    <a:lstStyle/>
                    <a:p>
                      <a:pPr algn="just">
                        <a:lnSpc>
                          <a:spcPct val="115000"/>
                        </a:lnSpc>
                        <a:spcAft>
                          <a:spcPts val="1000"/>
                        </a:spcAft>
                      </a:pPr>
                      <a:r>
                        <a:rPr lang="pt-PT" sz="1100" noProof="0">
                          <a:effectLst/>
                        </a:rPr>
                        <a:t>Religião</a:t>
                      </a:r>
                      <a:endParaRPr lang="pt-PT" sz="1100" noProof="0">
                        <a:effectLst/>
                        <a:latin typeface="Calibri"/>
                        <a:ea typeface="SimSun"/>
                        <a:cs typeface="Arial"/>
                      </a:endParaRPr>
                    </a:p>
                  </a:txBody>
                  <a:tcPr marL="68580" marR="68580" marT="0" marB="0"/>
                </a:tc>
                <a:tc>
                  <a:txBody>
                    <a:bodyPr/>
                    <a:lstStyle/>
                    <a:p>
                      <a:pPr algn="just">
                        <a:lnSpc>
                          <a:spcPct val="115000"/>
                        </a:lnSpc>
                        <a:spcAft>
                          <a:spcPts val="1000"/>
                        </a:spcAft>
                      </a:pPr>
                      <a:r>
                        <a:rPr lang="pt-PT" sz="1100" noProof="0">
                          <a:effectLst/>
                        </a:rPr>
                        <a:t>Islâmica ( 65%), Cristã(20%), outras (15%)</a:t>
                      </a:r>
                      <a:endParaRPr lang="pt-PT" sz="1100" noProof="0">
                        <a:effectLst/>
                        <a:latin typeface="Calibri"/>
                        <a:ea typeface="SimSun"/>
                        <a:cs typeface="Arial"/>
                      </a:endParaRPr>
                    </a:p>
                  </a:txBody>
                  <a:tcPr marL="68580" marR="68580" marT="0" marB="0"/>
                </a:tc>
                <a:extLst>
                  <a:ext uri="{0D108BD9-81ED-4DB2-BD59-A6C34878D82A}">
                    <a16:rowId xmlns:a16="http://schemas.microsoft.com/office/drawing/2014/main" val="10005"/>
                  </a:ext>
                </a:extLst>
              </a:tr>
              <a:tr h="0">
                <a:tc>
                  <a:txBody>
                    <a:bodyPr/>
                    <a:lstStyle/>
                    <a:p>
                      <a:pPr algn="just">
                        <a:lnSpc>
                          <a:spcPct val="115000"/>
                        </a:lnSpc>
                        <a:spcAft>
                          <a:spcPts val="1000"/>
                        </a:spcAft>
                      </a:pPr>
                      <a:r>
                        <a:rPr lang="pt-PT" sz="1100" noProof="0">
                          <a:effectLst/>
                        </a:rPr>
                        <a:t>Moeda</a:t>
                      </a:r>
                      <a:endParaRPr lang="pt-PT" sz="1100" noProof="0">
                        <a:effectLst/>
                        <a:latin typeface="Calibri"/>
                        <a:ea typeface="SimSun"/>
                        <a:cs typeface="Arial"/>
                      </a:endParaRPr>
                    </a:p>
                  </a:txBody>
                  <a:tcPr marL="68580" marR="68580" marT="0" marB="0"/>
                </a:tc>
                <a:tc>
                  <a:txBody>
                    <a:bodyPr/>
                    <a:lstStyle/>
                    <a:p>
                      <a:pPr algn="just">
                        <a:lnSpc>
                          <a:spcPct val="115000"/>
                        </a:lnSpc>
                        <a:spcAft>
                          <a:spcPts val="1000"/>
                        </a:spcAft>
                      </a:pPr>
                      <a:r>
                        <a:rPr lang="pt-PT" sz="1100" noProof="0">
                          <a:effectLst/>
                        </a:rPr>
                        <a:t>1 USD= 500 libras de Salam</a:t>
                      </a:r>
                      <a:endParaRPr lang="pt-PT" sz="1100" noProof="0">
                        <a:effectLst/>
                        <a:latin typeface="Calibri"/>
                        <a:ea typeface="SimSun"/>
                        <a:cs typeface="Arial"/>
                      </a:endParaRPr>
                    </a:p>
                  </a:txBody>
                  <a:tcPr marL="68580" marR="68580" marT="0" marB="0"/>
                </a:tc>
                <a:extLst>
                  <a:ext uri="{0D108BD9-81ED-4DB2-BD59-A6C34878D82A}">
                    <a16:rowId xmlns:a16="http://schemas.microsoft.com/office/drawing/2014/main" val="10006"/>
                  </a:ext>
                </a:extLst>
              </a:tr>
              <a:tr h="0">
                <a:tc>
                  <a:txBody>
                    <a:bodyPr/>
                    <a:lstStyle/>
                    <a:p>
                      <a:pPr algn="just">
                        <a:lnSpc>
                          <a:spcPct val="115000"/>
                        </a:lnSpc>
                        <a:spcAft>
                          <a:spcPts val="1000"/>
                        </a:spcAft>
                      </a:pPr>
                      <a:r>
                        <a:rPr lang="pt-PT" sz="1100" noProof="0">
                          <a:effectLst/>
                        </a:rPr>
                        <a:t>Clima</a:t>
                      </a:r>
                      <a:endParaRPr lang="pt-PT" sz="1100" noProof="0">
                        <a:effectLst/>
                        <a:latin typeface="Calibri"/>
                        <a:ea typeface="SimSun"/>
                        <a:cs typeface="Arial"/>
                      </a:endParaRPr>
                    </a:p>
                  </a:txBody>
                  <a:tcPr marL="68580" marR="68580" marT="0" marB="0"/>
                </a:tc>
                <a:tc>
                  <a:txBody>
                    <a:bodyPr/>
                    <a:lstStyle/>
                    <a:p>
                      <a:pPr algn="just">
                        <a:lnSpc>
                          <a:spcPct val="115000"/>
                        </a:lnSpc>
                        <a:spcAft>
                          <a:spcPts val="1000"/>
                        </a:spcAft>
                      </a:pPr>
                      <a:r>
                        <a:rPr lang="pt-PT" sz="1100" noProof="0" dirty="0">
                          <a:effectLst/>
                        </a:rPr>
                        <a:t>Tropical com 2 estações de chuva ( Maio -Junho, Agosto–Setembro)</a:t>
                      </a:r>
                      <a:endParaRPr lang="pt-PT" sz="1100" noProof="0" dirty="0">
                        <a:effectLst/>
                        <a:latin typeface="Calibri"/>
                        <a:ea typeface="SimSun"/>
                        <a:cs typeface="Arial"/>
                      </a:endParaRPr>
                    </a:p>
                  </a:txBody>
                  <a:tcPr marL="68580" marR="68580" marT="0" marB="0"/>
                </a:tc>
                <a:extLst>
                  <a:ext uri="{0D108BD9-81ED-4DB2-BD59-A6C34878D82A}">
                    <a16:rowId xmlns:a16="http://schemas.microsoft.com/office/drawing/2014/main" val="10007"/>
                  </a:ext>
                </a:extLst>
              </a:tr>
            </a:tbl>
          </a:graphicData>
        </a:graphic>
      </p:graphicFrame>
      <p:sp>
        <p:nvSpPr>
          <p:cNvPr id="3" name="Rectangle 2">
            <a:extLst>
              <a:ext uri="{FF2B5EF4-FFF2-40B4-BE49-F238E27FC236}">
                <a16:creationId xmlns:a16="http://schemas.microsoft.com/office/drawing/2014/main" id="{DA3785D3-BC96-425A-A241-16691283C45C}"/>
              </a:ext>
            </a:extLst>
          </p:cNvPr>
          <p:cNvSpPr/>
          <p:nvPr/>
        </p:nvSpPr>
        <p:spPr>
          <a:xfrm>
            <a:off x="1600200" y="5410200"/>
            <a:ext cx="2057400" cy="369332"/>
          </a:xfrm>
          <a:prstGeom prst="rect">
            <a:avLst/>
          </a:prstGeom>
        </p:spPr>
        <p:txBody>
          <a:bodyPr wrap="square">
            <a:spAutoFit/>
          </a:bodyPr>
          <a:lstStyle/>
          <a:p>
            <a:r>
              <a:rPr lang="en-GB" b="1" dirty="0">
                <a:solidFill>
                  <a:srgbClr val="002060"/>
                </a:solidFill>
                <a:latin typeface="Arial" charset="0"/>
                <a:cs typeface="Arial" charset="0"/>
              </a:rPr>
              <a:t>Salam, o </a:t>
            </a:r>
            <a:r>
              <a:rPr lang="en-GB" b="1" dirty="0" err="1">
                <a:solidFill>
                  <a:srgbClr val="002060"/>
                </a:solidFill>
                <a:latin typeface="Arial" charset="0"/>
                <a:cs typeface="Arial" charset="0"/>
              </a:rPr>
              <a:t>país</a:t>
            </a:r>
            <a:endParaRPr lang="en-US" dirty="0"/>
          </a:p>
        </p:txBody>
      </p:sp>
    </p:spTree>
    <p:extLst>
      <p:ext uri="{BB962C8B-B14F-4D97-AF65-F5344CB8AC3E}">
        <p14:creationId xmlns:p14="http://schemas.microsoft.com/office/powerpoint/2010/main" val="2161144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200" b="1">
                <a:solidFill>
                  <a:srgbClr val="002060"/>
                </a:solidFill>
                <a:latin typeface="Arial" charset="0"/>
                <a:cs typeface="Arial" charset="0"/>
              </a:rPr>
              <a:t>2. Contexto do país (2)</a:t>
            </a:r>
          </a:p>
        </p:txBody>
      </p:sp>
      <p:sp>
        <p:nvSpPr>
          <p:cNvPr id="3" name="Content Placeholder 2"/>
          <p:cNvSpPr>
            <a:spLocks noGrp="1"/>
          </p:cNvSpPr>
          <p:nvPr>
            <p:ph idx="4294967295"/>
          </p:nvPr>
        </p:nvSpPr>
        <p:spPr>
          <a:xfrm>
            <a:off x="6096000" y="1524000"/>
            <a:ext cx="2895600" cy="3657600"/>
          </a:xfrm>
          <a:solidFill>
            <a:schemeClr val="accent1">
              <a:lumMod val="20000"/>
              <a:lumOff val="80000"/>
            </a:schemeClr>
          </a:solidFill>
        </p:spPr>
        <p:txBody>
          <a:bodyPr/>
          <a:lstStyle/>
          <a:p>
            <a:r>
              <a:rPr lang="pt-PT" altLang="en-US" sz="2000" dirty="0" err="1">
                <a:solidFill>
                  <a:srgbClr val="002060"/>
                </a:solidFill>
                <a:latin typeface="Arial" charset="0"/>
                <a:cs typeface="Arial" charset="0"/>
              </a:rPr>
              <a:t>Salam</a:t>
            </a:r>
            <a:r>
              <a:rPr lang="pt-PT" altLang="en-US" sz="2000" dirty="0">
                <a:solidFill>
                  <a:srgbClr val="002060"/>
                </a:solidFill>
                <a:latin typeface="Arial" charset="0"/>
                <a:cs typeface="Arial" charset="0"/>
              </a:rPr>
              <a:t> é um país situado no  continente do Médio Oceano  a braços com vários problemas, alguns dos quais podem afectar a saúde e o bem-estar da sua população.</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446314" y="1752600"/>
            <a:ext cx="4953000" cy="3543618"/>
          </a:xfrm>
          <a:prstGeom prst="rect">
            <a:avLst/>
          </a:prstGeom>
          <a:ln w="228600" cap="sq" cmpd="thickThin">
            <a:solidFill>
              <a:schemeClr val="accent1"/>
            </a:solidFill>
            <a:prstDash val="solid"/>
            <a:miter lim="800000"/>
          </a:ln>
          <a:effectLst>
            <a:innerShdw blurRad="76200">
              <a:srgbClr val="000000"/>
            </a:innerShdw>
          </a:effectLst>
        </p:spPr>
      </p:pic>
    </p:spTree>
    <p:extLst>
      <p:ext uri="{BB962C8B-B14F-4D97-AF65-F5344CB8AC3E}">
        <p14:creationId xmlns:p14="http://schemas.microsoft.com/office/powerpoint/2010/main" val="1843169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srgbClr val="002060"/>
                </a:solidFill>
                <a:latin typeface="Arial" charset="0"/>
                <a:cs typeface="Arial" charset="0"/>
              </a:rPr>
              <a:t>3. </a:t>
            </a:r>
            <a:r>
              <a:rPr lang="en-GB" sz="3200" b="1" dirty="0" err="1">
                <a:solidFill>
                  <a:srgbClr val="002060"/>
                </a:solidFill>
                <a:latin typeface="Arial" charset="0"/>
                <a:cs typeface="Arial" charset="0"/>
              </a:rPr>
              <a:t>Principais</a:t>
            </a:r>
            <a:r>
              <a:rPr lang="en-GB" sz="3200" b="1" dirty="0">
                <a:solidFill>
                  <a:srgbClr val="002060"/>
                </a:solidFill>
                <a:latin typeface="Arial" charset="0"/>
                <a:cs typeface="Arial" charset="0"/>
              </a:rPr>
              <a:t> </a:t>
            </a:r>
            <a:r>
              <a:rPr lang="en-GB" sz="3200" b="1" dirty="0" err="1">
                <a:solidFill>
                  <a:srgbClr val="002060"/>
                </a:solidFill>
                <a:latin typeface="Arial" charset="0"/>
                <a:cs typeface="Arial" charset="0"/>
              </a:rPr>
              <a:t>eventos</a:t>
            </a:r>
            <a:r>
              <a:rPr lang="en-GB" sz="3200" b="1" dirty="0">
                <a:solidFill>
                  <a:srgbClr val="002060"/>
                </a:solidFill>
                <a:latin typeface="Arial" charset="0"/>
                <a:cs typeface="Arial" charset="0"/>
              </a:rPr>
              <a:t> </a:t>
            </a:r>
            <a:r>
              <a:rPr lang="en-GB" sz="3200" b="1" dirty="0" err="1">
                <a:solidFill>
                  <a:srgbClr val="002060"/>
                </a:solidFill>
                <a:latin typeface="Arial" charset="0"/>
                <a:cs typeface="Arial" charset="0"/>
              </a:rPr>
              <a:t>na</a:t>
            </a:r>
            <a:r>
              <a:rPr lang="en-GB" sz="3200" b="1" dirty="0">
                <a:solidFill>
                  <a:srgbClr val="002060"/>
                </a:solidFill>
                <a:latin typeface="Arial" charset="0"/>
                <a:cs typeface="Arial" charset="0"/>
              </a:rPr>
              <a:t> </a:t>
            </a:r>
            <a:r>
              <a:rPr lang="en-GB" sz="3200" b="1" dirty="0" err="1">
                <a:solidFill>
                  <a:srgbClr val="002060"/>
                </a:solidFill>
                <a:latin typeface="Arial" charset="0"/>
                <a:cs typeface="Arial" charset="0"/>
              </a:rPr>
              <a:t>história</a:t>
            </a:r>
            <a:r>
              <a:rPr lang="en-GB" sz="3200" b="1" dirty="0">
                <a:solidFill>
                  <a:srgbClr val="002060"/>
                </a:solidFill>
                <a:latin typeface="Arial" charset="0"/>
                <a:cs typeface="Arial" charset="0"/>
              </a:rPr>
              <a:t> (1)</a:t>
            </a:r>
          </a:p>
        </p:txBody>
      </p:sp>
      <p:sp>
        <p:nvSpPr>
          <p:cNvPr id="6" name="Content Placeholder 2"/>
          <p:cNvSpPr>
            <a:spLocks noGrp="1"/>
          </p:cNvSpPr>
          <p:nvPr>
            <p:ph idx="4294967295"/>
          </p:nvPr>
        </p:nvSpPr>
        <p:spPr>
          <a:xfrm>
            <a:off x="5791200" y="1524000"/>
            <a:ext cx="3200400" cy="4343400"/>
          </a:xfrm>
          <a:solidFill>
            <a:schemeClr val="accent1">
              <a:lumMod val="20000"/>
              <a:lumOff val="80000"/>
            </a:schemeClr>
          </a:solidFill>
        </p:spPr>
        <p:txBody>
          <a:bodyPr/>
          <a:lstStyle/>
          <a:p>
            <a:r>
              <a:rPr lang="pt-PT" altLang="en-US" sz="2000" dirty="0">
                <a:solidFill>
                  <a:srgbClr val="002060"/>
                </a:solidFill>
                <a:latin typeface="Arial" charset="0"/>
              </a:rPr>
              <a:t>Segundo os meios de comunicação social, morreram mais de 100 pessoas, incluindo mulheres e crianças, devido a diarreia aguda, sobretudo na aldeia de </a:t>
            </a:r>
            <a:r>
              <a:rPr lang="pt-PT" altLang="en-US" sz="2000" dirty="0" err="1">
                <a:solidFill>
                  <a:srgbClr val="002060"/>
                </a:solidFill>
                <a:latin typeface="Arial" charset="0"/>
              </a:rPr>
              <a:t>Syan</a:t>
            </a:r>
            <a:r>
              <a:rPr lang="pt-PT" altLang="en-US" sz="2000" dirty="0">
                <a:solidFill>
                  <a:srgbClr val="002060"/>
                </a:solidFill>
                <a:latin typeface="Arial" charset="0"/>
              </a:rPr>
              <a:t> (província de </a:t>
            </a:r>
            <a:r>
              <a:rPr lang="pt-PT" altLang="en-US" sz="2000" dirty="0" err="1">
                <a:solidFill>
                  <a:srgbClr val="002060"/>
                </a:solidFill>
                <a:latin typeface="Arial" charset="0"/>
              </a:rPr>
              <a:t>Karan</a:t>
            </a:r>
            <a:r>
              <a:rPr lang="pt-PT" altLang="en-US" sz="2000" dirty="0">
                <a:solidFill>
                  <a:srgbClr val="002060"/>
                </a:solidFill>
                <a:latin typeface="Arial" charset="0"/>
              </a:rPr>
              <a:t>). A ERR nacional foi mobilizada para iniciar uma investigação e tomar as primeiras medidas de controlo.</a:t>
            </a:r>
          </a:p>
          <a:p>
            <a:pPr marL="0" indent="0">
              <a:buNone/>
            </a:pPr>
            <a:endParaRPr lang="pt-PT" altLang="en-US" sz="2000" dirty="0">
              <a:solidFill>
                <a:srgbClr val="002060"/>
              </a:solidFill>
              <a:latin typeface="Arial" charset="0"/>
              <a:cs typeface="Arial" charset="0"/>
            </a:endParaRPr>
          </a:p>
          <a:p>
            <a:endParaRPr lang="pt-PT" sz="2000" dirty="0"/>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414324">
            <a:off x="228600" y="1509809"/>
            <a:ext cx="5224735" cy="386568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03568368"/>
      </p:ext>
    </p:extLst>
  </p:cSld>
  <p:clrMapOvr>
    <a:masterClrMapping/>
  </p:clrMapOvr>
</p:sld>
</file>

<file path=ppt/theme/theme1.xml><?xml version="1.0" encoding="utf-8"?>
<a:theme xmlns:a="http://schemas.openxmlformats.org/drawingml/2006/main" name="1_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RC 59 Template EN</Template>
  <TotalTime>4811</TotalTime>
  <Words>3006</Words>
  <Application>Microsoft Office PowerPoint</Application>
  <PresentationFormat>On-screen Show (4:3)</PresentationFormat>
  <Paragraphs>338</Paragraphs>
  <Slides>34</Slides>
  <Notes>23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34</vt:i4>
      </vt:variant>
    </vt:vector>
  </HeadingPairs>
  <TitlesOfParts>
    <vt:vector size="43" baseType="lpstr">
      <vt:lpstr>SimSun</vt:lpstr>
      <vt:lpstr>Arial</vt:lpstr>
      <vt:lpstr>Arial Narrow</vt:lpstr>
      <vt:lpstr>Calibri</vt:lpstr>
      <vt:lpstr>Courier New</vt:lpstr>
      <vt:lpstr>Mangal</vt:lpstr>
      <vt:lpstr>Times New Roman</vt:lpstr>
      <vt:lpstr>1_RC 59 Template EN</vt:lpstr>
      <vt:lpstr>Custom Design</vt:lpstr>
      <vt:lpstr>PowerPoint Presentation</vt:lpstr>
      <vt:lpstr>Objectivos da aprendizagem</vt:lpstr>
      <vt:lpstr>Esboço</vt:lpstr>
      <vt:lpstr>1. Finalidade do exercício sobre ERR</vt:lpstr>
      <vt:lpstr>Principais características</vt:lpstr>
      <vt:lpstr>Exercício sobre ERR</vt:lpstr>
      <vt:lpstr>2. Contexto do país (1)</vt:lpstr>
      <vt:lpstr>2. Contexto do país (2)</vt:lpstr>
      <vt:lpstr>3. Principais eventos na história (1)</vt:lpstr>
      <vt:lpstr>3. Principais eventos na história (2)</vt:lpstr>
      <vt:lpstr>3. Principais eventos na história (3)</vt:lpstr>
      <vt:lpstr>3. Principais eventos na história (4)</vt:lpstr>
      <vt:lpstr>3. Principais eventos na história (5)</vt:lpstr>
      <vt:lpstr>3. Principais eventos na história (6) </vt:lpstr>
      <vt:lpstr>PowerPoint Presentation</vt:lpstr>
      <vt:lpstr>4. Agenda da formação das ERR</vt:lpstr>
      <vt:lpstr>PowerPoint Presentation</vt:lpstr>
      <vt:lpstr>5. Papéis na facilitação do exercício das ERR</vt:lpstr>
      <vt:lpstr>Papéis no exercício sobre as ERR</vt:lpstr>
      <vt:lpstr>Papéis no exercício sobre as ERR</vt:lpstr>
      <vt:lpstr>PowerPoint Presentation</vt:lpstr>
      <vt:lpstr>PowerPoint Presentation</vt:lpstr>
      <vt:lpstr>PowerPoint Presentation</vt:lpstr>
      <vt:lpstr>Papéis no exercício sobre as ERR</vt:lpstr>
      <vt:lpstr>6. Material e equipamento para o exercício sobre ERR</vt:lpstr>
      <vt:lpstr>Cenário para o exercício sobre ERR</vt:lpstr>
      <vt:lpstr>Cenário do Hospital</vt:lpstr>
      <vt:lpstr>Cenário do Hospital</vt:lpstr>
      <vt:lpstr>Cenário da comunidade</vt:lpstr>
      <vt:lpstr>Exemplos de resultados</vt:lpstr>
      <vt:lpstr>Recursos necessários para facilitar o exercício sobre ERR</vt:lpstr>
      <vt:lpstr>7. Etapas para facilitar o exercício sobre ERR</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Threats to Global Health Security (GHS): Case for further investments in International Health Regulations (IHR)</dc:title>
  <dc:creator>Elhadary, Mr Kareem    ITT/CSS</dc:creator>
  <cp:lastModifiedBy>GOMEZ, Paula</cp:lastModifiedBy>
  <cp:revision>356</cp:revision>
  <cp:lastPrinted>2014-10-15T10:04:21Z</cp:lastPrinted>
  <dcterms:created xsi:type="dcterms:W3CDTF">2014-08-24T07:38:50Z</dcterms:created>
  <dcterms:modified xsi:type="dcterms:W3CDTF">2019-07-01T07:45:44Z</dcterms:modified>
</cp:coreProperties>
</file>