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20" r:id="rId2"/>
  </p:sldMasterIdLst>
  <p:notesMasterIdLst>
    <p:notesMasterId r:id="rId19"/>
  </p:notesMasterIdLst>
  <p:handoutMasterIdLst>
    <p:handoutMasterId r:id="rId20"/>
  </p:handoutMasterIdLst>
  <p:sldIdLst>
    <p:sldId id="288" r:id="rId3"/>
    <p:sldId id="359" r:id="rId4"/>
    <p:sldId id="366" r:id="rId5"/>
    <p:sldId id="368" r:id="rId6"/>
    <p:sldId id="367" r:id="rId7"/>
    <p:sldId id="358" r:id="rId8"/>
    <p:sldId id="336" r:id="rId9"/>
    <p:sldId id="365" r:id="rId10"/>
    <p:sldId id="344" r:id="rId11"/>
    <p:sldId id="348" r:id="rId12"/>
    <p:sldId id="357" r:id="rId13"/>
    <p:sldId id="363" r:id="rId14"/>
    <p:sldId id="339" r:id="rId15"/>
    <p:sldId id="360" r:id="rId16"/>
    <p:sldId id="356" r:id="rId17"/>
    <p:sldId id="341" r:id="rId18"/>
  </p:sldIdLst>
  <p:sldSz cx="9144000" cy="6858000" type="screen4x3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9033"/>
    <a:srgbClr val="5E902C"/>
    <a:srgbClr val="748C45"/>
    <a:srgbClr val="1F497D"/>
    <a:srgbClr val="632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90" autoAdjust="0"/>
    <p:restoredTop sz="99673" autoAdjust="0"/>
  </p:normalViewPr>
  <p:slideViewPr>
    <p:cSldViewPr>
      <p:cViewPr varScale="1">
        <p:scale>
          <a:sx n="101" d="100"/>
          <a:sy n="101" d="100"/>
        </p:scale>
        <p:origin x="63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BA1003-FCF8-46E6-AE21-7AE2913174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486920-17B3-45C1-99C7-EE97635446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A6A34BB-AB68-4976-B3AF-2B66EBB5E75F}" type="datetimeFigureOut">
              <a:rPr lang="en-US" altLang="en-US"/>
              <a:pPr>
                <a:defRPr/>
              </a:pPr>
              <a:t>6/28/2019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3D28D-8969-4BC5-B27E-B2C35E590B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F4ECC-8EE7-4E6C-8C09-50E10C7BE6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9C30D40-D425-47EF-ABD2-62F518A248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242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F91E7-3B47-4C51-BEFD-040E44A038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DE89E2-BBCA-4C7C-98EC-2FA03471B87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66E9712-9A09-425A-9ABB-C0BA7FFE7360}" type="datetimeFigureOut">
              <a:rPr lang="en-US" altLang="en-US"/>
              <a:pPr>
                <a:defRPr/>
              </a:pPr>
              <a:t>6/28/2019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FF1B0B4-95CE-475F-B24A-9CFCD62385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57" tIns="45578" rIns="91157" bIns="4557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9595DBD-005D-41FD-A8C2-71564B5486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157" tIns="45578" rIns="91157" bIns="455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39E8A-6A8C-4F24-AEEF-E823C60D6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8DACC-F73C-4073-9AA9-B7FB88A2A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157" tIns="45578" rIns="91157" bIns="455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A2F1268-5298-4822-9959-278E982F9C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7874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4548E40-93BF-4EDD-842B-900A73F50ADF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46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err="1"/>
              <a:t>Rever</a:t>
            </a:r>
            <a:r>
              <a:rPr lang="en-GB" altLang="en-US" dirty="0"/>
              <a:t> </a:t>
            </a:r>
            <a:r>
              <a:rPr lang="en-GB" altLang="en-US" dirty="0" err="1"/>
              <a:t>este</a:t>
            </a:r>
            <a:r>
              <a:rPr lang="en-GB" altLang="en-US" dirty="0"/>
              <a:t> </a:t>
            </a:r>
            <a:r>
              <a:rPr lang="en-GB" altLang="en-US" dirty="0" err="1"/>
              <a:t>Quadro</a:t>
            </a:r>
            <a:r>
              <a:rPr lang="en-GB" altLang="en-US" dirty="0"/>
              <a:t>, e </a:t>
            </a:r>
            <a:r>
              <a:rPr lang="en-GB" altLang="en-US" dirty="0" err="1"/>
              <a:t>fazer</a:t>
            </a:r>
            <a:r>
              <a:rPr lang="en-GB" altLang="en-US" dirty="0"/>
              <a:t> </a:t>
            </a:r>
            <a:r>
              <a:rPr lang="en-GB" altLang="en-US" dirty="0" err="1"/>
              <a:t>algo</a:t>
            </a:r>
            <a:r>
              <a:rPr lang="en-GB" altLang="en-US" dirty="0"/>
              <a:t> </a:t>
            </a:r>
            <a:r>
              <a:rPr lang="en-GB" altLang="en-US" dirty="0" err="1"/>
              <a:t>melhor</a:t>
            </a:r>
            <a:r>
              <a:rPr lang="en-GB" altLang="en-US" dirty="0"/>
              <a:t>.</a:t>
            </a:r>
            <a:r>
              <a:rPr lang="en-GB" altLang="en-US" baseline="0" dirty="0"/>
              <a:t> </a:t>
            </a:r>
            <a:endParaRPr lang="en-GB" altLang="en-US" dirty="0"/>
          </a:p>
        </p:txBody>
      </p:sp>
      <p:sp>
        <p:nvSpPr>
          <p:cNvPr id="40964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D40FB66-E3AF-488D-96D6-5084E7A2A4C1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467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err="1">
                <a:cs typeface="Arial" panose="020B0604020202020204" pitchFamily="34" charset="0"/>
              </a:rPr>
              <a:t>Rever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r>
              <a:rPr lang="en-GB" altLang="en-US" dirty="0" err="1">
                <a:cs typeface="Arial" panose="020B0604020202020204" pitchFamily="34" charset="0"/>
              </a:rPr>
              <a:t>este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r>
              <a:rPr lang="en-GB" altLang="en-US" dirty="0" err="1">
                <a:cs typeface="Arial" panose="020B0604020202020204" pitchFamily="34" charset="0"/>
              </a:rPr>
              <a:t>português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541A7B-2211-481D-A85B-739A97B4ACE4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4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FFD383F-FC63-4225-8A8C-5FBC2BA82C2D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889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5B84EEE-D7EB-410D-9632-4A8668AC9C4B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960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D8CE5D5-6D0C-4188-A7B3-BB3C6CDC783A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86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/>
              <a:t>Neste</a:t>
            </a:r>
            <a:r>
              <a:rPr lang="en-ZA" dirty="0"/>
              <a:t> Slide: AS </a:t>
            </a:r>
            <a:r>
              <a:rPr lang="en-ZA" dirty="0" err="1"/>
              <a:t>pessoas</a:t>
            </a:r>
            <a:r>
              <a:rPr lang="en-ZA" dirty="0"/>
              <a:t> se </a:t>
            </a:r>
            <a:r>
              <a:rPr lang="en-ZA" dirty="0" err="1"/>
              <a:t>devem</a:t>
            </a:r>
            <a:r>
              <a:rPr lang="en-ZA" dirty="0"/>
              <a:t> </a:t>
            </a:r>
            <a:r>
              <a:rPr lang="en-ZA" dirty="0" err="1"/>
              <a:t>apresentar</a:t>
            </a:r>
            <a:r>
              <a:rPr lang="en-ZA" dirty="0"/>
              <a:t> </a:t>
            </a:r>
            <a:r>
              <a:rPr lang="en-ZA" dirty="0" err="1"/>
              <a:t>pelo</a:t>
            </a:r>
            <a:r>
              <a:rPr lang="en-ZA" dirty="0"/>
              <a:t> </a:t>
            </a:r>
            <a:r>
              <a:rPr lang="en-ZA" dirty="0" err="1"/>
              <a:t>seu</a:t>
            </a:r>
            <a:r>
              <a:rPr lang="en-ZA" dirty="0"/>
              <a:t> </a:t>
            </a:r>
            <a:r>
              <a:rPr lang="en-ZA" dirty="0" err="1"/>
              <a:t>nome</a:t>
            </a:r>
            <a:r>
              <a:rPr lang="en-ZA" dirty="0"/>
              <a:t>, </a:t>
            </a:r>
            <a:r>
              <a:rPr lang="en-ZA" dirty="0" err="1"/>
              <a:t>Função</a:t>
            </a:r>
            <a:r>
              <a:rPr lang="en-ZA" dirty="0"/>
              <a:t>,</a:t>
            </a:r>
            <a:r>
              <a:rPr lang="en-ZA" baseline="0" dirty="0"/>
              <a:t> e </a:t>
            </a:r>
            <a:r>
              <a:rPr lang="en-ZA" baseline="0" dirty="0" err="1"/>
              <a:t>dizer</a:t>
            </a:r>
            <a:r>
              <a:rPr lang="en-ZA" baseline="0" dirty="0"/>
              <a:t> </a:t>
            </a:r>
            <a:r>
              <a:rPr lang="en-ZA" b="1" baseline="0" dirty="0" err="1">
                <a:solidFill>
                  <a:srgbClr val="FF0000"/>
                </a:solidFill>
              </a:rPr>
              <a:t>uma</a:t>
            </a:r>
            <a:r>
              <a:rPr lang="en-ZA" b="1" baseline="0" dirty="0">
                <a:solidFill>
                  <a:srgbClr val="FF0000"/>
                </a:solidFill>
              </a:rPr>
              <a:t> </a:t>
            </a:r>
            <a:r>
              <a:rPr lang="en-ZA" b="1" baseline="0" dirty="0" err="1">
                <a:solidFill>
                  <a:srgbClr val="FF0000"/>
                </a:solidFill>
              </a:rPr>
              <a:t>expectativa</a:t>
            </a:r>
            <a:r>
              <a:rPr lang="en-ZA" b="1" baseline="0" dirty="0">
                <a:solidFill>
                  <a:srgbClr val="FF0000"/>
                </a:solidFill>
              </a:rPr>
              <a:t>? </a:t>
            </a:r>
            <a:r>
              <a:rPr lang="en-ZA" b="1" baseline="0" dirty="0" err="1">
                <a:solidFill>
                  <a:srgbClr val="FF0000"/>
                </a:solidFill>
              </a:rPr>
              <a:t>Ou</a:t>
            </a:r>
            <a:r>
              <a:rPr lang="en-ZA" b="1" baseline="0" dirty="0">
                <a:solidFill>
                  <a:srgbClr val="FF0000"/>
                </a:solidFill>
              </a:rPr>
              <a:t> </a:t>
            </a:r>
            <a:r>
              <a:rPr lang="en-ZA" b="1" baseline="0" dirty="0" err="1">
                <a:solidFill>
                  <a:srgbClr val="FF0000"/>
                </a:solidFill>
              </a:rPr>
              <a:t>dizer</a:t>
            </a:r>
            <a:r>
              <a:rPr lang="en-ZA" b="1" baseline="0" dirty="0">
                <a:solidFill>
                  <a:srgbClr val="FF0000"/>
                </a:solidFill>
              </a:rPr>
              <a:t> </a:t>
            </a:r>
            <a:r>
              <a:rPr lang="en-ZA" b="1" baseline="0" dirty="0" err="1">
                <a:solidFill>
                  <a:srgbClr val="FF0000"/>
                </a:solidFill>
              </a:rPr>
              <a:t>poque</a:t>
            </a:r>
            <a:r>
              <a:rPr lang="en-ZA" b="1" baseline="0" dirty="0">
                <a:solidFill>
                  <a:srgbClr val="FF0000"/>
                </a:solidFill>
              </a:rPr>
              <a:t> que </a:t>
            </a:r>
            <a:r>
              <a:rPr lang="en-ZA" b="1" baseline="0" dirty="0" err="1">
                <a:solidFill>
                  <a:srgbClr val="FF0000"/>
                </a:solidFill>
              </a:rPr>
              <a:t>você</a:t>
            </a:r>
            <a:r>
              <a:rPr lang="en-ZA" b="1" baseline="0" dirty="0">
                <a:solidFill>
                  <a:srgbClr val="FF0000"/>
                </a:solidFill>
              </a:rPr>
              <a:t> é especial </a:t>
            </a:r>
            <a:r>
              <a:rPr lang="en-ZA" baseline="0" dirty="0" err="1"/>
              <a:t>sobre</a:t>
            </a:r>
            <a:r>
              <a:rPr lang="en-ZA" baseline="0" dirty="0"/>
              <a:t> o </a:t>
            </a:r>
            <a:r>
              <a:rPr lang="en-ZA" baseline="0" dirty="0" err="1"/>
              <a:t>treino</a:t>
            </a:r>
            <a:r>
              <a:rPr lang="en-ZA" baseline="0" dirty="0"/>
              <a:t>. </a:t>
            </a:r>
            <a:r>
              <a:rPr lang="en-ZA" baseline="0" dirty="0" err="1"/>
              <a:t>Tudo</a:t>
            </a:r>
            <a:r>
              <a:rPr lang="en-ZA" baseline="0" dirty="0"/>
              <a:t> </a:t>
            </a:r>
            <a:r>
              <a:rPr lang="en-ZA" baseline="0" dirty="0" err="1"/>
              <a:t>em</a:t>
            </a:r>
            <a:r>
              <a:rPr lang="en-ZA" baseline="0" dirty="0"/>
              <a:t> 30 </a:t>
            </a:r>
            <a:r>
              <a:rPr lang="en-ZA" baseline="0" dirty="0" err="1"/>
              <a:t>segundos</a:t>
            </a:r>
            <a:r>
              <a:rPr lang="en-ZA" baseline="0" dirty="0"/>
              <a:t>.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2F1268-5298-4822-9959-278E982F9C7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976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FC874D-9C06-41C2-B37E-39A1AA8C876E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526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38D42D-A1FF-4892-97C7-BC11CC2F1BC9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20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FBBFD7-13AC-4FE4-BB42-00B26DB3901B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32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68D5816-8A96-4E0B-8D31-B32A84CD9B4B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103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7E88BF7-C6A5-45EC-AA77-3A077F85D315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31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err="1">
                <a:cs typeface="Arial" panose="020B0604020202020204" pitchFamily="34" charset="0"/>
              </a:rPr>
              <a:t>Não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Precisas</a:t>
            </a:r>
            <a:r>
              <a:rPr lang="en-GB" altLang="en-US" baseline="0" dirty="0">
                <a:cs typeface="Arial" panose="020B0604020202020204" pitchFamily="34" charset="0"/>
              </a:rPr>
              <a:t> de  </a:t>
            </a:r>
            <a:r>
              <a:rPr lang="en-GB" altLang="en-US" baseline="0" dirty="0" err="1">
                <a:cs typeface="Arial" panose="020B0604020202020204" pitchFamily="34" charset="0"/>
              </a:rPr>
              <a:t>falar</a:t>
            </a:r>
            <a:r>
              <a:rPr lang="en-GB" altLang="en-US" baseline="0" dirty="0">
                <a:cs typeface="Arial" panose="020B0604020202020204" pitchFamily="34" charset="0"/>
              </a:rPr>
              <a:t> de </a:t>
            </a:r>
            <a:r>
              <a:rPr lang="en-GB" altLang="en-US" baseline="0" dirty="0" err="1">
                <a:cs typeface="Arial" panose="020B0604020202020204" pitchFamily="34" charset="0"/>
              </a:rPr>
              <a:t>tudo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isso</a:t>
            </a:r>
            <a:r>
              <a:rPr lang="en-GB" altLang="en-US" baseline="0" dirty="0">
                <a:cs typeface="Arial" panose="020B0604020202020204" pitchFamily="34" charset="0"/>
              </a:rPr>
              <a:t>; </a:t>
            </a:r>
            <a:r>
              <a:rPr lang="en-GB" altLang="en-US" baseline="0" dirty="0" err="1">
                <a:cs typeface="Arial" panose="020B0604020202020204" pitchFamily="34" charset="0"/>
              </a:rPr>
              <a:t>Apenas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explicar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como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estão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constituidos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os</a:t>
            </a:r>
            <a:r>
              <a:rPr lang="en-GB" altLang="en-US" baseline="0" dirty="0">
                <a:cs typeface="Arial" panose="020B0604020202020204" pitchFamily="34" charset="0"/>
              </a:rPr>
              <a:t> </a:t>
            </a:r>
            <a:r>
              <a:rPr lang="en-GB" altLang="en-US" baseline="0" dirty="0" err="1">
                <a:cs typeface="Arial" panose="020B0604020202020204" pitchFamily="34" charset="0"/>
              </a:rPr>
              <a:t>modulos</a:t>
            </a:r>
            <a:r>
              <a:rPr lang="en-GB" altLang="en-US" baseline="0" dirty="0">
                <a:cs typeface="Arial" panose="020B0604020202020204" pitchFamily="34" charset="0"/>
              </a:rPr>
              <a:t>;</a:t>
            </a:r>
            <a:endParaRPr lang="en-GB" altLang="en-US" dirty="0">
              <a:cs typeface="Arial" panose="020B0604020202020204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3FBE4C-EAB5-4798-903C-3887B4535952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32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>
            <a:extLst>
              <a:ext uri="{FF2B5EF4-FFF2-40B4-BE49-F238E27FC236}">
                <a16:creationId xmlns:a16="http://schemas.microsoft.com/office/drawing/2014/main" id="{D8DF54FF-76FC-4505-9C4E-735FA56085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>
              <a:extLst>
                <a:ext uri="{FF2B5EF4-FFF2-40B4-BE49-F238E27FC236}">
                  <a16:creationId xmlns:a16="http://schemas.microsoft.com/office/drawing/2014/main" id="{F463EDB2-A78E-488F-B6C2-4999819B8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30963F7-92A6-4888-98C5-A95183B2A3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6D8F-0E72-4BA7-970D-DB34FD7949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954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08C18-C665-4FE2-8768-2180639239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B9E48-B039-484D-8D53-1AFF7EDAD8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D5A0D-D784-4604-9B33-B0578300C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4594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7950833-0617-4BD0-A608-C6E58F9A40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F5A3D67-7139-4092-8DFA-878E36AE81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4F3EA-7456-48C0-B195-A5A18D35C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567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94803FE-85D4-41F7-8875-0DBE83A9E1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D5842C0-B4DC-461A-9EA5-CA8F78BD73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C8A3F-40CA-49BF-855B-D1ABC380B4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1650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758E-903F-49A9-A7C6-9561DE49BE89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F99B-1D87-4AB9-9051-E40FD299CF6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3413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19F2-5F9A-4AF3-8573-E0507092C051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B7739-D96C-4DD3-A4A0-923F85FC9F1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5224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092B3-F8BB-4825-BE1C-BA2A53440099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44A36-6DA3-4522-98B5-9FA812709C0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0084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90AD5-43FC-431C-BE8C-91FA386975D1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5C969-FBF8-4BFF-AAF7-3DC3522A84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4383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4132-B759-45C7-AEE8-F01A0DEA8145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85BA-7416-49FF-A6E0-F4831B4EE5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2405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C0EDC-5624-4ACA-BD16-4028E5D695A6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21C3-A06F-4F02-97A8-1DB0646B57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4506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373A4-BC9D-4897-ADB2-AB9E225837A4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B438D-204D-4F35-BE7E-80D9E5F154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245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634B4B-0A69-44AD-AC87-A697CAEE26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63AE9-2C26-4EF6-9E3B-F96AC83B6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B2DD8-6F50-42A1-86AF-DF8CBE9028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6583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92A4D-27C4-4246-A65B-0EC1E15BD706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83B06-13F2-446E-B660-027D6D9B1E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55916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F40A-2373-4D84-925D-EDB4F77829DD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B238-F54D-403D-A326-F9DAA53863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8389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C98C4-DE97-46C8-81D1-0EE485FDFBA6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295F9-2BDD-4F65-9A9C-AF78C018C8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9334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309D-3CA1-4C39-B06C-5859A1D3E963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0B74E-CE90-4906-BF20-24849524D30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0856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EE8DE6-0613-4FC0-BD98-70B97B719C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DAB173-F6C7-4912-90A4-8E94ADD3D2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56B7D-4FEE-4947-BC2C-36CE7CEE4E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458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3DE4A-2663-490A-A045-B2B28C68B5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2AFB8-FC49-4FEC-A4A0-4053E98479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97C64-8A69-4F1A-9866-9820289DE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428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0513B81-61DF-416F-B274-6F1272026E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2D5160-4EEE-4C4A-BE4F-921560137D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EC7B1-08B1-4A57-A66C-86E72DDA7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90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70945A2-368D-4FB2-BBC3-FC5A87E24D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8C6D480-4496-49B4-B7C6-3BEA11ADF3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312F-E548-4AA4-BE4E-5A39FE3235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50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0E85000-874B-4431-852C-E946282DB5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DC79B7D-D9F3-48DD-B3EB-9B18440CA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3633F-3AB3-4364-88F4-254C6BA74A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171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4ABCCC4-7932-430F-A9B4-8034726C37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8EF6E90-343A-4D78-8146-A1E72E128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3574A-8BFF-4E76-8394-05F7080395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87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13989-D0D4-4940-BDBB-187AC25DCF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2DA93-2954-42E0-97D5-05A2F06A5D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91184-9D06-486C-92F4-9F5D438FEC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240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13B81-61DF-416F-B274-6F1272026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D5160-4EEE-4C4A-BE4F-921560137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728A2E1-660E-4977-9697-1A7BBB0D9E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E676F53-0EE1-47DF-BFA0-74B6F51F3D46}"/>
              </a:ext>
            </a:extLst>
          </p:cNvPr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>
            <a:extLst>
              <a:ext uri="{FF2B5EF4-FFF2-40B4-BE49-F238E27FC236}">
                <a16:creationId xmlns:a16="http://schemas.microsoft.com/office/drawing/2014/main" id="{E964E595-79A4-48DC-A6F6-86042476F3E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6BE15B0-2A92-4091-A92F-4591B47EEB3F}"/>
              </a:ext>
            </a:extLst>
          </p:cNvPr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CD6B8EBC-E480-4081-9E42-D57AB0174ED5}" type="slidenum">
              <a:rPr lang="en-US" alt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alt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>
              <a:extLst>
                <a:ext uri="{FF2B5EF4-FFF2-40B4-BE49-F238E27FC236}">
                  <a16:creationId xmlns:a16="http://schemas.microsoft.com/office/drawing/2014/main" id="{913D82DE-95C7-4167-A217-8449C2FEF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>
            <a:extLst>
              <a:ext uri="{FF2B5EF4-FFF2-40B4-BE49-F238E27FC236}">
                <a16:creationId xmlns:a16="http://schemas.microsoft.com/office/drawing/2014/main" id="{7EF45028-B8EB-46F2-9301-ED0ED0E355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altLang="en-US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altLang="en-US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altLang="en-US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altLang="en-US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altLang="en-US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altLang="en-US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8" r:id="rId1"/>
    <p:sldLayoutId id="2147484969" r:id="rId2"/>
    <p:sldLayoutId id="2147484970" r:id="rId3"/>
    <p:sldLayoutId id="2147484971" r:id="rId4"/>
    <p:sldLayoutId id="2147484956" r:id="rId5"/>
    <p:sldLayoutId id="2147484972" r:id="rId6"/>
    <p:sldLayoutId id="2147484973" r:id="rId7"/>
    <p:sldLayoutId id="2147484974" r:id="rId8"/>
    <p:sldLayoutId id="2147484975" r:id="rId9"/>
    <p:sldLayoutId id="2147484976" r:id="rId10"/>
    <p:sldLayoutId id="2147484977" r:id="rId11"/>
    <p:sldLayoutId id="214748497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064B0-BE6E-4AF1-B07A-5660DA031D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E419A74F-0EC3-44F4-8FA9-0EDC41FFE3D5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C8E7-25B6-45D9-9941-7E49D3792B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39F1A-1B35-40C4-BDA3-AE8FFE314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EFAFB82-ABDF-4FEC-8B16-A5BE2F96BF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7" r:id="rId1"/>
    <p:sldLayoutId id="2147484958" r:id="rId2"/>
    <p:sldLayoutId id="2147484959" r:id="rId3"/>
    <p:sldLayoutId id="2147484960" r:id="rId4"/>
    <p:sldLayoutId id="2147484961" r:id="rId5"/>
    <p:sldLayoutId id="2147484962" r:id="rId6"/>
    <p:sldLayoutId id="2147484963" r:id="rId7"/>
    <p:sldLayoutId id="2147484964" r:id="rId8"/>
    <p:sldLayoutId id="2147484965" r:id="rId9"/>
    <p:sldLayoutId id="2147484966" r:id="rId10"/>
    <p:sldLayoutId id="21474849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/?q=content/all-hazard-rrt-training-package-version-2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 idx="4294967295"/>
          </p:nvPr>
        </p:nvSpPr>
        <p:spPr>
          <a:xfrm>
            <a:off x="519113" y="76200"/>
            <a:ext cx="8624887" cy="1752600"/>
          </a:xfrm>
        </p:spPr>
        <p:txBody>
          <a:bodyPr/>
          <a:lstStyle/>
          <a:p>
            <a:pPr algn="r" eaLnBrk="1" hangingPunct="1"/>
            <a:br>
              <a:rPr lang="pt-PT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6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Equipas de Resposta R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  <a:cs typeface="Calibri"/>
              </a:rPr>
              <a:t>ápida</a:t>
            </a:r>
            <a:br>
              <a:rPr lang="pt-PT" altLang="en-US" sz="3600" b="1" dirty="0">
                <a:solidFill>
                  <a:srgbClr val="002060"/>
                </a:solidFill>
                <a:latin typeface="+mn-lt"/>
                <a:cs typeface="Calibri"/>
              </a:rPr>
            </a:br>
            <a:r>
              <a:rPr lang="pt-PT" alt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Formação</a:t>
            </a:r>
            <a:endParaRPr lang="pt-PT" altLang="en-US" sz="3600" b="1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519113" y="3886200"/>
            <a:ext cx="81533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 err="1">
                <a:solidFill>
                  <a:srgbClr val="0070C0"/>
                </a:solidFill>
              </a:rPr>
              <a:t>Visão</a:t>
            </a:r>
            <a:r>
              <a:rPr lang="en-US" altLang="en-US" sz="3600" b="1" dirty="0">
                <a:solidFill>
                  <a:srgbClr val="0070C0"/>
                </a:solidFill>
              </a:rPr>
              <a:t> </a:t>
            </a:r>
            <a:r>
              <a:rPr lang="en-US" altLang="en-US" sz="3600" b="1" dirty="0" err="1">
                <a:solidFill>
                  <a:srgbClr val="0070C0"/>
                </a:solidFill>
              </a:rPr>
              <a:t>Geral</a:t>
            </a:r>
            <a:r>
              <a:rPr lang="en-US" altLang="en-US" sz="3600" b="1" dirty="0">
                <a:solidFill>
                  <a:srgbClr val="0070C0"/>
                </a:solidFill>
              </a:rPr>
              <a:t> da </a:t>
            </a:r>
            <a:r>
              <a:rPr lang="en-US" altLang="en-US" sz="3600" b="1" dirty="0" err="1">
                <a:solidFill>
                  <a:srgbClr val="0070C0"/>
                </a:solidFill>
              </a:rPr>
              <a:t>Formação</a:t>
            </a:r>
            <a:endParaRPr lang="en-US" altLang="en-US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6390" name="Picture 1" descr="Description: WHO-EN-BW-H">
            <a:extLst>
              <a:ext uri="{FF2B5EF4-FFF2-40B4-BE49-F238E27FC236}">
                <a16:creationId xmlns:a16="http://schemas.microsoft.com/office/drawing/2014/main" id="{FEAF4EE2-531C-475B-B16C-C6E9F771D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2438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152400" y="146845"/>
            <a:ext cx="8915400" cy="761999"/>
          </a:xfrm>
        </p:spPr>
        <p:txBody>
          <a:bodyPr/>
          <a:lstStyle/>
          <a:p>
            <a:pPr eaLnBrk="1" hangingPunct="1"/>
            <a:r>
              <a:rPr lang="pt-BR" altLang="en-US" sz="2800" b="1" dirty="0">
                <a:solidFill>
                  <a:srgbClr val="002060"/>
                </a:solidFill>
              </a:rPr>
              <a:t>O Objectivo dos Blocos de Aprendizagem</a:t>
            </a:r>
            <a:endParaRPr lang="en-US" alt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838B3CA-6C7E-4771-B08F-B8B9BFF34B2C}"/>
              </a:ext>
            </a:extLst>
          </p:cNvPr>
          <p:cNvSpPr/>
          <p:nvPr/>
        </p:nvSpPr>
        <p:spPr>
          <a:xfrm>
            <a:off x="287840" y="1022195"/>
            <a:ext cx="2579686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en-US" sz="2000" b="1" dirty="0">
                <a:solidFill>
                  <a:srgbClr val="FFFFFF"/>
                </a:solidFill>
              </a:rPr>
              <a:t>BLOCO A: </a:t>
            </a:r>
          </a:p>
          <a:p>
            <a:pPr algn="ctr" eaLnBrk="1" hangingPunct="1">
              <a:defRPr/>
            </a:pPr>
            <a:r>
              <a:rPr lang="fr-FR" altLang="en-US" sz="2000" b="1" dirty="0">
                <a:solidFill>
                  <a:srgbClr val="FFFFFF"/>
                </a:solidFill>
              </a:rPr>
              <a:t>ERR EM CONTEXTO</a:t>
            </a:r>
            <a:endParaRPr lang="en-GB" altLang="en-US" sz="2000" b="1" dirty="0">
              <a:solidFill>
                <a:srgbClr val="FFFFFF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7F73D6A-2097-4112-80C1-FA5B4159F6A4}"/>
              </a:ext>
            </a:extLst>
          </p:cNvPr>
          <p:cNvSpPr/>
          <p:nvPr/>
        </p:nvSpPr>
        <p:spPr>
          <a:xfrm>
            <a:off x="304800" y="2274108"/>
            <a:ext cx="2579685" cy="10366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en-US" sz="2000" b="1" dirty="0">
                <a:solidFill>
                  <a:schemeClr val="bg1"/>
                </a:solidFill>
              </a:rPr>
              <a:t>BLOCO B: </a:t>
            </a:r>
          </a:p>
          <a:p>
            <a:pPr algn="ctr" eaLnBrk="1" hangingPunct="1">
              <a:defRPr/>
            </a:pPr>
            <a:r>
              <a:rPr lang="fr-FR" altLang="en-US" sz="2000" b="1" dirty="0">
                <a:solidFill>
                  <a:schemeClr val="bg1"/>
                </a:solidFill>
              </a:rPr>
              <a:t>M</a:t>
            </a:r>
            <a:r>
              <a:rPr lang="fr-FR" altLang="en-US" sz="2000" b="1" dirty="0">
                <a:solidFill>
                  <a:schemeClr val="bg1"/>
                </a:solidFill>
                <a:latin typeface="Calibri"/>
                <a:cs typeface="Calibri"/>
              </a:rPr>
              <a:t>Ó</a:t>
            </a:r>
            <a:r>
              <a:rPr lang="fr-FR" altLang="en-US" sz="2000" b="1" dirty="0">
                <a:solidFill>
                  <a:schemeClr val="bg1"/>
                </a:solidFill>
              </a:rPr>
              <a:t>DULOS</a:t>
            </a:r>
          </a:p>
          <a:p>
            <a:pPr algn="ctr" eaLnBrk="1" hangingPunct="1">
              <a:defRPr/>
            </a:pPr>
            <a:r>
              <a:rPr lang="fr-FR" altLang="en-US" sz="2000" b="1" dirty="0">
                <a:solidFill>
                  <a:schemeClr val="bg1"/>
                </a:solidFill>
              </a:rPr>
              <a:t>T</a:t>
            </a:r>
            <a:r>
              <a:rPr lang="fr-FR" altLang="en-US" sz="2000" b="1" dirty="0">
                <a:solidFill>
                  <a:schemeClr val="bg1"/>
                </a:solidFill>
                <a:latin typeface="Calibri"/>
                <a:cs typeface="Calibri"/>
              </a:rPr>
              <a:t>ÉCNICOS</a:t>
            </a:r>
            <a:endParaRPr lang="en-GB" alt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DA65690-0955-4D56-8095-775F8231BFD6}"/>
              </a:ext>
            </a:extLst>
          </p:cNvPr>
          <p:cNvSpPr/>
          <p:nvPr/>
        </p:nvSpPr>
        <p:spPr>
          <a:xfrm>
            <a:off x="287840" y="3359010"/>
            <a:ext cx="2579684" cy="103663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600" b="1" dirty="0">
                <a:solidFill>
                  <a:schemeClr val="tx1"/>
                </a:solidFill>
              </a:rPr>
              <a:t>BLOCO C: </a:t>
            </a:r>
          </a:p>
          <a:p>
            <a:pPr algn="ctr" eaLnBrk="1" hangingPunct="1">
              <a:defRPr/>
            </a:pPr>
            <a:r>
              <a:rPr lang="fr-FR" sz="1600" b="1" dirty="0">
                <a:solidFill>
                  <a:schemeClr val="tx1"/>
                </a:solidFill>
              </a:rPr>
              <a:t>EXERCÍCIOS SOBRE COMPET</a:t>
            </a:r>
            <a:r>
              <a:rPr lang="fr-FR" sz="1600" b="1" dirty="0">
                <a:solidFill>
                  <a:schemeClr val="tx1"/>
                </a:solidFill>
                <a:cs typeface="Arial"/>
              </a:rPr>
              <a:t>ÊNCIAS</a:t>
            </a:r>
            <a:r>
              <a:rPr lang="fr-FR" sz="16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FR" sz="1600" b="1" dirty="0">
                <a:solidFill>
                  <a:schemeClr val="tx1"/>
                </a:solidFill>
              </a:rPr>
              <a:t>BASEADOS EM C</a:t>
            </a:r>
            <a:r>
              <a:rPr lang="fr-FR" sz="1600" b="1" dirty="0">
                <a:solidFill>
                  <a:schemeClr val="tx1"/>
                </a:solidFill>
                <a:latin typeface="Calibri"/>
                <a:cs typeface="Calibri"/>
              </a:rPr>
              <a:t>ENÁRIOS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C91A2E3B-0661-4CC4-B8A6-253BF7CDFC39}"/>
              </a:ext>
            </a:extLst>
          </p:cNvPr>
          <p:cNvSpPr/>
          <p:nvPr/>
        </p:nvSpPr>
        <p:spPr>
          <a:xfrm>
            <a:off x="252529" y="4465638"/>
            <a:ext cx="2579685" cy="10088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600" b="1" dirty="0">
                <a:solidFill>
                  <a:schemeClr val="tx1"/>
                </a:solidFill>
              </a:rPr>
              <a:t>BLOCO D: </a:t>
            </a:r>
          </a:p>
          <a:p>
            <a:pPr algn="ctr" eaLnBrk="1" hangingPunct="1">
              <a:defRPr/>
            </a:pPr>
            <a:r>
              <a:rPr lang="fr-FR" sz="1600" b="1" dirty="0">
                <a:solidFill>
                  <a:schemeClr val="tx1"/>
                </a:solidFill>
              </a:rPr>
              <a:t>AVALIA</a:t>
            </a:r>
            <a:r>
              <a:rPr lang="fr-FR" sz="1600" b="1" dirty="0">
                <a:solidFill>
                  <a:schemeClr val="tx1"/>
                </a:solidFill>
                <a:latin typeface="Calibri"/>
                <a:cs typeface="Calibri"/>
              </a:rPr>
              <a:t>ÇÃO E MEDIDAS A TOMAR  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943923" y="990600"/>
            <a:ext cx="6096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pt-PT" altLang="en-US" sz="2000" dirty="0">
                <a:solidFill>
                  <a:srgbClr val="C00000"/>
                </a:solidFill>
                <a:latin typeface="+mn-lt"/>
              </a:rPr>
              <a:t>Prontid</a:t>
            </a:r>
            <a:r>
              <a:rPr lang="pt-PT" altLang="en-US" sz="2000" dirty="0">
                <a:solidFill>
                  <a:srgbClr val="C00000"/>
                </a:solidFill>
                <a:latin typeface="+mn-lt"/>
                <a:cs typeface="Calibri"/>
              </a:rPr>
              <a:t>ão pra o terreno</a:t>
            </a:r>
            <a:r>
              <a:rPr lang="pt-PT" alt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: </a:t>
            </a:r>
            <a:r>
              <a:rPr lang="pt-PT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Preparar os participantes para o trabalho de campo com uma boa compreensão do contexto do terreno (coordenação, fun</a:t>
            </a:r>
            <a:r>
              <a:rPr lang="pt-PT" altLang="en-US" sz="2000" dirty="0">
                <a:solidFill>
                  <a:schemeClr val="tx1"/>
                </a:solidFill>
                <a:latin typeface="Calibri"/>
                <a:cs typeface="Calibri"/>
              </a:rPr>
              <a:t>ções</a:t>
            </a:r>
            <a:r>
              <a:rPr lang="pt-PT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e responsabilidades dos membros da ERR ...)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953216" y="2413337"/>
            <a:ext cx="62595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pt-PT" altLang="en-US" sz="2000" dirty="0">
                <a:solidFill>
                  <a:srgbClr val="C00000"/>
                </a:solidFill>
                <a:latin typeface="+mn-lt"/>
              </a:rPr>
              <a:t>Compet</a:t>
            </a:r>
            <a:r>
              <a:rPr lang="pt-PT" altLang="en-US" sz="2000" dirty="0">
                <a:solidFill>
                  <a:srgbClr val="C00000"/>
                </a:solidFill>
                <a:latin typeface="+mn-lt"/>
                <a:cs typeface="Arial"/>
              </a:rPr>
              <a:t>ências</a:t>
            </a:r>
            <a:r>
              <a:rPr lang="pt-PT" altLang="en-US" sz="2000" dirty="0">
                <a:solidFill>
                  <a:srgbClr val="C00000"/>
                </a:solidFill>
                <a:latin typeface="+mn-lt"/>
              </a:rPr>
              <a:t> t</a:t>
            </a:r>
            <a:r>
              <a:rPr lang="pt-PT" altLang="en-US" sz="2000" dirty="0">
                <a:solidFill>
                  <a:srgbClr val="C00000"/>
                </a:solidFill>
                <a:latin typeface="+mn-lt"/>
                <a:cs typeface="Calibri"/>
              </a:rPr>
              <a:t>écnicas</a:t>
            </a:r>
            <a:r>
              <a:rPr lang="pt-PT" alt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: </a:t>
            </a:r>
            <a:r>
              <a:rPr lang="pt-PT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Fortalecer o conhecimento e as </a:t>
            </a:r>
            <a:r>
              <a:rPr lang="pt-PT" altLang="en-US" sz="2000" dirty="0">
                <a:solidFill>
                  <a:schemeClr val="tx1"/>
                </a:solidFill>
                <a:latin typeface="+mn-lt"/>
              </a:rPr>
              <a:t>compet</a:t>
            </a:r>
            <a:r>
              <a:rPr lang="pt-PT" altLang="en-US" sz="2000" dirty="0">
                <a:solidFill>
                  <a:schemeClr val="tx1"/>
                </a:solidFill>
                <a:latin typeface="+mn-lt"/>
                <a:cs typeface="Arial"/>
              </a:rPr>
              <a:t>ências </a:t>
            </a:r>
            <a:r>
              <a:rPr lang="pt-PT" altLang="en-US" sz="2000" dirty="0">
                <a:solidFill>
                  <a:schemeClr val="tx1"/>
                </a:solidFill>
                <a:latin typeface="+mn-lt"/>
              </a:rPr>
              <a:t>do participante em áreas técnicas relevantes.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971800" y="3687762"/>
            <a:ext cx="62436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pt-PT" altLang="en-US" sz="2000" dirty="0">
                <a:solidFill>
                  <a:srgbClr val="C00000"/>
                </a:solidFill>
                <a:latin typeface="+mn-lt"/>
              </a:rPr>
              <a:t>Compet</a:t>
            </a:r>
            <a:r>
              <a:rPr lang="pt-PT" altLang="en-US" sz="2000" dirty="0">
                <a:solidFill>
                  <a:srgbClr val="C00000"/>
                </a:solidFill>
                <a:latin typeface="+mn-lt"/>
                <a:cs typeface="Arial"/>
              </a:rPr>
              <a:t>ências </a:t>
            </a:r>
            <a:r>
              <a:rPr lang="pt-PT" altLang="en-US" sz="2000" dirty="0">
                <a:solidFill>
                  <a:srgbClr val="C00000"/>
                </a:solidFill>
                <a:latin typeface="+mn-lt"/>
              </a:rPr>
              <a:t>t</a:t>
            </a:r>
            <a:r>
              <a:rPr lang="pt-PT" altLang="en-US" sz="2000" dirty="0">
                <a:solidFill>
                  <a:srgbClr val="C00000"/>
                </a:solidFill>
                <a:latin typeface="+mn-lt"/>
                <a:cs typeface="Calibri"/>
              </a:rPr>
              <a:t>écnicas </a:t>
            </a:r>
            <a:r>
              <a:rPr lang="pt-PT" alt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: </a:t>
            </a:r>
            <a:r>
              <a:rPr lang="pt-PT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Reforçar as competências práticas dos participantes nas diversas áreas técnicas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958790" y="4395648"/>
            <a:ext cx="609600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pt-PT" altLang="en-US" sz="1900" dirty="0">
                <a:solidFill>
                  <a:srgbClr val="C00000"/>
                </a:solidFill>
                <a:latin typeface="Calibri" panose="020F0502020204030204" pitchFamily="34" charset="0"/>
              </a:rPr>
              <a:t>Avalia</a:t>
            </a:r>
            <a:r>
              <a:rPr lang="pt-PT" altLang="en-US" sz="1900" dirty="0">
                <a:solidFill>
                  <a:srgbClr val="C00000"/>
                </a:solidFill>
                <a:latin typeface="Calibri"/>
                <a:cs typeface="Calibri"/>
              </a:rPr>
              <a:t>ção</a:t>
            </a:r>
            <a:r>
              <a:rPr lang="pt-PT" altLang="en-US" sz="1900" dirty="0">
                <a:solidFill>
                  <a:srgbClr val="C00000"/>
                </a:solidFill>
                <a:latin typeface="Calibri" panose="020F0502020204030204" pitchFamily="34" charset="0"/>
              </a:rPr>
              <a:t>: </a:t>
            </a:r>
            <a:r>
              <a:rPr lang="pt-PT" altLang="en-US" sz="1900" dirty="0">
                <a:solidFill>
                  <a:schemeClr val="tx1"/>
                </a:solidFill>
                <a:latin typeface="Calibri" panose="020F0502020204030204" pitchFamily="34" charset="0"/>
              </a:rPr>
              <a:t>Recapitular e reter os principais pontos da aprendizagem e planificar a forma de os aplicar quando voltar ao trabalho.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pt-PT" altLang="en-US" sz="1900" dirty="0">
                <a:solidFill>
                  <a:srgbClr val="C00000"/>
                </a:solidFill>
                <a:latin typeface="Calibri" panose="020F0502020204030204" pitchFamily="34" charset="0"/>
              </a:rPr>
              <a:t>Trabalho em rede:</a:t>
            </a:r>
            <a:r>
              <a:rPr lang="pt-PT" altLang="en-US" sz="19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pt-PT" altLang="en-US" sz="1900" dirty="0">
                <a:solidFill>
                  <a:schemeClr val="tx1"/>
                </a:solidFill>
                <a:latin typeface="Calibri" panose="020F0502020204030204" pitchFamily="34" charset="0"/>
              </a:rPr>
              <a:t> Dedicar-se à aprendizagem contínua e ao trabalho em rede após a forma</a:t>
            </a:r>
            <a:r>
              <a:rPr lang="pt-PT" altLang="en-US" sz="1900" dirty="0">
                <a:solidFill>
                  <a:schemeClr val="tx1"/>
                </a:solidFill>
                <a:latin typeface="+mn-lt"/>
                <a:cs typeface="Arial"/>
              </a:rPr>
              <a:t>ção</a:t>
            </a:r>
            <a:r>
              <a:rPr lang="pt-PT" altLang="en-US" sz="1900" dirty="0">
                <a:solidFill>
                  <a:schemeClr val="tx1"/>
                </a:solidFill>
                <a:latin typeface="Calibri" panose="020F0502020204030204" pitchFamily="34" charset="0"/>
              </a:rPr>
              <a:t> para as ERR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  <p:bldP spid="17" grpId="0"/>
      <p:bldP spid="30" grpId="0"/>
      <p:bldP spid="3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304799" y="304800"/>
            <a:ext cx="8534401" cy="609600"/>
          </a:xfrm>
          <a:noFill/>
        </p:spPr>
        <p:txBody>
          <a:bodyPr/>
          <a:lstStyle/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  <a:latin typeface="+mn-lt"/>
              </a:rPr>
              <a:t>Conte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  <a:cs typeface="Calibri"/>
              </a:rPr>
              <a:t>údo dos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</a:rPr>
              <a:t> Blocos </a:t>
            </a:r>
            <a:r>
              <a:rPr lang="fr-FR" altLang="en-US" sz="3600" b="1" dirty="0">
                <a:solidFill>
                  <a:srgbClr val="002060"/>
                </a:solidFill>
                <a:latin typeface="+mn-lt"/>
              </a:rPr>
              <a:t>de </a:t>
            </a:r>
            <a:r>
              <a:rPr lang="fr-FR" altLang="en-US" sz="3600" b="1" dirty="0" err="1">
                <a:solidFill>
                  <a:srgbClr val="002060"/>
                </a:solidFill>
                <a:latin typeface="+mn-lt"/>
              </a:rPr>
              <a:t>Aprendizagem</a:t>
            </a:r>
            <a:endParaRPr lang="en-US" altLang="en-US" sz="3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AB34D75-7FC1-4002-B4B0-52AE27D01679}"/>
              </a:ext>
            </a:extLst>
          </p:cNvPr>
          <p:cNvSpPr/>
          <p:nvPr/>
        </p:nvSpPr>
        <p:spPr>
          <a:xfrm>
            <a:off x="4608513" y="1066800"/>
            <a:ext cx="4297680" cy="3352801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</a:rPr>
              <a:t>C: </a:t>
            </a:r>
            <a:r>
              <a:rPr lang="pt-PT" altLang="en-US" sz="1400" b="1" dirty="0" err="1">
                <a:solidFill>
                  <a:schemeClr val="bg1"/>
                </a:solidFill>
                <a:latin typeface="+mj-lt"/>
              </a:rPr>
              <a:t>Exerícios</a:t>
            </a:r>
            <a:r>
              <a:rPr lang="pt-PT" altLang="en-US" sz="1400" b="1" dirty="0">
                <a:solidFill>
                  <a:schemeClr val="bg1"/>
                </a:solidFill>
                <a:latin typeface="+mj-lt"/>
              </a:rPr>
              <a:t> sobre compet</a:t>
            </a:r>
            <a:r>
              <a:rPr lang="pt-PT" altLang="en-US" sz="1400" b="1" dirty="0">
                <a:solidFill>
                  <a:schemeClr val="bg1"/>
                </a:solidFill>
                <a:latin typeface="+mj-lt"/>
                <a:cs typeface="Arial"/>
              </a:rPr>
              <a:t>ências </a:t>
            </a:r>
            <a:r>
              <a:rPr lang="pt-PT" altLang="en-US" sz="1400" b="1" dirty="0">
                <a:solidFill>
                  <a:schemeClr val="bg1"/>
                </a:solidFill>
                <a:latin typeface="+mj-lt"/>
              </a:rPr>
              <a:t>baseados em cenários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C1: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ERR </a:t>
            </a:r>
            <a:r>
              <a:rPr lang="pt-PT" altLang="en-US" sz="1400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activada</a:t>
            </a:r>
            <a:endParaRPr lang="pt-PT" altLang="en-US" sz="14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61950" indent="-361950"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C2: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ARR: uso deliberado de agente biológico para envenenamento/contaminação química de água potável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C3: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No hospital: entrevista com a equipa médica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C4: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No hospital: entrevista com o doente</a:t>
            </a:r>
          </a:p>
          <a:p>
            <a:pPr marL="266700" indent="-266700"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C5: 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Comunicação e envolvimento com a comunidade</a:t>
            </a:r>
          </a:p>
          <a:p>
            <a:pPr marL="266700" indent="-266700"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C6: 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Busca activa de casos e localização  de contactos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C7:</a:t>
            </a:r>
            <a:r>
              <a:rPr lang="pt-PT" altLang="en-US" sz="1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Relatório de investigação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AAB9FC1-209F-4371-9301-FF59BDA2C115}"/>
              </a:ext>
            </a:extLst>
          </p:cNvPr>
          <p:cNvSpPr/>
          <p:nvPr/>
        </p:nvSpPr>
        <p:spPr bwMode="auto">
          <a:xfrm>
            <a:off x="201454" y="3124200"/>
            <a:ext cx="4297680" cy="2926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457200" lvl="1" algn="ctr">
              <a:defRPr/>
            </a:pPr>
            <a:r>
              <a:rPr lang="pt-PT" altLang="en-US" sz="1400" b="1" dirty="0">
                <a:solidFill>
                  <a:schemeClr val="bg1"/>
                </a:solidFill>
                <a:latin typeface="+mn-lt"/>
              </a:rPr>
              <a:t>Bloco B: Módulos Técnicos</a:t>
            </a:r>
          </a:p>
          <a:p>
            <a:pPr marL="361950" indent="-361950"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B1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: Epidemiologia básica para a prática de saúde pública</a:t>
            </a:r>
          </a:p>
          <a:p>
            <a:pPr marL="361950" indent="-361950"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B2: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Vigilância epidemiológica em emergências de saúde pública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B3: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Gest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Calibri"/>
              </a:rPr>
              <a:t>ão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de dados em emergências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B4: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Investigação de surtos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B5: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Avaliação de riscos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B6   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Prevenção e Controlo de Infecções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B7: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Gestão de amostras laboratoriais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B8: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Mobilização social/envolvimento comunitário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B9: 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Comunicações sobre riscos das emergências</a:t>
            </a:r>
          </a:p>
          <a:p>
            <a:pPr eaLnBrk="1" hangingPunct="1">
              <a:defRPr/>
            </a:pPr>
            <a:r>
              <a:rPr lang="pt-PT" altLang="en-US" sz="1400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B10</a:t>
            </a:r>
            <a:r>
              <a:rPr lang="pt-PT" altLang="en-US" sz="14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: Primeiros Socorros Psicológicos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A75CFFC-4909-46B0-9798-2148E4FD5E5D}"/>
              </a:ext>
            </a:extLst>
          </p:cNvPr>
          <p:cNvSpPr/>
          <p:nvPr/>
        </p:nvSpPr>
        <p:spPr>
          <a:xfrm>
            <a:off x="4608513" y="4496118"/>
            <a:ext cx="4297680" cy="15541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>
                <a:latin typeface="+mn-lt"/>
              </a:rPr>
              <a:t>BLOCO D: Avaliação e medidas a tomar</a:t>
            </a:r>
          </a:p>
          <a:p>
            <a:pPr eaLnBrk="1" hangingPunct="1">
              <a:defRPr/>
            </a:pPr>
            <a:r>
              <a:rPr lang="pt-PT" altLang="en-US" sz="1400" b="1" dirty="0">
                <a:latin typeface="+mn-lt"/>
              </a:rPr>
              <a:t>D1</a:t>
            </a:r>
            <a:r>
              <a:rPr lang="pt-PT" altLang="en-US" sz="1400" dirty="0">
                <a:latin typeface="+mn-lt"/>
              </a:rPr>
              <a:t>: </a:t>
            </a:r>
            <a:r>
              <a:rPr lang="pt-PT" altLang="en-US" sz="1400" dirty="0">
                <a:latin typeface="+mn-lt"/>
                <a:cs typeface="Times New Roman" pitchFamily="18" charset="0"/>
              </a:rPr>
              <a:t>Satisfação do participante</a:t>
            </a:r>
          </a:p>
          <a:p>
            <a:pPr eaLnBrk="1" hangingPunct="1">
              <a:defRPr/>
            </a:pPr>
            <a:r>
              <a:rPr lang="pt-PT" altLang="en-US" sz="1400" b="1" dirty="0">
                <a:latin typeface="+mn-lt"/>
              </a:rPr>
              <a:t>D2</a:t>
            </a:r>
            <a:r>
              <a:rPr lang="pt-PT" altLang="en-US" sz="1400" dirty="0">
                <a:latin typeface="+mn-lt"/>
              </a:rPr>
              <a:t>: </a:t>
            </a:r>
            <a:r>
              <a:rPr lang="pt-PT" altLang="en-US" sz="1400" dirty="0">
                <a:latin typeface="+mn-lt"/>
                <a:cs typeface="Times New Roman" pitchFamily="18" charset="0"/>
              </a:rPr>
              <a:t>Aprendizagem do participante</a:t>
            </a:r>
          </a:p>
          <a:p>
            <a:pPr eaLnBrk="1" hangingPunct="1">
              <a:defRPr/>
            </a:pPr>
            <a:r>
              <a:rPr lang="pt-PT" altLang="en-US" sz="1400" b="1" dirty="0">
                <a:latin typeface="+mn-lt"/>
              </a:rPr>
              <a:t>D3</a:t>
            </a:r>
            <a:r>
              <a:rPr lang="pt-PT" altLang="en-US" sz="1400" dirty="0">
                <a:latin typeface="+mn-lt"/>
              </a:rPr>
              <a:t>: </a:t>
            </a:r>
            <a:r>
              <a:rPr lang="pt-PT" altLang="en-US" sz="1400" dirty="0">
                <a:latin typeface="+mn-lt"/>
                <a:cs typeface="Times New Roman" pitchFamily="18" charset="0"/>
              </a:rPr>
              <a:t>Transferência da aprendizagem para o trabalho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25E54E-94E6-4674-B741-11F60E9A14CC}"/>
              </a:ext>
            </a:extLst>
          </p:cNvPr>
          <p:cNvSpPr/>
          <p:nvPr/>
        </p:nvSpPr>
        <p:spPr>
          <a:xfrm>
            <a:off x="201454" y="1066800"/>
            <a:ext cx="4297680" cy="19478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defRPr/>
            </a:pPr>
            <a:r>
              <a:rPr lang="pt-PT" sz="1400" b="1" dirty="0">
                <a:solidFill>
                  <a:schemeClr val="bg1"/>
                </a:solidFill>
                <a:cs typeface="Arial" charset="0"/>
              </a:rPr>
              <a:t>BLOCO A: ERR em contexto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A1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Quadros para resposta a emergências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A2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ERR, funcionamento e coordenação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A3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Requisitos do destacamento e logística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A4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 Produtos da ERR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A5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Segurança e Saúde Ocupacional</a:t>
            </a:r>
          </a:p>
          <a:p>
            <a:pPr marL="447675" indent="-4476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pt-PT" sz="1400" b="1" dirty="0">
                <a:solidFill>
                  <a:srgbClr val="FFFFFF"/>
                </a:solidFill>
                <a:cs typeface="Times New Roman" panose="02020603050405020304" pitchFamily="18" charset="0"/>
              </a:rPr>
              <a:t>A6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: Centros de Operações </a:t>
            </a:r>
            <a:r>
              <a:rPr lang="pt-PT" sz="1400" dirty="0">
                <a:solidFill>
                  <a:srgbClr val="FFFFFF"/>
                </a:solidFill>
                <a:cs typeface="Calibri"/>
              </a:rPr>
              <a:t>de 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Emerg</a:t>
            </a:r>
            <a:r>
              <a:rPr lang="pt-PT" sz="1400" dirty="0">
                <a:solidFill>
                  <a:srgbClr val="FFFFFF"/>
                </a:solidFill>
                <a:cs typeface="Calibri"/>
              </a:rPr>
              <a:t>ê</a:t>
            </a:r>
            <a:r>
              <a:rPr lang="pt-PT" sz="1400" dirty="0">
                <a:solidFill>
                  <a:srgbClr val="FFFFFF"/>
                </a:solidFill>
                <a:cs typeface="Times New Roman" panose="02020603050405020304" pitchFamily="18" charset="0"/>
              </a:rPr>
              <a:t>ncia e SGI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4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153400" cy="639762"/>
          </a:xfrm>
        </p:spPr>
        <p:txBody>
          <a:bodyPr/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</a:t>
            </a:r>
            <a:r>
              <a:rPr lang="en-GB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</a:t>
            </a:r>
            <a:r>
              <a:rPr lang="en-GB" altLang="en-US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</a:t>
            </a:r>
            <a:endParaRPr lang="en-GB" alt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A97CC5-9C2C-47E6-9CA7-2DBCE71E6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493993"/>
              </p:ext>
            </p:extLst>
          </p:nvPr>
        </p:nvGraphicFramePr>
        <p:xfrm>
          <a:off x="152398" y="883626"/>
          <a:ext cx="8839200" cy="51631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3200">
                  <a:extLst>
                    <a:ext uri="{9D8B030D-6E8A-4147-A177-3AD203B41FA5}">
                      <a16:colId xmlns:a16="http://schemas.microsoft.com/office/drawing/2014/main" val="286584384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5574">
                <a:tc>
                  <a:txBody>
                    <a:bodyPr/>
                    <a:lstStyle/>
                    <a:p>
                      <a:pPr algn="ctr"/>
                      <a:endParaRPr lang="pt-PT" sz="1800" dirty="0"/>
                    </a:p>
                  </a:txBody>
                  <a:tcPr marT="45729" marB="4572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/>
                        <a:t>Dia 1</a:t>
                      </a:r>
                      <a:endParaRPr lang="pt-PT" sz="1600" b="1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/>
                        <a:t>Dia 2</a:t>
                      </a:r>
                      <a:endParaRPr lang="pt-PT" sz="1600" b="1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/>
                        <a:t>Dia 3</a:t>
                      </a:r>
                      <a:endParaRPr lang="pt-PT" sz="1600" b="1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/>
                        <a:t>Dia</a:t>
                      </a:r>
                      <a:r>
                        <a:rPr lang="pt-PT" sz="1600" b="1" baseline="0"/>
                        <a:t> </a:t>
                      </a:r>
                      <a:r>
                        <a:rPr lang="pt-PT" sz="1600" b="1"/>
                        <a:t>4</a:t>
                      </a:r>
                      <a:endParaRPr lang="pt-PT" sz="1600" b="1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/>
                        <a:t>Dia 5</a:t>
                      </a:r>
                      <a:endParaRPr lang="pt-PT" sz="1600" b="1" dirty="0"/>
                    </a:p>
                  </a:txBody>
                  <a:tcPr marT="45729" marB="4572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200">
                <a:tc rowSpan="2">
                  <a:txBody>
                    <a:bodyPr/>
                    <a:lstStyle/>
                    <a:p>
                      <a:endParaRPr lang="pt-PT" sz="1800"/>
                    </a:p>
                    <a:p>
                      <a:endParaRPr lang="pt-PT" sz="2000" b="1" noProof="0"/>
                    </a:p>
                    <a:p>
                      <a:endParaRPr lang="pt-PT" sz="2000" b="1" noProof="0"/>
                    </a:p>
                    <a:p>
                      <a:r>
                        <a:rPr lang="pt-PT" sz="2000" b="1" noProof="0"/>
                        <a:t>Manh</a:t>
                      </a:r>
                      <a:r>
                        <a:rPr lang="pt-PT" sz="2000" b="1" noProof="0">
                          <a:latin typeface="Calibri"/>
                          <a:cs typeface="Calibri"/>
                        </a:rPr>
                        <a:t>ã</a:t>
                      </a:r>
                      <a:endParaRPr lang="pt-PT" sz="2000" b="1" noProof="0" dirty="0"/>
                    </a:p>
                  </a:txBody>
                  <a:tcPr marT="45729" marB="45729"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800" dirty="0"/>
                    </a:p>
                  </a:txBody>
                  <a:tcPr marT="45729" marB="45729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/>
                        <a:t>Bloco B: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0"/>
                        <a:t>M</a:t>
                      </a:r>
                      <a:r>
                        <a:rPr lang="pt-PT" altLang="en-US" sz="1400"/>
                        <a:t>ódulo técnico</a:t>
                      </a: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/>
                        <a:t>Bloco B: </a:t>
                      </a:r>
                      <a:r>
                        <a:rPr lang="pt-PT" altLang="en-US" sz="1400" b="0"/>
                        <a:t>M</a:t>
                      </a:r>
                      <a:r>
                        <a:rPr lang="pt-PT" altLang="en-US" sz="1400"/>
                        <a:t>ódulo técnico</a:t>
                      </a: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/>
                        <a:t>Bloco</a:t>
                      </a:r>
                      <a:r>
                        <a:rPr lang="pt-PT" altLang="en-US" sz="1400" b="1" baseline="0"/>
                        <a:t> </a:t>
                      </a:r>
                      <a:r>
                        <a:rPr lang="pt-PT" altLang="en-US" sz="1400" b="1"/>
                        <a:t>B</a:t>
                      </a:r>
                      <a:r>
                        <a:rPr lang="pt-PT" altLang="en-US" sz="1400"/>
                        <a:t>: </a:t>
                      </a:r>
                      <a:r>
                        <a:rPr lang="pt-PT" altLang="en-US" sz="1400" b="0"/>
                        <a:t>M</a:t>
                      </a:r>
                      <a:r>
                        <a:rPr lang="pt-PT" altLang="en-US" sz="1400"/>
                        <a:t>ódulo técnico</a:t>
                      </a: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/>
                        <a:t>Bloco B:</a:t>
                      </a:r>
                      <a:r>
                        <a:rPr lang="pt-PT" altLang="en-US" sz="1400"/>
                        <a:t> </a:t>
                      </a:r>
                      <a:r>
                        <a:rPr lang="pt-PT" altLang="en-US" sz="1400" b="0"/>
                        <a:t>M</a:t>
                      </a:r>
                      <a:r>
                        <a:rPr lang="pt-PT" altLang="en-US" sz="1400"/>
                        <a:t>ódulo técnico</a:t>
                      </a: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98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1400" b="1"/>
                        <a:t>Bloco A</a:t>
                      </a:r>
                      <a:endParaRPr lang="pt-PT" sz="1400" b="1" dirty="0"/>
                    </a:p>
                  </a:txBody>
                  <a:tcPr marT="45729" marB="4572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</a:t>
                      </a:r>
                      <a:r>
                        <a:rPr lang="pt-PT" sz="14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pt-PT" altLang="en-US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Sessão  C1 e balanço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400" dirty="0"/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</a:t>
                      </a:r>
                      <a:r>
                        <a:rPr lang="pt-PT" sz="1400" b="1" baseline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- sessão C3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</a:t>
                      </a:r>
                      <a:r>
                        <a:rPr lang="pt-PT" sz="14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- sessão C5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/>
                        <a:t>Bloco B: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/>
                        <a:t>Módulo técnico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200">
                <a:tc rowSpan="3">
                  <a:txBody>
                    <a:bodyPr/>
                    <a:lstStyle/>
                    <a:p>
                      <a:endParaRPr lang="pt-PT" sz="2000" b="1" dirty="0"/>
                    </a:p>
                    <a:p>
                      <a:endParaRPr lang="pt-PT" sz="2000" b="1" dirty="0"/>
                    </a:p>
                    <a:p>
                      <a:endParaRPr lang="pt-PT" sz="2000" b="1" dirty="0"/>
                    </a:p>
                    <a:p>
                      <a:r>
                        <a:rPr lang="pt-PT" sz="2000" b="1" dirty="0"/>
                        <a:t>Tarde</a:t>
                      </a:r>
                    </a:p>
                  </a:txBody>
                  <a:tcPr marT="45729" marB="45729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dirty="0"/>
                        <a:t>Bloco 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 dirty="0"/>
                        <a:t>Bloco B: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Módulo técnico</a:t>
                      </a:r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 dirty="0"/>
                        <a:t>Bloco B: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Módulo técnico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altLang="en-US" sz="1400" dirty="0"/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 dirty="0"/>
                        <a:t>Bloco B: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dirty="0"/>
                        <a:t>Módulo técnico</a:t>
                      </a:r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 </a:t>
                      </a: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</a:t>
                      </a:r>
                      <a:r>
                        <a:rPr lang="mr-IN" altLang="en-US" sz="1400" dirty="0"/>
                        <a:t>–</a:t>
                      </a:r>
                      <a:r>
                        <a:rPr lang="pt-PT" altLang="en-US" sz="1400" dirty="0"/>
                        <a:t> sessão  C7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693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 noProof="0" dirty="0"/>
                        <a:t>Bloco B </a:t>
                      </a:r>
                      <a:r>
                        <a:rPr lang="pt-PT" altLang="en-US" sz="1400" b="0" noProof="0" dirty="0"/>
                        <a:t>Módulo Técnico</a:t>
                      </a:r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 </a:t>
                      </a: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</a:t>
                      </a:r>
                      <a:r>
                        <a:rPr lang="mr-IN" altLang="en-US" sz="1400" dirty="0"/>
                        <a:t>–</a:t>
                      </a:r>
                      <a:r>
                        <a:rPr lang="pt-PT" altLang="en-US" sz="1400" dirty="0"/>
                        <a:t> sessão  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altLang="en-US" sz="1400" dirty="0"/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 </a:t>
                      </a:r>
                      <a:endParaRPr lang="pt-PT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</a:t>
                      </a:r>
                      <a:r>
                        <a:rPr lang="mr-IN" altLang="en-US" sz="1400" dirty="0"/>
                        <a:t>–</a:t>
                      </a:r>
                      <a:r>
                        <a:rPr lang="pt-PT" altLang="en-US" sz="1400" dirty="0"/>
                        <a:t> sessão C4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 </a:t>
                      </a:r>
                      <a:endParaRPr lang="pt-PT" sz="1400" noProof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PT" altLang="en-US" sz="1400" dirty="0"/>
                        <a:t>Exercício sobre compe</a:t>
                      </a:r>
                      <a:r>
                        <a:rPr lang="pt-PT" altLang="en-US" sz="1400" dirty="0">
                          <a:latin typeface="+mn-lt"/>
                        </a:rPr>
                        <a:t>t</a:t>
                      </a:r>
                      <a:r>
                        <a:rPr lang="pt-PT" altLang="en-US" sz="1400" dirty="0">
                          <a:latin typeface="+mn-lt"/>
                          <a:cs typeface="Arial"/>
                        </a:rPr>
                        <a:t>ências</a:t>
                      </a:r>
                      <a:r>
                        <a:rPr lang="pt-PT" altLang="en-US" sz="1400" dirty="0"/>
                        <a:t> </a:t>
                      </a:r>
                      <a:r>
                        <a:rPr lang="mr-IN" altLang="en-US" sz="1400" dirty="0"/>
                        <a:t>–</a:t>
                      </a:r>
                      <a:r>
                        <a:rPr lang="pt-PT" altLang="en-US" sz="1400" dirty="0"/>
                        <a:t> sessão </a:t>
                      </a:r>
                      <a:r>
                        <a:rPr lang="pt-PT" sz="1400" dirty="0"/>
                        <a:t>C6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400" b="1" noProof="0" dirty="0">
                          <a:solidFill>
                            <a:schemeClr val="tx1"/>
                          </a:solidFill>
                        </a:rPr>
                        <a:t>Bloco C: </a:t>
                      </a:r>
                      <a:r>
                        <a:rPr lang="pt-PT" sz="1400" dirty="0"/>
                        <a:t>Apresentação de relatórios de investigação</a:t>
                      </a:r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506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en-US" sz="1400" b="1" noProof="0" dirty="0"/>
                        <a:t>Bloco B: </a:t>
                      </a:r>
                      <a:r>
                        <a:rPr lang="pt-PT" altLang="en-US" sz="1400" b="0" noProof="0" dirty="0"/>
                        <a:t>Módulo Técnico</a:t>
                      </a:r>
                    </a:p>
                  </a:txBody>
                  <a:tcPr marT="45729" marB="45729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400" noProof="0" dirty="0"/>
                        <a:t>Balanço C2</a:t>
                      </a:r>
                    </a:p>
                    <a:p>
                      <a:endParaRPr lang="pt-PT" sz="1400" noProof="0" dirty="0"/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400" noProof="0" dirty="0"/>
                        <a:t>Balanço C4</a:t>
                      </a:r>
                    </a:p>
                    <a:p>
                      <a:endParaRPr lang="pt-PT" sz="1400" noProof="0" dirty="0"/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i="0" noProof="0" dirty="0"/>
                        <a:t>Balanço</a:t>
                      </a:r>
                      <a:r>
                        <a:rPr lang="pt-PT" sz="1400" i="1" noProof="0" dirty="0"/>
                        <a:t> </a:t>
                      </a:r>
                      <a:r>
                        <a:rPr lang="pt-PT" altLang="en-US" sz="1400" dirty="0"/>
                        <a:t>C6</a:t>
                      </a:r>
                    </a:p>
                    <a:p>
                      <a:endParaRPr lang="pt-PT" sz="1400" dirty="0"/>
                    </a:p>
                  </a:txBody>
                  <a:tcPr marT="45729" marB="45729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800" dirty="0"/>
                    </a:p>
                  </a:txBody>
                  <a:tcPr marT="45729" marB="45729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69498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813709B-2A3E-48A4-8669-A760F0964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662" y="5235710"/>
            <a:ext cx="1439936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/>
              <a:t>Bloco D: D1-D3 Avalia</a:t>
            </a:r>
            <a:r>
              <a:rPr lang="pt-PT" altLang="en-US" sz="1400" b="1" dirty="0">
                <a:latin typeface="Calibri"/>
                <a:cs typeface="Calibri"/>
              </a:rPr>
              <a:t>ção</a:t>
            </a:r>
            <a:r>
              <a:rPr lang="pt-PT" altLang="en-US" sz="1400" b="1" dirty="0"/>
              <a:t> e medidas a tomar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3B43E4-7371-48F6-8F53-E5D1F74F5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7268" y="5726112"/>
            <a:ext cx="1463040" cy="3079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/>
              <a:t>Bloco 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6C2D48-16FD-4937-B88E-A381EA082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3009" y="5729515"/>
            <a:ext cx="1439944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/>
              <a:t>Bloco 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F935F5-4AED-4409-B7C5-EC2536FAB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8354" y="5726111"/>
            <a:ext cx="1463040" cy="3079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/>
              <a:t>Bloco 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13934A-8202-4152-8F31-551476EE9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9574" y="5726110"/>
            <a:ext cx="1463040" cy="3079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PT" altLang="en-US" sz="1400" b="1" dirty="0"/>
              <a:t>Bloco 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8006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Pontualidade: seja pontual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Telemóveis: desligados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Escutar e contribuir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Sinta-se livre para expressar o seu pensamento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Faça perguntas quando algo não estiver claro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Respeite as opiniões dos outros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pt-PT" altLang="en-US" sz="2400" dirty="0">
                <a:solidFill>
                  <a:srgbClr val="002060"/>
                </a:solidFill>
              </a:rPr>
              <a:t>Envolva-se activamente no exercício sobre competências e outras actividades</a:t>
            </a:r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019800" cy="762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</a:rPr>
              <a:t>Regras Fundamentais</a:t>
            </a:r>
          </a:p>
        </p:txBody>
      </p:sp>
    </p:spTree>
  </p:cSld>
  <p:clrMapOvr>
    <a:masterClrMapping/>
  </p:clrMapOvr>
  <p:transition spd="slow"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itle 2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2819400"/>
          </a:xfrm>
        </p:spPr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  <a:latin typeface="Engravers MT" pitchFamily="18" charset="0"/>
              </a:rPr>
              <a:t>informa</a:t>
            </a:r>
            <a:r>
              <a:rPr lang="pt-PT" altLang="en-US" sz="3600" b="1" dirty="0">
                <a:solidFill>
                  <a:srgbClr val="002060"/>
                </a:solidFill>
                <a:latin typeface="Engravers MT" pitchFamily="18" charset="0"/>
                <a:cs typeface="Calibri"/>
              </a:rPr>
              <a:t>ÇÕES GERAIS</a:t>
            </a:r>
            <a:endParaRPr lang="pt-PT" altLang="en-US" sz="3600" b="1" dirty="0">
              <a:solidFill>
                <a:srgbClr val="002060"/>
              </a:solidFill>
              <a:latin typeface="Engravers MT" panose="02090707080505020304" pitchFamily="18" charset="0"/>
            </a:endParaRPr>
          </a:p>
        </p:txBody>
      </p:sp>
    </p:spTree>
  </p:cSld>
  <p:clrMapOvr>
    <a:masterClrMapping/>
  </p:clrMapOvr>
  <p:transition spd="slow">
    <p:push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  <a:endParaRPr lang="en-US" altLang="en-US" sz="32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39858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r>
              <a:rPr lang="pt-PT" sz="1600" dirty="0"/>
              <a:t>. 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sz="6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en-US" sz="6000" b="1" i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anose="020F0502020204030204" pitchFamily="34" charset="0"/>
              </a:rPr>
              <a:t>Obrigado!</a:t>
            </a:r>
            <a:endParaRPr lang="en-GB" altLang="en-US" sz="6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6934200" cy="914400"/>
          </a:xfrm>
        </p:spPr>
        <p:txBody>
          <a:bodyPr/>
          <a:lstStyle/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</a:rPr>
              <a:t> Esboço da Sessão</a:t>
            </a:r>
          </a:p>
        </p:txBody>
      </p:sp>
      <p:sp>
        <p:nvSpPr>
          <p:cNvPr id="20483" name="Content Placeholder 1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495800"/>
          </a:xfrm>
        </p:spPr>
        <p:txBody>
          <a:bodyPr/>
          <a:lstStyle/>
          <a:p>
            <a:pPr marL="714375" indent="-533400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r>
              <a:rPr lang="pt-PT" altLang="en-US" sz="1800" b="1" dirty="0">
                <a:solidFill>
                  <a:srgbClr val="002060"/>
                </a:solidFill>
              </a:rPr>
              <a:t>Introdução</a:t>
            </a:r>
          </a:p>
          <a:p>
            <a:pPr marL="714375" indent="-533400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r>
              <a:rPr lang="pt-PT" altLang="en-US" sz="1800" b="1" dirty="0">
                <a:solidFill>
                  <a:srgbClr val="002060"/>
                </a:solidFill>
              </a:rPr>
              <a:t>Expectativas</a:t>
            </a:r>
          </a:p>
          <a:p>
            <a:pPr marL="714375" indent="-533400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r>
              <a:rPr lang="pt-PT" altLang="en-US" sz="1800" b="1" dirty="0">
                <a:solidFill>
                  <a:srgbClr val="002060"/>
                </a:solidFill>
              </a:rPr>
              <a:t>Visão Geral da Formação</a:t>
            </a:r>
          </a:p>
          <a:p>
            <a:pPr marL="1266825" lvl="2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pt-PT" altLang="en-US" sz="1800" b="1" dirty="0">
                <a:solidFill>
                  <a:srgbClr val="002060"/>
                </a:solidFill>
              </a:rPr>
              <a:t>Metas</a:t>
            </a:r>
          </a:p>
          <a:p>
            <a:pPr marL="1266825" lvl="2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pt-PT" altLang="en-US" sz="1800" b="1" dirty="0">
                <a:solidFill>
                  <a:srgbClr val="002060"/>
                </a:solidFill>
              </a:rPr>
              <a:t>Objectivos operacionais</a:t>
            </a:r>
          </a:p>
          <a:p>
            <a:pPr marL="1266825" lvl="2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pt-PT" altLang="en-US" sz="1800" b="1" dirty="0">
                <a:solidFill>
                  <a:srgbClr val="002060"/>
                </a:solidFill>
              </a:rPr>
              <a:t>Conteúdo</a:t>
            </a:r>
          </a:p>
          <a:p>
            <a:pPr marL="1266825" lvl="2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pt-PT" altLang="en-US" sz="1800" b="1" dirty="0">
                <a:solidFill>
                  <a:srgbClr val="002060"/>
                </a:solidFill>
              </a:rPr>
              <a:t>Agenda</a:t>
            </a:r>
          </a:p>
          <a:p>
            <a:pPr marL="714375" indent="-533400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r>
              <a:rPr lang="pt-PT" altLang="en-US" sz="1800" b="1" dirty="0">
                <a:solidFill>
                  <a:srgbClr val="002060"/>
                </a:solidFill>
              </a:rPr>
              <a:t>Regras Fundamentais</a:t>
            </a:r>
          </a:p>
          <a:p>
            <a:pPr marL="714375" indent="-533400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AutoNum type="arabicPeriod"/>
            </a:pPr>
            <a:r>
              <a:rPr lang="pt-PT" altLang="en-US" sz="1800" b="1" dirty="0">
                <a:solidFill>
                  <a:srgbClr val="002060"/>
                </a:solidFill>
              </a:rPr>
              <a:t>Informações Gerais</a:t>
            </a: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Conhecer-se uns aos outros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95400" y="1066800"/>
            <a:ext cx="6477000" cy="4485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48400" y="5334000"/>
            <a:ext cx="1447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27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1A25376-BC15-4ECC-A8EC-7B05485C0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839200" cy="61722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pt-PT" sz="2200" dirty="0"/>
              <a:t>Apresente-se dizendo como se chama e indique uma </a:t>
            </a:r>
            <a:r>
              <a:rPr lang="pt-PT" sz="2200" b="1" u="sng" dirty="0">
                <a:solidFill>
                  <a:srgbClr val="E46C0A"/>
                </a:solidFill>
              </a:rPr>
              <a:t>qualidade</a:t>
            </a:r>
            <a:r>
              <a:rPr lang="pt-PT" sz="2200" dirty="0"/>
              <a:t> sua que comece pela </a:t>
            </a:r>
            <a:r>
              <a:rPr lang="pt-PT" sz="2200" b="1" u="sng" dirty="0">
                <a:solidFill>
                  <a:srgbClr val="E46C0A"/>
                </a:solidFill>
              </a:rPr>
              <a:t>primeira letra </a:t>
            </a:r>
            <a:r>
              <a:rPr lang="pt-PT" sz="2200" dirty="0"/>
              <a:t>do seu nome próprio. 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pt-PT" sz="2200" b="1" dirty="0" err="1">
                <a:solidFill>
                  <a:srgbClr val="0070C0"/>
                </a:solidFill>
              </a:rPr>
              <a:t>Ex</a:t>
            </a:r>
            <a:r>
              <a:rPr lang="pt-PT" sz="2200" b="1" dirty="0">
                <a:solidFill>
                  <a:srgbClr val="0070C0"/>
                </a:solidFill>
              </a:rPr>
              <a:t>: Se o seu nome for Sara, poderá dizer: “Simpática Sara”.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pt-PT" sz="2200" dirty="0"/>
              <a:t>Depois, a pessoa que está à sua direita repete a sua </a:t>
            </a:r>
            <a:r>
              <a:rPr lang="pt-PT" sz="2200" b="1" u="sng" dirty="0">
                <a:solidFill>
                  <a:schemeClr val="accent6">
                    <a:lumMod val="75000"/>
                  </a:schemeClr>
                </a:solidFill>
              </a:rPr>
              <a:t>declaração + o seu nome próprio</a:t>
            </a:r>
            <a:r>
              <a:rPr lang="pt-PT" sz="2200" dirty="0"/>
              <a:t>, e apresenta-se também da mesma forma:</a:t>
            </a:r>
          </a:p>
          <a:p>
            <a:pPr marL="1343025" lvl="2" indent="-42862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pt-PT" sz="2200" b="1" dirty="0" err="1">
                <a:solidFill>
                  <a:srgbClr val="0070C0"/>
                </a:solidFill>
              </a:rPr>
              <a:t>Ex</a:t>
            </a:r>
            <a:r>
              <a:rPr lang="pt-PT" sz="2200" b="1" dirty="0">
                <a:solidFill>
                  <a:srgbClr val="0070C0"/>
                </a:solidFill>
              </a:rPr>
              <a:t>: o primeiro nome da pessoa à sua direita é Dinis. O Dinis dirá: “Simpática Sara; Divertido Dinis”)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pt-PT" sz="2200" dirty="0"/>
              <a:t>A pessoa que se segue repete o que os dois participantes anteriores disseram e acrescenta a sua qualidade e o seu primeiro nome ... E assim por diante …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endParaRPr lang="pt-PT" alt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58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flipH="1">
            <a:off x="8686799" y="1600200"/>
            <a:ext cx="45719" cy="4525963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95600" y="2438400"/>
            <a:ext cx="281939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446"/>
            <a:ext cx="3543300" cy="302955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029200" y="533400"/>
            <a:ext cx="3810000" cy="1676400"/>
          </a:xfrm>
          <a:prstGeom prst="wedgeEllipseCallout">
            <a:avLst>
              <a:gd name="adj1" fmla="val -49251"/>
              <a:gd name="adj2" fmla="val 4842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b="1" dirty="0" err="1">
                <a:solidFill>
                  <a:srgbClr val="FF0000"/>
                </a:solidFill>
                <a:latin typeface="Broadway" panose="04040905080B02020502" pitchFamily="82" charset="0"/>
              </a:rPr>
              <a:t>Escreva</a:t>
            </a:r>
            <a:r>
              <a:rPr lang="en-US" sz="2800" b="1" dirty="0">
                <a:solidFill>
                  <a:srgbClr val="FF0000"/>
                </a:solidFill>
                <a:latin typeface="Broadway" panose="04040905080B02020502" pitchFamily="82" charset="0"/>
              </a:rPr>
              <a:t> 1 a 3 </a:t>
            </a:r>
            <a:r>
              <a:rPr lang="en-US" sz="2800" b="1" dirty="0" err="1">
                <a:solidFill>
                  <a:srgbClr val="FF0000"/>
                </a:solidFill>
                <a:latin typeface="Broadway" panose="04040905080B02020502" pitchFamily="82" charset="0"/>
              </a:rPr>
              <a:t>importantes</a:t>
            </a:r>
            <a:r>
              <a:rPr lang="en-US" sz="2800" b="1" dirty="0">
                <a:solidFill>
                  <a:srgbClr val="FF0000"/>
                </a:solidFill>
                <a:latin typeface="Broadway" panose="04040905080B02020502" pitchFamily="82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Broadway" panose="04040905080B02020502" pitchFamily="82" charset="0"/>
              </a:rPr>
              <a:t>expectativas</a:t>
            </a:r>
            <a:endParaRPr lang="en-GB" sz="2800" b="1" dirty="0">
              <a:solidFill>
                <a:srgbClr val="FF0000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08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77000" cy="944562"/>
          </a:xfrm>
        </p:spPr>
        <p:txBody>
          <a:bodyPr/>
          <a:lstStyle/>
          <a:p>
            <a:pPr eaLnBrk="1" hangingPunct="1"/>
            <a:r>
              <a:rPr lang="pt-PT" altLang="en-US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Objectivo da Formação</a:t>
            </a:r>
          </a:p>
        </p:txBody>
      </p:sp>
      <p:sp>
        <p:nvSpPr>
          <p:cNvPr id="26627" name="Content Placeholder 1"/>
          <p:cNvSpPr>
            <a:spLocks noGrp="1"/>
          </p:cNvSpPr>
          <p:nvPr>
            <p:ph idx="1"/>
          </p:nvPr>
        </p:nvSpPr>
        <p:spPr>
          <a:xfrm>
            <a:off x="457200" y="1866900"/>
            <a:ext cx="8458200" cy="4000500"/>
          </a:xfrm>
        </p:spPr>
        <p:txBody>
          <a:bodyPr/>
          <a:lstStyle/>
          <a:p>
            <a:pPr marL="0" indent="0" algn="ctr">
              <a:buNone/>
            </a:pPr>
            <a:r>
              <a:rPr lang="pt-BR" altLang="en-US" sz="2800" dirty="0">
                <a:solidFill>
                  <a:srgbClr val="002060"/>
                </a:solidFill>
              </a:rPr>
              <a:t>Reforçar a capacidade e as competências das </a:t>
            </a:r>
            <a:r>
              <a:rPr lang="pt-BR" altLang="en-US" sz="2800" b="1" u="sng" dirty="0">
                <a:solidFill>
                  <a:srgbClr val="002060"/>
                </a:solidFill>
              </a:rPr>
              <a:t>Equipas de Resposta Rápida </a:t>
            </a:r>
            <a:r>
              <a:rPr lang="pt-BR" altLang="en-US" sz="2800" dirty="0">
                <a:solidFill>
                  <a:srgbClr val="002060"/>
                </a:solidFill>
              </a:rPr>
              <a:t>(ERR)</a:t>
            </a:r>
            <a:r>
              <a:rPr lang="pt-BR" altLang="en-US" sz="2800" dirty="0">
                <a:solidFill>
                  <a:schemeClr val="accent6">
                    <a:lumMod val="75000"/>
                  </a:schemeClr>
                </a:solidFill>
              </a:rPr>
              <a:t> multidisciplinares</a:t>
            </a:r>
            <a:r>
              <a:rPr lang="pt-BR" altLang="en-US" sz="2800" dirty="0">
                <a:solidFill>
                  <a:srgbClr val="002060"/>
                </a:solidFill>
              </a:rPr>
              <a:t> e de cada um dos seus membros</a:t>
            </a:r>
            <a:endParaRPr lang="en-US" altLang="en-US" sz="2800" dirty="0">
              <a:solidFill>
                <a:srgbClr val="00206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sz="2800" dirty="0">
              <a:solidFill>
                <a:srgbClr val="00206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sz="2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pt-BR" altLang="en-US" sz="2800" dirty="0">
                <a:solidFill>
                  <a:srgbClr val="002060"/>
                </a:solidFill>
              </a:rPr>
              <a:t>na </a:t>
            </a:r>
            <a:r>
              <a:rPr lang="pt-BR" altLang="en-US" sz="2800" dirty="0">
                <a:solidFill>
                  <a:schemeClr val="accent6">
                    <a:lumMod val="75000"/>
                  </a:schemeClr>
                </a:solidFill>
              </a:rPr>
              <a:t>detecção precoce </a:t>
            </a:r>
            <a:r>
              <a:rPr lang="pt-BR" altLang="en-US" sz="2800" dirty="0">
                <a:solidFill>
                  <a:srgbClr val="002060"/>
                </a:solidFill>
              </a:rPr>
              <a:t>e </a:t>
            </a:r>
            <a:r>
              <a:rPr lang="pt-BR" altLang="en-US" sz="2800" dirty="0">
                <a:solidFill>
                  <a:schemeClr val="accent6">
                    <a:lumMod val="75000"/>
                  </a:schemeClr>
                </a:solidFill>
              </a:rPr>
              <a:t>resposta eficaz </a:t>
            </a:r>
            <a:r>
              <a:rPr lang="pt-BR" altLang="en-US" sz="2800" dirty="0">
                <a:solidFill>
                  <a:srgbClr val="002060"/>
                </a:solidFill>
              </a:rPr>
              <a:t>a eventos de saúde pública, independentemente da sua fonte ou origem</a:t>
            </a:r>
            <a:endParaRPr lang="en-GB" altLang="en-US" sz="2800" dirty="0">
              <a:solidFill>
                <a:srgbClr val="002060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4191000" y="3581400"/>
            <a:ext cx="457200" cy="838200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76200"/>
            <a:ext cx="2133600" cy="14357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868362"/>
          </a:xfrm>
        </p:spPr>
        <p:txBody>
          <a:bodyPr/>
          <a:lstStyle/>
          <a:p>
            <a:pPr eaLnBrk="1" hangingPunct="1"/>
            <a:r>
              <a:rPr lang="pt-PT" altLang="en-US" sz="3200" b="1">
                <a:solidFill>
                  <a:srgbClr val="002060"/>
                </a:solidFill>
              </a:rPr>
              <a:t>Objectivos Operacionais da Formação</a:t>
            </a:r>
          </a:p>
        </p:txBody>
      </p:sp>
      <p:sp>
        <p:nvSpPr>
          <p:cNvPr id="16387" name="Content Placeholder 1">
            <a:extLst>
              <a:ext uri="{FF2B5EF4-FFF2-40B4-BE49-F238E27FC236}">
                <a16:creationId xmlns:a16="http://schemas.microsoft.com/office/drawing/2014/main" id="{5A5E1C72-A1A2-45C8-AB70-3B5B315DB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1524000"/>
            <a:ext cx="868680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A formação </a:t>
            </a:r>
            <a:r>
              <a:rPr lang="pt-BR" altLang="en-US" sz="2300" dirty="0">
                <a:solidFill>
                  <a:srgbClr val="002060"/>
                </a:solidFill>
                <a:latin typeface="Arial"/>
                <a:cs typeface="Arial"/>
              </a:rPr>
              <a:t>de uma ERR 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proporciona aos participantes os conhecimentos e as capacidades necessárias para</a:t>
            </a:r>
            <a:r>
              <a:rPr lang="en-GB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:</a:t>
            </a:r>
          </a:p>
          <a:p>
            <a:pPr marL="447675" indent="-4476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Actuar como uma </a:t>
            </a:r>
            <a:r>
              <a:rPr lang="pt-BR" altLang="en-US" sz="2300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equipa multidisciplinar funcional, 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sempre que solicitada pela autoridade de saúde pública competente;</a:t>
            </a:r>
          </a:p>
          <a:p>
            <a:pPr marL="447675" indent="-4476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Melhorar as </a:t>
            </a:r>
            <a:r>
              <a:rPr lang="pt-BR" altLang="en-US" sz="2300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actividades de vigilância 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e </a:t>
            </a:r>
            <a:r>
              <a:rPr lang="pt-BR" altLang="en-US" sz="2300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gerir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 adequadamente os </a:t>
            </a:r>
            <a:r>
              <a:rPr lang="pt-BR" altLang="en-US" sz="2300" dirty="0">
                <a:solidFill>
                  <a:srgbClr val="E46C0A"/>
                </a:solidFill>
                <a:latin typeface="Arial" charset="0"/>
                <a:cs typeface="Arial" charset="0"/>
              </a:rPr>
              <a:t>dados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;</a:t>
            </a:r>
            <a:endParaRPr lang="en-GB" altLang="en-US" sz="230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447675" indent="-4476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Realizar </a:t>
            </a:r>
            <a:r>
              <a:rPr lang="pt-BR" altLang="en-US" sz="2300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investigações epidemiológicas </a:t>
            </a:r>
            <a:r>
              <a:rPr lang="pt-BR" altLang="en-US" sz="2300" dirty="0">
                <a:solidFill>
                  <a:srgbClr val="002060"/>
                </a:solidFill>
                <a:latin typeface="Arial" charset="0"/>
                <a:cs typeface="Arial" charset="0"/>
              </a:rPr>
              <a:t>de casos suspeitos para confirmar ou descartar um surto.</a:t>
            </a:r>
            <a:endParaRPr lang="en-GB" altLang="en-US" sz="23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pPr eaLnBrk="1" hangingPunct="1"/>
            <a:r>
              <a:rPr lang="pt-PT" altLang="en-US" sz="3200" b="1">
                <a:solidFill>
                  <a:srgbClr val="002060"/>
                </a:solidFill>
              </a:rPr>
              <a:t>Objectivos Operacionais da Formação (2)</a:t>
            </a:r>
          </a:p>
        </p:txBody>
      </p:sp>
      <p:sp>
        <p:nvSpPr>
          <p:cNvPr id="31747" name="Content Placeholder 1"/>
          <p:cNvSpPr>
            <a:spLocks noGrp="1"/>
          </p:cNvSpPr>
          <p:nvPr>
            <p:ph idx="1"/>
          </p:nvPr>
        </p:nvSpPr>
        <p:spPr>
          <a:xfrm>
            <a:off x="280454" y="1219200"/>
            <a:ext cx="8839200" cy="4724400"/>
          </a:xfrm>
        </p:spPr>
        <p:txBody>
          <a:bodyPr/>
          <a:lstStyle/>
          <a:p>
            <a:pPr marL="447675" indent="-44767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BR" altLang="en-US" sz="2400" dirty="0">
                <a:solidFill>
                  <a:srgbClr val="002060"/>
                </a:solidFill>
              </a:rPr>
              <a:t>Aplicar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medidas adequadas de prevenção e controlo</a:t>
            </a:r>
            <a:r>
              <a:rPr lang="pt-BR" altLang="en-US" sz="2400" dirty="0">
                <a:solidFill>
                  <a:srgbClr val="002060"/>
                </a:solidFill>
              </a:rPr>
              <a:t>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das infecç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ões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altLang="en-US" sz="2400" dirty="0">
                <a:solidFill>
                  <a:srgbClr val="002060"/>
                </a:solidFill>
              </a:rPr>
              <a:t>em todas as situações.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marL="447675" indent="-44767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BR" altLang="en-US" sz="2400" dirty="0">
                <a:solidFill>
                  <a:srgbClr val="002060"/>
                </a:solidFill>
              </a:rPr>
              <a:t>Realizar a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colheita segura </a:t>
            </a:r>
            <a:r>
              <a:rPr lang="pt-BR" altLang="en-US" sz="2400" dirty="0">
                <a:solidFill>
                  <a:srgbClr val="002060"/>
                </a:solidFill>
              </a:rPr>
              <a:t>de amostras de casos suspeitos e providenciar o seu acondicionamento e transporte seguro para o laboratório de referência.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marL="447675" indent="-44767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BR" altLang="en-US" sz="2400" dirty="0">
                <a:solidFill>
                  <a:srgbClr val="002060"/>
                </a:solidFill>
              </a:rPr>
              <a:t>Conduzir actividades de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busca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activa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de casos </a:t>
            </a:r>
            <a:r>
              <a:rPr lang="pt-BR" altLang="en-US" sz="2400" dirty="0">
                <a:solidFill>
                  <a:srgbClr val="002060"/>
                </a:solidFill>
              </a:rPr>
              <a:t>e de 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localização de </a:t>
            </a:r>
            <a:r>
              <a:rPr lang="pt-BR" altLang="en-US" sz="2400" dirty="0" err="1">
                <a:solidFill>
                  <a:schemeClr val="accent6">
                    <a:lumMod val="75000"/>
                  </a:schemeClr>
                </a:solidFill>
              </a:rPr>
              <a:t>contactos</a:t>
            </a:r>
            <a:r>
              <a:rPr lang="pt-BR" alt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altLang="en-US" sz="2400" dirty="0">
                <a:solidFill>
                  <a:srgbClr val="002060"/>
                </a:solidFill>
              </a:rPr>
              <a:t>para controlar eficazmente um potencial surto.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marL="447675" indent="-44767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BR" altLang="en-US" sz="2400" dirty="0">
                <a:solidFill>
                  <a:srgbClr val="E46C0A"/>
                </a:solidFill>
              </a:rPr>
              <a:t>Envolver as comunidades </a:t>
            </a:r>
            <a:r>
              <a:rPr lang="pt-BR" altLang="en-US" sz="2400" dirty="0">
                <a:solidFill>
                  <a:srgbClr val="002060"/>
                </a:solidFill>
              </a:rPr>
              <a:t>no contexto de um surto ou evento de saúde pública.</a:t>
            </a:r>
            <a:endParaRPr lang="en-GB" alt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944562"/>
          </a:xfrm>
        </p:spPr>
        <p:txBody>
          <a:bodyPr/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Conteúdo da Formação</a:t>
            </a:r>
          </a:p>
        </p:txBody>
      </p:sp>
      <p:sp>
        <p:nvSpPr>
          <p:cNvPr id="29699" name="TextBox 15">
            <a:extLst>
              <a:ext uri="{FF2B5EF4-FFF2-40B4-BE49-F238E27FC236}">
                <a16:creationId xmlns:a16="http://schemas.microsoft.com/office/drawing/2014/main" id="{5B34DAF1-CF91-40C1-92E3-130A1DA83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1219200"/>
            <a:ext cx="7772400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47675" indent="-447675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Wingdings" panose="05000000000000000000" pitchFamily="2" charset="2"/>
              <a:buChar char="q"/>
              <a:defRPr/>
            </a:pPr>
            <a:r>
              <a:rPr lang="pt-PT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Composto por </a:t>
            </a:r>
            <a:r>
              <a:rPr lang="pt-PT" altLang="en-US" sz="2400" b="1" dirty="0">
                <a:solidFill>
                  <a:srgbClr val="002060"/>
                </a:solidFill>
                <a:latin typeface="+mn-lt"/>
              </a:rPr>
              <a:t>4 blocos de forma</a:t>
            </a:r>
            <a:r>
              <a:rPr lang="pt-PT" altLang="en-US" sz="2400" b="1" dirty="0">
                <a:solidFill>
                  <a:srgbClr val="002060"/>
                </a:solidFill>
                <a:latin typeface="+mn-lt"/>
                <a:cs typeface="Arial"/>
              </a:rPr>
              <a:t>ção</a:t>
            </a:r>
            <a:r>
              <a:rPr lang="pt-PT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: </a:t>
            </a:r>
          </a:p>
          <a:p>
            <a:pPr marL="971550" lvl="1" indent="-457200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+mj-lt"/>
              <a:buAutoNum type="arabicPeriod"/>
              <a:defRPr/>
            </a:pPr>
            <a:r>
              <a:rPr lang="pt-PT" altLang="en-US" sz="1800" dirty="0">
                <a:solidFill>
                  <a:srgbClr val="002060"/>
                </a:solidFill>
                <a:latin typeface="+mn-lt"/>
              </a:rPr>
              <a:t>Bloco A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</a:rPr>
              <a:t>: ERR em contexto</a:t>
            </a:r>
          </a:p>
          <a:p>
            <a:pPr marL="971550" lvl="1" indent="-457200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+mj-lt"/>
              <a:buAutoNum type="arabicPeriod"/>
              <a:defRPr/>
            </a:pPr>
            <a:r>
              <a:rPr lang="pt-PT" altLang="en-US" sz="1800" dirty="0">
                <a:solidFill>
                  <a:srgbClr val="002060"/>
                </a:solidFill>
                <a:latin typeface="+mn-lt"/>
              </a:rPr>
              <a:t>Bloco B: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</a:rPr>
              <a:t> Módulos técnicos</a:t>
            </a:r>
          </a:p>
          <a:p>
            <a:pPr marL="971550" lvl="1" indent="-457200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+mj-lt"/>
              <a:buAutoNum type="arabicPeriod"/>
              <a:defRPr/>
            </a:pPr>
            <a:r>
              <a:rPr lang="pt-PT" altLang="en-US" sz="1800" dirty="0">
                <a:solidFill>
                  <a:srgbClr val="002060"/>
                </a:solidFill>
                <a:latin typeface="+mn-lt"/>
              </a:rPr>
              <a:t>Bloco C: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</a:rPr>
              <a:t> Exercícios sobre compet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  <a:cs typeface="Arial"/>
              </a:rPr>
              <a:t>ências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</a:rPr>
              <a:t> baseados em cenários </a:t>
            </a:r>
          </a:p>
          <a:p>
            <a:pPr marL="971550" lvl="1" indent="-457200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+mj-lt"/>
              <a:buAutoNum type="arabicPeriod"/>
              <a:defRPr/>
            </a:pPr>
            <a:r>
              <a:rPr lang="pt-PT" altLang="en-US" sz="1800" dirty="0">
                <a:solidFill>
                  <a:srgbClr val="002060"/>
                </a:solidFill>
                <a:latin typeface="+mn-lt"/>
              </a:rPr>
              <a:t>Bloco D:</a:t>
            </a:r>
            <a:r>
              <a:rPr lang="pt-PT" altLang="en-US" sz="1800" b="1" dirty="0">
                <a:solidFill>
                  <a:srgbClr val="002060"/>
                </a:solidFill>
                <a:latin typeface="+mn-lt"/>
              </a:rPr>
              <a:t> Avaliação e medidas a tomar</a:t>
            </a:r>
          </a:p>
          <a:p>
            <a:pPr marL="447675" indent="-447675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Font typeface="Wingdings" panose="05000000000000000000" pitchFamily="2" charset="2"/>
              <a:buChar char="q"/>
              <a:defRPr/>
            </a:pPr>
            <a:r>
              <a:rPr lang="pt-PT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O material da formação é oriundo do “Pacote de Formação </a:t>
            </a:r>
            <a:r>
              <a:rPr lang="pt-PT" altLang="en-US" sz="2400" dirty="0">
                <a:solidFill>
                  <a:srgbClr val="002060"/>
                </a:solidFill>
                <a:latin typeface="+mn-lt"/>
                <a:cs typeface="Arial"/>
              </a:rPr>
              <a:t>de ERR</a:t>
            </a:r>
            <a:r>
              <a:rPr lang="pt-PT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 para Todos os Riscos”, disponível na Plataforma de Aprendizagem sobre Segurança Sanitária.</a:t>
            </a:r>
          </a:p>
          <a:p>
            <a:pPr marL="514350" lvl="1" indent="0" eaLnBrk="1" hangingPunct="1">
              <a:spcBef>
                <a:spcPts val="600"/>
              </a:spcBef>
              <a:spcAft>
                <a:spcPts val="600"/>
              </a:spcAft>
              <a:buClr>
                <a:srgbClr val="E46C0A"/>
              </a:buClr>
              <a:buNone/>
              <a:defRPr/>
            </a:pPr>
            <a:r>
              <a:rPr lang="pt-PT" altLang="en-US" sz="200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https://extranet.who.int/hslp/?q=content/all-hazard-rrt-training-package-version-20</a:t>
            </a:r>
            <a:r>
              <a:rPr lang="pt-PT" altLang="en-US" sz="20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RC 59 Template EN</Template>
  <TotalTime>5760</TotalTime>
  <Words>1144</Words>
  <Application>Microsoft Office PowerPoint</Application>
  <PresentationFormat>On-screen Show (4:3)</PresentationFormat>
  <Paragraphs>180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Narrow</vt:lpstr>
      <vt:lpstr>Broadway</vt:lpstr>
      <vt:lpstr>Calibri</vt:lpstr>
      <vt:lpstr>Engravers MT</vt:lpstr>
      <vt:lpstr>Mangal</vt:lpstr>
      <vt:lpstr>Times New Roman</vt:lpstr>
      <vt:lpstr>Wingdings</vt:lpstr>
      <vt:lpstr>RC 59 Template EN</vt:lpstr>
      <vt:lpstr>Custom Design</vt:lpstr>
      <vt:lpstr> Equipas de Resposta Rápida Formação</vt:lpstr>
      <vt:lpstr> Esboço da Sessão</vt:lpstr>
      <vt:lpstr>Conhecer-se uns aos outros</vt:lpstr>
      <vt:lpstr>PowerPoint Presentation</vt:lpstr>
      <vt:lpstr>PowerPoint Presentation</vt:lpstr>
      <vt:lpstr>Objectivo da Formação</vt:lpstr>
      <vt:lpstr>Objectivos Operacionais da Formação</vt:lpstr>
      <vt:lpstr>Objectivos Operacionais da Formação (2)</vt:lpstr>
      <vt:lpstr>Conteúdo da Formação</vt:lpstr>
      <vt:lpstr>O Objectivo dos Blocos de Aprendizagem</vt:lpstr>
      <vt:lpstr>Conteúdo dos Blocos de Aprendizagem</vt:lpstr>
      <vt:lpstr>Programa da Formação</vt:lpstr>
      <vt:lpstr>Regras Fundamentais</vt:lpstr>
      <vt:lpstr>informaÇÕES GERAIS</vt:lpstr>
      <vt:lpstr>Exoneração de responsabilidade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Threats to Global Health Security (GHS): Case for further investments in International Health Regulations (IHR)</dc:title>
  <dc:creator>Elhadary, Mr Kareem    ITT/CSS</dc:creator>
  <cp:lastModifiedBy>GOMEZ, Paula</cp:lastModifiedBy>
  <cp:revision>311</cp:revision>
  <cp:lastPrinted>2014-10-15T10:04:21Z</cp:lastPrinted>
  <dcterms:created xsi:type="dcterms:W3CDTF">2014-08-24T07:38:50Z</dcterms:created>
  <dcterms:modified xsi:type="dcterms:W3CDTF">2019-06-28T10:53:40Z</dcterms:modified>
</cp:coreProperties>
</file>