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9"/>
  </p:notesMasterIdLst>
  <p:sldIdLst>
    <p:sldId id="259" r:id="rId3"/>
    <p:sldId id="260" r:id="rId4"/>
    <p:sldId id="271" r:id="rId5"/>
    <p:sldId id="265" r:id="rId6"/>
    <p:sldId id="263" r:id="rId7"/>
    <p:sldId id="268" r:id="rId8"/>
    <p:sldId id="273" r:id="rId9"/>
    <p:sldId id="269" r:id="rId10"/>
    <p:sldId id="274" r:id="rId11"/>
    <p:sldId id="270" r:id="rId12"/>
    <p:sldId id="275" r:id="rId13"/>
    <p:sldId id="277" r:id="rId14"/>
    <p:sldId id="278" r:id="rId15"/>
    <p:sldId id="281" r:id="rId16"/>
    <p:sldId id="279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42" autoAdjust="0"/>
  </p:normalViewPr>
  <p:slideViewPr>
    <p:cSldViewPr>
      <p:cViewPr varScale="1">
        <p:scale>
          <a:sx n="101" d="100"/>
          <a:sy n="101" d="100"/>
        </p:scale>
        <p:origin x="70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6AAB1-08AF-485F-BFBD-FF2942C4A553}" type="datetimeFigureOut">
              <a:rPr lang="en-US" smtClean="0"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FF9-0A0F-440F-BD71-A1207CF58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16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09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FF9-0A0F-440F-BD71-A1207CF588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8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5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2AFF9-0A0F-440F-BD71-A1207CF588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63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7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11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13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441" y="4358041"/>
            <a:ext cx="5031119" cy="4134590"/>
          </a:xfrm>
          <a:noFill/>
        </p:spPr>
        <p:txBody>
          <a:bodyPr lIns="94453" tIns="46397" rIns="94453" bIns="46397"/>
          <a:lstStyle/>
          <a:p>
            <a:endParaRPr lang="en-GB" altLang="en-US" dirty="0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5400" y="795338"/>
            <a:ext cx="4270375" cy="3203575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76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41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686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29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59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03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01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9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73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21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937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231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29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>
                <a:latin typeface="Arial" charset="0"/>
              </a:rPr>
              <a:t>Formação</a:t>
            </a:r>
            <a:r>
              <a:rPr lang="en-US" dirty="0">
                <a:latin typeface="Arial" charset="0"/>
              </a:rPr>
              <a:t> de </a:t>
            </a:r>
            <a:r>
              <a:rPr lang="en-US" dirty="0" err="1">
                <a:latin typeface="Arial" charset="0"/>
              </a:rPr>
              <a:t>Equipas</a:t>
            </a:r>
            <a:r>
              <a:rPr lang="en-US" dirty="0">
                <a:latin typeface="Arial" charset="0"/>
              </a:rPr>
              <a:t> de </a:t>
            </a:r>
            <a:r>
              <a:rPr lang="en-US" dirty="0" err="1">
                <a:latin typeface="Arial" charset="0"/>
              </a:rPr>
              <a:t>Resposta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Rápida</a:t>
            </a:r>
            <a:endParaRPr lang="en-US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23CA5C-6A36-4E00-B69B-20CF574ABB6C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3BA5DFF5-C0B1-4D2F-814C-8D2D34D01946}" type="slidenum">
              <a:rPr lang="en-US" sz="1600" smtClean="0">
                <a:solidFill>
                  <a:prstClr val="white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600">
              <a:solidFill>
                <a:prstClr val="white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prstClr val="white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prstClr val="white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55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1"/>
          </p:nvPr>
        </p:nvSpPr>
        <p:spPr>
          <a:xfrm>
            <a:off x="1209" y="4343400"/>
            <a:ext cx="8856984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A5.2 </a:t>
            </a:r>
            <a:r>
              <a:rPr lang="pt-PT" b="1">
                <a:solidFill>
                  <a:srgbClr val="002060"/>
                </a:solidFill>
              </a:rPr>
              <a:t>Segurança e Saúde Ocupacional</a:t>
            </a:r>
            <a:r>
              <a:rPr lang="pt-PT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algn="l"/>
            <a:r>
              <a:rPr lang="pt-PT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Exercícios baseados em cenários</a:t>
            </a:r>
          </a:p>
          <a:p>
            <a:pPr algn="l" eaLnBrk="1" hangingPunct="1"/>
            <a:br>
              <a:rPr lang="pt-PT" altLang="en-US" b="1">
                <a:solidFill>
                  <a:srgbClr val="002060"/>
                </a:solidFill>
                <a:cs typeface="Arial" charset="0"/>
              </a:rPr>
            </a:br>
            <a:endParaRPr lang="pt-PT" altLang="en-US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710426"/>
            <a:ext cx="289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>
                <a:solidFill>
                  <a:srgbClr val="002060"/>
                </a:solidFill>
              </a:rPr>
              <a:t>Duração: 45-60 minutos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8AD23D-E52C-4663-82D5-799E12E54FC1}"/>
              </a:ext>
            </a:extLst>
          </p:cNvPr>
          <p:cNvSpPr txBox="1"/>
          <p:nvPr/>
        </p:nvSpPr>
        <p:spPr>
          <a:xfrm>
            <a:off x="0" y="6400800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15/05/2018</a:t>
            </a:r>
          </a:p>
        </p:txBody>
      </p:sp>
      <p:sp>
        <p:nvSpPr>
          <p:cNvPr id="7" name="Rectangle 6"/>
          <p:cNvSpPr/>
          <p:nvPr/>
        </p:nvSpPr>
        <p:spPr>
          <a:xfrm>
            <a:off x="1547664" y="260648"/>
            <a:ext cx="7524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b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1395403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Cenário n.º4</a:t>
            </a:r>
            <a:endParaRPr lang="pt-PT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b="1" dirty="0">
                <a:solidFill>
                  <a:srgbClr val="0070C0"/>
                </a:solidFill>
              </a:rPr>
              <a:t>“Colheita de amostras, seu transporte e análises laboratoriais do sangue, fluidos corporais, etc., de casos suspeitos”</a:t>
            </a:r>
          </a:p>
          <a:p>
            <a:pPr marL="0" indent="0">
              <a:buNone/>
            </a:pPr>
            <a:endParaRPr lang="pt-PT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PT" sz="2800" dirty="0">
                <a:solidFill>
                  <a:schemeClr val="accent1">
                    <a:lumMod val="50000"/>
                  </a:schemeClr>
                </a:solidFill>
              </a:rPr>
              <a:t>O técnico de laboratório do hospital recebe instruções para colher amostras de sangue de casos de um surto suspeito de doença infecciosa numa aldeia.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17923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 dirty="0">
                <a:solidFill>
                  <a:srgbClr val="002060"/>
                </a:solidFill>
                <a:ea typeface="Calibri" pitchFamily="34" charset="0"/>
              </a:rPr>
              <a:t>Perguntas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 lIns="91376" tIns="45688" rIns="91376" bIns="45688">
            <a:norm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Qual é ou quais são os principais perigos associados ao processo de colheita de amostras?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Fazer uma lista das vias possíveis pelas quais o agente da doença pode passar da pessoa para o pessoal do laboratório que colhe a amostra e faz o seu transporte para o laboratório e </a:t>
            </a:r>
            <a:r>
              <a:rPr lang="pt-PT" sz="2000" dirty="0">
                <a:solidFill>
                  <a:schemeClr val="tx2"/>
                </a:solidFill>
              </a:rPr>
              <a:t>quem mais poderá ser afectado</a:t>
            </a:r>
            <a:r>
              <a:rPr lang="pt-PT" sz="2000" dirty="0">
                <a:solidFill>
                  <a:srgbClr val="002060"/>
                </a:solidFill>
              </a:rPr>
              <a:t>?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medidas poderão ser tomadas nos locais, i.e., casa da aldeia da pessoa, durante o transporte na ambulância, etc., para evitar a transmissão da pessoa para o outro pessoal?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precauções devem tomar os técnicos do laboratório, enquanto manipulam a amostra na casa do doente, na ambulância e no envio para o laboratório, para se protegerem?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461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Cenário n.º5</a:t>
            </a: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PT" sz="2800" b="1" dirty="0">
                <a:solidFill>
                  <a:srgbClr val="0070C0"/>
                </a:solidFill>
              </a:rPr>
              <a:t>“Durante a exposição acidental a sangue ou fluidos corporais nas unidades de saúde”</a:t>
            </a:r>
          </a:p>
          <a:p>
            <a:pPr marL="0" indent="0">
              <a:buNone/>
            </a:pPr>
            <a:endParaRPr lang="pt-PT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PT" sz="2800" dirty="0">
                <a:solidFill>
                  <a:schemeClr val="accent1">
                    <a:lumMod val="50000"/>
                  </a:schemeClr>
                </a:solidFill>
              </a:rPr>
              <a:t>O técnico de laboratório que colhe a amostra de sangue de um caso suspeito de febre hemorrágica viral na ala de isolamento escorregou acidentalmente, enquanto transferia a amostra da seringa para o tubo de ensaio e foi atingido por um salpico de sangue da amostra na cara.</a:t>
            </a:r>
          </a:p>
          <a:p>
            <a:pPr marL="0" indent="0">
              <a:buNone/>
            </a:pPr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7782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>
                <a:solidFill>
                  <a:srgbClr val="002060"/>
                </a:solidFill>
                <a:ea typeface="Calibri" pitchFamily="34" charset="0"/>
              </a:rPr>
              <a:t>Perguntas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>
            <a:norm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Qual é ou quais são os perigos associados a uma tal exposição acidental? Fazer uma lista das vias possíveis pelas quais o agente da doença pode passar da amostra para o pessoal do laboratório?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medidas podem ser tomadas no laboratório para impedir a transmissão da pessoa para as outras pessoas que trabalham no laboratório?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medidas devem ser tomadas no imediato para evitar que, no futuro, o pessoal exposto seja infectado?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399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Principais mensagens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As medidas de SSO deverão estar SEMPRE disponíveis, tanto durante o trabalho de rotina, como durante os surtos e emergências</a:t>
            </a:r>
          </a:p>
          <a:p>
            <a:r>
              <a:rPr lang="pt-PT" dirty="0"/>
              <a:t>A segurança do pessoal é essencial, antes de se cuidar de terceiros</a:t>
            </a:r>
          </a:p>
          <a:p>
            <a:r>
              <a:rPr lang="pt-PT" dirty="0"/>
              <a:t> A SSO é responsabilidade de todas as pessoas no local de trabalho.</a:t>
            </a:r>
          </a:p>
        </p:txBody>
      </p:sp>
    </p:spTree>
    <p:extLst>
      <p:ext uri="{BB962C8B-B14F-4D97-AF65-F5344CB8AC3E}">
        <p14:creationId xmlns:p14="http://schemas.microsoft.com/office/powerpoint/2010/main" val="4170763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 noGrp="1"/>
          </p:cNvSpPr>
          <p:nvPr/>
        </p:nvSpPr>
        <p:spPr bwMode="auto">
          <a:xfrm>
            <a:off x="457200" y="1371600"/>
            <a:ext cx="815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4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Plataforma</a:t>
            </a:r>
            <a:r>
              <a:rPr lang="pt-PT" sz="1400" b="1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da OMS para a Aprendizagem sobre Segurança Sanitária – </a:t>
            </a:r>
            <a:r>
              <a:rPr lang="pt-PT" sz="1400" dirty="0">
                <a:latin typeface="Times New Roman"/>
                <a:ea typeface="ＭＳ 明朝"/>
                <a:cs typeface="Times New Roman"/>
              </a:rPr>
              <a:t> </a:t>
            </a:r>
            <a:r>
              <a:rPr lang="pt-PT" sz="1400" b="1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Materiais de Formação</a:t>
            </a:r>
          </a:p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A sua utilização destes materiais está sujeita aos “</a:t>
            </a: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Termos de Utilização dos Materiais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 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Times New Roman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857500"/>
            <a:ext cx="8229600" cy="114300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5400" b="1" i="1">
                <a:solidFill>
                  <a:srgbClr val="002060"/>
                </a:solidFill>
                <a:ea typeface="Calibri" pitchFamily="34" charset="0"/>
              </a:rPr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8024038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36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 dirty="0">
                <a:solidFill>
                  <a:srgbClr val="002060"/>
                </a:solidFill>
              </a:rPr>
              <a:t>No final desta sessão, o participante será capaz de</a:t>
            </a:r>
            <a:r>
              <a:rPr lang="pt-PT" sz="24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2">
                    <a:lumMod val="50000"/>
                  </a:schemeClr>
                </a:solidFill>
              </a:rPr>
              <a:t>Identificar os principais perigos para a saúde e a segurança associados à respectiva actividade.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2">
                    <a:lumMod val="50000"/>
                  </a:schemeClr>
                </a:solidFill>
              </a:rPr>
              <a:t>Explicar de que forma a exposição a seres humanos pode ocorrer na respectiva situação. 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 dirty="0">
                <a:solidFill>
                  <a:schemeClr val="tx2">
                    <a:lumMod val="50000"/>
                  </a:schemeClr>
                </a:solidFill>
              </a:rPr>
              <a:t>Enumerar as principais acções/controlos necessários para prevenir ou gerir os perigos e os riscos.</a:t>
            </a:r>
          </a:p>
        </p:txBody>
      </p:sp>
    </p:spTree>
    <p:extLst>
      <p:ext uri="{BB962C8B-B14F-4D97-AF65-F5344CB8AC3E}">
        <p14:creationId xmlns:p14="http://schemas.microsoft.com/office/powerpoint/2010/main" val="3605866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>
                <a:solidFill>
                  <a:srgbClr val="002060"/>
                </a:solidFill>
                <a:latin typeface="+mn-lt"/>
                <a:ea typeface="Calibri" pitchFamily="34" charset="0"/>
              </a:rPr>
              <a:t>3. Instruções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r>
              <a:rPr lang="pt-PT" altLang="en-US" sz="2800" dirty="0">
                <a:solidFill>
                  <a:srgbClr val="002060"/>
                </a:solidFill>
                <a:cs typeface="Calibri" pitchFamily="34" charset="0"/>
              </a:rPr>
              <a:t>Os participantes irão trabalhar em grupos.</a:t>
            </a:r>
          </a:p>
          <a:p>
            <a:pPr algn="just">
              <a:spcBef>
                <a:spcPts val="600"/>
              </a:spcBef>
            </a:pPr>
            <a:r>
              <a:rPr lang="pt-PT" altLang="en-US" sz="2800" dirty="0">
                <a:solidFill>
                  <a:srgbClr val="002060"/>
                </a:solidFill>
                <a:cs typeface="Calibri" pitchFamily="34" charset="0"/>
              </a:rPr>
              <a:t>Cada grupo irá discutir e abordar um cenário (15’).</a:t>
            </a:r>
          </a:p>
          <a:p>
            <a:pPr algn="just">
              <a:spcBef>
                <a:spcPts val="600"/>
              </a:spcBef>
            </a:pPr>
            <a:r>
              <a:rPr lang="pt-PT" altLang="en-US" sz="2800" dirty="0">
                <a:solidFill>
                  <a:srgbClr val="002060"/>
                </a:solidFill>
                <a:cs typeface="Calibri" pitchFamily="34" charset="0"/>
              </a:rPr>
              <a:t>Cada grupo apresentará as respostas no formato apropriado, conforme as perguntas que são feitas (5’/grupo).</a:t>
            </a:r>
          </a:p>
          <a:p>
            <a:pPr algn="just">
              <a:spcBef>
                <a:spcPts val="600"/>
              </a:spcBef>
            </a:pPr>
            <a:r>
              <a:rPr lang="pt-PT" altLang="en-US" sz="2800" dirty="0">
                <a:solidFill>
                  <a:srgbClr val="002060"/>
                </a:solidFill>
                <a:cs typeface="Calibri" pitchFamily="34" charset="0"/>
              </a:rPr>
              <a:t>O facilitador fará a recapitulação (5’).</a:t>
            </a:r>
          </a:p>
        </p:txBody>
      </p:sp>
    </p:spTree>
    <p:extLst>
      <p:ext uri="{BB962C8B-B14F-4D97-AF65-F5344CB8AC3E}">
        <p14:creationId xmlns:p14="http://schemas.microsoft.com/office/powerpoint/2010/main" val="38541833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Cenário n.º 1</a:t>
            </a:r>
            <a:endParaRPr lang="pt-P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t-PT" sz="2800" b="1" dirty="0">
                <a:solidFill>
                  <a:srgbClr val="0070C0"/>
                </a:solidFill>
              </a:rPr>
              <a:t>“Manipular e gerir um caso suspeito de doença transmissível no aeroporto”</a:t>
            </a:r>
          </a:p>
          <a:p>
            <a:pPr marL="0" indent="0">
              <a:buNone/>
            </a:pPr>
            <a:endParaRPr lang="pt-PT" sz="28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PT" sz="2800" dirty="0">
                <a:solidFill>
                  <a:schemeClr val="tx2">
                    <a:lumMod val="50000"/>
                  </a:schemeClr>
                </a:solidFill>
              </a:rPr>
              <a:t>Um homem de 24 anos chegou num voo do país X com febre, tosse, dores no corpo, etc. Ele é suspeito de estar a sofrer de uma doença aguda. Actualmente, há um surto de gripe no país X. </a:t>
            </a:r>
          </a:p>
        </p:txBody>
      </p:sp>
    </p:spTree>
    <p:extLst>
      <p:ext uri="{BB962C8B-B14F-4D97-AF65-F5344CB8AC3E}">
        <p14:creationId xmlns:p14="http://schemas.microsoft.com/office/powerpoint/2010/main" val="31134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>
                <a:solidFill>
                  <a:srgbClr val="002060"/>
                </a:solidFill>
                <a:ea typeface="Calibri" pitchFamily="34" charset="0"/>
              </a:rPr>
              <a:t>Perguntas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305800" cy="4525963"/>
          </a:xfrm>
        </p:spPr>
        <p:txBody>
          <a:bodyPr lIns="91376" tIns="45688" rIns="91376" bIns="45688">
            <a:norm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Quais são as prováveis doenças de que esta pessoa poderá padecer?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Qual é ou quais são os principais perigos associados a esta pessoa?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Fazer uma lista das vias possíveis pelas quais o agente da doença pode passar da pessoa para o pessoal do aeroporto e quem pode ser afectado?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medidas nos locais, isto é, zona de recepção, centro de cuidados, etc., poderão ser tomadas para evitar a transmissão da pessoa para o pessoal do aeroporto?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precauções deve o pessoal do aeroporto tomar, enquanto trata desta pessoa, para se proteger?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2347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Cenário n.º 2</a:t>
            </a:r>
            <a:endParaRPr lang="pt-PT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2400" b="1" dirty="0">
                <a:solidFill>
                  <a:srgbClr val="0070C0"/>
                </a:solidFill>
              </a:rPr>
              <a:t>“Manipulação e transporte de um caso suspeito de doença transmissível durante o transporte terrestre num veículo, etc.”</a:t>
            </a:r>
          </a:p>
          <a:p>
            <a:pPr marL="0" indent="0">
              <a:buNone/>
            </a:pPr>
            <a:endParaRPr lang="pt-PT" sz="2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PT" sz="2400" dirty="0">
                <a:solidFill>
                  <a:schemeClr val="tx2">
                    <a:lumMod val="50000"/>
                  </a:schemeClr>
                </a:solidFill>
              </a:rPr>
              <a:t>Um rapaz  de 12 anos chegou à cidade A de autocarro proveniente da cidade B, à distância de 250 km, onde há relatos de um surto de doença em curso. O rapaz apresenta-se doente com febre alta, rubor, olhos vermelhos, dores no corpo, etc. O rapaz precisa de ser transferido do terminal rodoviário para o hospital municipal por transporte local. O Sr. X e o Sr. Y, dois agentes de saúde do hospital, recebem ordens para levarem o rapaz para o hospital numa ambulância. </a:t>
            </a:r>
          </a:p>
        </p:txBody>
      </p:sp>
    </p:spTree>
    <p:extLst>
      <p:ext uri="{BB962C8B-B14F-4D97-AF65-F5344CB8AC3E}">
        <p14:creationId xmlns:p14="http://schemas.microsoft.com/office/powerpoint/2010/main" val="1517923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>
                <a:solidFill>
                  <a:srgbClr val="002060"/>
                </a:solidFill>
                <a:ea typeface="Calibri" pitchFamily="34" charset="0"/>
              </a:rPr>
              <a:t>Perguntas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 lIns="91376" tIns="45688" rIns="91376" bIns="45688">
            <a:norm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chemeClr val="tx2"/>
                </a:solidFill>
              </a:rPr>
              <a:t>De que doenças prováveis poderá o rapaz estar a sofrer?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chemeClr val="tx2"/>
                </a:solidFill>
              </a:rPr>
              <a:t>Qual é ou quais são os principais perigos associados?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Fazer uma lista das vias possíveis pelas quais o agente da doença pode passar do rapaz para os agentes de saúde que dele cuidam no terminal de autocarros ou que o transportam para o </a:t>
            </a:r>
            <a:r>
              <a:rPr lang="pt-PT" sz="2000" dirty="0">
                <a:solidFill>
                  <a:schemeClr val="tx2"/>
                </a:solidFill>
              </a:rPr>
              <a:t>hospital e quem mais poderá ser afectado?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chemeClr val="tx2"/>
                </a:solidFill>
              </a:rPr>
              <a:t>Que medidas poderão ser tomadas no meio de transporte, i.e., ambulância, assim como no centro de emergências do hospital, para prevenir a transmissão deste rapaz às outras pessoas?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chemeClr val="tx2"/>
                </a:solidFill>
              </a:rPr>
              <a:t>Que precauções pessoais deve tomar o pessoal de saúde, enquanto cuida do rapaz no terminal de autocarros e nas emergências do hospital, para se proteger?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sz="2000" dirty="0">
              <a:solidFill>
                <a:schemeClr val="tx2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>
              <a:solidFill>
                <a:schemeClr val="tx2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461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Cenário n.º 3</a:t>
            </a:r>
            <a:endParaRPr lang="pt-PT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sz="2800" b="1" dirty="0">
                <a:solidFill>
                  <a:srgbClr val="0070C0"/>
                </a:solidFill>
              </a:rPr>
              <a:t>“Durante a investigação de casos entre as comunidades no terreno”</a:t>
            </a:r>
          </a:p>
          <a:p>
            <a:pPr marL="0" indent="0">
              <a:buNone/>
            </a:pPr>
            <a:endParaRPr lang="pt-PT" sz="28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t-PT" sz="2800" dirty="0">
                <a:solidFill>
                  <a:schemeClr val="tx2">
                    <a:lumMod val="50000"/>
                  </a:schemeClr>
                </a:solidFill>
              </a:rPr>
              <a:t>Um surto de vómitos, diarreia e desidratação em crianças ocorreu numa aldeia a 25 km do hospital distrital. Um epidemiologista e um cientista social são encarregados de realizar uma investigação sobre o caso na comunidade da aldeia. </a:t>
            </a:r>
          </a:p>
          <a:p>
            <a:pPr lvl="0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17923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ctr"/>
          <a:lstStyle/>
          <a:p>
            <a:pPr>
              <a:defRPr/>
            </a:pPr>
            <a:r>
              <a:rPr lang="pt-PT" altLang="en-US" sz="3600" b="1" dirty="0">
                <a:solidFill>
                  <a:srgbClr val="002060"/>
                </a:solidFill>
                <a:ea typeface="Calibri" pitchFamily="34" charset="0"/>
              </a:rPr>
              <a:t>Perguntas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 lIns="91376" tIns="45688" rIns="91376" bIns="45688">
            <a:norm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De que prováveis doenças poderão as crianças da aldeia estar a sofrer?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Qual é ou quais são os principais perigos associados a esses casos?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Fazer uma lista das vias possíveis pelas quais o agente da doença pode passar das crianças afectadas para as pessoas que estão a conduzir a investigação </a:t>
            </a:r>
            <a:r>
              <a:rPr lang="pt-PT" sz="2000" dirty="0">
                <a:solidFill>
                  <a:schemeClr val="tx2"/>
                </a:solidFill>
              </a:rPr>
              <a:t>e quem mais poderá ser afectado na comunidade</a:t>
            </a:r>
            <a:r>
              <a:rPr lang="pt-PT" sz="2000" dirty="0">
                <a:solidFill>
                  <a:srgbClr val="002060"/>
                </a:solidFill>
              </a:rPr>
              <a:t>? 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medidas poderão ser tomadas nos locais, i.e., casas, vizinhança, etc., para evitar a transmissão de pessoa para pessoa?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>
                <a:solidFill>
                  <a:srgbClr val="002060"/>
                </a:solidFill>
              </a:rPr>
              <a:t>Que precauções devem tomar os investigadores, enquanto procedem à investigação na aldeia, para se protegerem?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461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1109</Words>
  <Application>Microsoft Office PowerPoint</Application>
  <PresentationFormat>On-screen Show (4:3)</PresentationFormat>
  <Paragraphs>96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明朝</vt:lpstr>
      <vt:lpstr>Arial</vt:lpstr>
      <vt:lpstr>Arial Narrow</vt:lpstr>
      <vt:lpstr>Calibri</vt:lpstr>
      <vt:lpstr>Times New Roman</vt:lpstr>
      <vt:lpstr>Office Theme</vt:lpstr>
      <vt:lpstr>RC 59 Template EN</vt:lpstr>
      <vt:lpstr>PowerPoint Presentation</vt:lpstr>
      <vt:lpstr>Objectivos da aprendizagem</vt:lpstr>
      <vt:lpstr>3. Instruções</vt:lpstr>
      <vt:lpstr>Cenário n.º 1</vt:lpstr>
      <vt:lpstr>Perguntas</vt:lpstr>
      <vt:lpstr>Cenário n.º 2</vt:lpstr>
      <vt:lpstr>Perguntas</vt:lpstr>
      <vt:lpstr>Cenário n.º 3</vt:lpstr>
      <vt:lpstr>Perguntas</vt:lpstr>
      <vt:lpstr>Cenário n.º4</vt:lpstr>
      <vt:lpstr>Perguntas</vt:lpstr>
      <vt:lpstr>Cenário n.º5</vt:lpstr>
      <vt:lpstr>Perguntas</vt:lpstr>
      <vt:lpstr>Principais mensagens</vt:lpstr>
      <vt:lpstr>Exoneração de responsabilidade</vt:lpstr>
      <vt:lpstr>Obrigado!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based OSH training</dc:title>
  <dc:creator>MUDGAL, Shubhendu</dc:creator>
  <cp:lastModifiedBy>GOMEZ, Paula</cp:lastModifiedBy>
  <cp:revision>45</cp:revision>
  <dcterms:created xsi:type="dcterms:W3CDTF">2006-08-16T00:00:00Z</dcterms:created>
  <dcterms:modified xsi:type="dcterms:W3CDTF">2019-06-28T10:38:09Z</dcterms:modified>
</cp:coreProperties>
</file>