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 id="2147483858" r:id="rId2"/>
  </p:sldMasterIdLst>
  <p:notesMasterIdLst>
    <p:notesMasterId r:id="rId46"/>
  </p:notesMasterIdLst>
  <p:handoutMasterIdLst>
    <p:handoutMasterId r:id="rId47"/>
  </p:handoutMasterIdLst>
  <p:sldIdLst>
    <p:sldId id="416" r:id="rId3"/>
    <p:sldId id="419" r:id="rId4"/>
    <p:sldId id="420" r:id="rId5"/>
    <p:sldId id="417" r:id="rId6"/>
    <p:sldId id="379" r:id="rId7"/>
    <p:sldId id="380" r:id="rId8"/>
    <p:sldId id="428" r:id="rId9"/>
    <p:sldId id="381" r:id="rId10"/>
    <p:sldId id="382" r:id="rId11"/>
    <p:sldId id="383" r:id="rId12"/>
    <p:sldId id="384" r:id="rId13"/>
    <p:sldId id="385" r:id="rId14"/>
    <p:sldId id="386" r:id="rId15"/>
    <p:sldId id="387" r:id="rId16"/>
    <p:sldId id="388" r:id="rId17"/>
    <p:sldId id="389" r:id="rId18"/>
    <p:sldId id="423" r:id="rId19"/>
    <p:sldId id="424" r:id="rId20"/>
    <p:sldId id="429" r:id="rId21"/>
    <p:sldId id="425" r:id="rId22"/>
    <p:sldId id="390" r:id="rId23"/>
    <p:sldId id="391" r:id="rId24"/>
    <p:sldId id="392" r:id="rId25"/>
    <p:sldId id="422" r:id="rId26"/>
    <p:sldId id="430" r:id="rId27"/>
    <p:sldId id="393" r:id="rId28"/>
    <p:sldId id="394" r:id="rId29"/>
    <p:sldId id="395" r:id="rId30"/>
    <p:sldId id="396" r:id="rId31"/>
    <p:sldId id="401" r:id="rId32"/>
    <p:sldId id="402" r:id="rId33"/>
    <p:sldId id="403" r:id="rId34"/>
    <p:sldId id="404" r:id="rId35"/>
    <p:sldId id="405" r:id="rId36"/>
    <p:sldId id="408" r:id="rId37"/>
    <p:sldId id="409" r:id="rId38"/>
    <p:sldId id="431" r:id="rId39"/>
    <p:sldId id="410" r:id="rId40"/>
    <p:sldId id="418" r:id="rId41"/>
    <p:sldId id="421" r:id="rId42"/>
    <p:sldId id="427" r:id="rId43"/>
    <p:sldId id="426" r:id="rId44"/>
    <p:sldId id="415" r:id="rId45"/>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FF"/>
    <a:srgbClr val="0E2F78"/>
    <a:srgbClr val="090F7D"/>
    <a:srgbClr val="140581"/>
    <a:srgbClr val="2C17A9"/>
    <a:srgbClr val="008000"/>
    <a:srgbClr val="FF0066"/>
    <a:srgbClr val="FF3399"/>
    <a:srgbClr val="256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43" autoAdjust="0"/>
    <p:restoredTop sz="99542" autoAdjust="0"/>
  </p:normalViewPr>
  <p:slideViewPr>
    <p:cSldViewPr>
      <p:cViewPr varScale="1">
        <p:scale>
          <a:sx n="101" d="100"/>
          <a:sy n="101" d="100"/>
        </p:scale>
        <p:origin x="69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0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BDA2F2-9D13-4260-95BF-D942611E005A}" type="doc">
      <dgm:prSet loTypeId="urn:microsoft.com/office/officeart/2005/8/layout/target1" loCatId="relationship" qsTypeId="urn:microsoft.com/office/officeart/2005/8/quickstyle/simple1" qsCatId="simple" csTypeId="urn:microsoft.com/office/officeart/2005/8/colors/accent1_2" csCatId="accent1" phldr="1"/>
      <dgm:spPr/>
    </dgm:pt>
    <dgm:pt modelId="{4B074CD4-2ACF-4517-AE1D-094D28B51A07}">
      <dgm:prSet phldrT="[Text]" custT="1"/>
      <dgm:spPr/>
      <dgm:t>
        <a:bodyPr/>
        <a:lstStyle/>
        <a:p>
          <a:endParaRPr lang="en-GB" sz="1600" b="1" dirty="0"/>
        </a:p>
        <a:p>
          <a:r>
            <a:rPr lang="pt-PT" sz="1800" b="1" noProof="0"/>
            <a:t>Zona</a:t>
          </a:r>
          <a:r>
            <a:rPr lang="pt-PT" sz="1800" b="1"/>
            <a:t> muito quente</a:t>
          </a:r>
        </a:p>
        <a:p>
          <a:r>
            <a:rPr lang="pt-PT" sz="1800"/>
            <a:t>(resposta, salvamento, reanimação)</a:t>
          </a:r>
          <a:endParaRPr lang="pt-PT" sz="1800" dirty="0"/>
        </a:p>
      </dgm:t>
    </dgm:pt>
    <dgm:pt modelId="{38D0281C-BD48-42BB-8F52-8B560C39C98B}" type="parTrans" cxnId="{27F2DE03-976A-4D45-813B-F23165A8FE62}">
      <dgm:prSet/>
      <dgm:spPr/>
      <dgm:t>
        <a:bodyPr/>
        <a:lstStyle/>
        <a:p>
          <a:endParaRPr lang="en-GB"/>
        </a:p>
      </dgm:t>
    </dgm:pt>
    <dgm:pt modelId="{14E6023F-0FFC-49A4-9C33-612FD5E5EB1F}" type="sibTrans" cxnId="{27F2DE03-976A-4D45-813B-F23165A8FE62}">
      <dgm:prSet/>
      <dgm:spPr/>
      <dgm:t>
        <a:bodyPr/>
        <a:lstStyle/>
        <a:p>
          <a:endParaRPr lang="en-GB"/>
        </a:p>
      </dgm:t>
    </dgm:pt>
    <dgm:pt modelId="{B372118F-08B0-4809-9C40-BEB8D0425846}">
      <dgm:prSet phldrT="[Text]" custT="1"/>
      <dgm:spPr/>
      <dgm:t>
        <a:bodyPr/>
        <a:lstStyle/>
        <a:p>
          <a:endParaRPr lang="pt-PT" sz="1600" b="1" dirty="0"/>
        </a:p>
        <a:p>
          <a:endParaRPr lang="en-GB" sz="1800" b="1" dirty="0"/>
        </a:p>
        <a:p>
          <a:endParaRPr lang="pt-PT" sz="1800" b="1" noProof="0" dirty="0"/>
        </a:p>
        <a:p>
          <a:r>
            <a:rPr lang="pt-PT" sz="1800" b="1" noProof="0" dirty="0"/>
            <a:t>Zona quente</a:t>
          </a:r>
        </a:p>
        <a:p>
          <a:r>
            <a:rPr lang="pt-PT" sz="1800" noProof="0" dirty="0"/>
            <a:t>(descontaminação, reanimação</a:t>
          </a:r>
        </a:p>
      </dgm:t>
    </dgm:pt>
    <dgm:pt modelId="{D96A5BE1-2E6E-46E5-BCD7-103D97CE71DE}" type="parTrans" cxnId="{07C8E66C-5E9E-4BC1-9852-9ACC4C9F6742}">
      <dgm:prSet/>
      <dgm:spPr/>
      <dgm:t>
        <a:bodyPr/>
        <a:lstStyle/>
        <a:p>
          <a:endParaRPr lang="en-GB"/>
        </a:p>
      </dgm:t>
    </dgm:pt>
    <dgm:pt modelId="{15A5A09D-BDF0-4E1C-B858-514192EE6E48}" type="sibTrans" cxnId="{07C8E66C-5E9E-4BC1-9852-9ACC4C9F6742}">
      <dgm:prSet/>
      <dgm:spPr/>
      <dgm:t>
        <a:bodyPr/>
        <a:lstStyle/>
        <a:p>
          <a:endParaRPr lang="en-GB"/>
        </a:p>
      </dgm:t>
    </dgm:pt>
    <dgm:pt modelId="{BBA39D69-29D1-4173-8A4F-CA84E9477B44}">
      <dgm:prSet phldrT="[Text]" custT="1"/>
      <dgm:spPr/>
      <dgm:t>
        <a:bodyPr/>
        <a:lstStyle/>
        <a:p>
          <a:pPr algn="r"/>
          <a:endParaRPr lang="pt-PT" sz="1600" b="1" noProof="0" dirty="0"/>
        </a:p>
        <a:p>
          <a:pPr algn="l"/>
          <a:endParaRPr lang="pt-PT" sz="1600" b="1" noProof="0" dirty="0"/>
        </a:p>
        <a:p>
          <a:pPr algn="l"/>
          <a:endParaRPr lang="pt-PT" sz="1600" b="1" noProof="0" dirty="0"/>
        </a:p>
        <a:p>
          <a:pPr algn="l"/>
          <a:endParaRPr lang="pt-PT" sz="1800" b="1" noProof="0" dirty="0"/>
        </a:p>
        <a:p>
          <a:pPr algn="l"/>
          <a:endParaRPr lang="pt-PT" sz="1800" b="1" noProof="0" dirty="0"/>
        </a:p>
        <a:p>
          <a:pPr algn="l"/>
          <a:endParaRPr lang="pt-PT" sz="1800" b="1" noProof="0" dirty="0"/>
        </a:p>
        <a:p>
          <a:pPr algn="l"/>
          <a:endParaRPr lang="pt-PT" sz="1800" b="1" noProof="0" dirty="0"/>
        </a:p>
        <a:p>
          <a:pPr algn="l"/>
          <a:r>
            <a:rPr lang="pt-PT" sz="1800" b="1" noProof="0" dirty="0"/>
            <a:t>Zona fria</a:t>
          </a:r>
        </a:p>
        <a:p>
          <a:pPr algn="l"/>
          <a:r>
            <a:rPr lang="pt-PT" sz="1800" noProof="0" dirty="0"/>
            <a:t>Operações de comando de incidentes, cuidados médicos, comunicação, </a:t>
          </a:r>
          <a:r>
            <a:rPr lang="en-GB" sz="1800" dirty="0"/>
            <a:t>etc.</a:t>
          </a:r>
        </a:p>
      </dgm:t>
    </dgm:pt>
    <dgm:pt modelId="{7CC4E9B0-6782-4BD2-8663-77E1C766AF98}" type="parTrans" cxnId="{80994D86-E930-4AEF-B575-2894F2175414}">
      <dgm:prSet/>
      <dgm:spPr/>
      <dgm:t>
        <a:bodyPr/>
        <a:lstStyle/>
        <a:p>
          <a:endParaRPr lang="en-GB"/>
        </a:p>
      </dgm:t>
    </dgm:pt>
    <dgm:pt modelId="{698CBB6B-CC8C-4BFE-A927-40F82D7B1D98}" type="sibTrans" cxnId="{80994D86-E930-4AEF-B575-2894F2175414}">
      <dgm:prSet/>
      <dgm:spPr/>
      <dgm:t>
        <a:bodyPr/>
        <a:lstStyle/>
        <a:p>
          <a:endParaRPr lang="en-GB"/>
        </a:p>
      </dgm:t>
    </dgm:pt>
    <dgm:pt modelId="{9755CBE7-D463-4FD8-B661-B2EA731D6D2E}" type="pres">
      <dgm:prSet presAssocID="{86BDA2F2-9D13-4260-95BF-D942611E005A}" presName="composite" presStyleCnt="0">
        <dgm:presLayoutVars>
          <dgm:chMax val="5"/>
          <dgm:dir/>
          <dgm:resizeHandles val="exact"/>
        </dgm:presLayoutVars>
      </dgm:prSet>
      <dgm:spPr/>
    </dgm:pt>
    <dgm:pt modelId="{8725111B-07C0-45EE-82BB-47D707CA3408}" type="pres">
      <dgm:prSet presAssocID="{4B074CD4-2ACF-4517-AE1D-094D28B51A07}" presName="circle1" presStyleLbl="lnNode1" presStyleIdx="0" presStyleCnt="3"/>
      <dgm:spPr>
        <a:solidFill>
          <a:srgbClr val="FF0000"/>
        </a:solidFill>
      </dgm:spPr>
    </dgm:pt>
    <dgm:pt modelId="{7D2B500E-5649-4DF3-B1BB-A30F1ED3E9B2}" type="pres">
      <dgm:prSet presAssocID="{4B074CD4-2ACF-4517-AE1D-094D28B51A07}" presName="text1" presStyleLbl="revTx" presStyleIdx="0" presStyleCnt="3" custScaleX="138125">
        <dgm:presLayoutVars>
          <dgm:bulletEnabled val="1"/>
        </dgm:presLayoutVars>
      </dgm:prSet>
      <dgm:spPr/>
    </dgm:pt>
    <dgm:pt modelId="{38072A35-B388-4026-9E17-1BA2D6A34427}" type="pres">
      <dgm:prSet presAssocID="{4B074CD4-2ACF-4517-AE1D-094D28B51A07}" presName="line1" presStyleLbl="callout" presStyleIdx="0" presStyleCnt="6"/>
      <dgm:spPr/>
    </dgm:pt>
    <dgm:pt modelId="{8F59704F-11AA-4E91-B852-F5A15433121F}" type="pres">
      <dgm:prSet presAssocID="{4B074CD4-2ACF-4517-AE1D-094D28B51A07}" presName="d1" presStyleLbl="callout" presStyleIdx="1" presStyleCnt="6"/>
      <dgm:spPr/>
    </dgm:pt>
    <dgm:pt modelId="{52A334C9-32AB-49E5-AF8D-CF90BECC5C39}" type="pres">
      <dgm:prSet presAssocID="{B372118F-08B0-4809-9C40-BEB8D0425846}" presName="circle2" presStyleLbl="lnNode1" presStyleIdx="1" presStyleCnt="3"/>
      <dgm:spPr>
        <a:solidFill>
          <a:srgbClr val="FFFF00"/>
        </a:solidFill>
      </dgm:spPr>
    </dgm:pt>
    <dgm:pt modelId="{B5DEFE2F-F90F-41CF-B987-DFC78138544F}" type="pres">
      <dgm:prSet presAssocID="{B372118F-08B0-4809-9C40-BEB8D0425846}" presName="text2" presStyleLbl="revTx" presStyleIdx="1" presStyleCnt="3" custScaleX="145729">
        <dgm:presLayoutVars>
          <dgm:bulletEnabled val="1"/>
        </dgm:presLayoutVars>
      </dgm:prSet>
      <dgm:spPr/>
    </dgm:pt>
    <dgm:pt modelId="{04008CD8-63DE-4508-AD5F-D31253CAAF33}" type="pres">
      <dgm:prSet presAssocID="{B372118F-08B0-4809-9C40-BEB8D0425846}" presName="line2" presStyleLbl="callout" presStyleIdx="2" presStyleCnt="6"/>
      <dgm:spPr/>
    </dgm:pt>
    <dgm:pt modelId="{9D6FFB93-F152-4CDF-81C5-10B2DBE2D53C}" type="pres">
      <dgm:prSet presAssocID="{B372118F-08B0-4809-9C40-BEB8D0425846}" presName="d2" presStyleLbl="callout" presStyleIdx="3" presStyleCnt="6"/>
      <dgm:spPr/>
    </dgm:pt>
    <dgm:pt modelId="{43FFFF9A-DBE3-41F0-B366-742595772EF3}" type="pres">
      <dgm:prSet presAssocID="{BBA39D69-29D1-4173-8A4F-CA84E9477B44}" presName="circle3" presStyleLbl="lnNode1" presStyleIdx="2" presStyleCnt="3" custLinFactNeighborX="11481" custLinFactNeighborY="-683"/>
      <dgm:spPr>
        <a:solidFill>
          <a:srgbClr val="92D050"/>
        </a:solidFill>
      </dgm:spPr>
    </dgm:pt>
    <dgm:pt modelId="{2B2DC4C1-E59D-482C-A1BF-E8F70FCCCBE8}" type="pres">
      <dgm:prSet presAssocID="{BBA39D69-29D1-4173-8A4F-CA84E9477B44}" presName="text3" presStyleLbl="revTx" presStyleIdx="2" presStyleCnt="3" custScaleX="122917" custScaleY="77143">
        <dgm:presLayoutVars>
          <dgm:bulletEnabled val="1"/>
        </dgm:presLayoutVars>
      </dgm:prSet>
      <dgm:spPr/>
    </dgm:pt>
    <dgm:pt modelId="{F06F32A6-3042-4479-9C25-BA3FD91FFE2E}" type="pres">
      <dgm:prSet presAssocID="{BBA39D69-29D1-4173-8A4F-CA84E9477B44}" presName="line3" presStyleLbl="callout" presStyleIdx="4" presStyleCnt="6" custLinFactY="340836" custLinFactNeighborX="10001" custLinFactNeighborY="400000"/>
      <dgm:spPr/>
    </dgm:pt>
    <dgm:pt modelId="{94153DC6-2366-4488-A5EF-7D579D8A67E0}" type="pres">
      <dgm:prSet presAssocID="{BBA39D69-29D1-4173-8A4F-CA84E9477B44}" presName="d3" presStyleLbl="callout" presStyleIdx="5" presStyleCnt="6" custLinFactNeighborX="-2783" custLinFactNeighborY="22909"/>
      <dgm:spPr/>
    </dgm:pt>
  </dgm:ptLst>
  <dgm:cxnLst>
    <dgm:cxn modelId="{04E11902-3BB6-4034-88B9-FA887718C804}" type="presOf" srcId="{B372118F-08B0-4809-9C40-BEB8D0425846}" destId="{B5DEFE2F-F90F-41CF-B987-DFC78138544F}" srcOrd="0" destOrd="0" presId="urn:microsoft.com/office/officeart/2005/8/layout/target1"/>
    <dgm:cxn modelId="{27F2DE03-976A-4D45-813B-F23165A8FE62}" srcId="{86BDA2F2-9D13-4260-95BF-D942611E005A}" destId="{4B074CD4-2ACF-4517-AE1D-094D28B51A07}" srcOrd="0" destOrd="0" parTransId="{38D0281C-BD48-42BB-8F52-8B560C39C98B}" sibTransId="{14E6023F-0FFC-49A4-9C33-612FD5E5EB1F}"/>
    <dgm:cxn modelId="{03BDE160-A985-4DE7-B41F-12709B7442B6}" type="presOf" srcId="{86BDA2F2-9D13-4260-95BF-D942611E005A}" destId="{9755CBE7-D463-4FD8-B661-B2EA731D6D2E}" srcOrd="0" destOrd="0" presId="urn:microsoft.com/office/officeart/2005/8/layout/target1"/>
    <dgm:cxn modelId="{07C8E66C-5E9E-4BC1-9852-9ACC4C9F6742}" srcId="{86BDA2F2-9D13-4260-95BF-D942611E005A}" destId="{B372118F-08B0-4809-9C40-BEB8D0425846}" srcOrd="1" destOrd="0" parTransId="{D96A5BE1-2E6E-46E5-BCD7-103D97CE71DE}" sibTransId="{15A5A09D-BDF0-4E1C-B858-514192EE6E48}"/>
    <dgm:cxn modelId="{80994D86-E930-4AEF-B575-2894F2175414}" srcId="{86BDA2F2-9D13-4260-95BF-D942611E005A}" destId="{BBA39D69-29D1-4173-8A4F-CA84E9477B44}" srcOrd="2" destOrd="0" parTransId="{7CC4E9B0-6782-4BD2-8663-77E1C766AF98}" sibTransId="{698CBB6B-CC8C-4BFE-A927-40F82D7B1D98}"/>
    <dgm:cxn modelId="{03D8BD8A-1355-4206-85B3-00500310FB1A}" type="presOf" srcId="{BBA39D69-29D1-4173-8A4F-CA84E9477B44}" destId="{2B2DC4C1-E59D-482C-A1BF-E8F70FCCCBE8}" srcOrd="0" destOrd="0" presId="urn:microsoft.com/office/officeart/2005/8/layout/target1"/>
    <dgm:cxn modelId="{F07237AF-5876-4276-B7FD-A6067EB82925}" type="presOf" srcId="{4B074CD4-2ACF-4517-AE1D-094D28B51A07}" destId="{7D2B500E-5649-4DF3-B1BB-A30F1ED3E9B2}" srcOrd="0" destOrd="0" presId="urn:microsoft.com/office/officeart/2005/8/layout/target1"/>
    <dgm:cxn modelId="{5ABD7313-6F50-44B9-852F-8C8A0BAE3F6A}" type="presParOf" srcId="{9755CBE7-D463-4FD8-B661-B2EA731D6D2E}" destId="{8725111B-07C0-45EE-82BB-47D707CA3408}" srcOrd="0" destOrd="0" presId="urn:microsoft.com/office/officeart/2005/8/layout/target1"/>
    <dgm:cxn modelId="{3F6F3575-BDC0-4EE4-8619-39087978D803}" type="presParOf" srcId="{9755CBE7-D463-4FD8-B661-B2EA731D6D2E}" destId="{7D2B500E-5649-4DF3-B1BB-A30F1ED3E9B2}" srcOrd="1" destOrd="0" presId="urn:microsoft.com/office/officeart/2005/8/layout/target1"/>
    <dgm:cxn modelId="{85284BFB-167D-41B4-BC18-9F780FE4CCD6}" type="presParOf" srcId="{9755CBE7-D463-4FD8-B661-B2EA731D6D2E}" destId="{38072A35-B388-4026-9E17-1BA2D6A34427}" srcOrd="2" destOrd="0" presId="urn:microsoft.com/office/officeart/2005/8/layout/target1"/>
    <dgm:cxn modelId="{4763DB02-1834-44AE-B630-CE5517F7D986}" type="presParOf" srcId="{9755CBE7-D463-4FD8-B661-B2EA731D6D2E}" destId="{8F59704F-11AA-4E91-B852-F5A15433121F}" srcOrd="3" destOrd="0" presId="urn:microsoft.com/office/officeart/2005/8/layout/target1"/>
    <dgm:cxn modelId="{0CD0D6BE-FC31-40C3-A22B-344BD90345BA}" type="presParOf" srcId="{9755CBE7-D463-4FD8-B661-B2EA731D6D2E}" destId="{52A334C9-32AB-49E5-AF8D-CF90BECC5C39}" srcOrd="4" destOrd="0" presId="urn:microsoft.com/office/officeart/2005/8/layout/target1"/>
    <dgm:cxn modelId="{34A3BCAA-FC0B-4EB0-B5FF-067A813A5C94}" type="presParOf" srcId="{9755CBE7-D463-4FD8-B661-B2EA731D6D2E}" destId="{B5DEFE2F-F90F-41CF-B987-DFC78138544F}" srcOrd="5" destOrd="0" presId="urn:microsoft.com/office/officeart/2005/8/layout/target1"/>
    <dgm:cxn modelId="{98C72090-29F4-48B9-85E2-BB6F558D1854}" type="presParOf" srcId="{9755CBE7-D463-4FD8-B661-B2EA731D6D2E}" destId="{04008CD8-63DE-4508-AD5F-D31253CAAF33}" srcOrd="6" destOrd="0" presId="urn:microsoft.com/office/officeart/2005/8/layout/target1"/>
    <dgm:cxn modelId="{1790A640-2547-4D44-8C9C-08A4B37FA3EC}" type="presParOf" srcId="{9755CBE7-D463-4FD8-B661-B2EA731D6D2E}" destId="{9D6FFB93-F152-4CDF-81C5-10B2DBE2D53C}" srcOrd="7" destOrd="0" presId="urn:microsoft.com/office/officeart/2005/8/layout/target1"/>
    <dgm:cxn modelId="{3ECDE7D7-C521-4F0D-A46F-8E906033BF03}" type="presParOf" srcId="{9755CBE7-D463-4FD8-B661-B2EA731D6D2E}" destId="{43FFFF9A-DBE3-41F0-B366-742595772EF3}" srcOrd="8" destOrd="0" presId="urn:microsoft.com/office/officeart/2005/8/layout/target1"/>
    <dgm:cxn modelId="{D3C227A2-FA87-4F69-98DD-218A8A7CBF6B}" type="presParOf" srcId="{9755CBE7-D463-4FD8-B661-B2EA731D6D2E}" destId="{2B2DC4C1-E59D-482C-A1BF-E8F70FCCCBE8}" srcOrd="9" destOrd="0" presId="urn:microsoft.com/office/officeart/2005/8/layout/target1"/>
    <dgm:cxn modelId="{360D031A-A659-41D9-B33C-497A7100F339}" type="presParOf" srcId="{9755CBE7-D463-4FD8-B661-B2EA731D6D2E}" destId="{F06F32A6-3042-4479-9C25-BA3FD91FFE2E}" srcOrd="10" destOrd="0" presId="urn:microsoft.com/office/officeart/2005/8/layout/target1"/>
    <dgm:cxn modelId="{A1044F2E-0A61-43DF-91A8-9256DA6A984B}" type="presParOf" srcId="{9755CBE7-D463-4FD8-B661-B2EA731D6D2E}" destId="{94153DC6-2366-4488-A5EF-7D579D8A67E0}" srcOrd="11"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FFFF9A-DBE3-41F0-B366-742595772EF3}">
      <dsp:nvSpPr>
        <dsp:cNvPr id="0" name=""/>
        <dsp:cNvSpPr/>
      </dsp:nvSpPr>
      <dsp:spPr>
        <a:xfrm>
          <a:off x="160777" y="1413511"/>
          <a:ext cx="2788920" cy="2788920"/>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A334C9-32AB-49E5-AF8D-CF90BECC5C39}">
      <dsp:nvSpPr>
        <dsp:cNvPr id="0" name=""/>
        <dsp:cNvSpPr/>
      </dsp:nvSpPr>
      <dsp:spPr>
        <a:xfrm>
          <a:off x="398365" y="1990344"/>
          <a:ext cx="1673352" cy="1673352"/>
        </a:xfrm>
        <a:prstGeom prst="ellips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25111B-07C0-45EE-82BB-47D707CA3408}">
      <dsp:nvSpPr>
        <dsp:cNvPr id="0" name=""/>
        <dsp:cNvSpPr/>
      </dsp:nvSpPr>
      <dsp:spPr>
        <a:xfrm>
          <a:off x="956149" y="2548128"/>
          <a:ext cx="557784" cy="557784"/>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2B500E-5649-4DF3-B1BB-A30F1ED3E9B2}">
      <dsp:nvSpPr>
        <dsp:cNvPr id="0" name=""/>
        <dsp:cNvSpPr/>
      </dsp:nvSpPr>
      <dsp:spPr>
        <a:xfrm>
          <a:off x="2828502" y="502919"/>
          <a:ext cx="1926097" cy="813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20320" rIns="20320" bIns="20320" numCol="1" spcCol="1270" anchor="ctr" anchorCtr="0">
          <a:noAutofit/>
        </a:bodyPr>
        <a:lstStyle/>
        <a:p>
          <a:pPr marL="0" lvl="0" indent="0" algn="l" defTabSz="711200">
            <a:lnSpc>
              <a:spcPct val="90000"/>
            </a:lnSpc>
            <a:spcBef>
              <a:spcPct val="0"/>
            </a:spcBef>
            <a:spcAft>
              <a:spcPct val="35000"/>
            </a:spcAft>
            <a:buNone/>
          </a:pPr>
          <a:endParaRPr lang="en-GB" sz="1600" b="1" kern="1200" dirty="0"/>
        </a:p>
        <a:p>
          <a:pPr marL="0" lvl="0" indent="0" algn="l" defTabSz="711200">
            <a:lnSpc>
              <a:spcPct val="90000"/>
            </a:lnSpc>
            <a:spcBef>
              <a:spcPct val="0"/>
            </a:spcBef>
            <a:spcAft>
              <a:spcPct val="35000"/>
            </a:spcAft>
            <a:buNone/>
          </a:pPr>
          <a:r>
            <a:rPr lang="pt-PT" sz="1800" b="1" kern="1200" noProof="0"/>
            <a:t>Zona</a:t>
          </a:r>
          <a:r>
            <a:rPr lang="pt-PT" sz="1800" b="1" kern="1200"/>
            <a:t> muito quente</a:t>
          </a:r>
        </a:p>
        <a:p>
          <a:pPr marL="0" lvl="0" indent="0" algn="l" defTabSz="711200">
            <a:lnSpc>
              <a:spcPct val="90000"/>
            </a:lnSpc>
            <a:spcBef>
              <a:spcPct val="0"/>
            </a:spcBef>
            <a:spcAft>
              <a:spcPct val="35000"/>
            </a:spcAft>
            <a:buNone/>
          </a:pPr>
          <a:r>
            <a:rPr lang="pt-PT" sz="1800" kern="1200"/>
            <a:t>(resposta, salvamento, reanimação)</a:t>
          </a:r>
          <a:endParaRPr lang="pt-PT" sz="1800" kern="1200" dirty="0"/>
        </a:p>
      </dsp:txBody>
      <dsp:txXfrm>
        <a:off x="2828502" y="502919"/>
        <a:ext cx="1926097" cy="813435"/>
      </dsp:txXfrm>
    </dsp:sp>
    <dsp:sp modelId="{38072A35-B388-4026-9E17-1BA2D6A34427}">
      <dsp:nvSpPr>
        <dsp:cNvPr id="0" name=""/>
        <dsp:cNvSpPr/>
      </dsp:nvSpPr>
      <dsp:spPr>
        <a:xfrm>
          <a:off x="2745706" y="909637"/>
          <a:ext cx="34861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59704F-11AA-4E91-B852-F5A15433121F}">
      <dsp:nvSpPr>
        <dsp:cNvPr id="0" name=""/>
        <dsp:cNvSpPr/>
      </dsp:nvSpPr>
      <dsp:spPr>
        <a:xfrm rot="5400000">
          <a:off x="1031218" y="1113925"/>
          <a:ext cx="1916917" cy="150927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DEFE2F-F90F-41CF-B987-DFC78138544F}">
      <dsp:nvSpPr>
        <dsp:cNvPr id="0" name=""/>
        <dsp:cNvSpPr/>
      </dsp:nvSpPr>
      <dsp:spPr>
        <a:xfrm>
          <a:off x="2775485" y="1316354"/>
          <a:ext cx="2032132" cy="813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20320" rIns="20320" bIns="20320" numCol="1" spcCol="1270" anchor="ctr" anchorCtr="0">
          <a:noAutofit/>
        </a:bodyPr>
        <a:lstStyle/>
        <a:p>
          <a:pPr marL="0" lvl="0" indent="0" algn="l" defTabSz="711200">
            <a:lnSpc>
              <a:spcPct val="90000"/>
            </a:lnSpc>
            <a:spcBef>
              <a:spcPct val="0"/>
            </a:spcBef>
            <a:spcAft>
              <a:spcPct val="35000"/>
            </a:spcAft>
            <a:buNone/>
          </a:pPr>
          <a:endParaRPr lang="pt-PT" sz="1600" b="1" kern="1200" dirty="0"/>
        </a:p>
        <a:p>
          <a:pPr marL="0" lvl="0" indent="0" algn="l" defTabSz="711200">
            <a:lnSpc>
              <a:spcPct val="90000"/>
            </a:lnSpc>
            <a:spcBef>
              <a:spcPct val="0"/>
            </a:spcBef>
            <a:spcAft>
              <a:spcPct val="35000"/>
            </a:spcAft>
            <a:buNone/>
          </a:pPr>
          <a:endParaRPr lang="en-GB" sz="1800" b="1" kern="1200" dirty="0"/>
        </a:p>
        <a:p>
          <a:pPr marL="0" lvl="0" indent="0" algn="l" defTabSz="711200">
            <a:lnSpc>
              <a:spcPct val="90000"/>
            </a:lnSpc>
            <a:spcBef>
              <a:spcPct val="0"/>
            </a:spcBef>
            <a:spcAft>
              <a:spcPct val="35000"/>
            </a:spcAft>
            <a:buNone/>
          </a:pPr>
          <a:endParaRPr lang="pt-PT" sz="1800" b="1" kern="1200" noProof="0" dirty="0"/>
        </a:p>
        <a:p>
          <a:pPr marL="0" lvl="0" indent="0" algn="l" defTabSz="711200">
            <a:lnSpc>
              <a:spcPct val="90000"/>
            </a:lnSpc>
            <a:spcBef>
              <a:spcPct val="0"/>
            </a:spcBef>
            <a:spcAft>
              <a:spcPct val="35000"/>
            </a:spcAft>
            <a:buNone/>
          </a:pPr>
          <a:r>
            <a:rPr lang="pt-PT" sz="1800" b="1" kern="1200" noProof="0" dirty="0"/>
            <a:t>Zona quente</a:t>
          </a:r>
        </a:p>
        <a:p>
          <a:pPr marL="0" lvl="0" indent="0" algn="l" defTabSz="711200">
            <a:lnSpc>
              <a:spcPct val="90000"/>
            </a:lnSpc>
            <a:spcBef>
              <a:spcPct val="0"/>
            </a:spcBef>
            <a:spcAft>
              <a:spcPct val="35000"/>
            </a:spcAft>
            <a:buNone/>
          </a:pPr>
          <a:r>
            <a:rPr lang="pt-PT" sz="1800" kern="1200" noProof="0" dirty="0"/>
            <a:t>(descontaminação, reanimação</a:t>
          </a:r>
        </a:p>
      </dsp:txBody>
      <dsp:txXfrm>
        <a:off x="2775485" y="1316354"/>
        <a:ext cx="2032132" cy="813435"/>
      </dsp:txXfrm>
    </dsp:sp>
    <dsp:sp modelId="{04008CD8-63DE-4508-AD5F-D31253CAAF33}">
      <dsp:nvSpPr>
        <dsp:cNvPr id="0" name=""/>
        <dsp:cNvSpPr/>
      </dsp:nvSpPr>
      <dsp:spPr>
        <a:xfrm>
          <a:off x="2745706" y="1723072"/>
          <a:ext cx="34861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6FFB93-F152-4CDF-81C5-10B2DBE2D53C}">
      <dsp:nvSpPr>
        <dsp:cNvPr id="0" name=""/>
        <dsp:cNvSpPr/>
      </dsp:nvSpPr>
      <dsp:spPr>
        <a:xfrm rot="5400000">
          <a:off x="1442676" y="1914671"/>
          <a:ext cx="1493745" cy="110952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2DC4C1-E59D-482C-A1BF-E8F70FCCCBE8}">
      <dsp:nvSpPr>
        <dsp:cNvPr id="0" name=""/>
        <dsp:cNvSpPr/>
      </dsp:nvSpPr>
      <dsp:spPr>
        <a:xfrm>
          <a:off x="2934537" y="2222753"/>
          <a:ext cx="1714028" cy="627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20320" rIns="20320" bIns="20320" numCol="1" spcCol="1270" anchor="ctr" anchorCtr="0">
          <a:noAutofit/>
        </a:bodyPr>
        <a:lstStyle/>
        <a:p>
          <a:pPr marL="0" lvl="0" indent="0" algn="r" defTabSz="711200">
            <a:lnSpc>
              <a:spcPct val="90000"/>
            </a:lnSpc>
            <a:spcBef>
              <a:spcPct val="0"/>
            </a:spcBef>
            <a:spcAft>
              <a:spcPct val="35000"/>
            </a:spcAft>
            <a:buNone/>
          </a:pPr>
          <a:endParaRPr lang="pt-PT" sz="1600" b="1" kern="1200" noProof="0" dirty="0"/>
        </a:p>
        <a:p>
          <a:pPr marL="0" lvl="0" indent="0" algn="l" defTabSz="711200">
            <a:lnSpc>
              <a:spcPct val="90000"/>
            </a:lnSpc>
            <a:spcBef>
              <a:spcPct val="0"/>
            </a:spcBef>
            <a:spcAft>
              <a:spcPct val="35000"/>
            </a:spcAft>
            <a:buNone/>
          </a:pPr>
          <a:endParaRPr lang="pt-PT" sz="1600" b="1" kern="1200" noProof="0" dirty="0"/>
        </a:p>
        <a:p>
          <a:pPr marL="0" lvl="0" indent="0" algn="l" defTabSz="711200">
            <a:lnSpc>
              <a:spcPct val="90000"/>
            </a:lnSpc>
            <a:spcBef>
              <a:spcPct val="0"/>
            </a:spcBef>
            <a:spcAft>
              <a:spcPct val="35000"/>
            </a:spcAft>
            <a:buNone/>
          </a:pPr>
          <a:endParaRPr lang="pt-PT" sz="1600" b="1" kern="1200" noProof="0" dirty="0"/>
        </a:p>
        <a:p>
          <a:pPr marL="0" lvl="0" indent="0" algn="l" defTabSz="711200">
            <a:lnSpc>
              <a:spcPct val="90000"/>
            </a:lnSpc>
            <a:spcBef>
              <a:spcPct val="0"/>
            </a:spcBef>
            <a:spcAft>
              <a:spcPct val="35000"/>
            </a:spcAft>
            <a:buNone/>
          </a:pPr>
          <a:endParaRPr lang="pt-PT" sz="1800" b="1" kern="1200" noProof="0" dirty="0"/>
        </a:p>
        <a:p>
          <a:pPr marL="0" lvl="0" indent="0" algn="l" defTabSz="711200">
            <a:lnSpc>
              <a:spcPct val="90000"/>
            </a:lnSpc>
            <a:spcBef>
              <a:spcPct val="0"/>
            </a:spcBef>
            <a:spcAft>
              <a:spcPct val="35000"/>
            </a:spcAft>
            <a:buNone/>
          </a:pPr>
          <a:endParaRPr lang="pt-PT" sz="1800" b="1" kern="1200" noProof="0" dirty="0"/>
        </a:p>
        <a:p>
          <a:pPr marL="0" lvl="0" indent="0" algn="l" defTabSz="711200">
            <a:lnSpc>
              <a:spcPct val="90000"/>
            </a:lnSpc>
            <a:spcBef>
              <a:spcPct val="0"/>
            </a:spcBef>
            <a:spcAft>
              <a:spcPct val="35000"/>
            </a:spcAft>
            <a:buNone/>
          </a:pPr>
          <a:endParaRPr lang="pt-PT" sz="1800" b="1" kern="1200" noProof="0" dirty="0"/>
        </a:p>
        <a:p>
          <a:pPr marL="0" lvl="0" indent="0" algn="l" defTabSz="711200">
            <a:lnSpc>
              <a:spcPct val="90000"/>
            </a:lnSpc>
            <a:spcBef>
              <a:spcPct val="0"/>
            </a:spcBef>
            <a:spcAft>
              <a:spcPct val="35000"/>
            </a:spcAft>
            <a:buNone/>
          </a:pPr>
          <a:endParaRPr lang="pt-PT" sz="1800" b="1" kern="1200" noProof="0" dirty="0"/>
        </a:p>
        <a:p>
          <a:pPr marL="0" lvl="0" indent="0" algn="l" defTabSz="711200">
            <a:lnSpc>
              <a:spcPct val="90000"/>
            </a:lnSpc>
            <a:spcBef>
              <a:spcPct val="0"/>
            </a:spcBef>
            <a:spcAft>
              <a:spcPct val="35000"/>
            </a:spcAft>
            <a:buNone/>
          </a:pPr>
          <a:r>
            <a:rPr lang="pt-PT" sz="1800" b="1" kern="1200" noProof="0" dirty="0"/>
            <a:t>Zona fria</a:t>
          </a:r>
        </a:p>
        <a:p>
          <a:pPr marL="0" lvl="0" indent="0" algn="l" defTabSz="711200">
            <a:lnSpc>
              <a:spcPct val="90000"/>
            </a:lnSpc>
            <a:spcBef>
              <a:spcPct val="0"/>
            </a:spcBef>
            <a:spcAft>
              <a:spcPct val="35000"/>
            </a:spcAft>
            <a:buNone/>
          </a:pPr>
          <a:r>
            <a:rPr lang="pt-PT" sz="1800" kern="1200" noProof="0" dirty="0"/>
            <a:t>Operações de comando de incidentes, cuidados médicos, comunicação, </a:t>
          </a:r>
          <a:r>
            <a:rPr lang="en-GB" sz="1800" kern="1200" dirty="0"/>
            <a:t>etc.</a:t>
          </a:r>
        </a:p>
      </dsp:txBody>
      <dsp:txXfrm>
        <a:off x="2934537" y="2222753"/>
        <a:ext cx="1714028" cy="627508"/>
      </dsp:txXfrm>
    </dsp:sp>
    <dsp:sp modelId="{F06F32A6-3042-4479-9C25-BA3FD91FFE2E}">
      <dsp:nvSpPr>
        <dsp:cNvPr id="0" name=""/>
        <dsp:cNvSpPr/>
      </dsp:nvSpPr>
      <dsp:spPr>
        <a:xfrm>
          <a:off x="2780571" y="2803208"/>
          <a:ext cx="34861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153DC6-2366-4488-A5EF-7D579D8A67E0}">
      <dsp:nvSpPr>
        <dsp:cNvPr id="0" name=""/>
        <dsp:cNvSpPr/>
      </dsp:nvSpPr>
      <dsp:spPr>
        <a:xfrm rot="5400000">
          <a:off x="1834893" y="2959256"/>
          <a:ext cx="1067226" cy="70978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 on the need to have OSH arrangements and caution on the effects if there is no action or poor OSH arrangements. Refer to impact on health workers during EVD and overall impact on country health system and economy.  OSH is an integral part of response and preparedness both. It is not an add on component. OSH needs to be managed at all levels of infrastructure and departments.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4</a:t>
            </a:fld>
            <a:endParaRPr lang="en-US"/>
          </a:p>
        </p:txBody>
      </p:sp>
    </p:spTree>
    <p:extLst>
      <p:ext uri="{BB962C8B-B14F-4D97-AF65-F5344CB8AC3E}">
        <p14:creationId xmlns:p14="http://schemas.microsoft.com/office/powerpoint/2010/main" val="197825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Needle stick and other sharps pose highest risk of bloodborne pathogen infections risks to health workers, specially clinical care, laboratory, waste handlers etc. Emphasise</a:t>
            </a:r>
            <a:r>
              <a:rPr lang="en-GB" baseline="0" dirty="0"/>
              <a:t> the highest risk due to Hepatitis B, emphasise on need for incidents reporting, recording, investigation and case management through post exposure prophylaxis.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13</a:t>
            </a:fld>
            <a:endParaRPr lang="en-US"/>
          </a:p>
        </p:txBody>
      </p:sp>
    </p:spTree>
    <p:extLst>
      <p:ext uri="{BB962C8B-B14F-4D97-AF65-F5344CB8AC3E}">
        <p14:creationId xmlns:p14="http://schemas.microsoft.com/office/powerpoint/2010/main" val="2072337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the risks due to respiratory hazards </a:t>
            </a:r>
            <a:r>
              <a:rPr lang="en-GB" dirty="0" err="1"/>
              <a:t>e.g</a:t>
            </a:r>
            <a:r>
              <a:rPr lang="en-GB" dirty="0"/>
              <a:t> TB,</a:t>
            </a:r>
            <a:r>
              <a:rPr lang="en-GB" baseline="0" dirty="0"/>
              <a:t> Measles, Chickenpox </a:t>
            </a:r>
            <a:r>
              <a:rPr lang="en-GB" baseline="0" dirty="0" err="1"/>
              <a:t>etc</a:t>
            </a:r>
            <a:r>
              <a:rPr lang="en-GB" baseline="0" dirty="0"/>
              <a:t> to the health workers in clinical settings. Describe cough etiquettes and their importance, along with hand hygiene.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14</a:t>
            </a:fld>
            <a:endParaRPr lang="en-US"/>
          </a:p>
        </p:txBody>
      </p:sp>
    </p:spTree>
    <p:extLst>
      <p:ext uri="{BB962C8B-B14F-4D97-AF65-F5344CB8AC3E}">
        <p14:creationId xmlns:p14="http://schemas.microsoft.com/office/powerpoint/2010/main" val="146764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PEP is indicated in specific instances of exposures, not all exposures. Enlist these exposures as well as those that are with high risk of HIV infections.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15</a:t>
            </a:fld>
            <a:endParaRPr lang="en-US"/>
          </a:p>
        </p:txBody>
      </p:sp>
    </p:spTree>
    <p:extLst>
      <p:ext uri="{BB962C8B-B14F-4D97-AF65-F5344CB8AC3E}">
        <p14:creationId xmlns:p14="http://schemas.microsoft.com/office/powerpoint/2010/main" val="3819145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Briefly enumerate the steps of PEP, make participants realize the importance of early initiation, </a:t>
            </a:r>
            <a:r>
              <a:rPr lang="en-GB" dirty="0" err="1"/>
              <a:t>counseling</a:t>
            </a:r>
            <a:r>
              <a:rPr lang="en-GB" dirty="0"/>
              <a:t> on timely manner and complete follow up.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16</a:t>
            </a:fld>
            <a:endParaRPr lang="en-US"/>
          </a:p>
        </p:txBody>
      </p:sp>
    </p:spTree>
    <p:extLst>
      <p:ext uri="{BB962C8B-B14F-4D97-AF65-F5344CB8AC3E}">
        <p14:creationId xmlns:p14="http://schemas.microsoft.com/office/powerpoint/2010/main" val="1319396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Vector borne diseases such as malaria are very common in tropical and sub-tropical regions and </a:t>
            </a:r>
            <a:r>
              <a:rPr lang="en-GB" dirty="0" err="1"/>
              <a:t>psoe</a:t>
            </a:r>
            <a:r>
              <a:rPr lang="en-GB" dirty="0"/>
              <a:t> serious risk to emergency workers. </a:t>
            </a:r>
            <a:r>
              <a:rPr lang="en-GB" baseline="0" dirty="0"/>
              <a:t> Malaria chemoprophylaxis was strictly implemented during VBD response in West Africa.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17</a:t>
            </a:fld>
            <a:endParaRPr lang="en-US"/>
          </a:p>
        </p:txBody>
      </p:sp>
    </p:spTree>
    <p:extLst>
      <p:ext uri="{BB962C8B-B14F-4D97-AF65-F5344CB8AC3E}">
        <p14:creationId xmlns:p14="http://schemas.microsoft.com/office/powerpoint/2010/main" val="134385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Water quality management is poor in many regions of the world and hence water borne diseases e.g. cholera, </a:t>
            </a:r>
            <a:r>
              <a:rPr lang="en-GB" dirty="0" err="1"/>
              <a:t>shigella</a:t>
            </a:r>
            <a:r>
              <a:rPr lang="en-GB" dirty="0"/>
              <a:t>, E.coli infections etc. may</a:t>
            </a:r>
            <a:r>
              <a:rPr lang="en-GB" baseline="0" dirty="0"/>
              <a:t> </a:t>
            </a:r>
            <a:r>
              <a:rPr lang="en-GB" baseline="0" dirty="0" err="1"/>
              <a:t>psoe</a:t>
            </a:r>
            <a:r>
              <a:rPr lang="en-GB" baseline="0" dirty="0"/>
              <a:t> risk to emergency workers.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18</a:t>
            </a:fld>
            <a:endParaRPr lang="en-US"/>
          </a:p>
        </p:txBody>
      </p:sp>
    </p:spTree>
    <p:extLst>
      <p:ext uri="{BB962C8B-B14F-4D97-AF65-F5344CB8AC3E}">
        <p14:creationId xmlns:p14="http://schemas.microsoft.com/office/powerpoint/2010/main" val="2177258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Water quality management is poor in many regions of the world and hence water borne diseases e.g. cholera, </a:t>
            </a:r>
            <a:r>
              <a:rPr lang="en-GB" dirty="0" err="1"/>
              <a:t>shigella</a:t>
            </a:r>
            <a:r>
              <a:rPr lang="en-GB" dirty="0"/>
              <a:t>, E.coli infections etc. may</a:t>
            </a:r>
            <a:r>
              <a:rPr lang="en-GB" baseline="0" dirty="0"/>
              <a:t> </a:t>
            </a:r>
            <a:r>
              <a:rPr lang="en-GB" baseline="0" dirty="0" err="1"/>
              <a:t>psoe</a:t>
            </a:r>
            <a:r>
              <a:rPr lang="en-GB" baseline="0" dirty="0"/>
              <a:t> risk to emergency workers.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19</a:t>
            </a:fld>
            <a:endParaRPr lang="en-US"/>
          </a:p>
        </p:txBody>
      </p:sp>
    </p:spTree>
    <p:extLst>
      <p:ext uri="{BB962C8B-B14F-4D97-AF65-F5344CB8AC3E}">
        <p14:creationId xmlns:p14="http://schemas.microsoft.com/office/powerpoint/2010/main" val="643292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Unsafe food poses risk in many parts of the world. WHO Has developed food safety program consisting of five key areas for controls.  Implementation of controls during food storage, processing, handling, preparation and serving provides</a:t>
            </a:r>
            <a:r>
              <a:rPr lang="en-GB" baseline="0" dirty="0"/>
              <a:t> better food safety than quality of prepared food by inspection and analysis and health surveillance of food handlers.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20</a:t>
            </a:fld>
            <a:endParaRPr lang="en-US"/>
          </a:p>
        </p:txBody>
      </p:sp>
    </p:spTree>
    <p:extLst>
      <p:ext uri="{BB962C8B-B14F-4D97-AF65-F5344CB8AC3E}">
        <p14:creationId xmlns:p14="http://schemas.microsoft.com/office/powerpoint/2010/main" val="763032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Heat stress poses health risk for  workers in  both indoor as well as outdoor work in communities. In specialized treatment facilities, use of PPE in hot climate can pose such risk as well as emergency response work outdoors in tropical and sub-tropical climate during day.  Impacts range from minor tiredness to life threatening</a:t>
            </a:r>
            <a:r>
              <a:rPr lang="en-GB" baseline="0" dirty="0"/>
              <a:t> illness such as coma. Self monitoring of hydration status through </a:t>
            </a:r>
            <a:r>
              <a:rPr lang="en-GB" baseline="0" dirty="0" err="1"/>
              <a:t>color</a:t>
            </a:r>
            <a:r>
              <a:rPr lang="en-GB" baseline="0" dirty="0"/>
              <a:t> and quantity of urine output is helpful.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21</a:t>
            </a:fld>
            <a:endParaRPr lang="en-US"/>
          </a:p>
        </p:txBody>
      </p:sp>
    </p:spTree>
    <p:extLst>
      <p:ext uri="{BB962C8B-B14F-4D97-AF65-F5344CB8AC3E}">
        <p14:creationId xmlns:p14="http://schemas.microsoft.com/office/powerpoint/2010/main" val="2997736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Preventive and control measures are needed at</a:t>
            </a:r>
            <a:r>
              <a:rPr lang="en-GB" baseline="0" dirty="0"/>
              <a:t> both organizational as well as personal level. At organizational level, supportive human resources policies and procedures are needed. At personal level, awareness of signs and symptoms of fatigue and measures for its management are needed.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22</a:t>
            </a:fld>
            <a:endParaRPr lang="en-US"/>
          </a:p>
        </p:txBody>
      </p:sp>
    </p:spTree>
    <p:extLst>
      <p:ext uri="{BB962C8B-B14F-4D97-AF65-F5344CB8AC3E}">
        <p14:creationId xmlns:p14="http://schemas.microsoft.com/office/powerpoint/2010/main" val="548137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Workers working in organizations associated with IHR implementation are at high risk for exposure and impacts of hazards. Though clinical service providers are at high risk of exposure to infections, yet other categories of workers e.g. transport, laboratories, workers at point of entry, ports and airports </a:t>
            </a:r>
            <a:r>
              <a:rPr lang="en-GB" dirty="0" err="1"/>
              <a:t>etc</a:t>
            </a:r>
            <a:r>
              <a:rPr lang="en-GB" dirty="0"/>
              <a:t> may be at risk.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5</a:t>
            </a:fld>
            <a:endParaRPr lang="en-US"/>
          </a:p>
        </p:txBody>
      </p:sp>
    </p:spTree>
    <p:extLst>
      <p:ext uri="{BB962C8B-B14F-4D97-AF65-F5344CB8AC3E}">
        <p14:creationId xmlns:p14="http://schemas.microsoft.com/office/powerpoint/2010/main" val="730733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housekeeping programs are important to reduce the risks. PPEs such as footwear are last</a:t>
            </a:r>
            <a:r>
              <a:rPr lang="en-GB" baseline="0" dirty="0"/>
              <a:t> to be considered, only after and together with other controls.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23</a:t>
            </a:fld>
            <a:endParaRPr lang="en-US"/>
          </a:p>
        </p:txBody>
      </p:sp>
    </p:spTree>
    <p:extLst>
      <p:ext uri="{BB962C8B-B14F-4D97-AF65-F5344CB8AC3E}">
        <p14:creationId xmlns:p14="http://schemas.microsoft.com/office/powerpoint/2010/main" val="3339337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Road accidents are common in developing countries.</a:t>
            </a:r>
            <a:r>
              <a:rPr lang="en-GB" baseline="0" dirty="0"/>
              <a:t> The controls against road accidents are needed to cover vehicle, driver, procedures for driving and road conditions.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24</a:t>
            </a:fld>
            <a:endParaRPr lang="en-US"/>
          </a:p>
        </p:txBody>
      </p:sp>
    </p:spTree>
    <p:extLst>
      <p:ext uri="{BB962C8B-B14F-4D97-AF65-F5344CB8AC3E}">
        <p14:creationId xmlns:p14="http://schemas.microsoft.com/office/powerpoint/2010/main" val="1711525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Road accidents are common in developing countries.</a:t>
            </a:r>
            <a:r>
              <a:rPr lang="en-GB" baseline="0" dirty="0"/>
              <a:t> The controls against road accidents are needed to cover vehicle, driver, procedures for driving and road conditions.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25</a:t>
            </a:fld>
            <a:endParaRPr lang="en-US"/>
          </a:p>
        </p:txBody>
      </p:sp>
    </p:spTree>
    <p:extLst>
      <p:ext uri="{BB962C8B-B14F-4D97-AF65-F5344CB8AC3E}">
        <p14:creationId xmlns:p14="http://schemas.microsoft.com/office/powerpoint/2010/main" val="1737664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Manual handling of loads specially transfer of patients poses big risk</a:t>
            </a:r>
            <a:r>
              <a:rPr lang="en-GB" baseline="0" dirty="0"/>
              <a:t> of backache and injuries to workers, specially nursing and support staff in health facilities. Awkward postures and manual handling may also pose risks to search and rescue workers during hazardous incidents and natural disasters.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26</a:t>
            </a:fld>
            <a:endParaRPr lang="en-US"/>
          </a:p>
        </p:txBody>
      </p:sp>
    </p:spTree>
    <p:extLst>
      <p:ext uri="{BB962C8B-B14F-4D97-AF65-F5344CB8AC3E}">
        <p14:creationId xmlns:p14="http://schemas.microsoft.com/office/powerpoint/2010/main" val="4267445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Psychosocial stress is one of the major health risks during emergencies and can arise due to many factors e.g. fear of disease or hazard, unknown territories, work pressures, worries about family members, living and working conditions etc. Stress</a:t>
            </a:r>
            <a:r>
              <a:rPr lang="en-GB" baseline="0" dirty="0"/>
              <a:t> may be present before, during and after deployment.  Psychological support is essential.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27</a:t>
            </a:fld>
            <a:endParaRPr lang="en-US"/>
          </a:p>
        </p:txBody>
      </p:sp>
    </p:spTree>
    <p:extLst>
      <p:ext uri="{BB962C8B-B14F-4D97-AF65-F5344CB8AC3E}">
        <p14:creationId xmlns:p14="http://schemas.microsoft.com/office/powerpoint/2010/main" val="18730566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with participants the control measures at different stages of deployment.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28</a:t>
            </a:fld>
            <a:endParaRPr lang="en-US"/>
          </a:p>
        </p:txBody>
      </p:sp>
    </p:spTree>
    <p:extLst>
      <p:ext uri="{BB962C8B-B14F-4D97-AF65-F5344CB8AC3E}">
        <p14:creationId xmlns:p14="http://schemas.microsoft.com/office/powerpoint/2010/main" val="30100720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Community violence is common during emergencies and outbreaks as happened during EVD outbreak in West Africa.  Communication with community during all stages of response is critical in raising awareness about what is the reason and what measures are being undertaken to manage emergency,</a:t>
            </a:r>
            <a:r>
              <a:rPr lang="en-GB" baseline="0" dirty="0"/>
              <a:t> providing opportunity for communities to raise concerns</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29</a:t>
            </a:fld>
            <a:endParaRPr lang="en-US"/>
          </a:p>
        </p:txBody>
      </p:sp>
    </p:spTree>
    <p:extLst>
      <p:ext uri="{BB962C8B-B14F-4D97-AF65-F5344CB8AC3E}">
        <p14:creationId xmlns:p14="http://schemas.microsoft.com/office/powerpoint/2010/main" val="38239292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Chemical incidents may occur due to release of gases, hazardous chemicals, spillage and</a:t>
            </a:r>
            <a:r>
              <a:rPr lang="en-GB" baseline="0" dirty="0"/>
              <a:t> explosions etc. The onset may be acute  e.g. release of gases e.g. chlorine, ammonia </a:t>
            </a:r>
            <a:r>
              <a:rPr lang="en-GB" baseline="0" dirty="0" err="1"/>
              <a:t>etc.or</a:t>
            </a:r>
            <a:r>
              <a:rPr lang="en-GB" baseline="0" dirty="0"/>
              <a:t> insidious e.g. spillage of hazardous chemicals on gradual basis, dumping of chemicals etc.  Technical information about hazard and availability of expert manpower is crucial.  Availability of direct reading equipment with the RRT is essential for their health and safety.</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30</a:t>
            </a:fld>
            <a:endParaRPr lang="en-US"/>
          </a:p>
        </p:txBody>
      </p:sp>
    </p:spTree>
    <p:extLst>
      <p:ext uri="{BB962C8B-B14F-4D97-AF65-F5344CB8AC3E}">
        <p14:creationId xmlns:p14="http://schemas.microsoft.com/office/powerpoint/2010/main" val="1196841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Response operations involve</a:t>
            </a:r>
            <a:r>
              <a:rPr lang="en-GB" baseline="0" dirty="0"/>
              <a:t> safe practices to be implemented in red and yellow zones as there is definite risk of exposure to hazard in red and there may be exposure risk in yellow zone. Monitoring of chemical concentration in atmosphere is important for zones delineation.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31</a:t>
            </a:fld>
            <a:endParaRPr lang="en-US"/>
          </a:p>
        </p:txBody>
      </p:sp>
    </p:spTree>
    <p:extLst>
      <p:ext uri="{BB962C8B-B14F-4D97-AF65-F5344CB8AC3E}">
        <p14:creationId xmlns:p14="http://schemas.microsoft.com/office/powerpoint/2010/main" val="26446706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 Initial approach to the incident scene must be dealt with use of highest level of PPE protection that may be later reduced, based on exposure concentrations of hazardous materials. </a:t>
            </a:r>
            <a:endParaRPr lang="en-US" dirty="0"/>
          </a:p>
          <a:p>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32</a:t>
            </a:fld>
            <a:endParaRPr lang="en-US"/>
          </a:p>
        </p:txBody>
      </p:sp>
    </p:spTree>
    <p:extLst>
      <p:ext uri="{BB962C8B-B14F-4D97-AF65-F5344CB8AC3E}">
        <p14:creationId xmlns:p14="http://schemas.microsoft.com/office/powerpoint/2010/main" val="2976204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various activities involved may expose</a:t>
            </a:r>
            <a:r>
              <a:rPr lang="en-GB" baseline="0" dirty="0"/>
              <a:t> the workers to infectious fluids, hazardous chemicals, radiation sources etc. Discuss with participants how such exposure can happen, explain the routes of exposure e.g. skin contact, inhalation, mucous membranes contact etc.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6</a:t>
            </a:fld>
            <a:endParaRPr lang="en-US"/>
          </a:p>
        </p:txBody>
      </p:sp>
    </p:spTree>
    <p:extLst>
      <p:ext uri="{BB962C8B-B14F-4D97-AF65-F5344CB8AC3E}">
        <p14:creationId xmlns:p14="http://schemas.microsoft.com/office/powerpoint/2010/main" val="33064724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Decontamination is an integral component of OSH protection as well as emergency response in chemical incidents.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33</a:t>
            </a:fld>
            <a:endParaRPr lang="en-US"/>
          </a:p>
        </p:txBody>
      </p:sp>
    </p:spTree>
    <p:extLst>
      <p:ext uri="{BB962C8B-B14F-4D97-AF65-F5344CB8AC3E}">
        <p14:creationId xmlns:p14="http://schemas.microsoft.com/office/powerpoint/2010/main" val="7190327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Radiation exposure may occur due to accidental release of radiation from source e.g. nuclear plant, use of nuclear device such as “ dirty bomb”, accidental disposal of radiation material in general wastes or scrap, etc. Radiation can cause short term effects e.g. radiation sickness, burns etc. as well as long term adverse health impacts including cancers, congenital abnormalities in new born, impotence and sterility, etc.  Experts availability and guidance is crucial in radiation incidents response.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34</a:t>
            </a:fld>
            <a:endParaRPr lang="en-US"/>
          </a:p>
        </p:txBody>
      </p:sp>
    </p:spTree>
    <p:extLst>
      <p:ext uri="{BB962C8B-B14F-4D97-AF65-F5344CB8AC3E}">
        <p14:creationId xmlns:p14="http://schemas.microsoft.com/office/powerpoint/2010/main" val="37282968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Dead body handling during floods poses special risks of infectious diseases</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35</a:t>
            </a:fld>
            <a:endParaRPr lang="en-US"/>
          </a:p>
        </p:txBody>
      </p:sp>
    </p:spTree>
    <p:extLst>
      <p:ext uri="{BB962C8B-B14F-4D97-AF65-F5344CB8AC3E}">
        <p14:creationId xmlns:p14="http://schemas.microsoft.com/office/powerpoint/2010/main" val="29153893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Handling of dead bodies during floods must be governed by SOPs , availability of disinfection and PPE, and personnel trained in its implementation.</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36</a:t>
            </a:fld>
            <a:endParaRPr lang="en-US"/>
          </a:p>
        </p:txBody>
      </p:sp>
    </p:spTree>
    <p:extLst>
      <p:ext uri="{BB962C8B-B14F-4D97-AF65-F5344CB8AC3E}">
        <p14:creationId xmlns:p14="http://schemas.microsoft.com/office/powerpoint/2010/main" val="28890308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Handling of dead bodies during floods must be governed by SOPs , availability of disinfection and PPE, and personnel trained in its implementation.</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37</a:t>
            </a:fld>
            <a:endParaRPr lang="en-US"/>
          </a:p>
        </p:txBody>
      </p:sp>
    </p:spTree>
    <p:extLst>
      <p:ext uri="{BB962C8B-B14F-4D97-AF65-F5344CB8AC3E}">
        <p14:creationId xmlns:p14="http://schemas.microsoft.com/office/powerpoint/2010/main" val="31917668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Injuries</a:t>
            </a:r>
            <a:r>
              <a:rPr lang="en-GB" baseline="0" dirty="0"/>
              <a:t> to the emergency responders are serious health risks.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38</a:t>
            </a:fld>
            <a:endParaRPr lang="en-US"/>
          </a:p>
        </p:txBody>
      </p:sp>
    </p:spTree>
    <p:extLst>
      <p:ext uri="{BB962C8B-B14F-4D97-AF65-F5344CB8AC3E}">
        <p14:creationId xmlns:p14="http://schemas.microsoft.com/office/powerpoint/2010/main" val="24968879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protective actions need to be taken by the organization as well as by responders themselves.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39</a:t>
            </a:fld>
            <a:endParaRPr lang="en-US"/>
          </a:p>
        </p:txBody>
      </p:sp>
    </p:spTree>
    <p:extLst>
      <p:ext uri="{BB962C8B-B14F-4D97-AF65-F5344CB8AC3E}">
        <p14:creationId xmlns:p14="http://schemas.microsoft.com/office/powerpoint/2010/main" val="3294643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various activities involved may expose</a:t>
            </a:r>
            <a:r>
              <a:rPr lang="en-GB" baseline="0" dirty="0"/>
              <a:t> the workers to infectious fluids, hazardous chemicals, radiation sources etc. Discuss with participants how such exposure can happen, explain the routes of exposure e.g. skin contact, inhalation, mucous membranes contact etc.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7</a:t>
            </a:fld>
            <a:endParaRPr lang="en-US"/>
          </a:p>
        </p:txBody>
      </p:sp>
    </p:spTree>
    <p:extLst>
      <p:ext uri="{BB962C8B-B14F-4D97-AF65-F5344CB8AC3E}">
        <p14:creationId xmlns:p14="http://schemas.microsoft.com/office/powerpoint/2010/main" val="2892323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to the participants the key categories</a:t>
            </a:r>
            <a:r>
              <a:rPr lang="en-GB" baseline="0" dirty="0"/>
              <a:t> of hazards e.g. biological, chemical, physical, mechanical and psychological. Give examples of situations where such hazards pose risk i.e. health facilities, communities, roads etc.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8</a:t>
            </a:fld>
            <a:endParaRPr lang="en-US"/>
          </a:p>
        </p:txBody>
      </p:sp>
    </p:spTree>
    <p:extLst>
      <p:ext uri="{BB962C8B-B14F-4D97-AF65-F5344CB8AC3E}">
        <p14:creationId xmlns:p14="http://schemas.microsoft.com/office/powerpoint/2010/main" val="3270736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an overview of various OSH controls that are available for prevention and control of biological hazards, giving examples of each.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9</a:t>
            </a:fld>
            <a:endParaRPr lang="en-US"/>
          </a:p>
        </p:txBody>
      </p:sp>
    </p:spTree>
    <p:extLst>
      <p:ext uri="{BB962C8B-B14F-4D97-AF65-F5344CB8AC3E}">
        <p14:creationId xmlns:p14="http://schemas.microsoft.com/office/powerpoint/2010/main" val="3272134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Enumerate</a:t>
            </a:r>
          </a:p>
          <a:p>
            <a:r>
              <a:rPr lang="en-GB" dirty="0"/>
              <a:t> the key elements of standard</a:t>
            </a:r>
            <a:r>
              <a:rPr lang="en-GB" baseline="0" dirty="0"/>
              <a:t> precautions. Explain the indications, method and benefits of hand hygiene. Explain relative benefits of </a:t>
            </a:r>
            <a:r>
              <a:rPr lang="en-GB" baseline="0" dirty="0" err="1"/>
              <a:t>hadsrub</a:t>
            </a:r>
            <a:r>
              <a:rPr lang="en-GB" baseline="0" dirty="0"/>
              <a:t> and soap and water hand washing.  Explain that hand hygiene needs a complete set of program, not an isolated approach.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10</a:t>
            </a:fld>
            <a:endParaRPr lang="en-US"/>
          </a:p>
        </p:txBody>
      </p:sp>
    </p:spTree>
    <p:extLst>
      <p:ext uri="{BB962C8B-B14F-4D97-AF65-F5344CB8AC3E}">
        <p14:creationId xmlns:p14="http://schemas.microsoft.com/office/powerpoint/2010/main" val="849122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May demonstrate to the participants the technique of hand hygiene using alcohol</a:t>
            </a:r>
            <a:r>
              <a:rPr lang="en-GB" baseline="0" dirty="0"/>
              <a:t> </a:t>
            </a:r>
            <a:r>
              <a:rPr lang="en-GB" baseline="0" dirty="0" err="1"/>
              <a:t>handsrub</a:t>
            </a:r>
            <a:r>
              <a:rPr lang="en-GB" baseline="0" dirty="0"/>
              <a:t> as well as hand washing with soap and water. Give the indications for each. Explain the importance of coverage of all parts of hands.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11</a:t>
            </a:fld>
            <a:endParaRPr lang="en-US"/>
          </a:p>
        </p:txBody>
      </p:sp>
    </p:spTree>
    <p:extLst>
      <p:ext uri="{BB962C8B-B14F-4D97-AF65-F5344CB8AC3E}">
        <p14:creationId xmlns:p14="http://schemas.microsoft.com/office/powerpoint/2010/main" val="592683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Glove</a:t>
            </a:r>
            <a:r>
              <a:rPr lang="en-GB" baseline="0" dirty="0"/>
              <a:t> usage is key in patient care and supportive activities. Use of glove has to be supported with other controls e.g. </a:t>
            </a:r>
            <a:r>
              <a:rPr lang="en-GB" baseline="0" dirty="0" err="1"/>
              <a:t>handhygiene</a:t>
            </a:r>
            <a:r>
              <a:rPr lang="en-GB" baseline="0" dirty="0"/>
              <a:t>, environmental cleaning etc. Correct method of donning and doffing of gloves is critical for OSH.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12</a:t>
            </a:fld>
            <a:endParaRPr lang="en-US"/>
          </a:p>
        </p:txBody>
      </p:sp>
    </p:spTree>
    <p:extLst>
      <p:ext uri="{BB962C8B-B14F-4D97-AF65-F5344CB8AC3E}">
        <p14:creationId xmlns:p14="http://schemas.microsoft.com/office/powerpoint/2010/main" val="3813679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5470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0698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1214558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4156185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430863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501300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746F3-57F1-48F0-8E42-D2C8F105A098}"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858622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DB746F3-57F1-48F0-8E42-D2C8F105A098}"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319219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DB746F3-57F1-48F0-8E42-D2C8F105A098}" type="datetimeFigureOut">
              <a:rPr lang="en-GB" smtClean="0"/>
              <a:t>28/06/2019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1575887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DB746F3-57F1-48F0-8E42-D2C8F105A098}" type="datetimeFigureOut">
              <a:rPr lang="en-GB" smtClean="0"/>
              <a:t>28/06/2019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698791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B746F3-57F1-48F0-8E42-D2C8F105A098}" type="datetimeFigureOut">
              <a:rPr lang="en-GB" smtClean="0"/>
              <a:t>28/06/2019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898959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12965381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B746F3-57F1-48F0-8E42-D2C8F105A098}"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703299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B746F3-57F1-48F0-8E42-D2C8F105A098}" type="datetimeFigureOut">
              <a:rPr lang="en-GB" smtClean="0"/>
              <a:t>28/06/2019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731881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320629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28/06/2019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87426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2068228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634548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2781679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424592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97308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3373605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1202156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dirty="0" err="1"/>
              <a:t>Formação</a:t>
            </a:r>
            <a:r>
              <a:rPr lang="en-US" dirty="0"/>
              <a:t> de </a:t>
            </a:r>
            <a:r>
              <a:rPr lang="en-US" dirty="0" err="1"/>
              <a:t>Equipas</a:t>
            </a:r>
            <a:r>
              <a:rPr lang="en-US" dirty="0"/>
              <a:t> de </a:t>
            </a:r>
            <a:r>
              <a:rPr lang="en-US" dirty="0" err="1"/>
              <a:t>Resposta</a:t>
            </a:r>
            <a:r>
              <a:rPr lang="en-US" dirty="0"/>
              <a:t> </a:t>
            </a:r>
            <a:r>
              <a:rPr lang="en-US" dirty="0" err="1"/>
              <a:t>Rápida</a:t>
            </a:r>
            <a:endParaRPr lang="en-US" dirty="0"/>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dirty="0" err="1">
                <a:solidFill>
                  <a:srgbClr val="FFFFFF"/>
                </a:solidFill>
                <a:ea typeface="Calibri"/>
              </a:rPr>
              <a:t>Formação</a:t>
            </a:r>
            <a:r>
              <a:rPr lang="fr-FR" sz="1400" dirty="0">
                <a:solidFill>
                  <a:srgbClr val="FFFFFF"/>
                </a:solidFill>
                <a:ea typeface="Calibri"/>
              </a:rPr>
              <a:t> de Equipas de </a:t>
            </a:r>
            <a:r>
              <a:rPr lang="fr-FR" sz="1400" dirty="0" err="1">
                <a:solidFill>
                  <a:srgbClr val="FFFFFF"/>
                </a:solidFill>
                <a:ea typeface="Calibri"/>
              </a:rPr>
              <a:t>Resposta</a:t>
            </a:r>
            <a:r>
              <a:rPr lang="fr-FR" sz="1400" dirty="0">
                <a:solidFill>
                  <a:srgbClr val="FFFFFF"/>
                </a:solidFill>
                <a:ea typeface="Calibri"/>
              </a:rPr>
              <a:t> </a:t>
            </a:r>
            <a:r>
              <a:rPr lang="fr-FR" sz="1400" dirty="0" err="1">
                <a:solidFill>
                  <a:srgbClr val="FFFFFF"/>
                </a:solidFill>
                <a:ea typeface="Calibri"/>
              </a:rPr>
              <a:t>Rápida</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66100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dirty="0" err="1">
                <a:solidFill>
                  <a:schemeClr val="bg1"/>
                </a:solidFill>
                <a:latin typeface="Arial Narrow" pitchFamily="34" charset="0"/>
              </a:rPr>
              <a:t>Formação</a:t>
            </a:r>
            <a:r>
              <a:rPr lang="fr-FR" sz="1200" dirty="0">
                <a:solidFill>
                  <a:schemeClr val="bg1"/>
                </a:solidFill>
                <a:latin typeface="Arial Narrow" pitchFamily="34" charset="0"/>
              </a:rPr>
              <a:t> de Equipas de </a:t>
            </a:r>
            <a:r>
              <a:rPr lang="fr-FR" sz="1200" dirty="0" err="1">
                <a:solidFill>
                  <a:schemeClr val="bg1"/>
                </a:solidFill>
                <a:latin typeface="Arial Narrow" pitchFamily="34" charset="0"/>
              </a:rPr>
              <a:t>Resposta</a:t>
            </a:r>
            <a:r>
              <a:rPr lang="fr-FR" sz="1200" dirty="0">
                <a:solidFill>
                  <a:schemeClr val="bg1"/>
                </a:solidFill>
                <a:latin typeface="Arial Narrow" pitchFamily="34" charset="0"/>
              </a:rPr>
              <a:t> </a:t>
            </a:r>
            <a:r>
              <a:rPr lang="fr-FR" sz="1200" dirty="0" err="1">
                <a:solidFill>
                  <a:schemeClr val="bg1"/>
                </a:solidFill>
                <a:latin typeface="Arial Narrow" pitchFamily="34" charset="0"/>
              </a:rPr>
              <a:t>Rápida</a:t>
            </a:r>
            <a:endParaRPr lang="en-GB" sz="1200" dirty="0">
              <a:solidFill>
                <a:schemeClr val="bg1"/>
              </a:solidFill>
              <a:latin typeface="Arial Narrow" pitchFamily="34" charset="0"/>
            </a:endParaRPr>
          </a:p>
        </p:txBody>
      </p:sp>
    </p:spTree>
    <p:extLst>
      <p:ext uri="{BB962C8B-B14F-4D97-AF65-F5344CB8AC3E}">
        <p14:creationId xmlns:p14="http://schemas.microsoft.com/office/powerpoint/2010/main" val="3378484112"/>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B746F3-57F1-48F0-8E42-D2C8F105A098}" type="datetimeFigureOut">
              <a:rPr lang="en-GB" smtClean="0"/>
              <a:t>28/06/2019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F8DC6B-101D-4D90-9BEE-AF2239FFA3F5}" type="slidenum">
              <a:rPr lang="en-GB" smtClean="0"/>
              <a:t>‹#›</a:t>
            </a:fld>
            <a:endParaRPr lang="en-GB"/>
          </a:p>
        </p:txBody>
      </p:sp>
    </p:spTree>
    <p:extLst>
      <p:ext uri="{BB962C8B-B14F-4D97-AF65-F5344CB8AC3E}">
        <p14:creationId xmlns:p14="http://schemas.microsoft.com/office/powerpoint/2010/main" val="868161896"/>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notesSlide" Target="../notesSlides/notesSlide8.xml"/><Relationship Id="rId7" Type="http://schemas.openxmlformats.org/officeDocument/2006/relationships/image" Target="../media/image5.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www.euro.who.int/__data/assets/pdf_file/0005/268772/Interim-Infection-Prevention-and-Control-Guidance-for-Care-of-Patients-with-Suspected-or-Confirmed-Filovirus-Haemorrhagic-Fever-in-Health-Care-Settings,-with-Focus-on-Ebola-Eng.pdf" TargetMode="External"/><Relationship Id="rId2" Type="http://schemas.openxmlformats.org/officeDocument/2006/relationships/hyperlink" Target="http://apps.who.int/ebola/sites/default/files/atoms/files/Ebola_PEC_Deploiement_healthandsafetyhandbook_Eng.pdf?ua=1" TargetMode="External"/><Relationship Id="rId1" Type="http://schemas.openxmlformats.org/officeDocument/2006/relationships/slideLayout" Target="../slideLayouts/slideLayout3.xml"/><Relationship Id="rId5" Type="http://schemas.openxmlformats.org/officeDocument/2006/relationships/hyperlink" Target="http://www.nj.gov/humanservices/dmhas/home/disaster/resources/SAMHSA_tips_4_disaster_responders.pdf" TargetMode="External"/><Relationship Id="rId4" Type="http://schemas.openxmlformats.org/officeDocument/2006/relationships/hyperlink" Target="http://www.who.int/hac/techguidance/ems/flood_cds/en/" TargetMode="External"/></Relationships>
</file>

<file path=ppt/slides/_rels/slide42.xml.rels><?xml version="1.0" encoding="UTF-8" standalone="yes"?>
<Relationships xmlns="http://schemas.openxmlformats.org/package/2006/relationships"><Relationship Id="rId2" Type="http://schemas.openxmlformats.org/officeDocument/2006/relationships/hyperlink" Target="https://extranet.who.int/hslp"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47664" y="260648"/>
            <a:ext cx="7524328" cy="1077218"/>
          </a:xfrm>
          <a:prstGeom prst="rect">
            <a:avLst/>
          </a:prstGeom>
        </p:spPr>
        <p:txBody>
          <a:bodyPr wrap="square">
            <a:spAutoFit/>
          </a:bodyPr>
          <a:lstStyle/>
          <a:p>
            <a:pPr algn="r"/>
            <a:r>
              <a:rPr lang="pt-PT" altLang="en-US" sz="3200" b="1">
                <a:solidFill>
                  <a:srgbClr val="002060"/>
                </a:solidFill>
                <a:latin typeface="Arial" panose="020B0604020202020204" pitchFamily="34" charset="0"/>
                <a:cs typeface="Arial" panose="020B0604020202020204" pitchFamily="34" charset="0"/>
              </a:rPr>
              <a:t>Equipas de Resposta Rápida</a:t>
            </a:r>
            <a:br>
              <a:rPr lang="pt-PT" altLang="en-US" sz="3200" b="1">
                <a:solidFill>
                  <a:srgbClr val="002060"/>
                </a:solidFill>
                <a:latin typeface="Arial" panose="020B0604020202020204" pitchFamily="34" charset="0"/>
                <a:cs typeface="Arial" panose="020B0604020202020204" pitchFamily="34" charset="0"/>
              </a:rPr>
            </a:br>
            <a:r>
              <a:rPr lang="pt-PT" altLang="en-US" sz="3200" b="1">
                <a:solidFill>
                  <a:srgbClr val="0070C0"/>
                </a:solidFill>
                <a:latin typeface="Arial" panose="020B0604020202020204" pitchFamily="34" charset="0"/>
                <a:cs typeface="Arial" panose="020B0604020202020204" pitchFamily="34" charset="0"/>
              </a:rPr>
              <a:t>Formação</a:t>
            </a:r>
            <a:endParaRPr lang="pt-PT" sz="3200"/>
          </a:p>
        </p:txBody>
      </p:sp>
      <p:sp>
        <p:nvSpPr>
          <p:cNvPr id="6" name="Text Placeholder 5"/>
          <p:cNvSpPr>
            <a:spLocks noGrp="1"/>
          </p:cNvSpPr>
          <p:nvPr>
            <p:ph type="body" idx="1"/>
          </p:nvPr>
        </p:nvSpPr>
        <p:spPr>
          <a:xfrm>
            <a:off x="5077" y="4869160"/>
            <a:ext cx="7772400" cy="1026343"/>
          </a:xfrm>
        </p:spPr>
        <p:txBody>
          <a:bodyPr anchor="t">
            <a:normAutofit lnSpcReduction="10000"/>
          </a:bodyPr>
          <a:lstStyle/>
          <a:p>
            <a:r>
              <a:rPr lang="pt-PT" sz="3200" b="1" dirty="0">
                <a:solidFill>
                  <a:srgbClr val="002060"/>
                </a:solidFill>
              </a:rPr>
              <a:t>A5.1 Segurança e Saúde Ocupacional (SSO) para as Equipas de Resposta Rápida</a:t>
            </a:r>
          </a:p>
        </p:txBody>
      </p:sp>
      <p:sp>
        <p:nvSpPr>
          <p:cNvPr id="2" name="TextBox 1">
            <a:extLst>
              <a:ext uri="{FF2B5EF4-FFF2-40B4-BE49-F238E27FC236}">
                <a16:creationId xmlns:a16="http://schemas.microsoft.com/office/drawing/2014/main" id="{FBC4D316-6BA2-40AF-ABA4-A7E3D1CE5342}"/>
              </a:ext>
            </a:extLst>
          </p:cNvPr>
          <p:cNvSpPr txBox="1"/>
          <p:nvPr/>
        </p:nvSpPr>
        <p:spPr>
          <a:xfrm>
            <a:off x="35496" y="6381328"/>
            <a:ext cx="2410460" cy="307777"/>
          </a:xfrm>
          <a:prstGeom prst="rect">
            <a:avLst/>
          </a:prstGeom>
          <a:noFill/>
        </p:spPr>
        <p:txBody>
          <a:bodyPr wrap="none" rtlCol="0">
            <a:spAutoFit/>
          </a:bodyPr>
          <a:lstStyle/>
          <a:p>
            <a:r>
              <a:rPr lang="pt-PT" sz="1400">
                <a:solidFill>
                  <a:srgbClr val="002060"/>
                </a:solidFill>
              </a:rPr>
              <a:t>Actualizado em: 15/05/2018</a:t>
            </a:r>
          </a:p>
        </p:txBody>
      </p:sp>
    </p:spTree>
    <p:extLst>
      <p:ext uri="{BB962C8B-B14F-4D97-AF65-F5344CB8AC3E}">
        <p14:creationId xmlns:p14="http://schemas.microsoft.com/office/powerpoint/2010/main" val="1201792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 Precauções padrão – elementos-chave</a:t>
            </a:r>
          </a:p>
        </p:txBody>
      </p:sp>
      <p:sp>
        <p:nvSpPr>
          <p:cNvPr id="3" name="Content Placeholder 2"/>
          <p:cNvSpPr>
            <a:spLocks noGrp="1"/>
          </p:cNvSpPr>
          <p:nvPr>
            <p:ph sz="half" idx="1"/>
          </p:nvPr>
        </p:nvSpPr>
        <p:spPr/>
        <p:txBody>
          <a:bodyPr>
            <a:normAutofit lnSpcReduction="10000"/>
          </a:bodyPr>
          <a:lstStyle/>
          <a:p>
            <a:r>
              <a:rPr lang="pt-PT"/>
              <a:t>Higiene das mãos</a:t>
            </a:r>
          </a:p>
          <a:p>
            <a:r>
              <a:rPr lang="pt-PT"/>
              <a:t>Luvas</a:t>
            </a:r>
          </a:p>
          <a:p>
            <a:r>
              <a:rPr lang="pt-PT"/>
              <a:t>Protecção facial (olhos, nariz e boca)</a:t>
            </a:r>
          </a:p>
          <a:p>
            <a:r>
              <a:rPr lang="pt-PT"/>
              <a:t>Bata</a:t>
            </a:r>
          </a:p>
          <a:p>
            <a:r>
              <a:rPr lang="pt-PT"/>
              <a:t>Prevenção de ferimentos por picada de agulhas e outros instrumentos cortantes</a:t>
            </a:r>
          </a:p>
        </p:txBody>
      </p:sp>
      <p:sp>
        <p:nvSpPr>
          <p:cNvPr id="4" name="Content Placeholder 3"/>
          <p:cNvSpPr>
            <a:spLocks noGrp="1"/>
          </p:cNvSpPr>
          <p:nvPr>
            <p:ph sz="half" idx="2"/>
          </p:nvPr>
        </p:nvSpPr>
        <p:spPr/>
        <p:txBody>
          <a:bodyPr>
            <a:normAutofit lnSpcReduction="10000"/>
          </a:bodyPr>
          <a:lstStyle/>
          <a:p>
            <a:r>
              <a:rPr lang="pt-PT" dirty="0"/>
              <a:t>Higiene do tracto respiratório e etiqueta da tosse</a:t>
            </a:r>
          </a:p>
          <a:p>
            <a:r>
              <a:rPr lang="pt-PT" dirty="0"/>
              <a:t>Limpeza do ambiente</a:t>
            </a:r>
          </a:p>
          <a:p>
            <a:r>
              <a:rPr lang="pt-PT" dirty="0"/>
              <a:t>Roupa</a:t>
            </a:r>
          </a:p>
          <a:p>
            <a:r>
              <a:rPr lang="pt-PT" dirty="0"/>
              <a:t>Remoção de lixo</a:t>
            </a:r>
          </a:p>
          <a:p>
            <a:r>
              <a:rPr lang="pt-PT" dirty="0"/>
              <a:t>Equipamento de cuidados aos doentes</a:t>
            </a:r>
          </a:p>
        </p:txBody>
      </p:sp>
    </p:spTree>
    <p:extLst>
      <p:ext uri="{BB962C8B-B14F-4D97-AF65-F5344CB8AC3E}">
        <p14:creationId xmlns:p14="http://schemas.microsoft.com/office/powerpoint/2010/main" val="289668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771"/>
            <a:ext cx="8229600" cy="1143000"/>
          </a:xfrm>
        </p:spPr>
        <p:txBody>
          <a:bodyPr>
            <a:normAutofit/>
          </a:bodyPr>
          <a:lstStyle/>
          <a:p>
            <a:r>
              <a:rPr lang="pt-PT" sz="3200" b="1" dirty="0">
                <a:solidFill>
                  <a:srgbClr val="002060"/>
                </a:solidFill>
              </a:rPr>
              <a:t>Higiene das mãos</a:t>
            </a:r>
          </a:p>
        </p:txBody>
      </p:sp>
      <p:sp>
        <p:nvSpPr>
          <p:cNvPr id="3" name="Content Placeholder 2"/>
          <p:cNvSpPr>
            <a:spLocks noGrp="1"/>
          </p:cNvSpPr>
          <p:nvPr>
            <p:ph idx="1"/>
          </p:nvPr>
        </p:nvSpPr>
        <p:spPr>
          <a:xfrm>
            <a:off x="457200" y="1600200"/>
            <a:ext cx="2971800" cy="4525963"/>
          </a:xfrm>
        </p:spPr>
        <p:txBody>
          <a:bodyPr>
            <a:normAutofit fontScale="55000" lnSpcReduction="20000"/>
          </a:bodyPr>
          <a:lstStyle/>
          <a:p>
            <a:pPr marL="0" indent="0">
              <a:buNone/>
            </a:pPr>
            <a:r>
              <a:rPr lang="pt-PT" b="1" dirty="0"/>
              <a:t>Técnica resumida: </a:t>
            </a:r>
            <a:endParaRPr lang="pt-PT" dirty="0"/>
          </a:p>
          <a:p>
            <a:r>
              <a:rPr lang="pt-PT" dirty="0"/>
              <a:t>Lavagem das mãos (40–60 seg.): molhar as mãos e aplicar sabão; esfregar todas as superfícies; limpar as mãos e secá-las bem com uma toalha descartável; usar a tolha para fechar a torneira. </a:t>
            </a:r>
          </a:p>
          <a:p>
            <a:endParaRPr lang="pt-PT" dirty="0"/>
          </a:p>
          <a:p>
            <a:r>
              <a:rPr lang="pt-PT" dirty="0"/>
              <a:t>Esfregar as mãos (20–30 seg.): aplicar produto suficiente para cobrir todas as áreas das mãos; esfregar as mãos até ficarem secas. </a:t>
            </a:r>
          </a:p>
          <a:p>
            <a:endParaRPr lang="pt-PT" dirty="0"/>
          </a:p>
        </p:txBody>
      </p:sp>
      <p:graphicFrame>
        <p:nvGraphicFramePr>
          <p:cNvPr id="4" name="Object 3"/>
          <p:cNvGraphicFramePr>
            <a:graphicFrameLocks noChangeAspect="1"/>
          </p:cNvGraphicFramePr>
          <p:nvPr>
            <p:extLst>
              <p:ext uri="{D42A27DB-BD31-4B8C-83A1-F6EECF244321}">
                <p14:modId xmlns:p14="http://schemas.microsoft.com/office/powerpoint/2010/main" val="3837192512"/>
              </p:ext>
            </p:extLst>
          </p:nvPr>
        </p:nvGraphicFramePr>
        <p:xfrm>
          <a:off x="3505200" y="838200"/>
          <a:ext cx="1882775" cy="2662930"/>
        </p:xfrm>
        <a:graphic>
          <a:graphicData uri="http://schemas.openxmlformats.org/presentationml/2006/ole">
            <mc:AlternateContent xmlns:mc="http://schemas.openxmlformats.org/markup-compatibility/2006">
              <mc:Choice xmlns:v="urn:schemas-microsoft-com:vml" Requires="v">
                <p:oleObj spid="_x0000_s1186" name="Acrobat Document" r:id="rId4" imgW="8019987" imgH="11344050" progId="AcroExch.Document.7">
                  <p:embed/>
                </p:oleObj>
              </mc:Choice>
              <mc:Fallback>
                <p:oleObj name="Acrobat Document" r:id="rId4" imgW="8019987" imgH="11344050" progId="AcroExch.Document.7">
                  <p:embed/>
                  <p:pic>
                    <p:nvPicPr>
                      <p:cNvPr id="0" name=""/>
                      <p:cNvPicPr/>
                      <p:nvPr/>
                    </p:nvPicPr>
                    <p:blipFill>
                      <a:blip r:embed="rId5"/>
                      <a:stretch>
                        <a:fillRect/>
                      </a:stretch>
                    </p:blipFill>
                    <p:spPr>
                      <a:xfrm>
                        <a:off x="3505200" y="838200"/>
                        <a:ext cx="1882775" cy="266293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713594635"/>
              </p:ext>
            </p:extLst>
          </p:nvPr>
        </p:nvGraphicFramePr>
        <p:xfrm>
          <a:off x="6553200" y="228600"/>
          <a:ext cx="1958975" cy="2770705"/>
        </p:xfrm>
        <a:graphic>
          <a:graphicData uri="http://schemas.openxmlformats.org/presentationml/2006/ole">
            <mc:AlternateContent xmlns:mc="http://schemas.openxmlformats.org/markup-compatibility/2006">
              <mc:Choice xmlns:v="urn:schemas-microsoft-com:vml" Requires="v">
                <p:oleObj spid="_x0000_s1187" name="Acrobat Document" r:id="rId6" imgW="8019987" imgH="11344050" progId="AcroExch.Document.7">
                  <p:embed/>
                </p:oleObj>
              </mc:Choice>
              <mc:Fallback>
                <p:oleObj name="Acrobat Document" r:id="rId6" imgW="8019987" imgH="11344050" progId="AcroExch.Document.7">
                  <p:embed/>
                  <p:pic>
                    <p:nvPicPr>
                      <p:cNvPr id="0" name=""/>
                      <p:cNvPicPr/>
                      <p:nvPr/>
                    </p:nvPicPr>
                    <p:blipFill>
                      <a:blip r:embed="rId7"/>
                      <a:stretch>
                        <a:fillRect/>
                      </a:stretch>
                    </p:blipFill>
                    <p:spPr>
                      <a:xfrm>
                        <a:off x="6553200" y="228600"/>
                        <a:ext cx="1958975" cy="2770705"/>
                      </a:xfrm>
                      <a:prstGeom prst="rect">
                        <a:avLst/>
                      </a:prstGeom>
                    </p:spPr>
                  </p:pic>
                </p:oleObj>
              </mc:Fallback>
            </mc:AlternateContent>
          </a:graphicData>
        </a:graphic>
      </p:graphicFrame>
      <p:pic>
        <p:nvPicPr>
          <p:cNvPr id="6" name="Picture 2" descr="\\WIMS\HQ\GVA11\Home\mudgals\Desktop\blogpost_main_57[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24128" y="3140968"/>
            <a:ext cx="3024336" cy="276686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F4326B7-226E-43FF-AAF1-7D8C2DEC7054}"/>
              </a:ext>
            </a:extLst>
          </p:cNvPr>
          <p:cNvSpPr txBox="1"/>
          <p:nvPr/>
        </p:nvSpPr>
        <p:spPr>
          <a:xfrm>
            <a:off x="3429000" y="5847075"/>
            <a:ext cx="5607496" cy="246221"/>
          </a:xfrm>
          <a:prstGeom prst="rect">
            <a:avLst/>
          </a:prstGeom>
          <a:noFill/>
        </p:spPr>
        <p:txBody>
          <a:bodyPr wrap="square" rtlCol="0">
            <a:spAutoFit/>
          </a:bodyPr>
          <a:lstStyle/>
          <a:p>
            <a:r>
              <a:rPr lang="en-US" sz="1000" dirty="0"/>
              <a:t>WHO 2009, http://www.who.int/gpsc/5may/Hand_Hygiene_When_and_How_Leaflet.pdf?ua=1</a:t>
            </a:r>
          </a:p>
        </p:txBody>
      </p:sp>
      <p:sp>
        <p:nvSpPr>
          <p:cNvPr id="8" name="Text Box 1"/>
          <p:cNvSpPr txBox="1"/>
          <p:nvPr/>
        </p:nvSpPr>
        <p:spPr>
          <a:xfrm>
            <a:off x="3563888" y="836712"/>
            <a:ext cx="1714500" cy="288032"/>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400" b="1" spc="-15" dirty="0">
                <a:effectLst/>
                <a:latin typeface="Calibri"/>
                <a:ea typeface="ＭＳ 明朝"/>
                <a:cs typeface="Calibri"/>
              </a:rPr>
              <a:t>Como </a:t>
            </a:r>
            <a:r>
              <a:rPr lang="pt-PT" sz="1400" b="1" spc="-15" dirty="0">
                <a:solidFill>
                  <a:schemeClr val="tx1">
                    <a:lumMod val="50000"/>
                    <a:lumOff val="50000"/>
                  </a:schemeClr>
                </a:solidFill>
                <a:effectLst/>
                <a:latin typeface="Calibri"/>
                <a:ea typeface="ＭＳ 明朝"/>
                <a:cs typeface="Calibri"/>
              </a:rPr>
              <a:t>lavar</a:t>
            </a:r>
            <a:r>
              <a:rPr lang="pt-PT" sz="1400" b="1" spc="-15" dirty="0">
                <a:effectLst/>
                <a:latin typeface="Calibri"/>
                <a:ea typeface="ＭＳ 明朝"/>
                <a:cs typeface="Calibri"/>
              </a:rPr>
              <a:t> as mãos</a:t>
            </a:r>
            <a:endParaRPr lang="pt-PT" sz="1100" spc="-15" dirty="0">
              <a:effectLst/>
              <a:latin typeface="Gisha"/>
              <a:ea typeface="ＭＳ 明朝"/>
              <a:cs typeface="Calibri"/>
            </a:endParaRPr>
          </a:p>
        </p:txBody>
      </p:sp>
      <p:sp>
        <p:nvSpPr>
          <p:cNvPr id="9" name="Text Box 1"/>
          <p:cNvSpPr txBox="1"/>
          <p:nvPr/>
        </p:nvSpPr>
        <p:spPr>
          <a:xfrm>
            <a:off x="6588224" y="188640"/>
            <a:ext cx="1943100" cy="288032"/>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pt-PT" sz="1400" b="1" spc="-15">
                <a:effectLst/>
                <a:latin typeface="Calibri"/>
                <a:ea typeface="ＭＳ 明朝"/>
                <a:cs typeface="Calibri"/>
              </a:rPr>
              <a:t>Como </a:t>
            </a:r>
            <a:r>
              <a:rPr lang="pt-PT" sz="1400" b="1" spc="-15">
                <a:solidFill>
                  <a:srgbClr val="F79646"/>
                </a:solidFill>
                <a:effectLst/>
                <a:latin typeface="Calibri"/>
                <a:ea typeface="ＭＳ 明朝"/>
                <a:cs typeface="Calibri"/>
              </a:rPr>
              <a:t>esfregar</a:t>
            </a:r>
            <a:r>
              <a:rPr lang="pt-PT" sz="1400" b="1" spc="-15">
                <a:effectLst/>
                <a:latin typeface="Calibri"/>
                <a:ea typeface="ＭＳ 明朝"/>
                <a:cs typeface="Calibri"/>
              </a:rPr>
              <a:t> as mãos</a:t>
            </a:r>
            <a:endParaRPr lang="pt-PT" sz="1100" spc="-15">
              <a:effectLst/>
              <a:latin typeface="Gisha"/>
              <a:ea typeface="ＭＳ 明朝"/>
              <a:cs typeface="Calibri"/>
            </a:endParaRPr>
          </a:p>
        </p:txBody>
      </p:sp>
      <p:sp>
        <p:nvSpPr>
          <p:cNvPr id="10" name="Text Box 1"/>
          <p:cNvSpPr txBox="1"/>
          <p:nvPr/>
        </p:nvSpPr>
        <p:spPr>
          <a:xfrm>
            <a:off x="5868144" y="3068960"/>
            <a:ext cx="2808312" cy="648072"/>
          </a:xfrm>
          <a:prstGeom prst="rect">
            <a:avLst/>
          </a:prstGeom>
          <a:solidFill>
            <a:schemeClr val="bg1"/>
          </a:solidFill>
          <a:ln>
            <a:noFill/>
          </a:ln>
          <a:effectLst/>
          <a:extLst>
            <a:ext uri="{C572A759-6A51-4108-AA02-DFA0A04FC94B}">
              <ma14:wrappingTextBoxFlag xmlns=""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pt-PT" sz="1600" b="1" spc="-15" dirty="0">
                <a:effectLst/>
                <a:latin typeface="Calibri"/>
                <a:ea typeface="ＭＳ 明朝"/>
                <a:cs typeface="Calibri"/>
              </a:rPr>
              <a:t>Os 5 momentos da </a:t>
            </a:r>
            <a:r>
              <a:rPr lang="pt-PT" sz="1600" b="1" spc="-15" dirty="0">
                <a:solidFill>
                  <a:srgbClr val="F79646"/>
                </a:solidFill>
                <a:effectLst/>
                <a:latin typeface="Calibri"/>
                <a:ea typeface="ＭＳ 明朝"/>
                <a:cs typeface="Calibri"/>
              </a:rPr>
              <a:t>higiene das mãos</a:t>
            </a:r>
            <a:endParaRPr lang="pt-PT" sz="1600" spc="-15" dirty="0">
              <a:effectLst/>
              <a:latin typeface="Gisha"/>
              <a:ea typeface="ＭＳ 明朝"/>
              <a:cs typeface="Calibri"/>
            </a:endParaRPr>
          </a:p>
        </p:txBody>
      </p:sp>
    </p:spTree>
    <p:extLst>
      <p:ext uri="{BB962C8B-B14F-4D97-AF65-F5344CB8AC3E}">
        <p14:creationId xmlns:p14="http://schemas.microsoft.com/office/powerpoint/2010/main" val="110393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dirty="0">
                <a:solidFill>
                  <a:srgbClr val="002060"/>
                </a:solidFill>
              </a:rPr>
              <a:t>Equipamento</a:t>
            </a:r>
            <a:r>
              <a:rPr lang="en-GB" sz="3200" b="1" dirty="0">
                <a:solidFill>
                  <a:srgbClr val="002060"/>
                </a:solidFill>
              </a:rPr>
              <a:t> de Protecção </a:t>
            </a:r>
            <a:r>
              <a:rPr lang="en-GB" sz="3200" b="1" dirty="0" err="1">
                <a:solidFill>
                  <a:srgbClr val="002060"/>
                </a:solidFill>
              </a:rPr>
              <a:t>Pessoal</a:t>
            </a:r>
            <a:endParaRPr lang="en-GB" sz="3200" b="1" dirty="0">
              <a:solidFill>
                <a:srgbClr val="002060"/>
              </a:solidFill>
            </a:endParaRPr>
          </a:p>
        </p:txBody>
      </p:sp>
      <p:sp>
        <p:nvSpPr>
          <p:cNvPr id="3" name="Content Placeholder 2"/>
          <p:cNvSpPr>
            <a:spLocks noGrp="1"/>
          </p:cNvSpPr>
          <p:nvPr>
            <p:ph idx="1"/>
          </p:nvPr>
        </p:nvSpPr>
        <p:spPr>
          <a:xfrm>
            <a:off x="457200" y="1600200"/>
            <a:ext cx="4648200" cy="4525963"/>
          </a:xfrm>
        </p:spPr>
        <p:txBody>
          <a:bodyPr>
            <a:normAutofit fontScale="77500" lnSpcReduction="20000"/>
          </a:bodyPr>
          <a:lstStyle/>
          <a:p>
            <a:pPr marL="0" indent="0">
              <a:buNone/>
            </a:pPr>
            <a:r>
              <a:rPr lang="pt-PT" sz="2400" b="1"/>
              <a:t>Luvas</a:t>
            </a:r>
          </a:p>
          <a:p>
            <a:r>
              <a:rPr lang="pt-PT" sz="2400"/>
              <a:t>Usá-las quando tocar em sangue, fluidos corporais, secreções, excrementos, membranas mucosas, pele não intacta. </a:t>
            </a:r>
          </a:p>
          <a:p>
            <a:endParaRPr lang="pt-PT" sz="2400"/>
          </a:p>
          <a:p>
            <a:r>
              <a:rPr lang="pt-PT" sz="2400"/>
              <a:t>Mudar de roupa depois de tarefas e procedimentos com o mesmo doente, depois de contacto com material potencialmente infeccioso. </a:t>
            </a:r>
          </a:p>
          <a:p>
            <a:endParaRPr lang="pt-PT" sz="2400"/>
          </a:p>
          <a:p>
            <a:r>
              <a:rPr lang="pt-PT" sz="2400"/>
              <a:t>Tirá-las depois do uso, antes de tocar em material e superfícies não contaminadas e antes de tratar de outro doente. Fazer a higiene das mãos imediatamente depois de tirar as luvas.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844824"/>
            <a:ext cx="2667000" cy="37790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46939960-0D39-49A7-ADE1-EF3E58CECF6E}"/>
              </a:ext>
            </a:extLst>
          </p:cNvPr>
          <p:cNvSpPr txBox="1"/>
          <p:nvPr/>
        </p:nvSpPr>
        <p:spPr>
          <a:xfrm>
            <a:off x="5076056" y="5805264"/>
            <a:ext cx="4073551" cy="246221"/>
          </a:xfrm>
          <a:prstGeom prst="rect">
            <a:avLst/>
          </a:prstGeom>
          <a:noFill/>
        </p:spPr>
        <p:txBody>
          <a:bodyPr wrap="none" rtlCol="0">
            <a:spAutoFit/>
          </a:bodyPr>
          <a:lstStyle/>
          <a:p>
            <a:r>
              <a:rPr lang="en-US" sz="1000" dirty="0"/>
              <a:t>WHO, http://www.who.int/csr/disease/ebola/put_on_ppequipment.pdf</a:t>
            </a:r>
          </a:p>
        </p:txBody>
      </p:sp>
    </p:spTree>
    <p:extLst>
      <p:ext uri="{BB962C8B-B14F-4D97-AF65-F5344CB8AC3E}">
        <p14:creationId xmlns:p14="http://schemas.microsoft.com/office/powerpoint/2010/main" val="3962764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t-PT" sz="3200" b="1">
                <a:solidFill>
                  <a:srgbClr val="002060"/>
                </a:solidFill>
              </a:rPr>
              <a:t>Prevenção da picada de agulhas e ferimentos com outros instrumentos cortantes</a:t>
            </a:r>
          </a:p>
        </p:txBody>
      </p:sp>
      <p:sp>
        <p:nvSpPr>
          <p:cNvPr id="3" name="Content Placeholder 2"/>
          <p:cNvSpPr>
            <a:spLocks noGrp="1"/>
          </p:cNvSpPr>
          <p:nvPr>
            <p:ph idx="1"/>
          </p:nvPr>
        </p:nvSpPr>
        <p:spPr>
          <a:xfrm>
            <a:off x="457200" y="1600200"/>
            <a:ext cx="5410200" cy="4525963"/>
          </a:xfrm>
        </p:spPr>
        <p:txBody>
          <a:bodyPr>
            <a:normAutofit fontScale="92500" lnSpcReduction="20000"/>
          </a:bodyPr>
          <a:lstStyle/>
          <a:p>
            <a:pPr marL="0" indent="0">
              <a:buNone/>
            </a:pPr>
            <a:r>
              <a:rPr lang="pt-PT" sz="2400" b="1" dirty="0"/>
              <a:t>Ter cuidado quando: </a:t>
            </a:r>
            <a:endParaRPr lang="pt-PT" sz="2400" dirty="0"/>
          </a:p>
          <a:p>
            <a:r>
              <a:rPr lang="pt-PT" sz="2400" dirty="0"/>
              <a:t>Mexer em agulhas, bisturis e outros instrumentos ou dispositivos pontiagudos. </a:t>
            </a:r>
          </a:p>
          <a:p>
            <a:r>
              <a:rPr lang="pt-PT" sz="2400" dirty="0"/>
              <a:t>Limpar os instrumentos usados. </a:t>
            </a:r>
          </a:p>
          <a:p>
            <a:r>
              <a:rPr lang="pt-PT" sz="2400" dirty="0"/>
              <a:t>Descartar as agulhas usadas e outros instrumentos pontiagudos. </a:t>
            </a:r>
          </a:p>
          <a:p>
            <a:r>
              <a:rPr lang="pt-PT" sz="2400" dirty="0"/>
              <a:t>Usar recipientes não perfurados para depósito de objectos pontiagudos usados.</a:t>
            </a:r>
          </a:p>
          <a:p>
            <a:r>
              <a:rPr lang="pt-PT" sz="2400" dirty="0"/>
              <a:t>Comunicar imediatamente incidentes com picadas de agulhas ou cortes por objectos cortantes e ouvir os conselhos sobre profilaxia pós-exposição. </a:t>
            </a:r>
          </a:p>
          <a:p>
            <a:endParaRPr lang="pt-PT" sz="2400" dirty="0"/>
          </a:p>
        </p:txBody>
      </p:sp>
      <p:pic>
        <p:nvPicPr>
          <p:cNvPr id="6146" name="Picture 2" descr="\\WIMS\HQ\GVA11\Home\mudgals\Desktop\4SolutionsMedium[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362200"/>
            <a:ext cx="2514600" cy="25146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93912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Autofit/>
          </a:bodyPr>
          <a:lstStyle/>
          <a:p>
            <a:br>
              <a:rPr lang="pt-PT" sz="3200" b="1" dirty="0">
                <a:solidFill>
                  <a:srgbClr val="002060"/>
                </a:solidFill>
              </a:rPr>
            </a:br>
            <a:r>
              <a:rPr lang="pt-PT" sz="3200" b="1" dirty="0">
                <a:solidFill>
                  <a:srgbClr val="002060"/>
                </a:solidFill>
              </a:rPr>
              <a:t>Higiene respiratória e etiqueta da tosse</a:t>
            </a:r>
          </a:p>
        </p:txBody>
      </p:sp>
      <p:sp>
        <p:nvSpPr>
          <p:cNvPr id="3" name="Content Placeholder 2"/>
          <p:cNvSpPr>
            <a:spLocks noGrp="1"/>
          </p:cNvSpPr>
          <p:nvPr>
            <p:ph idx="1"/>
          </p:nvPr>
        </p:nvSpPr>
        <p:spPr>
          <a:xfrm>
            <a:off x="467544" y="1340768"/>
            <a:ext cx="5562600" cy="4525963"/>
          </a:xfrm>
        </p:spPr>
        <p:txBody>
          <a:bodyPr>
            <a:normAutofit/>
          </a:bodyPr>
          <a:lstStyle/>
          <a:p>
            <a:pPr marL="0" indent="0">
              <a:buNone/>
            </a:pPr>
            <a:r>
              <a:rPr lang="pt-PT" sz="2400" b="1" dirty="0"/>
              <a:t>As pessoas com sintomas respiratórios devem aplicar medidas de controlo na fonte : </a:t>
            </a:r>
            <a:endParaRPr lang="pt-PT" sz="2400" dirty="0"/>
          </a:p>
          <a:p>
            <a:r>
              <a:rPr lang="pt-PT" sz="2400" dirty="0"/>
              <a:t>Cobrir o nariz e a boca quando tossem ou espirram, com um lenço ou máscara</a:t>
            </a:r>
          </a:p>
          <a:p>
            <a:r>
              <a:rPr lang="pt-PT" sz="2400" dirty="0"/>
              <a:t>Descartar os lenços e máscaras usadas, e</a:t>
            </a:r>
          </a:p>
          <a:p>
            <a:r>
              <a:rPr lang="pt-PT" sz="2400" dirty="0"/>
              <a:t>Fazer a higiene das mãos depois de contacto com secreções respiratórias. </a:t>
            </a:r>
          </a:p>
        </p:txBody>
      </p:sp>
      <p:pic>
        <p:nvPicPr>
          <p:cNvPr id="7172" name="Picture 4" descr="Cover Your Cough Poster for Health Care Facilities - click to view lar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981200"/>
            <a:ext cx="2387279" cy="282511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1A312F3-7740-4A97-B446-52D27958B510}"/>
              </a:ext>
            </a:extLst>
          </p:cNvPr>
          <p:cNvSpPr txBox="1"/>
          <p:nvPr/>
        </p:nvSpPr>
        <p:spPr>
          <a:xfrm>
            <a:off x="2046701" y="5847075"/>
            <a:ext cx="7205819" cy="246221"/>
          </a:xfrm>
          <a:prstGeom prst="rect">
            <a:avLst/>
          </a:prstGeom>
          <a:noFill/>
        </p:spPr>
        <p:txBody>
          <a:bodyPr wrap="none" rtlCol="0">
            <a:spAutoFit/>
          </a:bodyPr>
          <a:lstStyle/>
          <a:p>
            <a:r>
              <a:rPr lang="fr-FR" sz="1000" dirty="0" err="1"/>
              <a:t>Minessotta</a:t>
            </a:r>
            <a:r>
              <a:rPr lang="fr-FR" sz="1000" dirty="0"/>
              <a:t> </a:t>
            </a:r>
            <a:r>
              <a:rPr lang="fr-FR" sz="1000" dirty="0" err="1"/>
              <a:t>Department</a:t>
            </a:r>
            <a:r>
              <a:rPr lang="fr-FR" sz="1000" dirty="0"/>
              <a:t> of </a:t>
            </a:r>
            <a:r>
              <a:rPr lang="fr-FR" sz="1000" dirty="0" err="1"/>
              <a:t>Health</a:t>
            </a:r>
            <a:r>
              <a:rPr lang="fr-FR" sz="1000" dirty="0"/>
              <a:t>, http://www.health.state.mn.us/divs/idepc/dtopics/infectioncontrol/cover/hcp/cycphceng.pdf </a:t>
            </a:r>
            <a:endParaRPr lang="en-US" sz="1000" dirty="0"/>
          </a:p>
        </p:txBody>
      </p:sp>
    </p:spTree>
    <p:extLst>
      <p:ext uri="{BB962C8B-B14F-4D97-AF65-F5344CB8AC3E}">
        <p14:creationId xmlns:p14="http://schemas.microsoft.com/office/powerpoint/2010/main" val="823503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Profilaxia Pós-Exposição</a:t>
            </a:r>
          </a:p>
        </p:txBody>
      </p:sp>
      <p:sp>
        <p:nvSpPr>
          <p:cNvPr id="3" name="Content Placeholder 2"/>
          <p:cNvSpPr>
            <a:spLocks noGrp="1"/>
          </p:cNvSpPr>
          <p:nvPr>
            <p:ph idx="1"/>
          </p:nvPr>
        </p:nvSpPr>
        <p:spPr/>
        <p:txBody>
          <a:bodyPr>
            <a:normAutofit/>
          </a:bodyPr>
          <a:lstStyle/>
          <a:p>
            <a:pPr lvl="0"/>
            <a:r>
              <a:rPr lang="pt-PT" sz="2800" dirty="0"/>
              <a:t>Deve ser feita logo que possível, de preferência nas 72 horas seguintes à exposição.</a:t>
            </a:r>
          </a:p>
          <a:p>
            <a:pPr lvl="0"/>
            <a:r>
              <a:rPr lang="pt-PT" sz="2800" dirty="0"/>
              <a:t>Necessária na exposição sexual e salpicos para os olhos, nariz ou boca e fluidos corporais, e.g., sangue, secreções genitais, etc.</a:t>
            </a:r>
          </a:p>
          <a:p>
            <a:pPr lvl="0"/>
            <a:r>
              <a:rPr lang="pt-PT" sz="2800" dirty="0"/>
              <a:t>Não necessária quando o indivíduo exposto já é seropositivo, a fonte é </a:t>
            </a:r>
            <a:r>
              <a:rPr lang="pt-PT" sz="2800" dirty="0" err="1"/>
              <a:t>seronegativa</a:t>
            </a:r>
            <a:r>
              <a:rPr lang="pt-PT" sz="2800" dirty="0"/>
              <a:t> e haja exposição a fluidos corporais, e.g., lágrimas, saliva sem sangue, urina e suor.</a:t>
            </a:r>
          </a:p>
          <a:p>
            <a:pPr lvl="0"/>
            <a:endParaRPr lang="pt-PT" sz="2800" dirty="0"/>
          </a:p>
          <a:p>
            <a:endParaRPr lang="pt-PT" sz="2800" dirty="0"/>
          </a:p>
        </p:txBody>
      </p:sp>
    </p:spTree>
    <p:extLst>
      <p:ext uri="{BB962C8B-B14F-4D97-AF65-F5344CB8AC3E}">
        <p14:creationId xmlns:p14="http://schemas.microsoft.com/office/powerpoint/2010/main" val="1641294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pt-PT" sz="3200" b="1">
                <a:solidFill>
                  <a:srgbClr val="002060"/>
                </a:solidFill>
              </a:rPr>
              <a:t>Passos da Profilaxia Pós-Exposição</a:t>
            </a:r>
          </a:p>
        </p:txBody>
      </p:sp>
      <p:sp>
        <p:nvSpPr>
          <p:cNvPr id="3" name="Content Placeholder 2"/>
          <p:cNvSpPr>
            <a:spLocks noGrp="1"/>
          </p:cNvSpPr>
          <p:nvPr>
            <p:ph idx="1"/>
          </p:nvPr>
        </p:nvSpPr>
        <p:spPr>
          <a:xfrm>
            <a:off x="467544" y="1340768"/>
            <a:ext cx="8229600" cy="4525963"/>
          </a:xfrm>
        </p:spPr>
        <p:txBody>
          <a:bodyPr>
            <a:noAutofit/>
          </a:bodyPr>
          <a:lstStyle/>
          <a:p>
            <a:pPr lvl="0">
              <a:buFont typeface="Arial" panose="020B0604020202020204" pitchFamily="34" charset="0"/>
              <a:buChar char="•"/>
            </a:pPr>
            <a:r>
              <a:rPr lang="pt-PT" sz="2000" dirty="0"/>
              <a:t>Prestar imediatamente os primeiros socorros</a:t>
            </a:r>
          </a:p>
          <a:p>
            <a:pPr lvl="0"/>
            <a:r>
              <a:rPr lang="pt-PT" sz="2000" dirty="0"/>
              <a:t>Avaliar a exposição a potenciais infecções por VIH ou outras infecções transmitidas pelo sangue. </a:t>
            </a:r>
          </a:p>
          <a:p>
            <a:pPr lvl="0"/>
            <a:r>
              <a:rPr lang="pt-PT" sz="2000" dirty="0"/>
              <a:t>Submeter a fonte da exposição a testes de VIH e hepatites B e C. </a:t>
            </a:r>
          </a:p>
          <a:p>
            <a:pPr lvl="0"/>
            <a:r>
              <a:rPr lang="pt-PT" sz="2000" dirty="0"/>
              <a:t>Fazer os testes ao agente de saúde que esteve exposto e prestar aconselhamento e transferência para cuidados.</a:t>
            </a:r>
          </a:p>
          <a:p>
            <a:pPr lvl="0"/>
            <a:r>
              <a:rPr lang="pt-PT" sz="2000" dirty="0"/>
              <a:t>Manter a confidencialidade do agente de saúde e do doente.</a:t>
            </a:r>
          </a:p>
          <a:p>
            <a:pPr lvl="0"/>
            <a:r>
              <a:rPr lang="pt-PT" sz="2000" dirty="0"/>
              <a:t>Realizar testes de seguimento e avaliação clínica.</a:t>
            </a:r>
          </a:p>
          <a:p>
            <a:pPr lvl="0"/>
            <a:r>
              <a:rPr lang="pt-PT" sz="2000" dirty="0"/>
              <a:t>Fazer a PPE (Profilaxia Pós-Exposição), se necessário, com aconselhamento.</a:t>
            </a:r>
          </a:p>
          <a:p>
            <a:pPr lvl="0"/>
            <a:r>
              <a:rPr lang="pt-PT" sz="2000" dirty="0"/>
              <a:t>Analisar os casos de exposição para melhorar a prática.</a:t>
            </a:r>
          </a:p>
          <a:p>
            <a:pPr lvl="0"/>
            <a:r>
              <a:rPr lang="pt-PT" sz="2000" dirty="0"/>
              <a:t>Adoptar um procedimento estabelecido de compensação em caso de reclamação. </a:t>
            </a:r>
          </a:p>
        </p:txBody>
      </p:sp>
    </p:spTree>
    <p:extLst>
      <p:ext uri="{BB962C8B-B14F-4D97-AF65-F5344CB8AC3E}">
        <p14:creationId xmlns:p14="http://schemas.microsoft.com/office/powerpoint/2010/main" val="3314571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Prevenção e Controlo das Doenças Transmitidas por Vectores</a:t>
            </a:r>
          </a:p>
        </p:txBody>
      </p:sp>
      <p:sp>
        <p:nvSpPr>
          <p:cNvPr id="3" name="Content Placeholder 2"/>
          <p:cNvSpPr>
            <a:spLocks noGrp="1"/>
          </p:cNvSpPr>
          <p:nvPr>
            <p:ph idx="1"/>
          </p:nvPr>
        </p:nvSpPr>
        <p:spPr/>
        <p:txBody>
          <a:bodyPr>
            <a:normAutofit fontScale="77500" lnSpcReduction="20000"/>
          </a:bodyPr>
          <a:lstStyle/>
          <a:p>
            <a:pPr lvl="0" hangingPunct="0"/>
            <a:r>
              <a:rPr lang="pt-PT"/>
              <a:t>Profilaxia do paludismo, antes, durante e depois do destacamento, seguindo os conselhos dos médicos; </a:t>
            </a:r>
          </a:p>
          <a:p>
            <a:pPr lvl="0" hangingPunct="0"/>
            <a:r>
              <a:rPr lang="pt-PT"/>
              <a:t>Usar vestuário de mangas compridas; </a:t>
            </a:r>
          </a:p>
          <a:p>
            <a:pPr lvl="0" hangingPunct="0"/>
            <a:r>
              <a:rPr lang="pt-PT"/>
              <a:t>Usar repelentes de insectos durante o dia e a noite; </a:t>
            </a:r>
          </a:p>
          <a:p>
            <a:pPr lvl="0" hangingPunct="0"/>
            <a:r>
              <a:rPr lang="pt-PT"/>
              <a:t>Dormir sob a protecção de um mosquiteiro impregnado com insecticida; </a:t>
            </a:r>
          </a:p>
          <a:p>
            <a:pPr lvl="0" hangingPunct="0"/>
            <a:r>
              <a:rPr lang="pt-PT"/>
              <a:t>Conhecer os sintomas do paludismo, dengue e outras DTV</a:t>
            </a:r>
          </a:p>
          <a:p>
            <a:pPr lvl="0" hangingPunct="0"/>
            <a:r>
              <a:rPr lang="pt-PT"/>
              <a:t>Consultar um médico nas 24 horas seguintes ao início da febre; </a:t>
            </a:r>
          </a:p>
          <a:p>
            <a:pPr lvl="0" hangingPunct="0"/>
            <a:r>
              <a:rPr lang="pt-PT"/>
              <a:t>Disponibilidade de tratamento rápido para o paludismo.</a:t>
            </a:r>
          </a:p>
          <a:p>
            <a:endParaRPr lang="pt-PT"/>
          </a:p>
        </p:txBody>
      </p:sp>
    </p:spTree>
    <p:extLst>
      <p:ext uri="{BB962C8B-B14F-4D97-AF65-F5344CB8AC3E}">
        <p14:creationId xmlns:p14="http://schemas.microsoft.com/office/powerpoint/2010/main" val="3450212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dirty="0">
                <a:solidFill>
                  <a:srgbClr val="002060"/>
                </a:solidFill>
              </a:rPr>
              <a:t>Controlos contra as doenças transmitidas pela água (1)</a:t>
            </a:r>
          </a:p>
        </p:txBody>
      </p:sp>
      <p:sp>
        <p:nvSpPr>
          <p:cNvPr id="3" name="Content Placeholder 2"/>
          <p:cNvSpPr>
            <a:spLocks noGrp="1"/>
          </p:cNvSpPr>
          <p:nvPr>
            <p:ph idx="1"/>
          </p:nvPr>
        </p:nvSpPr>
        <p:spPr/>
        <p:txBody>
          <a:bodyPr>
            <a:normAutofit/>
          </a:bodyPr>
          <a:lstStyle/>
          <a:p>
            <a:pPr lvl="0"/>
            <a:r>
              <a:rPr lang="pt-PT" sz="2800" dirty="0"/>
              <a:t>Evitar o uso de água não segura, se não houver a certeza da qualidade da água.</a:t>
            </a:r>
          </a:p>
          <a:p>
            <a:pPr lvl="0"/>
            <a:r>
              <a:rPr lang="pt-PT" sz="2800" dirty="0"/>
              <a:t>Evitar sumos não pasteurizados e o gelo feito de água não tratada.</a:t>
            </a:r>
          </a:p>
          <a:p>
            <a:pPr lvl="0"/>
            <a:r>
              <a:rPr lang="pt-PT" sz="2800" dirty="0"/>
              <a:t>Evitar saladas ou outros alimentos não cozinhados, que possam ter sido lavados ou preparados com água não segura.</a:t>
            </a:r>
          </a:p>
        </p:txBody>
      </p:sp>
    </p:spTree>
    <p:extLst>
      <p:ext uri="{BB962C8B-B14F-4D97-AF65-F5344CB8AC3E}">
        <p14:creationId xmlns:p14="http://schemas.microsoft.com/office/powerpoint/2010/main" val="1465249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Controlos contra as doenças transmitidas pela água </a:t>
            </a:r>
          </a:p>
        </p:txBody>
      </p:sp>
      <p:sp>
        <p:nvSpPr>
          <p:cNvPr id="3" name="Content Placeholder 2"/>
          <p:cNvSpPr>
            <a:spLocks noGrp="1"/>
          </p:cNvSpPr>
          <p:nvPr>
            <p:ph idx="1"/>
          </p:nvPr>
        </p:nvSpPr>
        <p:spPr/>
        <p:txBody>
          <a:bodyPr>
            <a:normAutofit/>
          </a:bodyPr>
          <a:lstStyle/>
          <a:p>
            <a:pPr lvl="0"/>
            <a:r>
              <a:rPr lang="pt-PT" sz="2800" dirty="0"/>
              <a:t>Beber água fervida, filtrada e/ou tratada com cloro ou iodo e guardada em recipientes limpos.</a:t>
            </a:r>
          </a:p>
          <a:p>
            <a:pPr lvl="0"/>
            <a:r>
              <a:rPr lang="pt-PT" sz="2800" dirty="0"/>
              <a:t>Beber água engarrafada e bebidas gaseificadas engarrafadas apenas quando os recipientes estiverem selados ou forem invioláveis e sumos pasteurizados/enlatados e leite pasteurizado.</a:t>
            </a:r>
          </a:p>
          <a:p>
            <a:pPr lvl="0"/>
            <a:r>
              <a:rPr lang="pt-PT" sz="2800" dirty="0"/>
              <a:t>Beber café e chá feitos com água fervida e guardados e servidos em recipientes limpos.</a:t>
            </a:r>
          </a:p>
          <a:p>
            <a:endParaRPr lang="pt-PT" sz="2800" dirty="0"/>
          </a:p>
        </p:txBody>
      </p:sp>
    </p:spTree>
    <p:extLst>
      <p:ext uri="{BB962C8B-B14F-4D97-AF65-F5344CB8AC3E}">
        <p14:creationId xmlns:p14="http://schemas.microsoft.com/office/powerpoint/2010/main" val="259382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Objectivos da aprendizagem</a:t>
            </a:r>
          </a:p>
        </p:txBody>
      </p:sp>
      <p:sp>
        <p:nvSpPr>
          <p:cNvPr id="3" name="Content Placeholder 2"/>
          <p:cNvSpPr>
            <a:spLocks noGrp="1"/>
          </p:cNvSpPr>
          <p:nvPr>
            <p:ph idx="1"/>
          </p:nvPr>
        </p:nvSpPr>
        <p:spPr>
          <a:xfrm>
            <a:off x="467544" y="1412776"/>
            <a:ext cx="8229600" cy="4525963"/>
          </a:xfrm>
        </p:spPr>
        <p:txBody>
          <a:bodyPr/>
          <a:lstStyle/>
          <a:p>
            <a:pPr marL="0" indent="0">
              <a:buNone/>
            </a:pPr>
            <a:r>
              <a:rPr lang="pt-PT" sz="2400" dirty="0">
                <a:solidFill>
                  <a:srgbClr val="002060"/>
                </a:solidFill>
              </a:rPr>
              <a:t>No final desta sessão, o participante será capaz de:</a:t>
            </a:r>
          </a:p>
          <a:p>
            <a:pPr marL="0" indent="0">
              <a:buNone/>
            </a:pPr>
            <a:r>
              <a:rPr lang="pt-PT" sz="2400" dirty="0">
                <a:solidFill>
                  <a:srgbClr val="002060"/>
                </a:solidFill>
              </a:rPr>
              <a:t> </a:t>
            </a:r>
          </a:p>
          <a:p>
            <a:pPr>
              <a:buFont typeface="Arial" panose="020B0604020202020204" pitchFamily="34" charset="0"/>
              <a:buChar char="•"/>
            </a:pPr>
            <a:r>
              <a:rPr lang="pt-PT" sz="2400" dirty="0">
                <a:solidFill>
                  <a:srgbClr val="002060"/>
                </a:solidFill>
              </a:rPr>
              <a:t>Explicar a finalidade da SSO, a sua necessidade e justificação em emergências </a:t>
            </a:r>
          </a:p>
          <a:p>
            <a:pPr>
              <a:buFont typeface="Arial" panose="020B0604020202020204" pitchFamily="34" charset="0"/>
              <a:buChar char="•"/>
            </a:pPr>
            <a:r>
              <a:rPr lang="pt-PT" sz="2400" dirty="0">
                <a:solidFill>
                  <a:srgbClr val="002060"/>
                </a:solidFill>
              </a:rPr>
              <a:t>Identificar a população de risco e de que forma o pessoal da resposta pode ficar exposto a perigos</a:t>
            </a:r>
          </a:p>
          <a:p>
            <a:pPr>
              <a:buFont typeface="Arial" panose="020B0604020202020204" pitchFamily="34" charset="0"/>
              <a:buChar char="•"/>
            </a:pPr>
            <a:r>
              <a:rPr lang="pt-PT" sz="2400" dirty="0">
                <a:solidFill>
                  <a:srgbClr val="002060"/>
                </a:solidFill>
              </a:rPr>
              <a:t>Fazer a lista dos principais perigos para a saúde e segurança ocupacional na resposta aos surtos e respectivas medidas de controlo</a:t>
            </a:r>
          </a:p>
          <a:p>
            <a:pPr marL="0" indent="0">
              <a:buNone/>
            </a:pPr>
            <a:endParaRPr lang="pt-PT" sz="2800" dirty="0">
              <a:solidFill>
                <a:srgbClr val="002060"/>
              </a:solidFill>
            </a:endParaRPr>
          </a:p>
        </p:txBody>
      </p:sp>
    </p:spTree>
    <p:extLst>
      <p:ext uri="{BB962C8B-B14F-4D97-AF65-F5344CB8AC3E}">
        <p14:creationId xmlns:p14="http://schemas.microsoft.com/office/powerpoint/2010/main" val="2252587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40966"/>
          </a:xfrm>
        </p:spPr>
        <p:txBody>
          <a:bodyPr/>
          <a:lstStyle/>
          <a:p>
            <a:r>
              <a:rPr lang="pt-PT" sz="3200" b="1" dirty="0">
                <a:solidFill>
                  <a:srgbClr val="002060"/>
                </a:solidFill>
              </a:rPr>
              <a:t>Controlo da segurança alimentar</a:t>
            </a:r>
          </a:p>
        </p:txBody>
      </p:sp>
      <p:sp>
        <p:nvSpPr>
          <p:cNvPr id="3" name="Content Placeholder 2"/>
          <p:cNvSpPr>
            <a:spLocks noGrp="1"/>
          </p:cNvSpPr>
          <p:nvPr>
            <p:ph idx="1"/>
          </p:nvPr>
        </p:nvSpPr>
        <p:spPr>
          <a:xfrm>
            <a:off x="395536" y="1052736"/>
            <a:ext cx="8229600" cy="4968552"/>
          </a:xfrm>
        </p:spPr>
        <p:txBody>
          <a:bodyPr/>
          <a:lstStyle/>
          <a:p>
            <a:pPr marL="0" indent="0">
              <a:buNone/>
            </a:pPr>
            <a:r>
              <a:rPr lang="pt-PT" b="1" dirty="0"/>
              <a:t>As 5 chaves da OMS para a segurança alimentar: </a:t>
            </a:r>
          </a:p>
          <a:p>
            <a:r>
              <a:rPr lang="pt-PT" dirty="0"/>
              <a:t>Manter limpas as superfícies de preparação dos alimentos</a:t>
            </a:r>
            <a:endParaRPr lang="pt-PT" b="1" dirty="0"/>
          </a:p>
          <a:p>
            <a:r>
              <a:rPr lang="pt-PT" dirty="0"/>
              <a:t>Separar os alimentos crus dos cozinhados</a:t>
            </a:r>
            <a:endParaRPr lang="pt-PT" b="1" dirty="0"/>
          </a:p>
          <a:p>
            <a:r>
              <a:rPr lang="pt-PT" dirty="0"/>
              <a:t>Cozer bem os alimentos</a:t>
            </a:r>
          </a:p>
          <a:p>
            <a:r>
              <a:rPr lang="pt-PT" dirty="0"/>
              <a:t>Manter os alimentos a temperaturas seguras</a:t>
            </a:r>
          </a:p>
          <a:p>
            <a:r>
              <a:rPr lang="pt-PT" dirty="0"/>
              <a:t>Usar água e matéria-prima seguras</a:t>
            </a:r>
            <a:endParaRPr lang="pt-PT" b="1" dirty="0"/>
          </a:p>
          <a:p>
            <a:endParaRPr lang="pt-PT" dirty="0"/>
          </a:p>
        </p:txBody>
      </p:sp>
    </p:spTree>
    <p:extLst>
      <p:ext uri="{BB962C8B-B14F-4D97-AF65-F5344CB8AC3E}">
        <p14:creationId xmlns:p14="http://schemas.microsoft.com/office/powerpoint/2010/main" val="3632099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dirty="0">
                <a:solidFill>
                  <a:srgbClr val="002060"/>
                </a:solidFill>
              </a:rPr>
              <a:t>3. Controlos da SSO contra os perigos físicos:</a:t>
            </a:r>
            <a:br>
              <a:rPr lang="pt-PT" sz="3200" b="1" dirty="0">
                <a:solidFill>
                  <a:srgbClr val="002060"/>
                </a:solidFill>
              </a:rPr>
            </a:br>
            <a:r>
              <a:rPr lang="pt-PT" sz="3200" b="1" i="1" dirty="0">
                <a:solidFill>
                  <a:srgbClr val="002060"/>
                </a:solidFill>
              </a:rPr>
              <a:t>Stress </a:t>
            </a:r>
            <a:r>
              <a:rPr lang="pt-PT" sz="3200" b="1" dirty="0">
                <a:solidFill>
                  <a:srgbClr val="002060"/>
                </a:solidFill>
              </a:rPr>
              <a:t>do calor</a:t>
            </a:r>
          </a:p>
        </p:txBody>
      </p:sp>
      <p:sp>
        <p:nvSpPr>
          <p:cNvPr id="3" name="Content Placeholder 2"/>
          <p:cNvSpPr>
            <a:spLocks noGrp="1"/>
          </p:cNvSpPr>
          <p:nvPr>
            <p:ph idx="1"/>
          </p:nvPr>
        </p:nvSpPr>
        <p:spPr/>
        <p:txBody>
          <a:bodyPr>
            <a:normAutofit fontScale="77500" lnSpcReduction="20000"/>
          </a:bodyPr>
          <a:lstStyle/>
          <a:p>
            <a:pPr lvl="0"/>
            <a:r>
              <a:rPr lang="pt-PT" dirty="0"/>
              <a:t>Assegurar que os agentes de saúde seguem um </a:t>
            </a:r>
            <a:r>
              <a:rPr lang="pt-PT" dirty="0">
                <a:solidFill>
                  <a:schemeClr val="tx2">
                    <a:lumMod val="60000"/>
                    <a:lumOff val="40000"/>
                  </a:schemeClr>
                </a:solidFill>
              </a:rPr>
              <a:t>programa de aclimatização, </a:t>
            </a:r>
            <a:r>
              <a:rPr lang="pt-PT" dirty="0"/>
              <a:t>aumentando gradualmente o tempo que passam com EPP num ambiente de calor.</a:t>
            </a:r>
          </a:p>
          <a:p>
            <a:pPr lvl="0"/>
            <a:r>
              <a:rPr lang="pt-PT" dirty="0"/>
              <a:t>Ajudar os agentes de saúde a ficarem </a:t>
            </a:r>
            <a:r>
              <a:rPr lang="pt-PT" dirty="0">
                <a:solidFill>
                  <a:srgbClr val="00B0F0"/>
                </a:solidFill>
              </a:rPr>
              <a:t>bem hidratados</a:t>
            </a:r>
            <a:r>
              <a:rPr lang="pt-PT" dirty="0"/>
              <a:t>, verificar sinais e sintomas de doenças relacionadas com o calor em si próprios e nos seus companheiros e reservar algum tempo para  </a:t>
            </a:r>
            <a:r>
              <a:rPr lang="pt-PT" dirty="0">
                <a:solidFill>
                  <a:srgbClr val="00B0F0"/>
                </a:solidFill>
              </a:rPr>
              <a:t>descansar e arrefecer</a:t>
            </a:r>
            <a:r>
              <a:rPr lang="pt-PT" dirty="0"/>
              <a:t>.</a:t>
            </a:r>
          </a:p>
          <a:p>
            <a:pPr lvl="0"/>
            <a:r>
              <a:rPr lang="pt-PT" dirty="0"/>
              <a:t>Criar um ambiente em que os agentes de saúde consigam manter-se bem hidratados, sejam </a:t>
            </a:r>
            <a:r>
              <a:rPr lang="pt-PT" dirty="0">
                <a:solidFill>
                  <a:srgbClr val="00B0F0"/>
                </a:solidFill>
              </a:rPr>
              <a:t>monitorizados em relação aos sinais e sintomas </a:t>
            </a:r>
            <a:r>
              <a:rPr lang="pt-PT" dirty="0"/>
              <a:t>de doenças relacionadas com o calor e possam ter </a:t>
            </a:r>
            <a:r>
              <a:rPr lang="pt-PT" dirty="0">
                <a:solidFill>
                  <a:srgbClr val="00B0F0"/>
                </a:solidFill>
              </a:rPr>
              <a:t>pausas para descanso</a:t>
            </a:r>
            <a:r>
              <a:rPr lang="pt-PT" dirty="0"/>
              <a:t> adequadas. </a:t>
            </a:r>
          </a:p>
          <a:p>
            <a:endParaRPr lang="pt-PT" dirty="0"/>
          </a:p>
        </p:txBody>
      </p:sp>
    </p:spTree>
    <p:extLst>
      <p:ext uri="{BB962C8B-B14F-4D97-AF65-F5344CB8AC3E}">
        <p14:creationId xmlns:p14="http://schemas.microsoft.com/office/powerpoint/2010/main" val="3869610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Fadiga </a:t>
            </a:r>
          </a:p>
        </p:txBody>
      </p:sp>
      <p:sp>
        <p:nvSpPr>
          <p:cNvPr id="3" name="Content Placeholder 2"/>
          <p:cNvSpPr>
            <a:spLocks noGrp="1"/>
          </p:cNvSpPr>
          <p:nvPr>
            <p:ph idx="1"/>
          </p:nvPr>
        </p:nvSpPr>
        <p:spPr>
          <a:xfrm>
            <a:off x="459904" y="1383755"/>
            <a:ext cx="8229600" cy="4525963"/>
          </a:xfrm>
        </p:spPr>
        <p:txBody>
          <a:bodyPr>
            <a:normAutofit fontScale="70000" lnSpcReduction="20000"/>
          </a:bodyPr>
          <a:lstStyle/>
          <a:p>
            <a:pPr marL="0" lvl="0" indent="0">
              <a:buNone/>
            </a:pPr>
            <a:r>
              <a:rPr lang="pt-PT" b="1" dirty="0">
                <a:solidFill>
                  <a:srgbClr val="00B0F0"/>
                </a:solidFill>
              </a:rPr>
              <a:t>Educação</a:t>
            </a:r>
          </a:p>
          <a:p>
            <a:pPr lvl="0">
              <a:buFont typeface="Arial" panose="020B0604020202020204" pitchFamily="34" charset="0"/>
              <a:buChar char="•"/>
            </a:pPr>
            <a:r>
              <a:rPr lang="pt-PT" dirty="0"/>
              <a:t>Fornecer informação sobre os sinais, sintomas e efeitos da fadiga sobre a saúde, assim como formação de preparação para o destacamento. </a:t>
            </a:r>
          </a:p>
          <a:p>
            <a:pPr marL="0" lvl="0" indent="0">
              <a:buNone/>
            </a:pPr>
            <a:r>
              <a:rPr lang="pt-PT" b="1" dirty="0">
                <a:solidFill>
                  <a:srgbClr val="00B0F0"/>
                </a:solidFill>
              </a:rPr>
              <a:t>Planeamento antecipado</a:t>
            </a:r>
          </a:p>
          <a:p>
            <a:pPr lvl="0">
              <a:buFont typeface="Arial" panose="020B0604020202020204" pitchFamily="34" charset="0"/>
              <a:buChar char="•"/>
            </a:pPr>
            <a:r>
              <a:rPr lang="pt-PT" dirty="0"/>
              <a:t>Assegurar um plano de contingência para a mobilização em caso de incidentes, e.g., funções de prospecção das equipas de gestão de incidentes. Os serviços de apoio essenciais para gerir a fadiga exigem um planeamento antecipado. </a:t>
            </a:r>
          </a:p>
          <a:p>
            <a:pPr marL="0" lvl="0" indent="0">
              <a:buNone/>
            </a:pPr>
            <a:r>
              <a:rPr lang="pt-PT" b="1" dirty="0">
                <a:solidFill>
                  <a:srgbClr val="00B0F0"/>
                </a:solidFill>
              </a:rPr>
              <a:t>Horas de trabalho e períodos de descanso</a:t>
            </a:r>
          </a:p>
          <a:p>
            <a:pPr lvl="0">
              <a:buFont typeface="Arial" panose="020B0604020202020204" pitchFamily="34" charset="0"/>
              <a:buChar char="•"/>
            </a:pPr>
            <a:r>
              <a:rPr lang="pt-PT" dirty="0"/>
              <a:t>Políticas relativas à duração dos destacamentos, horas de trabalho, rotação dos trabalhadores e pausas para descanso durante cada fase da operação. </a:t>
            </a:r>
          </a:p>
          <a:p>
            <a:endParaRPr lang="pt-PT" dirty="0"/>
          </a:p>
        </p:txBody>
      </p:sp>
    </p:spTree>
    <p:extLst>
      <p:ext uri="{BB962C8B-B14F-4D97-AF65-F5344CB8AC3E}">
        <p14:creationId xmlns:p14="http://schemas.microsoft.com/office/powerpoint/2010/main" val="354076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Escorregamentos, tropeções e quedas (ETQ)</a:t>
            </a:r>
          </a:p>
        </p:txBody>
      </p:sp>
      <p:sp>
        <p:nvSpPr>
          <p:cNvPr id="3" name="Content Placeholder 2"/>
          <p:cNvSpPr>
            <a:spLocks noGrp="1"/>
          </p:cNvSpPr>
          <p:nvPr>
            <p:ph idx="1"/>
          </p:nvPr>
        </p:nvSpPr>
        <p:spPr/>
        <p:txBody>
          <a:bodyPr>
            <a:normAutofit fontScale="85000" lnSpcReduction="10000"/>
          </a:bodyPr>
          <a:lstStyle/>
          <a:p>
            <a:pPr marL="0" indent="0">
              <a:buNone/>
            </a:pPr>
            <a:r>
              <a:rPr lang="pt-PT" b="1" dirty="0"/>
              <a:t>Os principais controlos da SSO contra ETQ incluem:</a:t>
            </a:r>
          </a:p>
          <a:p>
            <a:pPr lvl="0"/>
            <a:r>
              <a:rPr lang="pt-PT" dirty="0"/>
              <a:t>Casa bem cuidada</a:t>
            </a:r>
          </a:p>
          <a:p>
            <a:pPr lvl="0"/>
            <a:r>
              <a:rPr lang="pt-PT" dirty="0"/>
              <a:t>Limpeza e manutenção</a:t>
            </a:r>
          </a:p>
          <a:p>
            <a:pPr lvl="0"/>
            <a:r>
              <a:rPr lang="pt-PT" dirty="0"/>
              <a:t>Iluminação</a:t>
            </a:r>
          </a:p>
          <a:p>
            <a:pPr lvl="0"/>
            <a:r>
              <a:rPr lang="pt-PT" dirty="0"/>
              <a:t>Boa manutenção dos caminhos</a:t>
            </a:r>
          </a:p>
          <a:p>
            <a:pPr lvl="0"/>
            <a:r>
              <a:rPr lang="pt-PT" dirty="0"/>
              <a:t>Limpeza dos salpicos</a:t>
            </a:r>
          </a:p>
          <a:p>
            <a:pPr lvl="0"/>
            <a:r>
              <a:rPr lang="pt-PT" dirty="0"/>
              <a:t>Remoção de obstáculos</a:t>
            </a:r>
          </a:p>
          <a:p>
            <a:pPr lvl="0"/>
            <a:r>
              <a:rPr lang="pt-PT" dirty="0"/>
              <a:t>Remoção de porta-cabos</a:t>
            </a:r>
          </a:p>
          <a:p>
            <a:pPr lvl="0"/>
            <a:r>
              <a:rPr lang="pt-PT" dirty="0"/>
              <a:t>Calçado apropriado para as diferentes tarefas</a:t>
            </a:r>
          </a:p>
        </p:txBody>
      </p:sp>
    </p:spTree>
    <p:extLst>
      <p:ext uri="{BB962C8B-B14F-4D97-AF65-F5344CB8AC3E}">
        <p14:creationId xmlns:p14="http://schemas.microsoft.com/office/powerpoint/2010/main" val="3334670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68362"/>
          </a:xfrm>
        </p:spPr>
        <p:txBody>
          <a:bodyPr>
            <a:normAutofit fontScale="90000"/>
          </a:bodyPr>
          <a:lstStyle/>
          <a:p>
            <a:r>
              <a:rPr lang="pt-PT" sz="3200" b="1" dirty="0">
                <a:solidFill>
                  <a:srgbClr val="002060"/>
                </a:solidFill>
              </a:rPr>
              <a:t>Controlos da SSO contra os acidentes rodoviários (1)</a:t>
            </a:r>
          </a:p>
        </p:txBody>
      </p:sp>
      <p:sp>
        <p:nvSpPr>
          <p:cNvPr id="3" name="Content Placeholder 2"/>
          <p:cNvSpPr>
            <a:spLocks noGrp="1"/>
          </p:cNvSpPr>
          <p:nvPr>
            <p:ph idx="1"/>
          </p:nvPr>
        </p:nvSpPr>
        <p:spPr>
          <a:xfrm>
            <a:off x="381000" y="1143000"/>
            <a:ext cx="5763986" cy="4906963"/>
          </a:xfrm>
        </p:spPr>
        <p:txBody>
          <a:bodyPr>
            <a:noAutofit/>
          </a:bodyPr>
          <a:lstStyle/>
          <a:p>
            <a:pPr lvl="0">
              <a:buFont typeface="Arial" panose="020B0604020202020204" pitchFamily="34" charset="0"/>
              <a:buChar char="•"/>
            </a:pPr>
            <a:r>
              <a:rPr lang="pt-PT" sz="2200" dirty="0">
                <a:solidFill>
                  <a:srgbClr val="00B0F0"/>
                </a:solidFill>
              </a:rPr>
              <a:t>Critérios de </a:t>
            </a:r>
            <a:r>
              <a:rPr lang="pt-PT" sz="2200" dirty="0" err="1">
                <a:solidFill>
                  <a:srgbClr val="00B0F0"/>
                </a:solidFill>
              </a:rPr>
              <a:t>selecção</a:t>
            </a:r>
            <a:r>
              <a:rPr lang="pt-PT" sz="2200" dirty="0">
                <a:solidFill>
                  <a:srgbClr val="00B0F0"/>
                </a:solidFill>
              </a:rPr>
              <a:t> </a:t>
            </a:r>
            <a:r>
              <a:rPr lang="pt-PT" sz="2200" dirty="0"/>
              <a:t>dos veículos,</a:t>
            </a:r>
            <a:r>
              <a:rPr lang="pt-PT" sz="2200" dirty="0">
                <a:solidFill>
                  <a:srgbClr val="00B0F0"/>
                </a:solidFill>
              </a:rPr>
              <a:t> </a:t>
            </a:r>
            <a:r>
              <a:rPr lang="pt-PT" sz="2200" dirty="0"/>
              <a:t>e.g., no </a:t>
            </a:r>
            <a:r>
              <a:rPr lang="pt-PT" sz="2200" dirty="0" err="1"/>
              <a:t>acto</a:t>
            </a:r>
            <a:r>
              <a:rPr lang="pt-PT" sz="2200" dirty="0"/>
              <a:t> da compra, considerar o bom acesso para o condutor/visibilidade. </a:t>
            </a:r>
          </a:p>
          <a:p>
            <a:pPr lvl="0"/>
            <a:r>
              <a:rPr lang="pt-PT" sz="2200" dirty="0"/>
              <a:t>Boa</a:t>
            </a:r>
            <a:r>
              <a:rPr lang="pt-PT" sz="2200" dirty="0">
                <a:solidFill>
                  <a:srgbClr val="00B0F0"/>
                </a:solidFill>
              </a:rPr>
              <a:t> manutenção </a:t>
            </a:r>
            <a:r>
              <a:rPr lang="pt-PT" sz="2200" dirty="0"/>
              <a:t>dos veículos. </a:t>
            </a:r>
          </a:p>
          <a:p>
            <a:pPr lvl="0"/>
            <a:r>
              <a:rPr lang="pt-PT" sz="2200" dirty="0"/>
              <a:t>Ajudas à manobras de recuo, tais como sensores de marcha-atrás, espelho, etc. </a:t>
            </a:r>
          </a:p>
          <a:p>
            <a:r>
              <a:rPr lang="pt-PT" sz="2200" dirty="0">
                <a:solidFill>
                  <a:srgbClr val="00B0F0"/>
                </a:solidFill>
              </a:rPr>
              <a:t>Limites de velocidade </a:t>
            </a:r>
            <a:r>
              <a:rPr lang="pt-PT" sz="2200" dirty="0"/>
              <a:t>estabelecidos segundo as normas reguladoras e cumpridos</a:t>
            </a:r>
          </a:p>
          <a:p>
            <a:pPr lvl="0"/>
            <a:r>
              <a:rPr lang="pt-PT" sz="2200" dirty="0"/>
              <a:t>Marcha-atrás controlada através de manobras de estacionamento </a:t>
            </a:r>
            <a:r>
              <a:rPr lang="pt-PT" sz="2200" dirty="0" err="1"/>
              <a:t>correctas</a:t>
            </a:r>
            <a:r>
              <a:rPr lang="pt-PT" sz="2200" dirty="0"/>
              <a:t>. </a:t>
            </a:r>
          </a:p>
          <a:p>
            <a:pPr lvl="0"/>
            <a:r>
              <a:rPr lang="pt-PT" sz="2200" dirty="0"/>
              <a:t>Condutores em </a:t>
            </a:r>
            <a:r>
              <a:rPr lang="pt-PT" sz="2200" dirty="0">
                <a:solidFill>
                  <a:srgbClr val="00B0F0"/>
                </a:solidFill>
              </a:rPr>
              <a:t>posição segura </a:t>
            </a:r>
            <a:r>
              <a:rPr lang="pt-PT" sz="2200" dirty="0"/>
              <a:t>durante o carregamento de materiais. </a:t>
            </a:r>
          </a:p>
          <a:p>
            <a:endParaRPr lang="pt-PT" sz="2200" dirty="0"/>
          </a:p>
          <a:p>
            <a:endParaRPr lang="pt-PT" sz="2200" dirty="0"/>
          </a:p>
          <a:p>
            <a:endParaRPr lang="pt-PT" sz="22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4986" y="2743200"/>
            <a:ext cx="2438400"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2928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pt-PT" sz="3200" b="1" dirty="0">
                <a:solidFill>
                  <a:srgbClr val="002060"/>
                </a:solidFill>
              </a:rPr>
              <a:t>Controlos da SSO contra os acidentes rodoviários (2)</a:t>
            </a:r>
          </a:p>
        </p:txBody>
      </p:sp>
      <p:sp>
        <p:nvSpPr>
          <p:cNvPr id="3" name="Content Placeholder 2"/>
          <p:cNvSpPr>
            <a:spLocks noGrp="1"/>
          </p:cNvSpPr>
          <p:nvPr>
            <p:ph idx="1"/>
          </p:nvPr>
        </p:nvSpPr>
        <p:spPr>
          <a:xfrm>
            <a:off x="381000" y="1143000"/>
            <a:ext cx="5410200" cy="4906963"/>
          </a:xfrm>
        </p:spPr>
        <p:txBody>
          <a:bodyPr>
            <a:noAutofit/>
          </a:bodyPr>
          <a:lstStyle/>
          <a:p>
            <a:pPr lvl="0">
              <a:buFont typeface="Arial" panose="020B0604020202020204" pitchFamily="34" charset="0"/>
              <a:buChar char="•"/>
            </a:pPr>
            <a:r>
              <a:rPr lang="pt-PT" sz="2400" dirty="0"/>
              <a:t>Proibição do </a:t>
            </a:r>
            <a:r>
              <a:rPr lang="pt-PT" sz="2400" dirty="0">
                <a:solidFill>
                  <a:srgbClr val="00B0F0"/>
                </a:solidFill>
              </a:rPr>
              <a:t>uso de telemóveis </a:t>
            </a:r>
            <a:r>
              <a:rPr lang="pt-PT" sz="2400" dirty="0"/>
              <a:t>durante a condução</a:t>
            </a:r>
          </a:p>
          <a:p>
            <a:pPr lvl="0"/>
            <a:r>
              <a:rPr lang="pt-PT" sz="2400" dirty="0"/>
              <a:t>Uso obrigatório dos </a:t>
            </a:r>
            <a:r>
              <a:rPr lang="pt-PT" sz="2400" dirty="0">
                <a:solidFill>
                  <a:srgbClr val="00B0F0"/>
                </a:solidFill>
              </a:rPr>
              <a:t>cintos de segurança – condutores e acompanhantes</a:t>
            </a:r>
          </a:p>
          <a:p>
            <a:pPr lvl="0"/>
            <a:r>
              <a:rPr lang="pt-PT" sz="2400" dirty="0"/>
              <a:t>Sistema de notificação de acidentes</a:t>
            </a:r>
            <a:endParaRPr lang="pt-PT" sz="2400" dirty="0">
              <a:solidFill>
                <a:schemeClr val="tx1"/>
              </a:solidFill>
            </a:endParaRPr>
          </a:p>
          <a:p>
            <a:pPr lvl="0"/>
            <a:r>
              <a:rPr lang="pt-PT" sz="2400" dirty="0">
                <a:solidFill>
                  <a:schemeClr val="tx1"/>
                </a:solidFill>
              </a:rPr>
              <a:t>Contratação e monitorização de </a:t>
            </a:r>
            <a:r>
              <a:rPr lang="pt-PT" sz="2400" dirty="0">
                <a:solidFill>
                  <a:srgbClr val="00B0F0"/>
                </a:solidFill>
              </a:rPr>
              <a:t>condutores competentes</a:t>
            </a:r>
            <a:endParaRPr lang="pt-PT" sz="2400" dirty="0"/>
          </a:p>
          <a:p>
            <a:r>
              <a:rPr lang="pt-PT" sz="2400" dirty="0"/>
              <a:t>Condutores com </a:t>
            </a:r>
            <a:r>
              <a:rPr lang="pt-PT" sz="2400" dirty="0">
                <a:solidFill>
                  <a:srgbClr val="00B0F0"/>
                </a:solidFill>
              </a:rPr>
              <a:t>carta de condução legal</a:t>
            </a:r>
            <a:endParaRPr lang="pt-PT" sz="2400" dirty="0"/>
          </a:p>
          <a:p>
            <a:pPr lvl="0"/>
            <a:r>
              <a:rPr lang="pt-PT" sz="2400" dirty="0"/>
              <a:t>Conhecimento e uso das passadeiras de peões assinaladas. </a:t>
            </a:r>
          </a:p>
          <a:p>
            <a:pPr lvl="0"/>
            <a:endParaRPr lang="pt-PT" sz="2400" dirty="0"/>
          </a:p>
          <a:p>
            <a:endParaRPr lang="pt-PT" sz="2400" dirty="0"/>
          </a:p>
          <a:p>
            <a:endParaRPr lang="pt-PT" sz="2400" dirty="0"/>
          </a:p>
          <a:p>
            <a:endParaRPr lang="pt-PT" sz="24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4986" y="2743200"/>
            <a:ext cx="2438400"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5084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Perigos ergonómicos: medidas de controlo</a:t>
            </a:r>
          </a:p>
        </p:txBody>
      </p:sp>
      <p:sp>
        <p:nvSpPr>
          <p:cNvPr id="3" name="Content Placeholder 2"/>
          <p:cNvSpPr>
            <a:spLocks noGrp="1"/>
          </p:cNvSpPr>
          <p:nvPr>
            <p:ph idx="1"/>
          </p:nvPr>
        </p:nvSpPr>
        <p:spPr>
          <a:xfrm>
            <a:off x="457200" y="1484784"/>
            <a:ext cx="8229600" cy="4392488"/>
          </a:xfrm>
        </p:spPr>
        <p:txBody>
          <a:bodyPr>
            <a:noAutofit/>
          </a:bodyPr>
          <a:lstStyle/>
          <a:p>
            <a:pPr marL="0" lvl="0" indent="0">
              <a:buNone/>
            </a:pPr>
            <a:r>
              <a:rPr lang="pt-PT" sz="2000" b="1" dirty="0">
                <a:solidFill>
                  <a:srgbClr val="00B0F0"/>
                </a:solidFill>
              </a:rPr>
              <a:t>Tratamento manual das cargas</a:t>
            </a:r>
          </a:p>
          <a:p>
            <a:pPr lvl="0">
              <a:buFont typeface="Arial" panose="020B0604020202020204" pitchFamily="34" charset="0"/>
              <a:buChar char="•"/>
            </a:pPr>
            <a:r>
              <a:rPr lang="pt-PT" sz="2000" dirty="0"/>
              <a:t>Levantar doentes, corpos ou materiais constituem riscos de lesões lombares para os agentes de saúde e devem ser minimizados. </a:t>
            </a:r>
          </a:p>
          <a:p>
            <a:pPr marL="0" lvl="0" indent="0">
              <a:buNone/>
            </a:pPr>
            <a:endParaRPr lang="pt-PT" sz="800" b="1" dirty="0"/>
          </a:p>
          <a:p>
            <a:pPr marL="0" lvl="0" indent="0">
              <a:buNone/>
            </a:pPr>
            <a:r>
              <a:rPr lang="pt-PT" sz="2000" b="1" dirty="0">
                <a:solidFill>
                  <a:srgbClr val="00B0F0"/>
                </a:solidFill>
              </a:rPr>
              <a:t>Evitar levantar e deslocar os doentes à mão</a:t>
            </a:r>
          </a:p>
          <a:p>
            <a:r>
              <a:rPr lang="pt-PT" sz="2000" dirty="0"/>
              <a:t>Todos os doentes, incluindo as crianças, que não consigam caminhar devem ser deslocados em macas (ou lençóis, se não houver macas).  </a:t>
            </a:r>
          </a:p>
          <a:p>
            <a:pPr marL="0" lvl="0" indent="0">
              <a:buNone/>
            </a:pPr>
            <a:endParaRPr lang="pt-PT" sz="800" b="1" dirty="0"/>
          </a:p>
          <a:p>
            <a:pPr marL="0" lvl="0" indent="0">
              <a:buNone/>
            </a:pPr>
            <a:r>
              <a:rPr lang="pt-PT" sz="2000" b="1" dirty="0">
                <a:solidFill>
                  <a:srgbClr val="00B0F0"/>
                </a:solidFill>
              </a:rPr>
              <a:t>Enfermeiros suficientes</a:t>
            </a:r>
            <a:endParaRPr lang="pt-PT" sz="2000" dirty="0">
              <a:solidFill>
                <a:srgbClr val="00B0F0"/>
              </a:solidFill>
            </a:endParaRPr>
          </a:p>
          <a:p>
            <a:r>
              <a:rPr lang="pt-PT" sz="2000" dirty="0"/>
              <a:t>Pelo menos, dois devem estar disponíveis quando for preciso deslocar um doente (incluindo as crianças). Para deslocar corpos,  na ausência de macas, pelo menos 4 e, se possível, 6 pessoas devem estar disponíveis; é preferível usar macas.</a:t>
            </a:r>
          </a:p>
        </p:txBody>
      </p:sp>
    </p:spTree>
    <p:extLst>
      <p:ext uri="{BB962C8B-B14F-4D97-AF65-F5344CB8AC3E}">
        <p14:creationId xmlns:p14="http://schemas.microsoft.com/office/powerpoint/2010/main" val="2454989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dirty="0">
                <a:solidFill>
                  <a:srgbClr val="002060"/>
                </a:solidFill>
              </a:rPr>
              <a:t>4. </a:t>
            </a:r>
            <a:r>
              <a:rPr lang="pt-PT" sz="3200" b="1" i="1" dirty="0">
                <a:solidFill>
                  <a:srgbClr val="002060"/>
                </a:solidFill>
              </a:rPr>
              <a:t>Stress</a:t>
            </a:r>
            <a:r>
              <a:rPr lang="pt-PT" sz="3200" b="1" dirty="0">
                <a:solidFill>
                  <a:srgbClr val="002060"/>
                </a:solidFill>
              </a:rPr>
              <a:t> psicológico em situações de emergência: Prevenção e Controlo</a:t>
            </a:r>
          </a:p>
        </p:txBody>
      </p:sp>
      <p:sp>
        <p:nvSpPr>
          <p:cNvPr id="3" name="Content Placeholder 2"/>
          <p:cNvSpPr>
            <a:spLocks noGrp="1"/>
          </p:cNvSpPr>
          <p:nvPr>
            <p:ph idx="1"/>
          </p:nvPr>
        </p:nvSpPr>
        <p:spPr>
          <a:xfrm>
            <a:off x="323528" y="1628800"/>
            <a:ext cx="8229600" cy="4525963"/>
          </a:xfrm>
        </p:spPr>
        <p:txBody>
          <a:bodyPr>
            <a:noAutofit/>
          </a:bodyPr>
          <a:lstStyle/>
          <a:p>
            <a:pPr lvl="0"/>
            <a:r>
              <a:rPr lang="pt-PT" sz="2300" b="1" dirty="0">
                <a:solidFill>
                  <a:srgbClr val="00B0F0"/>
                </a:solidFill>
              </a:rPr>
              <a:t>Boa comunicação</a:t>
            </a:r>
            <a:r>
              <a:rPr lang="pt-PT" sz="2300" b="1" dirty="0"/>
              <a:t>:</a:t>
            </a:r>
            <a:r>
              <a:rPr lang="pt-PT" sz="2300" dirty="0"/>
              <a:t> fornecer informação de boa qualidade, para proporcionar uma sensação de estar informado e dominar as questões. </a:t>
            </a:r>
          </a:p>
          <a:p>
            <a:pPr lvl="0"/>
            <a:r>
              <a:rPr lang="pt-PT" sz="2300" b="1" dirty="0">
                <a:solidFill>
                  <a:srgbClr val="00B0F0"/>
                </a:solidFill>
              </a:rPr>
              <a:t>Partilhar informação actualizada </a:t>
            </a:r>
            <a:r>
              <a:rPr lang="pt-PT" sz="2300" dirty="0"/>
              <a:t>com a força de trabalho para que haja um mecanismo de fluxo claro de informação.</a:t>
            </a:r>
          </a:p>
          <a:p>
            <a:pPr lvl="0"/>
            <a:r>
              <a:rPr lang="pt-PT" sz="2300" b="1" dirty="0">
                <a:solidFill>
                  <a:srgbClr val="00B0F0"/>
                </a:solidFill>
              </a:rPr>
              <a:t>Sessões de balanço da equipa multidisciplinar:</a:t>
            </a:r>
            <a:r>
              <a:rPr lang="pt-PT" sz="2300" dirty="0">
                <a:solidFill>
                  <a:srgbClr val="00B0F0"/>
                </a:solidFill>
              </a:rPr>
              <a:t> </a:t>
            </a:r>
            <a:r>
              <a:rPr lang="pt-PT" sz="2300" dirty="0"/>
              <a:t>pelo menos, uma vez por semana, para troca de impressões.</a:t>
            </a:r>
          </a:p>
          <a:p>
            <a:pPr lvl="0"/>
            <a:r>
              <a:rPr lang="pt-PT" sz="2300" b="1" dirty="0">
                <a:solidFill>
                  <a:srgbClr val="00B0F0"/>
                </a:solidFill>
              </a:rPr>
              <a:t>Lista de verificação e sistema de camaradagem</a:t>
            </a:r>
            <a:endParaRPr lang="pt-PT" sz="2300" dirty="0">
              <a:solidFill>
                <a:srgbClr val="00B0F0"/>
              </a:solidFill>
            </a:endParaRPr>
          </a:p>
          <a:p>
            <a:pPr lvl="0"/>
            <a:r>
              <a:rPr lang="pt-PT" sz="2300" b="1" dirty="0">
                <a:solidFill>
                  <a:srgbClr val="00B0F0"/>
                </a:solidFill>
              </a:rPr>
              <a:t>Cultura organizacional</a:t>
            </a:r>
            <a:r>
              <a:rPr lang="pt-PT" sz="2300" b="1" dirty="0"/>
              <a:t>:</a:t>
            </a:r>
            <a:r>
              <a:rPr lang="pt-PT" sz="2300" dirty="0"/>
              <a:t> técnicas de constituição de equipas, incluindo a facilitação da comunicação e a gestão de conflitos.</a:t>
            </a:r>
          </a:p>
          <a:p>
            <a:endParaRPr lang="pt-PT" sz="2300" dirty="0"/>
          </a:p>
        </p:txBody>
      </p:sp>
    </p:spTree>
    <p:extLst>
      <p:ext uri="{BB962C8B-B14F-4D97-AF65-F5344CB8AC3E}">
        <p14:creationId xmlns:p14="http://schemas.microsoft.com/office/powerpoint/2010/main" val="39871493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i="1" dirty="0">
                <a:solidFill>
                  <a:srgbClr val="002060"/>
                </a:solidFill>
              </a:rPr>
              <a:t>Stress</a:t>
            </a:r>
            <a:r>
              <a:rPr lang="pt-PT" sz="3200" b="1" dirty="0">
                <a:solidFill>
                  <a:srgbClr val="002060"/>
                </a:solidFill>
              </a:rPr>
              <a:t> psicológico em situações de emergência: Prevenção e Controlo</a:t>
            </a:r>
          </a:p>
        </p:txBody>
      </p:sp>
      <p:sp>
        <p:nvSpPr>
          <p:cNvPr id="3" name="Content Placeholder 2"/>
          <p:cNvSpPr>
            <a:spLocks noGrp="1"/>
          </p:cNvSpPr>
          <p:nvPr>
            <p:ph idx="1"/>
          </p:nvPr>
        </p:nvSpPr>
        <p:spPr/>
        <p:txBody>
          <a:bodyPr>
            <a:normAutofit fontScale="70000" lnSpcReduction="20000"/>
          </a:bodyPr>
          <a:lstStyle/>
          <a:p>
            <a:pPr lvl="0"/>
            <a:r>
              <a:rPr lang="pt-PT" b="1" dirty="0">
                <a:solidFill>
                  <a:srgbClr val="00B0F0"/>
                </a:solidFill>
              </a:rPr>
              <a:t>Períodos de descanso regulados: </a:t>
            </a:r>
            <a:r>
              <a:rPr lang="pt-PT" dirty="0"/>
              <a:t>práticas e procedimentos, incluindo tempo suficiente para um repouso adequado e intervalos durante o dia de trabalho. </a:t>
            </a:r>
          </a:p>
          <a:p>
            <a:pPr lvl="0"/>
            <a:r>
              <a:rPr lang="pt-PT" b="1" dirty="0">
                <a:solidFill>
                  <a:srgbClr val="00B0F0"/>
                </a:solidFill>
              </a:rPr>
              <a:t>Necessidades básicas: </a:t>
            </a:r>
            <a:r>
              <a:rPr lang="pt-PT" dirty="0"/>
              <a:t>oportunidades para promover a saúde física, incluindo exercício e hábitos alimentares saudáveis.</a:t>
            </a:r>
          </a:p>
          <a:p>
            <a:pPr lvl="0"/>
            <a:r>
              <a:rPr lang="pt-PT" b="1" dirty="0">
                <a:solidFill>
                  <a:srgbClr val="00B0F0"/>
                </a:solidFill>
              </a:rPr>
              <a:t>Apoio psicológico: </a:t>
            </a:r>
            <a:r>
              <a:rPr lang="pt-PT" dirty="0"/>
              <a:t>local para os trabalhadores expressarem os seus receios, preocupações, etc. de modo confidencial. </a:t>
            </a:r>
          </a:p>
          <a:p>
            <a:pPr lvl="0"/>
            <a:r>
              <a:rPr lang="pt-PT" b="1" dirty="0">
                <a:solidFill>
                  <a:srgbClr val="00B0F0"/>
                </a:solidFill>
              </a:rPr>
              <a:t>Construção de modelos pela organização e gestores no terreno: </a:t>
            </a:r>
            <a:r>
              <a:rPr lang="pt-PT" dirty="0">
                <a:solidFill>
                  <a:srgbClr val="000000"/>
                </a:solidFill>
              </a:rPr>
              <a:t>os gestores devem apresentar-se como exemplos a seguir e comportar-se de forma a mostrar o modo de atenuar o </a:t>
            </a:r>
            <a:r>
              <a:rPr lang="pt-PT" dirty="0"/>
              <a:t>stress.</a:t>
            </a:r>
          </a:p>
        </p:txBody>
      </p:sp>
    </p:spTree>
    <p:extLst>
      <p:ext uri="{BB962C8B-B14F-4D97-AF65-F5344CB8AC3E}">
        <p14:creationId xmlns:p14="http://schemas.microsoft.com/office/powerpoint/2010/main" val="1786643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5. Violência comunitária nas emergências:  Prevenção e Controlo</a:t>
            </a:r>
          </a:p>
        </p:txBody>
      </p:sp>
      <p:sp>
        <p:nvSpPr>
          <p:cNvPr id="3" name="Content Placeholder 2"/>
          <p:cNvSpPr>
            <a:spLocks noGrp="1"/>
          </p:cNvSpPr>
          <p:nvPr>
            <p:ph idx="1"/>
          </p:nvPr>
        </p:nvSpPr>
        <p:spPr/>
        <p:txBody>
          <a:bodyPr>
            <a:normAutofit fontScale="77500" lnSpcReduction="20000"/>
          </a:bodyPr>
          <a:lstStyle/>
          <a:p>
            <a:pPr marL="0" lvl="0" indent="0">
              <a:buNone/>
            </a:pPr>
            <a:r>
              <a:rPr lang="pt-PT" b="1" dirty="0">
                <a:solidFill>
                  <a:srgbClr val="00B0F0"/>
                </a:solidFill>
              </a:rPr>
              <a:t>Comunicação com as famílias e comunidades:</a:t>
            </a:r>
          </a:p>
          <a:p>
            <a:pPr lvl="0">
              <a:buFont typeface="Arial" panose="020B0604020202020204" pitchFamily="34" charset="0"/>
              <a:buChar char="•"/>
            </a:pPr>
            <a:r>
              <a:rPr lang="pt-PT" dirty="0"/>
              <a:t>Avaliar questões sociais e culturais e conduzir uma campanha de educação culturalmente apropriada.</a:t>
            </a:r>
          </a:p>
          <a:p>
            <a:pPr lvl="0"/>
            <a:r>
              <a:rPr lang="pt-PT" dirty="0"/>
              <a:t>Dar oportunidade para que as pessoas expressem as suas preocupações e dar-lhes </a:t>
            </a:r>
            <a:r>
              <a:rPr lang="pt-PT" i="1" dirty="0"/>
              <a:t>feedback</a:t>
            </a:r>
            <a:r>
              <a:rPr lang="pt-PT" dirty="0"/>
              <a:t>. </a:t>
            </a:r>
          </a:p>
          <a:p>
            <a:pPr lvl="0"/>
            <a:r>
              <a:rPr lang="pt-PT" dirty="0"/>
              <a:t>Estabelecer uma boa relação com as famílias dos doentes</a:t>
            </a:r>
          </a:p>
          <a:p>
            <a:pPr lvl="0"/>
            <a:r>
              <a:rPr lang="pt-PT" dirty="0"/>
              <a:t>Respeitar as tradições (sem comprometer a segurança)</a:t>
            </a:r>
          </a:p>
          <a:p>
            <a:pPr lvl="0"/>
            <a:r>
              <a:rPr lang="pt-PT" dirty="0"/>
              <a:t>Reconhecimento da necessidade que as famílias sentem de cuidados tradicionais e necessidade de comunicação contínua com o doente. </a:t>
            </a:r>
          </a:p>
          <a:p>
            <a:pPr lvl="0"/>
            <a:endParaRPr lang="pt-PT" dirty="0"/>
          </a:p>
        </p:txBody>
      </p:sp>
    </p:spTree>
    <p:extLst>
      <p:ext uri="{BB962C8B-B14F-4D97-AF65-F5344CB8AC3E}">
        <p14:creationId xmlns:p14="http://schemas.microsoft.com/office/powerpoint/2010/main" val="1153897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Esboço</a:t>
            </a:r>
          </a:p>
        </p:txBody>
      </p:sp>
      <p:sp>
        <p:nvSpPr>
          <p:cNvPr id="3" name="Content Placeholder 2"/>
          <p:cNvSpPr>
            <a:spLocks noGrp="1"/>
          </p:cNvSpPr>
          <p:nvPr>
            <p:ph idx="1"/>
          </p:nvPr>
        </p:nvSpPr>
        <p:spPr/>
        <p:txBody>
          <a:bodyPr/>
          <a:lstStyle/>
          <a:p>
            <a:pPr marL="514350" indent="-514350">
              <a:buFont typeface="+mj-lt"/>
              <a:buAutoNum type="arabicPeriod"/>
            </a:pPr>
            <a:r>
              <a:rPr lang="pt-PT" sz="2400" dirty="0">
                <a:solidFill>
                  <a:srgbClr val="002060"/>
                </a:solidFill>
              </a:rPr>
              <a:t>Perigos para a SSO nos surtos e emergências</a:t>
            </a:r>
          </a:p>
          <a:p>
            <a:pPr marL="514350" indent="-514350">
              <a:buFont typeface="+mj-lt"/>
              <a:buAutoNum type="arabicPeriod"/>
            </a:pPr>
            <a:r>
              <a:rPr lang="pt-PT" sz="2400" dirty="0">
                <a:solidFill>
                  <a:srgbClr val="002060"/>
                </a:solidFill>
              </a:rPr>
              <a:t>Controlos da SSO: Perigos biológicos </a:t>
            </a:r>
          </a:p>
          <a:p>
            <a:pPr marL="514350" indent="-514350">
              <a:buFont typeface="+mj-lt"/>
              <a:buAutoNum type="arabicPeriod"/>
            </a:pPr>
            <a:r>
              <a:rPr lang="pt-PT" sz="2400" dirty="0">
                <a:solidFill>
                  <a:srgbClr val="002060"/>
                </a:solidFill>
              </a:rPr>
              <a:t>Controlos da SSO: Perigos físicos</a:t>
            </a:r>
          </a:p>
          <a:p>
            <a:pPr marL="514350" indent="-514350">
              <a:buFont typeface="+mj-lt"/>
              <a:buAutoNum type="arabicPeriod"/>
            </a:pPr>
            <a:r>
              <a:rPr lang="pt-PT" sz="2400" dirty="0">
                <a:solidFill>
                  <a:srgbClr val="002060"/>
                </a:solidFill>
              </a:rPr>
              <a:t>Stress psicológico em situações de emergência: Prevenção e Controlo</a:t>
            </a:r>
          </a:p>
          <a:p>
            <a:pPr marL="514350" indent="-514350">
              <a:buFont typeface="+mj-lt"/>
              <a:buAutoNum type="arabicPeriod"/>
            </a:pPr>
            <a:r>
              <a:rPr lang="pt-PT" sz="2400" dirty="0">
                <a:solidFill>
                  <a:srgbClr val="002060"/>
                </a:solidFill>
              </a:rPr>
              <a:t>Violência das comunidades em emergências: Prevenção e Controlo</a:t>
            </a:r>
          </a:p>
          <a:p>
            <a:pPr marL="514350" indent="-514350">
              <a:buFont typeface="+mj-lt"/>
              <a:buAutoNum type="arabicPeriod"/>
            </a:pPr>
            <a:r>
              <a:rPr lang="pt-PT" sz="2400" dirty="0">
                <a:solidFill>
                  <a:srgbClr val="002060"/>
                </a:solidFill>
              </a:rPr>
              <a:t>Controlos da SSO em incidentes químicos</a:t>
            </a:r>
          </a:p>
          <a:p>
            <a:pPr marL="514350" indent="-514350">
              <a:buFont typeface="+mj-lt"/>
              <a:buAutoNum type="arabicPeriod"/>
            </a:pPr>
            <a:r>
              <a:rPr lang="pt-PT" sz="2400" dirty="0">
                <a:solidFill>
                  <a:srgbClr val="002060"/>
                </a:solidFill>
              </a:rPr>
              <a:t>Controlos da SSO em incidentes </a:t>
            </a:r>
            <a:r>
              <a:rPr lang="pt-PT" sz="2400" dirty="0" err="1">
                <a:solidFill>
                  <a:srgbClr val="002060"/>
                </a:solidFill>
              </a:rPr>
              <a:t>radioactivos</a:t>
            </a:r>
            <a:endParaRPr lang="pt-PT" sz="2400" dirty="0">
              <a:solidFill>
                <a:srgbClr val="002060"/>
              </a:solidFill>
            </a:endParaRPr>
          </a:p>
          <a:p>
            <a:pPr marL="514350" indent="-514350">
              <a:buFont typeface="+mj-lt"/>
              <a:buAutoNum type="arabicPeriod"/>
            </a:pPr>
            <a:r>
              <a:rPr lang="pt-PT" sz="2400" dirty="0">
                <a:solidFill>
                  <a:srgbClr val="002060"/>
                </a:solidFill>
              </a:rPr>
              <a:t>Controlos da SSO em catástrofes naturais</a:t>
            </a:r>
          </a:p>
        </p:txBody>
      </p:sp>
    </p:spTree>
    <p:extLst>
      <p:ext uri="{BB962C8B-B14F-4D97-AF65-F5344CB8AC3E}">
        <p14:creationId xmlns:p14="http://schemas.microsoft.com/office/powerpoint/2010/main" val="852550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6. Controlo da SSO em incidentes: incidentes químicos</a:t>
            </a:r>
          </a:p>
        </p:txBody>
      </p:sp>
      <p:sp>
        <p:nvSpPr>
          <p:cNvPr id="3" name="Content Placeholder 2"/>
          <p:cNvSpPr>
            <a:spLocks noGrp="1"/>
          </p:cNvSpPr>
          <p:nvPr>
            <p:ph idx="1"/>
          </p:nvPr>
        </p:nvSpPr>
        <p:spPr/>
        <p:txBody>
          <a:bodyPr>
            <a:normAutofit fontScale="62500" lnSpcReduction="20000"/>
          </a:bodyPr>
          <a:lstStyle/>
          <a:p>
            <a:r>
              <a:rPr lang="pt-PT" dirty="0"/>
              <a:t>Disponibilidade/acesso a informação acerca das propriedades químicas, e.g., através do uso de Fichas de Dados da Segurança (FDS). </a:t>
            </a:r>
          </a:p>
          <a:p>
            <a:r>
              <a:rPr lang="pt-PT" dirty="0"/>
              <a:t>Procedimentos Operacionais Padrão (POP)  sobre armazenamento, manuseamento, eliminação, primeiros socorros, etc., com base na informação.</a:t>
            </a:r>
          </a:p>
          <a:p>
            <a:r>
              <a:rPr lang="pt-PT" dirty="0"/>
              <a:t>Disponibilidade/acesso a aconselhamento de peritos sobre químicos perigosos.</a:t>
            </a:r>
          </a:p>
          <a:p>
            <a:r>
              <a:rPr lang="pt-PT" dirty="0"/>
              <a:t>Avaliação rápida de riscos, abrangendo perigos e riscos da SSO</a:t>
            </a:r>
          </a:p>
          <a:p>
            <a:r>
              <a:rPr lang="pt-PT" dirty="0"/>
              <a:t>Organização de trabalho seguro, e.g., gestão de cenários durante incidentes agudos químicos, usando o zoneamento, a descontaminação, procedimentos e instalações para descontaminação, formação.</a:t>
            </a:r>
          </a:p>
          <a:p>
            <a:r>
              <a:rPr lang="pt-PT" dirty="0"/>
              <a:t>Equipamento de monitorização para monitorizar substâncias químicas no ambiente. </a:t>
            </a:r>
          </a:p>
          <a:p>
            <a:r>
              <a:rPr lang="pt-PT" dirty="0"/>
              <a:t>Disponibilidade e formação sobre o uso de EPP. </a:t>
            </a:r>
          </a:p>
          <a:p>
            <a:endParaRPr lang="pt-PT" dirty="0"/>
          </a:p>
          <a:p>
            <a:endParaRPr lang="pt-PT" dirty="0"/>
          </a:p>
        </p:txBody>
      </p:sp>
    </p:spTree>
    <p:extLst>
      <p:ext uri="{BB962C8B-B14F-4D97-AF65-F5344CB8AC3E}">
        <p14:creationId xmlns:p14="http://schemas.microsoft.com/office/powerpoint/2010/main" val="494447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pt-PT" sz="3200" b="1" dirty="0">
                <a:solidFill>
                  <a:srgbClr val="002060"/>
                </a:solidFill>
              </a:rPr>
            </a:br>
            <a:r>
              <a:rPr lang="pt-PT" sz="3200" b="1" dirty="0">
                <a:solidFill>
                  <a:srgbClr val="002060"/>
                </a:solidFill>
              </a:rPr>
              <a:t>Práticas seguras de trabalho </a:t>
            </a:r>
            <a:br>
              <a:rPr lang="pt-PT" sz="3200" b="1" dirty="0">
                <a:solidFill>
                  <a:srgbClr val="002060"/>
                </a:solidFill>
              </a:rPr>
            </a:br>
            <a:endParaRPr lang="pt-PT" sz="3200" b="1" dirty="0">
              <a:solidFill>
                <a:srgbClr val="002060"/>
              </a:solidFill>
            </a:endParaRPr>
          </a:p>
        </p:txBody>
      </p:sp>
      <p:sp>
        <p:nvSpPr>
          <p:cNvPr id="3" name="Content Placeholder 2"/>
          <p:cNvSpPr>
            <a:spLocks noGrp="1"/>
          </p:cNvSpPr>
          <p:nvPr>
            <p:ph idx="1"/>
          </p:nvPr>
        </p:nvSpPr>
        <p:spPr>
          <a:xfrm>
            <a:off x="457200" y="1600200"/>
            <a:ext cx="3962400" cy="4525963"/>
          </a:xfrm>
        </p:spPr>
        <p:txBody>
          <a:bodyPr>
            <a:normAutofit fontScale="70000" lnSpcReduction="20000"/>
          </a:bodyPr>
          <a:lstStyle/>
          <a:p>
            <a:pPr marL="0" indent="0">
              <a:buNone/>
            </a:pPr>
            <a:r>
              <a:rPr lang="pt-PT" sz="2800" b="1" dirty="0"/>
              <a:t>Nas zonas vermelhas e amarelas: </a:t>
            </a:r>
          </a:p>
          <a:p>
            <a:r>
              <a:rPr lang="pt-PT" sz="2800" dirty="0"/>
              <a:t>Reduzir o tempo de exposição ao essencial para  salvar vidas ou monitorização inicial</a:t>
            </a:r>
          </a:p>
          <a:p>
            <a:r>
              <a:rPr lang="pt-PT" sz="2800" dirty="0"/>
              <a:t>Evitar todo o contacto desnecessário com superfícies ou materiais potencialmente contaminados</a:t>
            </a:r>
          </a:p>
          <a:p>
            <a:r>
              <a:rPr lang="pt-PT" sz="2800" dirty="0"/>
              <a:t>Usar ventilação natural para reduzir a exposição</a:t>
            </a:r>
          </a:p>
          <a:p>
            <a:r>
              <a:rPr lang="pt-PT" sz="2800" dirty="0"/>
              <a:t>Descontaminação obrigatória</a:t>
            </a:r>
          </a:p>
          <a:p>
            <a:r>
              <a:rPr lang="pt-PT" sz="2800" dirty="0"/>
              <a:t>Avaliação após saída, para sinais e sintomas de exposição.</a:t>
            </a:r>
          </a:p>
          <a:p>
            <a:endParaRPr lang="pt-PT" dirty="0"/>
          </a:p>
        </p:txBody>
      </p:sp>
      <p:graphicFrame>
        <p:nvGraphicFramePr>
          <p:cNvPr id="4" name="Diagram 3"/>
          <p:cNvGraphicFramePr/>
          <p:nvPr>
            <p:extLst>
              <p:ext uri="{D42A27DB-BD31-4B8C-83A1-F6EECF244321}">
                <p14:modId xmlns:p14="http://schemas.microsoft.com/office/powerpoint/2010/main" val="1507941054"/>
              </p:ext>
            </p:extLst>
          </p:nvPr>
        </p:nvGraphicFramePr>
        <p:xfrm>
          <a:off x="4267200" y="1295400"/>
          <a:ext cx="4648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36907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Equipamento de protecção pessoal para a resposta inicial</a:t>
            </a:r>
          </a:p>
        </p:txBody>
      </p:sp>
      <p:sp>
        <p:nvSpPr>
          <p:cNvPr id="3" name="Content Placeholder 2"/>
          <p:cNvSpPr>
            <a:spLocks noGrp="1"/>
          </p:cNvSpPr>
          <p:nvPr>
            <p:ph idx="1"/>
          </p:nvPr>
        </p:nvSpPr>
        <p:spPr>
          <a:xfrm>
            <a:off x="457200" y="1600200"/>
            <a:ext cx="4495800" cy="4525963"/>
          </a:xfrm>
        </p:spPr>
        <p:txBody>
          <a:bodyPr>
            <a:normAutofit fontScale="85000" lnSpcReduction="20000"/>
          </a:bodyPr>
          <a:lstStyle/>
          <a:p>
            <a:pPr lvl="0"/>
            <a:r>
              <a:rPr lang="pt-PT" sz="2400" dirty="0"/>
              <a:t>Aparelho respiratório autónomo de pressão positiva ou respirador de ar fornecido com pressão positiva e </a:t>
            </a:r>
            <a:r>
              <a:rPr lang="pt-PT" sz="2400" dirty="0">
                <a:solidFill>
                  <a:schemeClr val="tx1"/>
                </a:solidFill>
              </a:rPr>
              <a:t>escape</a:t>
            </a:r>
            <a:r>
              <a:rPr lang="pt-PT" sz="2400" dirty="0"/>
              <a:t>. </a:t>
            </a:r>
          </a:p>
          <a:p>
            <a:pPr lvl="0"/>
            <a:r>
              <a:rPr lang="pt-PT" sz="2400" dirty="0"/>
              <a:t>Vestuário resistente aos químicos (fato-macaco e jaqueta de manga comprida, fato impermeável aos salpicos químicos de duas peças com capuz, macacão resistente aos químicos e descartável) </a:t>
            </a:r>
          </a:p>
          <a:p>
            <a:pPr lvl="0"/>
            <a:r>
              <a:rPr lang="pt-PT" sz="2400" dirty="0"/>
              <a:t>Luvas com exterior resistente aos químicos. </a:t>
            </a:r>
          </a:p>
          <a:p>
            <a:pPr lvl="0"/>
            <a:r>
              <a:rPr lang="pt-PT" sz="2400" dirty="0"/>
              <a:t>Luvas com interior resistente aos químicos. </a:t>
            </a:r>
          </a:p>
          <a:p>
            <a:pPr lvl="0"/>
            <a:r>
              <a:rPr lang="pt-PT" sz="2400" dirty="0"/>
              <a:t>Botas, com exterior resistente aos químicos, biqueira e caneleira de aço. </a:t>
            </a:r>
          </a:p>
          <a:p>
            <a:endParaRPr lang="pt-PT"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8325" y="4038600"/>
            <a:ext cx="1146175" cy="1431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2" name="Picture 4" descr="\\WIMS\HQ\GVA11\Home\mudgals\Desktop\PVC_mining_safety_boots.jpg_220x22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5317" y="4874779"/>
            <a:ext cx="1638300" cy="1191491"/>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9943" y="2492896"/>
            <a:ext cx="1584325" cy="1060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3565525"/>
            <a:ext cx="1322387" cy="11890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9110" y="1143000"/>
            <a:ext cx="2389187" cy="1603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9000" y="2739095"/>
            <a:ext cx="1554163" cy="12684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3055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Descontaminação</a:t>
            </a:r>
          </a:p>
        </p:txBody>
      </p:sp>
      <p:sp>
        <p:nvSpPr>
          <p:cNvPr id="3" name="Content Placeholder 2"/>
          <p:cNvSpPr>
            <a:spLocks noGrp="1"/>
          </p:cNvSpPr>
          <p:nvPr>
            <p:ph idx="1"/>
          </p:nvPr>
        </p:nvSpPr>
        <p:spPr>
          <a:xfrm>
            <a:off x="457200" y="1600200"/>
            <a:ext cx="7924800" cy="4525963"/>
          </a:xfrm>
        </p:spPr>
        <p:txBody>
          <a:bodyPr>
            <a:normAutofit fontScale="92500"/>
          </a:bodyPr>
          <a:lstStyle/>
          <a:p>
            <a:r>
              <a:rPr lang="pt-PT" sz="2800" dirty="0"/>
              <a:t>Processo de  redução ou eliminação de agentes tóxicos, para que deixem de ser perigosos. </a:t>
            </a:r>
          </a:p>
          <a:p>
            <a:r>
              <a:rPr lang="pt-PT" sz="2800" dirty="0"/>
              <a:t>A descontaminação de emergência envolve acções aplicadas logo que possível após a exposição, para reduzir a absorção e limitar o risco de exposição secundária. </a:t>
            </a:r>
          </a:p>
          <a:p>
            <a:r>
              <a:rPr lang="pt-PT" sz="2800" dirty="0"/>
              <a:t>O uso de sabão e água é o método ideal para os casos na maioria dos químicos.</a:t>
            </a:r>
          </a:p>
          <a:p>
            <a:r>
              <a:rPr lang="pt-PT" sz="2800" dirty="0"/>
              <a:t>Para o material, o uso de água e detergente é suficiente. </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457200"/>
            <a:ext cx="2239805" cy="12231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6985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7. Controlos da SSO: Incidentes de radiação</a:t>
            </a:r>
          </a:p>
        </p:txBody>
      </p:sp>
      <p:sp>
        <p:nvSpPr>
          <p:cNvPr id="3" name="Content Placeholder 2"/>
          <p:cNvSpPr>
            <a:spLocks noGrp="1"/>
          </p:cNvSpPr>
          <p:nvPr>
            <p:ph idx="1"/>
          </p:nvPr>
        </p:nvSpPr>
        <p:spPr/>
        <p:txBody>
          <a:bodyPr>
            <a:normAutofit fontScale="62500" lnSpcReduction="20000"/>
          </a:bodyPr>
          <a:lstStyle/>
          <a:p>
            <a:r>
              <a:rPr lang="pt-PT" sz="3400"/>
              <a:t>Disponibilidade/acesso a informação acerca das propriedades da radiação.</a:t>
            </a:r>
          </a:p>
          <a:p>
            <a:r>
              <a:rPr lang="pt-PT" sz="3400"/>
              <a:t>POP sobre armazenamento, manipulação, eliminação, primeiros socorros, etc., com base na informação técnica.</a:t>
            </a:r>
          </a:p>
          <a:p>
            <a:r>
              <a:rPr lang="pt-PT" sz="3400"/>
              <a:t>Disponibilidade/acesso  a aconselhamento de peritos sobre os perigos das radiações. </a:t>
            </a:r>
          </a:p>
          <a:p>
            <a:r>
              <a:rPr lang="pt-PT" sz="3400"/>
              <a:t>Avaliação rápida dos riscos abrangendo os perigos e riscos da SSO</a:t>
            </a:r>
          </a:p>
          <a:p>
            <a:r>
              <a:rPr lang="pt-PT" sz="3400"/>
              <a:t>Organização segura do trabalho, e.g., gestão dos cenários durante incidentes de radiação agudos, usando procedimentos de zoneamento e descontaminação, assim como a formação</a:t>
            </a:r>
          </a:p>
          <a:p>
            <a:r>
              <a:rPr lang="pt-PT" sz="3400"/>
              <a:t>Equipamento de monitorização da radiação no ambiente. </a:t>
            </a:r>
          </a:p>
          <a:p>
            <a:r>
              <a:rPr lang="pt-PT" sz="3400"/>
              <a:t>Disponibilidade e formação sobre o uso do EPP. </a:t>
            </a:r>
          </a:p>
          <a:p>
            <a:r>
              <a:rPr lang="pt-PT" sz="3400"/>
              <a:t>Monitorização e vigilância das pessoas expostas. </a:t>
            </a:r>
          </a:p>
          <a:p>
            <a:endParaRPr lang="pt-PT"/>
          </a:p>
        </p:txBody>
      </p:sp>
    </p:spTree>
    <p:extLst>
      <p:ext uri="{BB962C8B-B14F-4D97-AF65-F5344CB8AC3E}">
        <p14:creationId xmlns:p14="http://schemas.microsoft.com/office/powerpoint/2010/main" val="21017769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t-PT" sz="3200" b="1" dirty="0">
                <a:solidFill>
                  <a:srgbClr val="002060"/>
                </a:solidFill>
              </a:rPr>
              <a:t>8. Controlos da SSO em catástrofes naturais:</a:t>
            </a:r>
            <a:br>
              <a:rPr lang="pt-PT" sz="3200" b="1" dirty="0">
                <a:solidFill>
                  <a:srgbClr val="002060"/>
                </a:solidFill>
              </a:rPr>
            </a:br>
            <a:r>
              <a:rPr lang="pt-PT" sz="3200" b="1" dirty="0">
                <a:solidFill>
                  <a:srgbClr val="002060"/>
                </a:solidFill>
              </a:rPr>
              <a:t>risco de infecções na manipulação de cadáveres durante as cheias </a:t>
            </a:r>
          </a:p>
        </p:txBody>
      </p:sp>
      <p:sp>
        <p:nvSpPr>
          <p:cNvPr id="3" name="Content Placeholder 2"/>
          <p:cNvSpPr>
            <a:spLocks noGrp="1"/>
          </p:cNvSpPr>
          <p:nvPr>
            <p:ph idx="1"/>
          </p:nvPr>
        </p:nvSpPr>
        <p:spPr>
          <a:xfrm>
            <a:off x="1403648" y="1556792"/>
            <a:ext cx="5410200" cy="4525963"/>
          </a:xfrm>
        </p:spPr>
        <p:txBody>
          <a:bodyPr>
            <a:normAutofit fontScale="92500" lnSpcReduction="20000"/>
          </a:bodyPr>
          <a:lstStyle/>
          <a:p>
            <a:r>
              <a:rPr lang="pt-PT" sz="2400"/>
              <a:t>Cólera</a:t>
            </a:r>
          </a:p>
          <a:p>
            <a:r>
              <a:rPr lang="pt-PT" sz="2400"/>
              <a:t>Febres hemorrágicas virais</a:t>
            </a:r>
          </a:p>
          <a:p>
            <a:r>
              <a:rPr lang="pt-PT" sz="2400"/>
              <a:t>Tuberculose </a:t>
            </a:r>
          </a:p>
          <a:p>
            <a:r>
              <a:rPr lang="pt-PT" sz="2400"/>
              <a:t>Vírus transmitidos pelo sangue </a:t>
            </a:r>
          </a:p>
          <a:p>
            <a:pPr marL="0" indent="0">
              <a:buNone/>
            </a:pPr>
            <a:r>
              <a:rPr lang="pt-PT" sz="2400"/>
              <a:t>    (como as hepatites B/C e VIH), </a:t>
            </a:r>
          </a:p>
          <a:p>
            <a:pPr marL="0" indent="0">
              <a:buNone/>
            </a:pPr>
            <a:r>
              <a:rPr lang="pt-PT" sz="2400"/>
              <a:t> e </a:t>
            </a:r>
          </a:p>
          <a:p>
            <a:pPr marL="0" indent="0">
              <a:buNone/>
            </a:pPr>
            <a:r>
              <a:rPr lang="pt-PT" sz="2400" b="1"/>
              <a:t>Infecções gastrointestinais:</a:t>
            </a:r>
          </a:p>
          <a:p>
            <a:r>
              <a:rPr lang="pt-PT" sz="2400"/>
              <a:t>Diarreia por rotavírus</a:t>
            </a:r>
          </a:p>
          <a:p>
            <a:r>
              <a:rPr lang="pt-PT" sz="2400"/>
              <a:t>Salmonelose</a:t>
            </a:r>
          </a:p>
          <a:p>
            <a:r>
              <a:rPr lang="pt-PT" sz="2400"/>
              <a:t>E. coli</a:t>
            </a:r>
          </a:p>
          <a:p>
            <a:r>
              <a:rPr lang="pt-PT" sz="2400"/>
              <a:t>Tifóide / febres paratifóides</a:t>
            </a:r>
          </a:p>
          <a:p>
            <a:r>
              <a:rPr lang="pt-PT" sz="2400"/>
              <a:t>Hepatite A</a:t>
            </a:r>
          </a:p>
          <a:p>
            <a:r>
              <a:rPr lang="pt-PT" sz="2400"/>
              <a:t>Shigellose</a:t>
            </a:r>
          </a:p>
          <a:p>
            <a:endParaRPr lang="pt-PT"/>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209800"/>
            <a:ext cx="2514600" cy="2209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1990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pt-PT" sz="3200" b="1" dirty="0">
                <a:solidFill>
                  <a:srgbClr val="002060"/>
                </a:solidFill>
              </a:rPr>
              <a:t>Precauções na manipulação de cadáveres (1) </a:t>
            </a:r>
          </a:p>
        </p:txBody>
      </p:sp>
      <p:sp>
        <p:nvSpPr>
          <p:cNvPr id="3" name="Content Placeholder 2"/>
          <p:cNvSpPr>
            <a:spLocks noGrp="1"/>
          </p:cNvSpPr>
          <p:nvPr>
            <p:ph idx="1"/>
          </p:nvPr>
        </p:nvSpPr>
        <p:spPr>
          <a:xfrm>
            <a:off x="395536" y="908720"/>
            <a:ext cx="7910264" cy="4988843"/>
          </a:xfrm>
        </p:spPr>
        <p:txBody>
          <a:bodyPr>
            <a:normAutofit/>
          </a:bodyPr>
          <a:lstStyle/>
          <a:p>
            <a:endParaRPr lang="pt-PT" sz="2800" dirty="0"/>
          </a:p>
          <a:p>
            <a:r>
              <a:rPr lang="pt-PT" sz="2800" dirty="0"/>
              <a:t>Os cadáveres devem ser cuidadosamente embrulhados</a:t>
            </a:r>
          </a:p>
          <a:p>
            <a:pPr lvl="0"/>
            <a:r>
              <a:rPr lang="pt-PT" sz="2800" dirty="0"/>
              <a:t>Usar sacos para cadáveres</a:t>
            </a:r>
          </a:p>
          <a:p>
            <a:pPr lvl="0"/>
            <a:r>
              <a:rPr lang="pt-PT" sz="2800" dirty="0"/>
              <a:t>Aplicar as precauções universais para o sangue e fluidos corporais</a:t>
            </a:r>
          </a:p>
          <a:p>
            <a:pPr lvl="0"/>
            <a:r>
              <a:rPr lang="pt-PT" sz="2800" dirty="0"/>
              <a:t>Garantir  o uso e a eliminação correcta das luvas (não reutilizá-las)</a:t>
            </a:r>
          </a:p>
          <a:p>
            <a:pPr lvl="0"/>
            <a:endParaRPr lang="pt-PT" sz="2800" dirty="0"/>
          </a:p>
          <a:p>
            <a:endParaRPr lang="pt-PT" sz="2800" dirty="0"/>
          </a:p>
          <a:p>
            <a:endParaRPr lang="pt-PT" sz="2800" dirty="0"/>
          </a:p>
        </p:txBody>
      </p:sp>
    </p:spTree>
    <p:extLst>
      <p:ext uri="{BB962C8B-B14F-4D97-AF65-F5344CB8AC3E}">
        <p14:creationId xmlns:p14="http://schemas.microsoft.com/office/powerpoint/2010/main" val="35925669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pt-PT" sz="3200" b="1">
                <a:solidFill>
                  <a:srgbClr val="002060"/>
                </a:solidFill>
              </a:rPr>
              <a:t>Precauções na manipulação de cadáveres (2) </a:t>
            </a:r>
          </a:p>
        </p:txBody>
      </p:sp>
      <p:sp>
        <p:nvSpPr>
          <p:cNvPr id="3" name="Content Placeholder 2"/>
          <p:cNvSpPr>
            <a:spLocks noGrp="1"/>
          </p:cNvSpPr>
          <p:nvPr>
            <p:ph idx="1"/>
          </p:nvPr>
        </p:nvSpPr>
        <p:spPr>
          <a:xfrm>
            <a:off x="395536" y="908720"/>
            <a:ext cx="7910264" cy="4988843"/>
          </a:xfrm>
        </p:spPr>
        <p:txBody>
          <a:bodyPr>
            <a:normAutofit/>
          </a:bodyPr>
          <a:lstStyle/>
          <a:p>
            <a:pPr marL="0" indent="0">
              <a:buNone/>
            </a:pPr>
            <a:endParaRPr lang="pt-PT" sz="2800" dirty="0"/>
          </a:p>
          <a:p>
            <a:pPr lvl="0"/>
            <a:r>
              <a:rPr lang="pt-PT" sz="2800" dirty="0"/>
              <a:t>Garantir a lavagem das mãos com sabão depois de mexer em corpos e antes de comer.</a:t>
            </a:r>
          </a:p>
          <a:p>
            <a:r>
              <a:rPr lang="pt-PT" sz="2800" dirty="0"/>
              <a:t>Assegurar a desinfecção dos cadáveres de doentes com cólera com uma solução de cloro a 0,5%.  </a:t>
            </a:r>
          </a:p>
          <a:p>
            <a:pPr lvl="0"/>
            <a:r>
              <a:rPr lang="pt-PT" sz="2800" dirty="0"/>
              <a:t>Garantir a desinfecção de veículos  e equipamento</a:t>
            </a:r>
          </a:p>
          <a:p>
            <a:pPr lvl="0"/>
            <a:r>
              <a:rPr lang="pt-PT" sz="2800" dirty="0"/>
              <a:t>Vacinar os agentes contra a hepatite B.</a:t>
            </a:r>
          </a:p>
        </p:txBody>
      </p:sp>
    </p:spTree>
    <p:extLst>
      <p:ext uri="{BB962C8B-B14F-4D97-AF65-F5344CB8AC3E}">
        <p14:creationId xmlns:p14="http://schemas.microsoft.com/office/powerpoint/2010/main" val="179930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Perigos para a SSO durante tempestades, tufões e ciclones</a:t>
            </a:r>
          </a:p>
        </p:txBody>
      </p:sp>
      <p:sp>
        <p:nvSpPr>
          <p:cNvPr id="3" name="Content Placeholder 2"/>
          <p:cNvSpPr>
            <a:spLocks noGrp="1"/>
          </p:cNvSpPr>
          <p:nvPr>
            <p:ph idx="1"/>
          </p:nvPr>
        </p:nvSpPr>
        <p:spPr/>
        <p:txBody>
          <a:bodyPr>
            <a:normAutofit fontScale="70000" lnSpcReduction="20000"/>
          </a:bodyPr>
          <a:lstStyle/>
          <a:p>
            <a:pPr lvl="0"/>
            <a:r>
              <a:rPr lang="pt-PT" dirty="0"/>
              <a:t>Instabilidade estrutural com riscos de linhas submersas, equipamento eléctrico </a:t>
            </a:r>
            <a:r>
              <a:rPr lang="pt-PT" dirty="0" err="1"/>
              <a:t>activado</a:t>
            </a:r>
            <a:r>
              <a:rPr lang="pt-PT" dirty="0"/>
              <a:t> e outros serviços públicos, e.g., gás e água</a:t>
            </a:r>
          </a:p>
          <a:p>
            <a:pPr lvl="0"/>
            <a:r>
              <a:rPr lang="pt-PT" dirty="0"/>
              <a:t>Quedas de grandes alturas ou através de aberturas no solo</a:t>
            </a:r>
          </a:p>
          <a:p>
            <a:pPr lvl="0"/>
            <a:r>
              <a:rPr lang="pt-PT" dirty="0"/>
              <a:t>Impacto dos perigos para os olhos e face colocados por objectos voadores</a:t>
            </a:r>
          </a:p>
          <a:p>
            <a:pPr lvl="0"/>
            <a:r>
              <a:rPr lang="pt-PT" dirty="0"/>
              <a:t>Manuseamento de materiais/pesos</a:t>
            </a:r>
          </a:p>
          <a:p>
            <a:pPr lvl="0"/>
            <a:r>
              <a:rPr lang="pt-PT" dirty="0"/>
              <a:t>Descoberta de químicos desconhecidos</a:t>
            </a:r>
          </a:p>
          <a:p>
            <a:pPr lvl="0"/>
            <a:r>
              <a:rPr lang="pt-PT" dirty="0"/>
              <a:t>Cortes e lacerações</a:t>
            </a:r>
          </a:p>
          <a:p>
            <a:pPr lvl="0"/>
            <a:r>
              <a:rPr lang="pt-PT" dirty="0"/>
              <a:t>Escorregamentos, tropeções e quedas nas superfícies de trabalho</a:t>
            </a:r>
          </a:p>
          <a:p>
            <a:r>
              <a:rPr lang="pt-PT" dirty="0"/>
              <a:t>Ruído</a:t>
            </a:r>
          </a:p>
          <a:p>
            <a:pPr lvl="0"/>
            <a:r>
              <a:rPr lang="pt-PT" dirty="0"/>
              <a:t>Exposição a amianto, chumbo, etc. </a:t>
            </a:r>
          </a:p>
          <a:p>
            <a:endParaRPr lang="pt-PT" dirty="0"/>
          </a:p>
          <a:p>
            <a:pPr lvl="0"/>
            <a:endParaRPr lang="pt-PT" dirty="0"/>
          </a:p>
          <a:p>
            <a:endParaRPr lang="pt-PT" dirty="0"/>
          </a:p>
        </p:txBody>
      </p:sp>
    </p:spTree>
    <p:extLst>
      <p:ext uri="{BB962C8B-B14F-4D97-AF65-F5344CB8AC3E}">
        <p14:creationId xmlns:p14="http://schemas.microsoft.com/office/powerpoint/2010/main" val="3629668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dirty="0">
                <a:solidFill>
                  <a:srgbClr val="002060"/>
                </a:solidFill>
              </a:rPr>
              <a:t>Medidas de protecção contra incêndios</a:t>
            </a:r>
          </a:p>
        </p:txBody>
      </p:sp>
      <p:sp>
        <p:nvSpPr>
          <p:cNvPr id="3" name="Content Placeholder 2"/>
          <p:cNvSpPr>
            <a:spLocks noGrp="1"/>
          </p:cNvSpPr>
          <p:nvPr>
            <p:ph idx="1"/>
          </p:nvPr>
        </p:nvSpPr>
        <p:spPr>
          <a:xfrm>
            <a:off x="467544" y="1484784"/>
            <a:ext cx="8321040" cy="4525963"/>
          </a:xfrm>
        </p:spPr>
        <p:txBody>
          <a:bodyPr>
            <a:normAutofit lnSpcReduction="10000"/>
          </a:bodyPr>
          <a:lstStyle/>
          <a:p>
            <a:pPr marL="0" indent="0">
              <a:buNone/>
            </a:pPr>
            <a:r>
              <a:rPr lang="pt-PT" sz="2400" b="1" dirty="0">
                <a:solidFill>
                  <a:srgbClr val="00B0F0"/>
                </a:solidFill>
              </a:rPr>
              <a:t>Medidas a tomar pelos comandantes de incidentes e gestores de incêndios:</a:t>
            </a:r>
          </a:p>
          <a:p>
            <a:pPr>
              <a:buFont typeface="Arial" panose="020B0604020202020204" pitchFamily="34" charset="0"/>
              <a:buChar char="•"/>
            </a:pPr>
            <a:r>
              <a:rPr lang="pt-PT" sz="2400" dirty="0"/>
              <a:t>Formação aos bombeiros sobre </a:t>
            </a:r>
            <a:r>
              <a:rPr lang="pt-PT" sz="2400" i="1" dirty="0"/>
              <a:t>stress</a:t>
            </a:r>
            <a:r>
              <a:rPr lang="pt-PT" sz="2400" dirty="0"/>
              <a:t> provocado pelo calor, gestão de números adequados, aclimatização, água ou líquidos frescos, períodos de descanso em zonas frescas e monitorização de sinais de </a:t>
            </a:r>
            <a:r>
              <a:rPr lang="pt-PT" sz="2400" i="1" dirty="0"/>
              <a:t>stress</a:t>
            </a:r>
            <a:r>
              <a:rPr lang="pt-PT" sz="2400" dirty="0"/>
              <a:t> provocado pelo calor</a:t>
            </a:r>
            <a:endParaRPr lang="pt-PT" sz="2400" b="1" i="1" dirty="0"/>
          </a:p>
          <a:p>
            <a:pPr marL="0" indent="0">
              <a:buNone/>
            </a:pPr>
            <a:endParaRPr lang="pt-PT" sz="900" b="1" dirty="0"/>
          </a:p>
          <a:p>
            <a:pPr marL="0" indent="0">
              <a:buNone/>
            </a:pPr>
            <a:r>
              <a:rPr lang="pt-PT" sz="2400" b="1" dirty="0">
                <a:solidFill>
                  <a:srgbClr val="00B0F0"/>
                </a:solidFill>
              </a:rPr>
              <a:t>Medidas a tomar pelos bombeiros: </a:t>
            </a:r>
          </a:p>
          <a:p>
            <a:pPr>
              <a:buFont typeface="Arial" panose="020B0604020202020204" pitchFamily="34" charset="0"/>
              <a:buChar char="•"/>
            </a:pPr>
            <a:r>
              <a:rPr lang="pt-PT" sz="2400" dirty="0"/>
              <a:t>Fazer mais intervalos em zonas sombrias durante calor e humidade extremos, beber água com frequência, evitar álcool e bebidas com grande teor de cafeína ou açúcar, monitorizar a própria condição física e a dos colegas. </a:t>
            </a:r>
          </a:p>
        </p:txBody>
      </p:sp>
    </p:spTree>
    <p:extLst>
      <p:ext uri="{BB962C8B-B14F-4D97-AF65-F5344CB8AC3E}">
        <p14:creationId xmlns:p14="http://schemas.microsoft.com/office/powerpoint/2010/main" val="2377980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pt-PT" sz="3200" b="1">
                <a:solidFill>
                  <a:srgbClr val="002060"/>
                </a:solidFill>
              </a:rPr>
            </a:br>
            <a:r>
              <a:rPr lang="pt-PT" sz="3200" b="1">
                <a:solidFill>
                  <a:srgbClr val="002060"/>
                </a:solidFill>
              </a:rPr>
              <a:t>1. SSO em emergências</a:t>
            </a:r>
            <a:br>
              <a:rPr lang="pt-PT" sz="3200" b="1">
                <a:solidFill>
                  <a:srgbClr val="002060"/>
                </a:solidFill>
              </a:rPr>
            </a:br>
            <a:r>
              <a:rPr lang="pt-PT" sz="3200" b="1">
                <a:solidFill>
                  <a:srgbClr val="002060"/>
                </a:solidFill>
              </a:rPr>
              <a:t>Finalidade e justificação</a:t>
            </a:r>
            <a:br>
              <a:rPr lang="pt-PT" sz="3200" b="1">
                <a:solidFill>
                  <a:srgbClr val="002060"/>
                </a:solidFill>
              </a:rPr>
            </a:br>
            <a:endParaRPr lang="pt-PT" sz="3200" b="1">
              <a:solidFill>
                <a:srgbClr val="002060"/>
              </a:solidFill>
            </a:endParaRPr>
          </a:p>
        </p:txBody>
      </p:sp>
      <p:sp>
        <p:nvSpPr>
          <p:cNvPr id="3" name="Content Placeholder 2"/>
          <p:cNvSpPr>
            <a:spLocks noGrp="1"/>
          </p:cNvSpPr>
          <p:nvPr>
            <p:ph idx="1"/>
          </p:nvPr>
        </p:nvSpPr>
        <p:spPr/>
        <p:txBody>
          <a:bodyPr>
            <a:normAutofit fontScale="55000" lnSpcReduction="20000"/>
          </a:bodyPr>
          <a:lstStyle/>
          <a:p>
            <a:pPr marL="0" lvl="0" indent="0">
              <a:buNone/>
            </a:pPr>
            <a:r>
              <a:rPr lang="pt-PT" b="1" dirty="0"/>
              <a:t>Finalidade:</a:t>
            </a:r>
          </a:p>
          <a:p>
            <a:pPr lvl="0"/>
            <a:r>
              <a:rPr lang="pt-PT" dirty="0"/>
              <a:t>Manter os agentes da resposta </a:t>
            </a:r>
            <a:r>
              <a:rPr lang="pt-PT" dirty="0">
                <a:solidFill>
                  <a:srgbClr val="00B0F0"/>
                </a:solidFill>
              </a:rPr>
              <a:t>seguros, saudáveis e aptos </a:t>
            </a:r>
            <a:r>
              <a:rPr lang="pt-PT" dirty="0"/>
              <a:t>a gerir as emergências</a:t>
            </a:r>
          </a:p>
          <a:p>
            <a:pPr lvl="0"/>
            <a:r>
              <a:rPr lang="pt-PT" dirty="0"/>
              <a:t>Desempenhar com eficácia as funções normais do sistema de saúde, ajudando a reter a força de trabalho nas unidades de saúde e outras. </a:t>
            </a:r>
          </a:p>
          <a:p>
            <a:pPr marL="0" lvl="0" indent="0">
              <a:buNone/>
            </a:pPr>
            <a:endParaRPr lang="pt-PT" u="sng" dirty="0"/>
          </a:p>
          <a:p>
            <a:pPr marL="0" lvl="0" indent="0">
              <a:buNone/>
            </a:pPr>
            <a:r>
              <a:rPr lang="pt-PT" b="1" dirty="0"/>
              <a:t>Justificação:</a:t>
            </a:r>
          </a:p>
          <a:p>
            <a:pPr lvl="0"/>
            <a:r>
              <a:rPr lang="pt-PT" dirty="0"/>
              <a:t>As deficiências na saúde e segurança dos trabalhadores durante os surtos e emergências têm provocado sérios </a:t>
            </a:r>
            <a:r>
              <a:rPr lang="pt-PT" dirty="0">
                <a:solidFill>
                  <a:srgbClr val="00B0F0"/>
                </a:solidFill>
              </a:rPr>
              <a:t>impactos no sistema de cuidados de saúde em geral</a:t>
            </a:r>
            <a:r>
              <a:rPr lang="pt-PT" dirty="0"/>
              <a:t>. </a:t>
            </a:r>
          </a:p>
          <a:p>
            <a:pPr lvl="0"/>
            <a:r>
              <a:rPr lang="pt-PT" dirty="0"/>
              <a:t>A capacidade para a SSO terá de ser gerida em todos os níveis e fases da implementação do RSI, i.e., desde a preparação até a resposta. </a:t>
            </a:r>
          </a:p>
          <a:p>
            <a:pPr lvl="0"/>
            <a:r>
              <a:rPr lang="pt-PT" dirty="0"/>
              <a:t>A gestão da SSO requer conhecimentos técnicos e competências específicas</a:t>
            </a:r>
          </a:p>
          <a:p>
            <a:pPr lvl="0"/>
            <a:r>
              <a:rPr lang="pt-PT" dirty="0"/>
              <a:t>Gerir a SSO durante a resposta às emergências é um elemento integral da formação de capacidades em geral</a:t>
            </a:r>
          </a:p>
          <a:p>
            <a:endParaRPr lang="pt-PT" dirty="0"/>
          </a:p>
        </p:txBody>
      </p:sp>
    </p:spTree>
    <p:extLst>
      <p:ext uri="{BB962C8B-B14F-4D97-AF65-F5344CB8AC3E}">
        <p14:creationId xmlns:p14="http://schemas.microsoft.com/office/powerpoint/2010/main" val="14792753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Principais mensagens</a:t>
            </a:r>
          </a:p>
        </p:txBody>
      </p:sp>
      <p:sp>
        <p:nvSpPr>
          <p:cNvPr id="3" name="Content Placeholder 2"/>
          <p:cNvSpPr>
            <a:spLocks noGrp="1"/>
          </p:cNvSpPr>
          <p:nvPr>
            <p:ph idx="1"/>
          </p:nvPr>
        </p:nvSpPr>
        <p:spPr/>
        <p:txBody>
          <a:bodyPr/>
          <a:lstStyle/>
          <a:p>
            <a:r>
              <a:rPr lang="pt-PT" dirty="0"/>
              <a:t>As medidas da SSO terão de estar SEMPRE instaladas, tanto durante o trabalho de rotina como durante os surtos e emergências</a:t>
            </a:r>
          </a:p>
          <a:p>
            <a:r>
              <a:rPr lang="pt-PT" dirty="0"/>
              <a:t>A segurança pessoal é essencial </a:t>
            </a:r>
            <a:r>
              <a:rPr lang="pt-PT"/>
              <a:t>antes de cuidar </a:t>
            </a:r>
            <a:r>
              <a:rPr lang="pt-PT" dirty="0"/>
              <a:t>dos outros</a:t>
            </a:r>
          </a:p>
          <a:p>
            <a:r>
              <a:rPr lang="pt-PT" dirty="0"/>
              <a:t>A SSO é responsabilidade de todos os que se encontram no local de trabalho.</a:t>
            </a:r>
          </a:p>
        </p:txBody>
      </p:sp>
    </p:spTree>
    <p:extLst>
      <p:ext uri="{BB962C8B-B14F-4D97-AF65-F5344CB8AC3E}">
        <p14:creationId xmlns:p14="http://schemas.microsoft.com/office/powerpoint/2010/main" val="4170763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AEC7-91A5-4CBD-9607-02C9FC653ED7}"/>
              </a:ext>
            </a:extLst>
          </p:cNvPr>
          <p:cNvSpPr>
            <a:spLocks noGrp="1"/>
          </p:cNvSpPr>
          <p:nvPr>
            <p:ph type="title"/>
          </p:nvPr>
        </p:nvSpPr>
        <p:spPr/>
        <p:txBody>
          <a:bodyPr/>
          <a:lstStyle/>
          <a:p>
            <a:r>
              <a:rPr lang="fr-FR" sz="3600" b="1" dirty="0" err="1">
                <a:solidFill>
                  <a:srgbClr val="002060"/>
                </a:solidFill>
              </a:rPr>
              <a:t>Referências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AC388470-20F3-4E54-A972-A7A3373DC078}"/>
              </a:ext>
            </a:extLst>
          </p:cNvPr>
          <p:cNvSpPr>
            <a:spLocks noGrp="1"/>
          </p:cNvSpPr>
          <p:nvPr>
            <p:ph idx="1"/>
          </p:nvPr>
        </p:nvSpPr>
        <p:spPr>
          <a:xfrm>
            <a:off x="457200" y="1484784"/>
            <a:ext cx="8229600" cy="4525963"/>
          </a:xfrm>
        </p:spPr>
        <p:txBody>
          <a:bodyPr/>
          <a:lstStyle/>
          <a:p>
            <a:pPr marL="0" lvl="0" indent="0">
              <a:buNone/>
            </a:pPr>
            <a:r>
              <a:rPr lang="en-US" sz="1600" dirty="0"/>
              <a:t>WHO Ebola outbreak response handbook for health and safety in the field. Geneva: World Health Organization; 2014</a:t>
            </a:r>
          </a:p>
          <a:p>
            <a:pPr marL="0" lvl="0" indent="0">
              <a:buNone/>
            </a:pPr>
            <a:r>
              <a:rPr lang="en-US" sz="1600" dirty="0">
                <a:hlinkClick r:id="rId2"/>
              </a:rPr>
              <a:t>http://apps.who.int/ebola/sites/default/files/atoms/files/Ebola_PEC_Deploiement_healthandsafetyhandbook_Eng.pdf?ua=1</a:t>
            </a:r>
            <a:r>
              <a:rPr lang="en-US" sz="1600" dirty="0"/>
              <a:t> </a:t>
            </a:r>
          </a:p>
          <a:p>
            <a:pPr marL="0" lvl="0" indent="0">
              <a:buNone/>
            </a:pPr>
            <a:r>
              <a:rPr lang="en-US" sz="1600" dirty="0"/>
              <a:t>Interim Infection Prevention and Control Guidance for Care of Patients with Suspected or Confirmed Filovirus </a:t>
            </a:r>
            <a:r>
              <a:rPr lang="en-US" sz="1600" dirty="0" err="1"/>
              <a:t>Haemorrhagic</a:t>
            </a:r>
            <a:r>
              <a:rPr lang="en-US" sz="1600" dirty="0"/>
              <a:t> Fever in Health-Care Setting, with Focus on Ebola. Geneva: WHO; 2014</a:t>
            </a:r>
          </a:p>
          <a:p>
            <a:pPr marL="0" lvl="0" indent="0">
              <a:buNone/>
            </a:pPr>
            <a:r>
              <a:rPr lang="en-US" sz="1600" dirty="0">
                <a:hlinkClick r:id="rId3"/>
              </a:rPr>
              <a:t>http://www.euro.who.int/__data/assets/pdf_file/0005/268772/Interim-Infection-Prevention-and-Control-Guidance-for-Care-of-Patients-with-Suspected-or-Confirmed-Filovirus-Haemorrhagic-Fever-in-Health-Care-Settings,-with-Focus-on-Ebola-Eng.pdf</a:t>
            </a:r>
            <a:r>
              <a:rPr lang="en-US" sz="1600" dirty="0"/>
              <a:t> </a:t>
            </a:r>
          </a:p>
          <a:p>
            <a:pPr marL="0" lvl="0" indent="0">
              <a:buNone/>
            </a:pPr>
            <a:r>
              <a:rPr lang="en-US" sz="1600" dirty="0"/>
              <a:t>Flooding and communicable diseases. Fact sheet. Geneva: World Health Organization</a:t>
            </a:r>
          </a:p>
          <a:p>
            <a:pPr marL="0" lvl="0" indent="0">
              <a:buNone/>
            </a:pPr>
            <a:r>
              <a:rPr lang="en-US" sz="1600" u="sng" dirty="0">
                <a:hlinkClick r:id="rId4"/>
              </a:rPr>
              <a:t>http://www.who.int/hac/techguidance/ems/flood_cds/en/</a:t>
            </a:r>
            <a:endParaRPr lang="en-US" sz="1600" dirty="0"/>
          </a:p>
          <a:p>
            <a:pPr marL="0" lvl="0" indent="0">
              <a:buNone/>
            </a:pPr>
            <a:r>
              <a:rPr lang="en-US" sz="1600" dirty="0"/>
              <a:t>A guide to managing stress in crisis response professions. Rockville (MD): Center for Mental Health Services, Substance Abuse and Mental Health Services Administration; 2005</a:t>
            </a:r>
          </a:p>
          <a:p>
            <a:pPr marL="0" lvl="0" indent="0">
              <a:buNone/>
            </a:pPr>
            <a:r>
              <a:rPr lang="en-US" sz="1600" dirty="0">
                <a:hlinkClick r:id="rId5"/>
              </a:rPr>
              <a:t>http://www.nj.gov/humanservices/dmhas/home/disaster/resources/SAMHSA_tips_4_disaster_responders.pdf</a:t>
            </a:r>
            <a:r>
              <a:rPr lang="en-US" sz="1600" dirty="0"/>
              <a:t> </a:t>
            </a:r>
          </a:p>
        </p:txBody>
      </p:sp>
    </p:spTree>
    <p:extLst>
      <p:ext uri="{BB962C8B-B14F-4D97-AF65-F5344CB8AC3E}">
        <p14:creationId xmlns:p14="http://schemas.microsoft.com/office/powerpoint/2010/main" val="29502814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noGrp="1"/>
          </p:cNvSpPr>
          <p:nvPr/>
        </p:nvSpPr>
        <p:spPr bwMode="auto">
          <a:xfrm>
            <a:off x="575556" y="836712"/>
            <a:ext cx="7992888" cy="4709120"/>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algn="ctr" eaLnBrk="0" fontAlgn="base" hangingPunct="0">
              <a:spcBef>
                <a:spcPts val="265"/>
              </a:spcBef>
              <a:spcAft>
                <a:spcPts val="0"/>
              </a:spcAft>
            </a:pPr>
            <a:r>
              <a:rPr lang="pt-PT" sz="1400" b="1" kern="1200" dirty="0">
                <a:solidFill>
                  <a:srgbClr val="0000FF"/>
                </a:solidFill>
                <a:effectLst/>
                <a:latin typeface="Calibri"/>
                <a:ea typeface="ＭＳ 明朝"/>
                <a:cs typeface="Arial"/>
              </a:rPr>
              <a:t> </a:t>
            </a:r>
            <a:r>
              <a:rPr lang="pt-PT" sz="3200" b="1" kern="1200" dirty="0">
                <a:solidFill>
                  <a:srgbClr val="002060"/>
                </a:solidFill>
                <a:effectLst/>
                <a:latin typeface="Calibri"/>
                <a:ea typeface="ＭＳ 明朝"/>
                <a:cs typeface="Arial"/>
              </a:rPr>
              <a:t>Exoneração de responsabilidade</a:t>
            </a:r>
          </a:p>
          <a:p>
            <a:pPr eaLnBrk="0" fontAlgn="base" hangingPunct="0">
              <a:spcBef>
                <a:spcPts val="265"/>
              </a:spcBef>
              <a:spcAft>
                <a:spcPts val="0"/>
              </a:spcAft>
            </a:pP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Plataforma</a:t>
            </a:r>
            <a:r>
              <a:rPr lang="pt-PT" sz="1400" b="1" kern="1200" dirty="0">
                <a:solidFill>
                  <a:srgbClr val="000000"/>
                </a:solidFill>
                <a:effectLst/>
                <a:latin typeface="Calibri"/>
                <a:ea typeface="ＭＳ 明朝"/>
                <a:cs typeface="Arial"/>
              </a:rPr>
              <a:t> da OMS para a Aprendizagem sobre Segurança Sanitária – Materiais de Formação</a:t>
            </a:r>
          </a:p>
          <a:p>
            <a:pPr eaLnBrk="0" fontAlgn="base" hangingPunct="0">
              <a:spcBef>
                <a:spcPts val="385"/>
              </a:spcBef>
              <a:spcAft>
                <a:spcPts val="0"/>
              </a:spcAft>
            </a:pP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Estes Materiais de Formação da OMS são propriedade da © Organização Mundial da Saúde (WHO) 2018. Todos os direitos reservados.</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A sua utilização destes materiais está sujeita aos “</a:t>
            </a:r>
            <a:r>
              <a:rPr lang="pt-PT" sz="1400" kern="1200" dirty="0">
                <a:solidFill>
                  <a:srgbClr val="0000FF"/>
                </a:solidFill>
                <a:effectLst/>
                <a:latin typeface="Calibri"/>
                <a:ea typeface="ＭＳ 明朝"/>
                <a:cs typeface="Arial"/>
              </a:rPr>
              <a:t>Termos de Utilização dos Materiais </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FF"/>
                </a:solidFill>
                <a:effectLst/>
                <a:latin typeface="Calibri"/>
                <a:ea typeface="ＭＳ 明朝"/>
                <a:cs typeface="Arial"/>
              </a:rPr>
              <a:t>de Formação da Plataforma da OMS para a Aprendizagem sobre Segurança Sanitária</a:t>
            </a:r>
            <a:r>
              <a:rPr lang="pt-PT" sz="1400" kern="1200" dirty="0">
                <a:solidFill>
                  <a:srgbClr val="000000"/>
                </a:solidFill>
                <a:effectLst/>
                <a:latin typeface="Calibri"/>
                <a:ea typeface="ＭＳ 明朝"/>
                <a:cs typeface="Arial"/>
              </a:rPr>
              <a:t>”, que aceitou ao descarregá-los e que estão disponíveis na Plataforma da OMS para a Aprendizagem sobre Segurança Sanitária em: </a:t>
            </a:r>
            <a:r>
              <a:rPr lang="pt-PT" sz="1400" u="sng" kern="1200" dirty="0">
                <a:solidFill>
                  <a:srgbClr val="000000"/>
                </a:solidFill>
                <a:effectLst/>
                <a:latin typeface="Calibri"/>
                <a:ea typeface="ＭＳ 明朝"/>
                <a:cs typeface="Arial"/>
                <a:hlinkClick r:id="rId2"/>
              </a:rPr>
              <a:t>https://extranet.who.int/hslp</a:t>
            </a:r>
            <a:r>
              <a:rPr lang="pt-PT" sz="1400" kern="1200" dirty="0">
                <a:solidFill>
                  <a:srgbClr val="000000"/>
                </a:solidFill>
                <a:effectLst/>
                <a:latin typeface="Calibri"/>
                <a:ea typeface="ＭＳ 明朝"/>
                <a:cs typeface="Arial"/>
              </a:rPr>
              <a:t> </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 </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Caso adapte, modifique, traduza ou de alguma forma altere o conteúdo destes materiais, não poderá sugerir que a OMS de algum modo aprova essas modificações, como não poderá usar o nome ou o símbolo da OMS nos materiais modificados.</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  </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000000"/>
                </a:solidFill>
                <a:effectLst/>
                <a:latin typeface="Calibri"/>
                <a:ea typeface="ＭＳ 明朝"/>
                <a:cs typeface="Arial"/>
              </a:rPr>
              <a:t>Solicita-se ainda que informe a OMS de quaisquer alterações que tenha efectuado para utilização pública destes materiais, para fins de manutenção de registos e desenvolvimento contínuo, através do endereço electrónico </a:t>
            </a:r>
            <a:r>
              <a:rPr lang="pt-PT" sz="1400" u="sng" dirty="0">
                <a:solidFill>
                  <a:srgbClr val="0000FF"/>
                </a:solidFill>
                <a:latin typeface="Calibri"/>
                <a:ea typeface="ＭＳ 明朝"/>
                <a:cs typeface="Arial"/>
              </a:rPr>
              <a:t>ihrhrt@who.int</a:t>
            </a:r>
            <a:endParaRPr lang="pt-PT" sz="1400" dirty="0">
              <a:effectLst/>
              <a:latin typeface="Times New Roman"/>
              <a:ea typeface="ＭＳ 明朝"/>
              <a:cs typeface="Times New Roman"/>
            </a:endParaRPr>
          </a:p>
          <a:p>
            <a:pPr eaLnBrk="0" fontAlgn="base" hangingPunct="0">
              <a:spcBef>
                <a:spcPts val="385"/>
              </a:spcBef>
              <a:spcAft>
                <a:spcPts val="0"/>
              </a:spcAft>
            </a:pPr>
            <a:r>
              <a:rPr lang="pt-PT" sz="1400" kern="1200" dirty="0">
                <a:solidFill>
                  <a:srgbClr val="10253F"/>
                </a:solidFill>
                <a:effectLst/>
                <a:latin typeface="Calibri"/>
                <a:ea typeface="ＭＳ 明朝"/>
                <a:cs typeface="Arial"/>
              </a:rPr>
              <a:t> </a:t>
            </a:r>
            <a:endParaRPr lang="pt-PT" sz="1400" dirty="0">
              <a:effectLst/>
              <a:latin typeface="Times New Roman"/>
              <a:ea typeface="ＭＳ 明朝"/>
              <a:cs typeface="Times New Roman"/>
            </a:endParaRPr>
          </a:p>
        </p:txBody>
      </p:sp>
    </p:spTree>
    <p:extLst>
      <p:ext uri="{BB962C8B-B14F-4D97-AF65-F5344CB8AC3E}">
        <p14:creationId xmlns:p14="http://schemas.microsoft.com/office/powerpoint/2010/main" val="3180145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066800"/>
          </a:xfrm>
        </p:spPr>
        <p:txBody>
          <a:bodyPr>
            <a:normAutofit fontScale="90000"/>
          </a:bodyPr>
          <a:lstStyle/>
          <a:p>
            <a:br>
              <a:rPr lang="pt-PT" i="1" dirty="0">
                <a:solidFill>
                  <a:srgbClr val="0000FF"/>
                </a:solidFill>
              </a:rPr>
            </a:br>
            <a:br>
              <a:rPr lang="pt-PT" i="1" dirty="0">
                <a:solidFill>
                  <a:srgbClr val="0000FF"/>
                </a:solidFill>
              </a:rPr>
            </a:br>
            <a:br>
              <a:rPr lang="pt-PT" i="1" dirty="0">
                <a:solidFill>
                  <a:srgbClr val="0000FF"/>
                </a:solidFill>
              </a:rPr>
            </a:br>
            <a:r>
              <a:rPr lang="pt-PT" b="1" i="1" dirty="0">
                <a:solidFill>
                  <a:srgbClr val="0000FF"/>
                </a:solidFill>
              </a:rPr>
              <a:t>“Continue em segurança, continue a trabalhar”</a:t>
            </a:r>
            <a:br>
              <a:rPr lang="pt-PT" i="1" dirty="0">
                <a:solidFill>
                  <a:srgbClr val="0000FF"/>
                </a:solidFill>
              </a:rPr>
            </a:br>
            <a:br>
              <a:rPr lang="pt-PT" i="1" dirty="0">
                <a:solidFill>
                  <a:srgbClr val="0000FF"/>
                </a:solidFill>
              </a:rPr>
            </a:br>
            <a:br>
              <a:rPr lang="pt-PT" i="1" dirty="0">
                <a:solidFill>
                  <a:srgbClr val="0000FF"/>
                </a:solidFill>
              </a:rPr>
            </a:br>
            <a:r>
              <a:rPr lang="pt-PT" i="1" dirty="0">
                <a:solidFill>
                  <a:srgbClr val="0000FF"/>
                </a:solidFill>
              </a:rPr>
              <a:t>Obrigado!</a:t>
            </a: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37939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Quem está em risco?</a:t>
            </a:r>
          </a:p>
        </p:txBody>
      </p:sp>
      <p:sp>
        <p:nvSpPr>
          <p:cNvPr id="3" name="Content Placeholder 2"/>
          <p:cNvSpPr>
            <a:spLocks noGrp="1"/>
          </p:cNvSpPr>
          <p:nvPr>
            <p:ph idx="1"/>
          </p:nvPr>
        </p:nvSpPr>
        <p:spPr/>
        <p:txBody>
          <a:bodyPr>
            <a:normAutofit/>
          </a:bodyPr>
          <a:lstStyle/>
          <a:p>
            <a:pPr marL="0" lvl="0" indent="0">
              <a:buNone/>
            </a:pPr>
            <a:r>
              <a:rPr lang="pt-PT" sz="2400" dirty="0"/>
              <a:t>A população de risco inclui não apenas os agentes  de saúde, mas também outros agentes que trabalham nas unidades de implementação do RSI : </a:t>
            </a:r>
          </a:p>
          <a:p>
            <a:pPr lvl="0"/>
            <a:r>
              <a:rPr lang="pt-PT" sz="2400" dirty="0"/>
              <a:t>Pontos de entrada</a:t>
            </a:r>
          </a:p>
          <a:p>
            <a:pPr lvl="0"/>
            <a:r>
              <a:rPr lang="pt-PT" sz="2400" dirty="0"/>
              <a:t>Transportes terrestres, aéreos e marítimos</a:t>
            </a:r>
          </a:p>
          <a:p>
            <a:r>
              <a:rPr lang="pt-PT" sz="2400" dirty="0"/>
              <a:t>Serviços de saúde pública</a:t>
            </a:r>
          </a:p>
          <a:p>
            <a:r>
              <a:rPr lang="pt-PT" sz="2400" dirty="0"/>
              <a:t>Clínicas e hospitais</a:t>
            </a:r>
          </a:p>
          <a:p>
            <a:r>
              <a:rPr lang="pt-PT" sz="2400" dirty="0"/>
              <a:t>Laboratórios</a:t>
            </a:r>
          </a:p>
          <a:p>
            <a:r>
              <a:rPr lang="pt-PT" sz="2400" dirty="0"/>
              <a:t>Outros departamentos envolvidos nas emergências</a:t>
            </a:r>
          </a:p>
        </p:txBody>
      </p:sp>
    </p:spTree>
    <p:extLst>
      <p:ext uri="{BB962C8B-B14F-4D97-AF65-F5344CB8AC3E}">
        <p14:creationId xmlns:p14="http://schemas.microsoft.com/office/powerpoint/2010/main" val="344962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dirty="0">
                <a:solidFill>
                  <a:srgbClr val="002060"/>
                </a:solidFill>
              </a:rPr>
              <a:t>Formas de exposição dos agentes da resposta aos perigos (1)</a:t>
            </a:r>
          </a:p>
        </p:txBody>
      </p:sp>
      <p:sp>
        <p:nvSpPr>
          <p:cNvPr id="3" name="Content Placeholder 2"/>
          <p:cNvSpPr>
            <a:spLocks noGrp="1"/>
          </p:cNvSpPr>
          <p:nvPr>
            <p:ph idx="1"/>
          </p:nvPr>
        </p:nvSpPr>
        <p:spPr>
          <a:xfrm>
            <a:off x="457200" y="1600200"/>
            <a:ext cx="8229600" cy="4709119"/>
          </a:xfrm>
        </p:spPr>
        <p:txBody>
          <a:bodyPr>
            <a:normAutofit/>
          </a:bodyPr>
          <a:lstStyle/>
          <a:p>
            <a:r>
              <a:rPr lang="pt-PT" sz="2800" dirty="0"/>
              <a:t>Manipular e gerir casos suspeitos de doenças transmissíveis a bordo de aviões ou navios</a:t>
            </a:r>
          </a:p>
          <a:p>
            <a:r>
              <a:rPr lang="pt-PT" sz="2800" dirty="0"/>
              <a:t>Manipular e transportar casos suspeitos de doenças transmissíveis durante as deslocações terrestres por veículos, etc.</a:t>
            </a:r>
          </a:p>
          <a:p>
            <a:r>
              <a:rPr lang="pt-PT" sz="2800" dirty="0"/>
              <a:t>Durante a investigação de casos entre as comunidades no terreno.</a:t>
            </a:r>
          </a:p>
          <a:p>
            <a:endParaRPr lang="pt-PT" sz="2800" dirty="0"/>
          </a:p>
        </p:txBody>
      </p:sp>
    </p:spTree>
    <p:extLst>
      <p:ext uri="{BB962C8B-B14F-4D97-AF65-F5344CB8AC3E}">
        <p14:creationId xmlns:p14="http://schemas.microsoft.com/office/powerpoint/2010/main" val="270115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09119"/>
          </a:xfrm>
        </p:spPr>
        <p:txBody>
          <a:bodyPr>
            <a:normAutofit/>
          </a:bodyPr>
          <a:lstStyle/>
          <a:p>
            <a:r>
              <a:rPr lang="pt-PT" sz="2800" dirty="0"/>
              <a:t>Colheita, transporte e análise de amostras laboratoriais  de sangue, fluidos corporais, etc. de casos suspeitos.</a:t>
            </a:r>
          </a:p>
          <a:p>
            <a:r>
              <a:rPr lang="pt-PT" sz="2800" dirty="0"/>
              <a:t>Durante a manipulação de um caso de doença transmissível e/ou exposição acidental a sangue ou fluidos corporais em unidades de saúde.</a:t>
            </a:r>
          </a:p>
          <a:p>
            <a:r>
              <a:rPr lang="pt-PT" sz="2800" dirty="0"/>
              <a:t>Durante a mitigação ou recuperação de vítimas de catástrofes naturais e incidentes químicos ou </a:t>
            </a:r>
            <a:r>
              <a:rPr lang="pt-PT" sz="2800" dirty="0" err="1"/>
              <a:t>radioactivos</a:t>
            </a:r>
            <a:r>
              <a:rPr lang="pt-PT" sz="2800" dirty="0"/>
              <a:t>. </a:t>
            </a:r>
          </a:p>
          <a:p>
            <a:endParaRPr lang="pt-PT" sz="2800" dirty="0"/>
          </a:p>
        </p:txBody>
      </p:sp>
      <p:sp>
        <p:nvSpPr>
          <p:cNvPr id="5" name="Title 1"/>
          <p:cNvSpPr>
            <a:spLocks noGrp="1"/>
          </p:cNvSpPr>
          <p:nvPr>
            <p:ph type="title"/>
          </p:nvPr>
        </p:nvSpPr>
        <p:spPr>
          <a:xfrm>
            <a:off x="457200" y="274638"/>
            <a:ext cx="8229600" cy="1143000"/>
          </a:xfrm>
        </p:spPr>
        <p:txBody>
          <a:bodyPr>
            <a:normAutofit/>
          </a:bodyPr>
          <a:lstStyle/>
          <a:p>
            <a:r>
              <a:rPr lang="pt-PT" sz="3200" b="1">
                <a:solidFill>
                  <a:srgbClr val="002060"/>
                </a:solidFill>
              </a:rPr>
              <a:t>Formas de exposição dos agentes da resposta aos perigos (2)</a:t>
            </a:r>
          </a:p>
        </p:txBody>
      </p:sp>
    </p:spTree>
    <p:extLst>
      <p:ext uri="{BB962C8B-B14F-4D97-AF65-F5344CB8AC3E}">
        <p14:creationId xmlns:p14="http://schemas.microsoft.com/office/powerpoint/2010/main" val="996143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PT" sz="3200" b="1">
                <a:solidFill>
                  <a:srgbClr val="002060"/>
                </a:solidFill>
              </a:rPr>
              <a:t>Saúde ocupacional e perigos para a segurança em surtos e emergências</a:t>
            </a:r>
          </a:p>
        </p:txBody>
      </p:sp>
      <p:sp>
        <p:nvSpPr>
          <p:cNvPr id="3" name="Content Placeholder 2"/>
          <p:cNvSpPr>
            <a:spLocks noGrp="1"/>
          </p:cNvSpPr>
          <p:nvPr>
            <p:ph sz="half" idx="1"/>
          </p:nvPr>
        </p:nvSpPr>
        <p:spPr/>
        <p:txBody>
          <a:bodyPr>
            <a:normAutofit fontScale="92500" lnSpcReduction="20000"/>
          </a:bodyPr>
          <a:lstStyle/>
          <a:p>
            <a:r>
              <a:rPr lang="pt-PT" sz="2400" dirty="0"/>
              <a:t>Risco específico de infecção (febre amarela, cólera,  MERS, Ébola, etc.)</a:t>
            </a:r>
          </a:p>
          <a:p>
            <a:r>
              <a:rPr lang="pt-PT" sz="2400" dirty="0"/>
              <a:t>Doenças transmitidas por vectores, e.g., paludismo, dengue, etc.</a:t>
            </a:r>
          </a:p>
          <a:p>
            <a:r>
              <a:rPr lang="pt-PT" sz="2400" dirty="0"/>
              <a:t>Doenças de transmissão alimentar ou </a:t>
            </a:r>
            <a:r>
              <a:rPr lang="pt-PT" sz="2400" dirty="0">
                <a:solidFill>
                  <a:srgbClr val="000000"/>
                </a:solidFill>
              </a:rPr>
              <a:t>hídric</a:t>
            </a:r>
            <a:r>
              <a:rPr lang="pt-PT" sz="2400" dirty="0"/>
              <a:t>a, e.g., envenenamento por alimentos, febre </a:t>
            </a:r>
            <a:r>
              <a:rPr lang="pt-PT" sz="2400" dirty="0" err="1"/>
              <a:t>tifóide</a:t>
            </a:r>
            <a:r>
              <a:rPr lang="pt-PT" sz="2400" dirty="0"/>
              <a:t>, hepatite A, etc.  </a:t>
            </a:r>
          </a:p>
          <a:p>
            <a:r>
              <a:rPr lang="pt-PT" sz="2400" i="1" dirty="0"/>
              <a:t>Stress</a:t>
            </a:r>
            <a:r>
              <a:rPr lang="pt-PT" sz="2400" dirty="0"/>
              <a:t> provocado </a:t>
            </a:r>
          </a:p>
          <a:p>
            <a:pPr marL="0" indent="0">
              <a:buNone/>
            </a:pPr>
            <a:r>
              <a:rPr lang="pt-PT" sz="2400" dirty="0"/>
              <a:t>     pelo calor</a:t>
            </a:r>
          </a:p>
          <a:p>
            <a:r>
              <a:rPr lang="pt-PT" sz="2400" dirty="0"/>
              <a:t>Fadiga</a:t>
            </a:r>
          </a:p>
          <a:p>
            <a:endParaRPr lang="pt-PT" dirty="0"/>
          </a:p>
          <a:p>
            <a:endParaRPr lang="pt-PT" dirty="0"/>
          </a:p>
        </p:txBody>
      </p:sp>
      <p:sp>
        <p:nvSpPr>
          <p:cNvPr id="4" name="Content Placeholder 3"/>
          <p:cNvSpPr>
            <a:spLocks noGrp="1"/>
          </p:cNvSpPr>
          <p:nvPr>
            <p:ph sz="half" idx="2"/>
          </p:nvPr>
        </p:nvSpPr>
        <p:spPr/>
        <p:txBody>
          <a:bodyPr>
            <a:normAutofit fontScale="92500" lnSpcReduction="20000"/>
          </a:bodyPr>
          <a:lstStyle/>
          <a:p>
            <a:r>
              <a:rPr lang="pt-PT" sz="2400" dirty="0"/>
              <a:t>Ferimentos provocados por escorregamento e quedas</a:t>
            </a:r>
          </a:p>
          <a:p>
            <a:r>
              <a:rPr lang="pt-PT" sz="2400" dirty="0"/>
              <a:t>Ferimentos com objectos cortantes </a:t>
            </a:r>
          </a:p>
          <a:p>
            <a:r>
              <a:rPr lang="pt-PT" sz="2400" i="1" dirty="0"/>
              <a:t>Stress</a:t>
            </a:r>
            <a:r>
              <a:rPr lang="pt-PT" sz="2400" dirty="0"/>
              <a:t> </a:t>
            </a:r>
            <a:r>
              <a:rPr lang="pt-PT" sz="2400" dirty="0" err="1"/>
              <a:t>musculoesquelético</a:t>
            </a:r>
            <a:endParaRPr lang="pt-PT" sz="2400" dirty="0"/>
          </a:p>
          <a:p>
            <a:r>
              <a:rPr lang="pt-PT" sz="2400" dirty="0"/>
              <a:t>Acidentes rodoviários</a:t>
            </a:r>
          </a:p>
          <a:p>
            <a:r>
              <a:rPr lang="pt-PT" sz="2400" dirty="0"/>
              <a:t>Violência e ataques</a:t>
            </a:r>
          </a:p>
          <a:p>
            <a:r>
              <a:rPr lang="pt-PT" sz="2400" i="1" dirty="0"/>
              <a:t>Stress</a:t>
            </a:r>
            <a:r>
              <a:rPr lang="pt-PT" sz="2400" dirty="0"/>
              <a:t> psicológico</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3573016"/>
            <a:ext cx="1752600" cy="1314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descr="\\WIMS\HQ\GVA11\Home\mudgals\Desktop\images[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2914" y="4653136"/>
            <a:ext cx="1824228" cy="13716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933250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200" b="1">
                <a:solidFill>
                  <a:srgbClr val="002060"/>
                </a:solidFill>
              </a:rPr>
              <a:t>2. Controlos da SSO: Perigos biológicos</a:t>
            </a:r>
          </a:p>
        </p:txBody>
      </p:sp>
      <p:sp>
        <p:nvSpPr>
          <p:cNvPr id="3" name="Content Placeholder 2"/>
          <p:cNvSpPr>
            <a:spLocks noGrp="1"/>
          </p:cNvSpPr>
          <p:nvPr>
            <p:ph idx="1"/>
          </p:nvPr>
        </p:nvSpPr>
        <p:spPr/>
        <p:txBody>
          <a:bodyPr>
            <a:normAutofit fontScale="92500" lnSpcReduction="20000"/>
          </a:bodyPr>
          <a:lstStyle/>
          <a:p>
            <a:r>
              <a:rPr lang="pt-PT" sz="2600" dirty="0"/>
              <a:t>Triagem</a:t>
            </a:r>
            <a:r>
              <a:rPr lang="pt-PT" sz="2600" b="1" dirty="0"/>
              <a:t> </a:t>
            </a:r>
          </a:p>
          <a:p>
            <a:r>
              <a:rPr lang="pt-PT" sz="2600" dirty="0"/>
              <a:t>Precauções padrão</a:t>
            </a:r>
          </a:p>
          <a:p>
            <a:r>
              <a:rPr lang="pt-PT" sz="2600" dirty="0"/>
              <a:t>Precauções específicas com os contactos </a:t>
            </a:r>
          </a:p>
          <a:p>
            <a:r>
              <a:rPr lang="pt-PT" sz="2600" dirty="0"/>
              <a:t>Procedimentos padrão para o controlo de derramamentos, exposição a sangue ou fluidos corporais</a:t>
            </a:r>
          </a:p>
          <a:p>
            <a:r>
              <a:rPr lang="pt-PT" sz="2600" dirty="0"/>
              <a:t>Notificação e gestão de incidentes</a:t>
            </a:r>
          </a:p>
          <a:p>
            <a:r>
              <a:rPr lang="pt-PT" sz="2600" dirty="0"/>
              <a:t>Disponibilidade de agentes de SSO com formação a nível das unidades de saúde</a:t>
            </a:r>
          </a:p>
          <a:p>
            <a:r>
              <a:rPr lang="pt-PT" sz="2600" dirty="0"/>
              <a:t>Profilaxia pós-exposição</a:t>
            </a:r>
          </a:p>
          <a:p>
            <a:r>
              <a:rPr lang="pt-PT" sz="2600" dirty="0"/>
              <a:t>Unidades de tratamento e aconselhamento</a:t>
            </a:r>
          </a:p>
          <a:p>
            <a:r>
              <a:rPr lang="pt-PT" sz="2600" dirty="0"/>
              <a:t>Monitorização e vigilância</a:t>
            </a:r>
          </a:p>
          <a:p>
            <a:endParaRPr lang="pt-PT" dirty="0"/>
          </a:p>
        </p:txBody>
      </p:sp>
    </p:spTree>
    <p:extLst>
      <p:ext uri="{BB962C8B-B14F-4D97-AF65-F5344CB8AC3E}">
        <p14:creationId xmlns:p14="http://schemas.microsoft.com/office/powerpoint/2010/main" val="1880240681"/>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5600</TotalTime>
  <Words>4837</Words>
  <Application>Microsoft Office PowerPoint</Application>
  <PresentationFormat>On-screen Show (4:3)</PresentationFormat>
  <Paragraphs>405</Paragraphs>
  <Slides>43</Slides>
  <Notes>36</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43</vt:i4>
      </vt:variant>
    </vt:vector>
  </HeadingPairs>
  <TitlesOfParts>
    <vt:vector size="52" baseType="lpstr">
      <vt:lpstr>ＭＳ 明朝</vt:lpstr>
      <vt:lpstr>Arial</vt:lpstr>
      <vt:lpstr>Arial Narrow</vt:lpstr>
      <vt:lpstr>Calibri</vt:lpstr>
      <vt:lpstr>Gisha</vt:lpstr>
      <vt:lpstr>Times New Roman</vt:lpstr>
      <vt:lpstr>RC 59 Template EN</vt:lpstr>
      <vt:lpstr>Custom Design</vt:lpstr>
      <vt:lpstr>Acrobat Document</vt:lpstr>
      <vt:lpstr>PowerPoint Presentation</vt:lpstr>
      <vt:lpstr>Objectivos da aprendizagem</vt:lpstr>
      <vt:lpstr>Esboço</vt:lpstr>
      <vt:lpstr> 1. SSO em emergências Finalidade e justificação </vt:lpstr>
      <vt:lpstr>Quem está em risco?</vt:lpstr>
      <vt:lpstr>Formas de exposição dos agentes da resposta aos perigos (1)</vt:lpstr>
      <vt:lpstr>Formas de exposição dos agentes da resposta aos perigos (2)</vt:lpstr>
      <vt:lpstr>Saúde ocupacional e perigos para a segurança em surtos e emergências</vt:lpstr>
      <vt:lpstr>2. Controlos da SSO: Perigos biológicos</vt:lpstr>
      <vt:lpstr> Precauções padrão – elementos-chave</vt:lpstr>
      <vt:lpstr>Higiene das mãos</vt:lpstr>
      <vt:lpstr>Equipamento de Protecção Pessoal</vt:lpstr>
      <vt:lpstr>Prevenção da picada de agulhas e ferimentos com outros instrumentos cortantes</vt:lpstr>
      <vt:lpstr> Higiene respiratória e etiqueta da tosse</vt:lpstr>
      <vt:lpstr>Profilaxia Pós-Exposição</vt:lpstr>
      <vt:lpstr>Passos da Profilaxia Pós-Exposição</vt:lpstr>
      <vt:lpstr>Prevenção e Controlo das Doenças Transmitidas por Vectores</vt:lpstr>
      <vt:lpstr>Controlos contra as doenças transmitidas pela água (1)</vt:lpstr>
      <vt:lpstr>Controlos contra as doenças transmitidas pela água </vt:lpstr>
      <vt:lpstr>Controlo da segurança alimentar</vt:lpstr>
      <vt:lpstr>3. Controlos da SSO contra os perigos físicos: Stress do calor</vt:lpstr>
      <vt:lpstr>Fadiga </vt:lpstr>
      <vt:lpstr>Escorregamentos, tropeções e quedas (ETQ)</vt:lpstr>
      <vt:lpstr>Controlos da SSO contra os acidentes rodoviários (1)</vt:lpstr>
      <vt:lpstr>Controlos da SSO contra os acidentes rodoviários (2)</vt:lpstr>
      <vt:lpstr>Perigos ergonómicos: medidas de controlo</vt:lpstr>
      <vt:lpstr>4. Stress psicológico em situações de emergência: Prevenção e Controlo</vt:lpstr>
      <vt:lpstr>Stress psicológico em situações de emergência: Prevenção e Controlo</vt:lpstr>
      <vt:lpstr>5. Violência comunitária nas emergências:  Prevenção e Controlo</vt:lpstr>
      <vt:lpstr>6. Controlo da SSO em incidentes: incidentes químicos</vt:lpstr>
      <vt:lpstr> Práticas seguras de trabalho  </vt:lpstr>
      <vt:lpstr>Equipamento de protecção pessoal para a resposta inicial</vt:lpstr>
      <vt:lpstr>Descontaminação</vt:lpstr>
      <vt:lpstr>7. Controlos da SSO: Incidentes de radiação</vt:lpstr>
      <vt:lpstr>8. Controlos da SSO em catástrofes naturais: risco de infecções na manipulação de cadáveres durante as cheias </vt:lpstr>
      <vt:lpstr>Precauções na manipulação de cadáveres (1) </vt:lpstr>
      <vt:lpstr>Precauções na manipulação de cadáveres (2) </vt:lpstr>
      <vt:lpstr>Perigos para a SSO durante tempestades, tufões e ciclones</vt:lpstr>
      <vt:lpstr>Medidas de protecção contra incêndios</vt:lpstr>
      <vt:lpstr>Principais mensagens</vt:lpstr>
      <vt:lpstr>Referências</vt:lpstr>
      <vt:lpstr>PowerPoint Presentation</vt:lpstr>
      <vt:lpstr>   “Continue em segurança, continue a trabalhar”   Obrigado!</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343</cp:revision>
  <cp:lastPrinted>2013-10-01T07:19:12Z</cp:lastPrinted>
  <dcterms:created xsi:type="dcterms:W3CDTF">2006-12-04T14:06:57Z</dcterms:created>
  <dcterms:modified xsi:type="dcterms:W3CDTF">2019-06-28T10:37:25Z</dcterms:modified>
</cp:coreProperties>
</file>