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6" r:id="rId5"/>
  </p:sldMasterIdLst>
  <p:notesMasterIdLst>
    <p:notesMasterId r:id="rId14"/>
  </p:notesMasterIdLst>
  <p:sldIdLst>
    <p:sldId id="258" r:id="rId6"/>
    <p:sldId id="256" r:id="rId7"/>
    <p:sldId id="257" r:id="rId8"/>
    <p:sldId id="259" r:id="rId9"/>
    <p:sldId id="260" r:id="rId10"/>
    <p:sldId id="264" r:id="rId11"/>
    <p:sldId id="263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iner, Ashley L. (CDC/CGH/DGHP)" initials="GAL(" lastIdx="1" clrIdx="0">
    <p:extLst/>
  </p:cmAuthor>
  <p:cmAuthor id="2" name="Neatherlin, John C. (CDC/CGH/DGHP)" initials="NJC(" lastIdx="2" clrIdx="1">
    <p:extLst/>
  </p:cmAuthor>
  <p:cmAuthor id="3" name="nmq1" initials="nmq1" lastIdx="3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42" autoAdjust="0"/>
  </p:normalViewPr>
  <p:slideViewPr>
    <p:cSldViewPr>
      <p:cViewPr varScale="1">
        <p:scale>
          <a:sx n="101" d="100"/>
          <a:sy n="101" d="100"/>
        </p:scale>
        <p:origin x="7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33BAB6-E051-4A0B-895A-C860CC3F5AA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B0D4-8D40-463C-A26C-2D967D314C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326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359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49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30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924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46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74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8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936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063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201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8FF051-9916-4C1B-B67B-7E0B809352EA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06632-B7E1-479D-8BFE-7F6F5A62C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78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30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24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54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69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0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029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FEEF-9E21-4B14-B71E-E3CB8C18240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47870-C123-49CB-80E2-9120779CDF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57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61" r:id="rId9"/>
    <p:sldLayoutId id="2147483664" r:id="rId10"/>
    <p:sldLayoutId id="2147483663" r:id="rId11"/>
    <p:sldLayoutId id="2147483655" r:id="rId12"/>
    <p:sldLayoutId id="2147483665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prstClr val="white"/>
                </a:solidFill>
              </a:rPr>
              <a:pPr eaLnBrk="1" hangingPunct="1"/>
              <a:t>‹#›</a:t>
            </a:fld>
            <a:endParaRPr lang="en-US" sz="1600">
              <a:solidFill>
                <a:prstClr val="white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solidFill>
                  <a:prstClr val="black"/>
                </a:solidFill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6610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prstClr val="white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prstClr val="white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prstClr val="white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prstClr val="white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97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907704" y="84137"/>
            <a:ext cx="7202959" cy="2016567"/>
          </a:xfrm>
        </p:spPr>
        <p:txBody>
          <a:bodyPr>
            <a:normAutofit/>
          </a:bodyPr>
          <a:lstStyle/>
          <a:p>
            <a:pPr algn="r" eaLnBrk="1" hangingPunct="1"/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 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0" y="3717032"/>
            <a:ext cx="8964488" cy="194421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A4.1 Principais produtos das ERR: relatório da situação/missão (SITREP) e relatório da investigação</a:t>
            </a:r>
          </a:p>
          <a:p>
            <a:pPr algn="l"/>
            <a:r>
              <a:rPr lang="pt-PT" altLang="en-US" sz="2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Duração: 60’</a:t>
            </a:r>
            <a:br>
              <a:rPr lang="pt-PT" altLang="en-US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altLang="en-US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1BB13-A9C1-4AE7-8E94-4F9BF07EA1DC}"/>
              </a:ext>
            </a:extLst>
          </p:cNvPr>
          <p:cNvSpPr txBox="1"/>
          <p:nvPr/>
        </p:nvSpPr>
        <p:spPr>
          <a:xfrm>
            <a:off x="35496" y="6381328"/>
            <a:ext cx="285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>
                <a:solidFill>
                  <a:srgbClr val="002060"/>
                </a:solidFill>
              </a:rPr>
              <a:t>Actualizado em: 15/05/2018</a:t>
            </a:r>
          </a:p>
        </p:txBody>
      </p:sp>
    </p:spTree>
    <p:extLst>
      <p:ext uri="{BB962C8B-B14F-4D97-AF65-F5344CB8AC3E}">
        <p14:creationId xmlns:p14="http://schemas.microsoft.com/office/powerpoint/2010/main" val="4010409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49679" y="404664"/>
            <a:ext cx="6444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Objectivos da aprendizagem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208912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>
                <a:solidFill>
                  <a:srgbClr val="002060"/>
                </a:solidFill>
              </a:rPr>
              <a:t>No final desta actividade, o participante será capaz de:</a:t>
            </a:r>
          </a:p>
          <a:p>
            <a:r>
              <a:rPr lang="pt-PT" sz="2800" dirty="0"/>
              <a:t> </a:t>
            </a:r>
          </a:p>
          <a:p>
            <a:pPr marL="457200" lvl="0" indent="-457200">
              <a:buFont typeface="Arial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Identificar as principais áreas de informação que devem ser incluídas num relatório da situação no </a:t>
            </a:r>
            <a:r>
              <a:rPr lang="pt-PT" sz="2800" u="sng" dirty="0">
                <a:solidFill>
                  <a:srgbClr val="002060"/>
                </a:solidFill>
              </a:rPr>
              <a:t>terreno</a:t>
            </a:r>
            <a:r>
              <a:rPr lang="pt-PT" sz="2800" dirty="0">
                <a:solidFill>
                  <a:srgbClr val="002060"/>
                </a:solidFill>
              </a:rPr>
              <a:t>.</a:t>
            </a:r>
          </a:p>
          <a:p>
            <a:pPr marL="457200" lvl="0" indent="-457200">
              <a:buFont typeface="Arial"/>
              <a:buChar char="•"/>
            </a:pPr>
            <a:endParaRPr lang="pt-PT" sz="2800" dirty="0">
              <a:solidFill>
                <a:srgbClr val="00206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Identificar as principais áreas de informação que devem ser incluídas num relatório da investigação.</a:t>
            </a:r>
          </a:p>
        </p:txBody>
      </p:sp>
    </p:spTree>
    <p:extLst>
      <p:ext uri="{BB962C8B-B14F-4D97-AF65-F5344CB8AC3E}">
        <p14:creationId xmlns:p14="http://schemas.microsoft.com/office/powerpoint/2010/main" val="3180467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b="1" dirty="0" err="1">
                <a:solidFill>
                  <a:srgbClr val="002060"/>
                </a:solidFill>
              </a:rPr>
              <a:t>Instruções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2060"/>
                </a:solidFill>
              </a:rPr>
              <a:t>EXERCÍCIO DE GRUPO (4 </a:t>
            </a:r>
            <a:r>
              <a:rPr lang="en-US" sz="2800" dirty="0" err="1">
                <a:solidFill>
                  <a:srgbClr val="002060"/>
                </a:solidFill>
              </a:rPr>
              <a:t>grupos</a:t>
            </a:r>
            <a:r>
              <a:rPr lang="en-US" sz="28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2060"/>
                </a:solidFill>
              </a:rPr>
              <a:t>1/ </a:t>
            </a:r>
            <a:r>
              <a:rPr lang="pt-PT" sz="2800" dirty="0"/>
              <a:t>Dois grupos recebem um relatório da situação (SITREP); os outros dois grupos recebem um relatório da investigação</a:t>
            </a:r>
            <a:r>
              <a:rPr lang="en-US" sz="2800" dirty="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2060"/>
                </a:solidFill>
              </a:rPr>
              <a:t>2/ </a:t>
            </a:r>
            <a:r>
              <a:rPr lang="pt-PT" sz="2800" dirty="0"/>
              <a:t>Cada grupo analisa os relatórios e critica o formato, o conteúdo, a extensão, etc.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endParaRPr lang="en-US" sz="1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002060"/>
                </a:solidFill>
              </a:rPr>
              <a:t>3/ </a:t>
            </a:r>
            <a:r>
              <a:rPr lang="pt-PT" sz="2800" dirty="0"/>
              <a:t>Completar a tabela crítica relativamente a cada documento</a:t>
            </a:r>
            <a:r>
              <a:rPr lang="en-US" sz="2800" dirty="0">
                <a:solidFill>
                  <a:srgbClr val="00206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10148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Balanço: Exemplo de relatório da situação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56733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t-PT" sz="1400" i="1" dirty="0"/>
              <a:t>Com base nas amostras </a:t>
            </a:r>
            <a:r>
              <a:rPr lang="en-US" sz="1400" i="1" dirty="0">
                <a:solidFill>
                  <a:srgbClr val="002060"/>
                </a:solidFill>
              </a:rPr>
              <a:t>(A4.1a &amp; A4.1b)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sz="1700" b="1" dirty="0"/>
              <a:t>Áreas requeridas para o relatório da situação </a:t>
            </a:r>
            <a:endParaRPr lang="pt-PT" sz="1700" dirty="0"/>
          </a:p>
          <a:p>
            <a:pPr lvl="0"/>
            <a:r>
              <a:rPr lang="pt-PT" sz="1700" dirty="0"/>
              <a:t>Data/Hora</a:t>
            </a:r>
          </a:p>
          <a:p>
            <a:pPr lvl="0"/>
            <a:r>
              <a:rPr lang="pt-PT" sz="1700" dirty="0"/>
              <a:t>Locais/zonas afectadas</a:t>
            </a:r>
          </a:p>
          <a:p>
            <a:pPr lvl="0"/>
            <a:r>
              <a:rPr lang="pt-PT" sz="1700" dirty="0"/>
              <a:t>Resumo</a:t>
            </a:r>
          </a:p>
          <a:p>
            <a:pPr lvl="0"/>
            <a:r>
              <a:rPr lang="pt-PT" sz="1700" dirty="0"/>
              <a:t>Situação epidemiológica</a:t>
            </a:r>
          </a:p>
          <a:p>
            <a:pPr lvl="0"/>
            <a:r>
              <a:rPr lang="pt-PT" sz="1700" dirty="0"/>
              <a:t>Acções realizadas</a:t>
            </a:r>
          </a:p>
          <a:p>
            <a:pPr lvl="0"/>
            <a:r>
              <a:rPr lang="pt-PT" sz="1700" dirty="0"/>
              <a:t>Contactos e coordenação </a:t>
            </a:r>
          </a:p>
          <a:p>
            <a:pPr lvl="0"/>
            <a:r>
              <a:rPr lang="pt-PT" sz="1700" dirty="0"/>
              <a:t>Desafios/Obstáculos</a:t>
            </a:r>
          </a:p>
          <a:p>
            <a:pPr lvl="0"/>
            <a:r>
              <a:rPr lang="pt-PT" sz="1700" dirty="0"/>
              <a:t>Acções recomendadas</a:t>
            </a:r>
          </a:p>
          <a:p>
            <a:r>
              <a:rPr lang="pt-PT" sz="1700" dirty="0"/>
              <a:t>Alterações nas necessidades de recursos (incluindo recursos humanos) </a:t>
            </a:r>
            <a:endParaRPr lang="en-US" sz="1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09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Balanço</a:t>
            </a:r>
            <a:r>
              <a:rPr lang="fr-FR" sz="3600" b="1" dirty="0">
                <a:solidFill>
                  <a:srgbClr val="002060"/>
                </a:solidFill>
              </a:rPr>
              <a:t>: </a:t>
            </a:r>
            <a:r>
              <a:rPr lang="fr-FR" sz="3600" b="1" dirty="0" err="1">
                <a:solidFill>
                  <a:srgbClr val="002060"/>
                </a:solidFill>
              </a:rPr>
              <a:t>Relatório</a:t>
            </a:r>
            <a:r>
              <a:rPr lang="fr-FR" sz="3600" b="1" dirty="0">
                <a:solidFill>
                  <a:srgbClr val="002060"/>
                </a:solidFill>
              </a:rPr>
              <a:t> da </a:t>
            </a:r>
            <a:r>
              <a:rPr lang="fr-FR" sz="3600" b="1" dirty="0" err="1">
                <a:solidFill>
                  <a:srgbClr val="002060"/>
                </a:solidFill>
              </a:rPr>
              <a:t>investigação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467544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PT" sz="1400" i="1" dirty="0"/>
              <a:t>Com base nas amostras (A4.1c &amp; A4.1d)</a:t>
            </a:r>
            <a:endParaRPr lang="pt-PT" sz="1400" dirty="0"/>
          </a:p>
          <a:p>
            <a:pPr marL="0" indent="0">
              <a:buNone/>
            </a:pPr>
            <a:r>
              <a:rPr lang="pt-PT" sz="1700" b="1" u="sng" dirty="0"/>
              <a:t>Áreas requeridas para o relatório da investigação </a:t>
            </a:r>
            <a:endParaRPr lang="pt-PT" sz="1700" u="sng" dirty="0"/>
          </a:p>
          <a:p>
            <a:pPr marL="0" indent="0">
              <a:buNone/>
            </a:pPr>
            <a:r>
              <a:rPr lang="pt-PT" sz="1700" dirty="0"/>
              <a:t> </a:t>
            </a:r>
          </a:p>
          <a:p>
            <a:pPr marL="0" indent="0">
              <a:buNone/>
            </a:pPr>
            <a:r>
              <a:rPr lang="pt-PT" sz="1700" dirty="0"/>
              <a:t>Título/Descrição (doença/enfermidades em investigação)</a:t>
            </a:r>
          </a:p>
          <a:p>
            <a:pPr marL="0" indent="0">
              <a:buNone/>
            </a:pPr>
            <a:r>
              <a:rPr lang="pt-PT" sz="1700" dirty="0"/>
              <a:t>Período/Localização (Aldeias, Bairros, Distrito, Província)</a:t>
            </a:r>
          </a:p>
          <a:p>
            <a:pPr marL="0" indent="0">
              <a:buNone/>
            </a:pPr>
            <a:r>
              <a:rPr lang="pt-PT" sz="1700" dirty="0"/>
              <a:t>Resumo</a:t>
            </a:r>
          </a:p>
          <a:p>
            <a:pPr marL="0" indent="0">
              <a:buNone/>
            </a:pPr>
            <a:r>
              <a:rPr lang="pt-PT" sz="1700" dirty="0"/>
              <a:t> 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Introdução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Métodos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Resultados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 err="1"/>
              <a:t>Auto-avaliação</a:t>
            </a:r>
            <a:r>
              <a:rPr lang="pt-PT" sz="1700" dirty="0"/>
              <a:t> da prontidão e qualidade da preparação, detecção, investigação e resposta ao surto 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Avaliação de outros aspectos da resposta 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Interpretações, discussão e conclusões </a:t>
            </a:r>
          </a:p>
          <a:p>
            <a:pPr marL="400050" lvl="0" indent="-400050">
              <a:buFont typeface="+mj-lt"/>
              <a:buAutoNum type="romanUcPeriod"/>
            </a:pPr>
            <a:r>
              <a:rPr lang="pt-PT" sz="1700" dirty="0"/>
              <a:t>Acções de saúde pública recomendadas </a:t>
            </a:r>
            <a:r>
              <a:rPr lang="pt-PT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14693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>
                <a:solidFill>
                  <a:srgbClr val="FF0000"/>
                </a:solidFill>
              </a:rPr>
              <a:t>Discussão de grupo</a:t>
            </a:r>
            <a:endParaRPr lang="pt-PT" sz="360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pt-PT" sz="2400" i="1" dirty="0">
                <a:solidFill>
                  <a:srgbClr val="FF0000"/>
                </a:solidFill>
              </a:rPr>
              <a:t>Nota para o facilitador:</a:t>
            </a:r>
          </a:p>
          <a:p>
            <a:pPr marL="0" indent="0">
              <a:buNone/>
            </a:pPr>
            <a:r>
              <a:rPr lang="pt-PT" sz="2400" i="1" dirty="0">
                <a:solidFill>
                  <a:srgbClr val="FF0000"/>
                </a:solidFill>
              </a:rPr>
              <a:t>Substituir ou complementar os diapositivos anteriores por modelos/exemplos/orientações do país, se existirem. Discutir os seguintes pontos:</a:t>
            </a:r>
          </a:p>
          <a:p>
            <a:r>
              <a:rPr lang="pt-PT" sz="2400" i="1" dirty="0">
                <a:solidFill>
                  <a:srgbClr val="FF0000"/>
                </a:solidFill>
              </a:rPr>
              <a:t>Quem é responsável por redigir o relatório da situação no terreno e o relatório da investigação</a:t>
            </a:r>
          </a:p>
          <a:p>
            <a:r>
              <a:rPr lang="pt-PT" sz="2400" i="1" dirty="0">
                <a:solidFill>
                  <a:srgbClr val="FF0000"/>
                </a:solidFill>
              </a:rPr>
              <a:t>Frequência com que o relatório da situação deve ser elaborado, enquanto a equipa se encontra no terreno</a:t>
            </a:r>
          </a:p>
          <a:p>
            <a:r>
              <a:rPr lang="pt-PT" sz="2400" i="1" dirty="0">
                <a:solidFill>
                  <a:srgbClr val="FF0000"/>
                </a:solidFill>
              </a:rPr>
              <a:t>A quem devem ser enviados os relatórios da situação e da investigação e em que formato (email, papel, SMS, etc.)</a:t>
            </a:r>
          </a:p>
          <a:p>
            <a:r>
              <a:rPr lang="pt-PT" sz="2400" i="1" dirty="0">
                <a:solidFill>
                  <a:srgbClr val="FF0000"/>
                </a:solidFill>
              </a:rPr>
              <a:t>Qual a diferença entre um relatório da situação no terreno e um relatório da situação da Sede.</a:t>
            </a:r>
          </a:p>
        </p:txBody>
      </p:sp>
    </p:spTree>
    <p:extLst>
      <p:ext uri="{BB962C8B-B14F-4D97-AF65-F5344CB8AC3E}">
        <p14:creationId xmlns:p14="http://schemas.microsoft.com/office/powerpoint/2010/main" val="315400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 noGrp="1"/>
          </p:cNvSpPr>
          <p:nvPr/>
        </p:nvSpPr>
        <p:spPr bwMode="auto">
          <a:xfrm>
            <a:off x="467544" y="1340768"/>
            <a:ext cx="820891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1400" b="1" kern="1200" dirty="0">
                <a:solidFill>
                  <a:srgbClr val="0000FF"/>
                </a:solidFill>
                <a:effectLst/>
                <a:latin typeface="+mj-lt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Plataforma</a:t>
            </a:r>
            <a:r>
              <a:rPr lang="pt-PT" sz="1400" b="1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 da OMS para a Aprendizagem sobre Segurança Sanitária – Materiais de Formação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A sua utilização destes materiais está sujeita aos “</a:t>
            </a:r>
            <a:r>
              <a:rPr lang="pt-PT" sz="1400" kern="1200" dirty="0">
                <a:solidFill>
                  <a:srgbClr val="0000FF"/>
                </a:solidFill>
                <a:effectLst/>
                <a:latin typeface="+mj-lt"/>
                <a:ea typeface="ＭＳ 明朝"/>
                <a:cs typeface="Arial"/>
              </a:rPr>
              <a:t>Termos de Utilização dos Materiais 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FF"/>
                </a:solidFill>
                <a:effectLst/>
                <a:latin typeface="+mj-lt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 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  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000000"/>
                </a:solidFill>
                <a:effectLst/>
                <a:latin typeface="+mj-lt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dirty="0">
                <a:solidFill>
                  <a:srgbClr val="0000FF"/>
                </a:solidFill>
                <a:effectLst/>
                <a:latin typeface="+mj-lt"/>
                <a:ea typeface="ＭＳ 明朝"/>
                <a:cs typeface="Arial"/>
                <a:hlinkClick r:id="rId3"/>
              </a:rPr>
              <a:t>ihrhrt@who.int</a:t>
            </a:r>
            <a:endParaRPr lang="pt-PT" sz="1400" dirty="0">
              <a:effectLst/>
              <a:latin typeface="+mj-lt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+mj-lt"/>
                <a:ea typeface="ＭＳ 明朝"/>
                <a:cs typeface="Arial"/>
              </a:rPr>
              <a:t> </a:t>
            </a:r>
            <a:endParaRPr lang="pt-PT" sz="1400" dirty="0">
              <a:effectLst/>
              <a:latin typeface="+mj-lt"/>
              <a:ea typeface="ＭＳ 明朝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475656" y="332656"/>
            <a:ext cx="6400800" cy="84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</a:pP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039106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i="1" dirty="0" err="1">
                <a:solidFill>
                  <a:srgbClr val="002060"/>
                </a:solidFill>
              </a:rPr>
              <a:t>Obrigado</a:t>
            </a:r>
            <a:r>
              <a:rPr lang="en-US" sz="5400" b="1" i="1" dirty="0">
                <a:solidFill>
                  <a:srgbClr val="00206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6373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71A680-2957-4E41-8556-210D2A88D7E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68ECB62-C227-4EA6-B29E-43340332D5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FD961D-7092-4808-ACF2-4602F7C04E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294</Words>
  <Application>Microsoft Office PowerPoint</Application>
  <PresentationFormat>On-screen Show (4:3)</PresentationFormat>
  <Paragraphs>67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明朝</vt:lpstr>
      <vt:lpstr>Arial</vt:lpstr>
      <vt:lpstr>Arial Narrow</vt:lpstr>
      <vt:lpstr>Calibri</vt:lpstr>
      <vt:lpstr>Times New Roman</vt:lpstr>
      <vt:lpstr>Office Theme</vt:lpstr>
      <vt:lpstr>RC 59 Template EN</vt:lpstr>
      <vt:lpstr>Equipas de Resposta Rápida Formação </vt:lpstr>
      <vt:lpstr>PowerPoint Presentation</vt:lpstr>
      <vt:lpstr>Instruções</vt:lpstr>
      <vt:lpstr>Balanço: Exemplo de relatório da situação</vt:lpstr>
      <vt:lpstr>Balanço: Relatório da investigação</vt:lpstr>
      <vt:lpstr>Discussão de grupo</vt:lpstr>
      <vt:lpstr>PowerPoint Presentation</vt:lpstr>
      <vt:lpstr>Obrigado!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DELIVERABLE - SITREP</dc:title>
  <dc:creator>gaturukup</dc:creator>
  <cp:lastModifiedBy>GOMEZ, Paula</cp:lastModifiedBy>
  <cp:revision>42</cp:revision>
  <dcterms:created xsi:type="dcterms:W3CDTF">2015-09-25T15:24:33Z</dcterms:created>
  <dcterms:modified xsi:type="dcterms:W3CDTF">2019-06-28T10:31:53Z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  <property fmtid="{D5CDD505-2E9C-101B-9397-08002B2CF9AE}" pid="3" name="_dlc_DocIdItemGuid">
    <vt:lpwstr>1510fd8b-c2d7-4ab6-a5a3-592358af2b5f</vt:lpwstr>
  </property>
</Properties>
</file>