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60" r:id="rId3"/>
    <p:sldId id="257" r:id="rId4"/>
    <p:sldId id="261" r:id="rId5"/>
    <p:sldId id="266" r:id="rId6"/>
    <p:sldId id="258" r:id="rId7"/>
    <p:sldId id="267" r:id="rId8"/>
    <p:sldId id="265" r:id="rId9"/>
    <p:sldId id="262" r:id="rId10"/>
    <p:sldId id="263" r:id="rId11"/>
    <p:sldId id="264" r:id="rId12"/>
  </p:sldIdLst>
  <p:sldSz cx="9144000" cy="6858000" type="screen4x3"/>
  <p:notesSz cx="9874250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254" autoAdjust="0"/>
  </p:normalViewPr>
  <p:slideViewPr>
    <p:cSldViewPr>
      <p:cViewPr varScale="1">
        <p:scale>
          <a:sx n="101" d="100"/>
          <a:sy n="101" d="100"/>
        </p:scale>
        <p:origin x="70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247CB-03CE-4C78-AB3F-87F4DEFF60A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289F0-B1C0-4B5E-9E4F-6C5625ACE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111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D76D-358E-42CE-B055-185E40B3A55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228895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C5EDE-6ECF-4E33-BE60-CD0138DFD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42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49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60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72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49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12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06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5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82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03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86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9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0317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90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15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37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29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43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72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88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6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757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0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309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81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74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699792" y="84138"/>
            <a:ext cx="6410871" cy="1752600"/>
          </a:xfrm>
        </p:spPr>
        <p:txBody>
          <a:bodyPr/>
          <a:lstStyle/>
          <a:p>
            <a:pPr algn="r" eaLnBrk="1" hangingPunct="1"/>
            <a: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r>
              <a:rPr lang="pt-PT" altLang="en-US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5013176"/>
            <a:ext cx="9144000" cy="720774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algn="l" eaLnBrk="1" hangingPunct="1"/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A3.2 Exercício: lista de verificação da logística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496" y="5661942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altLang="en-US" sz="2200" b="1">
                <a:solidFill>
                  <a:srgbClr val="002060"/>
                </a:solidFill>
                <a:cs typeface="Arial" charset="0"/>
              </a:rPr>
              <a:t>Duração: 60’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504C1D-F92F-4787-9D42-AEA115AD00E8}"/>
              </a:ext>
            </a:extLst>
          </p:cNvPr>
          <p:cNvSpPr txBox="1"/>
          <p:nvPr/>
        </p:nvSpPr>
        <p:spPr>
          <a:xfrm>
            <a:off x="35496" y="6381328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14/05/2018</a:t>
            </a:r>
          </a:p>
        </p:txBody>
      </p:sp>
    </p:spTree>
    <p:extLst>
      <p:ext uri="{BB962C8B-B14F-4D97-AF65-F5344CB8AC3E}">
        <p14:creationId xmlns:p14="http://schemas.microsoft.com/office/powerpoint/2010/main" val="529137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fr-FR" sz="5400" b="1" i="1" dirty="0" err="1">
                <a:solidFill>
                  <a:srgbClr val="002060"/>
                </a:solidFill>
              </a:rPr>
              <a:t>Obrigado</a:t>
            </a:r>
            <a:r>
              <a:rPr lang="fr-FR" sz="5400" b="1" i="1" dirty="0">
                <a:solidFill>
                  <a:srgbClr val="002060"/>
                </a:solidFill>
              </a:rPr>
              <a:t>!</a:t>
            </a:r>
            <a:endParaRPr lang="en-US" sz="5400" b="1" i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61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1268760"/>
            <a:ext cx="8229600" cy="49244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400"/>
              <a:t>No final desta actividade, o participante será capaz de:</a:t>
            </a:r>
          </a:p>
          <a:p>
            <a:pPr marL="0" indent="0">
              <a:buNone/>
            </a:pPr>
            <a:endParaRPr lang="pt-PT" sz="1600"/>
          </a:p>
          <a:p>
            <a:r>
              <a:rPr lang="pt-PT" sz="2400"/>
              <a:t>Identificar o equipamento, os materiais e os produtos necessários às ERR para um evento específico de saúde pública.</a:t>
            </a:r>
          </a:p>
          <a:p>
            <a:pPr marL="0" indent="0">
              <a:buNone/>
            </a:pPr>
            <a:endParaRPr lang="pt-PT" sz="2400"/>
          </a:p>
          <a:p>
            <a:pPr marL="0" indent="0">
              <a:buNone/>
            </a:pPr>
            <a:endParaRPr lang="pt-PT" sz="1800"/>
          </a:p>
        </p:txBody>
      </p:sp>
    </p:spTree>
    <p:extLst>
      <p:ext uri="{BB962C8B-B14F-4D97-AF65-F5344CB8AC3E}">
        <p14:creationId xmlns:p14="http://schemas.microsoft.com/office/powerpoint/2010/main" val="2278506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Instruções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229600" cy="49244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400" dirty="0"/>
              <a:t>1/ Cada grupo recebe uma breve descrição de uma síndrome a que irão dar resposta:</a:t>
            </a:r>
          </a:p>
          <a:p>
            <a:pPr lvl="1"/>
            <a:r>
              <a:rPr lang="pt-PT" sz="2400" dirty="0"/>
              <a:t>Suspeita de doença do vírus Ébola (DVE)</a:t>
            </a:r>
          </a:p>
          <a:p>
            <a:pPr lvl="1"/>
            <a:r>
              <a:rPr lang="pt-PT" sz="2400" dirty="0"/>
              <a:t>Suspeita de Febre do Vale do Rift</a:t>
            </a:r>
          </a:p>
          <a:p>
            <a:pPr lvl="1"/>
            <a:r>
              <a:rPr lang="pt-PT" sz="2400" dirty="0"/>
              <a:t>Suspeita de Carbúnculo</a:t>
            </a:r>
          </a:p>
          <a:p>
            <a:pPr lvl="1"/>
            <a:r>
              <a:rPr lang="pt-PT" sz="2400" dirty="0"/>
              <a:t>Suspeita de Síndrome Respiratória Aguda Grave</a:t>
            </a:r>
          </a:p>
          <a:p>
            <a:endParaRPr lang="pt-PT" sz="2400" dirty="0"/>
          </a:p>
          <a:p>
            <a:pPr marL="0" indent="0">
              <a:buNone/>
            </a:pPr>
            <a:r>
              <a:rPr lang="pt-PT" sz="2400" dirty="0"/>
              <a:t>2/ Cada grupo deve preparar uma lista de verificação dos materiais e equipamento a levar para o terreno.</a:t>
            </a:r>
          </a:p>
        </p:txBody>
      </p:sp>
    </p:spTree>
    <p:extLst>
      <p:ext uri="{BB962C8B-B14F-4D97-AF65-F5344CB8AC3E}">
        <p14:creationId xmlns:p14="http://schemas.microsoft.com/office/powerpoint/2010/main" val="277904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>
                <a:solidFill>
                  <a:srgbClr val="FF0000"/>
                </a:solidFill>
              </a:rPr>
              <a:t>Instruções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1340768"/>
            <a:ext cx="8229600" cy="4924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PT" sz="2400" i="1" dirty="0">
                <a:solidFill>
                  <a:srgbClr val="FF0000"/>
                </a:solidFill>
              </a:rPr>
              <a:t>Nota para o Facilitador:</a:t>
            </a:r>
          </a:p>
          <a:p>
            <a:pPr marL="0" indent="0" algn="ctr">
              <a:buNone/>
            </a:pPr>
            <a:r>
              <a:rPr lang="pt-PT" sz="2400" i="1" dirty="0">
                <a:solidFill>
                  <a:srgbClr val="FF0000"/>
                </a:solidFill>
              </a:rPr>
              <a:t>Se for relevante, poderá substituir as doenças propostas no diapositivo anterior por outras doenças com maior relevância/probabilidade de ocorrerem no país/região onde vai orientar a formação de ERR.</a:t>
            </a:r>
          </a:p>
        </p:txBody>
      </p:sp>
    </p:spTree>
    <p:extLst>
      <p:ext uri="{BB962C8B-B14F-4D97-AF65-F5344CB8AC3E}">
        <p14:creationId xmlns:p14="http://schemas.microsoft.com/office/powerpoint/2010/main" val="258295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1572"/>
            <a:ext cx="9036496" cy="1143000"/>
          </a:xfrm>
        </p:spPr>
        <p:txBody>
          <a:bodyPr>
            <a:no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Balanço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196752"/>
            <a:ext cx="7920880" cy="36724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000" dirty="0">
                <a:solidFill>
                  <a:srgbClr val="002060"/>
                </a:solidFill>
              </a:rPr>
              <a:t>Para todos os tipos de eventos de saúde pública, as ERR irão precisar de equipamento, materiais e produtos nas seguintes áreas: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Saúde pessoal e da equipa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Materiais impressos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Tecnologias da Informação e Comunicação (TIC)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Médica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Equipamento para o terreno e EPP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Transportes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PT" sz="2000" dirty="0">
                <a:solidFill>
                  <a:srgbClr val="002060"/>
                </a:solidFill>
              </a:rPr>
              <a:t>Finanças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516216" y="1916832"/>
            <a:ext cx="2448272" cy="28083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i="1" dirty="0">
                <a:solidFill>
                  <a:srgbClr val="002060"/>
                </a:solidFill>
              </a:rPr>
              <a:t>O equipamento, materiais e produtos </a:t>
            </a:r>
            <a:r>
              <a:rPr lang="pt-PT" i="1" dirty="0">
                <a:solidFill>
                  <a:srgbClr val="FF0000"/>
                </a:solidFill>
              </a:rPr>
              <a:t>específicos</a:t>
            </a:r>
            <a:r>
              <a:rPr lang="pt-PT" i="1" dirty="0">
                <a:solidFill>
                  <a:srgbClr val="002060"/>
                </a:solidFill>
              </a:rPr>
              <a:t>  em algumas destas áreas  poderão </a:t>
            </a:r>
            <a:r>
              <a:rPr lang="pt-PT" i="1" dirty="0">
                <a:solidFill>
                  <a:srgbClr val="FF0000"/>
                </a:solidFill>
              </a:rPr>
              <a:t>variar</a:t>
            </a:r>
            <a:r>
              <a:rPr lang="pt-PT" i="1">
                <a:solidFill>
                  <a:srgbClr val="FF0000"/>
                </a:solidFill>
              </a:rPr>
              <a:t>,</a:t>
            </a:r>
            <a:r>
              <a:rPr lang="pt-PT" i="1">
                <a:solidFill>
                  <a:srgbClr val="002060"/>
                </a:solidFill>
              </a:rPr>
              <a:t> consoante </a:t>
            </a:r>
            <a:r>
              <a:rPr lang="pt-PT" i="1" dirty="0">
                <a:solidFill>
                  <a:srgbClr val="002060"/>
                </a:solidFill>
              </a:rPr>
              <a:t>o tipo de evento e o contexto da intervenção.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9512" y="5229200"/>
            <a:ext cx="8856984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i="1">
                <a:solidFill>
                  <a:srgbClr val="002060"/>
                </a:solidFill>
              </a:rPr>
              <a:t>O equipamento, materiais e produtos em outras áreas, tais como TIC, Transportes e Finanças poderão ser mais “padrão”.</a:t>
            </a:r>
            <a:r>
              <a:rPr lang="pt-PT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D8C6B5-FADD-4D00-98B0-A1E0BF9AD310}"/>
              </a:ext>
            </a:extLst>
          </p:cNvPr>
          <p:cNvSpPr/>
          <p:nvPr/>
        </p:nvSpPr>
        <p:spPr>
          <a:xfrm>
            <a:off x="791580" y="1930544"/>
            <a:ext cx="3276364" cy="274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4ABC89-44E0-407F-A798-40C2E0123FE7}"/>
              </a:ext>
            </a:extLst>
          </p:cNvPr>
          <p:cNvSpPr/>
          <p:nvPr/>
        </p:nvSpPr>
        <p:spPr>
          <a:xfrm>
            <a:off x="792520" y="2302700"/>
            <a:ext cx="3276364" cy="274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13381E-48D3-44D4-864C-C6D636593F73}"/>
              </a:ext>
            </a:extLst>
          </p:cNvPr>
          <p:cNvSpPr/>
          <p:nvPr/>
        </p:nvSpPr>
        <p:spPr>
          <a:xfrm>
            <a:off x="791580" y="3015924"/>
            <a:ext cx="1188132" cy="274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02FCF9-37FB-48CF-8387-3B6D297DEEDC}"/>
              </a:ext>
            </a:extLst>
          </p:cNvPr>
          <p:cNvSpPr/>
          <p:nvPr/>
        </p:nvSpPr>
        <p:spPr>
          <a:xfrm>
            <a:off x="780360" y="3408648"/>
            <a:ext cx="3276364" cy="274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4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1572"/>
            <a:ext cx="9036496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FF0000"/>
                </a:solidFill>
              </a:rPr>
              <a:t>Balanço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196752"/>
            <a:ext cx="7920880" cy="367240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t-PT" sz="200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pt-PT" sz="2400" i="1">
                <a:solidFill>
                  <a:srgbClr val="FF0000"/>
                </a:solidFill>
              </a:rPr>
              <a:t>Nota para o facilitador:</a:t>
            </a:r>
          </a:p>
          <a:p>
            <a:pPr marL="0" indent="0" algn="ctr">
              <a:buNone/>
            </a:pPr>
            <a:r>
              <a:rPr lang="pt-PT" sz="2400" i="1">
                <a:solidFill>
                  <a:srgbClr val="FF0000"/>
                </a:solidFill>
              </a:rPr>
              <a:t>Incluir nos diapositivos para o balanço listas de verificação da logística específicas dos países para as doenças escolhidas para este exercício, se possível . </a:t>
            </a:r>
          </a:p>
        </p:txBody>
      </p:sp>
    </p:spTree>
    <p:extLst>
      <p:ext uri="{BB962C8B-B14F-4D97-AF65-F5344CB8AC3E}">
        <p14:creationId xmlns:p14="http://schemas.microsoft.com/office/powerpoint/2010/main" val="3673699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1572"/>
            <a:ext cx="9036496" cy="877148"/>
          </a:xfrm>
        </p:spPr>
        <p:txBody>
          <a:bodyPr>
            <a:noAutofit/>
          </a:bodyPr>
          <a:lstStyle/>
          <a:p>
            <a:r>
              <a:rPr lang="pt-PT" sz="2700" b="1" i="1" dirty="0">
                <a:solidFill>
                  <a:srgbClr val="002060"/>
                </a:solidFill>
              </a:rPr>
              <a:t>Exemplo: lista de verificação da logística para a DVE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401" y="836712"/>
            <a:ext cx="9032095" cy="55431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Saúde pessoal e das equipas</a:t>
            </a:r>
          </a:p>
          <a:p>
            <a:pPr lvl="1"/>
            <a:r>
              <a:rPr lang="pt-PT" sz="1400" dirty="0"/>
              <a:t>Vacinas apropriadas administradas</a:t>
            </a:r>
          </a:p>
          <a:p>
            <a:pPr lvl="1"/>
            <a:r>
              <a:rPr lang="pt-PT" sz="1400" i="1" dirty="0"/>
              <a:t>Kit</a:t>
            </a:r>
            <a:r>
              <a:rPr lang="pt-PT" sz="1400" dirty="0"/>
              <a:t> de saúde pessoal e prescrições de rotina, profilaxia </a:t>
            </a:r>
            <a:r>
              <a:rPr lang="pt-PT" sz="1400" dirty="0" err="1"/>
              <a:t>antipalúdica</a:t>
            </a:r>
            <a:r>
              <a:rPr lang="pt-PT" sz="1400" dirty="0"/>
              <a:t>, desinfectante de mãos à base de álcool,</a:t>
            </a:r>
            <a:r>
              <a:rPr lang="pt-PT" sz="1400" i="1" dirty="0"/>
              <a:t> kit </a:t>
            </a:r>
            <a:r>
              <a:rPr lang="pt-PT" sz="1400" dirty="0"/>
              <a:t>de primeiros socorros, termómetro IR, plano de evacuação médica.</a:t>
            </a:r>
          </a:p>
          <a:p>
            <a:pPr marL="0" indent="0">
              <a:buNone/>
            </a:pPr>
            <a:endParaRPr lang="pt-PT" sz="8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Materiais impressos</a:t>
            </a:r>
          </a:p>
          <a:p>
            <a:pPr lvl="1"/>
            <a:r>
              <a:rPr lang="pt-PT" sz="1400" dirty="0"/>
              <a:t>Termos de referência para a investigação e toda a informação disponível sobre o evento.</a:t>
            </a:r>
          </a:p>
          <a:p>
            <a:pPr lvl="1"/>
            <a:r>
              <a:rPr lang="pt-PT" sz="1400" dirty="0"/>
              <a:t>Planos nacionais de contingência.</a:t>
            </a:r>
          </a:p>
          <a:p>
            <a:pPr lvl="1"/>
            <a:r>
              <a:rPr lang="pt-PT" sz="1400" dirty="0"/>
              <a:t>Procedimentos operacionais padrão.</a:t>
            </a:r>
          </a:p>
          <a:p>
            <a:pPr lvl="1"/>
            <a:r>
              <a:rPr lang="pt-PT" sz="1400" dirty="0"/>
              <a:t>Lista de contactos dos responsáveis a nível central, intermédio e distrital, coordenador e partes interessadas do evento.</a:t>
            </a:r>
          </a:p>
          <a:p>
            <a:pPr lvl="1"/>
            <a:r>
              <a:rPr lang="pt-PT" sz="1400" dirty="0"/>
              <a:t>Formulários em papel para a investigação do caso, formulários de listas ordenadas, questionário para entrevistas, definições de casos, formulários para transporte para os laboratórios, modelo de relatório da situação, formulários para identificação e localização de contactos, formulários de consentimento para as amostras, etc.</a:t>
            </a:r>
          </a:p>
          <a:p>
            <a:pPr lvl="1"/>
            <a:r>
              <a:rPr lang="pt-PT" sz="1400" dirty="0"/>
              <a:t>Materiais para formação rápida.</a:t>
            </a:r>
          </a:p>
          <a:p>
            <a:pPr lvl="1"/>
            <a:r>
              <a:rPr lang="pt-PT" sz="1400" dirty="0"/>
              <a:t>Orientações técnicas impressas, cartazes, material para comunicação dos riscos. </a:t>
            </a:r>
          </a:p>
          <a:p>
            <a:pPr marL="0" indent="0">
              <a:buNone/>
            </a:pPr>
            <a:endParaRPr lang="pt-PT" sz="8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PT" sz="1400" b="1" dirty="0">
                <a:solidFill>
                  <a:srgbClr val="0070C0"/>
                </a:solidFill>
              </a:rPr>
              <a:t>Tecnologias da Informação e Comunicação</a:t>
            </a:r>
          </a:p>
          <a:p>
            <a:pPr lvl="1"/>
            <a:r>
              <a:rPr lang="pt-PT" sz="1400" dirty="0"/>
              <a:t>Computadores portáteis e impressora</a:t>
            </a:r>
          </a:p>
          <a:p>
            <a:pPr lvl="1"/>
            <a:r>
              <a:rPr lang="pt-PT" sz="1400" dirty="0"/>
              <a:t>Cartões para a Internet.</a:t>
            </a:r>
          </a:p>
          <a:p>
            <a:pPr lvl="1"/>
            <a:r>
              <a:rPr lang="pt-PT" sz="1400" dirty="0"/>
              <a:t>Telefones e crédito extra para telefones, rádios, conforme necessário, etc.</a:t>
            </a:r>
          </a:p>
        </p:txBody>
      </p:sp>
    </p:spTree>
    <p:extLst>
      <p:ext uri="{BB962C8B-B14F-4D97-AF65-F5344CB8AC3E}">
        <p14:creationId xmlns:p14="http://schemas.microsoft.com/office/powerpoint/2010/main" val="335233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864096"/>
          </a:xfrm>
        </p:spPr>
        <p:txBody>
          <a:bodyPr>
            <a:noAutofit/>
          </a:bodyPr>
          <a:lstStyle/>
          <a:p>
            <a:r>
              <a:rPr lang="pt-PT" sz="2600" b="1" dirty="0">
                <a:solidFill>
                  <a:srgbClr val="002060"/>
                </a:solidFill>
              </a:rPr>
              <a:t>Exemplo: </a:t>
            </a:r>
            <a:r>
              <a:rPr lang="pt-PT" sz="2600" b="1" i="1" dirty="0">
                <a:solidFill>
                  <a:srgbClr val="002060"/>
                </a:solidFill>
              </a:rPr>
              <a:t>lista de verificação da logística para a DVE </a:t>
            </a:r>
            <a:r>
              <a:rPr lang="pt-PT" sz="2600" b="1" dirty="0">
                <a:solidFill>
                  <a:srgbClr val="002060"/>
                </a:solidFill>
              </a:rPr>
              <a:t>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-31268" y="938676"/>
            <a:ext cx="9144000" cy="59049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1300" b="1" dirty="0">
                <a:solidFill>
                  <a:srgbClr val="0070C0"/>
                </a:solidFill>
              </a:rPr>
              <a:t>Médica</a:t>
            </a:r>
          </a:p>
          <a:p>
            <a:pPr lvl="1"/>
            <a:r>
              <a:rPr lang="pt-PT" sz="1300" dirty="0"/>
              <a:t>Conjunto de infusão para reidratação</a:t>
            </a:r>
          </a:p>
          <a:p>
            <a:pPr lvl="1"/>
            <a:r>
              <a:rPr lang="pt-PT" sz="1300" dirty="0"/>
              <a:t>SRO</a:t>
            </a:r>
          </a:p>
          <a:p>
            <a:pPr lvl="1"/>
            <a:r>
              <a:rPr lang="pt-PT" sz="1300" dirty="0"/>
              <a:t>Tratamentos</a:t>
            </a:r>
          </a:p>
          <a:p>
            <a:pPr marL="0" indent="0">
              <a:buNone/>
            </a:pPr>
            <a:r>
              <a:rPr lang="pt-PT" sz="1300" b="1" dirty="0">
                <a:solidFill>
                  <a:srgbClr val="0070C0"/>
                </a:solidFill>
              </a:rPr>
              <a:t>Equipamento para o terreno e EPP</a:t>
            </a:r>
          </a:p>
          <a:p>
            <a:pPr lvl="1"/>
            <a:r>
              <a:rPr lang="pt-PT" sz="1300" dirty="0"/>
              <a:t>Desinfectante de mãos à base de álcool, sabão, HTH/lixívia</a:t>
            </a:r>
          </a:p>
          <a:p>
            <a:pPr lvl="1"/>
            <a:r>
              <a:rPr lang="pt-PT" sz="1300" dirty="0"/>
              <a:t>EPP, incluindo vestuário médico não esterilizado, luvas de </a:t>
            </a:r>
            <a:r>
              <a:rPr lang="pt-PT" sz="1300" dirty="0" err="1"/>
              <a:t>nitrilo</a:t>
            </a:r>
            <a:r>
              <a:rPr lang="pt-PT" sz="1300" dirty="0"/>
              <a:t> descartáveis, luvas resistentes, máscara de partículas N95, fato-macaco e/ou bata, botas de borracha, avental resistente, viseira facial e/ou óculos </a:t>
            </a:r>
            <a:r>
              <a:rPr lang="pt-PT" sz="1300" dirty="0" err="1"/>
              <a:t>protectores</a:t>
            </a:r>
            <a:r>
              <a:rPr lang="pt-PT" sz="1300" dirty="0"/>
              <a:t>, máscaras cirúrgicas.</a:t>
            </a:r>
          </a:p>
          <a:p>
            <a:pPr lvl="1"/>
            <a:r>
              <a:rPr lang="pt-PT" sz="1300" dirty="0"/>
              <a:t>Termómetros por </a:t>
            </a:r>
            <a:r>
              <a:rPr lang="pt-PT" sz="1300" dirty="0" err="1"/>
              <a:t>infra-vermelhos</a:t>
            </a:r>
            <a:endParaRPr lang="pt-PT" sz="1300" dirty="0"/>
          </a:p>
          <a:p>
            <a:pPr lvl="1"/>
            <a:r>
              <a:rPr lang="pt-PT" sz="1300" dirty="0"/>
              <a:t>Sacos para cadáveres</a:t>
            </a:r>
          </a:p>
          <a:p>
            <a:pPr lvl="1"/>
            <a:r>
              <a:rPr lang="pt-PT" sz="1300" dirty="0"/>
              <a:t>Pulverizadores de mochila </a:t>
            </a:r>
          </a:p>
          <a:p>
            <a:pPr lvl="1"/>
            <a:r>
              <a:rPr lang="pt-PT" sz="1300" dirty="0"/>
              <a:t>Sacos descartáveis para resíduos biológicos perigosos</a:t>
            </a:r>
          </a:p>
          <a:p>
            <a:pPr lvl="1"/>
            <a:r>
              <a:rPr lang="pt-PT" sz="1300" i="1" dirty="0"/>
              <a:t>Kit</a:t>
            </a:r>
            <a:r>
              <a:rPr lang="pt-PT" sz="1300" dirty="0"/>
              <a:t> de amostragem (UN 2814, kit para amostras de sangue, hastes para esfregaço oral, luvas, toalhetes com álcool)</a:t>
            </a:r>
          </a:p>
          <a:p>
            <a:pPr lvl="1"/>
            <a:r>
              <a:rPr lang="pt-PT" sz="1300" dirty="0"/>
              <a:t>Embalagens triplas</a:t>
            </a:r>
          </a:p>
          <a:p>
            <a:pPr lvl="1"/>
            <a:r>
              <a:rPr lang="pt-PT" sz="1300" dirty="0"/>
              <a:t>Caixa estanque/recipiente para objectos pontiagudos</a:t>
            </a:r>
          </a:p>
          <a:p>
            <a:pPr marL="0" indent="0">
              <a:buNone/>
            </a:pPr>
            <a:r>
              <a:rPr lang="pt-PT" sz="1300" b="1" dirty="0">
                <a:solidFill>
                  <a:srgbClr val="0070C0"/>
                </a:solidFill>
              </a:rPr>
              <a:t>Transportes</a:t>
            </a:r>
          </a:p>
          <a:p>
            <a:pPr lvl="1"/>
            <a:r>
              <a:rPr lang="pt-PT" sz="1300" dirty="0"/>
              <a:t>Acesso a carros ou motas e combustível</a:t>
            </a:r>
          </a:p>
          <a:p>
            <a:pPr marL="0" indent="0">
              <a:buNone/>
            </a:pPr>
            <a:r>
              <a:rPr lang="pt-PT" sz="1300" b="1" dirty="0">
                <a:solidFill>
                  <a:srgbClr val="0070C0"/>
                </a:solidFill>
              </a:rPr>
              <a:t>Finanças</a:t>
            </a:r>
          </a:p>
          <a:p>
            <a:pPr lvl="1"/>
            <a:r>
              <a:rPr lang="pt-PT" sz="1300" dirty="0"/>
              <a:t>Per </a:t>
            </a:r>
            <a:r>
              <a:rPr lang="pt-PT" sz="1300" dirty="0" err="1"/>
              <a:t>diem</a:t>
            </a:r>
            <a:r>
              <a:rPr lang="pt-PT" sz="1300" dirty="0"/>
              <a:t>, dinheiro de bolso</a:t>
            </a:r>
          </a:p>
          <a:p>
            <a:pPr lvl="1"/>
            <a:r>
              <a:rPr lang="pt-PT" sz="1300" dirty="0"/>
              <a:t>Acesso e mecanismo para libertar fundos do orçamento para emergências</a:t>
            </a:r>
          </a:p>
        </p:txBody>
      </p:sp>
    </p:spTree>
    <p:extLst>
      <p:ext uri="{BB962C8B-B14F-4D97-AF65-F5344CB8AC3E}">
        <p14:creationId xmlns:p14="http://schemas.microsoft.com/office/powerpoint/2010/main" val="358884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395536" y="1196752"/>
            <a:ext cx="82296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fontAlgn="base">
              <a:spcAft>
                <a:spcPts val="0"/>
              </a:spcAft>
              <a:buNone/>
            </a:pPr>
            <a:r>
              <a:rPr lang="pt-PT" sz="1100" b="1" kern="1200" dirty="0">
                <a:solidFill>
                  <a:srgbClr val="0000FF"/>
                </a:solidFill>
                <a:effectLst/>
                <a:latin typeface="Cambria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Plataforma</a:t>
            </a: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da OMS para a Aprendizagem sobre Segurança Sanitária –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Materiais de Formação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A sua utilização destes materiais está sujeita aos “</a:t>
            </a: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Termos de Utilização dos Materiais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 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  <a:hlinkClick r:id="rId3"/>
              </a:rPr>
              <a:t>ihrhrt@who.int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dirty="0">
                <a:effectLst/>
                <a:latin typeface="Arial"/>
                <a:ea typeface="ＭＳ 明朝"/>
                <a:cs typeface="Arial"/>
              </a:rPr>
              <a:t> 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23528" y="332656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pt-PT" sz="3200" b="1" dirty="0">
                <a:solidFill>
                  <a:srgbClr val="000000"/>
                </a:solidFill>
                <a:ea typeface="ＭＳ 明朝"/>
              </a:rPr>
              <a:t>Exoneração de responsabilidade</a:t>
            </a:r>
            <a:endParaRPr lang="pt-PT" sz="3200" dirty="0">
              <a:solidFill>
                <a:srgbClr val="000000"/>
              </a:solidFill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594350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644</Words>
  <Application>Microsoft Office PowerPoint</Application>
  <PresentationFormat>On-screen Show (4:3)</PresentationFormat>
  <Paragraphs>86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ＭＳ 明朝</vt:lpstr>
      <vt:lpstr>Arial</vt:lpstr>
      <vt:lpstr>Arial Narrow</vt:lpstr>
      <vt:lpstr>Calibri</vt:lpstr>
      <vt:lpstr>Cambria</vt:lpstr>
      <vt:lpstr>Times New Roman</vt:lpstr>
      <vt:lpstr>Office Theme</vt:lpstr>
      <vt:lpstr>RC 59 Template EN</vt:lpstr>
      <vt:lpstr>Equipas de Resposta Rápida Formação</vt:lpstr>
      <vt:lpstr>Objectivos da aprendizagem</vt:lpstr>
      <vt:lpstr>Instruções</vt:lpstr>
      <vt:lpstr>Instruções</vt:lpstr>
      <vt:lpstr>Balanço</vt:lpstr>
      <vt:lpstr>Balanço</vt:lpstr>
      <vt:lpstr>Exemplo: lista de verificação da logística para a DVE</vt:lpstr>
      <vt:lpstr>Exemplo: lista de verificação da logística para a DVE (2)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Deployment Checklist Groupwork</dc:title>
  <dc:creator>SMALLWOOD, Catherine</dc:creator>
  <cp:lastModifiedBy>GOMEZ, Paula</cp:lastModifiedBy>
  <cp:revision>46</cp:revision>
  <cp:lastPrinted>2016-08-24T08:14:01Z</cp:lastPrinted>
  <dcterms:created xsi:type="dcterms:W3CDTF">2015-09-22T16:46:55Z</dcterms:created>
  <dcterms:modified xsi:type="dcterms:W3CDTF">2019-06-28T10:27:03Z</dcterms:modified>
</cp:coreProperties>
</file>