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63" r:id="rId4"/>
    <p:sldId id="267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71" autoAdjust="0"/>
  </p:normalViewPr>
  <p:slideViewPr>
    <p:cSldViewPr>
      <p:cViewPr varScale="1">
        <p:scale>
          <a:sx n="101" d="100"/>
          <a:sy n="101" d="100"/>
        </p:scale>
        <p:origin x="70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6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415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580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grpSp>
        <p:nvGrpSpPr>
          <p:cNvPr id="5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6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7" name="image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6176850"/>
            <a:ext cx="4267200" cy="3048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Calibri"/>
                <a:cs typeface="Calibri"/>
                <a:sym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Rapid Response Teams Training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41DA84D-6B13-4DF3-B65B-F09B8BB8C7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2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4582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6A613BE-47C0-4900-BDD3-FBF4F0FA46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1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82000" y="6481763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710C3AC-2753-431F-B300-29CC644D80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25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89212E-7EEF-474E-BAD5-E690FB6C06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05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D2E3D-E5A4-4523-9208-FA5290DDA1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53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5047A-0E25-4095-99E5-D461DD111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07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9BC9DD-E369-4672-B478-B546514F65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72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1718731-5FE6-492D-BD72-52B453B01C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584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5ABD8E-E64D-4F34-8682-1353320939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24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A7E39D-06B1-4D79-9212-016EF0155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38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22C279-9B2E-4222-BA3D-98325B57B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382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9A1650-9120-4C96-BED5-F20E40E936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65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56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7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49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26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0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20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74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8D85E-EA14-4C9A-9727-7A9906461C8F}" type="datetimeFigureOut">
              <a:rPr lang="en-GB" smtClean="0"/>
              <a:t>28/06/2019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6E049-CEC3-46A6-A84B-3888F9F30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2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33600" y="6356350"/>
            <a:ext cx="4648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dirty="0" err="1"/>
              <a:t>Formação</a:t>
            </a:r>
            <a:r>
              <a:rPr lang="en-US" dirty="0"/>
              <a:t> de </a:t>
            </a:r>
            <a:r>
              <a:rPr lang="en-US" dirty="0" err="1"/>
              <a:t>Equipas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Rápida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02650" y="6481763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64479D6-E1AD-4E5B-A4F8-2E59461ED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Subtitle 2"/>
          <p:cNvSpPr txBox="1">
            <a:spLocks/>
          </p:cNvSpPr>
          <p:nvPr userDrawn="1"/>
        </p:nvSpPr>
        <p:spPr>
          <a:xfrm>
            <a:off x="2209800" y="6176963"/>
            <a:ext cx="4267200" cy="304800"/>
          </a:xfrm>
          <a:prstGeom prst="rect">
            <a:avLst/>
          </a:prstGeom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bg1"/>
                </a:solidFill>
                <a:latin typeface="Calibri"/>
                <a:ea typeface="+mn-ea"/>
                <a:cs typeface="Calibri"/>
                <a:sym typeface="Calibri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fr-FR" sz="1400" dirty="0" err="1">
                <a:solidFill>
                  <a:srgbClr val="FFFFFF"/>
                </a:solidFill>
                <a:ea typeface="Calibri"/>
              </a:rPr>
              <a:t>Formação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de Equipas de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Resposta</a:t>
            </a:r>
            <a:r>
              <a:rPr lang="fr-FR" sz="1400" dirty="0">
                <a:solidFill>
                  <a:srgbClr val="FFFFFF"/>
                </a:solidFill>
                <a:ea typeface="Calibri"/>
              </a:rPr>
              <a:t> </a:t>
            </a:r>
            <a:r>
              <a:rPr lang="fr-FR" sz="1400" dirty="0" err="1">
                <a:solidFill>
                  <a:srgbClr val="FFFFFF"/>
                </a:solidFill>
                <a:ea typeface="Calibri"/>
              </a:rPr>
              <a:t>Rápida</a:t>
            </a:r>
            <a:endParaRPr lang="fr-FR" sz="1400" dirty="0">
              <a:solidFill>
                <a:srgbClr val="FFFFFF"/>
              </a:solidFill>
              <a:ea typeface="Calibri"/>
            </a:endParaRPr>
          </a:p>
        </p:txBody>
      </p:sp>
      <p:sp>
        <p:nvSpPr>
          <p:cNvPr id="1031" name="Shape 14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en-US" sz="1400">
              <a:solidFill>
                <a:srgbClr val="FFFFFF"/>
              </a:solidFill>
              <a:cs typeface="Calibri" pitchFamily="34" charset="0"/>
              <a:sym typeface="Calibri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86800" y="6481763"/>
            <a:ext cx="609600" cy="3651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0384FD-CC80-4B09-A768-218B646411B4}" type="slidenum">
              <a:rPr lang="en-US" sz="1600">
                <a:solidFill>
                  <a:schemeClr val="bg1"/>
                </a:solidFill>
              </a:rPr>
              <a:pPr eaLnBrk="1" hangingPunct="1"/>
              <a:t>‹#›</a:t>
            </a:fld>
            <a:endParaRPr lang="en-US" sz="1600">
              <a:solidFill>
                <a:schemeClr val="bg1"/>
              </a:solidFill>
            </a:endParaRPr>
          </a:p>
        </p:txBody>
      </p:sp>
      <p:grpSp>
        <p:nvGrpSpPr>
          <p:cNvPr id="1033" name="Group 147"/>
          <p:cNvGrpSpPr>
            <a:grpSpLocks noChangeAspect="1"/>
          </p:cNvGrpSpPr>
          <p:nvPr userDrawn="1"/>
        </p:nvGrpSpPr>
        <p:grpSpPr bwMode="auto">
          <a:xfrm>
            <a:off x="133350" y="6173788"/>
            <a:ext cx="1619250" cy="608012"/>
            <a:chOff x="0" y="0"/>
            <a:chExt cx="2838178" cy="923698"/>
          </a:xfrm>
        </p:grpSpPr>
        <p:sp>
          <p:nvSpPr>
            <p:cNvPr id="1035" name="Shape 145"/>
            <p:cNvSpPr>
              <a:spLocks noChangeArrowheads="1"/>
            </p:cNvSpPr>
            <p:nvPr/>
          </p:nvSpPr>
          <p:spPr bwMode="auto">
            <a:xfrm>
              <a:off x="0" y="0"/>
              <a:ext cx="2838179" cy="92369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>
                <a:cs typeface="Calibri" pitchFamily="34" charset="0"/>
                <a:sym typeface="Calibri" pitchFamily="34" charset="0"/>
              </a:endParaRPr>
            </a:p>
          </p:txBody>
        </p:sp>
        <p:pic>
          <p:nvPicPr>
            <p:cNvPr id="1036" name="image1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38179" cy="923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034" name="TextBox 12"/>
          <p:cNvSpPr txBox="1">
            <a:spLocks noChangeArrowheads="1"/>
          </p:cNvSpPr>
          <p:nvPr userDrawn="1"/>
        </p:nvSpPr>
        <p:spPr bwMode="auto">
          <a:xfrm>
            <a:off x="2057400" y="6478588"/>
            <a:ext cx="25978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Formação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de Equipas de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Resposta</a:t>
            </a:r>
            <a:r>
              <a:rPr lang="fr-FR" sz="1200" dirty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fr-FR" sz="1200" dirty="0" err="1">
                <a:solidFill>
                  <a:schemeClr val="bg1"/>
                </a:solidFill>
                <a:latin typeface="Arial Narrow" pitchFamily="34" charset="0"/>
              </a:rPr>
              <a:t>Rápida</a:t>
            </a:r>
            <a:endParaRPr lang="en-GB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29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63252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32523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0253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hrhrt@who.int" TargetMode="External"/><Relationship Id="rId2" Type="http://schemas.openxmlformats.org/officeDocument/2006/relationships/hyperlink" Target="https://extranet.who.int/hslp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186" y="3861048"/>
            <a:ext cx="8878293" cy="129614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pt-PT" sz="3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A2.5c Actividade de constituição de equipas 3</a:t>
            </a:r>
            <a:br>
              <a:rPr lang="pt-PT" sz="30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sz="30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Logótipo da equipa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496" y="5733256"/>
            <a:ext cx="2396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>
                <a:solidFill>
                  <a:srgbClr val="002060"/>
                </a:solidFill>
              </a:rPr>
              <a:t>Duração: 60 minutos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24EF40-7D25-4262-9999-DE7EB978860A}"/>
              </a:ext>
            </a:extLst>
          </p:cNvPr>
          <p:cNvSpPr txBox="1"/>
          <p:nvPr/>
        </p:nvSpPr>
        <p:spPr>
          <a:xfrm>
            <a:off x="35496" y="6381328"/>
            <a:ext cx="2262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solidFill>
                  <a:srgbClr val="002060"/>
                </a:solidFill>
              </a:rPr>
              <a:t>Actualizado em: 14/05/2018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3808" y="260648"/>
            <a:ext cx="612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sz="3200" b="1" dirty="0">
                <a:solidFill>
                  <a:srgbClr val="002060"/>
                </a:solidFill>
                <a:latin typeface="Arial" charset="0"/>
                <a:cs typeface="Arial" charset="0"/>
              </a:rPr>
              <a:t>Equipas de Resposta Rápida</a:t>
            </a:r>
            <a:br>
              <a:rPr lang="pt-PT" sz="3200" b="1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pt-PT" sz="3200" b="1" dirty="0">
                <a:solidFill>
                  <a:srgbClr val="0070C0"/>
                </a:solidFill>
                <a:latin typeface="Arial" charset="0"/>
                <a:cs typeface="Arial" charset="0"/>
              </a:rPr>
              <a:t>Formação</a:t>
            </a:r>
            <a:endParaRPr lang="pt-PT" sz="3200" dirty="0"/>
          </a:p>
        </p:txBody>
      </p:sp>
    </p:spTree>
    <p:extLst>
      <p:ext uri="{BB962C8B-B14F-4D97-AF65-F5344CB8AC3E}">
        <p14:creationId xmlns:p14="http://schemas.microsoft.com/office/powerpoint/2010/main" val="35342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Instruções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1412776"/>
            <a:ext cx="82146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Escolher um nome para a equipa.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Desenvolver um logótipo gráfico que retrate, perante os outros participantes, quem ou o que eles são. </a:t>
            </a:r>
          </a:p>
          <a:p>
            <a:pPr marL="457200" indent="-457200">
              <a:buFont typeface="+mj-lt"/>
              <a:buAutoNum type="arabicPeriod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Desenhar uma versão ampliada num quadro de papel, para que o grupo possa observá-lo. </a:t>
            </a:r>
          </a:p>
          <a:p>
            <a:pPr marL="457200" lvl="0" indent="-457200">
              <a:buFont typeface="+mj-lt"/>
              <a:buAutoNum type="arabicPeriod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Depois de concluído o logótipo, elaborar um </a:t>
            </a:r>
            <a:r>
              <a:rPr lang="pt-PT" sz="2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slogan</a:t>
            </a: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 doze palavras ou menos, para explicar o logótipo da equipa e criar uma identidade para o grupo. </a:t>
            </a:r>
          </a:p>
          <a:p>
            <a:pPr marL="457200" lvl="0" indent="-457200">
              <a:buFont typeface="+mj-lt"/>
              <a:buAutoNum type="arabicPeriod"/>
            </a:pP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Apresentar e explicar o que representam o logótipo e o </a:t>
            </a:r>
            <a:r>
              <a:rPr lang="pt-PT" sz="24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slogan</a:t>
            </a:r>
            <a:r>
              <a:rPr lang="pt-PT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7654" y="5209009"/>
            <a:ext cx="8300810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i="1" dirty="0"/>
              <a:t>O nome, logótipo e slogan da sua equipa serão avaliados por um painel de peritos! </a:t>
            </a:r>
          </a:p>
        </p:txBody>
      </p:sp>
    </p:spTree>
    <p:extLst>
      <p:ext uri="{BB962C8B-B14F-4D97-AF65-F5344CB8AC3E}">
        <p14:creationId xmlns:p14="http://schemas.microsoft.com/office/powerpoint/2010/main" val="3405161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3600" b="1" dirty="0">
                <a:solidFill>
                  <a:srgbClr val="002060"/>
                </a:solidFill>
              </a:rPr>
              <a:t>Critérios de avaliação</a:t>
            </a:r>
            <a:br>
              <a:rPr lang="pt-PT" sz="3600" b="1" dirty="0">
                <a:solidFill>
                  <a:srgbClr val="002060"/>
                </a:solidFill>
              </a:rPr>
            </a:br>
            <a:r>
              <a:rPr lang="pt-PT" sz="2400" dirty="0">
                <a:solidFill>
                  <a:schemeClr val="accent6">
                    <a:lumMod val="75000"/>
                  </a:schemeClr>
                </a:solidFill>
              </a:rPr>
              <a:t>Escala: 1 baixo, 2 médio, 3 alto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0010747"/>
              </p:ext>
            </p:extLst>
          </p:nvPr>
        </p:nvGraphicFramePr>
        <p:xfrm>
          <a:off x="1115616" y="1640938"/>
          <a:ext cx="6768753" cy="43083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5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1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6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7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74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0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 </a:t>
                      </a:r>
                      <a:endParaRPr lang="pt-PT" sz="20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Equipa 1</a:t>
                      </a:r>
                      <a:endParaRPr lang="pt-PT" sz="20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Equipa 2</a:t>
                      </a:r>
                      <a:endParaRPr lang="pt-PT" sz="20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Equipa 3</a:t>
                      </a:r>
                      <a:endParaRPr lang="pt-PT" sz="20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Equipa 4</a:t>
                      </a:r>
                      <a:endParaRPr lang="pt-PT" sz="20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Relevância do nome</a:t>
                      </a:r>
                      <a:r>
                        <a:rPr lang="pt-PT" sz="2000" baseline="0" noProof="0">
                          <a:effectLst/>
                        </a:rPr>
                        <a:t> da </a:t>
                      </a:r>
                      <a:r>
                        <a:rPr lang="pt-PT" sz="2000" noProof="0">
                          <a:effectLst/>
                        </a:rPr>
                        <a:t>equipa</a:t>
                      </a:r>
                      <a:endParaRPr lang="pt-PT" sz="20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Qualidade do logótipo da equipa</a:t>
                      </a:r>
                      <a:endParaRPr lang="pt-PT" sz="20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 dirty="0">
                          <a:effectLst/>
                        </a:rPr>
                        <a:t>Relevância do </a:t>
                      </a:r>
                      <a:r>
                        <a:rPr lang="pt-PT" sz="2000" i="1" noProof="0" dirty="0">
                          <a:effectLst/>
                        </a:rPr>
                        <a:t>slogan</a:t>
                      </a:r>
                      <a:r>
                        <a:rPr lang="pt-PT" sz="2000" noProof="0" dirty="0">
                          <a:effectLst/>
                        </a:rPr>
                        <a:t> da equipa </a:t>
                      </a:r>
                      <a:endParaRPr lang="pt-PT" sz="20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Criatividade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 </a:t>
                      </a:r>
                      <a:endParaRPr lang="pt-PT" sz="20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Total da pontuação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2000" noProof="0">
                          <a:effectLst/>
                        </a:rPr>
                        <a:t> </a:t>
                      </a:r>
                      <a:endParaRPr lang="pt-PT" sz="20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>
                          <a:effectLst/>
                        </a:rPr>
                        <a:t> </a:t>
                      </a:r>
                      <a:endParaRPr lang="pt-PT" sz="1100" noProof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noProof="0" dirty="0">
                          <a:effectLst/>
                        </a:rPr>
                        <a:t> </a:t>
                      </a:r>
                      <a:endParaRPr lang="pt-PT" sz="1100" noProof="0" dirty="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192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87406890"/>
              </p:ext>
            </p:extLst>
          </p:nvPr>
        </p:nvGraphicFramePr>
        <p:xfrm>
          <a:off x="323528" y="1628800"/>
          <a:ext cx="8496944" cy="324054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87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09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algn="ctr" rtl="1"/>
                      <a:r>
                        <a:rPr lang="pt-PT" sz="3200" noProof="0">
                          <a:solidFill>
                            <a:schemeClr val="bg1"/>
                          </a:solidFill>
                        </a:rPr>
                        <a:t>O que faria de diferente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pt-PT" sz="3200" noProof="0">
                          <a:solidFill>
                            <a:schemeClr val="tx1"/>
                          </a:solidFill>
                        </a:rPr>
                        <a:t>O que correu bem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4581">
                <a:tc>
                  <a:txBody>
                    <a:bodyPr/>
                    <a:lstStyle/>
                    <a:p>
                      <a:pPr rtl="1"/>
                      <a:endParaRPr lang="pt-PT" sz="4000" noProof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pt-PT" sz="4000" noProof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4581">
                <a:tc>
                  <a:txBody>
                    <a:bodyPr/>
                    <a:lstStyle/>
                    <a:p>
                      <a:pPr rtl="1"/>
                      <a:endParaRPr lang="pt-PT" sz="4000" noProof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pt-PT" sz="4000" noProof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4581">
                <a:tc>
                  <a:txBody>
                    <a:bodyPr/>
                    <a:lstStyle/>
                    <a:p>
                      <a:pPr rtl="1"/>
                      <a:endParaRPr lang="pt-PT" sz="4000" noProof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endParaRPr lang="pt-PT" sz="4000" noProof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pt-PT" sz="3600" b="1">
                <a:solidFill>
                  <a:srgbClr val="002060"/>
                </a:solidFill>
              </a:rPr>
              <a:t>Balanço</a:t>
            </a:r>
          </a:p>
        </p:txBody>
      </p:sp>
    </p:spTree>
    <p:extLst>
      <p:ext uri="{BB962C8B-B14F-4D97-AF65-F5344CB8AC3E}">
        <p14:creationId xmlns:p14="http://schemas.microsoft.com/office/powerpoint/2010/main" val="1315136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323528" y="332656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63252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32523"/>
                </a:solidFill>
                <a:latin typeface="Arial" charset="0"/>
                <a:cs typeface="Arial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pt-PT" sz="3200" b="1" dirty="0">
                <a:solidFill>
                  <a:srgbClr val="002060"/>
                </a:solidFill>
                <a:ea typeface="ＭＳ 明朝"/>
              </a:rPr>
              <a:t>Exoneração de responsabilidade</a:t>
            </a:r>
            <a:endParaRPr lang="pt-PT" sz="3200" dirty="0">
              <a:solidFill>
                <a:srgbClr val="002060"/>
              </a:solidFill>
              <a:ea typeface="ＭＳ 明朝"/>
            </a:endParaRPr>
          </a:p>
        </p:txBody>
      </p:sp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 bwMode="auto">
          <a:xfrm>
            <a:off x="395536" y="1196752"/>
            <a:ext cx="82296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fontAlgn="base">
              <a:spcAft>
                <a:spcPts val="0"/>
              </a:spcAft>
              <a:buNone/>
            </a:pPr>
            <a:r>
              <a:rPr lang="pt-PT" sz="1100" b="1" kern="1200" dirty="0">
                <a:solidFill>
                  <a:srgbClr val="0000FF"/>
                </a:solidFill>
                <a:effectLst/>
                <a:latin typeface="Cambria"/>
                <a:ea typeface="ＭＳ 明朝"/>
                <a:cs typeface="Arial"/>
              </a:rPr>
              <a:t> </a:t>
            </a:r>
            <a:endParaRPr lang="pt-PT" sz="1000" dirty="0">
              <a:effectLst/>
              <a:latin typeface="Times New Roman"/>
              <a:ea typeface="ＭＳ 明朝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Plataforma</a:t>
            </a:r>
            <a:r>
              <a:rPr lang="pt-PT" sz="1600" b="1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da OMS para a Aprendizagem sobre Segurança Sanitária –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algn="ctr" fontAlgn="base">
              <a:spcAft>
                <a:spcPts val="0"/>
              </a:spcAft>
              <a:buNone/>
            </a:pPr>
            <a:r>
              <a:rPr lang="pt-PT" sz="1600" b="1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Materiais de Formação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Estes Materiais de Formação da OMS são propriedade da © Organização Mundial da Saúde (WHO) 2018. Todos os direitos reservados.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A sua utilização destes materiais está sujeita aos “</a:t>
            </a:r>
            <a:r>
              <a:rPr lang="pt-PT" sz="1600" kern="1200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</a:rPr>
              <a:t>Termos de Utilização dos Materiais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</a:rPr>
              <a:t>de Formação da Plataforma da OMS para a Aprendizagem sobre Segurança Sanitária</a:t>
            </a: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”, que aceitou ao descarregá-los e que estão disponíveis na Plataforma da OMS para a Aprendizagem sobre Segurança Sanitária em: </a:t>
            </a:r>
            <a:r>
              <a:rPr lang="pt-PT" sz="1600" u="sng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  <a:hlinkClick r:id="rId2"/>
              </a:rPr>
              <a:t>https://extranet.who.int/hslp</a:t>
            </a: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 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Caso adapte, modifique, traduza ou de alguma forma altere o conteúdo destes materiais, não poderá sugerir que a OMS de algum modo aprova essas modificações, como não poderá usar o nome ou o símbolo da OMS nos materiais modificados.</a:t>
            </a: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  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buNone/>
            </a:pPr>
            <a:r>
              <a:rPr lang="pt-PT" sz="1600" kern="1200" dirty="0">
                <a:solidFill>
                  <a:srgbClr val="000000"/>
                </a:solidFill>
                <a:effectLst/>
                <a:latin typeface="Arial"/>
                <a:ea typeface="ＭＳ 明朝"/>
                <a:cs typeface="Arial"/>
              </a:rPr>
              <a:t>Solicita-se ainda que informe a OMS de quaisquer alterações que tenha efectuado para utilização pública destes materiais, para fins de manutenção de registos e desenvolvimento contínuo, através do endereço electrónico </a:t>
            </a:r>
            <a:r>
              <a:rPr lang="pt-PT" sz="1600" u="sng" dirty="0">
                <a:solidFill>
                  <a:srgbClr val="0000FF"/>
                </a:solidFill>
                <a:effectLst/>
                <a:latin typeface="Arial"/>
                <a:ea typeface="ＭＳ 明朝"/>
                <a:cs typeface="Arial"/>
                <a:hlinkClick r:id="rId3"/>
              </a:rPr>
              <a:t>ihrhrt@who.int</a:t>
            </a:r>
            <a:endParaRPr lang="pt-PT" sz="1600" dirty="0">
              <a:effectLst/>
              <a:latin typeface="Arial"/>
              <a:ea typeface="ＭＳ 明朝"/>
              <a:cs typeface="Arial"/>
            </a:endParaRPr>
          </a:p>
          <a:p>
            <a:pPr marL="0" indent="0" fontAlgn="base">
              <a:spcAft>
                <a:spcPts val="0"/>
              </a:spcAft>
              <a:buNone/>
            </a:pPr>
            <a:r>
              <a:rPr lang="pt-PT" sz="1600" dirty="0">
                <a:effectLst/>
                <a:latin typeface="Arial"/>
                <a:ea typeface="ＭＳ 明朝"/>
                <a:cs typeface="Arial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88364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/>
          <a:lstStyle/>
          <a:p>
            <a:r>
              <a:rPr lang="pt-PT" sz="4800" b="1" i="1" dirty="0">
                <a:solidFill>
                  <a:srgbClr val="002060"/>
                </a:solidFill>
              </a:rPr>
              <a:t>Parabéns e obrigado a todos</a:t>
            </a:r>
            <a:r>
              <a:rPr lang="fr-FR" sz="4800" b="1" i="1" dirty="0">
                <a:solidFill>
                  <a:srgbClr val="002060"/>
                </a:solidFill>
              </a:rPr>
              <a:t>!</a:t>
            </a:r>
            <a:endParaRPr lang="en-US" sz="4800" b="1" i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81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C 59 Template 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169</Words>
  <Application>Microsoft Office PowerPoint</Application>
  <PresentationFormat>On-screen Show (4:3)</PresentationFormat>
  <Paragraphs>60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明朝</vt:lpstr>
      <vt:lpstr>SimSun</vt:lpstr>
      <vt:lpstr>Arial</vt:lpstr>
      <vt:lpstr>Arial Narrow</vt:lpstr>
      <vt:lpstr>Calibri</vt:lpstr>
      <vt:lpstr>Cambria</vt:lpstr>
      <vt:lpstr>Times New Roman</vt:lpstr>
      <vt:lpstr>Office Theme</vt:lpstr>
      <vt:lpstr>RC 59 Template EN</vt:lpstr>
      <vt:lpstr>A2.5c Actividade de constituição de equipas 3 Logótipo da equipa</vt:lpstr>
      <vt:lpstr>Instruções</vt:lpstr>
      <vt:lpstr>Critérios de avaliação Escala: 1 baixo, 2 médio, 3 alto</vt:lpstr>
      <vt:lpstr>Balanço</vt:lpstr>
      <vt:lpstr>PowerPoint Presentation</vt:lpstr>
      <vt:lpstr>Parabéns e obrigado a todos!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Egg drop challenge</dc:title>
  <dc:creator>BAYUGO, Yolanda</dc:creator>
  <cp:lastModifiedBy>GOMEZ, Paula</cp:lastModifiedBy>
  <cp:revision>30</cp:revision>
  <dcterms:created xsi:type="dcterms:W3CDTF">2015-05-23T15:32:06Z</dcterms:created>
  <dcterms:modified xsi:type="dcterms:W3CDTF">2019-06-28T10:18:38Z</dcterms:modified>
</cp:coreProperties>
</file>