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61" r:id="rId3"/>
    <p:sldId id="257" r:id="rId4"/>
    <p:sldId id="263" r:id="rId5"/>
    <p:sldId id="260" r:id="rId6"/>
    <p:sldId id="265" r:id="rId7"/>
    <p:sldId id="264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9542" autoAdjust="0"/>
  </p:normalViewPr>
  <p:slideViewPr>
    <p:cSldViewPr>
      <p:cViewPr varScale="1">
        <p:scale>
          <a:sx n="101" d="100"/>
          <a:sy n="101" d="100"/>
        </p:scale>
        <p:origin x="708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8D85E-EA14-4C9A-9727-7A9906461C8F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6E049-CEC3-46A6-A84B-3888F9F30E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50609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8D85E-EA14-4C9A-9727-7A9906461C8F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6E049-CEC3-46A6-A84B-3888F9F30E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84153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8D85E-EA14-4C9A-9727-7A9906461C8F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6E049-CEC3-46A6-A84B-3888F9F30E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95801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48"/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endParaRPr lang="en-US" sz="1400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grpSp>
        <p:nvGrpSpPr>
          <p:cNvPr id="5" name="Group 147"/>
          <p:cNvGrpSpPr>
            <a:grpSpLocks noChangeAspect="1"/>
          </p:cNvGrpSpPr>
          <p:nvPr userDrawn="1"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6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US"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7" name="image1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6176850"/>
            <a:ext cx="4267200" cy="304800"/>
          </a:xfrm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Calibri"/>
                <a:cs typeface="Calibri"/>
                <a:sym typeface="Calibri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Rapid Response Teams Training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41DA84D-6B13-4DF3-B65B-F09B8BB8C7B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524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458200" y="6481763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D6A613BE-47C0-4900-BDD3-FBF4F0FA465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7128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382000" y="6481763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A710C3AC-2753-431F-B300-29CC644D809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4254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189212E-7EEF-474E-BAD5-E690FB6C06C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2058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err="1"/>
              <a:t>Formação</a:t>
            </a:r>
            <a:r>
              <a:rPr lang="en-US" dirty="0"/>
              <a:t> de </a:t>
            </a:r>
            <a:r>
              <a:rPr lang="en-US" dirty="0" err="1"/>
              <a:t>Equipas</a:t>
            </a:r>
            <a:r>
              <a:rPr lang="en-US" dirty="0"/>
              <a:t> de </a:t>
            </a:r>
            <a:r>
              <a:rPr lang="en-US" dirty="0" err="1"/>
              <a:t>Resposta</a:t>
            </a:r>
            <a:r>
              <a:rPr lang="en-US" dirty="0"/>
              <a:t> </a:t>
            </a:r>
            <a:r>
              <a:rPr lang="en-US" dirty="0" err="1"/>
              <a:t>Rápida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3DD2E3D-E5A4-4523-9208-FA5290DDA11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22537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9D5047A-0E25-4095-99E5-D461DD111D7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5079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E9BC9DD-E369-4672-B478-B546514F658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2721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1718731-5FE6-492D-BD72-52B453B01C9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78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8D85E-EA14-4C9A-9727-7A9906461C8F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6E049-CEC3-46A6-A84B-3888F9F30E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25849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65ABD8E-E64D-4F34-8682-13533209394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22476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4A7E39D-06B1-4D79-9212-016EF015538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26384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222C279-9B2E-4222-BA3D-98325B57B10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03820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29A1650-9120-4C96-BED5-F20E40E936B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765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8D85E-EA14-4C9A-9727-7A9906461C8F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6E049-CEC3-46A6-A84B-3888F9F30E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8560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8D85E-EA14-4C9A-9727-7A9906461C8F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6E049-CEC3-46A6-A84B-3888F9F30E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47451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8D85E-EA14-4C9A-9727-7A9906461C8F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6E049-CEC3-46A6-A84B-3888F9F30E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2491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8D85E-EA14-4C9A-9727-7A9906461C8F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6E049-CEC3-46A6-A84B-3888F9F30E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9262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8D85E-EA14-4C9A-9727-7A9906461C8F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6E049-CEC3-46A6-A84B-3888F9F30E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67098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8D85E-EA14-4C9A-9727-7A9906461C8F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6E049-CEC3-46A6-A84B-3888F9F30E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72006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8D85E-EA14-4C9A-9727-7A9906461C8F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6E049-CEC3-46A6-A84B-3888F9F30E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2746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68D85E-EA14-4C9A-9727-7A9906461C8F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F6E049-CEC3-46A6-A84B-3888F9F30E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9923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33600" y="6356350"/>
            <a:ext cx="4648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r>
              <a:rPr lang="en-US" dirty="0" err="1"/>
              <a:t>Formação</a:t>
            </a:r>
            <a:r>
              <a:rPr lang="en-US" dirty="0"/>
              <a:t> de </a:t>
            </a:r>
            <a:r>
              <a:rPr lang="en-US" dirty="0" err="1"/>
              <a:t>Equipas</a:t>
            </a:r>
            <a:r>
              <a:rPr lang="en-US" dirty="0"/>
              <a:t> de </a:t>
            </a:r>
            <a:r>
              <a:rPr lang="en-US" dirty="0" err="1"/>
              <a:t>Resposta</a:t>
            </a:r>
            <a:r>
              <a:rPr lang="en-US" dirty="0"/>
              <a:t> </a:t>
            </a:r>
            <a:r>
              <a:rPr lang="en-US" dirty="0" err="1"/>
              <a:t>Rápida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02650" y="6481763"/>
            <a:ext cx="609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264479D6-E1AD-4E5B-A4F8-2E59461ED89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Subtitle 2"/>
          <p:cNvSpPr txBox="1">
            <a:spLocks/>
          </p:cNvSpPr>
          <p:nvPr userDrawn="1"/>
        </p:nvSpPr>
        <p:spPr>
          <a:xfrm>
            <a:off x="2209800" y="6176963"/>
            <a:ext cx="4267200" cy="304800"/>
          </a:xfrm>
          <a:prstGeom prst="rect">
            <a:avLst/>
          </a:prstGeom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bg1"/>
                </a:solidFill>
                <a:latin typeface="Calibri"/>
                <a:ea typeface="+mn-ea"/>
                <a:cs typeface="Calibri"/>
                <a:sym typeface="Calibri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fr-FR" sz="1400" dirty="0" err="1">
                <a:solidFill>
                  <a:srgbClr val="FFFFFF"/>
                </a:solidFill>
                <a:ea typeface="Calibri"/>
              </a:rPr>
              <a:t>Formação</a:t>
            </a:r>
            <a:r>
              <a:rPr lang="fr-FR" sz="1400" dirty="0">
                <a:solidFill>
                  <a:srgbClr val="FFFFFF"/>
                </a:solidFill>
                <a:ea typeface="Calibri"/>
              </a:rPr>
              <a:t> de Equipas de </a:t>
            </a:r>
            <a:r>
              <a:rPr lang="fr-FR" sz="1400" dirty="0" err="1">
                <a:solidFill>
                  <a:srgbClr val="FFFFFF"/>
                </a:solidFill>
                <a:ea typeface="Calibri"/>
              </a:rPr>
              <a:t>Resposta</a:t>
            </a:r>
            <a:r>
              <a:rPr lang="fr-FR" sz="1400" dirty="0">
                <a:solidFill>
                  <a:srgbClr val="FFFFFF"/>
                </a:solidFill>
                <a:ea typeface="Calibri"/>
              </a:rPr>
              <a:t> </a:t>
            </a:r>
            <a:r>
              <a:rPr lang="fr-FR" sz="1400" dirty="0" err="1">
                <a:solidFill>
                  <a:srgbClr val="FFFFFF"/>
                </a:solidFill>
                <a:ea typeface="Calibri"/>
              </a:rPr>
              <a:t>Rápida</a:t>
            </a:r>
            <a:endParaRPr lang="fr-FR" sz="1400" dirty="0">
              <a:solidFill>
                <a:srgbClr val="FFFFFF"/>
              </a:solidFill>
              <a:ea typeface="Calibri"/>
            </a:endParaRPr>
          </a:p>
        </p:txBody>
      </p:sp>
      <p:sp>
        <p:nvSpPr>
          <p:cNvPr id="1031" name="Shape 148"/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endParaRPr lang="en-US" sz="1400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8686800" y="6481763"/>
            <a:ext cx="609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450384FD-CC80-4B09-A768-218B646411B4}" type="slidenum">
              <a:rPr lang="en-US" sz="1600">
                <a:solidFill>
                  <a:schemeClr val="bg1"/>
                </a:solidFill>
              </a:rPr>
              <a:pPr eaLnBrk="1" hangingPunct="1"/>
              <a:t>‹#›</a:t>
            </a:fld>
            <a:endParaRPr lang="en-US" sz="1600">
              <a:solidFill>
                <a:schemeClr val="bg1"/>
              </a:solidFill>
            </a:endParaRPr>
          </a:p>
        </p:txBody>
      </p:sp>
      <p:grpSp>
        <p:nvGrpSpPr>
          <p:cNvPr id="1033" name="Group 147"/>
          <p:cNvGrpSpPr>
            <a:grpSpLocks noChangeAspect="1"/>
          </p:cNvGrpSpPr>
          <p:nvPr userDrawn="1"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1035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US"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1036" name="image1.png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1034" name="TextBox 12"/>
          <p:cNvSpPr txBox="1">
            <a:spLocks noChangeArrowheads="1"/>
          </p:cNvSpPr>
          <p:nvPr userDrawn="1"/>
        </p:nvSpPr>
        <p:spPr bwMode="auto">
          <a:xfrm>
            <a:off x="2057400" y="6478588"/>
            <a:ext cx="259788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fr-FR" sz="1200" dirty="0" err="1">
                <a:solidFill>
                  <a:schemeClr val="bg1"/>
                </a:solidFill>
                <a:latin typeface="Arial Narrow" pitchFamily="34" charset="0"/>
              </a:rPr>
              <a:t>Formação</a:t>
            </a:r>
            <a:r>
              <a:rPr lang="fr-FR" sz="1200" dirty="0">
                <a:solidFill>
                  <a:schemeClr val="bg1"/>
                </a:solidFill>
                <a:latin typeface="Arial Narrow" pitchFamily="34" charset="0"/>
              </a:rPr>
              <a:t> de Equipas de </a:t>
            </a:r>
            <a:r>
              <a:rPr lang="fr-FR" sz="1200" dirty="0" err="1">
                <a:solidFill>
                  <a:schemeClr val="bg1"/>
                </a:solidFill>
                <a:latin typeface="Arial Narrow" pitchFamily="34" charset="0"/>
              </a:rPr>
              <a:t>Resposta</a:t>
            </a:r>
            <a:r>
              <a:rPr lang="fr-FR" sz="1200" dirty="0">
                <a:solidFill>
                  <a:schemeClr val="bg1"/>
                </a:solidFill>
                <a:latin typeface="Arial Narrow" pitchFamily="34" charset="0"/>
              </a:rPr>
              <a:t> </a:t>
            </a:r>
            <a:r>
              <a:rPr lang="fr-FR" sz="1200" dirty="0" err="1">
                <a:solidFill>
                  <a:schemeClr val="bg1"/>
                </a:solidFill>
                <a:latin typeface="Arial Narrow" pitchFamily="34" charset="0"/>
              </a:rPr>
              <a:t>Rápida</a:t>
            </a:r>
            <a:endParaRPr lang="en-GB" sz="12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8296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632523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mailto:ihrhrt@who.int" TargetMode="External"/><Relationship Id="rId2" Type="http://schemas.openxmlformats.org/officeDocument/2006/relationships/hyperlink" Target="https://extranet.who.int/hslp" TargetMode="Externa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43000" y="4221088"/>
            <a:ext cx="9001000" cy="1296144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l"/>
            <a:r>
              <a:rPr lang="pt-PT" sz="3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A2.5a Actividade de constituição de equipas 1</a:t>
            </a:r>
            <a:br>
              <a:rPr lang="pt-PT" sz="3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PT" sz="3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 desafio do « acondicionamento de ovos »</a:t>
            </a:r>
            <a:endParaRPr lang="pt-PT" sz="3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843808" y="260648"/>
            <a:ext cx="61206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PT" sz="3200" b="1">
                <a:solidFill>
                  <a:srgbClr val="002060"/>
                </a:solidFill>
                <a:latin typeface="Arial" charset="0"/>
                <a:cs typeface="Arial" charset="0"/>
              </a:rPr>
              <a:t>Equipas de Resposta Rápida</a:t>
            </a:r>
            <a:br>
              <a:rPr lang="pt-PT" sz="3200" b="1">
                <a:solidFill>
                  <a:srgbClr val="002060"/>
                </a:solidFill>
                <a:latin typeface="Arial" charset="0"/>
                <a:cs typeface="Arial" charset="0"/>
              </a:rPr>
            </a:br>
            <a:r>
              <a:rPr lang="pt-PT" sz="3200" b="1">
                <a:solidFill>
                  <a:srgbClr val="0070C0"/>
                </a:solidFill>
                <a:latin typeface="Arial" charset="0"/>
                <a:cs typeface="Arial" charset="0"/>
              </a:rPr>
              <a:t>Formação</a:t>
            </a:r>
            <a:endParaRPr lang="pt-PT" sz="3200"/>
          </a:p>
        </p:txBody>
      </p:sp>
      <p:sp>
        <p:nvSpPr>
          <p:cNvPr id="3" name="TextBox 2"/>
          <p:cNvSpPr txBox="1"/>
          <p:nvPr/>
        </p:nvSpPr>
        <p:spPr>
          <a:xfrm>
            <a:off x="35496" y="5733256"/>
            <a:ext cx="17241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000" b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Duração: 60’</a:t>
            </a:r>
            <a:endParaRPr lang="pt-PT" sz="2000" b="1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2E0C696-D99F-4314-A96C-5A43993A10B1}"/>
              </a:ext>
            </a:extLst>
          </p:cNvPr>
          <p:cNvSpPr txBox="1"/>
          <p:nvPr/>
        </p:nvSpPr>
        <p:spPr>
          <a:xfrm>
            <a:off x="35496" y="6453336"/>
            <a:ext cx="22621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400">
                <a:solidFill>
                  <a:srgbClr val="002060"/>
                </a:solidFill>
              </a:rPr>
              <a:t>Actualizado em: 14/05/2019</a:t>
            </a:r>
          </a:p>
        </p:txBody>
      </p:sp>
    </p:spTree>
    <p:extLst>
      <p:ext uri="{BB962C8B-B14F-4D97-AF65-F5344CB8AC3E}">
        <p14:creationId xmlns:p14="http://schemas.microsoft.com/office/powerpoint/2010/main" val="35342614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93204"/>
            <a:ext cx="8229600" cy="1143000"/>
          </a:xfrm>
        </p:spPr>
        <p:txBody>
          <a:bodyPr/>
          <a:lstStyle/>
          <a:p>
            <a:pPr algn="l"/>
            <a:r>
              <a:rPr lang="en-GB" sz="3600" b="1" dirty="0" err="1">
                <a:solidFill>
                  <a:srgbClr val="002060"/>
                </a:solidFill>
              </a:rPr>
              <a:t>Tarefa</a:t>
            </a:r>
            <a:endParaRPr lang="en-GB" sz="3600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79512" y="1484784"/>
            <a:ext cx="5051425" cy="4525963"/>
          </a:xfrm>
        </p:spPr>
        <p:txBody>
          <a:bodyPr>
            <a:normAutofit fontScale="92500" lnSpcReduction="10000"/>
          </a:bodyPr>
          <a:lstStyle/>
          <a:p>
            <a:r>
              <a:rPr lang="pt-PT" dirty="0">
                <a:solidFill>
                  <a:srgbClr val="002060"/>
                </a:solidFill>
              </a:rPr>
              <a:t>Usando uma pequena quantidade de materiais, a sua EQUIPA  deverá conceber e construir uma estrutura que impeça que um ovo se parta ao cair de uma altura considerável. </a:t>
            </a:r>
          </a:p>
          <a:p>
            <a:r>
              <a:rPr lang="pt-PT" dirty="0">
                <a:solidFill>
                  <a:srgbClr val="002060"/>
                </a:solidFill>
              </a:rPr>
              <a:t>Os ovos que resistirem à queda concluem este desafio com sucesso. </a:t>
            </a:r>
            <a:endParaRPr lang="pt-PT" dirty="0"/>
          </a:p>
          <a:p>
            <a:endParaRPr lang="pt-PT" dirty="0"/>
          </a:p>
        </p:txBody>
      </p:sp>
      <p:pic>
        <p:nvPicPr>
          <p:cNvPr id="1026" name="Picture 2" descr="\\Wims\hq\GVA11\Home\cl-HSE\Dept-GCR\t-GCR\bayugo\My Documents\M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692616" y="2099080"/>
            <a:ext cx="5333048" cy="266429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05388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b="1" dirty="0" err="1">
                <a:solidFill>
                  <a:srgbClr val="002060"/>
                </a:solidFill>
              </a:rPr>
              <a:t>Instruções</a:t>
            </a:r>
            <a:endParaRPr lang="en-GB" sz="3600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51520" y="1484784"/>
            <a:ext cx="8229600" cy="4525963"/>
          </a:xfrm>
        </p:spPr>
        <p:txBody>
          <a:bodyPr>
            <a:normAutofit/>
          </a:bodyPr>
          <a:lstStyle/>
          <a:p>
            <a:pPr lvl="0"/>
            <a:r>
              <a:rPr lang="pt-PT" dirty="0">
                <a:solidFill>
                  <a:srgbClr val="002060"/>
                </a:solidFill>
              </a:rPr>
              <a:t>Vou distribuir materiais para c</a:t>
            </a:r>
            <a:r>
              <a:rPr lang="pt-PT" dirty="0">
                <a:solidFill>
                  <a:srgbClr val="000000"/>
                </a:solidFill>
              </a:rPr>
              <a:t>umprirem</a:t>
            </a:r>
            <a:r>
              <a:rPr lang="pt-PT" dirty="0">
                <a:solidFill>
                  <a:srgbClr val="002060"/>
                </a:solidFill>
              </a:rPr>
              <a:t> a tarefa em 10 minutos.</a:t>
            </a:r>
          </a:p>
          <a:p>
            <a:pPr lvl="0"/>
            <a:r>
              <a:rPr lang="pt-PT" dirty="0">
                <a:solidFill>
                  <a:srgbClr val="002060"/>
                </a:solidFill>
              </a:rPr>
              <a:t>O ovo e a estrutura </a:t>
            </a:r>
            <a:r>
              <a:rPr lang="pt-PT" dirty="0" err="1">
                <a:solidFill>
                  <a:srgbClr val="002060"/>
                </a:solidFill>
              </a:rPr>
              <a:t>protectora</a:t>
            </a:r>
            <a:r>
              <a:rPr lang="pt-PT" dirty="0">
                <a:solidFill>
                  <a:srgbClr val="002060"/>
                </a:solidFill>
              </a:rPr>
              <a:t> serão lançados de uma altura considerável.</a:t>
            </a:r>
          </a:p>
          <a:p>
            <a:pPr lvl="0"/>
            <a:r>
              <a:rPr lang="pt-PT" dirty="0">
                <a:solidFill>
                  <a:srgbClr val="002060"/>
                </a:solidFill>
              </a:rPr>
              <a:t>A equipa que tiver conseguido manter o ovo intacto (não partido) ganha.</a:t>
            </a:r>
          </a:p>
          <a:p>
            <a:pPr lvl="0"/>
            <a:r>
              <a:rPr lang="pt-PT" dirty="0">
                <a:solidFill>
                  <a:srgbClr val="002060"/>
                </a:solidFill>
              </a:rPr>
              <a:t>Em caso de empate, ganha a equipa que tiver usado menos palhas/materiais. </a:t>
            </a:r>
          </a:p>
        </p:txBody>
      </p:sp>
    </p:spTree>
    <p:extLst>
      <p:ext uri="{BB962C8B-B14F-4D97-AF65-F5344CB8AC3E}">
        <p14:creationId xmlns:p14="http://schemas.microsoft.com/office/powerpoint/2010/main" val="28774594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9776"/>
            <a:ext cx="8229600" cy="1143000"/>
          </a:xfrm>
        </p:spPr>
        <p:txBody>
          <a:bodyPr>
            <a:normAutofit/>
          </a:bodyPr>
          <a:lstStyle/>
          <a:p>
            <a:r>
              <a:rPr lang="en-GB" sz="3600" b="1" dirty="0" err="1">
                <a:solidFill>
                  <a:srgbClr val="002060"/>
                </a:solidFill>
              </a:rPr>
              <a:t>Balanço</a:t>
            </a:r>
            <a:endParaRPr lang="en-GB" sz="3600" b="1" dirty="0">
              <a:solidFill>
                <a:srgbClr val="00206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67544" y="1906954"/>
            <a:ext cx="828092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eaLnBrk="0" fontAlgn="base" hangingPunct="0">
              <a:spcBef>
                <a:spcPts val="1800"/>
              </a:spcBef>
              <a:spcAft>
                <a:spcPct val="0"/>
              </a:spcAft>
              <a:buFont typeface="Arial" charset="0"/>
              <a:buChar char="•"/>
            </a:pPr>
            <a:r>
              <a:rPr lang="pt-PT" sz="240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 que correu bem e o que foi eficaz em termos de trabalho de equipa?</a:t>
            </a:r>
          </a:p>
          <a:p>
            <a:pPr marL="342900" indent="-342900" eaLnBrk="0" fontAlgn="base" hangingPunct="0">
              <a:spcBef>
                <a:spcPts val="1800"/>
              </a:spcBef>
              <a:spcAft>
                <a:spcPct val="0"/>
              </a:spcAft>
              <a:buFont typeface="Arial" charset="0"/>
              <a:buChar char="•"/>
            </a:pPr>
            <a:r>
              <a:rPr lang="pt-PT" sz="240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 vossas ideias mudaram ou evoluíram com o decorrer do tempo?</a:t>
            </a:r>
          </a:p>
          <a:p>
            <a:pPr marL="342900" indent="-342900" eaLnBrk="0" fontAlgn="base" hangingPunct="0">
              <a:spcBef>
                <a:spcPts val="1800"/>
              </a:spcBef>
              <a:spcAft>
                <a:spcPct val="0"/>
              </a:spcAft>
              <a:buFont typeface="Arial" charset="0"/>
              <a:buChar char="•"/>
            </a:pPr>
            <a:r>
              <a:rPr lang="pt-PT" sz="240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Quais são os traços ou características de uma boa liderança?</a:t>
            </a:r>
          </a:p>
          <a:p>
            <a:pPr marL="342900" indent="-342900" eaLnBrk="0" fontAlgn="base" hangingPunct="0">
              <a:spcBef>
                <a:spcPts val="1800"/>
              </a:spcBef>
              <a:spcAft>
                <a:spcPct val="0"/>
              </a:spcAft>
              <a:buFont typeface="Arial" charset="0"/>
              <a:buChar char="•"/>
            </a:pPr>
            <a:r>
              <a:rPr lang="pt-PT" sz="240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Houve contributos importantes durante o jogo? </a:t>
            </a:r>
          </a:p>
          <a:p>
            <a:pPr marL="342900" indent="-342900" eaLnBrk="0" fontAlgn="base" hangingPunct="0">
              <a:spcBef>
                <a:spcPts val="1800"/>
              </a:spcBef>
              <a:spcAft>
                <a:spcPct val="0"/>
              </a:spcAft>
              <a:buFont typeface="Arial" charset="0"/>
              <a:buChar char="•"/>
            </a:pPr>
            <a:r>
              <a:rPr lang="pt-PT" sz="240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Numa próxima vez, faria algo de diferente?</a:t>
            </a:r>
          </a:p>
          <a:p>
            <a:r>
              <a:rPr lang="pt-PT" sz="240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r>
              <a:rPr lang="pt-PT" sz="240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8901549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pt-PT" sz="3200" b="1" dirty="0">
                <a:solidFill>
                  <a:srgbClr val="002060"/>
                </a:solidFill>
                <a:ea typeface="ＭＳ 明朝"/>
              </a:rPr>
              <a:t>Exoneração de responsabilidade</a:t>
            </a:r>
            <a:endParaRPr lang="pt-PT" sz="3200" dirty="0">
              <a:solidFill>
                <a:srgbClr val="002060"/>
              </a:solidFill>
              <a:ea typeface="ＭＳ 明朝"/>
            </a:endParaRPr>
          </a:p>
        </p:txBody>
      </p:sp>
      <p:sp>
        <p:nvSpPr>
          <p:cNvPr id="5" name="Content Placeholder 2"/>
          <p:cNvSpPr txBox="1">
            <a:spLocks noGrp="1"/>
          </p:cNvSpPr>
          <p:nvPr>
            <p:ph idx="1"/>
          </p:nvPr>
        </p:nvSpPr>
        <p:spPr bwMode="auto">
          <a:xfrm>
            <a:off x="395536" y="1196752"/>
            <a:ext cx="8229600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indent="0" fontAlgn="base">
              <a:spcAft>
                <a:spcPts val="0"/>
              </a:spcAft>
              <a:buNone/>
            </a:pPr>
            <a:r>
              <a:rPr lang="pt-PT" sz="1100" b="1" kern="1200" dirty="0">
                <a:solidFill>
                  <a:srgbClr val="0000FF"/>
                </a:solidFill>
                <a:effectLst/>
                <a:latin typeface="Cambria"/>
                <a:ea typeface="ＭＳ 明朝"/>
                <a:cs typeface="Arial"/>
              </a:rPr>
              <a:t> </a:t>
            </a:r>
            <a:endParaRPr lang="pt-PT" sz="1000" dirty="0">
              <a:effectLst/>
              <a:latin typeface="Times New Roman"/>
              <a:ea typeface="ＭＳ 明朝"/>
            </a:endParaRPr>
          </a:p>
          <a:p>
            <a:pPr marL="0" indent="0" fontAlgn="base">
              <a:spcAft>
                <a:spcPts val="0"/>
              </a:spcAft>
              <a:buNone/>
            </a:pPr>
            <a:r>
              <a:rPr lang="pt-PT" sz="1600" kern="1200" dirty="0">
                <a:solidFill>
                  <a:srgbClr val="000000"/>
                </a:solidFill>
                <a:effectLst/>
                <a:latin typeface="Arial"/>
                <a:ea typeface="ＭＳ 明朝"/>
                <a:cs typeface="Arial"/>
              </a:rPr>
              <a:t>Plataforma</a:t>
            </a:r>
            <a:r>
              <a:rPr lang="pt-PT" sz="1600" b="1" kern="1200" dirty="0">
                <a:solidFill>
                  <a:srgbClr val="000000"/>
                </a:solidFill>
                <a:effectLst/>
                <a:latin typeface="Arial"/>
                <a:ea typeface="ＭＳ 明朝"/>
                <a:cs typeface="Arial"/>
              </a:rPr>
              <a:t> da OMS para a Aprendizagem sobre Segurança Sanitária – </a:t>
            </a:r>
            <a:endParaRPr lang="pt-PT" sz="1600" dirty="0">
              <a:effectLst/>
              <a:latin typeface="Arial"/>
              <a:ea typeface="ＭＳ 明朝"/>
              <a:cs typeface="Arial"/>
            </a:endParaRPr>
          </a:p>
          <a:p>
            <a:pPr marL="0" indent="0" algn="ctr" fontAlgn="base">
              <a:spcAft>
                <a:spcPts val="0"/>
              </a:spcAft>
              <a:buNone/>
            </a:pPr>
            <a:r>
              <a:rPr lang="pt-PT" sz="1600" b="1" kern="1200" dirty="0">
                <a:solidFill>
                  <a:srgbClr val="000000"/>
                </a:solidFill>
                <a:effectLst/>
                <a:latin typeface="Arial"/>
                <a:ea typeface="ＭＳ 明朝"/>
                <a:cs typeface="Arial"/>
              </a:rPr>
              <a:t>Materiais de Formação</a:t>
            </a:r>
            <a:endParaRPr lang="pt-PT" sz="1600" dirty="0">
              <a:effectLst/>
              <a:latin typeface="Arial"/>
              <a:ea typeface="ＭＳ 明朝"/>
              <a:cs typeface="Arial"/>
            </a:endParaRPr>
          </a:p>
          <a:p>
            <a:pPr marL="0" indent="0" fontAlgn="base">
              <a:spcAft>
                <a:spcPts val="0"/>
              </a:spcAft>
              <a:buNone/>
            </a:pPr>
            <a:r>
              <a:rPr lang="pt-PT" sz="1600" kern="1200" dirty="0">
                <a:solidFill>
                  <a:srgbClr val="000000"/>
                </a:solidFill>
                <a:effectLst/>
                <a:latin typeface="Arial"/>
                <a:ea typeface="ＭＳ 明朝"/>
                <a:cs typeface="Arial"/>
              </a:rPr>
              <a:t>Estes Materiais de Formação da OMS são propriedade da © Organização Mundial da Saúde (WHO) 2018. Todos os direitos reservados.</a:t>
            </a:r>
            <a:endParaRPr lang="pt-PT" sz="1600" dirty="0">
              <a:effectLst/>
              <a:latin typeface="Arial"/>
              <a:ea typeface="ＭＳ 明朝"/>
              <a:cs typeface="Arial"/>
            </a:endParaRPr>
          </a:p>
          <a:p>
            <a:pPr marL="0" indent="0" fontAlgn="base">
              <a:spcAft>
                <a:spcPts val="0"/>
              </a:spcAft>
              <a:buNone/>
            </a:pPr>
            <a:r>
              <a:rPr lang="pt-PT" sz="1600" kern="1200" dirty="0">
                <a:solidFill>
                  <a:srgbClr val="000000"/>
                </a:solidFill>
                <a:effectLst/>
                <a:latin typeface="Arial"/>
                <a:ea typeface="ＭＳ 明朝"/>
                <a:cs typeface="Arial"/>
              </a:rPr>
              <a:t>A sua utilização destes materiais está sujeita aos “</a:t>
            </a:r>
            <a:r>
              <a:rPr lang="pt-PT" sz="1600" kern="1200" dirty="0">
                <a:solidFill>
                  <a:srgbClr val="0000FF"/>
                </a:solidFill>
                <a:effectLst/>
                <a:latin typeface="Arial"/>
                <a:ea typeface="ＭＳ 明朝"/>
                <a:cs typeface="Arial"/>
              </a:rPr>
              <a:t>Termos de Utilização dos Materiais </a:t>
            </a:r>
            <a:endParaRPr lang="pt-PT" sz="1600" dirty="0">
              <a:effectLst/>
              <a:latin typeface="Arial"/>
              <a:ea typeface="ＭＳ 明朝"/>
              <a:cs typeface="Arial"/>
            </a:endParaRPr>
          </a:p>
          <a:p>
            <a:pPr marL="0" indent="0" fontAlgn="base">
              <a:spcAft>
                <a:spcPts val="0"/>
              </a:spcAft>
              <a:buNone/>
            </a:pPr>
            <a:r>
              <a:rPr lang="pt-PT" sz="1600" kern="1200" dirty="0">
                <a:solidFill>
                  <a:srgbClr val="0000FF"/>
                </a:solidFill>
                <a:effectLst/>
                <a:latin typeface="Arial"/>
                <a:ea typeface="ＭＳ 明朝"/>
                <a:cs typeface="Arial"/>
              </a:rPr>
              <a:t>de Formação da Plataforma da OMS para a Aprendizagem sobre Segurança Sanitária</a:t>
            </a:r>
            <a:r>
              <a:rPr lang="pt-PT" sz="1600" kern="1200" dirty="0">
                <a:solidFill>
                  <a:srgbClr val="000000"/>
                </a:solidFill>
                <a:effectLst/>
                <a:latin typeface="Arial"/>
                <a:ea typeface="ＭＳ 明朝"/>
                <a:cs typeface="Arial"/>
              </a:rPr>
              <a:t>”, que aceitou ao descarregá-los e que estão disponíveis na Plataforma da OMS para a Aprendizagem sobre Segurança Sanitária em: </a:t>
            </a:r>
            <a:r>
              <a:rPr lang="pt-PT" sz="1600" u="sng" kern="1200" dirty="0">
                <a:solidFill>
                  <a:srgbClr val="000000"/>
                </a:solidFill>
                <a:effectLst/>
                <a:latin typeface="Arial"/>
                <a:ea typeface="ＭＳ 明朝"/>
                <a:cs typeface="Arial"/>
                <a:hlinkClick r:id="rId2"/>
              </a:rPr>
              <a:t>https://extranet.who.int/hslp</a:t>
            </a:r>
            <a:endParaRPr lang="pt-PT" sz="1600" dirty="0">
              <a:effectLst/>
              <a:latin typeface="Arial"/>
              <a:ea typeface="ＭＳ 明朝"/>
              <a:cs typeface="Arial"/>
            </a:endParaRPr>
          </a:p>
          <a:p>
            <a:pPr marL="0" indent="0" fontAlgn="base">
              <a:spcAft>
                <a:spcPts val="0"/>
              </a:spcAft>
              <a:buNone/>
            </a:pPr>
            <a:r>
              <a:rPr lang="pt-PT" sz="1600" kern="1200" dirty="0">
                <a:solidFill>
                  <a:srgbClr val="000000"/>
                </a:solidFill>
                <a:effectLst/>
                <a:latin typeface="Arial"/>
                <a:ea typeface="ＭＳ 明朝"/>
                <a:cs typeface="Arial"/>
              </a:rPr>
              <a:t> </a:t>
            </a:r>
            <a:endParaRPr lang="pt-PT" sz="1600" dirty="0">
              <a:effectLst/>
              <a:latin typeface="Arial"/>
              <a:ea typeface="ＭＳ 明朝"/>
              <a:cs typeface="Arial"/>
            </a:endParaRPr>
          </a:p>
          <a:p>
            <a:pPr marL="0" indent="0" fontAlgn="base">
              <a:spcAft>
                <a:spcPts val="0"/>
              </a:spcAft>
              <a:buNone/>
            </a:pPr>
            <a:r>
              <a:rPr lang="pt-PT" sz="1600" kern="1200" dirty="0">
                <a:solidFill>
                  <a:srgbClr val="000000"/>
                </a:solidFill>
                <a:effectLst/>
                <a:latin typeface="Arial"/>
                <a:ea typeface="ＭＳ 明朝"/>
                <a:cs typeface="Arial"/>
              </a:rPr>
              <a:t>Caso adapte, modifique, traduza ou de alguma forma altere o conteúdo destes materiais, não poderá sugerir que a OMS de algum modo aprova essas modificações, como não poderá usar o nome ou o símbolo da OMS nos materiais modificados.</a:t>
            </a:r>
          </a:p>
          <a:p>
            <a:pPr marL="0" indent="0" fontAlgn="base">
              <a:spcAft>
                <a:spcPts val="0"/>
              </a:spcAft>
              <a:buNone/>
            </a:pPr>
            <a:r>
              <a:rPr lang="pt-PT" sz="1600" kern="1200" dirty="0">
                <a:solidFill>
                  <a:srgbClr val="000000"/>
                </a:solidFill>
                <a:effectLst/>
                <a:latin typeface="Arial"/>
                <a:ea typeface="ＭＳ 明朝"/>
                <a:cs typeface="Arial"/>
              </a:rPr>
              <a:t>  </a:t>
            </a:r>
            <a:endParaRPr lang="pt-PT" sz="1600" dirty="0">
              <a:effectLst/>
              <a:latin typeface="Arial"/>
              <a:ea typeface="ＭＳ 明朝"/>
              <a:cs typeface="Arial"/>
            </a:endParaRPr>
          </a:p>
          <a:p>
            <a:pPr marL="0" indent="0" fontAlgn="base">
              <a:buNone/>
            </a:pPr>
            <a:r>
              <a:rPr lang="pt-PT" sz="1600" kern="1200" dirty="0">
                <a:solidFill>
                  <a:srgbClr val="000000"/>
                </a:solidFill>
                <a:effectLst/>
                <a:latin typeface="Arial"/>
                <a:ea typeface="ＭＳ 明朝"/>
                <a:cs typeface="Arial"/>
              </a:rPr>
              <a:t>Solicita-se ainda que informe a OMS de quaisquer alterações que tenha efectuado para utilização pública destes materiais, para fins de manutenção de registos e desenvolvimento contínuo, através do endereço electrónico </a:t>
            </a:r>
            <a:r>
              <a:rPr lang="pt-PT" sz="1600" u="sng" dirty="0">
                <a:solidFill>
                  <a:srgbClr val="0000FF"/>
                </a:solidFill>
                <a:effectLst/>
                <a:latin typeface="Arial"/>
                <a:ea typeface="ＭＳ 明朝"/>
                <a:cs typeface="Arial"/>
                <a:hlinkClick r:id="rId3"/>
              </a:rPr>
              <a:t>ihrhrt@who.int</a:t>
            </a:r>
            <a:endParaRPr lang="pt-PT" sz="1600" dirty="0">
              <a:effectLst/>
              <a:latin typeface="Arial"/>
              <a:ea typeface="ＭＳ 明朝"/>
              <a:cs typeface="Arial"/>
            </a:endParaRPr>
          </a:p>
          <a:p>
            <a:pPr marL="0" indent="0" fontAlgn="base">
              <a:spcAft>
                <a:spcPts val="0"/>
              </a:spcAft>
              <a:buNone/>
            </a:pPr>
            <a:r>
              <a:rPr lang="pt-PT" sz="1600" dirty="0">
                <a:effectLst/>
                <a:latin typeface="Arial"/>
                <a:ea typeface="ＭＳ 明朝"/>
                <a:cs typeface="Arial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9783958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67544" y="2644170"/>
            <a:ext cx="828092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PT" sz="4800" b="1" i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Parabéns e obrigado a todos!  </a:t>
            </a:r>
          </a:p>
        </p:txBody>
      </p:sp>
    </p:spTree>
    <p:extLst>
      <p:ext uri="{BB962C8B-B14F-4D97-AF65-F5344CB8AC3E}">
        <p14:creationId xmlns:p14="http://schemas.microsoft.com/office/powerpoint/2010/main" val="40778455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RC 59 Template E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462</TotalTime>
  <Words>183</Words>
  <Application>Microsoft Office PowerPoint</Application>
  <PresentationFormat>On-screen Show (4:3)</PresentationFormat>
  <Paragraphs>33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ＭＳ 明朝</vt:lpstr>
      <vt:lpstr>Arial</vt:lpstr>
      <vt:lpstr>Arial Narrow</vt:lpstr>
      <vt:lpstr>Calibri</vt:lpstr>
      <vt:lpstr>Cambria</vt:lpstr>
      <vt:lpstr>Times New Roman</vt:lpstr>
      <vt:lpstr>Office Theme</vt:lpstr>
      <vt:lpstr>RC 59 Template EN</vt:lpstr>
      <vt:lpstr>A2.5a Actividade de constituição de equipas 1 O desafio do « acondicionamento de ovos »</vt:lpstr>
      <vt:lpstr>Tarefa</vt:lpstr>
      <vt:lpstr>Instruções</vt:lpstr>
      <vt:lpstr>Balanço</vt:lpstr>
      <vt:lpstr>Exoneração de responsabilidade</vt:lpstr>
      <vt:lpstr>PowerPoint Presentation</vt:lpstr>
    </vt:vector>
  </TitlesOfParts>
  <Company>WHO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Egg drop challenge</dc:title>
  <dc:creator>BAYUGO, Yolanda</dc:creator>
  <cp:lastModifiedBy>GOMEZ, Paula</cp:lastModifiedBy>
  <cp:revision>34</cp:revision>
  <dcterms:created xsi:type="dcterms:W3CDTF">2015-05-23T15:32:06Z</dcterms:created>
  <dcterms:modified xsi:type="dcterms:W3CDTF">2019-06-28T10:17:04Z</dcterms:modified>
</cp:coreProperties>
</file>