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8" r:id="rId3"/>
    <p:sldId id="256" r:id="rId4"/>
    <p:sldId id="259" r:id="rId5"/>
    <p:sldId id="257" r:id="rId6"/>
    <p:sldId id="262" r:id="rId7"/>
    <p:sldId id="261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314" autoAdjust="0"/>
  </p:normalViewPr>
  <p:slideViewPr>
    <p:cSldViewPr>
      <p:cViewPr varScale="1">
        <p:scale>
          <a:sx n="101" d="100"/>
          <a:sy n="101" d="100"/>
        </p:scale>
        <p:origin x="70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76623-C00C-4084-B5D0-9BA2D0A7D7CD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4E936-5E28-4999-80A0-50BB2B712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531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B059D1-56EA-4E5D-8895-84099915A816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4E936-5E28-4999-80A0-50BB2B712D9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252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4E936-5E28-4999-80A0-50BB2B712D9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252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26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82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149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62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173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84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6277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417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23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381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753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6154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1805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8819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088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166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523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145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065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736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670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257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42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64FF2-BBD6-4861-B6CB-DA7B682EAA45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192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59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3347864" y="84138"/>
            <a:ext cx="5762799" cy="1752600"/>
          </a:xfrm>
        </p:spPr>
        <p:txBody>
          <a:bodyPr/>
          <a:lstStyle/>
          <a:p>
            <a:pPr algn="r" eaLnBrk="1" hangingPunct="1"/>
            <a:r>
              <a:rPr lang="pt-PT" altLang="en-US" sz="32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 </a:t>
            </a:r>
            <a:r>
              <a:rPr lang="pt-PT" altLang="en-US" sz="32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Formação</a:t>
            </a: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35462" y="4437112"/>
            <a:ext cx="9144000" cy="1152128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 eaLnBrk="1" hangingPunct="1"/>
            <a:r>
              <a:rPr lang="pt-PT" altLang="en-US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A2.4 Exercício: mapeamento de partes interessadas</a:t>
            </a:r>
          </a:p>
          <a:p>
            <a:pPr algn="l" eaLnBrk="1" hangingPunct="1"/>
            <a:br>
              <a:rPr lang="pt-PT" altLang="en-US" b="1">
                <a:solidFill>
                  <a:srgbClr val="002060"/>
                </a:solidFill>
                <a:cs typeface="Arial" charset="0"/>
              </a:rPr>
            </a:br>
            <a:endParaRPr lang="pt-PT" altLang="en-US" b="1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496" y="5662409"/>
            <a:ext cx="21602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200" b="1" dirty="0" err="1">
                <a:solidFill>
                  <a:srgbClr val="002060"/>
                </a:solidFill>
                <a:cs typeface="Arial" charset="0"/>
              </a:rPr>
              <a:t>Duração</a:t>
            </a:r>
            <a:r>
              <a:rPr lang="en-US" altLang="en-US" sz="2200" b="1" dirty="0">
                <a:solidFill>
                  <a:srgbClr val="002060"/>
                </a:solidFill>
                <a:cs typeface="Arial" charset="0"/>
              </a:rPr>
              <a:t>: 60’</a:t>
            </a:r>
            <a:endParaRPr lang="en-GB" sz="2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DBA679-89A3-47B0-91CD-9D451FA780E7}"/>
              </a:ext>
            </a:extLst>
          </p:cNvPr>
          <p:cNvSpPr txBox="1"/>
          <p:nvPr/>
        </p:nvSpPr>
        <p:spPr>
          <a:xfrm>
            <a:off x="22998" y="6309320"/>
            <a:ext cx="21723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>
                <a:solidFill>
                  <a:srgbClr val="002060"/>
                </a:solidFill>
              </a:rPr>
              <a:t>Actualizado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em</a:t>
            </a:r>
            <a:r>
              <a:rPr lang="fr-FR" sz="1400" dirty="0">
                <a:solidFill>
                  <a:srgbClr val="002060"/>
                </a:solidFill>
              </a:rPr>
              <a:t>: 14/05/208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741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br>
              <a:rPr lang="pt-PT" sz="3600" dirty="0"/>
            </a:br>
            <a:r>
              <a:rPr lang="pt-PT" sz="3600" b="1" dirty="0">
                <a:solidFill>
                  <a:srgbClr val="002060"/>
                </a:solidFill>
              </a:rPr>
              <a:t>Objectivos da aprendizagem</a:t>
            </a:r>
            <a:br>
              <a:rPr lang="pt-PT" sz="3600" dirty="0"/>
            </a:br>
            <a:endParaRPr lang="pt-PT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323528" y="1196752"/>
            <a:ext cx="8569325" cy="5040313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PT" sz="2400" dirty="0">
                <a:solidFill>
                  <a:srgbClr val="002060"/>
                </a:solidFill>
              </a:rPr>
              <a:t>No final desta actividade, o participante será capaz de:</a:t>
            </a:r>
          </a:p>
          <a:p>
            <a:pPr lvl="0">
              <a:spcBef>
                <a:spcPts val="1800"/>
              </a:spcBef>
            </a:pPr>
            <a:r>
              <a:rPr lang="pt-PT" sz="2400" dirty="0">
                <a:solidFill>
                  <a:srgbClr val="002060"/>
                </a:solidFill>
              </a:rPr>
              <a:t>Identificar potenciais partes interessadas em relação às actividades das ERR no terreno.</a:t>
            </a:r>
          </a:p>
          <a:p>
            <a:pPr lvl="0">
              <a:spcBef>
                <a:spcPts val="1800"/>
              </a:spcBef>
            </a:pPr>
            <a:r>
              <a:rPr lang="pt-PT" sz="2400" dirty="0">
                <a:solidFill>
                  <a:srgbClr val="002060"/>
                </a:solidFill>
              </a:rPr>
              <a:t>Explicar o papel e as actividades da potencial parte interessada em relação às actividades das ERR no terreno. </a:t>
            </a:r>
          </a:p>
          <a:p>
            <a:pPr lvl="0">
              <a:spcBef>
                <a:spcPts val="1800"/>
              </a:spcBef>
            </a:pPr>
            <a:r>
              <a:rPr lang="pt-PT" sz="2400" dirty="0">
                <a:solidFill>
                  <a:srgbClr val="002060"/>
                </a:solidFill>
              </a:rPr>
              <a:t>Operar no seio dos mecanismos nacionais de coordenação existentes para uma melhor preparação e resposta aos eventos de saúde pública de dimensão nacional e internacional.</a:t>
            </a:r>
          </a:p>
          <a:p>
            <a:pPr marL="0" indent="0" algn="just">
              <a:buNone/>
            </a:pPr>
            <a:endParaRPr lang="pt-PT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708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Autofit/>
          </a:bodyPr>
          <a:lstStyle/>
          <a:p>
            <a:br>
              <a:rPr lang="pt-PT" sz="3600"/>
            </a:br>
            <a:r>
              <a:rPr lang="pt-PT" sz="3600" b="1">
                <a:solidFill>
                  <a:srgbClr val="002060"/>
                </a:solidFill>
              </a:rPr>
              <a:t>Instruções</a:t>
            </a:r>
            <a:br>
              <a:rPr lang="pt-PT" sz="3600"/>
            </a:br>
            <a:endParaRPr lang="pt-PT" sz="360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467543" y="1340769"/>
            <a:ext cx="8280921" cy="2232248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t-PT" sz="2400" dirty="0">
                <a:solidFill>
                  <a:srgbClr val="002060"/>
                </a:solidFill>
              </a:rPr>
              <a:t>Mapear as partes interessadas com as quais a ERR poderá colaborar no terreno no seu país (ver exemplo no diapositivo seguinte).</a:t>
            </a:r>
          </a:p>
          <a:p>
            <a:pPr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t-PT" sz="2400" dirty="0">
                <a:solidFill>
                  <a:srgbClr val="002060"/>
                </a:solidFill>
              </a:rPr>
              <a:t>Indicar os seus papéis e a relação entre a ERR e essas partes interessadas</a:t>
            </a:r>
            <a:endParaRPr lang="pt-PT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554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urved Connector 31"/>
          <p:cNvCxnSpPr/>
          <p:nvPr/>
        </p:nvCxnSpPr>
        <p:spPr>
          <a:xfrm rot="10800000" flipV="1">
            <a:off x="2411760" y="5013176"/>
            <a:ext cx="1918090" cy="12700"/>
          </a:xfrm>
          <a:prstGeom prst="curvedConnector3">
            <a:avLst/>
          </a:prstGeom>
          <a:ln>
            <a:headEnd type="triangle"/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pt-PT" sz="3600" b="1" dirty="0">
                <a:solidFill>
                  <a:srgbClr val="002060"/>
                </a:solidFill>
              </a:rPr>
              <a:t>Exemplo: papéis das partes interessadas </a:t>
            </a:r>
            <a:br>
              <a:rPr lang="pt-PT" sz="3600" b="1" dirty="0">
                <a:solidFill>
                  <a:srgbClr val="002060"/>
                </a:solidFill>
              </a:rPr>
            </a:br>
            <a:r>
              <a:rPr lang="pt-PT" sz="3600" b="1" dirty="0">
                <a:solidFill>
                  <a:srgbClr val="002060"/>
                </a:solidFill>
              </a:rPr>
              <a:t>e </a:t>
            </a:r>
            <a:r>
              <a:rPr lang="pt-PT" sz="3600" b="1" dirty="0" err="1">
                <a:solidFill>
                  <a:srgbClr val="002060"/>
                </a:solidFill>
              </a:rPr>
              <a:t>interrelações</a:t>
            </a:r>
            <a:endParaRPr lang="pt-PT" sz="3600" b="1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10642" y="1124744"/>
            <a:ext cx="1584176" cy="9361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/>
              <a:t>Laboratório nacional</a:t>
            </a:r>
          </a:p>
        </p:txBody>
      </p:sp>
      <p:sp>
        <p:nvSpPr>
          <p:cNvPr id="5" name="Rectangle 4"/>
          <p:cNvSpPr/>
          <p:nvPr/>
        </p:nvSpPr>
        <p:spPr>
          <a:xfrm>
            <a:off x="7308304" y="4581128"/>
            <a:ext cx="1584176" cy="93610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>
                <a:solidFill>
                  <a:schemeClr val="tx1"/>
                </a:solidFill>
              </a:rPr>
              <a:t>ONG X</a:t>
            </a:r>
          </a:p>
        </p:txBody>
      </p:sp>
      <p:sp>
        <p:nvSpPr>
          <p:cNvPr id="7" name="Rectangle 6"/>
          <p:cNvSpPr/>
          <p:nvPr/>
        </p:nvSpPr>
        <p:spPr>
          <a:xfrm>
            <a:off x="7220571" y="1482642"/>
            <a:ext cx="1584176" cy="93610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>
                <a:solidFill>
                  <a:schemeClr val="tx1"/>
                </a:solidFill>
              </a:rPr>
              <a:t>Nações Unidas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2146669" y="2060848"/>
            <a:ext cx="2304256" cy="2444348"/>
          </a:xfrm>
          <a:prstGeom prst="straightConnector1">
            <a:avLst/>
          </a:prstGeom>
          <a:ln w="38100">
            <a:prstDash val="lg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244498" y="4536766"/>
            <a:ext cx="1756516" cy="93610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>
                <a:solidFill>
                  <a:schemeClr val="tx1"/>
                </a:solidFill>
              </a:rPr>
              <a:t>Grupos comunitários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355976" y="4509120"/>
            <a:ext cx="1584176" cy="936104"/>
          </a:xfrm>
          <a:prstGeom prst="rect">
            <a:avLst/>
          </a:pr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>
                <a:solidFill>
                  <a:schemeClr val="tx1"/>
                </a:solidFill>
              </a:rPr>
              <a:t>ERR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44552" y="2439075"/>
            <a:ext cx="169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/>
              <a:t>Informação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12160" y="5578457"/>
            <a:ext cx="169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/>
              <a:t>Equipamentos</a:t>
            </a:r>
          </a:p>
        </p:txBody>
      </p:sp>
      <p:cxnSp>
        <p:nvCxnSpPr>
          <p:cNvPr id="22" name="Curved Connector 21"/>
          <p:cNvCxnSpPr/>
          <p:nvPr/>
        </p:nvCxnSpPr>
        <p:spPr>
          <a:xfrm rot="5400000" flipH="1" flipV="1">
            <a:off x="5099632" y="2685344"/>
            <a:ext cx="2351662" cy="1246686"/>
          </a:xfrm>
          <a:prstGeom prst="curvedConnector3">
            <a:avLst/>
          </a:prstGeom>
          <a:ln>
            <a:headEnd type="triangle"/>
            <a:tailEnd type="non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73144" y="3068960"/>
            <a:ext cx="169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/>
              <a:t>Financiamento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316094" y="5439957"/>
            <a:ext cx="1692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/>
              <a:t>Recursos humanos</a:t>
            </a:r>
          </a:p>
        </p:txBody>
      </p:sp>
      <p:cxnSp>
        <p:nvCxnSpPr>
          <p:cNvPr id="43" name="Curved Connector 42"/>
          <p:cNvCxnSpPr/>
          <p:nvPr/>
        </p:nvCxnSpPr>
        <p:spPr>
          <a:xfrm>
            <a:off x="5868144" y="5085184"/>
            <a:ext cx="1503108" cy="22984"/>
          </a:xfrm>
          <a:prstGeom prst="curvedConnector3">
            <a:avLst/>
          </a:prstGeom>
          <a:ln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552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9776"/>
            <a:ext cx="9036496" cy="1143000"/>
          </a:xfrm>
        </p:spPr>
        <p:txBody>
          <a:bodyPr>
            <a:noAutofit/>
          </a:bodyPr>
          <a:lstStyle/>
          <a:p>
            <a:r>
              <a:rPr lang="pt-PT" sz="3600" b="1">
                <a:solidFill>
                  <a:srgbClr val="FF0000"/>
                </a:solidFill>
              </a:rPr>
              <a:t>Balanço: Papéis e relações das partes interessadas com a ERR em XXX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1" y="2060848"/>
            <a:ext cx="81369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i="1" dirty="0">
                <a:solidFill>
                  <a:srgbClr val="FF0000"/>
                </a:solidFill>
              </a:rPr>
              <a:t>Nota para o facilitador:</a:t>
            </a:r>
          </a:p>
          <a:p>
            <a:pPr algn="ctr"/>
            <a:r>
              <a:rPr lang="pt-PT" sz="2400" i="1" dirty="0">
                <a:solidFill>
                  <a:srgbClr val="FF0000"/>
                </a:solidFill>
              </a:rPr>
              <a:t>Se considerar relevante, introduza aqui informação específica do país sobre as partes interessadas, seus papéis e relações com a ERR, assim como quaisquer mecanismos formalizados que existam, Procedimentos Operacionais Padrão (POP), etc.</a:t>
            </a:r>
          </a:p>
          <a:p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241540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b="1" dirty="0">
                <a:solidFill>
                  <a:srgbClr val="002060"/>
                </a:solidFill>
              </a:rPr>
              <a:t>Exoneração de responsabilidade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7" name="Content Placeholder 2"/>
          <p:cNvSpPr txBox="1">
            <a:spLocks noGrp="1"/>
          </p:cNvSpPr>
          <p:nvPr>
            <p:ph idx="1"/>
          </p:nvPr>
        </p:nvSpPr>
        <p:spPr bwMode="auto">
          <a:xfrm>
            <a:off x="467544" y="119675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pt-PT" sz="1600" b="1" dirty="0"/>
              <a:t>Plataforma da OMS para a Aprendizagem sobre Segurança Sanitária – Materiais de Formação</a:t>
            </a:r>
            <a:endParaRPr lang="pt-PT" sz="1600" dirty="0"/>
          </a:p>
          <a:p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O uso que fizer destes materiais está sujeito aos “</a:t>
            </a:r>
            <a:r>
              <a:rPr lang="pt-PT" sz="1600" dirty="0">
                <a:solidFill>
                  <a:srgbClr val="0000FF"/>
                </a:solidFill>
              </a:rPr>
              <a:t>Termos de Utilização dos Materiais de Formação da Plataforma da OMS para a Aprendizagem da Segurança Sanitária</a:t>
            </a:r>
            <a:r>
              <a:rPr lang="pt-PT" sz="1600" dirty="0"/>
              <a:t>”, que aceitou ao descarregá-los e que estão disponíveis na Plataforma da OMS para a Aprendizagem da Segurança Sanitária em: </a:t>
            </a:r>
            <a:r>
              <a:rPr lang="pt-PT" sz="1600" u="sng" dirty="0">
                <a:hlinkClick r:id="rId2"/>
              </a:rPr>
              <a:t>https://extranet.who.int/hslp</a:t>
            </a:r>
            <a:r>
              <a:rPr lang="pt-PT" sz="1600" dirty="0"/>
              <a:t> .  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 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Na eventualidade de adaptar, modificar, traduzir ou, de qualquer outra forma, rever o conteúdo destes materiais, não poderá sugerir que a OMS concorda, seja de que forma for, com essas modificações, nem poderá usar o nome ou o emblema da OMS nesses materiais modificados.  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Além disso, a OMS deve ser informada sobre as modificações neles introduzidas e que irão ser usadas publicamente, para fins de registo e desenvolvimento contínuo, através de correio electrónico para </a:t>
            </a:r>
            <a:r>
              <a:rPr lang="pt-PT" sz="1600" u="sng" dirty="0">
                <a:hlinkClick r:id="rId3"/>
              </a:rPr>
              <a:t>ihrhrt@who.int</a:t>
            </a:r>
            <a:r>
              <a:rPr lang="pt-PT" sz="1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75475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9"/>
            <a:ext cx="8229600" cy="4525963"/>
          </a:xfrm>
        </p:spPr>
        <p:txBody>
          <a:bodyPr anchor="ctr"/>
          <a:lstStyle/>
          <a:p>
            <a:pPr marL="0" indent="0" algn="ctr">
              <a:buNone/>
            </a:pPr>
            <a:r>
              <a:rPr lang="fr-FR" sz="4800" b="1" i="1" dirty="0" err="1"/>
              <a:t>Muito</a:t>
            </a:r>
            <a:r>
              <a:rPr lang="fr-FR" sz="4800" b="1" i="1" dirty="0"/>
              <a:t> </a:t>
            </a:r>
            <a:r>
              <a:rPr lang="fr-FR" sz="4800" b="1" i="1" dirty="0" err="1"/>
              <a:t>obrigado</a:t>
            </a:r>
            <a:r>
              <a:rPr lang="fr-FR" sz="4800" b="1" i="1" dirty="0"/>
              <a:t>!</a:t>
            </a:r>
            <a:endParaRPr lang="en-US" sz="4800" b="1" i="1" dirty="0"/>
          </a:p>
        </p:txBody>
      </p:sp>
    </p:spTree>
    <p:extLst>
      <p:ext uri="{BB962C8B-B14F-4D97-AF65-F5344CB8AC3E}">
        <p14:creationId xmlns:p14="http://schemas.microsoft.com/office/powerpoint/2010/main" val="2247554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307</Words>
  <Application>Microsoft Office PowerPoint</Application>
  <PresentationFormat>On-screen Show (4:3)</PresentationFormat>
  <Paragraphs>40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Narrow</vt:lpstr>
      <vt:lpstr>Calibri</vt:lpstr>
      <vt:lpstr>Office Theme</vt:lpstr>
      <vt:lpstr>RC 59 Template EN</vt:lpstr>
      <vt:lpstr>Equipas de Resposta Rápida Formação</vt:lpstr>
      <vt:lpstr> Objectivos da aprendizagem </vt:lpstr>
      <vt:lpstr> Instruções </vt:lpstr>
      <vt:lpstr>Exemplo: papéis das partes interessadas  e interrelações</vt:lpstr>
      <vt:lpstr>Balanço: Papéis e relações das partes interessadas com a ERR em XXX</vt:lpstr>
      <vt:lpstr>Exoneração de responsabilidade</vt:lpstr>
      <vt:lpstr>PowerPoint Presentation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 A: Activity 2 (RRT)  Sub - Activity 5. Stakeholder mapping exercise.</dc:title>
  <dc:creator>SMALLWOOD, Catherine</dc:creator>
  <cp:lastModifiedBy>GOMEZ, Paula</cp:lastModifiedBy>
  <cp:revision>51</cp:revision>
  <dcterms:created xsi:type="dcterms:W3CDTF">2015-09-22T09:24:28Z</dcterms:created>
  <dcterms:modified xsi:type="dcterms:W3CDTF">2019-06-19T11:59:48Z</dcterms:modified>
</cp:coreProperties>
</file>