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8" r:id="rId3"/>
    <p:sldId id="256" r:id="rId4"/>
    <p:sldId id="259" r:id="rId5"/>
    <p:sldId id="257" r:id="rId6"/>
    <p:sldId id="278" r:id="rId7"/>
    <p:sldId id="275" r:id="rId8"/>
    <p:sldId id="261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76623-C00C-4084-B5D0-9BA2D0A7D7C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4E936-5E28-4999-80A0-50BB2B712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31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1776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4E936-5E28-4999-80A0-50BB2B712D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5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26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49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2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73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27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41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23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81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75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154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8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81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8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6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23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145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06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3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7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5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42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64FF2-BBD6-4861-B6CB-DA7B682EAA45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FA95-70E5-4075-BCA8-4F2DDEDE1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19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9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492248" y="404664"/>
            <a:ext cx="8643119" cy="1752600"/>
          </a:xfrm>
        </p:spPr>
        <p:txBody>
          <a:bodyPr/>
          <a:lstStyle/>
          <a:p>
            <a:pPr algn="r"/>
            <a: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b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  <a:r>
              <a:rPr lang="pt-PT" altLang="en-US" sz="3200" b="1">
                <a:solidFill>
                  <a:srgbClr val="0070C0"/>
                </a:solidFill>
                <a:latin typeface="Arial"/>
                <a:cs typeface="Arial"/>
              </a:rPr>
              <a:t>ção</a:t>
            </a:r>
            <a:b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en-US" sz="3200" b="1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216" y="5013176"/>
            <a:ext cx="9144000" cy="72008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altLang="en-US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A2.4 Exercícios: Mapeamento dos Intervenientes</a:t>
            </a:r>
            <a:br>
              <a:rPr lang="pt-PT" altLang="en-US" sz="2800" b="1">
                <a:solidFill>
                  <a:srgbClr val="002060"/>
                </a:solidFill>
                <a:cs typeface="Arial" charset="0"/>
              </a:rPr>
            </a:br>
            <a:endParaRPr lang="pt-PT" altLang="en-US" sz="2800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662409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en-US" sz="2200" b="1">
                <a:solidFill>
                  <a:srgbClr val="002060"/>
                </a:solidFill>
                <a:cs typeface="Arial" charset="0"/>
              </a:rPr>
              <a:t>Dura</a:t>
            </a:r>
            <a:r>
              <a:rPr lang="pt-PT" altLang="en-US" sz="2200" b="1">
                <a:solidFill>
                  <a:srgbClr val="002060"/>
                </a:solidFill>
                <a:latin typeface="Calibri"/>
                <a:cs typeface="Calibri"/>
              </a:rPr>
              <a:t>ção</a:t>
            </a:r>
            <a:r>
              <a:rPr lang="pt-PT" altLang="en-US" sz="2200" b="1">
                <a:solidFill>
                  <a:srgbClr val="002060"/>
                </a:solidFill>
                <a:cs typeface="Arial" charset="0"/>
              </a:rPr>
              <a:t>: 60’</a:t>
            </a:r>
            <a:endParaRPr lang="pt-PT" sz="2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DBA679-89A3-47B0-91CD-9D451FA780E7}"/>
              </a:ext>
            </a:extLst>
          </p:cNvPr>
          <p:cNvSpPr txBox="1"/>
          <p:nvPr/>
        </p:nvSpPr>
        <p:spPr>
          <a:xfrm>
            <a:off x="35496" y="6453336"/>
            <a:ext cx="2171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14/07/208</a:t>
            </a:r>
          </a:p>
        </p:txBody>
      </p:sp>
    </p:spTree>
    <p:extLst>
      <p:ext uri="{BB962C8B-B14F-4D97-AF65-F5344CB8AC3E}">
        <p14:creationId xmlns:p14="http://schemas.microsoft.com/office/powerpoint/2010/main" val="65474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 err="1">
                <a:solidFill>
                  <a:srgbClr val="002060"/>
                </a:solidFill>
              </a:rPr>
              <a:t>Objectivos</a:t>
            </a:r>
            <a:r>
              <a:rPr lang="en-GB" sz="3600" b="1" dirty="0">
                <a:solidFill>
                  <a:srgbClr val="002060"/>
                </a:solidFill>
              </a:rPr>
              <a:t> da </a:t>
            </a:r>
            <a:r>
              <a:rPr lang="en-GB" sz="3600" b="1" dirty="0" err="1">
                <a:solidFill>
                  <a:srgbClr val="002060"/>
                </a:solidFill>
              </a:rPr>
              <a:t>aprendizagem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97681" y="1556792"/>
            <a:ext cx="8569325" cy="504031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dirty="0">
                <a:solidFill>
                  <a:srgbClr val="002060"/>
                </a:solidFill>
              </a:rPr>
              <a:t>At</a:t>
            </a:r>
            <a:r>
              <a:rPr lang="pt-BR" sz="2400" dirty="0">
                <a:solidFill>
                  <a:srgbClr val="002060"/>
                </a:solidFill>
                <a:latin typeface="Arial"/>
                <a:cs typeface="Arial"/>
              </a:rPr>
              <a:t>é ao final </a:t>
            </a:r>
            <a:r>
              <a:rPr lang="pt-BR" sz="2400" dirty="0">
                <a:solidFill>
                  <a:srgbClr val="002060"/>
                </a:solidFill>
              </a:rPr>
              <a:t>desta actividade, os participantes deverão ser capazes de:</a:t>
            </a:r>
            <a:endParaRPr lang="en-GB" sz="2400" dirty="0">
              <a:solidFill>
                <a:srgbClr val="002060"/>
              </a:solidFill>
            </a:endParaRPr>
          </a:p>
          <a:p>
            <a:pPr lvl="0">
              <a:spcBef>
                <a:spcPts val="1800"/>
              </a:spcBef>
            </a:pPr>
            <a:r>
              <a:rPr lang="pt-BR" sz="2400" dirty="0">
                <a:solidFill>
                  <a:srgbClr val="002060"/>
                </a:solidFill>
              </a:rPr>
              <a:t>Identificar os potenciais intervenientes nas actividades das ERR no </a:t>
            </a:r>
            <a:r>
              <a:rPr lang="en-US" sz="2400" dirty="0" err="1">
                <a:solidFill>
                  <a:srgbClr val="002060"/>
                </a:solidFill>
              </a:rPr>
              <a:t>terreno</a:t>
            </a:r>
            <a:endParaRPr lang="en-GB" sz="2400" dirty="0">
              <a:solidFill>
                <a:srgbClr val="002060"/>
              </a:solidFill>
            </a:endParaRPr>
          </a:p>
          <a:p>
            <a:pPr lvl="0">
              <a:spcBef>
                <a:spcPts val="1800"/>
              </a:spcBef>
            </a:pPr>
            <a:r>
              <a:rPr lang="pt-BR" sz="2400" dirty="0">
                <a:solidFill>
                  <a:srgbClr val="002060"/>
                </a:solidFill>
              </a:rPr>
              <a:t>Explicar as funções/mandatos dos potenciais intervenientes nas actividades das ERR no terreno.</a:t>
            </a:r>
            <a:endParaRPr lang="en-GB" sz="24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0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en-GB" sz="3600" b="1" dirty="0" err="1">
                <a:solidFill>
                  <a:srgbClr val="002060"/>
                </a:solidFill>
              </a:rPr>
              <a:t>Instruções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67543" y="1340769"/>
            <a:ext cx="8280921" cy="22322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2060"/>
                </a:solidFill>
              </a:rPr>
              <a:t>Mapear os intervenientes com os quais uma ERR pode colaborar no terreno, no seu país (vide o exemplo no diapositivo seguinte).</a:t>
            </a:r>
            <a:endParaRPr lang="en-GB" sz="2400" dirty="0">
              <a:solidFill>
                <a:srgbClr val="002060"/>
              </a:solidFill>
            </a:endParaRPr>
          </a:p>
          <a:p>
            <a:pPr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002060"/>
                </a:solidFill>
              </a:rPr>
              <a:t>Indicar as suas funções/mandatos e a relação entre a ERR e esses intervenientes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5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5760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pt-BR" sz="3600" b="1" dirty="0">
                <a:solidFill>
                  <a:srgbClr val="002060"/>
                </a:solidFill>
              </a:rPr>
              <a:t>Exemplo: Funções dos intervenientes e as suas relações com a ERR nacional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02FB82-4214-420F-9B75-E1904C16A67B}"/>
              </a:ext>
            </a:extLst>
          </p:cNvPr>
          <p:cNvGrpSpPr/>
          <p:nvPr/>
        </p:nvGrpSpPr>
        <p:grpSpPr>
          <a:xfrm>
            <a:off x="919569" y="1491792"/>
            <a:ext cx="7412365" cy="4523151"/>
            <a:chOff x="559578" y="1124744"/>
            <a:chExt cx="8184427" cy="5034632"/>
          </a:xfrm>
        </p:grpSpPr>
        <p:cxnSp>
          <p:nvCxnSpPr>
            <p:cNvPr id="32" name="Curved Connector 31"/>
            <p:cNvCxnSpPr/>
            <p:nvPr/>
          </p:nvCxnSpPr>
          <p:spPr>
            <a:xfrm rot="10800000" flipV="1">
              <a:off x="1992775" y="5005765"/>
              <a:ext cx="1918090" cy="12700"/>
            </a:xfrm>
            <a:prstGeom prst="curvedConnector3">
              <a:avLst/>
            </a:prstGeom>
            <a:ln>
              <a:headEnd type="triangle"/>
              <a:tailEnd type="non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625722" y="1124744"/>
              <a:ext cx="1584176" cy="9361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/>
                <a:t>Laboratório</a:t>
              </a:r>
              <a:r>
                <a:rPr lang="en-GB" dirty="0"/>
                <a:t> Nacional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7159829" y="4550414"/>
              <a:ext cx="1584176" cy="9361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ONG X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535651" y="1482642"/>
              <a:ext cx="1584176" cy="9361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Nações</a:t>
              </a:r>
              <a:r>
                <a:rPr lang="en-GB" dirty="0">
                  <a:solidFill>
                    <a:schemeClr val="tx1"/>
                  </a:solidFill>
                </a:rPr>
                <a:t> </a:t>
              </a:r>
              <a:r>
                <a:rPr lang="en-GB" dirty="0" err="1">
                  <a:solidFill>
                    <a:schemeClr val="tx1"/>
                  </a:solidFill>
                </a:rPr>
                <a:t>Unidas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2146669" y="2060848"/>
              <a:ext cx="2304256" cy="2444348"/>
            </a:xfrm>
            <a:prstGeom prst="straightConnector1">
              <a:avLst/>
            </a:prstGeom>
            <a:ln w="38100">
              <a:prstDash val="lg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559578" y="4536766"/>
              <a:ext cx="1756516" cy="9361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>
                  <a:solidFill>
                    <a:schemeClr val="tx1"/>
                  </a:solidFill>
                </a:rPr>
                <a:t>Grupos</a:t>
              </a:r>
              <a:r>
                <a:rPr lang="en-GB" dirty="0">
                  <a:solidFill>
                    <a:schemeClr val="tx1"/>
                  </a:solidFill>
                </a:rPr>
                <a:t> </a:t>
              </a:r>
              <a:r>
                <a:rPr lang="en-GB" dirty="0" err="1">
                  <a:solidFill>
                    <a:schemeClr val="tx1"/>
                  </a:solidFill>
                </a:rPr>
                <a:t>comunitários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887080" y="4525014"/>
              <a:ext cx="1584176" cy="936104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ERR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59632" y="2439075"/>
              <a:ext cx="1692188" cy="411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Informa</a:t>
              </a:r>
              <a:r>
                <a:rPr lang="en-GB" dirty="0" err="1">
                  <a:latin typeface="Calibri"/>
                  <a:cs typeface="Calibri"/>
                </a:rPr>
                <a:t>ção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2160" y="5578457"/>
              <a:ext cx="1692188" cy="411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Equipamentos</a:t>
              </a:r>
              <a:endParaRPr lang="en-GB" dirty="0"/>
            </a:p>
          </p:txBody>
        </p:sp>
        <p:cxnSp>
          <p:nvCxnSpPr>
            <p:cNvPr id="22" name="Curved Connector 21"/>
            <p:cNvCxnSpPr/>
            <p:nvPr/>
          </p:nvCxnSpPr>
          <p:spPr>
            <a:xfrm rot="5400000" flipH="1" flipV="1">
              <a:off x="4945087" y="2950646"/>
              <a:ext cx="2351662" cy="1246686"/>
            </a:xfrm>
            <a:prstGeom prst="curvedConnector3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535651" y="3001692"/>
              <a:ext cx="1770886" cy="411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Financiamento</a:t>
              </a:r>
              <a:endParaRPr lang="en-GB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16093" y="5439957"/>
              <a:ext cx="1692188" cy="719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Recursos</a:t>
              </a:r>
              <a:r>
                <a:rPr lang="en-GB" dirty="0"/>
                <a:t> </a:t>
              </a:r>
              <a:r>
                <a:rPr lang="en-GB" dirty="0" err="1"/>
                <a:t>humanos</a:t>
              </a:r>
              <a:endParaRPr lang="en-GB" dirty="0"/>
            </a:p>
          </p:txBody>
        </p:sp>
        <p:cxnSp>
          <p:nvCxnSpPr>
            <p:cNvPr id="43" name="Curved Connector 42"/>
            <p:cNvCxnSpPr/>
            <p:nvPr/>
          </p:nvCxnSpPr>
          <p:spPr>
            <a:xfrm>
              <a:off x="5445156" y="5062200"/>
              <a:ext cx="1714673" cy="12700"/>
            </a:xfrm>
            <a:prstGeom prst="curvedConnector3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555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931224" cy="1143000"/>
          </a:xfrm>
        </p:spPr>
        <p:txBody>
          <a:bodyPr/>
          <a:lstStyle/>
          <a:p>
            <a:r>
              <a:rPr lang="pt-BR" sz="3200" b="1" dirty="0">
                <a:solidFill>
                  <a:prstClr val="black"/>
                </a:solidFill>
              </a:rPr>
              <a:t>Intervenientes da ERR ao nível nacional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3600400"/>
          </a:xfrm>
        </p:spPr>
        <p:txBody>
          <a:bodyPr/>
          <a:lstStyle/>
          <a:p>
            <a:pPr algn="just"/>
            <a:r>
              <a:rPr lang="pt-BR" sz="1800" dirty="0">
                <a:solidFill>
                  <a:schemeClr val="tx1"/>
                </a:solidFill>
              </a:rPr>
              <a:t>Nações Unidas (OMS, UNICEF, PAM)</a:t>
            </a:r>
            <a:endParaRPr lang="fr-FR" sz="1800" dirty="0">
              <a:solidFill>
                <a:schemeClr val="tx1"/>
              </a:solidFill>
            </a:endParaRPr>
          </a:p>
          <a:p>
            <a:pPr lvl="1" algn="just"/>
            <a:r>
              <a:rPr lang="pt-BR" sz="1800" dirty="0">
                <a:solidFill>
                  <a:schemeClr val="tx1"/>
                </a:solidFill>
              </a:rPr>
              <a:t>Fundos, recursos humanos, equipamentos, garantia de qualidade, orientações/políticas</a:t>
            </a:r>
            <a:endParaRPr lang="fr-FR" sz="1800" dirty="0">
              <a:solidFill>
                <a:schemeClr val="tx1"/>
              </a:solidFill>
            </a:endParaRPr>
          </a:p>
          <a:p>
            <a:pPr algn="just"/>
            <a:r>
              <a:rPr lang="pt-BR" sz="1800" dirty="0">
                <a:solidFill>
                  <a:schemeClr val="tx1"/>
                </a:solidFill>
              </a:rPr>
              <a:t>Ministérios (Ministério da Saúde, OPM, Educação, Agricultura, Veterinária, etc.)</a:t>
            </a:r>
            <a:endParaRPr lang="fr-FR" sz="1800" dirty="0">
              <a:solidFill>
                <a:schemeClr val="tx1"/>
              </a:solidFill>
            </a:endParaRPr>
          </a:p>
          <a:p>
            <a:pPr lvl="1" algn="just"/>
            <a:r>
              <a:rPr lang="fr-FR" sz="1800" dirty="0" err="1">
                <a:solidFill>
                  <a:schemeClr val="tx1"/>
                </a:solidFill>
              </a:rPr>
              <a:t>Coordenação</a:t>
            </a:r>
            <a:r>
              <a:rPr lang="fr-FR" sz="1800" dirty="0">
                <a:solidFill>
                  <a:schemeClr val="tx1"/>
                </a:solidFill>
              </a:rPr>
              <a:t>, </a:t>
            </a:r>
            <a:r>
              <a:rPr lang="fr-FR" sz="1800" dirty="0" err="1">
                <a:solidFill>
                  <a:schemeClr val="tx1"/>
                </a:solidFill>
              </a:rPr>
              <a:t>recursos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humanos</a:t>
            </a:r>
            <a:r>
              <a:rPr lang="fr-FR" sz="1800" dirty="0">
                <a:solidFill>
                  <a:schemeClr val="tx1"/>
                </a:solidFill>
              </a:rPr>
              <a:t>, </a:t>
            </a:r>
            <a:r>
              <a:rPr lang="fr-FR" sz="1800" dirty="0" err="1">
                <a:solidFill>
                  <a:schemeClr val="tx1"/>
                </a:solidFill>
              </a:rPr>
              <a:t>políticas</a:t>
            </a:r>
            <a:endParaRPr lang="fr-FR" sz="1800" dirty="0">
              <a:solidFill>
                <a:schemeClr val="tx1"/>
              </a:solidFill>
            </a:endParaRPr>
          </a:p>
          <a:p>
            <a:pPr algn="just"/>
            <a:r>
              <a:rPr lang="pt-BR" sz="1800" dirty="0">
                <a:solidFill>
                  <a:schemeClr val="tx1"/>
                </a:solidFill>
              </a:rPr>
              <a:t>Instituições Técnicas (Organismos Profissionais, e.g., universidades, etc.)</a:t>
            </a:r>
            <a:endParaRPr lang="fr-FR" sz="1800" dirty="0">
              <a:solidFill>
                <a:schemeClr val="tx1"/>
              </a:solidFill>
            </a:endParaRPr>
          </a:p>
          <a:p>
            <a:pPr algn="just"/>
            <a:r>
              <a:rPr lang="pt-BR" sz="1800" dirty="0">
                <a:solidFill>
                  <a:schemeClr val="tx1"/>
                </a:solidFill>
              </a:rPr>
              <a:t>ONG (internacionais, regionais e locais)</a:t>
            </a:r>
            <a:endParaRPr lang="fr-FR" sz="1800" dirty="0">
              <a:solidFill>
                <a:schemeClr val="tx1"/>
              </a:solidFill>
            </a:endParaRPr>
          </a:p>
          <a:p>
            <a:pPr lvl="1" algn="just"/>
            <a:r>
              <a:rPr lang="pt-BR" sz="1800" dirty="0">
                <a:solidFill>
                  <a:schemeClr val="tx1"/>
                </a:solidFill>
              </a:rPr>
              <a:t>Recursos humanos, equipamentos, coordenação, financiamento</a:t>
            </a:r>
          </a:p>
          <a:p>
            <a:pPr algn="just"/>
            <a:r>
              <a:rPr lang="pt-BR" sz="1800" dirty="0">
                <a:solidFill>
                  <a:schemeClr val="tx1"/>
                </a:solidFill>
              </a:rPr>
              <a:t>Cruz Vermelha (URCS, CICV, etc.)</a:t>
            </a:r>
            <a:endParaRPr lang="fr-FR" sz="1800" dirty="0">
              <a:solidFill>
                <a:schemeClr val="tx1"/>
              </a:solidFill>
            </a:endParaRPr>
          </a:p>
          <a:p>
            <a:pPr lvl="1" algn="just"/>
            <a:r>
              <a:rPr lang="pt-BR" sz="1800" dirty="0">
                <a:solidFill>
                  <a:schemeClr val="tx1"/>
                </a:solidFill>
              </a:rPr>
              <a:t>Recursos humanos, equipamentos, fundos, código de conduta</a:t>
            </a:r>
            <a:endParaRPr lang="fr-FR" sz="18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11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pt-BR" sz="2700" b="1" dirty="0">
                <a:solidFill>
                  <a:schemeClr val="tx1"/>
                </a:solidFill>
              </a:rPr>
              <a:t>Intervenientes da ERR ao nível distrital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456384"/>
          </a:xfrm>
        </p:spPr>
        <p:txBody>
          <a:bodyPr/>
          <a:lstStyle/>
          <a:p>
            <a:endParaRPr lang="pt-PT" sz="2400"/>
          </a:p>
          <a:p>
            <a:pPr algn="just"/>
            <a:r>
              <a:rPr lang="pt-PT" sz="2000"/>
              <a:t>Nível comunitário (VHT, LC, líderes religiosos, professores, membros da comunidade)</a:t>
            </a:r>
          </a:p>
          <a:p>
            <a:pPr lvl="1" algn="just"/>
            <a:r>
              <a:rPr lang="pt-PT" sz="2000"/>
              <a:t>Vigilância comunitária, informação</a:t>
            </a:r>
          </a:p>
          <a:p>
            <a:pPr algn="just"/>
            <a:r>
              <a:rPr lang="pt-PT" sz="2000"/>
              <a:t>Governo local (DHO, DEO, DVO, etc.)</a:t>
            </a:r>
          </a:p>
          <a:p>
            <a:pPr lvl="1" algn="just"/>
            <a:r>
              <a:rPr lang="pt-PT" sz="2000"/>
              <a:t>Coordenação, sensibilização, informação, liderança</a:t>
            </a:r>
          </a:p>
          <a:p>
            <a:pPr algn="just"/>
            <a:r>
              <a:rPr lang="pt-PT" sz="2000"/>
              <a:t>CSO e CBO</a:t>
            </a:r>
          </a:p>
          <a:p>
            <a:pPr lvl="1" algn="just"/>
            <a:r>
              <a:rPr lang="pt-PT" sz="2000"/>
              <a:t>Financiamento, sensibilização, educação em saúde</a:t>
            </a:r>
          </a:p>
          <a:p>
            <a:pPr algn="just"/>
            <a:r>
              <a:rPr lang="pt-PT" sz="2000"/>
              <a:t>Médicos tradicionais</a:t>
            </a:r>
          </a:p>
        </p:txBody>
      </p:sp>
    </p:spTree>
    <p:extLst>
      <p:ext uri="{BB962C8B-B14F-4D97-AF65-F5344CB8AC3E}">
        <p14:creationId xmlns:p14="http://schemas.microsoft.com/office/powerpoint/2010/main" val="1943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>
                <a:solidFill>
                  <a:srgbClr val="002060"/>
                </a:solidFill>
              </a:rPr>
              <a:t>Exoneração</a:t>
            </a:r>
            <a:r>
              <a:rPr lang="en-US" sz="3200" b="1" dirty="0">
                <a:solidFill>
                  <a:srgbClr val="002060"/>
                </a:solidFill>
              </a:rPr>
              <a:t> de </a:t>
            </a:r>
            <a:r>
              <a:rPr lang="en-US" sz="3200" b="1" dirty="0" err="1">
                <a:solidFill>
                  <a:srgbClr val="002060"/>
                </a:solidFill>
              </a:rPr>
              <a:t>responsabilidade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39938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r>
              <a:rPr lang="pt-PT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547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</p:spPr>
        <p:txBody>
          <a:bodyPr anchor="ctr"/>
          <a:lstStyle/>
          <a:p>
            <a:pPr marL="0" indent="0" algn="ctr">
              <a:buNone/>
            </a:pPr>
            <a:r>
              <a:rPr lang="fr-FR" sz="4800" b="1" i="1" dirty="0" err="1"/>
              <a:t>Obrigado</a:t>
            </a:r>
            <a:r>
              <a:rPr lang="fr-FR" sz="4800" b="1" i="1" dirty="0"/>
              <a:t>!</a:t>
            </a:r>
            <a:endParaRPr lang="en-US" sz="4800" b="1" i="1" dirty="0"/>
          </a:p>
        </p:txBody>
      </p:sp>
    </p:spTree>
    <p:extLst>
      <p:ext uri="{BB962C8B-B14F-4D97-AF65-F5344CB8AC3E}">
        <p14:creationId xmlns:p14="http://schemas.microsoft.com/office/powerpoint/2010/main" val="2247554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379</Words>
  <Application>Microsoft Office PowerPoint</Application>
  <PresentationFormat>On-screen Show (4:3)</PresentationFormat>
  <Paragraphs>55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Office Theme</vt:lpstr>
      <vt:lpstr>RC 59 Template EN</vt:lpstr>
      <vt:lpstr>Equipas de Resposta Rápida Formação </vt:lpstr>
      <vt:lpstr> Objectivos da aprendizagem </vt:lpstr>
      <vt:lpstr> Instruções </vt:lpstr>
      <vt:lpstr>Exemplo: Funções dos intervenientes e as suas relações com a ERR nacional</vt:lpstr>
      <vt:lpstr>Intervenientes da ERR ao nível nacional</vt:lpstr>
      <vt:lpstr>Intervenientes da ERR ao nível distrital</vt:lpstr>
      <vt:lpstr>Exoneração de responsabilidade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2 (RRT)  Sub - Activity 5. Stakeholder mapping exercise.</dc:title>
  <dc:creator>SMALLWOOD, Catherine</dc:creator>
  <cp:lastModifiedBy>GOMEZ, Paula</cp:lastModifiedBy>
  <cp:revision>71</cp:revision>
  <dcterms:created xsi:type="dcterms:W3CDTF">2015-09-22T09:24:28Z</dcterms:created>
  <dcterms:modified xsi:type="dcterms:W3CDTF">2019-06-28T10:15:31Z</dcterms:modified>
</cp:coreProperties>
</file>