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58" r:id="rId3"/>
    <p:sldId id="259" r:id="rId4"/>
    <p:sldId id="256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568" autoAdjust="0"/>
  </p:normalViewPr>
  <p:slideViewPr>
    <p:cSldViewPr>
      <p:cViewPr varScale="1">
        <p:scale>
          <a:sx n="101" d="100"/>
          <a:sy n="101" d="100"/>
        </p:scale>
        <p:origin x="70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05A0B-EE8D-45C0-B70D-8709835F17A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A60C5-4769-4EFA-B002-B04C7FCFDF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150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62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8075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33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336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65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414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997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5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9837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56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2605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84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687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3923928" y="84138"/>
            <a:ext cx="5186735" cy="1752600"/>
          </a:xfrm>
        </p:spPr>
        <p:txBody>
          <a:bodyPr>
            <a:normAutofit/>
          </a:bodyPr>
          <a:lstStyle/>
          <a:p>
            <a:pPr algn="r" eaLnBrk="1" hangingPunct="1"/>
            <a:r>
              <a:rPr lang="pt-PT" altLang="en-US" sz="3300" b="1">
                <a:solidFill>
                  <a:srgbClr val="002060"/>
                </a:solidFill>
                <a:cs typeface="Arial" charset="0"/>
              </a:rPr>
              <a:t>Equipas de Resposta Rápida </a:t>
            </a:r>
            <a:r>
              <a:rPr lang="pt-PT" altLang="en-US" sz="3300" b="1">
                <a:solidFill>
                  <a:srgbClr val="0070C0"/>
                </a:solidFill>
                <a:cs typeface="Arial" charset="0"/>
              </a:rPr>
              <a:t>Formação</a:t>
            </a: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33337" y="3962400"/>
            <a:ext cx="9110663" cy="60960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pt-PT" altLang="en-US" b="1" dirty="0">
                <a:solidFill>
                  <a:srgbClr val="002060"/>
                </a:solidFill>
                <a:cs typeface="Arial" charset="0"/>
              </a:rPr>
              <a:t>A2.3 </a:t>
            </a:r>
            <a:r>
              <a:rPr lang="pt-PT" altLang="en-US" b="1" dirty="0">
                <a:solidFill>
                  <a:srgbClr val="002060"/>
                </a:solidFill>
              </a:rPr>
              <a:t>M</a:t>
            </a:r>
            <a:r>
              <a:rPr lang="pt-PT" b="1" dirty="0">
                <a:solidFill>
                  <a:srgbClr val="002060"/>
                </a:solidFill>
              </a:rPr>
              <a:t>ecanismos nacionais de coordenação das emergências </a:t>
            </a:r>
            <a:endParaRPr lang="pt-PT" altLang="en-US" b="1" dirty="0">
              <a:solidFill>
                <a:srgbClr val="002060"/>
              </a:solidFill>
              <a:cs typeface="Arial" charset="0"/>
            </a:endParaRPr>
          </a:p>
          <a:p>
            <a:pPr algn="l" eaLnBrk="1" hangingPunct="1"/>
            <a:r>
              <a:rPr lang="pt-PT" altLang="en-US" b="1" dirty="0">
                <a:solidFill>
                  <a:srgbClr val="002060"/>
                </a:solidFill>
                <a:cs typeface="Arial" charset="0"/>
              </a:rPr>
              <a:t>Exercício de grupo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7150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altLang="en-US" sz="2000" b="1">
                <a:solidFill>
                  <a:srgbClr val="002060"/>
                </a:solidFill>
                <a:cs typeface="Arial" charset="0"/>
              </a:rPr>
              <a:t>Duração: 60’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22E834-4357-4EEF-A9BC-42B4B88ED4A0}"/>
              </a:ext>
            </a:extLst>
          </p:cNvPr>
          <p:cNvSpPr txBox="1"/>
          <p:nvPr/>
        </p:nvSpPr>
        <p:spPr>
          <a:xfrm>
            <a:off x="0" y="6400800"/>
            <a:ext cx="2300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>
                <a:solidFill>
                  <a:srgbClr val="002060"/>
                </a:solidFill>
              </a:rPr>
              <a:t>Actualizado em: 14/05/2018</a:t>
            </a:r>
          </a:p>
        </p:txBody>
      </p:sp>
    </p:spTree>
    <p:extLst>
      <p:ext uri="{BB962C8B-B14F-4D97-AF65-F5344CB8AC3E}">
        <p14:creationId xmlns:p14="http://schemas.microsoft.com/office/powerpoint/2010/main" val="737332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Objectivos da aprendizagem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447800"/>
            <a:ext cx="8305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final desta actividade, o participante deverá ser capaz de:</a:t>
            </a:r>
          </a:p>
          <a:p>
            <a:pPr algn="just"/>
            <a:endParaRPr lang="pt-PT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Identificar as estruturas e mecanismos nacionais e </a:t>
            </a:r>
            <a:r>
              <a:rPr lang="pt-PT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subnacionais</a:t>
            </a:r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já existentes para a coordenação das emergências.</a:t>
            </a:r>
          </a:p>
          <a:p>
            <a:pPr algn="just"/>
            <a:endParaRPr lang="pt-PT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 o modo de ligação das ERR às estruturas e mecanismos nacionais do país para a preparação e resposta aos eventos de saúde pública de dimensão nacional (ou internacional), incluindo os surtos.</a:t>
            </a:r>
          </a:p>
          <a:p>
            <a:pPr algn="just"/>
            <a:endParaRPr lang="pt-PT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383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176748"/>
            <a:ext cx="8229600" cy="1143000"/>
          </a:xfrm>
        </p:spPr>
        <p:txBody>
          <a:bodyPr>
            <a:noAutofit/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Instruções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841480"/>
            <a:ext cx="8229600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Desenhar o fluxograma das estruturas e mecanismos nacionais de resposta rápida às emergências.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PT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Fazer a lista dos principais cargos (i.e., </a:t>
            </a:r>
            <a:r>
              <a:rPr lang="pt-PT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directores</a:t>
            </a:r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responsáveis pela vigilância, coordenador). Incluir tanto o nível nacional como subnacional. </a:t>
            </a:r>
          </a:p>
          <a:p>
            <a:pPr algn="just"/>
            <a:endParaRPr lang="pt-PT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Explicar o modo de ligação das ERR às estruturas e mecanismos nacionais de coordenação das emergências.</a:t>
            </a:r>
          </a:p>
          <a:p>
            <a:pPr algn="just"/>
            <a:endParaRPr lang="pt-PT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44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 dirty="0">
                <a:solidFill>
                  <a:srgbClr val="FF0000"/>
                </a:solidFill>
              </a:rPr>
              <a:t>Balanço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PT" sz="2800" i="1" dirty="0">
                <a:solidFill>
                  <a:srgbClr val="FF0000"/>
                </a:solidFill>
              </a:rPr>
              <a:t>Nota para o facilitador:</a:t>
            </a:r>
          </a:p>
          <a:p>
            <a:pPr marL="0" indent="0" algn="ctr">
              <a:buNone/>
            </a:pPr>
            <a:r>
              <a:rPr lang="pt-PT" sz="2800" i="1" dirty="0">
                <a:solidFill>
                  <a:srgbClr val="FF0000"/>
                </a:solidFill>
              </a:rPr>
              <a:t>Se considerar relevante, introduza aqui informação específica do país sobre as estruturas e os mecanismos nacionais para as emergências, assim como eventuais Procedimentos Operacionais Padrão (POP).</a:t>
            </a:r>
          </a:p>
        </p:txBody>
      </p:sp>
    </p:spTree>
    <p:extLst>
      <p:ext uri="{BB962C8B-B14F-4D97-AF65-F5344CB8AC3E}">
        <p14:creationId xmlns:p14="http://schemas.microsoft.com/office/powerpoint/2010/main" val="1280463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b="1" dirty="0">
                <a:solidFill>
                  <a:srgbClr val="002060"/>
                </a:solidFill>
              </a:rPr>
              <a:t>Exoneração de responsabilidade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76250" y="1166018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1600" b="1" dirty="0"/>
              <a:t>Plataforma da OMS para a Aprendizagem sobre Segurança Sanitária – 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O uso que fizer destes materiais está sujeito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de Formação da Plataforma da OMS para a Aprendizagem da Segurança Sanitária</a:t>
            </a:r>
            <a:r>
              <a:rPr lang="pt-PT" sz="1600" dirty="0"/>
              <a:t>”, que aceitou ao descarregá-los e que estão disponíveis na Plataforma da OMS para a Aprendizagem da Segurança Sanitária em: </a:t>
            </a:r>
            <a:r>
              <a:rPr lang="pt-PT" sz="1600" u="sng" dirty="0">
                <a:hlinkClick r:id="rId2"/>
              </a:rPr>
              <a:t>https://extranet.who.int/hslp</a:t>
            </a:r>
            <a:r>
              <a:rPr lang="pt-PT" sz="1600" dirty="0"/>
              <a:t> .  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 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Na eventualidade de adaptar, modificar, traduzir ou, de qualquer outra forma, rever o conteúdo destes materiais, não poderá sugerir que a OMS concorda, seja de que forma for, com essas modificações, nem poderá usar o nome ou o emblema da OMS nesses materiais modificados.  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Além disso, a OMS deve ser informada sobre as modificações neles introduzidas e que irão ser usadas publicamente, para fins de registo e desenvolvimento contínuo, através de correio electrónico para </a:t>
            </a:r>
            <a:r>
              <a:rPr lang="pt-PT" sz="1600" u="sng" dirty="0">
                <a:hlinkClick r:id="rId3"/>
              </a:rPr>
              <a:t>ihrhrt@who.int</a:t>
            </a:r>
            <a:r>
              <a:rPr lang="pt-PT" sz="1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33435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9"/>
            <a:ext cx="8229600" cy="4525963"/>
          </a:xfrm>
        </p:spPr>
        <p:txBody>
          <a:bodyPr anchor="ctr"/>
          <a:lstStyle/>
          <a:p>
            <a:pPr marL="0" indent="0" algn="ctr">
              <a:buNone/>
            </a:pPr>
            <a:r>
              <a:rPr lang="pt-PT" sz="5400" b="1" i="1"/>
              <a:t>Obrigado</a:t>
            </a:r>
            <a:r>
              <a:rPr lang="pt-PT" sz="5400" b="1" i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389884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285</Words>
  <Application>Microsoft Office PowerPoint</Application>
  <PresentationFormat>On-screen Show (4:3)</PresentationFormat>
  <Paragraphs>32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Narrow</vt:lpstr>
      <vt:lpstr>Calibri</vt:lpstr>
      <vt:lpstr>Office Theme</vt:lpstr>
      <vt:lpstr>RC 59 Template EN</vt:lpstr>
      <vt:lpstr>Equipas de Resposta Rápida Formação</vt:lpstr>
      <vt:lpstr>Objectivos da aprendizagem</vt:lpstr>
      <vt:lpstr>Instruções</vt:lpstr>
      <vt:lpstr>Balanço</vt:lpstr>
      <vt:lpstr>Exoneração de responsabilidade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 A: Activity X (RRT)  Sub - Activity z. National Disaster Coordination Structure and Mechanism: Exercise</dc:title>
  <dc:creator>MUITA, Martin</dc:creator>
  <cp:lastModifiedBy>GOMEZ, Paula</cp:lastModifiedBy>
  <cp:revision>36</cp:revision>
  <dcterms:created xsi:type="dcterms:W3CDTF">2006-08-16T00:00:00Z</dcterms:created>
  <dcterms:modified xsi:type="dcterms:W3CDTF">2019-06-28T10:12:41Z</dcterms:modified>
</cp:coreProperties>
</file>