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4"/>
    <p:sldMasterId id="2147483947" r:id="rId5"/>
    <p:sldMasterId id="2147483888" r:id="rId6"/>
  </p:sldMasterIdLst>
  <p:notesMasterIdLst>
    <p:notesMasterId r:id="rId16"/>
  </p:notesMasterIdLst>
  <p:handoutMasterIdLst>
    <p:handoutMasterId r:id="rId17"/>
  </p:handoutMasterIdLst>
  <p:sldIdLst>
    <p:sldId id="479" r:id="rId7"/>
    <p:sldId id="480" r:id="rId8"/>
    <p:sldId id="485" r:id="rId9"/>
    <p:sldId id="486" r:id="rId10"/>
    <p:sldId id="487" r:id="rId11"/>
    <p:sldId id="488" r:id="rId12"/>
    <p:sldId id="442" r:id="rId13"/>
    <p:sldId id="489" r:id="rId14"/>
    <p:sldId id="490" r:id="rId15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284408C-9DBF-4F19-8C8D-CC77DEB4277D}">
          <p14:sldIdLst/>
        </p14:section>
        <p14:section name="Untitled Section" id="{10F492DB-560B-4472-84D7-111A4B7E3832}">
          <p14:sldIdLst>
            <p14:sldId id="479"/>
            <p14:sldId id="480"/>
            <p14:sldId id="485"/>
            <p14:sldId id="486"/>
            <p14:sldId id="487"/>
            <p14:sldId id="488"/>
            <p14:sldId id="442"/>
            <p14:sldId id="489"/>
            <p14:sldId id="4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iner, Ashley L. (CDC/CGH/DGHP)" initials="GAL(" lastIdx="3" clrIdx="0">
    <p:extLst/>
  </p:cmAuthor>
  <p:cmAuthor id="2" name="Tasha Stehling-Ariza" initials="TSA" lastIdx="6" clrIdx="1">
    <p:extLst/>
  </p:cmAuthor>
  <p:cmAuthor id="3" name="nmq1" initials="nmq1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1E7FB8"/>
    <a:srgbClr val="9999FF"/>
    <a:srgbClr val="6666FF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7" autoAdjust="0"/>
    <p:restoredTop sz="87634" autoAdjust="0"/>
  </p:normalViewPr>
  <p:slideViewPr>
    <p:cSldViewPr>
      <p:cViewPr varScale="1">
        <p:scale>
          <a:sx n="88" d="100"/>
          <a:sy n="88" d="100"/>
        </p:scale>
        <p:origin x="11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0377DEAF-CB9D-418C-AB70-89BC374E9CEA}"/>
    <pc:docChg chg="custSel modSld">
      <pc:chgData name="GOMEZ, Paula" userId="c93cf399-3ed7-4230-9282-8831e3fe5ae7" providerId="ADAL" clId="{0377DEAF-CB9D-418C-AB70-89BC374E9CEA}" dt="2018-11-27T13:02:19.509" v="8" actId="478"/>
      <pc:docMkLst>
        <pc:docMk/>
      </pc:docMkLst>
      <pc:sldChg chg="modSp">
        <pc:chgData name="GOMEZ, Paula" userId="c93cf399-3ed7-4230-9282-8831e3fe5ae7" providerId="ADAL" clId="{0377DEAF-CB9D-418C-AB70-89BC374E9CEA}" dt="2018-11-27T13:02:06.552" v="7" actId="20577"/>
        <pc:sldMkLst>
          <pc:docMk/>
          <pc:sldMk cId="0" sldId="391"/>
        </pc:sldMkLst>
        <pc:spChg chg="mod">
          <ac:chgData name="GOMEZ, Paula" userId="c93cf399-3ed7-4230-9282-8831e3fe5ae7" providerId="ADAL" clId="{0377DEAF-CB9D-418C-AB70-89BC374E9CEA}" dt="2018-11-27T13:02:06.552" v="7" actId="20577"/>
          <ac:spMkLst>
            <pc:docMk/>
            <pc:sldMk cId="0" sldId="391"/>
            <ac:spMk id="2" creationId="{E6D35BC1-2094-4E67-B98F-1E54E9EA19A1}"/>
          </ac:spMkLst>
        </pc:spChg>
      </pc:sldChg>
      <pc:sldChg chg="delSp">
        <pc:chgData name="GOMEZ, Paula" userId="c93cf399-3ed7-4230-9282-8831e3fe5ae7" providerId="ADAL" clId="{0377DEAF-CB9D-418C-AB70-89BC374E9CEA}" dt="2018-11-27T13:02:19.509" v="8" actId="478"/>
        <pc:sldMkLst>
          <pc:docMk/>
          <pc:sldMk cId="421714399" sldId="479"/>
        </pc:sldMkLst>
        <pc:spChg chg="del">
          <ac:chgData name="GOMEZ, Paula" userId="c93cf399-3ed7-4230-9282-8831e3fe5ae7" providerId="ADAL" clId="{0377DEAF-CB9D-418C-AB70-89BC374E9CEA}" dt="2018-11-27T13:02:19.509" v="8" actId="478"/>
          <ac:spMkLst>
            <pc:docMk/>
            <pc:sldMk cId="421714399" sldId="479"/>
            <ac:spMk id="3" creationId="{E6338F5D-84AB-4228-9C05-994EE4E62A5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E072A0C-A2E6-4C50-B864-7EBF183A47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53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48527E-B021-4B1F-B679-A8A83EF59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48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36338" indent="-2832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32827" indent="-22656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85958" indent="-22656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39089" indent="-22656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92220" indent="-2265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45351" indent="-2265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98482" indent="-2265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51613" indent="-2265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6126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355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296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9411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351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713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9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83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4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441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441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1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11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7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0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546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71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09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17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946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9837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039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0" y="0"/>
            <a:ext cx="9153525" cy="6262688"/>
            <a:chOff x="1" y="0"/>
            <a:chExt cx="9153524" cy="6262687"/>
          </a:xfrm>
        </p:grpSpPr>
        <p:pic>
          <p:nvPicPr>
            <p:cNvPr id="5" name="Picture 7" descr="mapBackground10percent.pn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90512"/>
              <a:ext cx="9153524" cy="597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PED_word_topRT_swoosh.png"/>
            <p:cNvPicPr>
              <a:picLocks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100" y="0"/>
              <a:ext cx="6321425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WHOlogo_white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609600"/>
              <a:ext cx="1622425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Line 18"/>
          <p:cNvSpPr>
            <a:spLocks noChangeShapeType="1"/>
          </p:cNvSpPr>
          <p:nvPr userDrawn="1"/>
        </p:nvSpPr>
        <p:spPr bwMode="auto">
          <a:xfrm>
            <a:off x="474663" y="990600"/>
            <a:ext cx="5249862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4400" b="0" kern="1200" cap="none" baseline="0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None/>
              <a:defRPr lang="en-GB" sz="2400" b="0" kern="1200" dirty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FD1758A-D569-4489-B667-AEF25A20F2B8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1C7FE09-7CB3-47E3-8092-AFA447D299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91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defRPr lang="en-US" sz="24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D3C39BA-9A41-4BF5-9B88-7BC45D4D0F5D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45159C1-5386-4A92-B5B7-133282D080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84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GB" sz="4000" b="1" kern="1200" cap="all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3000" b="1" kern="1200" dirty="0" smtClean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63D5EF-8301-4D89-BC36-1DA8C57F4693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98A6A5-41CB-4A69-8F34-5E2A6B51B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2371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FAD577B-3A73-4E06-8875-6E02511E6EEC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FA73A74-389E-4056-B55E-6F4AFEF22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735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31D37C9-6C6B-471A-9C2A-8ABA5ADF797F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B63D29-FBF3-4EFD-8347-646EF1048F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37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2551734-FEF6-4EB1-9F30-5FF39E96D296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BA71B7-0CA1-4A71-806E-D9FBBF3484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251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210C609-204F-491D-8E4A-B8BC310424C9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6AAA61E-2098-4469-9B40-E9F03C77C1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964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C4C126-17F1-4C5C-B432-7CEDE7264F23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1ABFCCC-CF7D-4489-B841-1321AC6C71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761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1D7E472-3551-4913-B5FB-C5E2C30FC099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EBFFDAA-5A37-4260-A5F8-8D9BD2051F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8616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CCA897-D841-4D62-B3CF-B540CEB3257C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2182A69-01FE-48D1-80E8-C44000880D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070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2874729-45BF-4ADB-A260-866BCB550BAE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99ED17A-5114-47C6-AC00-FB63AED8F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41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90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5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8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8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4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58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7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E579B8F-8701-4E2A-B378-1E33AD72A3B2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6972D25-3219-4061-BC81-08CBBEDFF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5" name="Picture 8" descr="PED_word_topRT_swoosh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-17463"/>
            <a:ext cx="3208338" cy="99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PED_word_topRT_swoosh.png"/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5851525"/>
            <a:ext cx="3868738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4663" y="9906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»"/>
        <a:defRPr lang="en-GB" sz="2400" kern="1200" dirty="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ro.who.int/publications/technical-guidelines-integrated-disease-surveillance-and-response-african-region-0" TargetMode="External"/><Relationship Id="rId2" Type="http://schemas.openxmlformats.org/officeDocument/2006/relationships/hyperlink" Target="http://apps.who.int/iris/bitstream/10665/258604/1/9789241512299-eng.pdf?ua=1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ihrhrt@who.in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406384" y="620688"/>
            <a:ext cx="6722879" cy="720080"/>
          </a:xfrm>
        </p:spPr>
        <p:txBody>
          <a:bodyPr>
            <a:normAutofit fontScale="90000"/>
          </a:bodyPr>
          <a:lstStyle/>
          <a:p>
            <a:pPr algn="r" eaLnBrk="1" hangingPunct="1"/>
            <a:br>
              <a:rPr lang="pt-PT" altLang="en-US" sz="3600" b="1" dirty="0">
                <a:solidFill>
                  <a:srgbClr val="002060"/>
                </a:solidFill>
              </a:rPr>
            </a:br>
            <a:r>
              <a:rPr lang="pt-PT" altLang="en-US" sz="3600" b="1" dirty="0">
                <a:solidFill>
                  <a:srgbClr val="002060"/>
                </a:solidFill>
              </a:rPr>
              <a:t>Equipas de Resposta Rápida</a:t>
            </a:r>
            <a:endParaRPr lang="pt-PT" altLang="en-US" sz="3600" b="1" dirty="0">
              <a:solidFill>
                <a:srgbClr val="0070C0"/>
              </a:solidFill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36512" y="4581128"/>
            <a:ext cx="9035480" cy="64807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A2.2 Trabalho de Grupo: composição de uma ERR e tarefas dos seus membros</a:t>
            </a:r>
            <a:b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572396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altLang="en-US" b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Duração: </a:t>
            </a:r>
            <a:r>
              <a:rPr lang="pt-PT" altLang="en-US" b="1">
                <a:solidFill>
                  <a:srgbClr val="002060"/>
                </a:solidFill>
              </a:rPr>
              <a:t>30’</a:t>
            </a:r>
            <a:endParaRPr lang="pt-PT"/>
          </a:p>
        </p:txBody>
      </p:sp>
      <p:sp>
        <p:nvSpPr>
          <p:cNvPr id="3" name="Rectangle 2"/>
          <p:cNvSpPr/>
          <p:nvPr/>
        </p:nvSpPr>
        <p:spPr>
          <a:xfrm>
            <a:off x="6012160" y="1700808"/>
            <a:ext cx="280831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altLang="en-US" sz="3200" b="1" dirty="0">
                <a:solidFill>
                  <a:srgbClr val="0070C0"/>
                </a:solidFill>
              </a:rPr>
              <a:t>Forma</a:t>
            </a:r>
            <a:r>
              <a:rPr lang="pt-PT" altLang="en-US" sz="3200" b="1" dirty="0">
                <a:solidFill>
                  <a:srgbClr val="0070C0"/>
                </a:solidFill>
                <a:latin typeface="Arial"/>
                <a:cs typeface="Arial"/>
              </a:rPr>
              <a:t>ção</a:t>
            </a:r>
            <a:r>
              <a:rPr lang="pt-PT" altLang="en-US" sz="3200" b="1" dirty="0">
                <a:solidFill>
                  <a:srgbClr val="0070C0"/>
                </a:solidFill>
              </a:rPr>
              <a:t> 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421714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Objectivo</a:t>
            </a:r>
            <a:endParaRPr lang="en-US" altLang="en-US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altLang="en-US" sz="2800" dirty="0"/>
              <a:t>No final desta sess</a:t>
            </a:r>
            <a:r>
              <a:rPr lang="pt-BR" altLang="en-US" sz="2800" dirty="0">
                <a:latin typeface="Arial"/>
                <a:cs typeface="Arial"/>
              </a:rPr>
              <a:t>ão</a:t>
            </a:r>
            <a:r>
              <a:rPr lang="pt-BR" altLang="en-US" sz="2800" dirty="0"/>
              <a:t>, os participantes deverão ser capazes de:</a:t>
            </a:r>
            <a:endParaRPr lang="en-US" alt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pt-BR" altLang="en-US" sz="2800" dirty="0"/>
              <a:t>Descrever a composição de uma Equipa de Resposta Rápida (ERR), com base na necessidade da resposta e na limita</a:t>
            </a:r>
            <a:r>
              <a:rPr lang="pt-BR" altLang="en-US" sz="2800" dirty="0">
                <a:latin typeface="Arial"/>
                <a:cs typeface="Arial"/>
              </a:rPr>
              <a:t>ção de recursos</a:t>
            </a:r>
            <a:endParaRPr lang="pt-B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95517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Cenário</a:t>
            </a:r>
            <a:r>
              <a:rPr lang="en-US" altLang="en-US" sz="3600" b="1" dirty="0">
                <a:solidFill>
                  <a:srgbClr val="002060"/>
                </a:solidFill>
                <a:cs typeface="Times New Roman" pitchFamily="18" charset="0"/>
              </a:rPr>
              <a:t> da </a:t>
            </a:r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composição</a:t>
            </a:r>
            <a:r>
              <a:rPr lang="en-US" altLang="en-US" sz="3600" b="1" dirty="0">
                <a:solidFill>
                  <a:srgbClr val="002060"/>
                </a:solidFill>
                <a:cs typeface="Times New Roman" pitchFamily="18" charset="0"/>
              </a:rPr>
              <a:t> da ERR (1)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pt-BR" altLang="en-US" sz="2800" dirty="0"/>
              <a:t>Dada a limita</a:t>
            </a:r>
            <a:r>
              <a:rPr lang="pt-BR" altLang="en-US" sz="2800" dirty="0">
                <a:latin typeface="Arial"/>
                <a:cs typeface="Arial"/>
              </a:rPr>
              <a:t>ção de recursos,</a:t>
            </a:r>
            <a:r>
              <a:rPr lang="pt-BR" altLang="en-US" sz="2800" dirty="0"/>
              <a:t> apenas três membros da ERR podem ser mobilizados para o terreno, por forma a responder a uma emergência.</a:t>
            </a:r>
            <a:endParaRPr lang="en-US" altLang="en-US" sz="2800" dirty="0"/>
          </a:p>
          <a:p>
            <a:pPr marL="0" indent="0" algn="just">
              <a:buNone/>
            </a:pPr>
            <a:endParaRPr lang="en-US" altLang="en-US" sz="2800" dirty="0"/>
          </a:p>
          <a:p>
            <a:pPr marL="0" indent="0" algn="just">
              <a:buNone/>
            </a:pPr>
            <a:r>
              <a:rPr lang="pt-BR" altLang="en-US" sz="2800" dirty="0"/>
              <a:t>As autoridades locais identificaram várias necessidades de resposta e solicitam a assistência de uma ERR. 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5842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Cenário</a:t>
            </a:r>
            <a:r>
              <a:rPr lang="en-US" altLang="en-US" sz="3600" b="1" dirty="0">
                <a:solidFill>
                  <a:srgbClr val="002060"/>
                </a:solidFill>
                <a:cs typeface="Times New Roman" pitchFamily="18" charset="0"/>
              </a:rPr>
              <a:t> (2)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800" dirty="0" err="1"/>
              <a:t>Resposta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às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necessidades</a:t>
            </a:r>
            <a:r>
              <a:rPr lang="en-US" altLang="en-US" sz="2800" dirty="0"/>
              <a:t> </a:t>
            </a:r>
            <a:r>
              <a:rPr lang="en-US" altLang="en-US" sz="2800" dirty="0" err="1"/>
              <a:t>locais</a:t>
            </a:r>
            <a:r>
              <a:rPr lang="en-US" altLang="en-US" sz="2800" dirty="0"/>
              <a:t>:</a:t>
            </a:r>
          </a:p>
          <a:p>
            <a:r>
              <a:rPr lang="pt-BR" altLang="en-US" sz="2000" dirty="0"/>
              <a:t>Prestar apoio adicional através de monitorização e investigação epidemiológica (análise por pessoa, local e tempo)</a:t>
            </a:r>
            <a:endParaRPr lang="en-US" altLang="en-US" sz="2000" dirty="0"/>
          </a:p>
          <a:p>
            <a:r>
              <a:rPr lang="pt-BR" altLang="en-US" sz="2000" dirty="0"/>
              <a:t>Apoiar a avaliação das actividades de Preven</a:t>
            </a:r>
            <a:r>
              <a:rPr lang="pt-BR" altLang="en-US" sz="2000" dirty="0">
                <a:latin typeface="Arial"/>
                <a:cs typeface="Arial"/>
              </a:rPr>
              <a:t>ção e Controlo de Infecções </a:t>
            </a:r>
            <a:r>
              <a:rPr lang="pt-BR" altLang="en-US" sz="2000" dirty="0"/>
              <a:t>(PCI) nos centros de saúde e implementar medidas de PCI.</a:t>
            </a:r>
            <a:endParaRPr lang="en-US" altLang="en-US" sz="2000" dirty="0"/>
          </a:p>
          <a:p>
            <a:r>
              <a:rPr lang="pt-BR" altLang="en-US" sz="2000" dirty="0"/>
              <a:t>Formar e supervisionar as equipas locais em matéria de gestão e monitorização de dados sobre surtos</a:t>
            </a:r>
            <a:endParaRPr lang="en-US" altLang="en-US" sz="2000" dirty="0"/>
          </a:p>
          <a:p>
            <a:r>
              <a:rPr lang="pt-BR" altLang="en-US" sz="2000" dirty="0"/>
              <a:t>Formar e apoiar os colegas locais na análise da água e no uso de aquatab</a:t>
            </a:r>
            <a:endParaRPr lang="en-US" altLang="en-US" sz="2000" dirty="0"/>
          </a:p>
          <a:p>
            <a:r>
              <a:rPr lang="pt-BR" altLang="en-US" sz="2000" dirty="0"/>
              <a:t>Garantir que os protocolos laboratoriais e os padrões de PCI sejam implementados e aplicados no laboratório local e fazer uma avaliação do controlo de qualidade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01287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</a:rPr>
              <a:t>Discussão em </a:t>
            </a:r>
            <a:r>
              <a:rPr lang="pt-PT" altLang="en-US" sz="3600" b="1">
                <a:solidFill>
                  <a:srgbClr val="002060"/>
                </a:solidFill>
                <a:cs typeface="Times New Roman" pitchFamily="18" charset="0"/>
              </a:rPr>
              <a:t>Grupo</a:t>
            </a:r>
            <a:endParaRPr lang="pt-PT" altLang="en-US" sz="3600" b="1">
              <a:solidFill>
                <a:srgbClr val="002060"/>
              </a:solidFill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altLang="en-US" sz="2400"/>
              <a:t>Responder às seguintes questões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altLang="en-US" sz="2400"/>
              <a:t>Qual </a:t>
            </a:r>
            <a:r>
              <a:rPr lang="pt-PT" altLang="en-US" sz="2400">
                <a:latin typeface="Arial"/>
                <a:cs typeface="Arial"/>
              </a:rPr>
              <a:t>é a </a:t>
            </a:r>
            <a:r>
              <a:rPr lang="pt-PT" altLang="en-US" sz="2400"/>
              <a:t>composi</a:t>
            </a:r>
            <a:r>
              <a:rPr lang="pt-PT" altLang="en-US" sz="2400">
                <a:latin typeface="Arial"/>
                <a:cs typeface="Arial"/>
              </a:rPr>
              <a:t>ção de</a:t>
            </a:r>
            <a:r>
              <a:rPr lang="pt-PT" altLang="en-US" sz="2400"/>
              <a:t> uma ERR e quem será mobilizado para o terreno?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altLang="en-US" sz="2400"/>
              <a:t>Que outras actividades podem ser realizadas em apoio à</a:t>
            </a:r>
            <a:r>
              <a:rPr lang="pt-PT" altLang="en-US" sz="2400">
                <a:latin typeface="Calibri"/>
                <a:cs typeface="Calibri"/>
              </a:rPr>
              <a:t> </a:t>
            </a:r>
            <a:r>
              <a:rPr lang="pt-PT" altLang="en-US" sz="2400"/>
              <a:t>resposta local?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67544" y="3429000"/>
            <a:ext cx="8229600" cy="25922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altLang="en-US" sz="2400" dirty="0"/>
              <a:t>Respostas às necessidades locais:</a:t>
            </a:r>
          </a:p>
          <a:p>
            <a:r>
              <a:rPr lang="pt-PT" altLang="en-US" sz="2000" dirty="0"/>
              <a:t>Apoio adicional através da monitorização e investigação epidemiológica (análise por tempo, lugar e pessoa)</a:t>
            </a:r>
          </a:p>
          <a:p>
            <a:r>
              <a:rPr lang="pt-PT" altLang="en-US" sz="2000" dirty="0"/>
              <a:t>Apoio à avaliação das actividades de PCI nos centros de saúde e implementação das medidas de PCI</a:t>
            </a:r>
          </a:p>
          <a:p>
            <a:r>
              <a:rPr lang="pt-PT" altLang="en-US" sz="2000" dirty="0"/>
              <a:t>Formação e supervisão</a:t>
            </a:r>
            <a:r>
              <a:rPr lang="pt-PT" altLang="en-US" sz="2000" dirty="0">
                <a:latin typeface="Calibri"/>
                <a:cs typeface="Calibri"/>
              </a:rPr>
              <a:t> </a:t>
            </a:r>
            <a:r>
              <a:rPr lang="pt-PT" altLang="en-US" sz="2000" dirty="0"/>
              <a:t>das equipas locais na gestão dos dados da vigilância e dos surtos</a:t>
            </a:r>
          </a:p>
          <a:p>
            <a:r>
              <a:rPr lang="pt-PT" altLang="en-US" sz="2000" dirty="0"/>
              <a:t>Formação e apoio aos colegas locais na análise da água e formação em uso de </a:t>
            </a:r>
            <a:r>
              <a:rPr lang="pt-PT" altLang="en-US" sz="2000" dirty="0" err="1"/>
              <a:t>aquatab</a:t>
            </a:r>
            <a:endParaRPr lang="pt-PT" altLang="en-US" sz="2000" dirty="0"/>
          </a:p>
          <a:p>
            <a:r>
              <a:rPr lang="pt-PT" altLang="en-US" sz="2000" dirty="0"/>
              <a:t>Garantir que os protocolos laboratoriais e os padrões de PCI serão implementados e aplicados no laboratório local e realizar uma avaliação do controlo de qualidade</a:t>
            </a:r>
          </a:p>
        </p:txBody>
      </p:sp>
    </p:spTree>
    <p:extLst>
      <p:ext uri="{BB962C8B-B14F-4D97-AF65-F5344CB8AC3E}">
        <p14:creationId xmlns:p14="http://schemas.microsoft.com/office/powerpoint/2010/main" val="16568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dirty="0" err="1">
                <a:solidFill>
                  <a:srgbClr val="002060"/>
                </a:solidFill>
              </a:rPr>
              <a:t>Balanço</a:t>
            </a:r>
            <a:r>
              <a:rPr lang="en-US" altLang="en-US" sz="3200" b="1" dirty="0">
                <a:solidFill>
                  <a:srgbClr val="002060"/>
                </a:solidFill>
              </a:rPr>
              <a:t> </a:t>
            </a:r>
            <a:r>
              <a:rPr lang="en-US" altLang="en-US" sz="3200" b="1" dirty="0">
                <a:solidFill>
                  <a:srgbClr val="002060"/>
                </a:solidFill>
                <a:cs typeface="Times New Roman" pitchFamily="18" charset="0"/>
              </a:rPr>
              <a:t>– </a:t>
            </a:r>
            <a:r>
              <a:rPr lang="en-US" altLang="en-US" sz="3200" b="1" dirty="0" err="1">
                <a:solidFill>
                  <a:srgbClr val="002060"/>
                </a:solidFill>
                <a:cs typeface="Times New Roman" pitchFamily="18" charset="0"/>
              </a:rPr>
              <a:t>menssagens</a:t>
            </a:r>
            <a:r>
              <a:rPr lang="en-US" altLang="en-US" sz="32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altLang="en-US" sz="3200" b="1" dirty="0" err="1">
                <a:solidFill>
                  <a:srgbClr val="002060"/>
                </a:solidFill>
                <a:cs typeface="Times New Roman" pitchFamily="18" charset="0"/>
              </a:rPr>
              <a:t>chave</a:t>
            </a:r>
            <a:endParaRPr lang="en-US" altLang="en-US" sz="32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608512"/>
          </a:xfrm>
        </p:spPr>
        <p:txBody>
          <a:bodyPr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charset="0"/>
              </a:rPr>
              <a:t>Os recursos costumam ser alargados, especialmente durante per</a:t>
            </a:r>
            <a:r>
              <a:rPr lang="pt-BR" sz="1600" dirty="0">
                <a:solidFill>
                  <a:schemeClr val="tx1"/>
                </a:solidFill>
                <a:latin typeface="Arial"/>
                <a:cs typeface="Arial"/>
              </a:rPr>
              <a:t>íodos de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 emergência. O pensamento criativo para atender às necessidades de resposta pode melhorar a eficiência da mesma.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charset="0"/>
              </a:rPr>
              <a:t>A flexibilidade dos membros da ERR é fundamental para uma resposta eficaz. Os membros da ERR devem estar prontos para realizar tarefas atípicas ao seu papel.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charset="0"/>
              </a:rPr>
              <a:t>O que </a:t>
            </a:r>
            <a:r>
              <a:rPr lang="pt-BR" sz="1600" dirty="0">
                <a:solidFill>
                  <a:schemeClr val="tx1"/>
                </a:solidFill>
              </a:rPr>
              <a:t>deve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 ser feito para preparar e/ou ajudar os membros da ERR sem conhecimento adequado? Exemplo:</a:t>
            </a:r>
            <a:r>
              <a:rPr lang="en-US" sz="1600" dirty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charset="0"/>
              </a:rPr>
              <a:t>Capacitar os membros da ERR antes da sua mobilização. Por exemplo: capacitar o epidemiologista em mat</a:t>
            </a:r>
            <a:r>
              <a:rPr lang="pt-BR" sz="1600" dirty="0">
                <a:solidFill>
                  <a:schemeClr val="tx1"/>
                </a:solidFill>
                <a:latin typeface="Calibri"/>
                <a:cs typeface="Calibri"/>
              </a:rPr>
              <a:t>éria de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 análises à água e uso do aquatab e fornecer ao epidemiologista materiais de capacita</a:t>
            </a:r>
            <a:r>
              <a:rPr lang="pt-BR" sz="1600" dirty="0">
                <a:solidFill>
                  <a:schemeClr val="tx1"/>
                </a:solidFill>
                <a:latin typeface="Arial"/>
                <a:cs typeface="Arial"/>
              </a:rPr>
              <a:t>ção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 que pode levar para o </a:t>
            </a:r>
            <a:r>
              <a:rPr lang="pt-PT" sz="1600" dirty="0">
                <a:solidFill>
                  <a:schemeClr val="tx1"/>
                </a:solidFill>
                <a:latin typeface="Arial" charset="0"/>
              </a:rPr>
              <a:t>terreno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charset="0"/>
              </a:rPr>
              <a:t>O que pode ser feito a partir da sede ou locais distantes do campo de i</a:t>
            </a:r>
            <a:r>
              <a:rPr lang="pt-BR" sz="1600" dirty="0">
                <a:solidFill>
                  <a:schemeClr val="tx1"/>
                </a:solidFill>
              </a:rPr>
              <a:t>ntervenção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? Exemplo: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tx1"/>
                </a:solidFill>
                <a:latin typeface="Arial" charset="0"/>
              </a:rPr>
              <a:t>Providenciar apoio </a:t>
            </a:r>
            <a:r>
              <a:rPr lang="pt-BR" sz="1600" dirty="0">
                <a:solidFill>
                  <a:schemeClr val="tx1"/>
                </a:solidFill>
                <a:latin typeface="Arial"/>
                <a:cs typeface="Arial"/>
              </a:rPr>
              <a:t>à distância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 para os membros da ERR. Por exemplo, atrav</a:t>
            </a:r>
            <a:r>
              <a:rPr lang="pt-BR" sz="1600" dirty="0">
                <a:solidFill>
                  <a:schemeClr val="tx1"/>
                </a:solidFill>
                <a:latin typeface="Arial"/>
                <a:cs typeface="Arial"/>
              </a:rPr>
              <a:t>é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s de ligações telef</a:t>
            </a:r>
            <a:r>
              <a:rPr lang="pt-BR" sz="1600" dirty="0">
                <a:solidFill>
                  <a:schemeClr val="tx1"/>
                </a:solidFill>
                <a:latin typeface="Arial"/>
                <a:cs typeface="Arial"/>
              </a:rPr>
              <a:t>ó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nicas regulares com especialistas em WASH, para discutir questões ou desafios que possam surgir no terreno.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595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318AD-47C0-4E48-BF81-8A039C1C1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err="1">
                <a:solidFill>
                  <a:srgbClr val="002060"/>
                </a:solidFill>
              </a:rPr>
              <a:t>Refer</a:t>
            </a:r>
            <a:r>
              <a:rPr lang="fr-FR" sz="3600" b="1" dirty="0" err="1">
                <a:solidFill>
                  <a:srgbClr val="002060"/>
                </a:solidFill>
                <a:latin typeface="Arial"/>
                <a:cs typeface="Arial"/>
              </a:rPr>
              <a:t>ê</a:t>
            </a:r>
            <a:r>
              <a:rPr lang="fr-FR" sz="3600" b="1" dirty="0" err="1">
                <a:solidFill>
                  <a:srgbClr val="002060"/>
                </a:solidFill>
              </a:rPr>
              <a:t>ncias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F5433-4591-44AA-BF2F-6D02A646F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2400" dirty="0"/>
              <a:t>Quadro de Resposta </a:t>
            </a:r>
            <a:r>
              <a:rPr lang="pt-BR" sz="2400" dirty="0">
                <a:latin typeface="Arial"/>
                <a:cs typeface="Arial"/>
              </a:rPr>
              <a:t>à</a:t>
            </a:r>
            <a:r>
              <a:rPr lang="pt-BR" sz="2400" dirty="0"/>
              <a:t> Emergências, 2ª edição, OMS 2017</a:t>
            </a:r>
            <a:endParaRPr lang="en-US" sz="2400" dirty="0"/>
          </a:p>
          <a:p>
            <a:pPr marL="0" indent="0">
              <a:buNone/>
            </a:pPr>
            <a:r>
              <a:rPr lang="es-AR" sz="2400" u="sng" dirty="0">
                <a:hlinkClick r:id="rId2"/>
              </a:rPr>
              <a:t>http://apps.who.int/iris/bitstream/10665/258604/1/9789241512299-eng.pdf?ua=1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pt-BR" sz="2400" dirty="0"/>
              <a:t>Orientações Técnicas Integradas de Monitorização e Resposta </a:t>
            </a:r>
            <a:r>
              <a:rPr lang="pt-BR" sz="2400" dirty="0">
                <a:latin typeface="Arial"/>
                <a:cs typeface="Arial"/>
              </a:rPr>
              <a:t>à</a:t>
            </a:r>
            <a:r>
              <a:rPr lang="pt-BR" sz="2400" dirty="0"/>
              <a:t> Doenças, OMS 2010</a:t>
            </a:r>
            <a:endParaRPr lang="en-US" sz="2400" dirty="0"/>
          </a:p>
          <a:p>
            <a:pPr marL="0" indent="0">
              <a:buNone/>
            </a:pPr>
            <a:r>
              <a:rPr lang="fr-FR" sz="2400" dirty="0">
                <a:hlinkClick r:id="rId3"/>
              </a:rPr>
              <a:t>http://www.afro.who.int/publications/technical-guidelines-integrated-disease-surveillance-and-response-african-region-0</a:t>
            </a:r>
            <a:r>
              <a:rPr lang="fr-F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0927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25422" y="1417638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3"/>
              </a:rPr>
              <a:t>https://extranet.who.int/hslp</a:t>
            </a:r>
            <a:r>
              <a:rPr lang="pt-PT" sz="1600" dirty="0"/>
              <a:t> . 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4"/>
              </a:rPr>
              <a:t>ihrhrt@who.int</a:t>
            </a:r>
            <a:r>
              <a:rPr lang="pt-PT" sz="1600" dirty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</a:p>
        </p:txBody>
      </p:sp>
    </p:spTree>
    <p:extLst>
      <p:ext uri="{BB962C8B-B14F-4D97-AF65-F5344CB8AC3E}">
        <p14:creationId xmlns:p14="http://schemas.microsoft.com/office/powerpoint/2010/main" val="25713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 algn="ctr">
              <a:buNone/>
            </a:pPr>
            <a:endParaRPr lang="fr-FR" sz="2000" b="1" i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fr-FR" sz="4800" b="1" i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fr-FR" sz="4800" b="1" i="1" dirty="0" err="1">
                <a:solidFill>
                  <a:srgbClr val="002060"/>
                </a:solidFill>
              </a:rPr>
              <a:t>Obrigado</a:t>
            </a:r>
            <a:r>
              <a:rPr lang="fr-FR" sz="4800" b="1" i="1" dirty="0">
                <a:solidFill>
                  <a:srgbClr val="002060"/>
                </a:solidFill>
              </a:rPr>
              <a:t>!</a:t>
            </a:r>
            <a:endParaRPr lang="en-US" sz="4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07028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00E84D-0863-4B95-8CAB-0AB09A0BDA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E6BB4C1-2F73-45D3-A6FD-98AF2F09AD4E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B4A2BED-C0F7-4A46-BB9F-42BF6E387A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8580</TotalTime>
  <Words>676</Words>
  <Application>Microsoft Office PowerPoint</Application>
  <PresentationFormat>On-screen Show (4:3)</PresentationFormat>
  <Paragraphs>62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MS PGothic</vt:lpstr>
      <vt:lpstr>Arial</vt:lpstr>
      <vt:lpstr>Arial Narrow</vt:lpstr>
      <vt:lpstr>Calibri</vt:lpstr>
      <vt:lpstr>Times New Roman</vt:lpstr>
      <vt:lpstr>RC 59 Template EN</vt:lpstr>
      <vt:lpstr>Custom Design</vt:lpstr>
      <vt:lpstr>Office Theme</vt:lpstr>
      <vt:lpstr> Equipas de Resposta Rápida</vt:lpstr>
      <vt:lpstr>Objectivo</vt:lpstr>
      <vt:lpstr>Cenário da composição da ERR (1)</vt:lpstr>
      <vt:lpstr>Cenário (2)</vt:lpstr>
      <vt:lpstr>Discussão em Grupo</vt:lpstr>
      <vt:lpstr>Balanço – menssagens chave</vt:lpstr>
      <vt:lpstr>Referências</vt:lpstr>
      <vt:lpstr>Exoneração de responsabilidade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407</cp:revision>
  <cp:lastPrinted>2013-10-01T07:19:12Z</cp:lastPrinted>
  <dcterms:created xsi:type="dcterms:W3CDTF">2006-12-04T14:06:57Z</dcterms:created>
  <dcterms:modified xsi:type="dcterms:W3CDTF">2019-06-28T10:12:09Z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  <property fmtid="{D5CDD505-2E9C-101B-9397-08002B2CF9AE}" pid="3" name="_dlc_DocIdItemGuid">
    <vt:lpwstr>0237f046-396a-46c9-820b-4272ab4b0844</vt:lpwstr>
  </property>
</Properties>
</file>