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4"/>
    <p:sldMasterId id="2147483947" r:id="rId5"/>
    <p:sldMasterId id="2147483888" r:id="rId6"/>
  </p:sldMasterIdLst>
  <p:notesMasterIdLst>
    <p:notesMasterId r:id="rId38"/>
  </p:notesMasterIdLst>
  <p:handoutMasterIdLst>
    <p:handoutMasterId r:id="rId39"/>
  </p:handoutMasterIdLst>
  <p:sldIdLst>
    <p:sldId id="391" r:id="rId7"/>
    <p:sldId id="401" r:id="rId8"/>
    <p:sldId id="441" r:id="rId9"/>
    <p:sldId id="454" r:id="rId10"/>
    <p:sldId id="455" r:id="rId11"/>
    <p:sldId id="446" r:id="rId12"/>
    <p:sldId id="402" r:id="rId13"/>
    <p:sldId id="447" r:id="rId14"/>
    <p:sldId id="428" r:id="rId15"/>
    <p:sldId id="394" r:id="rId16"/>
    <p:sldId id="491" r:id="rId17"/>
    <p:sldId id="450" r:id="rId18"/>
    <p:sldId id="452" r:id="rId19"/>
    <p:sldId id="451" r:id="rId20"/>
    <p:sldId id="453" r:id="rId21"/>
    <p:sldId id="426" r:id="rId22"/>
    <p:sldId id="456" r:id="rId23"/>
    <p:sldId id="457" r:id="rId24"/>
    <p:sldId id="458" r:id="rId25"/>
    <p:sldId id="459" r:id="rId26"/>
    <p:sldId id="460" r:id="rId27"/>
    <p:sldId id="461" r:id="rId28"/>
    <p:sldId id="462" r:id="rId29"/>
    <p:sldId id="463" r:id="rId30"/>
    <p:sldId id="464" r:id="rId31"/>
    <p:sldId id="465" r:id="rId32"/>
    <p:sldId id="466" r:id="rId33"/>
    <p:sldId id="467" r:id="rId34"/>
    <p:sldId id="468" r:id="rId35"/>
    <p:sldId id="442" r:id="rId36"/>
    <p:sldId id="439" r:id="rId37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284408C-9DBF-4F19-8C8D-CC77DEB4277D}">
          <p14:sldIdLst>
            <p14:sldId id="391"/>
            <p14:sldId id="401"/>
            <p14:sldId id="441"/>
            <p14:sldId id="454"/>
            <p14:sldId id="455"/>
            <p14:sldId id="446"/>
            <p14:sldId id="402"/>
            <p14:sldId id="447"/>
            <p14:sldId id="428"/>
            <p14:sldId id="394"/>
            <p14:sldId id="491"/>
            <p14:sldId id="450"/>
            <p14:sldId id="452"/>
            <p14:sldId id="451"/>
            <p14:sldId id="453"/>
          </p14:sldIdLst>
        </p14:section>
        <p14:section name="Untitled Section" id="{10F492DB-560B-4472-84D7-111A4B7E3832}">
          <p14:sldIdLst>
            <p14:sldId id="426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64"/>
            <p14:sldId id="465"/>
            <p14:sldId id="466"/>
            <p14:sldId id="467"/>
            <p14:sldId id="468"/>
            <p14:sldId id="442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Ashley L. (CDC/CGH/DGHP)" initials="GAL(" lastIdx="3" clrIdx="0">
    <p:extLst/>
  </p:cmAuthor>
  <p:cmAuthor id="2" name="Tasha Stehling-Ariza" initials="TSA" lastIdx="6" clrIdx="1">
    <p:extLst/>
  </p:cmAuthor>
  <p:cmAuthor id="3" name="nmq1" initials="nmq1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1E7FB8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7" autoAdjust="0"/>
    <p:restoredTop sz="87634" autoAdjust="0"/>
  </p:normalViewPr>
  <p:slideViewPr>
    <p:cSldViewPr>
      <p:cViewPr varScale="1">
        <p:scale>
          <a:sx n="88" d="100"/>
          <a:sy n="88" d="100"/>
        </p:scale>
        <p:origin x="11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0377DEAF-CB9D-418C-AB70-89BC374E9CEA}"/>
    <pc:docChg chg="custSel modSld">
      <pc:chgData name="GOMEZ, Paula" userId="c93cf399-3ed7-4230-9282-8831e3fe5ae7" providerId="ADAL" clId="{0377DEAF-CB9D-418C-AB70-89BC374E9CEA}" dt="2018-11-27T13:02:19.509" v="8" actId="478"/>
      <pc:docMkLst>
        <pc:docMk/>
      </pc:docMkLst>
      <pc:sldChg chg="modSp">
        <pc:chgData name="GOMEZ, Paula" userId="c93cf399-3ed7-4230-9282-8831e3fe5ae7" providerId="ADAL" clId="{0377DEAF-CB9D-418C-AB70-89BC374E9CEA}" dt="2018-11-27T13:02:06.552" v="7" actId="20577"/>
        <pc:sldMkLst>
          <pc:docMk/>
          <pc:sldMk cId="0" sldId="391"/>
        </pc:sldMkLst>
        <pc:spChg chg="mod">
          <ac:chgData name="GOMEZ, Paula" userId="c93cf399-3ed7-4230-9282-8831e3fe5ae7" providerId="ADAL" clId="{0377DEAF-CB9D-418C-AB70-89BC374E9CEA}" dt="2018-11-27T13:02:06.552" v="7" actId="20577"/>
          <ac:spMkLst>
            <pc:docMk/>
            <pc:sldMk cId="0" sldId="391"/>
            <ac:spMk id="2" creationId="{E6D35BC1-2094-4E67-B98F-1E54E9EA19A1}"/>
          </ac:spMkLst>
        </pc:spChg>
      </pc:sldChg>
      <pc:sldChg chg="delSp">
        <pc:chgData name="GOMEZ, Paula" userId="c93cf399-3ed7-4230-9282-8831e3fe5ae7" providerId="ADAL" clId="{0377DEAF-CB9D-418C-AB70-89BC374E9CEA}" dt="2018-11-27T13:02:19.509" v="8" actId="478"/>
        <pc:sldMkLst>
          <pc:docMk/>
          <pc:sldMk cId="421714399" sldId="479"/>
        </pc:sldMkLst>
        <pc:spChg chg="del">
          <ac:chgData name="GOMEZ, Paula" userId="c93cf399-3ed7-4230-9282-8831e3fe5ae7" providerId="ADAL" clId="{0377DEAF-CB9D-418C-AB70-89BC374E9CEA}" dt="2018-11-27T13:02:19.509" v="8" actId="478"/>
          <ac:spMkLst>
            <pc:docMk/>
            <pc:sldMk cId="421714399" sldId="479"/>
            <ac:spMk id="3" creationId="{E6338F5D-84AB-4228-9C05-994EE4E62A5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0481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0AB875-5BF0-4A53-AC93-6A531AE46022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7686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PT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ERR é uma peça da grande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infra-estrutura de resposta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à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 emergências. A ERR pode ser coordenada através de um gestor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enviado ao COE.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algn="just"/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Gestor da ERR = a pessoa responsável pelas actividades de gestão e coordenação da ERR durante uma resposta. O Gestor da ERR não trabalha no campo com a equipa; ele / ela permanece no COE para coordenar com o resto da equipa.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algn="just"/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Chefe da ERR = a pessoa responsável pela coordenação da ERR no campo. O Chefe da Equipa coordena, de forma estreita, com o Gestor da ERR e geralmente é o ponto focal para o contacto com a equipa. Se o número de membros mobilizados for muito pequeno (ou se houver questões políticas em torno da selecção de um “Chefe”), um ponto focal principal para se comunicar com o Gestor da ERR e reportar as actividades da ERR ainda deve ser selecionado.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algn="just"/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COE: as pessoas apresentadas seriam o Gestor de Incidentes (no topo); Chefes de Secção (Admin / Finanças, Logística, planificação e Operações); Gestor da ERR na Secção de Operações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F5A91-4657-4D9B-96E0-736309A9BF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43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ERRs no sistema de gestão de incidentes são frequentemente coordenadas a partir da secção de operações, conforme ilustrado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F5A91-4657-4D9B-96E0-736309A9BF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77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Além de coordenar com o COE, os membros da ERR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v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ão interagir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com muitos parceiros e intervenientes no terreno.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043FA7-9DA3-43A1-8459-E33B6050629E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411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7553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594261-4D0D-4E27-AD1B-F9913A4F7920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249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594261-4D0D-4E27-AD1B-F9913A4F7920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9025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F2DCBC-6D2B-4088-A21D-B24FF8025D7C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851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66CB09C-A4A2-41AC-94C1-9E55FD3E991F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9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3144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Esta lista mostra as actividades básicas de uma equipa de resposta rápida,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mas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não é exaustiva.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membros da ERR podem assumir uma série de diferentes funç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õ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es e responsabilidades no terreno, muitas vezes, dependendo do tipo e do momento do surgimento de uma emergência de saúde pública.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Flexibilidade é a chave!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732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 composição da ERR também é flexível.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Pode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ser composta por um indivíduo ou por v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á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rios indivíduos com diferentes qualificações e forma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conforme as necessidades  de cada emergência. O formato de uma ERR é portanto flexível.</a:t>
            </a: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F5A91-4657-4D9B-96E0-736309A9BF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24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15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Observa que o primeiro sub-ponto está alinhado em conformidade com o Regulamento</a:t>
            </a:r>
            <a:r>
              <a:rPr lang="pt-BR" baseline="0" dirty="0"/>
              <a:t> Sanit</a:t>
            </a:r>
            <a:r>
              <a:rPr lang="pt-BR" baseline="0" dirty="0">
                <a:latin typeface="Arial"/>
                <a:cs typeface="Arial"/>
              </a:rPr>
              <a:t>ário Internacional</a:t>
            </a:r>
            <a:r>
              <a:rPr lang="pt-BR" baseline="0" dirty="0">
                <a:latin typeface="Arial" charset="0"/>
                <a:cs typeface="+mn-cs"/>
              </a:rPr>
              <a:t> (RSI</a:t>
            </a:r>
            <a:r>
              <a:rPr lang="pt-BR" dirty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6316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aseline="0" dirty="0"/>
              <a:t>Nota que no primeiro ponto- as ERRs Multi-riscos não se limitam apenas a surtos de doenças infecciosas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64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0AB875-5BF0-4A53-AC93-6A531AE46022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2758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Extraído das Directrizes Técnicas</a:t>
            </a:r>
            <a:r>
              <a:rPr lang="pt-BR" baseline="0" dirty="0"/>
              <a:t> </a:t>
            </a:r>
            <a:r>
              <a:rPr lang="pt-BR" dirty="0"/>
              <a:t>Nacionais para a monitorização e Resposta Integrada às Doenças (Dezembro de 2012)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48527E-B021-4B1F-B679-A8A83EF59C5F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678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9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8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4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41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441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1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411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7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0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546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71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09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17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46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83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039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0" y="0"/>
            <a:ext cx="9153525" cy="6262688"/>
            <a:chOff x="1" y="0"/>
            <a:chExt cx="9153524" cy="6262687"/>
          </a:xfrm>
        </p:grpSpPr>
        <p:pic>
          <p:nvPicPr>
            <p:cNvPr id="5" name="Picture 7" descr="mapBackground10percent.pn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90512"/>
              <a:ext cx="9153524" cy="597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PED_word_topRT_swoosh.png"/>
            <p:cNvPicPr>
              <a:picLocks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100" y="0"/>
              <a:ext cx="6321425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WHOlogo_white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609600"/>
              <a:ext cx="1622425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474663" y="990600"/>
            <a:ext cx="5249862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4400" b="0" kern="1200" cap="none" baseline="0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 rtl="0" eaLnBrk="1" fontAlgn="base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None/>
              <a:defRPr lang="en-GB" sz="2400" b="0" kern="1200" dirty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FD1758A-D569-4489-B667-AEF25A20F2B8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C7FE09-7CB3-47E3-8092-AFA447D299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91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defRPr lang="en-US" sz="24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3C39BA-9A41-4BF5-9B88-7BC45D4D0F5D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45159C1-5386-4A92-B5B7-133282D08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8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GB" sz="4000" b="1" kern="1200" cap="all" dirty="0">
                <a:solidFill>
                  <a:srgbClr val="045F9C"/>
                </a:solidFill>
                <a:latin typeface="+mj-lt"/>
                <a:ea typeface="MS PGothic" panose="020B0600070205080204" pitchFamily="34" charset="-128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3000" b="1" kern="1200" dirty="0" smtClean="0">
                <a:solidFill>
                  <a:srgbClr val="BD202E"/>
                </a:solidFill>
                <a:latin typeface="Arial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63D5EF-8301-4D89-BC36-1DA8C57F469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98A6A5-41CB-4A69-8F34-5E2A6B51BF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37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FAD577B-3A73-4E06-8875-6E02511E6EE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FA73A74-389E-4056-B55E-6F4AFEF22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7355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31D37C9-6C6B-471A-9C2A-8ABA5ADF797F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B63D29-FBF3-4EFD-8347-646EF104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37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2551734-FEF6-4EB1-9F30-5FF39E96D296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BA71B7-0CA1-4A71-806E-D9FBBF3484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1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251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210C609-204F-491D-8E4A-B8BC310424C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6AAA61E-2098-4469-9B40-E9F03C77C1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964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C4C126-17F1-4C5C-B432-7CEDE7264F23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1ABFCCC-CF7D-4489-B841-1321AC6C71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76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1D7E472-3551-4913-B5FB-C5E2C30FC099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EBFFDAA-5A37-4260-A5F8-8D9BD2051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8616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DCCA897-D841-4D62-B3CF-B540CEB3257C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2182A69-01FE-48D1-80E8-C44000880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070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2874729-45BF-4ADB-A260-866BCB550BAE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99ED17A-5114-47C6-AC00-FB63AED8F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16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90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5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8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8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4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8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6DE61-214D-4FBB-BF8D-8DE0329C479C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A7D61-D3BC-4E3A-93FF-D956540B54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7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E579B8F-8701-4E2A-B378-1E33AD72A3B2}" type="datetimeFigureOut">
              <a:rPr lang="en-GB"/>
              <a:pPr>
                <a:defRPr/>
              </a:pPr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6972D25-3219-4061-BC81-08CBBEDFF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8" descr="PED_word_topRT_swoosh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-17463"/>
            <a:ext cx="3208338" cy="99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PED_word_topRT_swoosh.png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5851525"/>
            <a:ext cx="386873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474663" y="9906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kern="0" dirty="0">
              <a:ln w="12700">
                <a:solidFill>
                  <a:prstClr val="black"/>
                </a:solidFill>
              </a:ln>
              <a:solidFill>
                <a:prstClr val="black"/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lang="en-US" sz="2400" kern="1200" dirty="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»"/>
        <a:defRPr lang="en-GB" sz="2400" kern="1200" dirty="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ro.who.int/publications/technical-guidelines-integrated-disease-surveillance-and-response-african-region-0" TargetMode="External"/><Relationship Id="rId2" Type="http://schemas.openxmlformats.org/officeDocument/2006/relationships/hyperlink" Target="http://apps.who.int/iris/bitstream/10665/258604/1/9789241512299-eng.pdf?ua=1" TargetMode="Externa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2132856"/>
          </a:xfrm>
        </p:spPr>
        <p:txBody>
          <a:bodyPr/>
          <a:lstStyle/>
          <a:p>
            <a:pPr algn="r"/>
            <a:br>
              <a:rPr lang="pt-PT" alt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endParaRPr lang="pt-PT" alt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-8318" y="5157192"/>
            <a:ext cx="9152318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A2.1 Equipas de Resposta Rápida (ERR): Composição e Funções</a:t>
            </a:r>
            <a:b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en-US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D35BC1-2094-4E67-B98F-1E54E9EA19A1}"/>
              </a:ext>
            </a:extLst>
          </p:cNvPr>
          <p:cNvSpPr txBox="1"/>
          <p:nvPr/>
        </p:nvSpPr>
        <p:spPr>
          <a:xfrm>
            <a:off x="35496" y="6453336"/>
            <a:ext cx="2389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>
                <a:solidFill>
                  <a:srgbClr val="002060"/>
                </a:solidFill>
              </a:rPr>
              <a:t>: 26/11/2018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72200" y="1700808"/>
            <a:ext cx="23042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  <a:r>
              <a:rPr lang="pt-PT" altLang="en-US" sz="3200" b="1" dirty="0">
                <a:solidFill>
                  <a:srgbClr val="0070C0"/>
                </a:solidFill>
                <a:latin typeface="Arial"/>
                <a:cs typeface="Arial"/>
              </a:rPr>
              <a:t>ção</a:t>
            </a:r>
            <a:endParaRPr lang="pt-PT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1196" y="69074"/>
            <a:ext cx="8229600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3. Composição de uma ERR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229644"/>
            <a:ext cx="8964488" cy="4032448"/>
          </a:xfrm>
          <a:prstGeom prst="rect">
            <a:avLst/>
          </a:prstGeom>
        </p:spPr>
        <p:txBody>
          <a:bodyPr numCol="2"/>
          <a:lstStyle/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Chefe da Equipa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Gestor de Casos/Clínico (médico e/ou enfermeiro)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Epidemiologista/Oficial de Monitorização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Especialista em Comunicação/ Mobilização Social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Logístico (baseado/a no terreno ou na Sede)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Técnico de Laboratório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Gestor de Dados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Especialista em Prevenção e Controlo de Infec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ções</a:t>
            </a:r>
            <a:endParaRPr lang="pt-PT" altLang="en-US" sz="2000" dirty="0">
              <a:solidFill>
                <a:srgbClr val="002060"/>
              </a:solidFill>
            </a:endParaRP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Especialista em Saúde Ambiental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Veterinário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Especialista em Água, Saneamento e Higiene</a:t>
            </a:r>
          </a:p>
          <a:p>
            <a:pPr marL="285750"/>
            <a:r>
              <a:rPr lang="pt-PT" altLang="en-US" sz="2000" dirty="0">
                <a:solidFill>
                  <a:srgbClr val="002060"/>
                </a:solidFill>
              </a:rPr>
              <a:t>Etc.</a:t>
            </a:r>
          </a:p>
          <a:p>
            <a:pPr marL="285750"/>
            <a:endParaRPr lang="pt-PT" altLang="en-US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589240"/>
            <a:ext cx="9174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Tx/>
              <a:buNone/>
            </a:pPr>
            <a:r>
              <a:rPr lang="pt-BR" altLang="en-US" sz="1600" i="1" dirty="0">
                <a:solidFill>
                  <a:srgbClr val="002060"/>
                </a:solidFill>
              </a:rPr>
              <a:t>Os membros mais experientes da equipa podem desempenhar vários papéis.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b="1">
                <a:solidFill>
                  <a:srgbClr val="002060"/>
                </a:solidFill>
                <a:cs typeface="Times New Roman" pitchFamily="18" charset="0"/>
              </a:rPr>
              <a:t>Composição da ERR</a:t>
            </a:r>
            <a:endParaRPr lang="pt-PT"/>
          </a:p>
        </p:txBody>
      </p:sp>
      <p:sp>
        <p:nvSpPr>
          <p:cNvPr id="4" name="Rectangle 3"/>
          <p:cNvSpPr/>
          <p:nvPr/>
        </p:nvSpPr>
        <p:spPr>
          <a:xfrm>
            <a:off x="457200" y="1417638"/>
            <a:ext cx="8075240" cy="424361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5.2.1 	</a:t>
            </a: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Identificar os membros distritais da ERR</a:t>
            </a:r>
          </a:p>
          <a:p>
            <a:pPr algn="just"/>
            <a:endParaRPr lang="pt-P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A equipa distrital de resposta rápida (ERR) deve incluir: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Um epidemiologista ou ponto focal de monitorização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Técnico de laboratório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Médico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Técnico de saúde ambiental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Veterinário ou especialistas em fauna bravia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Outros, com base na disponibilidade de pessoal técnico e especialistas em matéria de surtos, tais como especialistas em intoxicação industrial ou eventos químicos)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514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21196" y="69074"/>
            <a:ext cx="8229600" cy="1143000"/>
          </a:xfrm>
        </p:spPr>
        <p:txBody>
          <a:bodyPr/>
          <a:lstStyle/>
          <a:p>
            <a:r>
              <a:rPr lang="pt-BR" altLang="en-US" sz="3600" b="1" dirty="0">
                <a:solidFill>
                  <a:srgbClr val="002060"/>
                </a:solidFill>
                <a:cs typeface="Times New Roman" pitchFamily="18" charset="0"/>
              </a:rPr>
              <a:t>Nem todos os especialistas devem fazer parte da ERR</a:t>
            </a:r>
            <a:endParaRPr lang="en-US" altLang="en-US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179512" y="1772816"/>
            <a:ext cx="8964488" cy="3489276"/>
          </a:xfrm>
          <a:prstGeom prst="rect">
            <a:avLst/>
          </a:prstGeom>
        </p:spPr>
        <p:txBody>
          <a:bodyPr numCol="1"/>
          <a:lstStyle/>
          <a:p>
            <a:r>
              <a:rPr lang="pt-PT" altLang="en-US" sz="2000" dirty="0">
                <a:solidFill>
                  <a:srgbClr val="002060"/>
                </a:solidFill>
              </a:rPr>
              <a:t>O número e a composição das equipas dependem do tipo de emergência, nível de risco, recursos e cobertura geográfica</a:t>
            </a:r>
            <a:endParaRPr lang="pt-PT" altLang="en-US" sz="2000" i="1" dirty="0">
              <a:solidFill>
                <a:srgbClr val="002060"/>
              </a:solidFill>
            </a:endParaRPr>
          </a:p>
          <a:p>
            <a:endParaRPr lang="pt-PT" altLang="en-US" sz="2000" dirty="0">
              <a:solidFill>
                <a:srgbClr val="000099"/>
              </a:solidFill>
            </a:endParaRPr>
          </a:p>
          <a:p>
            <a:r>
              <a:rPr lang="pt-PT" altLang="en-US" sz="2000" dirty="0">
                <a:solidFill>
                  <a:srgbClr val="000099"/>
                </a:solidFill>
              </a:rPr>
              <a:t>Acesso a especialistas/equipas especializadas</a:t>
            </a:r>
            <a:endParaRPr lang="pt-PT" altLang="en-US" sz="1600" dirty="0">
              <a:solidFill>
                <a:srgbClr val="000099"/>
              </a:solidFill>
            </a:endParaRP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Especialistas em assist</a:t>
            </a:r>
            <a:r>
              <a:rPr lang="pt-PT" altLang="en-US" sz="1600" dirty="0">
                <a:solidFill>
                  <a:srgbClr val="002060"/>
                </a:solidFill>
                <a:latin typeface="Arial"/>
                <a:cs typeface="Arial"/>
              </a:rPr>
              <a:t>ência</a:t>
            </a:r>
            <a:r>
              <a:rPr lang="pt-PT" altLang="en-US" sz="1600" dirty="0">
                <a:solidFill>
                  <a:srgbClr val="002060"/>
                </a:solidFill>
              </a:rPr>
              <a:t> psicossocial</a:t>
            </a: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Equipas de materiais perigosos</a:t>
            </a: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Especialistas em controlo de vectores</a:t>
            </a: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Especialista em comunica</a:t>
            </a:r>
            <a:r>
              <a:rPr lang="pt-PT" altLang="en-US" sz="16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endParaRPr lang="pt-PT" altLang="en-US" sz="1600" dirty="0">
              <a:solidFill>
                <a:srgbClr val="002060"/>
              </a:solidFill>
            </a:endParaRP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Especialistas em nutrição</a:t>
            </a:r>
          </a:p>
          <a:p>
            <a:pPr marL="685800" lvl="1"/>
            <a:r>
              <a:rPr lang="pt-PT" altLang="en-US" sz="1600" dirty="0">
                <a:solidFill>
                  <a:srgbClr val="002060"/>
                </a:solidFill>
              </a:rPr>
              <a:t>Equipas de cerim</a:t>
            </a:r>
            <a:r>
              <a:rPr lang="pt-PT" altLang="en-US" sz="1600" dirty="0">
                <a:solidFill>
                  <a:srgbClr val="002060"/>
                </a:solidFill>
                <a:latin typeface="Arial"/>
                <a:cs typeface="Arial"/>
              </a:rPr>
              <a:t>ónias </a:t>
            </a:r>
            <a:r>
              <a:rPr lang="pt-PT" altLang="en-US" sz="1600" dirty="0">
                <a:solidFill>
                  <a:srgbClr val="002060"/>
                </a:solidFill>
              </a:rPr>
              <a:t>f</a:t>
            </a:r>
            <a:r>
              <a:rPr lang="pt-PT" altLang="en-US" sz="1600" dirty="0">
                <a:solidFill>
                  <a:srgbClr val="002060"/>
                </a:solidFill>
                <a:latin typeface="Arial"/>
                <a:cs typeface="Arial"/>
              </a:rPr>
              <a:t>únebres, </a:t>
            </a:r>
            <a:r>
              <a:rPr lang="pt-PT" altLang="en-US" sz="1600" dirty="0">
                <a:solidFill>
                  <a:srgbClr val="002060"/>
                </a:solidFill>
              </a:rPr>
              <a:t>etc.</a:t>
            </a:r>
          </a:p>
          <a:p>
            <a:pPr marL="685800" lvl="1">
              <a:buFont typeface="Arial" charset="0"/>
              <a:buChar char="•"/>
            </a:pPr>
            <a:endParaRPr lang="pt-PT" altLang="en-US" sz="800" dirty="0">
              <a:solidFill>
                <a:srgbClr val="002060"/>
              </a:solidFill>
            </a:endParaRPr>
          </a:p>
          <a:p>
            <a:pPr marL="0" indent="0"/>
            <a:endParaRPr lang="pt-PT" alt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5517232"/>
            <a:ext cx="9174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endParaRPr lang="en-US" alt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88693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6045993" y="2275667"/>
            <a:ext cx="2326065" cy="303271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355028" y="2637233"/>
            <a:ext cx="876357" cy="699666"/>
            <a:chOff x="4324574" y="1339328"/>
            <a:chExt cx="539618" cy="430478"/>
          </a:xfrm>
        </p:grpSpPr>
        <p:sp>
          <p:nvSpPr>
            <p:cNvPr id="50" name="Rectangle 49"/>
            <p:cNvSpPr/>
            <p:nvPr/>
          </p:nvSpPr>
          <p:spPr>
            <a:xfrm>
              <a:off x="4395019" y="1495312"/>
              <a:ext cx="383458" cy="27449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4324574" y="1339328"/>
              <a:ext cx="539618" cy="199016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50486" y="1607574"/>
              <a:ext cx="81982" cy="16223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4999" y="2825194"/>
            <a:ext cx="876357" cy="699666"/>
            <a:chOff x="4324574" y="1339328"/>
            <a:chExt cx="539618" cy="430478"/>
          </a:xfrm>
        </p:grpSpPr>
        <p:sp>
          <p:nvSpPr>
            <p:cNvPr id="54" name="Rectangle 53"/>
            <p:cNvSpPr/>
            <p:nvPr/>
          </p:nvSpPr>
          <p:spPr>
            <a:xfrm>
              <a:off x="4395019" y="1495312"/>
              <a:ext cx="383458" cy="27449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4324574" y="1339328"/>
              <a:ext cx="539618" cy="199016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550486" y="1607574"/>
              <a:ext cx="81982" cy="16223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883541" y="2963894"/>
            <a:ext cx="876357" cy="699666"/>
            <a:chOff x="4324574" y="1339328"/>
            <a:chExt cx="539618" cy="430478"/>
          </a:xfrm>
        </p:grpSpPr>
        <p:sp>
          <p:nvSpPr>
            <p:cNvPr id="58" name="Rectangle 57"/>
            <p:cNvSpPr/>
            <p:nvPr/>
          </p:nvSpPr>
          <p:spPr>
            <a:xfrm>
              <a:off x="4395019" y="1495312"/>
              <a:ext cx="383458" cy="27449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4324574" y="1339328"/>
              <a:ext cx="539618" cy="199016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550486" y="1607574"/>
              <a:ext cx="81982" cy="16223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467544" y="2276872"/>
            <a:ext cx="4156791" cy="221781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1563" y="2795445"/>
            <a:ext cx="1499717" cy="57450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rapezoid 62"/>
          <p:cNvSpPr/>
          <p:nvPr/>
        </p:nvSpPr>
        <p:spPr>
          <a:xfrm>
            <a:off x="591618" y="2399539"/>
            <a:ext cx="1806782" cy="447440"/>
          </a:xfrm>
          <a:prstGeom prst="trapezoid">
            <a:avLst>
              <a:gd name="adj" fmla="val 62679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Sede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299248" y="2988351"/>
            <a:ext cx="191241" cy="379903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527293" y="2988351"/>
            <a:ext cx="198502" cy="378777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304" y="3275257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592" y="3271031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047" y="3271031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69" name="TextBox 68"/>
          <p:cNvSpPr txBox="1"/>
          <p:nvPr/>
        </p:nvSpPr>
        <p:spPr>
          <a:xfrm>
            <a:off x="4456056" y="3754035"/>
            <a:ext cx="1747778" cy="492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300" dirty="0">
                <a:solidFill>
                  <a:prstClr val="black"/>
                </a:solidFill>
                <a:latin typeface="Calibri" panose="020F0502020204030204"/>
                <a:cs typeface="+mn-cs"/>
              </a:rPr>
              <a:t>Gestão e </a:t>
            </a:r>
          </a:p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3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coordenação da ERR</a:t>
            </a:r>
          </a:p>
          <a:p>
            <a:pPr algn="ctr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pt-PT" sz="14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2160" y="1412776"/>
            <a:ext cx="241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Membros da ERR mobilizados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PT" sz="1600" dirty="0">
                <a:solidFill>
                  <a:prstClr val="black"/>
                </a:solidFill>
                <a:latin typeface="Calibri" panose="020F0502020204030204"/>
                <a:cs typeface="+mn-cs"/>
              </a:rPr>
              <a:t>no terreno</a:t>
            </a:r>
            <a:endParaRPr lang="pt-PT" sz="12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11" y="4491692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71" y="3732317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912" y="4490769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74" name="TextBox 73"/>
          <p:cNvSpPr txBox="1"/>
          <p:nvPr/>
        </p:nvSpPr>
        <p:spPr>
          <a:xfrm>
            <a:off x="3402202" y="4204542"/>
            <a:ext cx="1361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  <a:cs typeface="+mn-cs"/>
              </a:rPr>
              <a:t>Gestor da ERR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67545" y="1938622"/>
            <a:ext cx="3704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sz="1600" dirty="0">
                <a:solidFill>
                  <a:prstClr val="black"/>
                </a:solidFill>
                <a:latin typeface="Calibri" panose="020F0502020204030204"/>
                <a:cs typeface="+mn-cs"/>
              </a:rPr>
              <a:t>Centro de Operações de Emergência</a:t>
            </a:r>
            <a:endParaRPr lang="en-US" sz="16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849" y="3275257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85" y="2496099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79" y="3776354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cxnSp>
        <p:nvCxnSpPr>
          <p:cNvPr id="79" name="Straight Arrow Connector 78"/>
          <p:cNvCxnSpPr/>
          <p:nvPr/>
        </p:nvCxnSpPr>
        <p:spPr>
          <a:xfrm>
            <a:off x="4447667" y="4142213"/>
            <a:ext cx="1771339" cy="6867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80" name="Elbow Connector 79"/>
          <p:cNvCxnSpPr>
            <a:stCxn id="77" idx="2"/>
            <a:endCxn id="76" idx="0"/>
          </p:cNvCxnSpPr>
          <p:nvPr/>
        </p:nvCxnSpPr>
        <p:spPr>
          <a:xfrm rot="5400000">
            <a:off x="2708542" y="2809597"/>
            <a:ext cx="279984" cy="651336"/>
          </a:xfrm>
          <a:prstGeom prst="bentConnector3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1" name="Elbow Connector 80"/>
          <p:cNvCxnSpPr>
            <a:stCxn id="77" idx="2"/>
            <a:endCxn id="66" idx="0"/>
          </p:cNvCxnSpPr>
          <p:nvPr/>
        </p:nvCxnSpPr>
        <p:spPr>
          <a:xfrm rot="5400000">
            <a:off x="2918270" y="3019325"/>
            <a:ext cx="279984" cy="23188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2" name="Elbow Connector 81"/>
          <p:cNvCxnSpPr>
            <a:stCxn id="77" idx="2"/>
            <a:endCxn id="67" idx="0"/>
          </p:cNvCxnSpPr>
          <p:nvPr/>
        </p:nvCxnSpPr>
        <p:spPr>
          <a:xfrm rot="16200000" flipH="1">
            <a:off x="3131026" y="3038448"/>
            <a:ext cx="275758" cy="18940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3" name="Elbow Connector 82"/>
          <p:cNvCxnSpPr>
            <a:stCxn id="77" idx="2"/>
            <a:endCxn id="68" idx="0"/>
          </p:cNvCxnSpPr>
          <p:nvPr/>
        </p:nvCxnSpPr>
        <p:spPr>
          <a:xfrm rot="16200000" flipH="1">
            <a:off x="3340754" y="2828721"/>
            <a:ext cx="275758" cy="608862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4" name="Elbow Connector 83"/>
          <p:cNvCxnSpPr>
            <a:stCxn id="68" idx="2"/>
            <a:endCxn id="78" idx="1"/>
          </p:cNvCxnSpPr>
          <p:nvPr/>
        </p:nvCxnSpPr>
        <p:spPr>
          <a:xfrm rot="16200000" flipH="1">
            <a:off x="3757653" y="3795615"/>
            <a:ext cx="255736" cy="204915"/>
          </a:xfrm>
          <a:prstGeom prst="bentConnector2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5" name="Elbow Connector 84"/>
          <p:cNvCxnSpPr>
            <a:stCxn id="72" idx="2"/>
            <a:endCxn id="71" idx="0"/>
          </p:cNvCxnSpPr>
          <p:nvPr/>
        </p:nvCxnSpPr>
        <p:spPr>
          <a:xfrm rot="5400000">
            <a:off x="6331958" y="4254561"/>
            <a:ext cx="260201" cy="214060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6" name="Elbow Connector 85"/>
          <p:cNvCxnSpPr>
            <a:stCxn id="72" idx="2"/>
            <a:endCxn id="73" idx="0"/>
          </p:cNvCxnSpPr>
          <p:nvPr/>
        </p:nvCxnSpPr>
        <p:spPr>
          <a:xfrm rot="16200000" flipH="1">
            <a:off x="6607869" y="4192709"/>
            <a:ext cx="259278" cy="33684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6590091" y="3747021"/>
            <a:ext cx="959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  <a:cs typeface="+mn-cs"/>
              </a:rPr>
              <a:t>Chefe da ERR</a:t>
            </a: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3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08" y="4488302"/>
            <a:ext cx="184034" cy="499174"/>
          </a:xfrm>
          <a:prstGeom prst="rect">
            <a:avLst/>
          </a:prstGeom>
          <a:solidFill>
            <a:sysClr val="window" lastClr="FFFFFF"/>
          </a:solidFill>
        </p:spPr>
      </p:pic>
      <p:cxnSp>
        <p:nvCxnSpPr>
          <p:cNvPr id="89" name="Elbow Connector 88"/>
          <p:cNvCxnSpPr>
            <a:stCxn id="72" idx="2"/>
            <a:endCxn id="88" idx="0"/>
          </p:cNvCxnSpPr>
          <p:nvPr/>
        </p:nvCxnSpPr>
        <p:spPr>
          <a:xfrm rot="16200000" flipH="1">
            <a:off x="6914301" y="3886277"/>
            <a:ext cx="256811" cy="947237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4. ERR no sistema de resposta </a:t>
            </a:r>
            <a:r>
              <a:rPr lang="pt-PT" altLang="en-US" sz="3600" b="1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 emergências</a:t>
            </a:r>
          </a:p>
        </p:txBody>
      </p:sp>
    </p:spTree>
    <p:extLst>
      <p:ext uri="{BB962C8B-B14F-4D97-AF65-F5344CB8AC3E}">
        <p14:creationId xmlns:p14="http://schemas.microsoft.com/office/powerpoint/2010/main" val="3482765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049" y="-21859"/>
            <a:ext cx="8846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de resposta 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emergências</a:t>
            </a:r>
            <a:endParaRPr lang="pt-PT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32" y="1203313"/>
            <a:ext cx="2669082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>
                <a:solidFill>
                  <a:prstClr val="white"/>
                </a:solidFill>
                <a:latin typeface="Myriad Web Pro" panose="020B0503030403020204" pitchFamily="34" charset="0"/>
                <a:cs typeface="+mn-cs"/>
              </a:rPr>
              <a:t>Pessoal da</a:t>
            </a: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 panose="020B0503030403020204" pitchFamily="34" charset="0"/>
                <a:cs typeface="+mn-cs"/>
              </a:rPr>
              <a:t> Sa</a:t>
            </a: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úde </a:t>
            </a:r>
            <a:r>
              <a:rPr lang="pt-PT">
                <a:solidFill>
                  <a:prstClr val="white"/>
                </a:solidFill>
                <a:latin typeface="Myriad Web Pro" panose="020B0503030403020204" pitchFamily="34" charset="0"/>
                <a:cs typeface="+mn-cs"/>
              </a:rPr>
              <a:t>e</a:t>
            </a: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 panose="020B0503030403020204" pitchFamily="34" charset="0"/>
                <a:cs typeface="+mn-cs"/>
              </a:rPr>
              <a:t> Seguran</a:t>
            </a: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ça</a:t>
            </a: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Web Pro" panose="020B0503030403020204" pitchFamily="34" charset="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32" y="1928207"/>
            <a:ext cx="2669082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/>
                <a:cs typeface="+mn-cs"/>
              </a:rPr>
              <a:t>Comunica</a:t>
            </a:r>
            <a:r>
              <a:rPr kumimoji="0" lang="pt-PT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/>
                <a:cs typeface="Calibri"/>
              </a:rPr>
              <a:t>ções</a:t>
            </a:r>
            <a:endParaRPr kumimoji="0" lang="pt-PT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Web Pro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2471" y="1270501"/>
            <a:ext cx="2431836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/>
                <a:cs typeface="+mn-cs"/>
              </a:rPr>
              <a:t>Coordena</a:t>
            </a:r>
            <a:r>
              <a:rPr kumimoji="0" lang="pt-P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yriad Web Pro"/>
                <a:cs typeface="Calibri"/>
              </a:rPr>
              <a:t>ção de Parceiros</a:t>
            </a: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Web Pro"/>
              <a:cs typeface="+mn-cs"/>
            </a:endParaRPr>
          </a:p>
        </p:txBody>
      </p:sp>
      <p:cxnSp>
        <p:nvCxnSpPr>
          <p:cNvPr id="7" name="Elbow Connector 6"/>
          <p:cNvCxnSpPr>
            <a:stCxn id="44" idx="2"/>
            <a:endCxn id="6" idx="1"/>
          </p:cNvCxnSpPr>
          <p:nvPr/>
        </p:nvCxnSpPr>
        <p:spPr>
          <a:xfrm rot="16200000" flipH="1">
            <a:off x="5663232" y="864428"/>
            <a:ext cx="79016" cy="1379462"/>
          </a:xfrm>
          <a:prstGeom prst="bentConnector2">
            <a:avLst/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4" idx="2"/>
            <a:endCxn id="5" idx="3"/>
          </p:cNvCxnSpPr>
          <p:nvPr/>
        </p:nvCxnSpPr>
        <p:spPr>
          <a:xfrm rot="5400000">
            <a:off x="3549401" y="649265"/>
            <a:ext cx="598222" cy="2328995"/>
          </a:xfrm>
          <a:prstGeom prst="bentConnector2">
            <a:avLst/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44" idx="2"/>
            <a:endCxn id="4" idx="3"/>
          </p:cNvCxnSpPr>
          <p:nvPr/>
        </p:nvCxnSpPr>
        <p:spPr>
          <a:xfrm rot="5400000">
            <a:off x="3842598" y="356068"/>
            <a:ext cx="11828" cy="2328995"/>
          </a:xfrm>
          <a:prstGeom prst="bentConnector2">
            <a:avLst/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44" idx="2"/>
            <a:endCxn id="39" idx="3"/>
          </p:cNvCxnSpPr>
          <p:nvPr/>
        </p:nvCxnSpPr>
        <p:spPr>
          <a:xfrm rot="5400000">
            <a:off x="3120113" y="1078553"/>
            <a:ext cx="1456798" cy="2328995"/>
          </a:xfrm>
          <a:prstGeom prst="bentConnector2">
            <a:avLst/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4" idx="2"/>
            <a:endCxn id="38" idx="3"/>
          </p:cNvCxnSpPr>
          <p:nvPr/>
        </p:nvCxnSpPr>
        <p:spPr>
          <a:xfrm rot="5400000">
            <a:off x="3346936" y="851730"/>
            <a:ext cx="1003153" cy="2328995"/>
          </a:xfrm>
          <a:prstGeom prst="bentConnector2">
            <a:avLst/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72116" y="2060848"/>
            <a:ext cx="2192371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lvl="0" algn="ctr" eaLnBrk="0" hangingPunct="0">
              <a:defRPr/>
            </a:pPr>
            <a:r>
              <a:rPr lang="pt-PT" sz="1600">
                <a:latin typeface="Myriad Web Pro"/>
              </a:rPr>
              <a:t>Coordena</a:t>
            </a:r>
            <a:r>
              <a:rPr lang="pt-PT" sz="1600">
                <a:latin typeface="Myriad Web Pro"/>
                <a:cs typeface="Calibri"/>
              </a:rPr>
              <a:t>ção de Parceiros da Sa</a:t>
            </a:r>
            <a:r>
              <a:rPr lang="pt-PT" sz="1600">
                <a:latin typeface="Calibri"/>
                <a:cs typeface="Calibri"/>
              </a:rPr>
              <a:t>úde</a:t>
            </a:r>
            <a:endParaRPr kumimoji="0" lang="pt-PT" sz="1600" b="0" i="0" u="none" strike="noStrike" kern="1200" cap="none" spc="0" normalizeH="0" baseline="0">
              <a:ln>
                <a:noFill/>
              </a:ln>
              <a:effectLst/>
              <a:uLnTx/>
              <a:uFillTx/>
              <a:latin typeface="Myriad Web Pro" panose="020B0503030403020204" pitchFamily="34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72117" y="2731556"/>
            <a:ext cx="219237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Ponto focal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Web Pro" panose="020B0503030403020204" pitchFamily="34" charset="0"/>
              <a:ea typeface="+mn-ea"/>
              <a:cs typeface="+mn-cs"/>
            </a:endParaRPr>
          </a:p>
        </p:txBody>
      </p:sp>
      <p:cxnSp>
        <p:nvCxnSpPr>
          <p:cNvPr id="15" name="Elbow Connector 14"/>
          <p:cNvCxnSpPr>
            <a:stCxn id="13" idx="1"/>
            <a:endCxn id="6" idx="2"/>
          </p:cNvCxnSpPr>
          <p:nvPr/>
        </p:nvCxnSpPr>
        <p:spPr>
          <a:xfrm rot="10800000" flipH="1">
            <a:off x="6772117" y="1916833"/>
            <a:ext cx="836272" cy="984001"/>
          </a:xfrm>
          <a:prstGeom prst="bentConnector4">
            <a:avLst>
              <a:gd name="adj1" fmla="val -27336"/>
              <a:gd name="adj2" fmla="val 58601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6" idx="2"/>
            <a:endCxn id="12" idx="1"/>
          </p:cNvCxnSpPr>
          <p:nvPr/>
        </p:nvCxnSpPr>
        <p:spPr>
          <a:xfrm rot="5400000">
            <a:off x="6972051" y="1716898"/>
            <a:ext cx="436404" cy="836273"/>
          </a:xfrm>
          <a:prstGeom prst="bentConnector4">
            <a:avLst>
              <a:gd name="adj1" fmla="val 11127"/>
              <a:gd name="adj2" fmla="val 127336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6412" y="4776562"/>
            <a:ext cx="179178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Informação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412" y="5373216"/>
            <a:ext cx="179178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Planificação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99442" y="4752975"/>
            <a:ext cx="179178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Especialista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em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Sa</a:t>
            </a:r>
            <a:r>
              <a:rPr kumimoji="0" lang="en-US" sz="16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Calibri"/>
              </a:rPr>
              <a:t>úde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Web Pro" panose="020B0503030403020204" pitchFamily="34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99442" y="5508521"/>
            <a:ext cx="179178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Opera</a:t>
            </a:r>
            <a:r>
              <a:rPr lang="pt-PT" sz="16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ções sanitárias no terreno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18849" y="5229200"/>
            <a:ext cx="179178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4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Assistência no terreno</a:t>
            </a:r>
            <a:endParaRPr kumimoji="0" lang="pt-P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18849" y="5826750"/>
            <a:ext cx="179178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Logística da Saúde</a:t>
            </a:r>
            <a:endParaRPr kumimoji="0" lang="pt-P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38256" y="5322694"/>
            <a:ext cx="179178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Comprast</a:t>
            </a:r>
            <a:endParaRPr kumimoji="0" lang="pt-PT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Web Pro" panose="020B0503030403020204" pitchFamily="34" charset="0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38256" y="5739012"/>
            <a:ext cx="179178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yriad Web Pro" panose="020B0503030403020204" pitchFamily="34" charset="0"/>
                <a:ea typeface="+mn-ea"/>
                <a:cs typeface="+mn-cs"/>
              </a:rPr>
              <a:t>RH e Surtos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yriad Web Pro" panose="020B0503030403020204" pitchFamily="34" charset="0"/>
              <a:ea typeface="+mn-ea"/>
              <a:cs typeface="+mn-cs"/>
            </a:endParaRPr>
          </a:p>
        </p:txBody>
      </p:sp>
      <p:cxnSp>
        <p:nvCxnSpPr>
          <p:cNvPr id="28" name="Elbow Connector 27"/>
          <p:cNvCxnSpPr>
            <a:stCxn id="18" idx="1"/>
            <a:endCxn id="45" idx="2"/>
          </p:cNvCxnSpPr>
          <p:nvPr/>
        </p:nvCxnSpPr>
        <p:spPr>
          <a:xfrm rot="10800000" flipH="1">
            <a:off x="426411" y="4364575"/>
            <a:ext cx="765687" cy="1177919"/>
          </a:xfrm>
          <a:prstGeom prst="bentConnector4">
            <a:avLst>
              <a:gd name="adj1" fmla="val -29856"/>
              <a:gd name="adj2" fmla="val 57185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7" idx="1"/>
            <a:endCxn id="45" idx="2"/>
          </p:cNvCxnSpPr>
          <p:nvPr/>
        </p:nvCxnSpPr>
        <p:spPr>
          <a:xfrm rot="10800000" flipH="1">
            <a:off x="426411" y="4364575"/>
            <a:ext cx="765687" cy="581265"/>
          </a:xfrm>
          <a:prstGeom prst="bentConnector4">
            <a:avLst>
              <a:gd name="adj1" fmla="val -29856"/>
              <a:gd name="adj2" fmla="val 64561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1" idx="1"/>
            <a:endCxn id="46" idx="2"/>
          </p:cNvCxnSpPr>
          <p:nvPr/>
        </p:nvCxnSpPr>
        <p:spPr>
          <a:xfrm rot="10800000" flipH="1">
            <a:off x="2799441" y="4358012"/>
            <a:ext cx="765687" cy="1566008"/>
          </a:xfrm>
          <a:prstGeom prst="bentConnector4">
            <a:avLst>
              <a:gd name="adj1" fmla="val -29856"/>
              <a:gd name="adj2" fmla="val 63266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0" idx="1"/>
            <a:endCxn id="46" idx="2"/>
          </p:cNvCxnSpPr>
          <p:nvPr/>
        </p:nvCxnSpPr>
        <p:spPr>
          <a:xfrm rot="10800000" flipH="1">
            <a:off x="2799441" y="4358013"/>
            <a:ext cx="765687" cy="687351"/>
          </a:xfrm>
          <a:prstGeom prst="bentConnector4">
            <a:avLst>
              <a:gd name="adj1" fmla="val -29856"/>
              <a:gd name="adj2" fmla="val 71269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2" idx="1"/>
            <a:endCxn id="47" idx="2"/>
          </p:cNvCxnSpPr>
          <p:nvPr/>
        </p:nvCxnSpPr>
        <p:spPr>
          <a:xfrm rot="10800000" flipH="1">
            <a:off x="5118848" y="4358013"/>
            <a:ext cx="765687" cy="537391"/>
          </a:xfrm>
          <a:prstGeom prst="bentConnector4">
            <a:avLst>
              <a:gd name="adj1" fmla="val -29856"/>
              <a:gd name="adj2" fmla="val 72909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24" idx="1"/>
            <a:endCxn id="47" idx="2"/>
          </p:cNvCxnSpPr>
          <p:nvPr/>
        </p:nvCxnSpPr>
        <p:spPr>
          <a:xfrm rot="10800000" flipH="1">
            <a:off x="5118848" y="4358013"/>
            <a:ext cx="765687" cy="1622627"/>
          </a:xfrm>
          <a:prstGeom prst="bentConnector4">
            <a:avLst>
              <a:gd name="adj1" fmla="val -29856"/>
              <a:gd name="adj2" fmla="val 65579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3" idx="1"/>
            <a:endCxn id="47" idx="2"/>
          </p:cNvCxnSpPr>
          <p:nvPr/>
        </p:nvCxnSpPr>
        <p:spPr>
          <a:xfrm rot="10800000" flipH="1">
            <a:off x="5118848" y="4358012"/>
            <a:ext cx="765687" cy="1132798"/>
          </a:xfrm>
          <a:prstGeom prst="bentConnector4">
            <a:avLst>
              <a:gd name="adj1" fmla="val -29856"/>
              <a:gd name="adj2" fmla="val 61547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5" idx="1"/>
            <a:endCxn id="48" idx="2"/>
          </p:cNvCxnSpPr>
          <p:nvPr/>
        </p:nvCxnSpPr>
        <p:spPr>
          <a:xfrm rot="10800000" flipH="1">
            <a:off x="7438255" y="4358012"/>
            <a:ext cx="765687" cy="599078"/>
          </a:xfrm>
          <a:prstGeom prst="bentConnector4">
            <a:avLst>
              <a:gd name="adj1" fmla="val -29856"/>
              <a:gd name="adj2" fmla="val 76972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27" idx="1"/>
            <a:endCxn id="48" idx="2"/>
          </p:cNvCxnSpPr>
          <p:nvPr/>
        </p:nvCxnSpPr>
        <p:spPr>
          <a:xfrm rot="10800000" flipH="1">
            <a:off x="7438255" y="4358013"/>
            <a:ext cx="765687" cy="1550277"/>
          </a:xfrm>
          <a:prstGeom prst="bentConnector4">
            <a:avLst>
              <a:gd name="adj1" fmla="val -29856"/>
              <a:gd name="adj2" fmla="val 55460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26" idx="1"/>
            <a:endCxn id="48" idx="2"/>
          </p:cNvCxnSpPr>
          <p:nvPr/>
        </p:nvCxnSpPr>
        <p:spPr>
          <a:xfrm rot="10800000" flipH="1">
            <a:off x="7438255" y="4358013"/>
            <a:ext cx="765687" cy="1133959"/>
          </a:xfrm>
          <a:prstGeom prst="bentConnector4">
            <a:avLst>
              <a:gd name="adj1" fmla="val -29856"/>
              <a:gd name="adj2" fmla="val 44195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31616" y="2363915"/>
            <a:ext cx="225239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4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Mobilização de Recursos</a:t>
            </a:r>
            <a:endParaRPr kumimoji="0" lang="pt-P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1616" y="2802172"/>
            <a:ext cx="225239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Gestão do</a:t>
            </a:r>
            <a:r>
              <a:rPr kumimoji="0" lang="pt-PT" sz="1600" b="0" i="0" u="none" strike="noStrike" kern="1200" cap="none" spc="0" normalizeH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COE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Elbow Connector 39"/>
          <p:cNvCxnSpPr>
            <a:stCxn id="44" idx="2"/>
            <a:endCxn id="45" idx="0"/>
          </p:cNvCxnSpPr>
          <p:nvPr/>
        </p:nvCxnSpPr>
        <p:spPr>
          <a:xfrm rot="5400000">
            <a:off x="2059316" y="647434"/>
            <a:ext cx="2086476" cy="3820910"/>
          </a:xfrm>
          <a:prstGeom prst="bentConnector3">
            <a:avLst>
              <a:gd name="adj1" fmla="val 50000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44" idx="2"/>
            <a:endCxn id="46" idx="0"/>
          </p:cNvCxnSpPr>
          <p:nvPr/>
        </p:nvCxnSpPr>
        <p:spPr>
          <a:xfrm rot="5400000">
            <a:off x="3249112" y="1830668"/>
            <a:ext cx="2079914" cy="1447880"/>
          </a:xfrm>
          <a:prstGeom prst="bentConnector3">
            <a:avLst>
              <a:gd name="adj1" fmla="val 86636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44" idx="2"/>
            <a:endCxn id="47" idx="0"/>
          </p:cNvCxnSpPr>
          <p:nvPr/>
        </p:nvCxnSpPr>
        <p:spPr>
          <a:xfrm rot="16200000" flipH="1">
            <a:off x="4408815" y="2118844"/>
            <a:ext cx="2079914" cy="871527"/>
          </a:xfrm>
          <a:prstGeom prst="bentConnector3">
            <a:avLst>
              <a:gd name="adj1" fmla="val 86636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44" idx="2"/>
            <a:endCxn id="48" idx="0"/>
          </p:cNvCxnSpPr>
          <p:nvPr/>
        </p:nvCxnSpPr>
        <p:spPr>
          <a:xfrm rot="16200000" flipH="1">
            <a:off x="5568519" y="959141"/>
            <a:ext cx="2079914" cy="3190934"/>
          </a:xfrm>
          <a:prstGeom prst="bentConnector3">
            <a:avLst>
              <a:gd name="adj1" fmla="val 86636"/>
            </a:avLst>
          </a:prstGeom>
          <a:ln w="38100">
            <a:solidFill>
              <a:srgbClr val="1461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914522" y="763152"/>
            <a:ext cx="2196973" cy="751499"/>
          </a:xfrm>
          <a:prstGeom prst="rect">
            <a:avLst/>
          </a:prstGeom>
          <a:solidFill>
            <a:srgbClr val="1461AC"/>
          </a:solidFill>
          <a:ln w="57150">
            <a:solidFill>
              <a:srgbClr val="F47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Gestor de Incidentes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66004" y="3601127"/>
            <a:ext cx="2052190" cy="763447"/>
          </a:xfrm>
          <a:prstGeom prst="rect">
            <a:avLst/>
          </a:prstGeom>
          <a:solidFill>
            <a:srgbClr val="1461AC"/>
          </a:solidFill>
          <a:ln w="57150">
            <a:solidFill>
              <a:srgbClr val="F47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Planificação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39034" y="3594565"/>
            <a:ext cx="2052190" cy="763447"/>
          </a:xfrm>
          <a:prstGeom prst="rect">
            <a:avLst/>
          </a:prstGeom>
          <a:solidFill>
            <a:srgbClr val="1461AC"/>
          </a:solidFill>
          <a:ln w="57150">
            <a:solidFill>
              <a:srgbClr val="F47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Operações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858441" y="3594565"/>
            <a:ext cx="2052190" cy="763447"/>
          </a:xfrm>
          <a:prstGeom prst="rect">
            <a:avLst/>
          </a:prstGeom>
          <a:solidFill>
            <a:srgbClr val="1461AC"/>
          </a:solidFill>
          <a:ln w="57150">
            <a:solidFill>
              <a:srgbClr val="F47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Log</a:t>
            </a: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í</a:t>
            </a: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sticas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177848" y="3594565"/>
            <a:ext cx="2052190" cy="763447"/>
          </a:xfrm>
          <a:prstGeom prst="rect">
            <a:avLst/>
          </a:prstGeom>
          <a:solidFill>
            <a:srgbClr val="1461AC"/>
          </a:solidFill>
          <a:ln w="57150">
            <a:solidFill>
              <a:srgbClr val="F47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Finan</a:t>
            </a: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t>ças</a:t>
            </a:r>
            <a:r>
              <a:rPr kumimoji="0" lang="pt-PT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/Admin</a:t>
            </a:r>
            <a:endParaRPr kumimoji="0" lang="pt-PT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" name="Donut 1"/>
          <p:cNvSpPr/>
          <p:nvPr/>
        </p:nvSpPr>
        <p:spPr>
          <a:xfrm>
            <a:off x="2441477" y="5259553"/>
            <a:ext cx="2446680" cy="1121775"/>
          </a:xfrm>
          <a:prstGeom prst="donut">
            <a:avLst>
              <a:gd name="adj" fmla="val 12449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18849" y="4649181"/>
            <a:ext cx="1791782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Gestão da </a:t>
            </a:r>
            <a:r>
              <a:rPr lang="pt-PT" sz="13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kumimoji="0" lang="pt-PT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adeia de abastecimento</a:t>
            </a:r>
            <a:endParaRPr kumimoji="0" lang="pt-PT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38256" y="4633924"/>
            <a:ext cx="179178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461AC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Gestão de Finanças, Orçamento e Financiamento</a:t>
            </a:r>
            <a:endParaRPr kumimoji="0" lang="pt-P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27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  <a:cs typeface="Times New Roman" pitchFamily="18" charset="0"/>
              </a:rPr>
              <a:t>ERR no Terreno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251520" y="1268760"/>
            <a:ext cx="8424863" cy="4640262"/>
          </a:xfrm>
        </p:spPr>
        <p:txBody>
          <a:bodyPr/>
          <a:lstStyle/>
          <a:p>
            <a:r>
              <a:rPr lang="pt-PT" altLang="en-US" sz="2400" dirty="0">
                <a:solidFill>
                  <a:srgbClr val="002060"/>
                </a:solidFill>
              </a:rPr>
              <a:t>Linha directa para a Sede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Médico local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Equipa de ambulâncias (Transferência)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Centro de tratamento designado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Laboratório designado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Equipa de desinfecção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Equipa de cerim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ónias</a:t>
            </a:r>
            <a:r>
              <a:rPr lang="pt-PT" altLang="en-US" sz="2400" dirty="0">
                <a:solidFill>
                  <a:srgbClr val="002060"/>
                </a:solidFill>
              </a:rPr>
              <a:t> f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únebres para garantir</a:t>
            </a:r>
            <a:r>
              <a:rPr lang="pt-PT" altLang="en-US" sz="2400" dirty="0">
                <a:solidFill>
                  <a:srgbClr val="002060"/>
                </a:solidFill>
              </a:rPr>
              <a:t> funerais cond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i</a:t>
            </a:r>
            <a:r>
              <a:rPr lang="pt-PT" altLang="en-US" sz="2400" dirty="0">
                <a:solidFill>
                  <a:srgbClr val="002060"/>
                </a:solidFill>
              </a:rPr>
              <a:t>gnos e seguros </a:t>
            </a:r>
          </a:p>
          <a:p>
            <a:r>
              <a:rPr lang="pt-PT" altLang="en-US" sz="2400" dirty="0">
                <a:solidFill>
                  <a:srgbClr val="002060"/>
                </a:solidFill>
              </a:rPr>
              <a:t>Outros intervenientes</a:t>
            </a:r>
          </a:p>
        </p:txBody>
      </p:sp>
    </p:spTree>
    <p:extLst>
      <p:ext uri="{BB962C8B-B14F-4D97-AF65-F5344CB8AC3E}">
        <p14:creationId xmlns:p14="http://schemas.microsoft.com/office/powerpoint/2010/main" val="3572344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Mensagens-chave</a:t>
            </a:r>
            <a:endParaRPr lang="en-US" altLang="en-US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>
          <a:xfrm>
            <a:off x="131093" y="1285424"/>
            <a:ext cx="890250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BR" altLang="en-US" sz="2800" dirty="0">
                <a:solidFill>
                  <a:srgbClr val="002060"/>
                </a:solidFill>
              </a:rPr>
              <a:t>A ERR desempenha um papel preponderante  na resposta integral </a:t>
            </a:r>
            <a:r>
              <a:rPr lang="pt-BR" altLang="en-US" sz="2800" dirty="0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pt-BR" altLang="en-US" sz="2800" dirty="0">
                <a:solidFill>
                  <a:srgbClr val="002060"/>
                </a:solidFill>
              </a:rPr>
              <a:t> um alerta, devendo estar disponível 24 horas por dia, 7 dias por semana.</a:t>
            </a:r>
            <a:endParaRPr lang="en-ZA" altLang="en-US" sz="28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BR" altLang="en-US" sz="2800" dirty="0">
                <a:solidFill>
                  <a:srgbClr val="002060"/>
                </a:solidFill>
              </a:rPr>
              <a:t>Para que a ERR seja eficaz, os membros da equipa devem ser bem treinados, equipados e assistidos pelo COE ou por uma estrutura equivalente</a:t>
            </a:r>
            <a:endParaRPr lang="en-ZA" altLang="en-US" sz="28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BR" altLang="en-US" sz="2800" dirty="0">
                <a:solidFill>
                  <a:srgbClr val="002060"/>
                </a:solidFill>
              </a:rPr>
              <a:t>A ERR é multifuncional, os seus membros t</a:t>
            </a:r>
            <a:r>
              <a:rPr lang="pt-BR" altLang="en-US" sz="2800" dirty="0">
                <a:solidFill>
                  <a:srgbClr val="002060"/>
                </a:solidFill>
                <a:latin typeface="Arial"/>
                <a:cs typeface="Arial"/>
              </a:rPr>
              <a:t>êm</a:t>
            </a:r>
            <a:r>
              <a:rPr lang="pt-BR" altLang="en-US" sz="2800" dirty="0">
                <a:solidFill>
                  <a:srgbClr val="002060"/>
                </a:solidFill>
              </a:rPr>
              <a:t> funções complementares</a:t>
            </a:r>
            <a:endParaRPr lang="en-ZA" altLang="en-US" sz="28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pt-BR" altLang="en-US" sz="2800" dirty="0">
                <a:solidFill>
                  <a:srgbClr val="002060"/>
                </a:solidFill>
              </a:rPr>
              <a:t>A ERR deve intervir nas 24 horas seguintes à notifica</a:t>
            </a:r>
            <a:r>
              <a:rPr lang="pt-BR" altLang="en-US" sz="2800" dirty="0">
                <a:solidFill>
                  <a:srgbClr val="002060"/>
                </a:solidFill>
                <a:latin typeface="Arial"/>
                <a:cs typeface="Arial"/>
              </a:rPr>
              <a:t>ção do</a:t>
            </a:r>
            <a:r>
              <a:rPr lang="pt-BR" altLang="en-US" sz="2800" dirty="0">
                <a:solidFill>
                  <a:srgbClr val="002060"/>
                </a:solidFill>
              </a:rPr>
              <a:t> primeiro caso suspeito</a:t>
            </a:r>
            <a:endParaRPr lang="en-US" altLang="en-US" sz="28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altLang="en-US" sz="2800" dirty="0"/>
          </a:p>
          <a:p>
            <a:pPr marL="514350" indent="-514350">
              <a:buFont typeface="+mj-lt"/>
              <a:buAutoNum type="arabicPeriod"/>
            </a:pPr>
            <a:endParaRPr lang="en-ZA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54208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rgbClr val="002060"/>
                </a:solidFill>
              </a:rPr>
              <a:t>5. </a:t>
            </a:r>
            <a:r>
              <a:rPr lang="pt-BR" sz="3200" b="1" dirty="0">
                <a:solidFill>
                  <a:srgbClr val="002060"/>
                </a:solidFill>
              </a:rPr>
              <a:t>Exemplos de Funções e Tarefas das ERR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1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Chefe</a:t>
            </a:r>
            <a:r>
              <a:rPr lang="en-US" altLang="en-US" sz="3600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 da </a:t>
            </a:r>
            <a:r>
              <a:rPr lang="en-US" altLang="en-US" sz="3600" b="1" dirty="0" err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Equipa</a:t>
            </a:r>
            <a:endParaRPr lang="en-US" altLang="en-US" sz="3600" b="1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8135938" cy="4392488"/>
          </a:xfrm>
        </p:spPr>
        <p:txBody>
          <a:bodyPr/>
          <a:lstStyle/>
          <a:p>
            <a:r>
              <a:rPr lang="pt-BR" altLang="en-US" sz="2800" dirty="0">
                <a:solidFill>
                  <a:srgbClr val="002060"/>
                </a:solidFill>
              </a:rPr>
              <a:t>Reportar às autoridades nacionais relevantes (COE ou equivalente)...</a:t>
            </a:r>
            <a:endParaRPr lang="en-US" sz="2800" dirty="0">
              <a:solidFill>
                <a:srgbClr val="002060"/>
              </a:solidFill>
            </a:endParaRPr>
          </a:p>
          <a:p>
            <a:r>
              <a:rPr lang="pt-BR" sz="2800" dirty="0">
                <a:solidFill>
                  <a:srgbClr val="002060"/>
                </a:solidFill>
              </a:rPr>
              <a:t>Garantir uma resposta coordenada entre os membros da equipa...</a:t>
            </a:r>
            <a:endParaRPr lang="en-US" sz="2800" dirty="0">
              <a:solidFill>
                <a:srgbClr val="002060"/>
              </a:solidFill>
            </a:endParaRPr>
          </a:p>
          <a:p>
            <a:r>
              <a:rPr lang="pt-BR" sz="2800" dirty="0">
                <a:solidFill>
                  <a:srgbClr val="002060"/>
                </a:solidFill>
              </a:rPr>
              <a:t>Recolher informações de todos os membros da equipa sobre: dados, actividades, desafios…</a:t>
            </a:r>
            <a:endParaRPr lang="en-US" sz="2800" dirty="0">
              <a:solidFill>
                <a:srgbClr val="002060"/>
              </a:solidFill>
            </a:endParaRPr>
          </a:p>
          <a:p>
            <a:r>
              <a:rPr lang="pt-BR" altLang="en-US" sz="2800" dirty="0">
                <a:solidFill>
                  <a:srgbClr val="002060"/>
                </a:solidFill>
              </a:rPr>
              <a:t>Pode desempenhar dupla fun</a:t>
            </a:r>
            <a:r>
              <a:rPr lang="pt-BR" altLang="en-US" sz="28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BR" altLang="en-US" sz="2800" dirty="0">
                <a:solidFill>
                  <a:srgbClr val="002060"/>
                </a:solidFill>
              </a:rPr>
              <a:t> se a ERR for pequena (por exemplo, pode desempenhar o papel de epidemiologista da equipa)...</a:t>
            </a:r>
            <a:endParaRPr lang="en-GB" alt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48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135938" cy="4752528"/>
          </a:xfrm>
        </p:spPr>
        <p:txBody>
          <a:bodyPr/>
          <a:lstStyle/>
          <a:p>
            <a:r>
              <a:rPr lang="pt-PT" altLang="en-US" sz="1800" dirty="0">
                <a:solidFill>
                  <a:srgbClr val="002060"/>
                </a:solidFill>
              </a:rPr>
              <a:t>Responsável pela monitorização e investigação epidemiológica (análise por pessoa, local e tempo).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Actualiza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</a:t>
            </a:r>
            <a:r>
              <a:rPr lang="pt-PT" altLang="en-US" sz="1800" dirty="0">
                <a:solidFill>
                  <a:srgbClr val="002060"/>
                </a:solidFill>
              </a:rPr>
              <a:t>o e partilha de dados da monitorização com a equipa e unidades de coordenação aos níveis local, subnacional e nacional.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Busca activa de informaç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ão</a:t>
            </a:r>
            <a:r>
              <a:rPr lang="pt-PT" altLang="en-US" sz="1800" dirty="0">
                <a:solidFill>
                  <a:srgbClr val="002060"/>
                </a:solidFill>
              </a:rPr>
              <a:t> sobre outros casos e garantir a monitorização de contactos.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Identifica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altLang="en-US" sz="1800" dirty="0">
                <a:solidFill>
                  <a:srgbClr val="002060"/>
                </a:solidFill>
              </a:rPr>
              <a:t> de possíveis modos de exposição à transmissão pela comunidade.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Elabora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 de estratégias de identificação da etiologia da doença</a:t>
            </a:r>
            <a:endParaRPr lang="pt-PT" altLang="en-US" sz="1800" dirty="0">
              <a:solidFill>
                <a:srgbClr val="002060"/>
              </a:solidFill>
            </a:endParaRPr>
          </a:p>
          <a:p>
            <a:r>
              <a:rPr lang="pt-PT" altLang="en-US" sz="1800" dirty="0">
                <a:solidFill>
                  <a:srgbClr val="002060"/>
                </a:solidFill>
              </a:rPr>
              <a:t>Desenvolvimento de  mecanismos por forma a estancar a exposição.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Disponibiliza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 de</a:t>
            </a:r>
            <a:r>
              <a:rPr lang="pt-PT" altLang="en-US" sz="1800" dirty="0">
                <a:solidFill>
                  <a:srgbClr val="002060"/>
                </a:solidFill>
              </a:rPr>
              <a:t> definições de casos para as equipas de profissionais da saúde.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Registo do hist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órico do </a:t>
            </a:r>
            <a:r>
              <a:rPr lang="pt-PT" altLang="en-US" sz="1800" dirty="0">
                <a:solidFill>
                  <a:srgbClr val="002060"/>
                </a:solidFill>
              </a:rPr>
              <a:t>paciente visando identificar outros casos.</a:t>
            </a:r>
          </a:p>
          <a:p>
            <a:r>
              <a:rPr lang="pt-PT" altLang="en-US" sz="1800" dirty="0">
                <a:solidFill>
                  <a:srgbClr val="002060"/>
                </a:solidFill>
              </a:rPr>
              <a:t>Supervis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ão</a:t>
            </a:r>
            <a:r>
              <a:rPr lang="pt-PT" altLang="en-US" sz="1800" dirty="0">
                <a:solidFill>
                  <a:srgbClr val="002060"/>
                </a:solidFill>
              </a:rPr>
              <a:t> da gestão de dados</a:t>
            </a:r>
            <a:r>
              <a:rPr lang="pt-PT" altLang="en-US" sz="2000" dirty="0">
                <a:solidFill>
                  <a:srgbClr val="002060"/>
                </a:solidFill>
              </a:rPr>
              <a:t>.</a:t>
            </a:r>
          </a:p>
          <a:p>
            <a:endParaRPr lang="pt-PT" alt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E22389-2D95-46C7-9940-5A47A5D71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err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Epidemiologista</a:t>
            </a:r>
            <a:endParaRPr lang="en-US" altLang="en-US" sz="3600" b="1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4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sz="3600" b="1">
                <a:solidFill>
                  <a:srgbClr val="002060"/>
                </a:solidFill>
              </a:rPr>
              <a:t>Objectivos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395536" y="1556792"/>
            <a:ext cx="8229600" cy="4536504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No final 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desta </a:t>
            </a:r>
            <a:r>
              <a:rPr lang="pt-PT" altLang="en-US" sz="2400" dirty="0">
                <a:solidFill>
                  <a:srgbClr val="002060"/>
                </a:solidFill>
              </a:rPr>
              <a:t>sessão, os participantes deverão ser capazes de:</a:t>
            </a:r>
          </a:p>
          <a:p>
            <a:pPr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Explicar o que é uma ERR, suas características, principais actividades e fundamenta</a:t>
            </a:r>
            <a:r>
              <a:rPr lang="pt-PT" altLang="en-US" sz="24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altLang="en-US" sz="2400" dirty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Descrever a composição de uma ERR e os potenciais termos de referência de cada membro da ERR.</a:t>
            </a:r>
          </a:p>
          <a:p>
            <a:pPr>
              <a:defRPr/>
            </a:pPr>
            <a:r>
              <a:rPr lang="pt-PT" altLang="en-US" sz="2400" dirty="0">
                <a:solidFill>
                  <a:srgbClr val="002060"/>
                </a:solidFill>
              </a:rPr>
              <a:t>Indicar os principais parceiros da ERR durante a sua intervenção.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323528" y="1453034"/>
            <a:ext cx="8135938" cy="464026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Presta apoio directo à gestão de casos nos centros de saúde e na comunidade.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Aconselha e faz recomendações sobre gestão clínica.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Preenche o formulário de investigação, com sinais clínicos dos casos.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Apoia a avaliação da PCI nos centros de saúde e coloca em prática as medidas de PCI.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Recolhe informações sobre o tratamento e acompanhamento do paciente , com vista a melhorar a resposta clínica.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Decide com o epidemiologista, se o caso for apenas suspeito ou se for provável, com base na definição do caso.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rgbClr val="002060"/>
                </a:solidFill>
              </a:rPr>
              <a:t>Informa o paciente/família/técnicos de saúde sobre os resultados laboratoriais e sua interpretação, bem como sobre os passos subsequentes</a:t>
            </a:r>
            <a:r>
              <a:rPr lang="pt-BR" altLang="en-US" sz="2000" dirty="0">
                <a:solidFill>
                  <a:srgbClr val="002060"/>
                </a:solidFill>
              </a:rPr>
              <a:t>.</a:t>
            </a:r>
            <a:endParaRPr lang="en-US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F52E384-C167-46F3-9795-DEDCBAC92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PT" altLang="en-US" sz="3600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Gestor de Caso/Clínico</a:t>
            </a:r>
          </a:p>
        </p:txBody>
      </p:sp>
    </p:spTree>
    <p:extLst>
      <p:ext uri="{BB962C8B-B14F-4D97-AF65-F5344CB8AC3E}">
        <p14:creationId xmlns:p14="http://schemas.microsoft.com/office/powerpoint/2010/main" val="3109199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251520" y="1052736"/>
            <a:ext cx="8135938" cy="4824536"/>
          </a:xfrm>
        </p:spPr>
        <p:txBody>
          <a:bodyPr/>
          <a:lstStyle/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Aconselha tecnicamente a concep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 de </a:t>
            </a:r>
            <a:r>
              <a:rPr lang="pt-PT" altLang="en-US" sz="1800" dirty="0">
                <a:solidFill>
                  <a:srgbClr val="002060"/>
                </a:solidFill>
              </a:rPr>
              <a:t>um sistema operacional, por forma a garantir a recolha, acondicionamento e transporte seguros e adequados das amostras de sangue das zonas afectadas para o laboratório de referência.</a:t>
            </a:r>
          </a:p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Garante a implementa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altLang="en-US" sz="1800" dirty="0">
                <a:solidFill>
                  <a:srgbClr val="002060"/>
                </a:solidFill>
              </a:rPr>
              <a:t> do sistema e procedimentos do encaminhamento das amostras e partilha a todos os níveis, nacional e subnacional.</a:t>
            </a:r>
          </a:p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Estabelece sistemas para manter uma colaboração eficiente entre epidemiologistas, centros de saúde e laboratórios.</a:t>
            </a:r>
          </a:p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É responsável pelos protocolos laboratoriais, implementação e adesão aos padrões de PCI, incluindo o controlo de qualidade.</a:t>
            </a:r>
          </a:p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Quando necessário, é responsável pelo acondicionamento triplo e seguro das amostras de sangue, assim como pelo seu transporte para o laboratório designado.</a:t>
            </a:r>
          </a:p>
          <a:p>
            <a:pPr algn="just"/>
            <a:r>
              <a:rPr lang="pt-PT" altLang="en-US" sz="1800" dirty="0">
                <a:solidFill>
                  <a:srgbClr val="002060"/>
                </a:solidFill>
              </a:rPr>
              <a:t>Assegura a capacita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ção de toda a equi</a:t>
            </a:r>
            <a:r>
              <a:rPr lang="pt-PT" altLang="en-US" sz="1800" dirty="0">
                <a:solidFill>
                  <a:srgbClr val="002060"/>
                </a:solidFill>
              </a:rPr>
              <a:t>pa do laboratório sobre o acondicionamento triplo e seguro e os procedimentos de PCI no tratamento de amostras de sangue.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C28B18-F5D4-4080-9CC6-BBFADEE4C2CB}"/>
              </a:ext>
            </a:extLst>
          </p:cNvPr>
          <p:cNvSpPr txBox="1">
            <a:spLocks/>
          </p:cNvSpPr>
          <p:nvPr/>
        </p:nvSpPr>
        <p:spPr bwMode="auto">
          <a:xfrm>
            <a:off x="395536" y="260648"/>
            <a:ext cx="82296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 dirty="0">
                <a:solidFill>
                  <a:schemeClr val="accent6">
                    <a:lumMod val="75000"/>
                  </a:schemeClr>
                </a:solidFill>
              </a:rPr>
              <a:t>Técnico de Laborat</a:t>
            </a:r>
            <a:r>
              <a:rPr lang="pt-PT" altLang="en-US" sz="3600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ório</a:t>
            </a:r>
            <a:endParaRPr lang="pt-PT" alt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39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467544" y="1340768"/>
            <a:ext cx="8229600" cy="5256584"/>
          </a:xfrm>
        </p:spPr>
        <p:txBody>
          <a:bodyPr/>
          <a:lstStyle/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Realiza avaliações rápidas, para entender as percepções, conhecimentos, crenças e práticas nas comunidades e nos centros de saúde das zonas afectadas.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Identifica os factores socioculturais e organizacionais que podem </a:t>
            </a:r>
            <a:r>
              <a:rPr lang="pt-BR" altLang="en-US" sz="1800" dirty="0" err="1">
                <a:solidFill>
                  <a:srgbClr val="002060"/>
                </a:solidFill>
              </a:rPr>
              <a:t>afectar</a:t>
            </a:r>
            <a:r>
              <a:rPr lang="pt-BR" altLang="en-US" sz="1800" dirty="0">
                <a:solidFill>
                  <a:srgbClr val="002060"/>
                </a:solidFill>
              </a:rPr>
              <a:t>/ estimular a adopção de medidas de controlo.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Ajuda na interacção com os </a:t>
            </a:r>
            <a:r>
              <a:rPr lang="pt-BR" altLang="en-US" sz="1800" dirty="0">
                <a:solidFill>
                  <a:srgbClr val="002060"/>
                </a:solidFill>
                <a:latin typeface="Arial"/>
                <a:cs typeface="Arial"/>
              </a:rPr>
              <a:t>órgãos de comunicação social </a:t>
            </a:r>
            <a:r>
              <a:rPr lang="pt-BR" altLang="en-US" sz="1800" dirty="0">
                <a:solidFill>
                  <a:srgbClr val="002060"/>
                </a:solidFill>
              </a:rPr>
              <a:t>e comunicação pública.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Garante a disponibilidade de materiais e instrumentos de comunicação. </a:t>
            </a: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Identifica o idioma e o formato apropriados a todos os níveis.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Faz recomendações para configurar a elabora</a:t>
            </a:r>
            <a:r>
              <a:rPr lang="pt-BR" altLang="en-US" sz="1800" dirty="0">
                <a:solidFill>
                  <a:srgbClr val="002060"/>
                </a:solidFill>
                <a:latin typeface="Arial"/>
                <a:cs typeface="Arial"/>
              </a:rPr>
              <a:t>ção da e</a:t>
            </a:r>
            <a:r>
              <a:rPr lang="pt-BR" altLang="en-US" sz="1800" dirty="0">
                <a:solidFill>
                  <a:srgbClr val="002060"/>
                </a:solidFill>
              </a:rPr>
              <a:t>stratégia de comunicação apropriada.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Desenvolve estratégias de mobilização que apoiam a adopção de medidas de PCI.</a:t>
            </a:r>
            <a:endParaRPr lang="en-US" altLang="en-US" sz="1800" dirty="0">
              <a:solidFill>
                <a:srgbClr val="002060"/>
              </a:solidFill>
            </a:endParaRPr>
          </a:p>
          <a:p>
            <a:pPr algn="just"/>
            <a:r>
              <a:rPr lang="pt-BR" altLang="en-US" sz="1800" dirty="0">
                <a:solidFill>
                  <a:srgbClr val="002060"/>
                </a:solidFill>
              </a:rPr>
              <a:t>Apresenta a equipa e explica os </a:t>
            </a:r>
            <a:r>
              <a:rPr lang="pt-BR" altLang="en-US" sz="1800" dirty="0" err="1">
                <a:solidFill>
                  <a:srgbClr val="002060"/>
                </a:solidFill>
              </a:rPr>
              <a:t>objectivos</a:t>
            </a:r>
            <a:r>
              <a:rPr lang="pt-BR" altLang="en-US" sz="1800" dirty="0">
                <a:solidFill>
                  <a:srgbClr val="002060"/>
                </a:solidFill>
              </a:rPr>
              <a:t> da visita.</a:t>
            </a:r>
            <a:endParaRPr lang="en-US" altLang="en-US" sz="1800" dirty="0">
              <a:solidFill>
                <a:srgbClr val="00206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C6E084-B92C-48EE-99F2-DBEDFDA74AFB}"/>
              </a:ext>
            </a:extLst>
          </p:cNvPr>
          <p:cNvSpPr txBox="1">
            <a:spLocks/>
          </p:cNvSpPr>
          <p:nvPr/>
        </p:nvSpPr>
        <p:spPr bwMode="auto">
          <a:xfrm>
            <a:off x="10344" y="26064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3600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Especialista em comunicação/ mobilização social</a:t>
            </a:r>
            <a:endParaRPr lang="en-US" altLang="en-US" sz="3600" b="1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49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0" y="1268760"/>
            <a:ext cx="9036496" cy="4929188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endParaRPr lang="pt-PT" altLang="en-US" sz="1800" dirty="0">
              <a:solidFill>
                <a:srgbClr val="002060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Responsável pelo transporte de equipas, materiais e amostras.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Garante a disponibilidade e manutenção de material essencial, como medicamentos, vacinas e Equipamentos de Protecção Pessoal a utilizar durante as fases de investigação e resposta.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Mapeia os locais de armazenamento dos equipamentos e materiais, para dar resposta 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à capacidade de </a:t>
            </a:r>
            <a:r>
              <a:rPr lang="pt-PT" altLang="en-US" sz="1800" dirty="0">
                <a:solidFill>
                  <a:srgbClr val="002060"/>
                </a:solidFill>
              </a:rPr>
              <a:t>armazenamento, incluindo a manutenção de </a:t>
            </a:r>
            <a:r>
              <a:rPr lang="pt-PT" altLang="en-US" sz="1800" i="1" dirty="0">
                <a:solidFill>
                  <a:srgbClr val="002060"/>
                </a:solidFill>
              </a:rPr>
              <a:t>stocks</a:t>
            </a:r>
            <a:r>
              <a:rPr lang="pt-PT" altLang="en-US" sz="1800" dirty="0">
                <a:solidFill>
                  <a:srgbClr val="002060"/>
                </a:solidFill>
              </a:rPr>
              <a:t>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Identifica, ao n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ível </a:t>
            </a:r>
            <a:r>
              <a:rPr lang="pt-PT" altLang="en-US" sz="1800" dirty="0">
                <a:solidFill>
                  <a:srgbClr val="002060"/>
                </a:solidFill>
              </a:rPr>
              <a:t>local e internacional, fornecedores de materiais essenciais com os padr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ões exigidos</a:t>
            </a:r>
            <a:r>
              <a:rPr lang="pt-PT" altLang="en-US" sz="1800" dirty="0">
                <a:solidFill>
                  <a:srgbClr val="002060"/>
                </a:solidFill>
              </a:rPr>
              <a:t>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Presta apoio logístico ao transporte das amostras para os laboratórios.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Instala o equipamento de comunicação.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Coordena a segurança da equipa.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Garante que os processos administrativos serão respeitados durante as operações no terreno e garante a gestão financeira.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A04290F-EAB6-40F2-AC58-EFD782AE4D44}"/>
              </a:ext>
            </a:extLst>
          </p:cNvPr>
          <p:cNvSpPr txBox="1">
            <a:spLocks/>
          </p:cNvSpPr>
          <p:nvPr/>
        </p:nvSpPr>
        <p:spPr bwMode="auto">
          <a:xfrm>
            <a:off x="6096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Logístico</a:t>
            </a:r>
          </a:p>
        </p:txBody>
      </p:sp>
    </p:spTree>
    <p:extLst>
      <p:ext uri="{BB962C8B-B14F-4D97-AF65-F5344CB8AC3E}">
        <p14:creationId xmlns:p14="http://schemas.microsoft.com/office/powerpoint/2010/main" val="375213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323528" y="1700808"/>
            <a:ext cx="8229600" cy="3920480"/>
          </a:xfrm>
        </p:spPr>
        <p:txBody>
          <a:bodyPr/>
          <a:lstStyle/>
          <a:p>
            <a:pPr marL="0" indent="0" algn="just">
              <a:buNone/>
            </a:pPr>
            <a:endParaRPr lang="pt-PT" altLang="en-US" sz="2000" dirty="0">
              <a:solidFill>
                <a:srgbClr val="002060"/>
              </a:solidFill>
            </a:endParaRPr>
          </a:p>
          <a:p>
            <a:pPr algn="just"/>
            <a:r>
              <a:rPr lang="pt-PT" altLang="en-US" sz="2000" dirty="0">
                <a:solidFill>
                  <a:srgbClr val="002060"/>
                </a:solidFill>
              </a:rPr>
              <a:t>Responsável pela implementação e adesão aos protocolos de PCI (POP, orientações), incluindo o controlo de qualidade durante todas as actividades da ERR.</a:t>
            </a:r>
          </a:p>
          <a:p>
            <a:pPr algn="just"/>
            <a:r>
              <a:rPr lang="pt-PT" altLang="en-US" sz="2000" dirty="0">
                <a:solidFill>
                  <a:srgbClr val="002060"/>
                </a:solidFill>
              </a:rPr>
              <a:t>Garante que a equipa de PCI estará devidamente equipada e treinada em segurança, procedimentos e protocolos de PCI.</a:t>
            </a:r>
          </a:p>
          <a:p>
            <a:pPr algn="just"/>
            <a:r>
              <a:rPr lang="pt-PT" altLang="en-US" sz="2000" dirty="0">
                <a:solidFill>
                  <a:srgbClr val="002060"/>
                </a:solidFill>
              </a:rPr>
              <a:t>Em colabora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ção com o </a:t>
            </a:r>
            <a:r>
              <a:rPr lang="pt-PT" altLang="en-US" sz="2000" dirty="0">
                <a:solidFill>
                  <a:srgbClr val="002060"/>
                </a:solidFill>
              </a:rPr>
              <a:t>logístico, garante que o equipamento de PCI, materiais e consum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íveis</a:t>
            </a:r>
            <a:r>
              <a:rPr lang="pt-PT" altLang="en-US" sz="2000" dirty="0">
                <a:solidFill>
                  <a:srgbClr val="002060"/>
                </a:solidFill>
              </a:rPr>
              <a:t> estarão disponíveis no local, conforme necessário.</a:t>
            </a:r>
          </a:p>
          <a:p>
            <a:pPr algn="just"/>
            <a:r>
              <a:rPr lang="pt-PT" altLang="en-US" sz="2000" dirty="0">
                <a:solidFill>
                  <a:srgbClr val="002060"/>
                </a:solidFill>
              </a:rPr>
              <a:t>Apoia as actividades de PCI 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ao nível do </a:t>
            </a:r>
            <a:r>
              <a:rPr lang="pt-PT" altLang="en-US" sz="2000" dirty="0">
                <a:solidFill>
                  <a:srgbClr val="002060"/>
                </a:solidFill>
              </a:rPr>
              <a:t>laboratório, Centros de Trânsito de Emerg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ência (</a:t>
            </a:r>
            <a:r>
              <a:rPr lang="pt-PT" altLang="en-US" sz="2000" dirty="0">
                <a:solidFill>
                  <a:srgbClr val="002060"/>
                </a:solidFill>
              </a:rPr>
              <a:t>ETC) e equipas de cerim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ónias fúnebres.</a:t>
            </a:r>
            <a:endParaRPr lang="pt-PT" altLang="en-US" sz="2000" dirty="0">
              <a:solidFill>
                <a:srgbClr val="002060"/>
              </a:solidFill>
            </a:endParaRPr>
          </a:p>
          <a:p>
            <a:endParaRPr lang="pt-PT" altLang="en-US" sz="2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52391D1-F68D-4E46-80AF-D84CE8CB3B8C}"/>
              </a:ext>
            </a:extLst>
          </p:cNvPr>
          <p:cNvSpPr txBox="1">
            <a:spLocks/>
          </p:cNvSpPr>
          <p:nvPr/>
        </p:nvSpPr>
        <p:spPr bwMode="auto">
          <a:xfrm>
            <a:off x="6096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Especialista em Preven</a:t>
            </a:r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ção e Controlo de Infecções-P</a:t>
            </a:r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CI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5589240"/>
            <a:ext cx="9174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Tx/>
              <a:buNone/>
            </a:pPr>
            <a:r>
              <a:rPr lang="pt-BR" altLang="en-US" sz="1600" i="1" dirty="0">
                <a:solidFill>
                  <a:srgbClr val="002060"/>
                </a:solidFill>
              </a:rPr>
              <a:t>Pode ser a mesma pessoa que o especialista em gestão de clínica/caso.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0155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912" y="1412777"/>
            <a:ext cx="9036496" cy="3672408"/>
          </a:xfrm>
        </p:spPr>
        <p:txBody>
          <a:bodyPr>
            <a:noAutofit/>
          </a:bodyPr>
          <a:lstStyle/>
          <a:p>
            <a:pPr marL="571500" indent="-457200" algn="just"/>
            <a:r>
              <a:rPr lang="pt-PT" sz="2000" dirty="0">
                <a:solidFill>
                  <a:srgbClr val="002060"/>
                </a:solidFill>
              </a:rPr>
              <a:t>Identifica fontes comuns de abastecimento da água</a:t>
            </a:r>
          </a:p>
          <a:p>
            <a:pPr marL="571500" indent="-457200" algn="just"/>
            <a:r>
              <a:rPr lang="pt-PT" sz="2000" dirty="0">
                <a:solidFill>
                  <a:srgbClr val="002060"/>
                </a:solidFill>
              </a:rPr>
              <a:t>Determina os níveis de cloração de todos os recursos hídricos</a:t>
            </a:r>
          </a:p>
          <a:p>
            <a:pPr marL="571500" indent="-457200" algn="just"/>
            <a:r>
              <a:rPr lang="pt-PT" sz="2000" dirty="0">
                <a:solidFill>
                  <a:srgbClr val="002060"/>
                </a:solidFill>
              </a:rPr>
              <a:t>Faz planos de acção e coordena testes e capacita</a:t>
            </a:r>
            <a:r>
              <a:rPr lang="pt-PT" sz="2000" dirty="0">
                <a:solidFill>
                  <a:srgbClr val="002060"/>
                </a:solidFill>
                <a:latin typeface="Arial"/>
                <a:cs typeface="Arial"/>
              </a:rPr>
              <a:t>ção/</a:t>
            </a:r>
            <a:r>
              <a:rPr lang="pt-PT" sz="2000" dirty="0">
                <a:solidFill>
                  <a:srgbClr val="002060"/>
                </a:solidFill>
              </a:rPr>
              <a:t>mobilização com ONG parceiras e equipas locais de WASH</a:t>
            </a:r>
          </a:p>
          <a:p>
            <a:pPr marL="571500" indent="-457200" algn="just"/>
            <a:r>
              <a:rPr lang="pt-PT" sz="2000" dirty="0">
                <a:solidFill>
                  <a:srgbClr val="002060"/>
                </a:solidFill>
              </a:rPr>
              <a:t>Capacita e ajuda os colegas locais de WASH/saúde ambiental com testes de água e formação em uso de </a:t>
            </a:r>
            <a:r>
              <a:rPr lang="pt-PT" sz="2000" dirty="0" err="1">
                <a:solidFill>
                  <a:srgbClr val="002060"/>
                </a:solidFill>
              </a:rPr>
              <a:t>aquatab</a:t>
            </a:r>
            <a:endParaRPr lang="pt-PT" sz="2000" dirty="0">
              <a:solidFill>
                <a:srgbClr val="002060"/>
              </a:solidFill>
            </a:endParaRPr>
          </a:p>
          <a:p>
            <a:pPr marL="571500" indent="-457200" algn="just"/>
            <a:r>
              <a:rPr lang="pt-PT" sz="2000" dirty="0">
                <a:solidFill>
                  <a:srgbClr val="002060"/>
                </a:solidFill>
              </a:rPr>
              <a:t>Mapeia/regista as infraestruturas de água:</a:t>
            </a:r>
          </a:p>
          <a:p>
            <a:pPr lvl="1" algn="just"/>
            <a:r>
              <a:rPr lang="pt-PT" sz="2000" dirty="0">
                <a:solidFill>
                  <a:srgbClr val="002060"/>
                </a:solidFill>
              </a:rPr>
              <a:t>Tipos de poços, tanques, canaliza</a:t>
            </a:r>
            <a:r>
              <a:rPr lang="pt-PT" sz="2000" dirty="0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sz="2000" dirty="0">
                <a:solidFill>
                  <a:srgbClr val="002060"/>
                </a:solidFill>
              </a:rPr>
              <a:t> e outras fontes de água</a:t>
            </a:r>
          </a:p>
          <a:p>
            <a:pPr lvl="1" algn="just"/>
            <a:r>
              <a:rPr lang="pt-PT" sz="2000" dirty="0">
                <a:solidFill>
                  <a:srgbClr val="002060"/>
                </a:solidFill>
              </a:rPr>
              <a:t>Áreas conhecidas de saneamento versus defecação </a:t>
            </a:r>
            <a:r>
              <a:rPr lang="pt-PT" sz="2000" dirty="0">
                <a:solidFill>
                  <a:srgbClr val="002060"/>
                </a:solidFill>
                <a:latin typeface="Arial"/>
                <a:cs typeface="Arial"/>
              </a:rPr>
              <a:t>a </a:t>
            </a:r>
            <a:r>
              <a:rPr lang="pt-PT" sz="2000" dirty="0">
                <a:solidFill>
                  <a:srgbClr val="002060"/>
                </a:solidFill>
              </a:rPr>
              <a:t>céu aberto</a:t>
            </a:r>
          </a:p>
          <a:p>
            <a:pPr marL="342900" lvl="1" indent="0">
              <a:buNone/>
            </a:pPr>
            <a:endParaRPr lang="pt-PT" sz="23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86D48F0-DE4A-4F55-AC38-713D33CD0623}"/>
              </a:ext>
            </a:extLst>
          </p:cNvPr>
          <p:cNvSpPr txBox="1">
            <a:spLocks/>
          </p:cNvSpPr>
          <p:nvPr/>
        </p:nvSpPr>
        <p:spPr bwMode="auto">
          <a:xfrm>
            <a:off x="395536" y="11603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Água, Saneamento e Higiene</a:t>
            </a:r>
          </a:p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WASH</a:t>
            </a:r>
          </a:p>
        </p:txBody>
      </p:sp>
    </p:spTree>
    <p:extLst>
      <p:ext uri="{BB962C8B-B14F-4D97-AF65-F5344CB8AC3E}">
        <p14:creationId xmlns:p14="http://schemas.microsoft.com/office/powerpoint/2010/main" val="1958192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6792"/>
            <a:ext cx="8229600" cy="4320481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pt-PT" altLang="en-US" sz="1800" dirty="0">
                <a:solidFill>
                  <a:srgbClr val="002060"/>
                </a:solidFill>
              </a:rPr>
              <a:t>A missão do especialista em apoio psicossocial é complementar à dos especialistas em comunicação e mobilização social. Caso seja necessário, o especialista em apoio psicossocial presta apoio durante a visita da ERR às famílias e comunidades. Este, principalmente: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pt-PT" altLang="en-US" sz="1800" dirty="0">
                <a:solidFill>
                  <a:srgbClr val="002060"/>
                </a:solidFill>
              </a:rPr>
              <a:t>Garante que as pessoas sejam tratadas com dignidade e sensibilidade.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pt-PT" altLang="en-US" sz="1800" dirty="0">
                <a:solidFill>
                  <a:srgbClr val="002060"/>
                </a:solidFill>
              </a:rPr>
              <a:t>Recolhe informações relevantes.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pt-PT" altLang="en-US" sz="1800" dirty="0">
                <a:solidFill>
                  <a:srgbClr val="002060"/>
                </a:solidFill>
              </a:rPr>
              <a:t>Garante que as pessoas com problemas psíquicos sejam encaminhadas para os serviços especializados relevantes.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pt-PT" altLang="en-US" sz="1800" dirty="0">
                <a:solidFill>
                  <a:srgbClr val="002060"/>
                </a:solidFill>
              </a:rPr>
              <a:t>Ajuda a equipa a entender e estabelecer um diálogo com as pessoas e famílias resistentes ou contra as intervenções da ERR.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altLang="en-US" sz="1800" dirty="0">
                <a:solidFill>
                  <a:srgbClr val="002060"/>
                </a:solidFill>
              </a:rPr>
              <a:t>O especialista em apoio psicossocial também supervisiona a condição psicológica dos membros da equipa. Ele pode prestar apoio psicol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ógico aos membros da equipa</a:t>
            </a:r>
            <a:r>
              <a:rPr lang="pt-PT" altLang="en-US" sz="1800" dirty="0">
                <a:solidFill>
                  <a:srgbClr val="002060"/>
                </a:solidFill>
              </a:rPr>
              <a:t> e/ou encaminh</a:t>
            </a:r>
            <a:r>
              <a:rPr lang="pt-PT" altLang="en-US" sz="1800" dirty="0">
                <a:solidFill>
                  <a:srgbClr val="002060"/>
                </a:solidFill>
                <a:latin typeface="Arial"/>
                <a:cs typeface="Arial"/>
              </a:rPr>
              <a:t>á</a:t>
            </a:r>
            <a:r>
              <a:rPr lang="pt-PT" altLang="en-US" sz="1800" dirty="0">
                <a:solidFill>
                  <a:srgbClr val="002060"/>
                </a:solidFill>
              </a:rPr>
              <a:t>-los para serviços especializados, caso seja necessário.</a:t>
            </a:r>
            <a:endParaRPr lang="pt-PT" sz="1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F04BE7-1E50-4BA6-B67B-F009D6ACA3F6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Especialista em </a:t>
            </a:r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</a:rPr>
              <a:t>Apoio</a:t>
            </a:r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Psicossocial</a:t>
            </a:r>
          </a:p>
        </p:txBody>
      </p:sp>
    </p:spTree>
    <p:extLst>
      <p:ext uri="{BB962C8B-B14F-4D97-AF65-F5344CB8AC3E}">
        <p14:creationId xmlns:p14="http://schemas.microsoft.com/office/powerpoint/2010/main" val="2889019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/>
          <a:lstStyle/>
          <a:p>
            <a:pPr algn="just"/>
            <a:r>
              <a:rPr lang="pt-PT" sz="2400" dirty="0">
                <a:solidFill>
                  <a:srgbClr val="002060"/>
                </a:solidFill>
              </a:rPr>
              <a:t>Faz perícia em situa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ções de </a:t>
            </a:r>
            <a:r>
              <a:rPr lang="pt-PT" sz="2400" dirty="0">
                <a:solidFill>
                  <a:srgbClr val="002060"/>
                </a:solidFill>
              </a:rPr>
              <a:t>emergência por substância química perigosa.</a:t>
            </a: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Apresenta projecções imediatas sobre o impacto do material perigoso na área circundante e que medidas devem ser tomadas para garantir a protecção da popula</a:t>
            </a:r>
            <a:r>
              <a:rPr lang="pt-PT" sz="2400" dirty="0">
                <a:solidFill>
                  <a:srgbClr val="002060"/>
                </a:solidFill>
                <a:latin typeface="Arial"/>
                <a:cs typeface="Arial"/>
              </a:rPr>
              <a:t>ção </a:t>
            </a:r>
            <a:r>
              <a:rPr lang="pt-PT" sz="2400" dirty="0">
                <a:solidFill>
                  <a:srgbClr val="002060"/>
                </a:solidFill>
              </a:rPr>
              <a:t>(ou seja, evacuação, quarentena, etc.)</a:t>
            </a: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Garante a remoção do material perigoso, para proteger a comunidade e a área circundante.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8AA0FBB-7C42-4831-8EDA-A6928E5A84F3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Especialista em Materiais Perigosos</a:t>
            </a:r>
          </a:p>
        </p:txBody>
      </p:sp>
    </p:spTree>
    <p:extLst>
      <p:ext uri="{BB962C8B-B14F-4D97-AF65-F5344CB8AC3E}">
        <p14:creationId xmlns:p14="http://schemas.microsoft.com/office/powerpoint/2010/main" val="32440697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403648"/>
            <a:ext cx="8229600" cy="4525963"/>
          </a:xfrm>
        </p:spPr>
        <p:txBody>
          <a:bodyPr/>
          <a:lstStyle/>
          <a:p>
            <a:pPr algn="just"/>
            <a:endParaRPr lang="pt-PT" sz="2400" dirty="0">
              <a:solidFill>
                <a:srgbClr val="002060"/>
              </a:solidFill>
            </a:endParaRP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Providencia conhecimentos especializados sobre saúde animal e </a:t>
            </a:r>
            <a:r>
              <a:rPr lang="pt-PT" sz="2400" dirty="0" err="1">
                <a:solidFill>
                  <a:srgbClr val="002060"/>
                </a:solidFill>
              </a:rPr>
              <a:t>interacç</a:t>
            </a:r>
            <a:r>
              <a:rPr lang="pt-PT" sz="2400" dirty="0" err="1">
                <a:solidFill>
                  <a:srgbClr val="002060"/>
                </a:solidFill>
                <a:latin typeface="Arial"/>
                <a:cs typeface="Arial"/>
              </a:rPr>
              <a:t>ão</a:t>
            </a:r>
            <a:r>
              <a:rPr lang="pt-PT" sz="2400" dirty="0">
                <a:solidFill>
                  <a:srgbClr val="002060"/>
                </a:solidFill>
              </a:rPr>
              <a:t> homem-animal durante um surto </a:t>
            </a:r>
            <a:r>
              <a:rPr lang="pt-PT" sz="2400" dirty="0" err="1">
                <a:solidFill>
                  <a:srgbClr val="002060"/>
                </a:solidFill>
              </a:rPr>
              <a:t>zoonótico</a:t>
            </a:r>
            <a:r>
              <a:rPr lang="pt-PT" sz="24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Procura identificar a origem da infecção durante um surto </a:t>
            </a:r>
            <a:r>
              <a:rPr lang="pt-PT" sz="2400" dirty="0" err="1">
                <a:solidFill>
                  <a:srgbClr val="002060"/>
                </a:solidFill>
              </a:rPr>
              <a:t>zoonótico</a:t>
            </a:r>
            <a:r>
              <a:rPr lang="pt-PT" sz="2400" dirty="0">
                <a:solidFill>
                  <a:srgbClr val="002060"/>
                </a:solidFill>
              </a:rPr>
              <a:t> e o  meio de transmissão humano- animal.</a:t>
            </a: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Avalia a população animal possivelmente afectada.</a:t>
            </a:r>
          </a:p>
          <a:p>
            <a:pPr algn="just"/>
            <a:r>
              <a:rPr lang="pt-PT" sz="2400" dirty="0">
                <a:solidFill>
                  <a:srgbClr val="002060"/>
                </a:solidFill>
              </a:rPr>
              <a:t>Capacita veterinários locais em procedimentos de prevenção e controlo de infecção animal.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2FED54-5244-48FE-8478-8082B97F393F}"/>
              </a:ext>
            </a:extLst>
          </p:cNvPr>
          <p:cNvSpPr txBox="1">
            <a:spLocks/>
          </p:cNvSpPr>
          <p:nvPr/>
        </p:nvSpPr>
        <p:spPr bwMode="auto">
          <a:xfrm>
            <a:off x="609600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Veterinário</a:t>
            </a:r>
          </a:p>
        </p:txBody>
      </p:sp>
    </p:spTree>
    <p:extLst>
      <p:ext uri="{BB962C8B-B14F-4D97-AF65-F5344CB8AC3E}">
        <p14:creationId xmlns:p14="http://schemas.microsoft.com/office/powerpoint/2010/main" val="460175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>
                <a:solidFill>
                  <a:srgbClr val="002060"/>
                </a:solidFill>
              </a:rPr>
              <a:t>Partilha conhecimentos especializados sobre o estado nutricional da população.</a:t>
            </a:r>
          </a:p>
          <a:p>
            <a:r>
              <a:rPr lang="pt-PT" sz="2800" dirty="0">
                <a:solidFill>
                  <a:srgbClr val="002060"/>
                </a:solidFill>
              </a:rPr>
              <a:t>Avalia o estado nutricional da população.</a:t>
            </a:r>
          </a:p>
          <a:p>
            <a:r>
              <a:rPr lang="pt-PT" sz="2800" dirty="0">
                <a:solidFill>
                  <a:srgbClr val="002060"/>
                </a:solidFill>
              </a:rPr>
              <a:t>Orienta a suplementação nutricional para as populações desnutridas.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88031F5-9D2B-428A-9F7A-B84375722228}"/>
              </a:ext>
            </a:extLst>
          </p:cNvPr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600" b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Especialista em Nutrição</a:t>
            </a:r>
          </a:p>
        </p:txBody>
      </p:sp>
    </p:spTree>
    <p:extLst>
      <p:ext uri="{BB962C8B-B14F-4D97-AF65-F5344CB8AC3E}">
        <p14:creationId xmlns:p14="http://schemas.microsoft.com/office/powerpoint/2010/main" val="928115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ED423-F201-4869-8C47-4F0E9649B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Agenda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C0649-3B00-47A1-9603-5A76BABD0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BR" dirty="0"/>
              <a:t>Características e Actividades da </a:t>
            </a:r>
            <a:r>
              <a:rPr lang="en-US" dirty="0"/>
              <a:t>ERR</a:t>
            </a: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err="1"/>
              <a:t>Fundamenta</a:t>
            </a:r>
            <a:r>
              <a:rPr lang="fr-FR" dirty="0" err="1">
                <a:latin typeface="Arial"/>
                <a:cs typeface="Arial"/>
              </a:rPr>
              <a:t>ção</a:t>
            </a:r>
            <a:r>
              <a:rPr lang="fr-FR" dirty="0">
                <a:latin typeface="Arial"/>
                <a:cs typeface="Arial"/>
              </a:rPr>
              <a:t> da ERR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err="1"/>
              <a:t>Composição</a:t>
            </a:r>
            <a:r>
              <a:rPr lang="fr-FR" dirty="0"/>
              <a:t> da ERR</a:t>
            </a:r>
          </a:p>
          <a:p>
            <a:pPr marL="514350" indent="-514350">
              <a:buFont typeface="+mj-lt"/>
              <a:buAutoNum type="arabicPeriod"/>
            </a:pPr>
            <a:r>
              <a:rPr lang="pt-BR" altLang="en-US" dirty="0">
                <a:solidFill>
                  <a:srgbClr val="002060"/>
                </a:solidFill>
                <a:cs typeface="Times New Roman" pitchFamily="18" charset="0"/>
              </a:rPr>
              <a:t>ERR como parte do Sistema de Resposta </a:t>
            </a:r>
            <a:r>
              <a:rPr lang="pt-BR" altLang="en-US" dirty="0">
                <a:solidFill>
                  <a:srgbClr val="002060"/>
                </a:solidFill>
                <a:latin typeface="Arial"/>
                <a:cs typeface="Arial"/>
              </a:rPr>
              <a:t>à</a:t>
            </a:r>
            <a:r>
              <a:rPr lang="pt-BR" altLang="en-US" dirty="0">
                <a:solidFill>
                  <a:srgbClr val="002060"/>
                </a:solidFill>
                <a:cs typeface="Times New Roman" pitchFamily="18" charset="0"/>
              </a:rPr>
              <a:t> Emergências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>
                <a:solidFill>
                  <a:srgbClr val="002060"/>
                </a:solidFill>
              </a:rPr>
              <a:t>Exemplos de Funções e Tarefas das ERR</a:t>
            </a:r>
            <a:endParaRPr lang="en-US" altLang="en-US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6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318AD-47C0-4E48-BF81-8A039C1C1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002060"/>
                </a:solidFill>
              </a:rPr>
              <a:t>Refer</a:t>
            </a:r>
            <a:r>
              <a:rPr lang="fr-FR" sz="3600" b="1" dirty="0" err="1">
                <a:solidFill>
                  <a:srgbClr val="002060"/>
                </a:solidFill>
                <a:latin typeface="Arial"/>
                <a:cs typeface="Arial"/>
              </a:rPr>
              <a:t>ê</a:t>
            </a:r>
            <a:r>
              <a:rPr lang="fr-FR" sz="3600" b="1" dirty="0" err="1">
                <a:solidFill>
                  <a:srgbClr val="002060"/>
                </a:solidFill>
              </a:rPr>
              <a:t>ncias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F5433-4591-44AA-BF2F-6D02A646F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2400" dirty="0"/>
              <a:t>Quadro de Resposta </a:t>
            </a:r>
            <a:r>
              <a:rPr lang="pt-BR" sz="2400" dirty="0">
                <a:latin typeface="Arial"/>
                <a:cs typeface="Arial"/>
              </a:rPr>
              <a:t>à</a:t>
            </a:r>
            <a:r>
              <a:rPr lang="pt-BR" sz="2400" dirty="0"/>
              <a:t> Emergências, 2ª edição, OMS 2017</a:t>
            </a:r>
            <a:endParaRPr lang="en-US" sz="2400" dirty="0"/>
          </a:p>
          <a:p>
            <a:pPr marL="0" indent="0">
              <a:buNone/>
            </a:pPr>
            <a:r>
              <a:rPr lang="es-AR" sz="2400" u="sng" dirty="0">
                <a:hlinkClick r:id="rId2"/>
              </a:rPr>
              <a:t>http://apps.who.int/iris/bitstream/10665/258604/1/9789241512299-eng.pdf?ua=1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pt-BR" sz="2400" dirty="0"/>
              <a:t>Orientações Técnicas Integradas de Monitorização e Resposta </a:t>
            </a:r>
            <a:r>
              <a:rPr lang="pt-BR" sz="2400" dirty="0">
                <a:latin typeface="Arial"/>
                <a:cs typeface="Arial"/>
              </a:rPr>
              <a:t>à</a:t>
            </a:r>
            <a:r>
              <a:rPr lang="pt-BR" sz="2400" dirty="0"/>
              <a:t> Doenças, OMS 2010</a:t>
            </a:r>
            <a:endParaRPr lang="en-US" sz="2400" dirty="0"/>
          </a:p>
          <a:p>
            <a:pPr marL="0" indent="0">
              <a:buNone/>
            </a:pPr>
            <a:r>
              <a:rPr lang="fr-FR" sz="2400" dirty="0">
                <a:hlinkClick r:id="rId3"/>
              </a:rPr>
              <a:t>http://www.afro.who.int/publications/technical-guidelines-integrated-disease-surveillance-and-response-african-region-0</a:t>
            </a:r>
            <a:r>
              <a:rPr lang="fr-F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9273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>
                <a:solidFill>
                  <a:srgbClr val="002060"/>
                </a:solidFill>
              </a:rPr>
              <a:t>Exoneração</a:t>
            </a:r>
            <a:r>
              <a:rPr lang="en-US" sz="3200" b="1" dirty="0">
                <a:solidFill>
                  <a:srgbClr val="002060"/>
                </a:solidFill>
              </a:rPr>
              <a:t> de </a:t>
            </a:r>
            <a:r>
              <a:rPr lang="en-US" sz="3200" b="1" dirty="0" err="1">
                <a:solidFill>
                  <a:srgbClr val="002060"/>
                </a:solidFill>
              </a:rPr>
              <a:t>responsabilidade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2"/>
          <p:cNvSpPr txBox="1">
            <a:spLocks noGrp="1"/>
          </p:cNvSpPr>
          <p:nvPr/>
        </p:nvSpPr>
        <p:spPr bwMode="auto">
          <a:xfrm>
            <a:off x="621904" y="1700808"/>
            <a:ext cx="8064896" cy="39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6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Plataforma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 da OMS para a Aprendizagem sobre Segurança Sanitária – 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Materiais de Formação</a:t>
            </a:r>
            <a:endParaRPr lang="pt-PT" sz="16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200" kern="1200" dirty="0">
              <a:solidFill>
                <a:srgbClr val="000000"/>
              </a:solidFill>
              <a:effectLst/>
              <a:latin typeface="Calibri"/>
              <a:ea typeface="Times New Roman"/>
              <a:cs typeface="Arial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A sua utilização destes materiais está sujeita aos “</a:t>
            </a: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Times New Roman"/>
                <a:cs typeface="Arial"/>
              </a:rPr>
              <a:t>Termos de Utilização dos Materiais 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Times New Roman"/>
                <a:cs typeface="Arial"/>
              </a:rPr>
              <a:t>de Formação da Plataforma da OMS para a Aprendizagem sobre Segurança Sanitária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en-US" sz="1400" u="sng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  <a:hlinkClick r:id="rId2"/>
              </a:rPr>
              <a:t>https://extranet.who.int/hslp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 .  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  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en-US" sz="1400" u="sng" kern="1200" dirty="0">
                <a:solidFill>
                  <a:srgbClr val="0000FF"/>
                </a:solidFill>
                <a:effectLst/>
                <a:latin typeface="Calibri"/>
                <a:ea typeface="Times New Roman"/>
                <a:cs typeface="Arial"/>
                <a:hlinkClick r:id="rId3"/>
              </a:rPr>
              <a:t>ihrhrt@who.int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Arial"/>
              </a:rPr>
              <a:t>. </a:t>
            </a:r>
            <a:endParaRPr lang="pt-PT" sz="1400" dirty="0">
              <a:effectLst/>
              <a:latin typeface="Times New Roman"/>
              <a:ea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Times New Roman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5327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1. </a:t>
            </a:r>
            <a:r>
              <a:rPr lang="pt-BR" sz="3600" b="1" dirty="0">
                <a:solidFill>
                  <a:srgbClr val="002060"/>
                </a:solidFill>
              </a:rPr>
              <a:t>Características da Equipa de Resposta Rápida (ERR)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385192" y="1452739"/>
            <a:ext cx="8373616" cy="460851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altLang="en-US" sz="2800" dirty="0">
                <a:solidFill>
                  <a:srgbClr val="002060"/>
                </a:solidFill>
              </a:rPr>
              <a:t>A ERR é :</a:t>
            </a:r>
          </a:p>
          <a:p>
            <a:pPr lvl="1"/>
            <a:r>
              <a:rPr lang="en-US" altLang="en-US" dirty="0" err="1">
                <a:solidFill>
                  <a:srgbClr val="002060"/>
                </a:solidFill>
              </a:rPr>
              <a:t>Interdisciplinar</a:t>
            </a:r>
            <a:endParaRPr lang="en-US" altLang="en-US" dirty="0">
              <a:solidFill>
                <a:srgbClr val="002060"/>
              </a:solidFill>
            </a:endParaRPr>
          </a:p>
          <a:p>
            <a:pPr lvl="1"/>
            <a:r>
              <a:rPr lang="en-US" altLang="en-US" dirty="0" err="1">
                <a:solidFill>
                  <a:srgbClr val="002060"/>
                </a:solidFill>
              </a:rPr>
              <a:t>Treinada</a:t>
            </a:r>
            <a:r>
              <a:rPr lang="en-US" altLang="en-US" dirty="0">
                <a:solidFill>
                  <a:srgbClr val="002060"/>
                </a:solidFill>
              </a:rPr>
              <a:t> e </a:t>
            </a:r>
            <a:r>
              <a:rPr lang="en-US" altLang="en-US" dirty="0" err="1">
                <a:solidFill>
                  <a:srgbClr val="002060"/>
                </a:solidFill>
              </a:rPr>
              <a:t>equipada</a:t>
            </a:r>
            <a:endParaRPr lang="en-US" altLang="en-US" dirty="0">
              <a:solidFill>
                <a:srgbClr val="002060"/>
              </a:solidFill>
            </a:endParaRPr>
          </a:p>
          <a:p>
            <a:pPr lvl="1"/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Pronta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intervir</a:t>
            </a:r>
            <a:r>
              <a:rPr lang="en-US" altLang="en-US" dirty="0">
                <a:solidFill>
                  <a:schemeClr val="tx2">
                    <a:lumMod val="75000"/>
                  </a:schemeClr>
                </a:solidFill>
              </a:rPr>
              <a:t> de forma 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á</a:t>
            </a:r>
            <a:r>
              <a:rPr lang="en-US" altLang="en-US" dirty="0" err="1">
                <a:solidFill>
                  <a:schemeClr val="tx2">
                    <a:lumMod val="75000"/>
                  </a:schemeClr>
                </a:solidFill>
              </a:rPr>
              <a:t>pida</a:t>
            </a:r>
            <a:endParaRPr lang="en-US" altLang="en-US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en-US" altLang="en-US" dirty="0" err="1">
                <a:solidFill>
                  <a:srgbClr val="002060"/>
                </a:solidFill>
              </a:rPr>
              <a:t>Capaz</a:t>
            </a:r>
            <a:r>
              <a:rPr lang="en-US" altLang="en-US" dirty="0">
                <a:solidFill>
                  <a:srgbClr val="002060"/>
                </a:solidFill>
              </a:rPr>
              <a:t> de responder de forma </a:t>
            </a:r>
            <a:r>
              <a:rPr lang="en-US" altLang="en-US" dirty="0" err="1">
                <a:solidFill>
                  <a:srgbClr val="002060"/>
                </a:solidFill>
              </a:rPr>
              <a:t>eficiente</a:t>
            </a:r>
            <a:r>
              <a:rPr lang="en-US" altLang="en-US" dirty="0">
                <a:solidFill>
                  <a:srgbClr val="002060"/>
                </a:solidFill>
              </a:rPr>
              <a:t> e </a:t>
            </a:r>
            <a:r>
              <a:rPr lang="en-US" altLang="en-US" dirty="0" err="1">
                <a:solidFill>
                  <a:srgbClr val="002060"/>
                </a:solidFill>
              </a:rPr>
              <a:t>eficaz</a:t>
            </a:r>
            <a:endParaRPr lang="en-US" altLang="en-US" dirty="0">
              <a:solidFill>
                <a:srgbClr val="002060"/>
              </a:solidFill>
            </a:endParaRPr>
          </a:p>
          <a:p>
            <a:pPr lvl="1"/>
            <a:r>
              <a:rPr lang="pt-BR" altLang="en-US" dirty="0">
                <a:solidFill>
                  <a:srgbClr val="002060"/>
                </a:solidFill>
              </a:rPr>
              <a:t>Coordenada com outros intervenientes</a:t>
            </a:r>
            <a:endParaRPr lang="en-US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6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Actividades</a:t>
            </a:r>
            <a:r>
              <a:rPr lang="en-US" sz="3600" b="1" dirty="0">
                <a:solidFill>
                  <a:srgbClr val="002060"/>
                </a:solidFill>
              </a:rPr>
              <a:t> da ERR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373616" cy="4752528"/>
          </a:xfrm>
          <a:prstGeom prst="rect">
            <a:avLst/>
          </a:prstGeom>
        </p:spPr>
        <p:txBody>
          <a:bodyPr/>
          <a:lstStyle/>
          <a:p>
            <a:pPr marL="0" indent="0" algn="just">
              <a:buNone/>
            </a:pP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A ERR: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Investiga alertas, rumores e relatos dos </a:t>
            </a:r>
            <a:r>
              <a:rPr lang="pt-BR" altLang="en-US" sz="2000" dirty="0">
                <a:solidFill>
                  <a:srgbClr val="002060"/>
                </a:solidFill>
                <a:latin typeface="+mn-lt"/>
                <a:cs typeface="Arial"/>
              </a:rPr>
              <a:t>órgãos de comunicação social</a:t>
            </a: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 sobre surtos e outras emergências de saúde pública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Propõe/aplica estratégias e métodos apropriados de investigação no terreno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Implementa medidas de controlo e intervenções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Realiza actividades de comunicação de risco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Coordena actividades de resposta, em colaboração com autoridades nacionais e internacionais, comunidade e outros intervenientes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altLang="en-US" sz="2000" dirty="0" err="1">
                <a:solidFill>
                  <a:srgbClr val="002060"/>
                </a:solidFill>
                <a:latin typeface="+mn-lt"/>
              </a:rPr>
              <a:t>Apoia</a:t>
            </a: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 a </a:t>
            </a:r>
            <a:r>
              <a:rPr lang="en-US" altLang="en-US" sz="2000" dirty="0" err="1">
                <a:solidFill>
                  <a:srgbClr val="002060"/>
                </a:solidFill>
                <a:latin typeface="+mn-lt"/>
              </a:rPr>
              <a:t>formação</a:t>
            </a:r>
            <a:r>
              <a:rPr lang="en-US" altLang="en-US" sz="2000" dirty="0">
                <a:solidFill>
                  <a:srgbClr val="002060"/>
                </a:solidFill>
                <a:latin typeface="+mn-lt"/>
              </a:rPr>
              <a:t> e a </a:t>
            </a:r>
            <a:r>
              <a:rPr lang="en-US" altLang="en-US" sz="2000" dirty="0" err="1">
                <a:solidFill>
                  <a:srgbClr val="002060"/>
                </a:solidFill>
                <a:latin typeface="+mn-lt"/>
              </a:rPr>
              <a:t>capacitação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Elabora, periodicamente, breves relatórios sobre o ponto da situação e relatórios detalhados da investigação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pt-BR" altLang="en-US" sz="2000" dirty="0">
                <a:solidFill>
                  <a:srgbClr val="002060"/>
                </a:solidFill>
                <a:latin typeface="+mn-lt"/>
              </a:rPr>
              <a:t>Realiza outras actividades, conforme as necessidades</a:t>
            </a:r>
            <a:endParaRPr lang="en-US" altLang="en-US" sz="2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883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907704" y="4023389"/>
            <a:ext cx="1955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</a:rPr>
              <a:t>Membros da Equipa</a:t>
            </a:r>
            <a:endParaRPr lang="pt-PT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5082" y="4389460"/>
            <a:ext cx="85207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/>
              <a:t>Coordenador de Campo para Resposta </a:t>
            </a:r>
            <a:r>
              <a:rPr lang="pt-PT" b="1">
                <a:latin typeface="Arial"/>
                <a:cs typeface="Arial"/>
              </a:rPr>
              <a:t>às</a:t>
            </a:r>
            <a:r>
              <a:rPr lang="pt-PT" b="1"/>
              <a:t> Emergências / Chefe da equipa </a:t>
            </a:r>
            <a:r>
              <a:rPr lang="pt-PT"/>
              <a:t>= facilita a comunica</a:t>
            </a:r>
            <a:r>
              <a:rPr lang="pt-PT">
                <a:latin typeface="Arial"/>
                <a:cs typeface="Arial"/>
              </a:rPr>
              <a:t>ção</a:t>
            </a:r>
            <a:r>
              <a:rPr lang="pt-PT"/>
              <a:t> entre os membros da equipa interagindo com os diferentes especialistas</a:t>
            </a:r>
          </a:p>
          <a:p>
            <a:r>
              <a:rPr lang="pt-PT" b="1"/>
              <a:t>Membros da equipa </a:t>
            </a:r>
            <a:r>
              <a:rPr lang="pt-PT"/>
              <a:t>= desenvolvem um conhecimento prático de cada área de especialização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8029" y="550421"/>
            <a:ext cx="8846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2218" y="2166826"/>
            <a:ext cx="1820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600">
                <a:solidFill>
                  <a:prstClr val="black"/>
                </a:solidFill>
                <a:latin typeface="Calibri" panose="020F0502020204030204"/>
                <a:cs typeface="+mn-cs"/>
              </a:rPr>
              <a:t>Chefe</a:t>
            </a: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rPr>
              <a:t> da Equipa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1484"/>
            <a:ext cx="800318" cy="8038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47456" y="3075375"/>
            <a:ext cx="1820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Membro</a:t>
            </a:r>
            <a:r>
              <a:rPr kumimoji="0" lang="pt-PT" sz="1600" b="0" i="0" u="none" strike="noStrike" kern="1200" cap="none" spc="0" normalizeH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da Equipa</a:t>
            </a:r>
            <a:endParaRPr kumimoji="0" lang="pt-P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086057" y="2895409"/>
            <a:ext cx="1754525" cy="18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2"/>
          </p:cNvCxnSpPr>
          <p:nvPr/>
        </p:nvCxnSpPr>
        <p:spPr>
          <a:xfrm flipH="1">
            <a:off x="2967918" y="2505380"/>
            <a:ext cx="4598" cy="393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080825" y="2898743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963320" y="2898746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838917" y="2895409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04044" y="2168869"/>
            <a:ext cx="18205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600">
                <a:solidFill>
                  <a:prstClr val="black"/>
                </a:solidFill>
                <a:latin typeface="Calibri" panose="020F0502020204030204"/>
              </a:rPr>
              <a:t>Chefe da Equipa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67944" y="4023389"/>
            <a:ext cx="1944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</a:rPr>
              <a:t>Membros da Equipa</a:t>
            </a:r>
            <a:endParaRPr lang="pt-PT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8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808" y="3376365"/>
            <a:ext cx="592665" cy="59531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91197" y="4005064"/>
            <a:ext cx="1833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</a:rPr>
              <a:t>Membros da Equipa</a:t>
            </a:r>
            <a:endParaRPr lang="pt-PT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53584" y="4014227"/>
            <a:ext cx="1820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>
                <a:solidFill>
                  <a:prstClr val="black"/>
                </a:solidFill>
                <a:latin typeface="Calibri" panose="020F0502020204030204"/>
              </a:rPr>
              <a:t>Membros da Equipa</a:t>
            </a:r>
            <a:endParaRPr lang="pt-PT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4908838" y="2897455"/>
            <a:ext cx="33885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6" idx="2"/>
          </p:cNvCxnSpPr>
          <p:nvPr/>
        </p:nvCxnSpPr>
        <p:spPr>
          <a:xfrm flipH="1">
            <a:off x="6609744" y="2507423"/>
            <a:ext cx="4598" cy="393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908838" y="2897455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605146" y="2900789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282348" y="2897455"/>
            <a:ext cx="4598" cy="362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6710522" y="3378172"/>
            <a:ext cx="296252" cy="595311"/>
          </a:xfrm>
          <a:prstGeom prst="rect">
            <a:avLst/>
          </a:prstGeom>
        </p:spPr>
      </p:pic>
      <p:pic>
        <p:nvPicPr>
          <p:cNvPr id="41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6105085" y="3378172"/>
            <a:ext cx="296252" cy="595311"/>
          </a:xfrm>
          <a:prstGeom prst="rect">
            <a:avLst/>
          </a:prstGeom>
        </p:spPr>
      </p:pic>
      <p:pic>
        <p:nvPicPr>
          <p:cNvPr id="44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246" y="3375566"/>
            <a:ext cx="592665" cy="595311"/>
          </a:xfrm>
          <a:prstGeom prst="rect">
            <a:avLst/>
          </a:prstGeom>
        </p:spPr>
      </p:pic>
      <p:pic>
        <p:nvPicPr>
          <p:cNvPr id="45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5243960" y="3377373"/>
            <a:ext cx="296252" cy="595311"/>
          </a:xfrm>
          <a:prstGeom prst="rect">
            <a:avLst/>
          </a:prstGeom>
        </p:spPr>
      </p:pic>
      <p:pic>
        <p:nvPicPr>
          <p:cNvPr id="46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4638523" y="3377373"/>
            <a:ext cx="296252" cy="595311"/>
          </a:xfrm>
          <a:prstGeom prst="rect">
            <a:avLst/>
          </a:prstGeom>
        </p:spPr>
      </p:pic>
      <p:pic>
        <p:nvPicPr>
          <p:cNvPr id="47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222" y="3363327"/>
            <a:ext cx="592665" cy="595311"/>
          </a:xfrm>
          <a:prstGeom prst="rect">
            <a:avLst/>
          </a:prstGeom>
        </p:spPr>
      </p:pic>
      <p:pic>
        <p:nvPicPr>
          <p:cNvPr id="49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7924499" y="3365134"/>
            <a:ext cx="296252" cy="595311"/>
          </a:xfrm>
          <a:prstGeom prst="rect">
            <a:avLst/>
          </a:prstGeom>
        </p:spPr>
      </p:pic>
      <p:pic>
        <p:nvPicPr>
          <p:cNvPr id="50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6454998" y="1549524"/>
            <a:ext cx="296252" cy="595311"/>
          </a:xfrm>
          <a:prstGeom prst="rect">
            <a:avLst/>
          </a:prstGeom>
        </p:spPr>
      </p:pic>
      <p:pic>
        <p:nvPicPr>
          <p:cNvPr id="52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2842334" y="1563952"/>
            <a:ext cx="296252" cy="595311"/>
          </a:xfrm>
          <a:prstGeom prst="rect">
            <a:avLst/>
          </a:prstGeom>
        </p:spPr>
      </p:pic>
      <p:pic>
        <p:nvPicPr>
          <p:cNvPr id="53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1907704" y="3375565"/>
            <a:ext cx="296252" cy="595311"/>
          </a:xfrm>
          <a:prstGeom prst="rect">
            <a:avLst/>
          </a:prstGeom>
        </p:spPr>
      </p:pic>
      <p:pic>
        <p:nvPicPr>
          <p:cNvPr id="54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2842334" y="3339438"/>
            <a:ext cx="296252" cy="595311"/>
          </a:xfrm>
          <a:prstGeom prst="rect">
            <a:avLst/>
          </a:prstGeom>
        </p:spPr>
      </p:pic>
      <p:pic>
        <p:nvPicPr>
          <p:cNvPr id="55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26183"/>
          <a:stretch/>
        </p:blipFill>
        <p:spPr>
          <a:xfrm>
            <a:off x="3678598" y="3347271"/>
            <a:ext cx="296252" cy="59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33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2. Fundamenta</a:t>
            </a:r>
            <a:r>
              <a:rPr lang="pt-PT" sz="3600" b="1">
                <a:solidFill>
                  <a:srgbClr val="002060"/>
                </a:solidFill>
                <a:latin typeface="Arial"/>
                <a:cs typeface="Arial"/>
              </a:rPr>
              <a:t>ção</a:t>
            </a:r>
            <a:r>
              <a:rPr lang="pt-PT" sz="3600" b="1">
                <a:solidFill>
                  <a:srgbClr val="002060"/>
                </a:solidFill>
              </a:rPr>
              <a:t> da ERR</a:t>
            </a:r>
            <a:endParaRPr lang="pt-PT" altLang="en-US" sz="3600" b="1">
              <a:solidFill>
                <a:srgbClr val="00206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929188"/>
          </a:xfrm>
        </p:spPr>
        <p:txBody>
          <a:bodyPr/>
          <a:lstStyle/>
          <a:p>
            <a:r>
              <a:rPr lang="pt-PT" altLang="en-US" sz="2400">
                <a:solidFill>
                  <a:srgbClr val="002060"/>
                </a:solidFill>
              </a:rPr>
              <a:t>As autoridades nacionais não sabem exactamente onde </a:t>
            </a:r>
            <a:r>
              <a:rPr lang="pt-PT" altLang="en-US" sz="2400">
                <a:solidFill>
                  <a:srgbClr val="002060"/>
                </a:solidFill>
                <a:latin typeface="Arial"/>
                <a:cs typeface="Arial"/>
              </a:rPr>
              <a:t>é </a:t>
            </a:r>
            <a:r>
              <a:rPr lang="pt-PT" altLang="en-US" sz="2400">
                <a:solidFill>
                  <a:srgbClr val="002060"/>
                </a:solidFill>
              </a:rPr>
              <a:t>que uma emergência de saúde pública vai ocorrer</a:t>
            </a:r>
          </a:p>
          <a:p>
            <a:endParaRPr lang="pt-PT" altLang="en-US" sz="2400">
              <a:solidFill>
                <a:srgbClr val="002060"/>
              </a:solidFill>
            </a:endParaRPr>
          </a:p>
          <a:p>
            <a:r>
              <a:rPr lang="pt-PT" altLang="en-US" sz="2400">
                <a:solidFill>
                  <a:srgbClr val="002060"/>
                </a:solidFill>
              </a:rPr>
              <a:t>Diminuir a morbilidade e mortalidade da população em casos de emergência de saúde pública, o que requer uma resposta rápida</a:t>
            </a:r>
          </a:p>
          <a:p>
            <a:pPr marL="0" indent="0">
              <a:buNone/>
            </a:pPr>
            <a:endParaRPr lang="pt-PT" altLang="en-US" sz="2400">
              <a:solidFill>
                <a:srgbClr val="002060"/>
              </a:solidFill>
            </a:endParaRPr>
          </a:p>
          <a:p>
            <a:r>
              <a:rPr lang="pt-PT" altLang="en-US" sz="2400">
                <a:solidFill>
                  <a:srgbClr val="002060"/>
                </a:solidFill>
              </a:rPr>
              <a:t>Ter uma equipa treinada e pronta a ser mobilizada é de capital import</a:t>
            </a:r>
            <a:r>
              <a:rPr lang="pt-PT" altLang="en-US" sz="2400">
                <a:solidFill>
                  <a:srgbClr val="002060"/>
                </a:solidFill>
                <a:latin typeface="Arial"/>
                <a:cs typeface="Arial"/>
              </a:rPr>
              <a:t>ância para garantir</a:t>
            </a:r>
            <a:r>
              <a:rPr lang="pt-PT" altLang="en-US" sz="2400">
                <a:solidFill>
                  <a:srgbClr val="002060"/>
                </a:solidFill>
              </a:rPr>
              <a:t> uma resposta eficaz em caso de emergência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Por conseguinte…</a:t>
            </a:r>
            <a:endParaRPr lang="pt-PT" altLang="en-US" sz="3600" b="1">
              <a:solidFill>
                <a:srgbClr val="00206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929188"/>
          </a:xfrm>
        </p:spPr>
        <p:txBody>
          <a:bodyPr/>
          <a:lstStyle/>
          <a:p>
            <a:r>
              <a:rPr lang="pt-BR" altLang="en-US" sz="2400" dirty="0">
                <a:solidFill>
                  <a:srgbClr val="002060"/>
                </a:solidFill>
              </a:rPr>
              <a:t>Uma ERR totalmente operacional é fundamental para intervir imediatamente, em casos de suspeita de ocorrência de uma emergência de saúde pública.</a:t>
            </a:r>
            <a:endParaRPr lang="en-US" altLang="en-US" sz="2400" dirty="0">
              <a:solidFill>
                <a:srgbClr val="002060"/>
              </a:solidFill>
            </a:endParaRPr>
          </a:p>
          <a:p>
            <a:pPr lvl="1"/>
            <a:r>
              <a:rPr lang="pt-BR" altLang="en-US" sz="2000" dirty="0">
                <a:solidFill>
                  <a:srgbClr val="002060"/>
                </a:solidFill>
              </a:rPr>
              <a:t>24 horas após a identificação de um caso suspeito</a:t>
            </a:r>
            <a:endParaRPr lang="en-US" altLang="en-US" sz="2000" dirty="0">
              <a:solidFill>
                <a:srgbClr val="002060"/>
              </a:solidFill>
            </a:endParaRPr>
          </a:p>
          <a:p>
            <a:endParaRPr lang="en-US" altLang="en-US" sz="2400" dirty="0">
              <a:solidFill>
                <a:srgbClr val="002060"/>
              </a:solidFill>
            </a:endParaRPr>
          </a:p>
          <a:p>
            <a:r>
              <a:rPr lang="pt-BR" altLang="en-US" sz="2400" dirty="0">
                <a:solidFill>
                  <a:srgbClr val="002060"/>
                </a:solidFill>
              </a:rPr>
              <a:t>A ERR funciona como recurso, tanto na fase inicial de uma emergência de saúde pública enquanto apoio investigativo, como durante a emergência.</a:t>
            </a:r>
            <a:endParaRPr lang="en-US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08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fr-FR" altLang="en-US" sz="3600" b="1" dirty="0" err="1">
                <a:solidFill>
                  <a:srgbClr val="002060"/>
                </a:solidFill>
              </a:rPr>
              <a:t>Abordagem</a:t>
            </a:r>
            <a:r>
              <a:rPr lang="fr-FR" altLang="en-US" sz="3600" b="1" dirty="0">
                <a:solidFill>
                  <a:srgbClr val="002060"/>
                </a:solidFill>
              </a:rPr>
              <a:t> Multi-</a:t>
            </a:r>
            <a:r>
              <a:rPr lang="fr-FR" altLang="en-US" sz="3600" b="1" dirty="0" err="1">
                <a:solidFill>
                  <a:srgbClr val="002060"/>
                </a:solidFill>
              </a:rPr>
              <a:t>Riscos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929188"/>
          </a:xfrm>
        </p:spPr>
        <p:txBody>
          <a:bodyPr/>
          <a:lstStyle/>
          <a:p>
            <a:r>
              <a:rPr lang="pt-BR" sz="2200" dirty="0">
                <a:solidFill>
                  <a:srgbClr val="002060"/>
                </a:solidFill>
              </a:rPr>
              <a:t>Uma ERR </a:t>
            </a:r>
            <a:r>
              <a:rPr lang="pt-BR" sz="2200" dirty="0" err="1">
                <a:solidFill>
                  <a:srgbClr val="002060"/>
                </a:solidFill>
              </a:rPr>
              <a:t>multi-riscos</a:t>
            </a:r>
            <a:r>
              <a:rPr lang="pt-BR" sz="2200" dirty="0">
                <a:solidFill>
                  <a:srgbClr val="002060"/>
                </a:solidFill>
              </a:rPr>
              <a:t> pode responder a uma diversidade de emergências, incluindo:</a:t>
            </a:r>
            <a:endParaRPr lang="en-GB" sz="2200" dirty="0">
              <a:solidFill>
                <a:srgbClr val="002060"/>
              </a:solidFill>
            </a:endParaRPr>
          </a:p>
          <a:p>
            <a:pPr lvl="1"/>
            <a:r>
              <a:rPr lang="pt-BR" sz="1800" dirty="0">
                <a:solidFill>
                  <a:srgbClr val="002060"/>
                </a:solidFill>
              </a:rPr>
              <a:t>riscos biológicos, químicos e radionucleares</a:t>
            </a:r>
            <a:endParaRPr lang="en-GB" sz="1800" dirty="0">
              <a:solidFill>
                <a:srgbClr val="002060"/>
              </a:solidFill>
            </a:endParaRPr>
          </a:p>
          <a:p>
            <a:pPr lvl="1"/>
            <a:r>
              <a:rPr lang="pt-BR" sz="1800" dirty="0">
                <a:solidFill>
                  <a:srgbClr val="002060"/>
                </a:solidFill>
              </a:rPr>
              <a:t>catástrofes naturais, como incêndios, inundações, outros eventos climáticos extremos, erupções vulcânicas, terramotos e maremotos</a:t>
            </a:r>
            <a:endParaRPr lang="en-GB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002060"/>
              </a:solidFill>
            </a:endParaRPr>
          </a:p>
          <a:p>
            <a:r>
              <a:rPr lang="pt-BR" sz="2200" dirty="0">
                <a:solidFill>
                  <a:srgbClr val="002060"/>
                </a:solidFill>
              </a:rPr>
              <a:t>Esta abordagem foi desenvolvida pelo Regulamento Sanitário Internacional (RSI), revisto em 2005, com o objectivo de reflectir o crescimento das viagens e das </a:t>
            </a:r>
            <a:r>
              <a:rPr lang="pt-BR" sz="2200" dirty="0" err="1">
                <a:solidFill>
                  <a:srgbClr val="002060"/>
                </a:solidFill>
              </a:rPr>
              <a:t>transacções</a:t>
            </a:r>
            <a:r>
              <a:rPr lang="pt-BR" sz="2200" dirty="0">
                <a:solidFill>
                  <a:srgbClr val="002060"/>
                </a:solidFill>
              </a:rPr>
              <a:t> internacionais, o surgimento ou o ressurgimento de riscos de doenças internacionais e as ameaças impostas por produtos químicos, toxinas e radiação.</a:t>
            </a:r>
            <a:endParaRPr lang="en-GB" sz="2200" dirty="0">
              <a:solidFill>
                <a:srgbClr val="002060"/>
              </a:solidFill>
            </a:endParaRPr>
          </a:p>
          <a:p>
            <a:endParaRPr lang="en-GB" sz="1800" dirty="0"/>
          </a:p>
          <a:p>
            <a:pPr marL="0" indent="0">
              <a:buNone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908504333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00E84D-0863-4B95-8CAB-0AB09A0BD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E6BB4C1-2F73-45D3-A6FD-98AF2F09AD4E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B4A2BED-C0F7-4A46-BB9F-42BF6E387A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8581</TotalTime>
  <Words>2608</Words>
  <Application>Microsoft Office PowerPoint</Application>
  <PresentationFormat>On-screen Show (4:3)</PresentationFormat>
  <Paragraphs>275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MS PGothic</vt:lpstr>
      <vt:lpstr>Arial</vt:lpstr>
      <vt:lpstr>Arial Narrow</vt:lpstr>
      <vt:lpstr>Calibri</vt:lpstr>
      <vt:lpstr>Myriad Web Pro</vt:lpstr>
      <vt:lpstr>Times New Roman</vt:lpstr>
      <vt:lpstr>RC 59 Template EN</vt:lpstr>
      <vt:lpstr>Custom Design</vt:lpstr>
      <vt:lpstr>Office Theme</vt:lpstr>
      <vt:lpstr> Equipas de Resposta Rápida</vt:lpstr>
      <vt:lpstr>Objectivos</vt:lpstr>
      <vt:lpstr>Agenda</vt:lpstr>
      <vt:lpstr>1. Características da Equipa de Resposta Rápida (ERR)</vt:lpstr>
      <vt:lpstr>Actividades da ERR</vt:lpstr>
      <vt:lpstr>PowerPoint Presentation</vt:lpstr>
      <vt:lpstr>2. Fundamentação da ERR</vt:lpstr>
      <vt:lpstr>Por conseguinte…</vt:lpstr>
      <vt:lpstr>Abordagem Multi-Riscos</vt:lpstr>
      <vt:lpstr>3. Composição de uma ERR</vt:lpstr>
      <vt:lpstr>Composição da ERR</vt:lpstr>
      <vt:lpstr>Nem todos os especialistas devem fazer parte da ERR</vt:lpstr>
      <vt:lpstr>4. ERR no sistema de resposta a emergências</vt:lpstr>
      <vt:lpstr>PowerPoint Presentation</vt:lpstr>
      <vt:lpstr>ERR no Terreno</vt:lpstr>
      <vt:lpstr>Mensagens-chave</vt:lpstr>
      <vt:lpstr>5. Exemplos de Funções e Tarefas das ERR</vt:lpstr>
      <vt:lpstr>Chefe da Equipa</vt:lpstr>
      <vt:lpstr>Epidemiologista</vt:lpstr>
      <vt:lpstr>Gestor de Caso/Clínico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Referências</vt:lpstr>
      <vt:lpstr>Exoneração de responsabilidade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407</cp:revision>
  <cp:lastPrinted>2013-10-01T07:19:12Z</cp:lastPrinted>
  <dcterms:created xsi:type="dcterms:W3CDTF">2006-12-04T14:06:57Z</dcterms:created>
  <dcterms:modified xsi:type="dcterms:W3CDTF">2019-06-28T10:10:51Z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  <property fmtid="{D5CDD505-2E9C-101B-9397-08002B2CF9AE}" pid="3" name="_dlc_DocIdItemGuid">
    <vt:lpwstr>0237f046-396a-46c9-820b-4272ab4b0844</vt:lpwstr>
  </property>
</Properties>
</file>